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3" r:id="rId7"/>
    <p:sldId id="273" r:id="rId8"/>
    <p:sldId id="264" r:id="rId9"/>
    <p:sldId id="260" r:id="rId10"/>
    <p:sldId id="265" r:id="rId11"/>
    <p:sldId id="261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2A2AC15-45E9-4FEA-BC1B-2458FBE55FFF}">
          <p14:sldIdLst>
            <p14:sldId id="256"/>
            <p14:sldId id="257"/>
            <p14:sldId id="263"/>
            <p14:sldId id="273"/>
            <p14:sldId id="264"/>
            <p14:sldId id="260"/>
            <p14:sldId id="265"/>
            <p14:sldId id="261"/>
            <p14:sldId id="266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73" autoAdjust="0"/>
  </p:normalViewPr>
  <p:slideViewPr>
    <p:cSldViewPr>
      <p:cViewPr varScale="1">
        <p:scale>
          <a:sx n="144" d="100"/>
          <a:sy n="144" d="100"/>
        </p:scale>
        <p:origin x="27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3C7B3-5B01-41AF-BD4F-EFC3B4936CA6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7775-4587-450A-A8E3-5F007B0A98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95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A5174-6AAF-4791-A257-70D347C41093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1FC7-9E47-41E4-ADEE-42A2C31EF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30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 model</a:t>
            </a:r>
            <a:r>
              <a:rPr lang="fr-FR" baseline="0" dirty="0" smtClean="0"/>
              <a:t> to fit data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of the model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available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database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1FC7-9E47-41E4-ADEE-42A2C31EF80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26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Low</a:t>
            </a:r>
            <a:r>
              <a:rPr lang="fr-FR" baseline="0" dirty="0" smtClean="0"/>
              <a:t> concentration </a:t>
            </a:r>
            <a:r>
              <a:rPr lang="fr-FR" baseline="0" dirty="0" err="1" smtClean="0"/>
              <a:t>metabolites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lead to </a:t>
            </a:r>
            <a:r>
              <a:rPr lang="fr-FR" baseline="0" dirty="0" err="1" smtClean="0"/>
              <a:t>artefactually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boosted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rCRB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1FC7-9E47-41E4-ADEE-42A2C31EF8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81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knwo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true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remplace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estimates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leading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noisy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rCRB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whiwh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rCRB</a:t>
            </a:r>
            <a:r>
              <a:rPr lang="fr-FR" baseline="0" dirty="0" smtClean="0"/>
              <a:t>*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11FC7-9E47-41E4-ADEE-42A2C31EF8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0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80764"/>
            <a:ext cx="1304925" cy="20764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1377889"/>
            <a:ext cx="2160000" cy="8944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83918"/>
            <a:ext cx="1260000" cy="63851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028384" y="4848318"/>
            <a:ext cx="1008112" cy="267494"/>
          </a:xfrm>
          <a:prstGeom prst="rect">
            <a:avLst/>
          </a:prstGeom>
          <a:solidFill>
            <a:srgbClr val="6F9D2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08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 userDrawn="1"/>
        </p:nvGrpSpPr>
        <p:grpSpPr>
          <a:xfrm>
            <a:off x="0" y="4405899"/>
            <a:ext cx="9144000" cy="737601"/>
            <a:chOff x="0" y="6120399"/>
            <a:chExt cx="9144000" cy="737601"/>
          </a:xfrm>
        </p:grpSpPr>
        <p:sp>
          <p:nvSpPr>
            <p:cNvPr id="13" name="Rectangle 12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sp>
        <p:nvSpPr>
          <p:cNvPr id="17" name="Espace réservé du numéro de diapositive 3"/>
          <p:cNvSpPr txBox="1">
            <a:spLocks/>
          </p:cNvSpPr>
          <p:nvPr userDrawn="1"/>
        </p:nvSpPr>
        <p:spPr>
          <a:xfrm>
            <a:off x="7740352" y="4533960"/>
            <a:ext cx="936104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3059832" y="4818432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SFRMBM,</a:t>
            </a:r>
            <a:r>
              <a:rPr lang="fr-FR" sz="1000" i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Strasbourg 20 Mars 2019</a:t>
            </a:r>
            <a:endParaRPr lang="fr-FR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0538"/>
            <a:ext cx="1304925" cy="20764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7974"/>
            <a:ext cx="1080000" cy="44722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28384" y="4848318"/>
            <a:ext cx="1008112" cy="267494"/>
          </a:xfrm>
          <a:prstGeom prst="rect">
            <a:avLst/>
          </a:prstGeom>
          <a:solidFill>
            <a:srgbClr val="6F9D2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16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7956376" y="486650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18/06/2018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3059832" y="483518"/>
            <a:ext cx="6084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Incertitude de la borne de </a:t>
            </a:r>
            <a:r>
              <a:rPr lang="fr-FR" sz="3600" b="1" dirty="0" err="1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Cramér</a:t>
            </a:r>
            <a:r>
              <a:rPr lang="fr-FR" sz="3600" b="1" dirty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-Rao : conséquences en SRM quantitative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79912" y="300379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G. </a:t>
            </a:r>
            <a:r>
              <a:rPr lang="fr-FR" sz="3200" b="1" dirty="0" err="1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Pagès</a:t>
            </a:r>
            <a:r>
              <a:rPr lang="fr-FR" sz="32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fr-FR" sz="3200" b="1" u="sng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J.-M. Bonny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77983"/>
            <a:ext cx="2376264" cy="8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Simulation </a:t>
            </a:r>
            <a:r>
              <a:rPr lang="en-AU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analysis</a:t>
            </a:r>
            <a:endParaRPr lang="en-AU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8820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(r)CRB* is uncertain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Propagation of noise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Noise introduced twice in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*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(r)CRB is an inaccessible parameter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1">
              <a:spcAft>
                <a:spcPts val="1200"/>
              </a:spcAft>
              <a:buClr>
                <a:srgbClr val="C5DD01"/>
              </a:buClr>
            </a:pP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Estimation ≠ CRB-based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5856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Risk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computation (singlet model)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False positive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1490400"/>
            <a:ext cx="3582459" cy="2912255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4644008" y="1266895"/>
            <a:ext cx="4499992" cy="1354217"/>
            <a:chOff x="4644008" y="1266895"/>
            <a:chExt cx="4499992" cy="1354217"/>
          </a:xfrm>
        </p:grpSpPr>
        <p:sp>
          <p:nvSpPr>
            <p:cNvPr id="8" name="ZoneTexte 7"/>
            <p:cNvSpPr txBox="1"/>
            <p:nvPr/>
          </p:nvSpPr>
          <p:spPr>
            <a:xfrm>
              <a:off x="4644008" y="1266895"/>
              <a:ext cx="449999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1200"/>
                </a:spcAft>
                <a:buClr>
                  <a:srgbClr val="C5DD01"/>
                </a:buClr>
                <a:buFont typeface="Arial" panose="020B0604020202020204" pitchFamily="34" charset="0"/>
                <a:buChar char="•"/>
              </a:pPr>
              <a:r>
                <a:rPr lang="en-GB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Steep curve to limit risk</a:t>
              </a:r>
            </a:p>
            <a:p>
              <a:pPr marL="457200" indent="-457200">
                <a:spcAft>
                  <a:spcPts val="1200"/>
                </a:spcAft>
                <a:buClr>
                  <a:srgbClr val="C5DD01"/>
                </a:buClr>
                <a:buFont typeface="Arial" panose="020B0604020202020204" pitchFamily="34" charset="0"/>
                <a:buChar char="•"/>
              </a:pPr>
              <a:r>
                <a:rPr lang="en-GB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False detection   with the threshold </a:t>
              </a:r>
              <a:r>
                <a:rPr lang="el-GR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η</a:t>
              </a:r>
              <a:endPara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7596336" y="1763983"/>
              <a:ext cx="216024" cy="36004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91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Take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home messages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203598"/>
            <a:ext cx="8681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(r)CRB* from (noisy) data should be used with caution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Optimistic tendency when the noise is dominant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To limit false acceptance = conservative </a:t>
            </a: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hreshold levels 	&lt;20%</a:t>
            </a:r>
          </a:p>
        </p:txBody>
      </p:sp>
    </p:spTree>
    <p:extLst>
      <p:ext uri="{BB962C8B-B14F-4D97-AF65-F5344CB8AC3E}">
        <p14:creationId xmlns:p14="http://schemas.microsoft.com/office/powerpoint/2010/main" val="19549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1093" y="177966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Uncertainties of calculated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Cramér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-Rao lower bounds: implications for quantitative MRS</a:t>
            </a:r>
            <a:endParaRPr lang="fr-FR" sz="2800" b="1" dirty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1092" y="2787774"/>
            <a:ext cx="7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J.-M. Bonny, G</a:t>
            </a:r>
            <a:r>
              <a:rPr lang="fr-FR" sz="2400" b="1" dirty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fr-FR" sz="2400" b="1" dirty="0" err="1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Pagès</a:t>
            </a:r>
            <a:r>
              <a:rPr lang="fr-FR" sz="2400" b="1" dirty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Magn</a:t>
            </a:r>
            <a:r>
              <a:rPr lang="fr-FR" sz="24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fr-FR" sz="2400" b="1" dirty="0" err="1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Reson</a:t>
            </a:r>
            <a:r>
              <a:rPr lang="fr-FR" sz="2400" b="1" dirty="0" smtClean="0">
                <a:solidFill>
                  <a:srgbClr val="C5DD01"/>
                </a:solidFill>
                <a:latin typeface="Comic Sans MS" panose="030F0702030302020204" pitchFamily="66" charset="0"/>
                <a:cs typeface="Arial" pitchFamily="34" charset="0"/>
              </a:rPr>
              <a:t>. Med. (2019) 81(2) 759-764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75856" y="34153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itchFamily="34" charset="0"/>
              </a:rPr>
              <a:t>More in</a:t>
            </a:r>
            <a:endParaRPr lang="fr-FR" sz="3600" b="1" dirty="0">
              <a:solidFill>
                <a:schemeClr val="bg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Simulation of </a:t>
            </a:r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* distributions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Singlet model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0" y="1492876"/>
            <a:ext cx="3472406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72000" y="85187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Doublet model</a:t>
            </a:r>
            <a:endParaRPr lang="en-GB" sz="32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9424"/>
            <a:ext cx="3481404" cy="2671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6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Quantification in MRS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868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5DD01"/>
              </a:buClr>
              <a:buFont typeface="Wingdings" pitchFamily="2" charset="2"/>
              <a:buChar char="v"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F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itting of a (correct) model on noisy NMR data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7504" y="192367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3T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Head </a:t>
            </a:r>
            <a:r>
              <a:rPr lang="fr-FR" dirty="0" err="1">
                <a:latin typeface="Comic Sans MS" panose="030F0702030302020204" pitchFamily="66" charset="0"/>
              </a:rPr>
              <a:t>c</a:t>
            </a:r>
            <a:r>
              <a:rPr lang="fr-FR" dirty="0" err="1" smtClean="0">
                <a:latin typeface="Comic Sans MS" panose="030F0702030302020204" pitchFamily="66" charset="0"/>
              </a:rPr>
              <a:t>oil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PRESS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VOI = 20x15x15 mm</a:t>
            </a:r>
            <a:r>
              <a:rPr lang="fr-FR" baseline="30000" dirty="0" smtClean="0">
                <a:latin typeface="Comic Sans MS" panose="030F0702030302020204" pitchFamily="66" charset="0"/>
              </a:rPr>
              <a:t>3</a:t>
            </a:r>
          </a:p>
          <a:p>
            <a:r>
              <a:rPr lang="fr-FR" dirty="0" err="1" smtClean="0">
                <a:latin typeface="Comic Sans MS" panose="030F0702030302020204" pitchFamily="66" charset="0"/>
              </a:rPr>
              <a:t>Tacq</a:t>
            </a:r>
            <a:r>
              <a:rPr lang="fr-FR" dirty="0" smtClean="0">
                <a:latin typeface="Comic Sans MS" panose="030F0702030302020204" pitchFamily="66" charset="0"/>
              </a:rPr>
              <a:t> = 7 min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14421" r="906" b="14091"/>
          <a:stretch/>
        </p:blipFill>
        <p:spPr>
          <a:xfrm>
            <a:off x="2771800" y="3547310"/>
            <a:ext cx="1080120" cy="8292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11461" r="9536" b="7575"/>
          <a:stretch/>
        </p:blipFill>
        <p:spPr>
          <a:xfrm>
            <a:off x="2775106" y="2323871"/>
            <a:ext cx="1076814" cy="10878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4316" r="7744" b="14402"/>
          <a:stretch/>
        </p:blipFill>
        <p:spPr>
          <a:xfrm>
            <a:off x="2771800" y="1347614"/>
            <a:ext cx="1080120" cy="9437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8333"/>
            <a:ext cx="4032448" cy="29906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9200"/>
            <a:ext cx="4032000" cy="29920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06513" y="1596642"/>
            <a:ext cx="239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Data courtesy of C. Chassain, CHU Clermont-Ferrand</a:t>
            </a:r>
          </a:p>
        </p:txBody>
      </p:sp>
    </p:spTree>
    <p:extLst>
      <p:ext uri="{BB962C8B-B14F-4D97-AF65-F5344CB8AC3E}">
        <p14:creationId xmlns:p14="http://schemas.microsoft.com/office/powerpoint/2010/main" val="10402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Quality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check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86812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Uncertainties of 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the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fitted parameters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Evaluated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by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the </a:t>
            </a:r>
            <a:r>
              <a:rPr lang="en-GB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relative CRB level		</a:t>
            </a:r>
            <a:r>
              <a:rPr lang="en-GB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Used as SD of estimation / for rejecting </a:t>
            </a:r>
            <a:r>
              <a:rPr lang="en-GB" sz="200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the fit</a:t>
            </a: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Raised issues with this indicator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see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Tisell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et al.,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Magn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Reson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Med. (2013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70,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905, 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Kreis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Magn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</a:t>
            </a:r>
            <a:r>
              <a:rPr lang="en-GB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Reson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.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Med. (2016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)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75, 15</a:t>
            </a:r>
          </a:p>
          <a:p>
            <a:pPr marL="342900" indent="-3429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55676" y="372551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Background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203598"/>
            <a:ext cx="86812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= lowest relative uncertainty value which can be reached by estimation</a:t>
            </a:r>
          </a:p>
          <a:p>
            <a:pPr marL="342900" indent="-3429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No convergence guaranteed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True values of parameters are needed = replaced by the estimates</a:t>
            </a:r>
          </a:p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	</a:t>
            </a:r>
            <a:r>
              <a:rPr lang="en-GB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	</a:t>
            </a: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   </a:t>
            </a:r>
            <a:r>
              <a:rPr lang="en-GB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* 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3131840" y="3507854"/>
            <a:ext cx="504056" cy="4320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02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Aims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203598"/>
            <a:ext cx="86812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To investigate the uncertainties on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*</a:t>
            </a: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To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prevent the possible confounding effects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on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quantification</a:t>
            </a: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2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 simulations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88204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Two FIDs containing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singlet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2">
              <a:spcAft>
                <a:spcPts val="1200"/>
              </a:spcAft>
              <a:buClr>
                <a:srgbClr val="C5DD01"/>
              </a:buClr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2 partially resolved signals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(</a:t>
            </a:r>
            <a:r>
              <a:rPr lang="el-G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Δ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= 10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Hz)</a:t>
            </a: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Addition of noise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to reach a specified </a:t>
            </a:r>
            <a:r>
              <a:rPr lang="en-GB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level</a:t>
            </a: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100,000 Monte-Carlo simulations</a:t>
            </a:r>
          </a:p>
        </p:txBody>
      </p:sp>
    </p:spTree>
    <p:extLst>
      <p:ext uri="{BB962C8B-B14F-4D97-AF65-F5344CB8AC3E}">
        <p14:creationId xmlns:p14="http://schemas.microsoft.com/office/powerpoint/2010/main" val="31042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* distributions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C5DD01"/>
              </a:buClr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Singlet model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0" y="1492876"/>
            <a:ext cx="3472406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716016" y="1419622"/>
            <a:ext cx="4355976" cy="1508105"/>
            <a:chOff x="4788024" y="836090"/>
            <a:chExt cx="4355976" cy="1508105"/>
          </a:xfrm>
        </p:grpSpPr>
        <p:sp>
          <p:nvSpPr>
            <p:cNvPr id="11" name="ZoneTexte 10"/>
            <p:cNvSpPr txBox="1"/>
            <p:nvPr/>
          </p:nvSpPr>
          <p:spPr>
            <a:xfrm>
              <a:off x="4788024" y="836090"/>
              <a:ext cx="435597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Aft>
                  <a:spcPts val="1200"/>
                </a:spcAft>
                <a:buClr>
                  <a:srgbClr val="C5DD01"/>
                </a:buClr>
                <a:buFont typeface="Arial" panose="020B0604020202020204" pitchFamily="34" charset="0"/>
                <a:buChar char="•"/>
              </a:pPr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 Asymmetric </a:t>
              </a:r>
              <a:r>
                <a:rPr lang="en-GB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pdf</a:t>
              </a:r>
              <a:endPara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endParaRPr>
            </a:p>
            <a:p>
              <a:pPr marL="342900" indent="-342900">
                <a:spcAft>
                  <a:spcPts val="1200"/>
                </a:spcAft>
                <a:buClr>
                  <a:srgbClr val="C5DD01"/>
                </a:buClr>
                <a:buFont typeface="Arial" panose="020B0604020202020204" pitchFamily="34" charset="0"/>
                <a:buChar char="•"/>
              </a:pPr>
              <a:r>
                <a:rPr lang="en-GB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 Asymmetry   with </a:t>
              </a:r>
              <a:r>
                <a:rPr lang="en-GB" sz="2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rCRB</a:t>
              </a:r>
              <a:endPara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endParaRPr>
            </a:p>
            <a:p>
              <a:pPr marL="342900" indent="-342900">
                <a:spcAft>
                  <a:spcPts val="1200"/>
                </a:spcAft>
                <a:buClr>
                  <a:srgbClr val="C5DD01"/>
                </a:buClr>
                <a:buFont typeface="Arial" panose="020B0604020202020204" pitchFamily="34" charset="0"/>
                <a:buChar char="•"/>
              </a:pPr>
              <a:r>
                <a:rPr lang="en-GB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 </a:t>
              </a:r>
              <a:r>
                <a:rPr lang="en-GB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rCRB</a:t>
              </a:r>
              <a:r>
                <a:rPr lang="en-GB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* mode &lt; </a:t>
              </a:r>
              <a:r>
                <a:rPr lang="en-GB" sz="24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omic Sans MS" panose="030F0702030302020204" pitchFamily="66" charset="0"/>
                  <a:cs typeface="Arial" pitchFamily="34" charset="0"/>
                </a:rPr>
                <a:t>rCRB</a:t>
              </a:r>
              <a:endPara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V="1">
              <a:off x="7092280" y="1340146"/>
              <a:ext cx="216024" cy="36004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1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48" y="1486482"/>
            <a:ext cx="3479116" cy="26694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* distributions for singlet model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Simulation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1630"/>
            <a:ext cx="3479116" cy="26694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88024" y="83609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Experimental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9874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Simulation of </a:t>
            </a:r>
            <a:r>
              <a:rPr lang="fr-FR" sz="3600" b="1" dirty="0" err="1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rCRB</a:t>
            </a:r>
            <a:r>
              <a:rPr lang="fr-FR" sz="3600" b="1" dirty="0" smtClean="0">
                <a:solidFill>
                  <a:srgbClr val="6F9D20"/>
                </a:solidFill>
                <a:latin typeface="Comic Sans MS" panose="030F0702030302020204" pitchFamily="66" charset="0"/>
                <a:cs typeface="Arial" pitchFamily="34" charset="0"/>
              </a:rPr>
              <a:t>* distributions</a:t>
            </a:r>
            <a:endParaRPr lang="fr-FR" sz="3600" b="1" dirty="0">
              <a:solidFill>
                <a:srgbClr val="6F9D2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84355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Singlet model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0" y="1492876"/>
            <a:ext cx="3472406" cy="26642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" y="1491630"/>
            <a:ext cx="3479116" cy="26694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72000" y="851876"/>
            <a:ext cx="4464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 2 overlapped </a:t>
            </a:r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Arial" pitchFamily="34" charset="0"/>
              </a:rPr>
              <a:t>singlets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Clr>
                <a:srgbClr val="C5DD01"/>
              </a:buClr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1490400"/>
            <a:ext cx="3479116" cy="26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-powerpoint-01-16.9.pptx" id="{A81A86FC-F610-4254-ABAA-00C0496D3E8D}" vid="{C787B27F-1D12-424A-918C-0D2334F92A2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9EC4B7EBA1949B670E56F4A2A1952" ma:contentTypeVersion="0" ma:contentTypeDescription="Crée un document." ma:contentTypeScope="" ma:versionID="78ee9bad8682b4f9bbef9a358d07e2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506436bfbede9c6f00b3410c866f6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AB89C7-3394-4E81-A139-1C32D5A6E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8456D95-A07F-457B-8D6E-3ECA37C81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417F1-2EA1-4E3C-8DD6-571CDC24CBB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170518_INRA_169</Template>
  <TotalTime>798</TotalTime>
  <Words>343</Words>
  <Application>Microsoft Office PowerPoint</Application>
  <PresentationFormat>Affichage à l'écran (16:9)</PresentationFormat>
  <Paragraphs>70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Comic Sans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gupages</dc:creator>
  <cp:lastModifiedBy>..</cp:lastModifiedBy>
  <cp:revision>81</cp:revision>
  <dcterms:created xsi:type="dcterms:W3CDTF">2018-05-18T07:51:20Z</dcterms:created>
  <dcterms:modified xsi:type="dcterms:W3CDTF">2019-04-25T07:23:58Z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0x010100B539EC4B7EBA1949B670E56F4A2A1952</vt:lpwstr>
  </property>
</Properties>
</file>