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30279975" cy="42089388"/>
  <p:notesSz cx="6797675" cy="9926638"/>
  <p:defaultTextStyle>
    <a:defPPr>
      <a:defRPr lang="fr-FR"/>
    </a:defPPr>
    <a:lvl1pPr marL="0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7687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35374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03061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70748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38435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406122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73809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41496" algn="l" defTabSz="413537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stes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24" autoAdjust="0"/>
  </p:normalViewPr>
  <p:slideViewPr>
    <p:cSldViewPr>
      <p:cViewPr>
        <p:scale>
          <a:sx n="30" d="100"/>
          <a:sy n="30" d="100"/>
        </p:scale>
        <p:origin x="-414" y="3222"/>
      </p:cViewPr>
      <p:guideLst>
        <p:guide orient="horz" pos="13257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EE2E-6E1E-4E11-B1CC-18A0ADCFB794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44538"/>
            <a:ext cx="2676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71B3-36D3-412E-89E7-357FA932C8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156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075000"/>
            <a:ext cx="25737979" cy="90219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3850653"/>
            <a:ext cx="21195983" cy="107561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7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2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3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0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7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4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98227" y="10346984"/>
            <a:ext cx="22557528" cy="22040419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5126" y="10346984"/>
            <a:ext cx="67178439" cy="22040419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046332"/>
            <a:ext cx="25737979" cy="8359420"/>
          </a:xfrm>
        </p:spPr>
        <p:txBody>
          <a:bodyPr anchor="t"/>
          <a:lstStyle>
            <a:lvl1pPr algn="l">
              <a:defRPr sz="181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7839287"/>
            <a:ext cx="25737979" cy="9207051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67533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3506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0259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7012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3765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40519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7271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54025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5126" y="60269675"/>
            <a:ext cx="44867985" cy="17048150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87773" y="60269675"/>
            <a:ext cx="44867982" cy="17048150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685527"/>
            <a:ext cx="27251978" cy="701489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421401"/>
            <a:ext cx="13378914" cy="3926391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67533" indent="0">
              <a:buNone/>
              <a:defRPr sz="9000" b="1"/>
            </a:lvl2pPr>
            <a:lvl3pPr marL="4135062" indent="0">
              <a:buNone/>
              <a:defRPr sz="8100" b="1"/>
            </a:lvl3pPr>
            <a:lvl4pPr marL="6202595" indent="0">
              <a:buNone/>
              <a:defRPr sz="7200" b="1"/>
            </a:lvl4pPr>
            <a:lvl5pPr marL="8270124" indent="0">
              <a:buNone/>
              <a:defRPr sz="7200" b="1"/>
            </a:lvl5pPr>
            <a:lvl6pPr marL="10337657" indent="0">
              <a:buNone/>
              <a:defRPr sz="7200" b="1"/>
            </a:lvl6pPr>
            <a:lvl7pPr marL="12405190" indent="0">
              <a:buNone/>
              <a:defRPr sz="7200" b="1"/>
            </a:lvl7pPr>
            <a:lvl8pPr marL="14472719" indent="0">
              <a:buNone/>
              <a:defRPr sz="7200" b="1"/>
            </a:lvl8pPr>
            <a:lvl9pPr marL="16540252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347792"/>
            <a:ext cx="13378914" cy="24250116"/>
          </a:xfrm>
        </p:spPr>
        <p:txBody>
          <a:bodyPr/>
          <a:lstStyle>
            <a:lvl1pPr>
              <a:defRPr sz="109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421401"/>
            <a:ext cx="13384170" cy="3926391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67533" indent="0">
              <a:buNone/>
              <a:defRPr sz="9000" b="1"/>
            </a:lvl2pPr>
            <a:lvl3pPr marL="4135062" indent="0">
              <a:buNone/>
              <a:defRPr sz="8100" b="1"/>
            </a:lvl3pPr>
            <a:lvl4pPr marL="6202595" indent="0">
              <a:buNone/>
              <a:defRPr sz="7200" b="1"/>
            </a:lvl4pPr>
            <a:lvl5pPr marL="8270124" indent="0">
              <a:buNone/>
              <a:defRPr sz="7200" b="1"/>
            </a:lvl5pPr>
            <a:lvl6pPr marL="10337657" indent="0">
              <a:buNone/>
              <a:defRPr sz="7200" b="1"/>
            </a:lvl6pPr>
            <a:lvl7pPr marL="12405190" indent="0">
              <a:buNone/>
              <a:defRPr sz="7200" b="1"/>
            </a:lvl7pPr>
            <a:lvl8pPr marL="14472719" indent="0">
              <a:buNone/>
              <a:defRPr sz="7200" b="1"/>
            </a:lvl8pPr>
            <a:lvl9pPr marL="16540252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347792"/>
            <a:ext cx="13384170" cy="24250116"/>
          </a:xfrm>
        </p:spPr>
        <p:txBody>
          <a:bodyPr/>
          <a:lstStyle>
            <a:lvl1pPr>
              <a:defRPr sz="109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4" y="1675781"/>
            <a:ext cx="9961903" cy="713181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675790"/>
            <a:ext cx="16927347" cy="35922127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4" y="8807597"/>
            <a:ext cx="9961903" cy="28790314"/>
          </a:xfrm>
        </p:spPr>
        <p:txBody>
          <a:bodyPr/>
          <a:lstStyle>
            <a:lvl1pPr marL="0" indent="0">
              <a:buNone/>
              <a:defRPr sz="6300"/>
            </a:lvl1pPr>
            <a:lvl2pPr marL="2067533" indent="0">
              <a:buNone/>
              <a:defRPr sz="5400"/>
            </a:lvl2pPr>
            <a:lvl3pPr marL="4135062" indent="0">
              <a:buNone/>
              <a:defRPr sz="4500"/>
            </a:lvl3pPr>
            <a:lvl4pPr marL="6202595" indent="0">
              <a:buNone/>
              <a:defRPr sz="4100"/>
            </a:lvl4pPr>
            <a:lvl5pPr marL="8270124" indent="0">
              <a:buNone/>
              <a:defRPr sz="4100"/>
            </a:lvl5pPr>
            <a:lvl6pPr marL="10337657" indent="0">
              <a:buNone/>
              <a:defRPr sz="4100"/>
            </a:lvl6pPr>
            <a:lvl7pPr marL="12405190" indent="0">
              <a:buNone/>
              <a:defRPr sz="4100"/>
            </a:lvl7pPr>
            <a:lvl8pPr marL="14472719" indent="0">
              <a:buNone/>
              <a:defRPr sz="4100"/>
            </a:lvl8pPr>
            <a:lvl9pPr marL="1654025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462572"/>
            <a:ext cx="18167985" cy="347822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760765"/>
            <a:ext cx="18167985" cy="25253633"/>
          </a:xfrm>
        </p:spPr>
        <p:txBody>
          <a:bodyPr/>
          <a:lstStyle>
            <a:lvl1pPr marL="0" indent="0">
              <a:buNone/>
              <a:defRPr sz="14500"/>
            </a:lvl1pPr>
            <a:lvl2pPr marL="2067533" indent="0">
              <a:buNone/>
              <a:defRPr sz="12700"/>
            </a:lvl2pPr>
            <a:lvl3pPr marL="4135062" indent="0">
              <a:buNone/>
              <a:defRPr sz="10900"/>
            </a:lvl3pPr>
            <a:lvl4pPr marL="6202595" indent="0">
              <a:buNone/>
              <a:defRPr sz="9000"/>
            </a:lvl4pPr>
            <a:lvl5pPr marL="8270124" indent="0">
              <a:buNone/>
              <a:defRPr sz="9000"/>
            </a:lvl5pPr>
            <a:lvl6pPr marL="10337657" indent="0">
              <a:buNone/>
              <a:defRPr sz="9000"/>
            </a:lvl6pPr>
            <a:lvl7pPr marL="12405190" indent="0">
              <a:buNone/>
              <a:defRPr sz="9000"/>
            </a:lvl7pPr>
            <a:lvl8pPr marL="14472719" indent="0">
              <a:buNone/>
              <a:defRPr sz="9000"/>
            </a:lvl8pPr>
            <a:lvl9pPr marL="16540252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2940795"/>
            <a:ext cx="18167985" cy="4939654"/>
          </a:xfrm>
        </p:spPr>
        <p:txBody>
          <a:bodyPr/>
          <a:lstStyle>
            <a:lvl1pPr marL="0" indent="0">
              <a:buNone/>
              <a:defRPr sz="6300"/>
            </a:lvl1pPr>
            <a:lvl2pPr marL="2067533" indent="0">
              <a:buNone/>
              <a:defRPr sz="5400"/>
            </a:lvl2pPr>
            <a:lvl3pPr marL="4135062" indent="0">
              <a:buNone/>
              <a:defRPr sz="4500"/>
            </a:lvl3pPr>
            <a:lvl4pPr marL="6202595" indent="0">
              <a:buNone/>
              <a:defRPr sz="4100"/>
            </a:lvl4pPr>
            <a:lvl5pPr marL="8270124" indent="0">
              <a:buNone/>
              <a:defRPr sz="4100"/>
            </a:lvl5pPr>
            <a:lvl6pPr marL="10337657" indent="0">
              <a:buNone/>
              <a:defRPr sz="4100"/>
            </a:lvl6pPr>
            <a:lvl7pPr marL="12405190" indent="0">
              <a:buNone/>
              <a:defRPr sz="4100"/>
            </a:lvl7pPr>
            <a:lvl8pPr marL="14472719" indent="0">
              <a:buNone/>
              <a:defRPr sz="4100"/>
            </a:lvl8pPr>
            <a:lvl9pPr marL="1654025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685527"/>
            <a:ext cx="27251978" cy="7014898"/>
          </a:xfrm>
          <a:prstGeom prst="rect">
            <a:avLst/>
          </a:prstGeom>
        </p:spPr>
        <p:txBody>
          <a:bodyPr vert="horz" lIns="413506" tIns="206755" rIns="413506" bIns="20675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820866"/>
            <a:ext cx="27251978" cy="27777051"/>
          </a:xfrm>
          <a:prstGeom prst="rect">
            <a:avLst/>
          </a:prstGeom>
        </p:spPr>
        <p:txBody>
          <a:bodyPr vert="horz" lIns="413506" tIns="206755" rIns="413506" bIns="20675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010630"/>
            <a:ext cx="7065328" cy="2240870"/>
          </a:xfrm>
          <a:prstGeom prst="rect">
            <a:avLst/>
          </a:prstGeom>
        </p:spPr>
        <p:txBody>
          <a:bodyPr vert="horz" lIns="413506" tIns="206755" rIns="413506" bIns="206755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C71C-D917-465B-9425-26A1A4C520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010630"/>
            <a:ext cx="9588659" cy="2240870"/>
          </a:xfrm>
          <a:prstGeom prst="rect">
            <a:avLst/>
          </a:prstGeom>
        </p:spPr>
        <p:txBody>
          <a:bodyPr vert="horz" lIns="413506" tIns="206755" rIns="413506" bIns="206755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010630"/>
            <a:ext cx="7065328" cy="2240870"/>
          </a:xfrm>
          <a:prstGeom prst="rect">
            <a:avLst/>
          </a:prstGeom>
        </p:spPr>
        <p:txBody>
          <a:bodyPr vert="horz" lIns="413506" tIns="206755" rIns="413506" bIns="206755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7C69-689A-46E8-B916-CE01F4FDF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135062" rtl="0" eaLnBrk="1" latinLnBrk="0" hangingPunct="1">
        <a:spcBef>
          <a:spcPct val="0"/>
        </a:spcBef>
        <a:buNone/>
        <a:defRPr sz="1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0648" indent="-1550648" algn="l" defTabSz="4135062" rtl="0" eaLnBrk="1" latinLnBrk="0" hangingPunct="1">
        <a:spcBef>
          <a:spcPct val="20000"/>
        </a:spcBef>
        <a:buFont typeface="Arial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59738" indent="-1292205" algn="l" defTabSz="4135062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68829" indent="-1033767" algn="l" defTabSz="4135062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36362" indent="-1033767" algn="l" defTabSz="4135062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303891" indent="-1033767" algn="l" defTabSz="4135062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71424" indent="-1033767" algn="l" defTabSz="4135062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438952" indent="-1033767" algn="l" defTabSz="4135062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6486" indent="-1033767" algn="l" defTabSz="4135062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574019" indent="-1033767" algn="l" defTabSz="4135062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7533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35062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02595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70124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7657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05190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72719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40252" algn="l" defTabSz="413506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1875" y="33070030"/>
            <a:ext cx="4248472" cy="47961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53650"/>
            <a:ext cx="30279975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3000"/>
              </a:spcAft>
            </a:pPr>
            <a:r>
              <a:rPr lang="en-US" sz="6600" b="1" dirty="0" smtClean="0">
                <a:solidFill>
                  <a:schemeClr val="tx1"/>
                </a:solidFill>
              </a:rPr>
              <a:t>How to understand the </a:t>
            </a:r>
            <a:r>
              <a:rPr lang="en-US" sz="6600" b="1" dirty="0">
                <a:solidFill>
                  <a:schemeClr val="tx1"/>
                </a:solidFill>
              </a:rPr>
              <a:t>alternate production in apple </a:t>
            </a:r>
            <a:r>
              <a:rPr lang="en-US" sz="6600" b="1" dirty="0" smtClean="0">
                <a:solidFill>
                  <a:schemeClr val="tx1"/>
                </a:solidFill>
              </a:rPr>
              <a:t>tree ?</a:t>
            </a:r>
            <a:br>
              <a:rPr lang="en-US" sz="6600" b="1" dirty="0" smtClean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</a:rPr>
              <a:t>A modeling approach of carbon and hormones fluxes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000" b="1" u="sng" dirty="0" smtClean="0">
                <a:solidFill>
                  <a:schemeClr val="tx1"/>
                </a:solidFill>
              </a:rPr>
              <a:t>Fares </a:t>
            </a:r>
            <a:r>
              <a:rPr lang="en-US" sz="4000" b="1" u="sng" dirty="0" err="1" smtClean="0">
                <a:solidFill>
                  <a:schemeClr val="tx1"/>
                </a:solidFill>
              </a:rPr>
              <a:t>Belhassine</a:t>
            </a:r>
            <a:r>
              <a:rPr lang="fr-FR" sz="4000" b="1" u="sng" baseline="30000" dirty="0" smtClean="0"/>
              <a:t> </a:t>
            </a:r>
            <a:r>
              <a:rPr lang="fr-FR" sz="40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4000" b="1" dirty="0" smtClean="0">
                <a:solidFill>
                  <a:schemeClr val="tx1"/>
                </a:solidFill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</a:rPr>
              <a:t>Benoît</a:t>
            </a:r>
            <a:r>
              <a:rPr lang="en-US" sz="4000" b="1" dirty="0" smtClean="0">
                <a:solidFill>
                  <a:schemeClr val="tx1"/>
                </a:solidFill>
              </a:rPr>
              <a:t> Pallas</a:t>
            </a:r>
            <a:r>
              <a:rPr lang="fr-FR" sz="4000" b="1" baseline="30000" dirty="0" smtClean="0">
                <a:solidFill>
                  <a:schemeClr val="tx1"/>
                </a:solidFill>
              </a:rPr>
              <a:t> 1</a:t>
            </a:r>
            <a:r>
              <a:rPr lang="en-US" sz="4000" b="1" dirty="0" smtClean="0">
                <a:solidFill>
                  <a:schemeClr val="tx1"/>
                </a:solidFill>
              </a:rPr>
              <a:t>, Damien </a:t>
            </a:r>
            <a:r>
              <a:rPr lang="en-US" sz="4000" b="1" dirty="0" err="1" smtClean="0">
                <a:solidFill>
                  <a:schemeClr val="tx1"/>
                </a:solidFill>
              </a:rPr>
              <a:t>Fumey</a:t>
            </a:r>
            <a:r>
              <a:rPr lang="fr-FR" sz="4000" b="1" baseline="30000" dirty="0" smtClean="0">
                <a:solidFill>
                  <a:schemeClr val="tx1"/>
                </a:solidFill>
              </a:rPr>
              <a:t> 2 </a:t>
            </a:r>
            <a:r>
              <a:rPr lang="en-US" sz="4000" b="1" dirty="0" smtClean="0">
                <a:solidFill>
                  <a:schemeClr val="tx1"/>
                </a:solidFill>
              </a:rPr>
              <a:t>, Evelyne </a:t>
            </a:r>
            <a:r>
              <a:rPr lang="en-US" sz="4000" b="1" dirty="0" err="1" smtClean="0">
                <a:solidFill>
                  <a:schemeClr val="tx1"/>
                </a:solidFill>
              </a:rPr>
              <a:t>Costes</a:t>
            </a:r>
            <a:r>
              <a:rPr lang="fr-FR" sz="4000" b="1" baseline="30000" dirty="0" smtClean="0">
                <a:solidFill>
                  <a:schemeClr val="tx1"/>
                </a:solidFill>
              </a:rPr>
              <a:t> 1</a:t>
            </a:r>
            <a:br>
              <a:rPr lang="fr-FR" sz="4000" b="1" baseline="30000" dirty="0" smtClean="0">
                <a:solidFill>
                  <a:schemeClr val="tx1"/>
                </a:solidFill>
              </a:rPr>
            </a:br>
            <a:r>
              <a:rPr lang="fr-FR" sz="3600" b="1" baseline="30000" dirty="0" smtClean="0">
                <a:solidFill>
                  <a:schemeClr val="tx1"/>
                </a:solidFill>
              </a:rPr>
              <a:t/>
            </a:r>
            <a:br>
              <a:rPr lang="fr-FR" sz="3600" b="1" baseline="30000" dirty="0" smtClean="0">
                <a:solidFill>
                  <a:schemeClr val="tx1"/>
                </a:solidFill>
              </a:rPr>
            </a:br>
            <a:r>
              <a:rPr lang="en-US" sz="2700" baseline="30000" dirty="0" smtClean="0"/>
              <a:t> 1,</a:t>
            </a:r>
            <a:r>
              <a:rPr lang="en-US" sz="2700" dirty="0" smtClean="0"/>
              <a:t> INRA, UMR AGAP, CIRAD-INRA-</a:t>
            </a:r>
            <a:r>
              <a:rPr lang="en-US" sz="2700" dirty="0" err="1" smtClean="0"/>
              <a:t>SupAgro</a:t>
            </a:r>
            <a:r>
              <a:rPr lang="en-US" sz="2700" dirty="0" smtClean="0"/>
              <a:t>, AFEF team, Avenue </a:t>
            </a:r>
            <a:r>
              <a:rPr lang="en-US" sz="2700" dirty="0" err="1" smtClean="0"/>
              <a:t>Agropolis</a:t>
            </a:r>
            <a:r>
              <a:rPr lang="en-US" sz="2700" dirty="0" smtClean="0"/>
              <a:t>, 34398, Montpellier, France.</a:t>
            </a:r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2700" baseline="30000" dirty="0" smtClean="0">
                <a:solidFill>
                  <a:schemeClr val="tx1"/>
                </a:solidFill>
              </a:rPr>
              <a:t> 2 , </a:t>
            </a:r>
            <a:r>
              <a:rPr lang="fr-FR" sz="2700" dirty="0" smtClean="0">
                <a:solidFill>
                  <a:schemeClr val="tx1"/>
                </a:solidFill>
              </a:rPr>
              <a:t>ITK, CAP ALPHA Avenue de l’Europe, 34830 Clapiers – France</a:t>
            </a:r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2700" i="1" dirty="0" smtClean="0">
                <a:solidFill>
                  <a:schemeClr val="tx1"/>
                </a:solidFill>
              </a:rPr>
              <a:t>email contact: fares.belhassine@inra.fr</a:t>
            </a:r>
            <a:endParaRPr lang="fr-FR" sz="2700" i="1" dirty="0">
              <a:solidFill>
                <a:schemeClr val="tx1"/>
              </a:solidFill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217" y="368597"/>
            <a:ext cx="2860085" cy="1170486"/>
          </a:xfrm>
          <a:prstGeom prst="rect">
            <a:avLst/>
          </a:prstGeom>
          <a:noFill/>
        </p:spPr>
      </p:pic>
      <p:pic>
        <p:nvPicPr>
          <p:cNvPr id="7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2955" y="3028990"/>
            <a:ext cx="2924402" cy="1458518"/>
          </a:xfrm>
          <a:prstGeom prst="rect">
            <a:avLst/>
          </a:prstGeom>
          <a:noFill/>
        </p:spPr>
      </p:pic>
      <p:pic>
        <p:nvPicPr>
          <p:cNvPr id="8" name="Picture 8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4909" y="2682654"/>
            <a:ext cx="2575762" cy="1442427"/>
          </a:xfrm>
          <a:prstGeom prst="rect">
            <a:avLst/>
          </a:prstGeom>
          <a:noFill/>
        </p:spPr>
      </p:pic>
      <p:pic>
        <p:nvPicPr>
          <p:cNvPr id="9" name="Image 8" descr="^0BA9E2BC8A9357F3989B92550C3EDBA6489F5D211413F88343^pimgpsh_fullsize_dist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10481" y="368597"/>
            <a:ext cx="3003114" cy="1357041"/>
          </a:xfrm>
          <a:prstGeom prst="rect">
            <a:avLst/>
          </a:prstGeom>
        </p:spPr>
      </p:pic>
      <p:pic>
        <p:nvPicPr>
          <p:cNvPr id="10" name="Image 9" descr="ga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49299" y="3028990"/>
            <a:ext cx="3233120" cy="1488147"/>
          </a:xfrm>
          <a:prstGeom prst="rect">
            <a:avLst/>
          </a:prstGeom>
        </p:spPr>
      </p:pic>
      <p:sp>
        <p:nvSpPr>
          <p:cNvPr id="56" name="Espace réservé du contenu 2"/>
          <p:cNvSpPr txBox="1">
            <a:spLocks/>
          </p:cNvSpPr>
          <p:nvPr/>
        </p:nvSpPr>
        <p:spPr>
          <a:xfrm>
            <a:off x="8541212" y="7219158"/>
            <a:ext cx="20666296" cy="3956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13506" tIns="206755" rIns="413506" bIns="206755" rtlCol="0">
            <a:noAutofit/>
          </a:bodyPr>
          <a:lstStyle/>
          <a:p>
            <a:pPr marL="1550648" marR="0" lvl="0" indent="-1550648" algn="ctr" defTabSz="4135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hypotheses</a:t>
            </a:r>
          </a:p>
          <a:p>
            <a:pPr marL="1550648" marR="0" lvl="0" indent="-1550648" algn="ctr" defTabSz="4135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Floral induction (FI) variability between successive years is caused by:</a:t>
            </a:r>
          </a:p>
          <a:p>
            <a:pPr marL="1550648" marR="0" lvl="0" indent="-1550648" algn="just" defTabSz="4135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 for carbohydrates  between fruits and vegetative organs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Monselise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Goldschmidt, 1982) </a:t>
            </a:r>
          </a:p>
          <a:p>
            <a:pPr marL="1550648" marR="0" lvl="0" indent="-1550648" algn="just" defTabSz="4135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Inhibition by gibberellins (GA) coming from the fruits seeds 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Neilsen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Dennis, 2000) </a:t>
            </a:r>
          </a:p>
          <a:p>
            <a:pPr marL="1550648" marR="0" lvl="0" indent="-1550648" algn="just" defTabSz="4135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 architectural variability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Calibri" pitchFamily="34" charset="0"/>
                <a:cs typeface="TimesNewRoman"/>
              </a:rPr>
              <a:t>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Calibri" pitchFamily="34" charset="0"/>
                <a:cs typeface="TimesNewRoman,Italic"/>
              </a:rPr>
              <a:t>Lespinasse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Calibri" pitchFamily="34" charset="0"/>
                <a:cs typeface="TimesNewRoman,Italic"/>
              </a:rPr>
              <a:t> et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Calibri" pitchFamily="34" charset="0"/>
                <a:cs typeface="TimesNewRoman,Italic"/>
              </a:rPr>
              <a:t>Delort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Calibri" pitchFamily="34" charset="0"/>
                <a:cs typeface="TimesNewRoman,Italic"/>
              </a:rPr>
              <a:t>, 1986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Calibri" pitchFamily="34" charset="0"/>
                <a:cs typeface="TimesNewRoman"/>
              </a:rPr>
              <a:t>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550648" marR="0" lvl="0" indent="-1550648" algn="ctr" defTabSz="4135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6419" y="5032784"/>
            <a:ext cx="2815512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Context </a:t>
            </a:r>
          </a:p>
          <a:p>
            <a:pPr algn="ctr">
              <a:buNone/>
            </a:pPr>
            <a:r>
              <a:rPr lang="en-US" sz="3600" dirty="0" smtClean="0"/>
              <a:t>The alternate bearing in apple trees consists in a high fruit production in ON years followed by a low production in OFF years (Fig. 1) and represents a major problem in fruit industry.</a:t>
            </a:r>
          </a:p>
        </p:txBody>
      </p:sp>
      <p:pic>
        <p:nvPicPr>
          <p:cNvPr id="67" name="Image 66" descr="17837366_10210575496637229_1942982700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6419" y="7868558"/>
            <a:ext cx="6840760" cy="5110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8" name="Rectangle 67"/>
          <p:cNvSpPr/>
          <p:nvPr/>
        </p:nvSpPr>
        <p:spPr>
          <a:xfrm>
            <a:off x="1026419" y="13126716"/>
            <a:ext cx="684076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Fig 1: </a:t>
            </a:r>
            <a:r>
              <a:rPr lang="en-US" sz="3200" dirty="0" smtClean="0"/>
              <a:t>Trees in ON (left) and OFF (right) years.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8586572" y="11455351"/>
            <a:ext cx="7993575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Previous results</a:t>
            </a:r>
            <a:endParaRPr lang="en-US" sz="3600" b="1" dirty="0">
              <a:solidFill>
                <a:srgbClr val="00660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smtClean="0"/>
              <a:t>Analyzes of transcript differentially expressed in terminal buds of ‘ON’ and ‘OFF’ trees show starvation for carbon and stress hormonal metabolism in ‘ON’ trees (</a:t>
            </a:r>
            <a:r>
              <a:rPr lang="en-US" sz="3600" dirty="0" err="1" smtClean="0"/>
              <a:t>Guitton</a:t>
            </a:r>
            <a:r>
              <a:rPr lang="en-US" sz="3600" dirty="0" smtClean="0"/>
              <a:t> et al., 2016)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26419" y="15500078"/>
            <a:ext cx="2822713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	Objectives</a:t>
            </a:r>
          </a:p>
          <a:p>
            <a:pPr algn="just">
              <a:buNone/>
            </a:pPr>
            <a:r>
              <a:rPr lang="en-US" sz="3600" dirty="0" smtClean="0"/>
              <a:t>	- Understanding the physiological processes controlling FI in apple trees</a:t>
            </a:r>
          </a:p>
          <a:p>
            <a:pPr algn="just">
              <a:buNone/>
            </a:pPr>
            <a:r>
              <a:rPr lang="en-US" sz="3600" dirty="0" smtClean="0"/>
              <a:t>	- Modeling and simulating carbon and hormone fluxes within the trees and their consequences on FI</a:t>
            </a:r>
          </a:p>
          <a:p>
            <a:pPr algn="just">
              <a:buNone/>
            </a:pPr>
            <a:r>
              <a:rPr lang="en-US" sz="3600" dirty="0" smtClean="0"/>
              <a:t>	- Integrating genotypic variability in the modelling  approach to account for the variability in bearing patterns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7804283" y="25365174"/>
            <a:ext cx="1144927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smtClean="0"/>
              <a:t>Fig 2: </a:t>
            </a:r>
            <a:r>
              <a:rPr lang="en-US" sz="3200" dirty="0" smtClean="0"/>
              <a:t>Experimental design for local leaf and fruit removal on 10 year-old </a:t>
            </a:r>
            <a:r>
              <a:rPr lang="en-US" sz="3200" dirty="0"/>
              <a:t>‘Golden’ </a:t>
            </a:r>
            <a:r>
              <a:rPr lang="en-US" sz="3200" dirty="0" smtClean="0"/>
              <a:t>trees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26419" y="26589310"/>
            <a:ext cx="1648983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</a:rPr>
              <a:t>Measurements</a:t>
            </a:r>
          </a:p>
          <a:p>
            <a:pPr algn="just"/>
            <a:r>
              <a:rPr lang="en-US" sz="3600" dirty="0" smtClean="0"/>
              <a:t>-  Digitizing trees to get 3D representations </a:t>
            </a:r>
            <a:endParaRPr lang="en-US" sz="3600" dirty="0"/>
          </a:p>
          <a:p>
            <a:pPr algn="just">
              <a:buNone/>
            </a:pPr>
            <a:r>
              <a:rPr lang="en-US" sz="3600" dirty="0" smtClean="0"/>
              <a:t>-  Flowering and fruit production and their within tree distributions</a:t>
            </a:r>
          </a:p>
          <a:p>
            <a:pPr algn="just">
              <a:buNone/>
            </a:pPr>
            <a:r>
              <a:rPr lang="en-US" sz="3600" dirty="0" smtClean="0"/>
              <a:t>- Non structural carbohydrates and gibberellins concentration before bud break, at FI and fruit maturity</a:t>
            </a:r>
          </a:p>
          <a:p>
            <a:pPr algn="just">
              <a:buNone/>
            </a:pPr>
            <a:r>
              <a:rPr lang="en-US" sz="3600" dirty="0" smtClean="0"/>
              <a:t>- Photosynthetic activity of leaves at the FI period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7876291" y="26589310"/>
            <a:ext cx="11377264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</a:rPr>
              <a:t>Modeling</a:t>
            </a:r>
            <a:endParaRPr lang="en-US" sz="3600" dirty="0" smtClean="0"/>
          </a:p>
          <a:p>
            <a:pPr algn="just">
              <a:buFontTx/>
              <a:buChar char="-"/>
            </a:pPr>
            <a:r>
              <a:rPr lang="en-US" sz="3600" dirty="0" smtClean="0"/>
              <a:t>Calibrate two flux models :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Musca</a:t>
            </a:r>
            <a:r>
              <a:rPr lang="en-US" sz="3600" dirty="0" smtClean="0"/>
              <a:t> </a:t>
            </a:r>
            <a:r>
              <a:rPr lang="en-US" sz="3600" dirty="0" smtClean="0"/>
              <a:t>for </a:t>
            </a:r>
            <a:r>
              <a:rPr lang="en-US" sz="3600" dirty="0"/>
              <a:t>multi-scale </a:t>
            </a:r>
            <a:r>
              <a:rPr lang="en-US" sz="3600" dirty="0" smtClean="0"/>
              <a:t>(</a:t>
            </a:r>
            <a:r>
              <a:rPr lang="en-US" sz="3600" dirty="0" err="1" smtClean="0"/>
              <a:t>metamer</a:t>
            </a:r>
            <a:r>
              <a:rPr lang="en-US" sz="3600" dirty="0" smtClean="0"/>
              <a:t>, shoot, branch) carbon </a:t>
            </a:r>
            <a:r>
              <a:rPr lang="en-US" sz="3600" dirty="0"/>
              <a:t>allocation (Reyes et al, 2015) </a:t>
            </a:r>
            <a:endParaRPr lang="en-US" sz="36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Model  </a:t>
            </a:r>
            <a:r>
              <a:rPr lang="en-US" sz="3600" dirty="0" smtClean="0"/>
              <a:t>for </a:t>
            </a:r>
            <a:r>
              <a:rPr lang="en-US" sz="3600" dirty="0"/>
              <a:t>hormones </a:t>
            </a:r>
            <a:r>
              <a:rPr lang="en-US" sz="3600" dirty="0" smtClean="0"/>
              <a:t>bi-directional transport  </a:t>
            </a:r>
            <a:r>
              <a:rPr lang="en-US" sz="3600" dirty="0"/>
              <a:t>(Pallas et al, 2016)</a:t>
            </a:r>
            <a:endParaRPr lang="en-US" sz="3600" dirty="0" smtClean="0"/>
          </a:p>
          <a:p>
            <a:pPr algn="just"/>
            <a:r>
              <a:rPr lang="en-US" sz="3600" dirty="0" smtClean="0"/>
              <a:t>On </a:t>
            </a:r>
            <a:r>
              <a:rPr lang="en-US" sz="3600" dirty="0" smtClean="0"/>
              <a:t>the trees with modified architecture and on the genotypes of the core collection</a:t>
            </a:r>
            <a:endParaRPr lang="en-US" sz="3600" dirty="0"/>
          </a:p>
          <a:p>
            <a:pPr algn="just">
              <a:buFontTx/>
              <a:buChar char="-"/>
            </a:pPr>
            <a:r>
              <a:rPr lang="en-US" sz="3600" dirty="0" smtClean="0"/>
              <a:t>Integrate these two sub-models </a:t>
            </a:r>
            <a:r>
              <a:rPr lang="en-US" sz="3600" dirty="0"/>
              <a:t>in the </a:t>
            </a:r>
            <a:r>
              <a:rPr lang="en-US" sz="3600" dirty="0" err="1"/>
              <a:t>MappleT</a:t>
            </a:r>
            <a:r>
              <a:rPr lang="en-US" sz="3600" dirty="0"/>
              <a:t> model </a:t>
            </a:r>
            <a:r>
              <a:rPr lang="en-US" sz="3600" dirty="0" smtClean="0"/>
              <a:t> which simulates </a:t>
            </a:r>
            <a:r>
              <a:rPr lang="en-US" sz="3600" dirty="0"/>
              <a:t>plant </a:t>
            </a:r>
            <a:r>
              <a:rPr lang="en-US" sz="3600" dirty="0" smtClean="0"/>
              <a:t>architectural development (</a:t>
            </a:r>
            <a:r>
              <a:rPr lang="en-US" sz="3600" dirty="0" err="1" smtClean="0"/>
              <a:t>Costes</a:t>
            </a:r>
            <a:r>
              <a:rPr lang="en-US" sz="3600" dirty="0" smtClean="0"/>
              <a:t> </a:t>
            </a:r>
            <a:r>
              <a:rPr lang="en-US" sz="3600" dirty="0"/>
              <a:t>et al, </a:t>
            </a:r>
            <a:r>
              <a:rPr lang="en-US" sz="3600" dirty="0" smtClean="0"/>
              <a:t>2008, Fig. 4)	</a:t>
            </a:r>
            <a:endParaRPr lang="fr-FR" sz="3600" dirty="0"/>
          </a:p>
        </p:txBody>
      </p:sp>
      <p:sp>
        <p:nvSpPr>
          <p:cNvPr id="78" name="Rectangle 77"/>
          <p:cNvSpPr/>
          <p:nvPr/>
        </p:nvSpPr>
        <p:spPr>
          <a:xfrm>
            <a:off x="1098427" y="34222158"/>
            <a:ext cx="907300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</a:rPr>
              <a:t>Expected final output</a:t>
            </a:r>
          </a:p>
          <a:p>
            <a:pPr algn="just">
              <a:buNone/>
            </a:pPr>
            <a:r>
              <a:rPr lang="en-US" sz="3600" dirty="0" smtClean="0"/>
              <a:t>Development of a decision support model to help breeders managing fruit thinning and crop load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26419" y="38638453"/>
            <a:ext cx="282991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</a:rPr>
              <a:t>Acknowledgements</a:t>
            </a:r>
          </a:p>
          <a:p>
            <a:pPr algn="just"/>
            <a:r>
              <a:rPr lang="en-US" sz="2400" dirty="0" smtClean="0"/>
              <a:t>The PhD scholarship of Fares </a:t>
            </a:r>
            <a:r>
              <a:rPr lang="en-US" sz="2400" dirty="0" err="1" smtClean="0"/>
              <a:t>Belhassine</a:t>
            </a:r>
            <a:r>
              <a:rPr lang="en-US" sz="2400" dirty="0" smtClean="0"/>
              <a:t> is funded by INRA, BAP department  and ITK company</a:t>
            </a:r>
          </a:p>
          <a:p>
            <a:pPr algn="just"/>
            <a:r>
              <a:rPr lang="en-US" sz="2400" dirty="0" smtClean="0"/>
              <a:t>We thank </a:t>
            </a:r>
            <a:r>
              <a:rPr lang="en-US" sz="2400" dirty="0" err="1" smtClean="0"/>
              <a:t>Sébastien</a:t>
            </a:r>
            <a:r>
              <a:rPr lang="en-US" sz="2400" dirty="0" smtClean="0"/>
              <a:t> Martinez, Sylvie </a:t>
            </a:r>
            <a:r>
              <a:rPr lang="en-US" sz="2400" dirty="0" err="1" smtClean="0"/>
              <a:t>Bluy-Pierru</a:t>
            </a:r>
            <a:r>
              <a:rPr lang="en-US" sz="2400" dirty="0" smtClean="0"/>
              <a:t> and other members of AFEF team for their contributions in field  experiments and measurements</a:t>
            </a: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1026419" y="39988022"/>
            <a:ext cx="2837115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References</a:t>
            </a:r>
          </a:p>
          <a:p>
            <a:pPr algn="just"/>
            <a:r>
              <a:rPr lang="en-US" sz="2400" b="1" dirty="0" err="1" smtClean="0"/>
              <a:t>Costes</a:t>
            </a:r>
            <a:r>
              <a:rPr lang="en-US" sz="2400" b="1" dirty="0" smtClean="0"/>
              <a:t> E, Smith C, Renton M, </a:t>
            </a:r>
            <a:r>
              <a:rPr lang="en-US" sz="2400" b="1" dirty="0" err="1" smtClean="0"/>
              <a:t>Guédon</a:t>
            </a:r>
            <a:r>
              <a:rPr lang="en-US" sz="2400" b="1" dirty="0" smtClean="0"/>
              <a:t> Y, </a:t>
            </a:r>
            <a:r>
              <a:rPr lang="en-US" sz="2400" b="1" dirty="0" err="1" smtClean="0"/>
              <a:t>Prusinkiewicz</a:t>
            </a:r>
            <a:r>
              <a:rPr lang="en-US" sz="2400" b="1" dirty="0" smtClean="0"/>
              <a:t> P, </a:t>
            </a:r>
            <a:r>
              <a:rPr lang="en-US" sz="2400" b="1" dirty="0" err="1" smtClean="0"/>
              <a:t>Godin</a:t>
            </a:r>
            <a:r>
              <a:rPr lang="en-US" sz="2400" b="1" dirty="0" smtClean="0"/>
              <a:t> C. 2008</a:t>
            </a:r>
            <a:r>
              <a:rPr lang="en-US" sz="2400" dirty="0" smtClean="0"/>
              <a:t>. </a:t>
            </a:r>
            <a:r>
              <a:rPr lang="fr-FR" sz="2400" dirty="0" err="1" smtClean="0"/>
              <a:t>Funct</a:t>
            </a:r>
            <a:r>
              <a:rPr lang="fr-FR" sz="2400" dirty="0" smtClean="0"/>
              <a:t>. Plant </a:t>
            </a:r>
            <a:r>
              <a:rPr lang="fr-FR" sz="2400" dirty="0" err="1" smtClean="0"/>
              <a:t>Biol</a:t>
            </a:r>
            <a:r>
              <a:rPr lang="fr-FR" sz="2400" dirty="0" smtClean="0"/>
              <a:t> </a:t>
            </a:r>
            <a:r>
              <a:rPr lang="en-US" sz="2400" dirty="0" smtClean="0"/>
              <a:t>35</a:t>
            </a:r>
            <a:r>
              <a:rPr lang="en-US" sz="2400" dirty="0" smtClean="0"/>
              <a:t> 936 950; </a:t>
            </a:r>
            <a:r>
              <a:rPr lang="fr-FR" sz="2400" b="1" dirty="0" smtClean="0"/>
              <a:t>Durand J-B, Guitton B, </a:t>
            </a:r>
            <a:r>
              <a:rPr lang="fr-FR" sz="2400" b="1" dirty="0" err="1" smtClean="0"/>
              <a:t>Peyhardi</a:t>
            </a:r>
            <a:r>
              <a:rPr lang="fr-FR" sz="2400" b="1" dirty="0" smtClean="0"/>
              <a:t> J, </a:t>
            </a:r>
            <a:r>
              <a:rPr lang="fr-FR" sz="2400" b="1" dirty="0" err="1" smtClean="0"/>
              <a:t>Holtz</a:t>
            </a:r>
            <a:r>
              <a:rPr lang="fr-FR" sz="2400" b="1" dirty="0" smtClean="0"/>
              <a:t> Y, </a:t>
            </a:r>
            <a:r>
              <a:rPr lang="fr-FR" sz="2400" b="1" dirty="0" err="1" smtClean="0"/>
              <a:t>Guédon</a:t>
            </a:r>
            <a:r>
              <a:rPr lang="fr-FR" sz="2400" b="1" dirty="0" smtClean="0"/>
              <a:t> Y, et al. 2013. </a:t>
            </a:r>
            <a:r>
              <a:rPr lang="en-US" sz="2400" dirty="0" smtClean="0"/>
              <a:t>J Exp </a:t>
            </a:r>
            <a:r>
              <a:rPr lang="en-US" sz="2400" dirty="0" err="1" smtClean="0"/>
              <a:t>Bot</a:t>
            </a:r>
            <a:r>
              <a:rPr lang="en-US" sz="2400" dirty="0" smtClean="0"/>
              <a:t> 64: 5099–5113;</a:t>
            </a:r>
            <a:r>
              <a:rPr lang="fr-FR" sz="2400" dirty="0" smtClean="0"/>
              <a:t> </a:t>
            </a:r>
            <a:r>
              <a:rPr lang="fr-FR" sz="2400" b="1" dirty="0" smtClean="0"/>
              <a:t>Guitton G, </a:t>
            </a:r>
            <a:r>
              <a:rPr lang="fr-FR" sz="2400" b="1" dirty="0" err="1" smtClean="0"/>
              <a:t>Kelner</a:t>
            </a:r>
            <a:r>
              <a:rPr lang="fr-FR" sz="2400" b="1" dirty="0" smtClean="0"/>
              <a:t> J-J, </a:t>
            </a:r>
            <a:r>
              <a:rPr lang="fr-FR" sz="2400" b="1" dirty="0" err="1" smtClean="0"/>
              <a:t>Velasco</a:t>
            </a:r>
            <a:r>
              <a:rPr lang="fr-FR" sz="2400" b="1" dirty="0" smtClean="0"/>
              <a:t> R, Gardiner SE, </a:t>
            </a:r>
            <a:r>
              <a:rPr lang="fr-FR" sz="2400" b="1" dirty="0" err="1" smtClean="0"/>
              <a:t>Chagné</a:t>
            </a:r>
            <a:r>
              <a:rPr lang="fr-FR" sz="2400" b="1" dirty="0" smtClean="0"/>
              <a:t> D, et al. 2012.</a:t>
            </a:r>
            <a:r>
              <a:rPr lang="fr-FR" sz="2400" dirty="0" smtClean="0"/>
              <a:t> </a:t>
            </a:r>
            <a:r>
              <a:rPr lang="en-US" sz="2400" dirty="0" smtClean="0"/>
              <a:t>J Exp </a:t>
            </a:r>
            <a:r>
              <a:rPr lang="en-US" sz="2400" dirty="0" err="1" smtClean="0"/>
              <a:t>Bot</a:t>
            </a:r>
            <a:r>
              <a:rPr lang="en-US" sz="2400" dirty="0" smtClean="0"/>
              <a:t> 63: 131–149;</a:t>
            </a:r>
            <a:r>
              <a:rPr lang="fr-FR" sz="2400" dirty="0" smtClean="0"/>
              <a:t> </a:t>
            </a:r>
            <a:r>
              <a:rPr lang="en-US" sz="2400" b="1" dirty="0" err="1" smtClean="0"/>
              <a:t>Guitton</a:t>
            </a:r>
            <a:r>
              <a:rPr lang="en-US" sz="2400" b="1" dirty="0" smtClean="0"/>
              <a:t> B, </a:t>
            </a:r>
            <a:r>
              <a:rPr lang="en-US" sz="2400" b="1" dirty="0" err="1" smtClean="0"/>
              <a:t>Kelner</a:t>
            </a:r>
            <a:r>
              <a:rPr lang="en-US" sz="2400" b="1" dirty="0" smtClean="0"/>
              <a:t> J. J, </a:t>
            </a:r>
            <a:r>
              <a:rPr lang="en-US" sz="2400" b="1" dirty="0" err="1" smtClean="0"/>
              <a:t>Celton</a:t>
            </a:r>
            <a:r>
              <a:rPr lang="en-US" sz="2400" b="1" dirty="0" smtClean="0"/>
              <a:t> J. M, </a:t>
            </a:r>
            <a:r>
              <a:rPr lang="en-US" sz="2400" b="1" dirty="0" err="1" smtClean="0"/>
              <a:t>Sabau</a:t>
            </a:r>
            <a:r>
              <a:rPr lang="en-US" sz="2400" b="1" dirty="0" smtClean="0"/>
              <a:t> X, </a:t>
            </a:r>
            <a:r>
              <a:rPr lang="en-US" sz="2400" b="1" dirty="0" err="1" smtClean="0"/>
              <a:t>Renou</a:t>
            </a:r>
            <a:r>
              <a:rPr lang="en-US" sz="2400" b="1" dirty="0" smtClean="0"/>
              <a:t> J. P, </a:t>
            </a:r>
            <a:r>
              <a:rPr lang="en-US" sz="2400" b="1" dirty="0" err="1" smtClean="0"/>
              <a:t>Chagné</a:t>
            </a:r>
            <a:r>
              <a:rPr lang="en-US" sz="2400" b="1" dirty="0" smtClean="0"/>
              <a:t> D and </a:t>
            </a:r>
            <a:r>
              <a:rPr lang="en-US" sz="2400" b="1" dirty="0" err="1" smtClean="0"/>
              <a:t>Costes</a:t>
            </a:r>
            <a:r>
              <a:rPr lang="en-US" sz="2400" b="1" dirty="0" smtClean="0"/>
              <a:t> E. 2016. </a:t>
            </a:r>
            <a:r>
              <a:rPr lang="en-US" sz="2400" dirty="0" smtClean="0"/>
              <a:t>BMC Plant </a:t>
            </a:r>
            <a:r>
              <a:rPr lang="en-US" sz="2400" dirty="0" err="1" smtClean="0"/>
              <a:t>Biol</a:t>
            </a:r>
            <a:r>
              <a:rPr lang="en-US" sz="2400" dirty="0" smtClean="0"/>
              <a:t> </a:t>
            </a:r>
            <a:r>
              <a:rPr lang="en-US" sz="2400" dirty="0" smtClean="0"/>
              <a:t>16:55; </a:t>
            </a:r>
            <a:r>
              <a:rPr lang="en-US" sz="2400" b="1" dirty="0" err="1" smtClean="0"/>
              <a:t>Lespinasse</a:t>
            </a:r>
            <a:r>
              <a:rPr lang="en-US" sz="2400" b="1" dirty="0" smtClean="0"/>
              <a:t>, J.M. and F. </a:t>
            </a:r>
            <a:r>
              <a:rPr lang="en-US" sz="2400" b="1" dirty="0" err="1" smtClean="0"/>
              <a:t>Delort</a:t>
            </a:r>
            <a:r>
              <a:rPr lang="en-US" sz="2400" b="1" dirty="0" smtClean="0"/>
              <a:t>. 1986. </a:t>
            </a:r>
            <a:r>
              <a:rPr lang="en-US" sz="2400" dirty="0" err="1" smtClean="0"/>
              <a:t>Acta</a:t>
            </a:r>
            <a:r>
              <a:rPr lang="en-US" sz="2400" dirty="0" smtClean="0"/>
              <a:t> Hort. 160:120−155;</a:t>
            </a:r>
            <a:r>
              <a:rPr lang="fr-FR" sz="2400" dirty="0" smtClean="0"/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Monselise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 SP, Goldschmidt EE. 1982.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 </a:t>
            </a:r>
            <a:r>
              <a:rPr lang="fr-FR" sz="2400" dirty="0" err="1" smtClean="0"/>
              <a:t>Hortic</a:t>
            </a:r>
            <a:r>
              <a:rPr lang="fr-FR" sz="2400" dirty="0" smtClean="0"/>
              <a:t> </a:t>
            </a:r>
            <a:r>
              <a:rPr lang="fr-FR" sz="2400" dirty="0" err="1" smtClean="0"/>
              <a:t>Rev</a:t>
            </a:r>
            <a:r>
              <a:rPr lang="fr-FR" sz="2400" dirty="0" smtClean="0"/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: 128-173;</a:t>
            </a:r>
            <a:r>
              <a:rPr lang="fr-FR" sz="2400" dirty="0" smtClean="0"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Neilsen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 JC, Dennis FG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2000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,Italic" charset="-128"/>
                <a:cs typeface="Times New Roman" pitchFamily="18" charset="0"/>
              </a:rPr>
              <a:t>Acta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Italic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,Italic" charset="-128"/>
                <a:cs typeface="Times New Roman" pitchFamily="18" charset="0"/>
              </a:rPr>
              <a:t>Hort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Italic" charset="-128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527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,Bold" charset="-128"/>
                <a:cs typeface="Times New Roman" pitchFamily="18" charset="0"/>
              </a:rPr>
              <a:t>: 137-146;</a:t>
            </a:r>
            <a:r>
              <a:rPr lang="fr-FR" sz="2400" dirty="0" smtClean="0"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Pallas B,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Costes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 </a:t>
            </a:r>
            <a:r>
              <a:rPr lang="fr-FR" sz="2400" b="1" dirty="0" smtClean="0"/>
              <a:t>&amp; </a:t>
            </a:r>
            <a:r>
              <a:rPr lang="fr-FR" sz="2400" b="1" dirty="0" err="1" smtClean="0"/>
              <a:t>Hanan</a:t>
            </a:r>
            <a:r>
              <a:rPr lang="fr-FR" sz="2400" b="1" dirty="0" smtClean="0"/>
              <a:t>, J.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2016.</a:t>
            </a:r>
            <a:r>
              <a:rPr lang="fr-FR" sz="2400" i="1" dirty="0" smtClean="0"/>
              <a:t> FSPMA, International </a:t>
            </a:r>
            <a:r>
              <a:rPr lang="fr-FR" sz="2400" i="1" dirty="0" err="1" smtClean="0"/>
              <a:t>Conference</a:t>
            </a:r>
            <a:r>
              <a:rPr lang="fr-FR" sz="2400" i="1" dirty="0" smtClean="0"/>
              <a:t> on</a:t>
            </a:r>
            <a:r>
              <a:rPr lang="fr-FR" sz="2400" dirty="0" smtClean="0"/>
              <a:t> </a:t>
            </a:r>
            <a:r>
              <a:rPr lang="fr-FR" sz="2400" dirty="0" err="1" smtClean="0"/>
              <a:t>IEEE.p.</a:t>
            </a:r>
            <a:r>
              <a:rPr lang="fr-FR" sz="2400" dirty="0" smtClean="0"/>
              <a:t> 150-157.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Reyes F, Pallas B,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Pradal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C,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Costes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E. 2015.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 In </a:t>
            </a:r>
            <a:r>
              <a:rPr lang="en-US" sz="2400" i="1" dirty="0" smtClean="0"/>
              <a:t>International Symposium on </a:t>
            </a:r>
            <a:r>
              <a:rPr lang="en-US" sz="2400" i="1" dirty="0" err="1" smtClean="0"/>
              <a:t>Modelling</a:t>
            </a:r>
            <a:r>
              <a:rPr lang="en-US" sz="2400" i="1" dirty="0" smtClean="0"/>
              <a:t> in Fruit Research and Orchard Management</a:t>
            </a:r>
            <a:r>
              <a:rPr lang="en-US" sz="2400" dirty="0" smtClean="0"/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459467" y="37966574"/>
            <a:ext cx="188660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smtClean="0"/>
              <a:t>Fig 4: </a:t>
            </a:r>
            <a:r>
              <a:rPr lang="en-US" sz="3200" dirty="0" smtClean="0"/>
              <a:t>Different architectures of trees simulated by </a:t>
            </a:r>
            <a:r>
              <a:rPr lang="en-US" sz="3200" dirty="0" err="1" smtClean="0"/>
              <a:t>MappleT</a:t>
            </a:r>
            <a:r>
              <a:rPr lang="en-US" sz="3200" dirty="0" smtClean="0"/>
              <a:t> model (</a:t>
            </a:r>
            <a:r>
              <a:rPr lang="en-US" sz="3200" dirty="0" err="1" smtClean="0"/>
              <a:t>Costes</a:t>
            </a:r>
            <a:r>
              <a:rPr lang="en-US" sz="3200" dirty="0" smtClean="0"/>
              <a:t> et al, 2008)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61605" y="11455351"/>
            <a:ext cx="10945903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Previous results</a:t>
            </a:r>
            <a:endParaRPr lang="en-US" sz="3600" b="1" dirty="0">
              <a:solidFill>
                <a:srgbClr val="00660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smtClean="0"/>
              <a:t>Genetic variability in bearing behavior associated with a strong genetic determinism  (</a:t>
            </a:r>
            <a:r>
              <a:rPr lang="en-US" sz="3600" dirty="0" err="1" smtClean="0"/>
              <a:t>Guitton</a:t>
            </a:r>
            <a:r>
              <a:rPr lang="en-US" sz="3600" dirty="0" smtClean="0"/>
              <a:t> et al., 2012)</a:t>
            </a:r>
          </a:p>
          <a:p>
            <a:pPr algn="just"/>
            <a:r>
              <a:rPr lang="en-US" sz="3600" dirty="0" smtClean="0"/>
              <a:t>-     Genotypes can be </a:t>
            </a:r>
            <a:r>
              <a:rPr lang="en-US" sz="3600" dirty="0"/>
              <a:t>classified for bearing behavior</a:t>
            </a:r>
          </a:p>
          <a:p>
            <a:pPr algn="just">
              <a:buNone/>
            </a:pPr>
            <a:r>
              <a:rPr lang="en-US" sz="3600" dirty="0" smtClean="0"/>
              <a:t>in three </a:t>
            </a:r>
            <a:r>
              <a:rPr lang="en-US" sz="3600" dirty="0"/>
              <a:t>classes (irregular, biennial, regular) </a:t>
            </a:r>
            <a:r>
              <a:rPr lang="en-US" sz="3600" dirty="0" smtClean="0"/>
              <a:t> </a:t>
            </a:r>
          </a:p>
          <a:p>
            <a:pPr algn="just">
              <a:buNone/>
            </a:pPr>
            <a:r>
              <a:rPr lang="en-US" sz="3600" dirty="0" smtClean="0"/>
              <a:t>(</a:t>
            </a:r>
            <a:r>
              <a:rPr lang="en-US" sz="3600" dirty="0"/>
              <a:t>Durand et al., 2013</a:t>
            </a:r>
            <a:r>
              <a:rPr lang="en-US" sz="3600" dirty="0" smtClean="0"/>
              <a:t>)</a:t>
            </a:r>
          </a:p>
        </p:txBody>
      </p:sp>
      <p:sp>
        <p:nvSpPr>
          <p:cNvPr id="85" name="Flèche droite 84"/>
          <p:cNvSpPr/>
          <p:nvPr/>
        </p:nvSpPr>
        <p:spPr>
          <a:xfrm rot="5400000">
            <a:off x="12037504" y="14917874"/>
            <a:ext cx="516334" cy="5040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droite 85"/>
          <p:cNvSpPr/>
          <p:nvPr/>
        </p:nvSpPr>
        <p:spPr>
          <a:xfrm rot="5400000">
            <a:off x="15284003" y="13051808"/>
            <a:ext cx="4104456" cy="5040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1026419" y="30451608"/>
            <a:ext cx="1648983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</a:rPr>
              <a:t>Analyses</a:t>
            </a:r>
            <a:endParaRPr lang="en-US" sz="3600" dirty="0" smtClean="0"/>
          </a:p>
          <a:p>
            <a:pPr algn="just"/>
            <a:r>
              <a:rPr lang="en-US" sz="3600" dirty="0" smtClean="0"/>
              <a:t>- Quantifying  </a:t>
            </a:r>
            <a:r>
              <a:rPr lang="en-US" sz="3600" dirty="0"/>
              <a:t>the effect of distances on </a:t>
            </a:r>
            <a:r>
              <a:rPr lang="en-US" sz="3600" dirty="0" smtClean="0"/>
              <a:t>FI and </a:t>
            </a:r>
            <a:r>
              <a:rPr lang="en-US" sz="3600" dirty="0"/>
              <a:t>calibration of the </a:t>
            </a:r>
            <a:r>
              <a:rPr lang="en-US" sz="3600" dirty="0" smtClean="0"/>
              <a:t>flux models</a:t>
            </a:r>
          </a:p>
          <a:p>
            <a:pPr algn="just"/>
            <a:r>
              <a:rPr lang="en-US" sz="3600" dirty="0" smtClean="0"/>
              <a:t>- </a:t>
            </a:r>
            <a:r>
              <a:rPr lang="en-US" sz="3600" dirty="0"/>
              <a:t>Analyzing </a:t>
            </a:r>
            <a:r>
              <a:rPr lang="en-US" sz="3600" dirty="0" smtClean="0"/>
              <a:t>the relationships between architecture, functioning and flower induction on the subset of genotypes of the core collection</a:t>
            </a:r>
            <a:endParaRPr lang="en-US" sz="3600" dirty="0"/>
          </a:p>
        </p:txBody>
      </p:sp>
      <p:sp>
        <p:nvSpPr>
          <p:cNvPr id="90" name="Flèche droite 89"/>
          <p:cNvSpPr/>
          <p:nvPr/>
        </p:nvSpPr>
        <p:spPr>
          <a:xfrm rot="5400000">
            <a:off x="23198744" y="14917874"/>
            <a:ext cx="516334" cy="5040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1098427" y="24443586"/>
            <a:ext cx="813690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 smtClean="0"/>
              <a:t>Fig 3: </a:t>
            </a:r>
            <a:r>
              <a:rPr lang="en-US" sz="3200" dirty="0" smtClean="0"/>
              <a:t>3D representation of a subset of genotypes in the French apple core collection (planted in 2014 )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739387" y="18524414"/>
            <a:ext cx="7488832" cy="72943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en-US" sz="3600" b="1" dirty="0" smtClean="0">
                <a:solidFill>
                  <a:srgbClr val="006600"/>
                </a:solidFill>
              </a:rPr>
              <a:t>Experimental </a:t>
            </a:r>
            <a:r>
              <a:rPr lang="en-US" sz="3600" b="1" dirty="0" smtClean="0">
                <a:solidFill>
                  <a:srgbClr val="006600"/>
                </a:solidFill>
              </a:rPr>
              <a:t>design</a:t>
            </a:r>
          </a:p>
          <a:p>
            <a:pPr marL="571500" indent="-571500" algn="just">
              <a:buFontTx/>
              <a:buChar char="-"/>
            </a:pPr>
            <a:r>
              <a:rPr lang="en-US" sz="3600" dirty="0" smtClean="0"/>
              <a:t>First experiment  (2015-2017) :</a:t>
            </a:r>
          </a:p>
          <a:p>
            <a:pPr algn="just"/>
            <a:r>
              <a:rPr lang="en-US" sz="3600" dirty="0" smtClean="0"/>
              <a:t>Leaf and fruit removal  at different scales (shoot, branch and Y shape-trees; Fig. 2) to locally modify Carbon source/sink relations and GA content</a:t>
            </a:r>
          </a:p>
          <a:p>
            <a:pPr algn="just"/>
            <a:endParaRPr lang="en-US" sz="3600" dirty="0" smtClean="0"/>
          </a:p>
          <a:p>
            <a:pPr algn="just">
              <a:buFontTx/>
              <a:buChar char="-"/>
            </a:pPr>
            <a:r>
              <a:rPr lang="en-US" sz="3600" dirty="0" smtClean="0"/>
              <a:t>Second </a:t>
            </a:r>
            <a:r>
              <a:rPr lang="en-US" sz="3600" dirty="0" smtClean="0"/>
              <a:t>experiment (2017-2018) </a:t>
            </a:r>
            <a:r>
              <a:rPr lang="en-US" sz="3600" dirty="0" smtClean="0"/>
              <a:t>:  </a:t>
            </a:r>
          </a:p>
          <a:p>
            <a:pPr algn="just"/>
            <a:r>
              <a:rPr lang="en-US" sz="3600" dirty="0" smtClean="0"/>
              <a:t>Characterizing </a:t>
            </a:r>
            <a:r>
              <a:rPr lang="en-US" sz="3600" dirty="0" smtClean="0"/>
              <a:t>the genotypic variability in production patterns and architecture on a subset of genotypes selected in an apple tree core collection(Fig. 3</a:t>
            </a:r>
            <a:r>
              <a:rPr lang="en-US" sz="3600" dirty="0" smtClean="0"/>
              <a:t>)</a:t>
            </a:r>
          </a:p>
          <a:p>
            <a:pPr algn="just"/>
            <a:endParaRPr lang="en-US" sz="3600" dirty="0" smtClean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32275" y="18020358"/>
            <a:ext cx="11506092" cy="71814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5" name="Picture 2"/>
          <p:cNvPicPr>
            <a:picLocks noChangeArrowheads="1"/>
          </p:cNvPicPr>
          <p:nvPr/>
        </p:nvPicPr>
        <p:blipFill>
          <a:blip r:embed="rId10" cstate="print"/>
          <a:srcRect l="2063" t="8001" r="12888" b="33200"/>
          <a:stretch>
            <a:fillRect/>
          </a:stretch>
        </p:blipFill>
        <p:spPr bwMode="auto">
          <a:xfrm>
            <a:off x="1098427" y="18542532"/>
            <a:ext cx="8208912" cy="57425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59467" y="33070030"/>
            <a:ext cx="4248472" cy="47961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33794" y="33070030"/>
            <a:ext cx="4286913" cy="47961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77091" y="33070030"/>
            <a:ext cx="4248472" cy="47961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04683" y="33070030"/>
            <a:ext cx="4232362" cy="479615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550</Words>
  <Application>Microsoft Office PowerPoint</Application>
  <PresentationFormat>Personnalisé</PresentationFormat>
  <Paragraphs>50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How to understand the alternate production in apple tree ?  A modeling approach of carbon and hormones fluxes Fares Belhassine 1,2, Benoît Pallas 1, Damien Fumey 2 , Evelyne Costes 1   1, INRA, UMR AGAP, CIRAD-INRA-SupAgro, AFEF team, Avenue Agropolis, 34398, Montpellier, France.  2 , ITK, CAP ALPHA Avenue de l’Europe, 34830 Clapiers – France email contact: fares.belhassine@inra.fr</vt:lpstr>
    </vt:vector>
  </TitlesOfParts>
  <Company>CIRAD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modeling of carbon and hormones fluxes for understanding the alternate production in apple tree</dc:title>
  <dc:creator>INRA</dc:creator>
  <cp:lastModifiedBy>INRA</cp:lastModifiedBy>
  <cp:revision>57</cp:revision>
  <dcterms:created xsi:type="dcterms:W3CDTF">2017-03-24T13:43:55Z</dcterms:created>
  <dcterms:modified xsi:type="dcterms:W3CDTF">2017-04-14T11:03:01Z</dcterms:modified>
</cp:coreProperties>
</file>