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9929813" cy="1435735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C21"/>
    <a:srgbClr val="BCD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1122" y="-6174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48487167398987"/>
          <c:y val="5.0925925925925923E-2"/>
          <c:w val="0.79918180614209267"/>
          <c:h val="0.7786117613676668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'synthèse courts par vs perp'!$C$88</c:f>
              <c:strCache>
                <c:ptCount val="1"/>
                <c:pt idx="0">
                  <c:v>Averaged T2s2 pores parallel to z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'synthèse courts par vs perp'!$D$89:$L$89</c:f>
                <c:numCache>
                  <c:formatCode>General</c:formatCode>
                  <c:ptCount val="9"/>
                  <c:pt idx="0">
                    <c:v>10.37044142697593</c:v>
                  </c:pt>
                  <c:pt idx="1">
                    <c:v>15.984785856295373</c:v>
                  </c:pt>
                  <c:pt idx="2">
                    <c:v>5.5096357027006553</c:v>
                  </c:pt>
                  <c:pt idx="3">
                    <c:v>5.5507894624165672</c:v>
                  </c:pt>
                  <c:pt idx="4">
                    <c:v>8.649588029157119</c:v>
                  </c:pt>
                  <c:pt idx="5">
                    <c:v>10.562950995621581</c:v>
                  </c:pt>
                  <c:pt idx="6">
                    <c:v>10.430542988763303</c:v>
                  </c:pt>
                  <c:pt idx="7">
                    <c:v>9.5424667720449623</c:v>
                  </c:pt>
                  <c:pt idx="8">
                    <c:v>8.4921760594975932</c:v>
                  </c:pt>
                </c:numCache>
              </c:numRef>
            </c:plus>
            <c:minus>
              <c:numRef>
                <c:f>'synthèse courts par vs perp'!$D$89:$L$89</c:f>
                <c:numCache>
                  <c:formatCode>General</c:formatCode>
                  <c:ptCount val="9"/>
                  <c:pt idx="0">
                    <c:v>10.37044142697593</c:v>
                  </c:pt>
                  <c:pt idx="1">
                    <c:v>15.984785856295373</c:v>
                  </c:pt>
                  <c:pt idx="2">
                    <c:v>5.5096357027006553</c:v>
                  </c:pt>
                  <c:pt idx="3">
                    <c:v>5.5507894624165672</c:v>
                  </c:pt>
                  <c:pt idx="4">
                    <c:v>8.649588029157119</c:v>
                  </c:pt>
                  <c:pt idx="5">
                    <c:v>10.562950995621581</c:v>
                  </c:pt>
                  <c:pt idx="6">
                    <c:v>10.430542988763303</c:v>
                  </c:pt>
                  <c:pt idx="7">
                    <c:v>9.5424667720449623</c:v>
                  </c:pt>
                  <c:pt idx="8">
                    <c:v>8.4921760594975932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'synthèse courts par vs perp'!$D$1:$L$1</c:f>
              <c:numCache>
                <c:formatCode>General</c:formatCode>
                <c:ptCount val="9"/>
                <c:pt idx="0">
                  <c:v>22.5</c:v>
                </c:pt>
                <c:pt idx="1">
                  <c:v>35</c:v>
                </c:pt>
                <c:pt idx="2">
                  <c:v>45</c:v>
                </c:pt>
                <c:pt idx="3">
                  <c:v>50</c:v>
                </c:pt>
                <c:pt idx="4">
                  <c:v>52</c:v>
                </c:pt>
                <c:pt idx="5">
                  <c:v>54</c:v>
                </c:pt>
                <c:pt idx="6">
                  <c:v>56</c:v>
                </c:pt>
                <c:pt idx="7">
                  <c:v>58</c:v>
                </c:pt>
                <c:pt idx="8">
                  <c:v>60</c:v>
                </c:pt>
              </c:numCache>
            </c:numRef>
          </c:xVal>
          <c:yVal>
            <c:numRef>
              <c:f>'synthèse courts par vs perp'!$D$88:$L$88</c:f>
              <c:numCache>
                <c:formatCode>General</c:formatCode>
                <c:ptCount val="9"/>
                <c:pt idx="0">
                  <c:v>53.80315134393021</c:v>
                </c:pt>
                <c:pt idx="1">
                  <c:v>29.468136430162911</c:v>
                </c:pt>
                <c:pt idx="2">
                  <c:v>23.346934874720237</c:v>
                </c:pt>
                <c:pt idx="3">
                  <c:v>32.646142035446985</c:v>
                </c:pt>
                <c:pt idx="4">
                  <c:v>34.730009867738573</c:v>
                </c:pt>
                <c:pt idx="5">
                  <c:v>28.227956689396496</c:v>
                </c:pt>
                <c:pt idx="6">
                  <c:v>24.813403074488491</c:v>
                </c:pt>
                <c:pt idx="7">
                  <c:v>25.036070226636866</c:v>
                </c:pt>
                <c:pt idx="8">
                  <c:v>27.033233185301501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A14-44C3-9BDD-61BC52D945D2}"/>
            </c:ext>
          </c:extLst>
        </c:ser>
        <c:ser>
          <c:idx val="1"/>
          <c:order val="1"/>
          <c:tx>
            <c:strRef>
              <c:f>'synthèse courts par vs perp'!$C$91</c:f>
              <c:strCache>
                <c:ptCount val="1"/>
                <c:pt idx="0">
                  <c:v>Averaged T2s2 pores perpendicular to z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'synthèse courts par vs perp'!$D$92:$L$92</c:f>
                <c:numCache>
                  <c:formatCode>General</c:formatCode>
                  <c:ptCount val="9"/>
                  <c:pt idx="0">
                    <c:v>12.731693837765986</c:v>
                  </c:pt>
                  <c:pt idx="1">
                    <c:v>8.1026583290527281</c:v>
                  </c:pt>
                  <c:pt idx="2">
                    <c:v>3.1347391943076284</c:v>
                  </c:pt>
                  <c:pt idx="3">
                    <c:v>4.6698822210145918</c:v>
                  </c:pt>
                  <c:pt idx="4">
                    <c:v>6.7682133021681219</c:v>
                  </c:pt>
                  <c:pt idx="5">
                    <c:v>8.3797365588426995</c:v>
                  </c:pt>
                  <c:pt idx="6">
                    <c:v>7.5056360700584213</c:v>
                  </c:pt>
                  <c:pt idx="7">
                    <c:v>6.9701681706501883</c:v>
                  </c:pt>
                  <c:pt idx="8">
                    <c:v>6.4411738922151454</c:v>
                  </c:pt>
                </c:numCache>
              </c:numRef>
            </c:plus>
            <c:minus>
              <c:numRef>
                <c:f>'synthèse courts par vs perp'!$D$92:$L$92</c:f>
                <c:numCache>
                  <c:formatCode>General</c:formatCode>
                  <c:ptCount val="9"/>
                  <c:pt idx="0">
                    <c:v>12.731693837765986</c:v>
                  </c:pt>
                  <c:pt idx="1">
                    <c:v>8.1026583290527281</c:v>
                  </c:pt>
                  <c:pt idx="2">
                    <c:v>3.1347391943076284</c:v>
                  </c:pt>
                  <c:pt idx="3">
                    <c:v>4.6698822210145918</c:v>
                  </c:pt>
                  <c:pt idx="4">
                    <c:v>6.7682133021681219</c:v>
                  </c:pt>
                  <c:pt idx="5">
                    <c:v>8.3797365588426995</c:v>
                  </c:pt>
                  <c:pt idx="6">
                    <c:v>7.5056360700584213</c:v>
                  </c:pt>
                  <c:pt idx="7">
                    <c:v>6.9701681706501883</c:v>
                  </c:pt>
                  <c:pt idx="8">
                    <c:v>6.4411738922151454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'synthèse courts par vs perp'!$D$1:$L$1</c:f>
              <c:numCache>
                <c:formatCode>General</c:formatCode>
                <c:ptCount val="9"/>
                <c:pt idx="0">
                  <c:v>22.5</c:v>
                </c:pt>
                <c:pt idx="1">
                  <c:v>35</c:v>
                </c:pt>
                <c:pt idx="2">
                  <c:v>45</c:v>
                </c:pt>
                <c:pt idx="3">
                  <c:v>50</c:v>
                </c:pt>
                <c:pt idx="4">
                  <c:v>52</c:v>
                </c:pt>
                <c:pt idx="5">
                  <c:v>54</c:v>
                </c:pt>
                <c:pt idx="6">
                  <c:v>56</c:v>
                </c:pt>
                <c:pt idx="7">
                  <c:v>58</c:v>
                </c:pt>
                <c:pt idx="8">
                  <c:v>60</c:v>
                </c:pt>
              </c:numCache>
            </c:numRef>
          </c:xVal>
          <c:yVal>
            <c:numRef>
              <c:f>'synthèse courts par vs perp'!$D$91:$L$91</c:f>
              <c:numCache>
                <c:formatCode>General</c:formatCode>
                <c:ptCount val="9"/>
                <c:pt idx="0">
                  <c:v>65.621233909268994</c:v>
                </c:pt>
                <c:pt idx="1">
                  <c:v>30.288147021012186</c:v>
                </c:pt>
                <c:pt idx="2">
                  <c:v>22.668521464510484</c:v>
                </c:pt>
                <c:pt idx="3">
                  <c:v>33.697441959704321</c:v>
                </c:pt>
                <c:pt idx="4">
                  <c:v>34.172558689436975</c:v>
                </c:pt>
                <c:pt idx="5">
                  <c:v>28.300103798297901</c:v>
                </c:pt>
                <c:pt idx="6">
                  <c:v>26.380617378809742</c:v>
                </c:pt>
                <c:pt idx="7">
                  <c:v>26.083674623881677</c:v>
                </c:pt>
                <c:pt idx="8">
                  <c:v>26.663622995883841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A14-44C3-9BDD-61BC52D94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455391"/>
        <c:axId val="548467039"/>
      </c:scatterChart>
      <c:valAx>
        <c:axId val="548455391"/>
        <c:scaling>
          <c:orientation val="minMax"/>
          <c:max val="65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8467039"/>
        <c:crosses val="autoZero"/>
        <c:crossBetween val="midCat"/>
      </c:valAx>
      <c:valAx>
        <c:axId val="54846703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T2</a:t>
                </a:r>
                <a:r>
                  <a:rPr lang="en-US" baseline="-25000" dirty="0"/>
                  <a:t>s2</a:t>
                </a:r>
                <a:r>
                  <a:rPr lang="en-US" dirty="0"/>
                  <a:t> 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845539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710249764036936"/>
          <c:y val="7.9892152357278604E-2"/>
          <c:w val="0.70998305285634766"/>
          <c:h val="0.18541621353495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73037380179493"/>
          <c:y val="5.0167649051034192E-2"/>
          <c:w val="0.82289361703064245"/>
          <c:h val="0.7728230202242437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'amplitudes normalisées'!$A$11</c:f>
              <c:strCache>
                <c:ptCount val="1"/>
                <c:pt idx="0">
                  <c:v>T2long peaks amplitude (%)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'amplitudes normalisées'!$B$12:$J$12</c:f>
                <c:numCache>
                  <c:formatCode>General</c:formatCode>
                  <c:ptCount val="9"/>
                  <c:pt idx="0">
                    <c:v>14.190697292725773</c:v>
                  </c:pt>
                  <c:pt idx="1">
                    <c:v>16.574984086207653</c:v>
                  </c:pt>
                  <c:pt idx="2">
                    <c:v>16.037601104979576</c:v>
                  </c:pt>
                  <c:pt idx="3">
                    <c:v>13.849803659238141</c:v>
                  </c:pt>
                  <c:pt idx="4">
                    <c:v>12.618620113033193</c:v>
                  </c:pt>
                  <c:pt idx="5">
                    <c:v>11.039553276352093</c:v>
                  </c:pt>
                  <c:pt idx="6">
                    <c:v>11.622096315610669</c:v>
                  </c:pt>
                  <c:pt idx="7">
                    <c:v>10.591251735601139</c:v>
                  </c:pt>
                  <c:pt idx="8">
                    <c:v>11.485550080985803</c:v>
                  </c:pt>
                </c:numCache>
              </c:numRef>
            </c:plus>
            <c:minus>
              <c:numRef>
                <c:f>'amplitudes normalisées'!$B$12:$J$12</c:f>
                <c:numCache>
                  <c:formatCode>General</c:formatCode>
                  <c:ptCount val="9"/>
                  <c:pt idx="0">
                    <c:v>14.190697292725773</c:v>
                  </c:pt>
                  <c:pt idx="1">
                    <c:v>16.574984086207653</c:v>
                  </c:pt>
                  <c:pt idx="2">
                    <c:v>16.037601104979576</c:v>
                  </c:pt>
                  <c:pt idx="3">
                    <c:v>13.849803659238141</c:v>
                  </c:pt>
                  <c:pt idx="4">
                    <c:v>12.618620113033193</c:v>
                  </c:pt>
                  <c:pt idx="5">
                    <c:v>11.039553276352093</c:v>
                  </c:pt>
                  <c:pt idx="6">
                    <c:v>11.622096315610669</c:v>
                  </c:pt>
                  <c:pt idx="7">
                    <c:v>10.591251735601139</c:v>
                  </c:pt>
                  <c:pt idx="8">
                    <c:v>11.485550080985803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'amplitudes normalisées'!$B$1:$J$1</c:f>
              <c:numCache>
                <c:formatCode>General</c:formatCode>
                <c:ptCount val="9"/>
                <c:pt idx="0">
                  <c:v>22.5</c:v>
                </c:pt>
                <c:pt idx="1">
                  <c:v>35</c:v>
                </c:pt>
                <c:pt idx="2">
                  <c:v>45</c:v>
                </c:pt>
                <c:pt idx="3">
                  <c:v>50</c:v>
                </c:pt>
                <c:pt idx="4">
                  <c:v>52</c:v>
                </c:pt>
                <c:pt idx="5">
                  <c:v>54</c:v>
                </c:pt>
                <c:pt idx="6">
                  <c:v>56</c:v>
                </c:pt>
                <c:pt idx="7">
                  <c:v>58</c:v>
                </c:pt>
                <c:pt idx="8">
                  <c:v>60</c:v>
                </c:pt>
              </c:numCache>
            </c:numRef>
          </c:xVal>
          <c:yVal>
            <c:numRef>
              <c:f>'amplitudes normalisées'!$B$11:$J$11</c:f>
              <c:numCache>
                <c:formatCode>General</c:formatCode>
                <c:ptCount val="9"/>
                <c:pt idx="0">
                  <c:v>79.436296915679492</c:v>
                </c:pt>
                <c:pt idx="1">
                  <c:v>72.871814321982569</c:v>
                </c:pt>
                <c:pt idx="2">
                  <c:v>68.225828808211816</c:v>
                </c:pt>
                <c:pt idx="3">
                  <c:v>67.377295563529202</c:v>
                </c:pt>
                <c:pt idx="4">
                  <c:v>72.628836272311673</c:v>
                </c:pt>
                <c:pt idx="5">
                  <c:v>77.593845141932988</c:v>
                </c:pt>
                <c:pt idx="6">
                  <c:v>78.012130160753685</c:v>
                </c:pt>
                <c:pt idx="7">
                  <c:v>78.106468703889234</c:v>
                </c:pt>
                <c:pt idx="8">
                  <c:v>76.891544431992713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E62-4DDA-A946-C3875CC10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146527"/>
        <c:axId val="567142783"/>
      </c:scatterChart>
      <c:valAx>
        <c:axId val="567146527"/>
        <c:scaling>
          <c:orientation val="minMax"/>
          <c:max val="65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7142783"/>
        <c:crosses val="autoZero"/>
        <c:crossBetween val="midCat"/>
      </c:valAx>
      <c:valAx>
        <c:axId val="567142783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T2</a:t>
                </a:r>
                <a:r>
                  <a:rPr lang="en-US" baseline="-25000" dirty="0"/>
                  <a:t>long</a:t>
                </a:r>
                <a:r>
                  <a:rPr lang="en-US" dirty="0"/>
                  <a:t> peaks amplitude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7146527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33269982699456"/>
          <c:y val="6.947154471544717E-2"/>
          <c:w val="0.81244503943228663"/>
          <c:h val="0.75492574098969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'synthèse majo'!$A$24</c:f>
              <c:strCache>
                <c:ptCount val="1"/>
                <c:pt idx="0">
                  <c:v>moyenne tous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'synthèse majo'!$B$26:$J$26</c:f>
                <c:numCache>
                  <c:formatCode>General</c:formatCode>
                  <c:ptCount val="9"/>
                  <c:pt idx="0">
                    <c:v>41.863471151834339</c:v>
                  </c:pt>
                  <c:pt idx="1">
                    <c:v>69.518823081427939</c:v>
                  </c:pt>
                  <c:pt idx="2">
                    <c:v>76.52218437611711</c:v>
                  </c:pt>
                  <c:pt idx="3">
                    <c:v>61.916868721252996</c:v>
                  </c:pt>
                  <c:pt idx="4">
                    <c:v>35.848335671972151</c:v>
                  </c:pt>
                  <c:pt idx="5">
                    <c:v>40.291610363830706</c:v>
                  </c:pt>
                  <c:pt idx="6">
                    <c:v>58.583338894841283</c:v>
                  </c:pt>
                  <c:pt idx="7">
                    <c:v>52.788515441278825</c:v>
                  </c:pt>
                  <c:pt idx="8">
                    <c:v>58.495407474444704</c:v>
                  </c:pt>
                </c:numCache>
              </c:numRef>
            </c:plus>
            <c:minus>
              <c:numRef>
                <c:f>'synthèse majo'!$B$26:$J$26</c:f>
                <c:numCache>
                  <c:formatCode>General</c:formatCode>
                  <c:ptCount val="9"/>
                  <c:pt idx="0">
                    <c:v>41.863471151834339</c:v>
                  </c:pt>
                  <c:pt idx="1">
                    <c:v>69.518823081427939</c:v>
                  </c:pt>
                  <c:pt idx="2">
                    <c:v>76.52218437611711</c:v>
                  </c:pt>
                  <c:pt idx="3">
                    <c:v>61.916868721252996</c:v>
                  </c:pt>
                  <c:pt idx="4">
                    <c:v>35.848335671972151</c:v>
                  </c:pt>
                  <c:pt idx="5">
                    <c:v>40.291610363830706</c:v>
                  </c:pt>
                  <c:pt idx="6">
                    <c:v>58.583338894841283</c:v>
                  </c:pt>
                  <c:pt idx="7">
                    <c:v>52.788515441278825</c:v>
                  </c:pt>
                  <c:pt idx="8">
                    <c:v>58.495407474444704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'synthèse majo'!$B$1:$J$1</c:f>
              <c:numCache>
                <c:formatCode>General</c:formatCode>
                <c:ptCount val="9"/>
                <c:pt idx="0">
                  <c:v>22.5</c:v>
                </c:pt>
                <c:pt idx="1">
                  <c:v>35</c:v>
                </c:pt>
                <c:pt idx="2">
                  <c:v>45</c:v>
                </c:pt>
                <c:pt idx="3">
                  <c:v>50</c:v>
                </c:pt>
                <c:pt idx="4">
                  <c:v>52</c:v>
                </c:pt>
                <c:pt idx="5">
                  <c:v>54</c:v>
                </c:pt>
                <c:pt idx="6">
                  <c:v>56</c:v>
                </c:pt>
                <c:pt idx="7">
                  <c:v>58</c:v>
                </c:pt>
                <c:pt idx="8">
                  <c:v>60</c:v>
                </c:pt>
              </c:numCache>
            </c:numRef>
          </c:xVal>
          <c:yVal>
            <c:numRef>
              <c:f>'synthèse majo'!$B$24:$J$24</c:f>
              <c:numCache>
                <c:formatCode>General</c:formatCode>
                <c:ptCount val="9"/>
                <c:pt idx="0">
                  <c:v>684.72222061775551</c:v>
                </c:pt>
                <c:pt idx="1">
                  <c:v>576.28380826386956</c:v>
                </c:pt>
                <c:pt idx="2">
                  <c:v>488.3377668172663</c:v>
                </c:pt>
                <c:pt idx="3">
                  <c:v>469.83007756356585</c:v>
                </c:pt>
                <c:pt idx="4">
                  <c:v>487.65092492335697</c:v>
                </c:pt>
                <c:pt idx="5">
                  <c:v>461.8825375800601</c:v>
                </c:pt>
                <c:pt idx="6">
                  <c:v>443.5838517410358</c:v>
                </c:pt>
                <c:pt idx="7">
                  <c:v>434.66346221742396</c:v>
                </c:pt>
                <c:pt idx="8">
                  <c:v>420.05046462659186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603-4023-B484-C66407D58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8449423"/>
        <c:axId val="2098450671"/>
      </c:scatterChart>
      <c:valAx>
        <c:axId val="2098449423"/>
        <c:scaling>
          <c:orientation val="minMax"/>
          <c:max val="65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98450671"/>
        <c:crosses val="autoZero"/>
        <c:crossBetween val="midCat"/>
      </c:valAx>
      <c:valAx>
        <c:axId val="2098450671"/>
        <c:scaling>
          <c:orientation val="minMax"/>
          <c:min val="3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T2</a:t>
                </a:r>
                <a:r>
                  <a:rPr lang="en-US" baseline="-25000" dirty="0"/>
                  <a:t>long</a:t>
                </a:r>
                <a:r>
                  <a:rPr lang="en-US" dirty="0"/>
                  <a:t> 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0.35762866569208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98449423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8167681126737"/>
          <c:y val="5.0925925925925923E-2"/>
          <c:w val="0.7694961686343389"/>
          <c:h val="0.7440813648293963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'synthèse majo perp vs para'!$A$27</c:f>
              <c:strCache>
                <c:ptCount val="1"/>
                <c:pt idx="0">
                  <c:v>Averaged T2long pores parallel to z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'synthèse majo perp vs para'!$B$28:$J$28</c:f>
                <c:numCache>
                  <c:formatCode>General</c:formatCode>
                  <c:ptCount val="9"/>
                  <c:pt idx="0">
                    <c:v>37.461972610229701</c:v>
                  </c:pt>
                  <c:pt idx="1">
                    <c:v>62.079858781668904</c:v>
                  </c:pt>
                  <c:pt idx="2">
                    <c:v>80.682428530031444</c:v>
                  </c:pt>
                  <c:pt idx="3">
                    <c:v>68.811765313261702</c:v>
                  </c:pt>
                  <c:pt idx="4">
                    <c:v>35.002625661945132</c:v>
                  </c:pt>
                  <c:pt idx="5">
                    <c:v>32.398033631614688</c:v>
                  </c:pt>
                  <c:pt idx="6">
                    <c:v>34.444541869517799</c:v>
                  </c:pt>
                  <c:pt idx="7">
                    <c:v>30.949373858812624</c:v>
                  </c:pt>
                  <c:pt idx="8">
                    <c:v>30.470494878669431</c:v>
                  </c:pt>
                </c:numCache>
              </c:numRef>
            </c:plus>
            <c:minus>
              <c:numRef>
                <c:f>'synthèse majo perp vs para'!$B$28:$J$28</c:f>
                <c:numCache>
                  <c:formatCode>General</c:formatCode>
                  <c:ptCount val="9"/>
                  <c:pt idx="0">
                    <c:v>37.461972610229701</c:v>
                  </c:pt>
                  <c:pt idx="1">
                    <c:v>62.079858781668904</c:v>
                  </c:pt>
                  <c:pt idx="2">
                    <c:v>80.682428530031444</c:v>
                  </c:pt>
                  <c:pt idx="3">
                    <c:v>68.811765313261702</c:v>
                  </c:pt>
                  <c:pt idx="4">
                    <c:v>35.002625661945132</c:v>
                  </c:pt>
                  <c:pt idx="5">
                    <c:v>32.398033631614688</c:v>
                  </c:pt>
                  <c:pt idx="6">
                    <c:v>34.444541869517799</c:v>
                  </c:pt>
                  <c:pt idx="7">
                    <c:v>30.949373858812624</c:v>
                  </c:pt>
                  <c:pt idx="8">
                    <c:v>30.470494878669431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'synthèse majo perp vs para'!$B$1:$J$1</c:f>
              <c:numCache>
                <c:formatCode>General</c:formatCode>
                <c:ptCount val="9"/>
                <c:pt idx="0">
                  <c:v>22.5</c:v>
                </c:pt>
                <c:pt idx="1">
                  <c:v>35</c:v>
                </c:pt>
                <c:pt idx="2">
                  <c:v>45</c:v>
                </c:pt>
                <c:pt idx="3">
                  <c:v>50</c:v>
                </c:pt>
                <c:pt idx="4">
                  <c:v>52</c:v>
                </c:pt>
                <c:pt idx="5">
                  <c:v>54</c:v>
                </c:pt>
                <c:pt idx="6">
                  <c:v>56</c:v>
                </c:pt>
                <c:pt idx="7">
                  <c:v>58</c:v>
                </c:pt>
                <c:pt idx="8">
                  <c:v>60</c:v>
                </c:pt>
              </c:numCache>
            </c:numRef>
          </c:xVal>
          <c:yVal>
            <c:numRef>
              <c:f>'synthèse majo perp vs para'!$B$27:$J$27</c:f>
              <c:numCache>
                <c:formatCode>General</c:formatCode>
                <c:ptCount val="9"/>
                <c:pt idx="0">
                  <c:v>708.77501302668725</c:v>
                </c:pt>
                <c:pt idx="1">
                  <c:v>609.9109377585653</c:v>
                </c:pt>
                <c:pt idx="2">
                  <c:v>516.58301982855301</c:v>
                </c:pt>
                <c:pt idx="3">
                  <c:v>489.24088364945277</c:v>
                </c:pt>
                <c:pt idx="4">
                  <c:v>500.10132289906392</c:v>
                </c:pt>
                <c:pt idx="5">
                  <c:v>470.23447615874778</c:v>
                </c:pt>
                <c:pt idx="6">
                  <c:v>458.47211715312187</c:v>
                </c:pt>
                <c:pt idx="7">
                  <c:v>442.10511138368895</c:v>
                </c:pt>
                <c:pt idx="8">
                  <c:v>430.87474492177728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2D8-4718-A3E7-D1F4B5C68314}"/>
            </c:ext>
          </c:extLst>
        </c:ser>
        <c:ser>
          <c:idx val="1"/>
          <c:order val="1"/>
          <c:tx>
            <c:strRef>
              <c:f>'synthèse majo perp vs para'!$A$29</c:f>
              <c:strCache>
                <c:ptCount val="1"/>
                <c:pt idx="0">
                  <c:v>Averaged T2long pores perpendicular to z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'synthèse majo perp vs para'!$B$30:$J$30</c:f>
                <c:numCache>
                  <c:formatCode>General</c:formatCode>
                  <c:ptCount val="9"/>
                  <c:pt idx="0">
                    <c:v>34.315969807158169</c:v>
                  </c:pt>
                  <c:pt idx="1">
                    <c:v>62.862345951359195</c:v>
                  </c:pt>
                  <c:pt idx="2">
                    <c:v>64.294202668784393</c:v>
                  </c:pt>
                  <c:pt idx="3">
                    <c:v>50.355969457779246</c:v>
                  </c:pt>
                  <c:pt idx="4">
                    <c:v>33.219439099416746</c:v>
                  </c:pt>
                  <c:pt idx="5">
                    <c:v>44.599368734742967</c:v>
                  </c:pt>
                  <c:pt idx="6">
                    <c:v>70.281992255454895</c:v>
                  </c:pt>
                  <c:pt idx="7">
                    <c:v>64.811324618109424</c:v>
                  </c:pt>
                  <c:pt idx="8">
                    <c:v>72.71422782848164</c:v>
                  </c:pt>
                </c:numCache>
              </c:numRef>
            </c:plus>
            <c:minus>
              <c:numRef>
                <c:f>'synthèse majo perp vs para'!$B$30:$J$30</c:f>
                <c:numCache>
                  <c:formatCode>General</c:formatCode>
                  <c:ptCount val="9"/>
                  <c:pt idx="0">
                    <c:v>34.315969807158169</c:v>
                  </c:pt>
                  <c:pt idx="1">
                    <c:v>62.862345951359195</c:v>
                  </c:pt>
                  <c:pt idx="2">
                    <c:v>64.294202668784393</c:v>
                  </c:pt>
                  <c:pt idx="3">
                    <c:v>50.355969457779246</c:v>
                  </c:pt>
                  <c:pt idx="4">
                    <c:v>33.219439099416746</c:v>
                  </c:pt>
                  <c:pt idx="5">
                    <c:v>44.599368734742967</c:v>
                  </c:pt>
                  <c:pt idx="6">
                    <c:v>70.281992255454895</c:v>
                  </c:pt>
                  <c:pt idx="7">
                    <c:v>64.811324618109424</c:v>
                  </c:pt>
                  <c:pt idx="8">
                    <c:v>72.71422782848164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'synthèse majo perp vs para'!$B$1:$J$1</c:f>
              <c:numCache>
                <c:formatCode>General</c:formatCode>
                <c:ptCount val="9"/>
                <c:pt idx="0">
                  <c:v>22.5</c:v>
                </c:pt>
                <c:pt idx="1">
                  <c:v>35</c:v>
                </c:pt>
                <c:pt idx="2">
                  <c:v>45</c:v>
                </c:pt>
                <c:pt idx="3">
                  <c:v>50</c:v>
                </c:pt>
                <c:pt idx="4">
                  <c:v>52</c:v>
                </c:pt>
                <c:pt idx="5">
                  <c:v>54</c:v>
                </c:pt>
                <c:pt idx="6">
                  <c:v>56</c:v>
                </c:pt>
                <c:pt idx="7">
                  <c:v>58</c:v>
                </c:pt>
                <c:pt idx="8">
                  <c:v>60</c:v>
                </c:pt>
              </c:numCache>
            </c:numRef>
          </c:xVal>
          <c:yVal>
            <c:numRef>
              <c:f>'synthèse majo perp vs para'!$B$29:$J$29</c:f>
              <c:numCache>
                <c:formatCode>General</c:formatCode>
                <c:ptCount val="9"/>
                <c:pt idx="0">
                  <c:v>667.10514559967282</c:v>
                </c:pt>
                <c:pt idx="1">
                  <c:v>542.73456965379467</c:v>
                </c:pt>
                <c:pt idx="2">
                  <c:v>464.35844236332792</c:v>
                </c:pt>
                <c:pt idx="3">
                  <c:v>455.81422573512276</c:v>
                </c:pt>
                <c:pt idx="4">
                  <c:v>479.25068495180238</c:v>
                </c:pt>
                <c:pt idx="5">
                  <c:v>458.70350776821141</c:v>
                </c:pt>
                <c:pt idx="6">
                  <c:v>437.02746729072351</c:v>
                </c:pt>
                <c:pt idx="7">
                  <c:v>434.43540574511184</c:v>
                </c:pt>
                <c:pt idx="8">
                  <c:v>418.50318460682524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2D8-4718-A3E7-D1F4B5C68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674559"/>
        <c:axId val="337675391"/>
      </c:scatterChart>
      <c:valAx>
        <c:axId val="337674559"/>
        <c:scaling>
          <c:orientation val="minMax"/>
          <c:max val="65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7675391"/>
        <c:crosses val="autoZero"/>
        <c:crossBetween val="midCat"/>
      </c:valAx>
      <c:valAx>
        <c:axId val="337675391"/>
        <c:scaling>
          <c:orientation val="minMax"/>
          <c:min val="3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T2</a:t>
                </a:r>
                <a:r>
                  <a:rPr lang="en-US" baseline="-25000" dirty="0"/>
                  <a:t>long </a:t>
                </a:r>
                <a:r>
                  <a:rPr lang="en-US" dirty="0"/>
                  <a:t>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368452537182852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7674559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35289288045189"/>
          <c:y val="0"/>
          <c:w val="0.81764709920591505"/>
          <c:h val="0.1475699912510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38687294085977"/>
          <c:y val="3.9532794249775384E-2"/>
          <c:w val="0.83899450214836879"/>
          <c:h val="0.781763248152499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'synthèse courts'!$C$87</c:f>
              <c:strCache>
                <c:ptCount val="1"/>
                <c:pt idx="0">
                  <c:v>Averaged T2s1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'synthèse courts'!$D$88:$L$88</c:f>
                <c:numCache>
                  <c:formatCode>General</c:formatCode>
                  <c:ptCount val="9"/>
                  <c:pt idx="0">
                    <c:v>0.4880676202098988</c:v>
                  </c:pt>
                  <c:pt idx="1">
                    <c:v>0.4496041038607913</c:v>
                  </c:pt>
                  <c:pt idx="2">
                    <c:v>0.84523136944358324</c:v>
                  </c:pt>
                  <c:pt idx="3">
                    <c:v>0.79022627219085828</c:v>
                  </c:pt>
                  <c:pt idx="4">
                    <c:v>0.73224860869250685</c:v>
                  </c:pt>
                  <c:pt idx="5">
                    <c:v>0.8486424318606427</c:v>
                  </c:pt>
                  <c:pt idx="6">
                    <c:v>1.1947596428295773</c:v>
                  </c:pt>
                  <c:pt idx="7">
                    <c:v>1.3068408380259957</c:v>
                  </c:pt>
                  <c:pt idx="8">
                    <c:v>1.3807986026446208</c:v>
                  </c:pt>
                </c:numCache>
              </c:numRef>
            </c:plus>
            <c:minus>
              <c:numRef>
                <c:f>'synthèse courts'!$D$88:$L$88</c:f>
                <c:numCache>
                  <c:formatCode>General</c:formatCode>
                  <c:ptCount val="9"/>
                  <c:pt idx="0">
                    <c:v>0.4880676202098988</c:v>
                  </c:pt>
                  <c:pt idx="1">
                    <c:v>0.4496041038607913</c:v>
                  </c:pt>
                  <c:pt idx="2">
                    <c:v>0.84523136944358324</c:v>
                  </c:pt>
                  <c:pt idx="3">
                    <c:v>0.79022627219085828</c:v>
                  </c:pt>
                  <c:pt idx="4">
                    <c:v>0.73224860869250685</c:v>
                  </c:pt>
                  <c:pt idx="5">
                    <c:v>0.8486424318606427</c:v>
                  </c:pt>
                  <c:pt idx="6">
                    <c:v>1.1947596428295773</c:v>
                  </c:pt>
                  <c:pt idx="7">
                    <c:v>1.3068408380259957</c:v>
                  </c:pt>
                  <c:pt idx="8">
                    <c:v>1.3807986026446208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'synthèse courts'!$D$1:$L$1</c:f>
              <c:numCache>
                <c:formatCode>General</c:formatCode>
                <c:ptCount val="9"/>
                <c:pt idx="0">
                  <c:v>22.5</c:v>
                </c:pt>
                <c:pt idx="1">
                  <c:v>35</c:v>
                </c:pt>
                <c:pt idx="2">
                  <c:v>45</c:v>
                </c:pt>
                <c:pt idx="3">
                  <c:v>50</c:v>
                </c:pt>
                <c:pt idx="4">
                  <c:v>52</c:v>
                </c:pt>
                <c:pt idx="5">
                  <c:v>54</c:v>
                </c:pt>
                <c:pt idx="6">
                  <c:v>56</c:v>
                </c:pt>
                <c:pt idx="7">
                  <c:v>58</c:v>
                </c:pt>
                <c:pt idx="8">
                  <c:v>60</c:v>
                </c:pt>
              </c:numCache>
            </c:numRef>
          </c:xVal>
          <c:yVal>
            <c:numRef>
              <c:f>'synthèse courts'!$D$87:$L$87</c:f>
              <c:numCache>
                <c:formatCode>General</c:formatCode>
                <c:ptCount val="9"/>
                <c:pt idx="0">
                  <c:v>2.796115768811084</c:v>
                </c:pt>
                <c:pt idx="1">
                  <c:v>4.3777778688861098</c:v>
                </c:pt>
                <c:pt idx="2">
                  <c:v>5.2810497383707986</c:v>
                </c:pt>
                <c:pt idx="3">
                  <c:v>5.5286726318470407</c:v>
                </c:pt>
                <c:pt idx="4">
                  <c:v>5.7016972396761165</c:v>
                </c:pt>
                <c:pt idx="5">
                  <c:v>5.8779403656222353</c:v>
                </c:pt>
                <c:pt idx="6">
                  <c:v>6.0726385039059982</c:v>
                </c:pt>
                <c:pt idx="7">
                  <c:v>6.3484538214768875</c:v>
                </c:pt>
                <c:pt idx="8">
                  <c:v>6.7163690173796651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8B-4675-9984-5259440E8461}"/>
            </c:ext>
          </c:extLst>
        </c:ser>
        <c:ser>
          <c:idx val="1"/>
          <c:order val="1"/>
          <c:tx>
            <c:strRef>
              <c:f>'synthèse courts'!$C$93</c:f>
              <c:strCache>
                <c:ptCount val="1"/>
                <c:pt idx="0">
                  <c:v>Averaged T2s2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'synthèse courts'!$D$94:$L$94</c:f>
                <c:numCache>
                  <c:formatCode>General</c:formatCode>
                  <c:ptCount val="9"/>
                  <c:pt idx="0">
                    <c:v>13.119304154770354</c:v>
                  </c:pt>
                  <c:pt idx="1">
                    <c:v>12.298643558930992</c:v>
                  </c:pt>
                  <c:pt idx="2">
                    <c:v>4.3793576566996926</c:v>
                  </c:pt>
                  <c:pt idx="3">
                    <c:v>5.1120351550115579</c:v>
                  </c:pt>
                  <c:pt idx="4">
                    <c:v>7.6771492218709545</c:v>
                  </c:pt>
                  <c:pt idx="5">
                    <c:v>9.4250437721559841</c:v>
                  </c:pt>
                  <c:pt idx="6">
                    <c:v>8.9749772692923635</c:v>
                  </c:pt>
                  <c:pt idx="7">
                    <c:v>8.2443199767349</c:v>
                  </c:pt>
                  <c:pt idx="8">
                    <c:v>7.4367521409309782</c:v>
                  </c:pt>
                </c:numCache>
              </c:numRef>
            </c:plus>
            <c:minus>
              <c:numRef>
                <c:f>'synthèse courts'!$D$94:$L$94</c:f>
                <c:numCache>
                  <c:formatCode>General</c:formatCode>
                  <c:ptCount val="9"/>
                  <c:pt idx="0">
                    <c:v>13.119304154770354</c:v>
                  </c:pt>
                  <c:pt idx="1">
                    <c:v>12.298643558930992</c:v>
                  </c:pt>
                  <c:pt idx="2">
                    <c:v>4.3793576566996926</c:v>
                  </c:pt>
                  <c:pt idx="3">
                    <c:v>5.1120351550115579</c:v>
                  </c:pt>
                  <c:pt idx="4">
                    <c:v>7.6771492218709545</c:v>
                  </c:pt>
                  <c:pt idx="5">
                    <c:v>9.4250437721559841</c:v>
                  </c:pt>
                  <c:pt idx="6">
                    <c:v>8.9749772692923635</c:v>
                  </c:pt>
                  <c:pt idx="7">
                    <c:v>8.2443199767349</c:v>
                  </c:pt>
                  <c:pt idx="8">
                    <c:v>7.4367521409309782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'synthèse courts'!$D$1:$L$1</c:f>
              <c:numCache>
                <c:formatCode>General</c:formatCode>
                <c:ptCount val="9"/>
                <c:pt idx="0">
                  <c:v>22.5</c:v>
                </c:pt>
                <c:pt idx="1">
                  <c:v>35</c:v>
                </c:pt>
                <c:pt idx="2">
                  <c:v>45</c:v>
                </c:pt>
                <c:pt idx="3">
                  <c:v>50</c:v>
                </c:pt>
                <c:pt idx="4">
                  <c:v>52</c:v>
                </c:pt>
                <c:pt idx="5">
                  <c:v>54</c:v>
                </c:pt>
                <c:pt idx="6">
                  <c:v>56</c:v>
                </c:pt>
                <c:pt idx="7">
                  <c:v>58</c:v>
                </c:pt>
                <c:pt idx="8">
                  <c:v>60</c:v>
                </c:pt>
              </c:numCache>
            </c:numRef>
          </c:xVal>
          <c:yVal>
            <c:numRef>
              <c:f>'synthèse courts'!$D$93:$L$93</c:f>
              <c:numCache>
                <c:formatCode>General</c:formatCode>
                <c:ptCount val="9"/>
                <c:pt idx="0">
                  <c:v>60.303096754866544</c:v>
                </c:pt>
                <c:pt idx="1">
                  <c:v>29.919142255130016</c:v>
                </c:pt>
                <c:pt idx="2">
                  <c:v>22.973807499104872</c:v>
                </c:pt>
                <c:pt idx="3">
                  <c:v>33.224356993788533</c:v>
                </c:pt>
                <c:pt idx="4">
                  <c:v>34.4234117196727</c:v>
                </c:pt>
                <c:pt idx="5">
                  <c:v>28.267637599292271</c:v>
                </c:pt>
                <c:pt idx="6">
                  <c:v>25.675370941865186</c:v>
                </c:pt>
                <c:pt idx="7">
                  <c:v>25.612252645121515</c:v>
                </c:pt>
                <c:pt idx="8">
                  <c:v>26.829947581121793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E8B-4675-9984-5259440E8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196559"/>
        <c:axId val="336198223"/>
      </c:scatterChart>
      <c:valAx>
        <c:axId val="336196559"/>
        <c:scaling>
          <c:orientation val="minMax"/>
          <c:max val="65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Temperature </a:t>
                </a:r>
                <a:r>
                  <a:rPr lang="en-US" dirty="0"/>
                  <a:t>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6198223"/>
        <c:crosses val="autoZero"/>
        <c:crossBetween val="midCat"/>
      </c:valAx>
      <c:valAx>
        <c:axId val="33619822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T2</a:t>
                </a:r>
                <a:r>
                  <a:rPr lang="en-US" baseline="-25000" dirty="0"/>
                  <a:t>s1</a:t>
                </a:r>
                <a:r>
                  <a:rPr lang="en-US" dirty="0"/>
                  <a:t> and T2</a:t>
                </a:r>
                <a:r>
                  <a:rPr lang="en-US" baseline="-25000" dirty="0"/>
                  <a:t>s2</a:t>
                </a:r>
                <a:r>
                  <a:rPr lang="en-US" dirty="0"/>
                  <a:t> 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1.1534072510164386E-2"/>
              <c:y val="0.2414218421963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6196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67085028137789"/>
          <c:y val="5.4905141379755579E-2"/>
          <c:w val="0.32219678195556856"/>
          <c:h val="0.12985431182562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5048118985127"/>
          <c:y val="5.0925925925925923E-2"/>
          <c:w val="0.82418285214348186"/>
          <c:h val="0.7435032079323418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'amplitudes normalisées'!$A$13</c:f>
              <c:strCache>
                <c:ptCount val="1"/>
                <c:pt idx="0">
                  <c:v>T2s1 peaks amplitude (%)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'amplitudes normalisées'!$B$14:$J$14</c:f>
                <c:numCache>
                  <c:formatCode>General</c:formatCode>
                  <c:ptCount val="9"/>
                  <c:pt idx="0">
                    <c:v>3.5415571561223236</c:v>
                  </c:pt>
                  <c:pt idx="1">
                    <c:v>5.2252233429354602</c:v>
                  </c:pt>
                  <c:pt idx="2">
                    <c:v>5.1142524205973201</c:v>
                  </c:pt>
                  <c:pt idx="3">
                    <c:v>4.2112816606617756</c:v>
                  </c:pt>
                  <c:pt idx="4">
                    <c:v>3.9330549387039677</c:v>
                  </c:pt>
                  <c:pt idx="5">
                    <c:v>4.1947432172392345</c:v>
                  </c:pt>
                  <c:pt idx="6">
                    <c:v>4.1655846864165893</c:v>
                  </c:pt>
                  <c:pt idx="7">
                    <c:v>3.9744185711500313</c:v>
                  </c:pt>
                  <c:pt idx="8">
                    <c:v>3.3438279113477161</c:v>
                  </c:pt>
                </c:numCache>
              </c:numRef>
            </c:plus>
            <c:minus>
              <c:numRef>
                <c:f>'amplitudes normalisées'!$B$14:$J$14</c:f>
                <c:numCache>
                  <c:formatCode>General</c:formatCode>
                  <c:ptCount val="9"/>
                  <c:pt idx="0">
                    <c:v>3.5415571561223236</c:v>
                  </c:pt>
                  <c:pt idx="1">
                    <c:v>5.2252233429354602</c:v>
                  </c:pt>
                  <c:pt idx="2">
                    <c:v>5.1142524205973201</c:v>
                  </c:pt>
                  <c:pt idx="3">
                    <c:v>4.2112816606617756</c:v>
                  </c:pt>
                  <c:pt idx="4">
                    <c:v>3.9330549387039677</c:v>
                  </c:pt>
                  <c:pt idx="5">
                    <c:v>4.1947432172392345</c:v>
                  </c:pt>
                  <c:pt idx="6">
                    <c:v>4.1655846864165893</c:v>
                  </c:pt>
                  <c:pt idx="7">
                    <c:v>3.9744185711500313</c:v>
                  </c:pt>
                  <c:pt idx="8">
                    <c:v>3.3438279113477161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'amplitudes normalisées'!$B$1:$J$1</c:f>
              <c:numCache>
                <c:formatCode>General</c:formatCode>
                <c:ptCount val="9"/>
                <c:pt idx="0">
                  <c:v>22.5</c:v>
                </c:pt>
                <c:pt idx="1">
                  <c:v>35</c:v>
                </c:pt>
                <c:pt idx="2">
                  <c:v>45</c:v>
                </c:pt>
                <c:pt idx="3">
                  <c:v>50</c:v>
                </c:pt>
                <c:pt idx="4">
                  <c:v>52</c:v>
                </c:pt>
                <c:pt idx="5">
                  <c:v>54</c:v>
                </c:pt>
                <c:pt idx="6">
                  <c:v>56</c:v>
                </c:pt>
                <c:pt idx="7">
                  <c:v>58</c:v>
                </c:pt>
                <c:pt idx="8">
                  <c:v>60</c:v>
                </c:pt>
              </c:numCache>
            </c:numRef>
          </c:xVal>
          <c:yVal>
            <c:numRef>
              <c:f>'amplitudes normalisées'!$B$13:$J$13</c:f>
              <c:numCache>
                <c:formatCode>General</c:formatCode>
                <c:ptCount val="9"/>
                <c:pt idx="0">
                  <c:v>13.809436758496432</c:v>
                </c:pt>
                <c:pt idx="1">
                  <c:v>19.511106110232493</c:v>
                </c:pt>
                <c:pt idx="2">
                  <c:v>11.56116253877949</c:v>
                </c:pt>
                <c:pt idx="3">
                  <c:v>12.992111023732122</c:v>
                </c:pt>
                <c:pt idx="4">
                  <c:v>11.562277330367673</c:v>
                </c:pt>
                <c:pt idx="5">
                  <c:v>8.7208613756434552</c:v>
                </c:pt>
                <c:pt idx="6">
                  <c:v>7.4247755506034201</c:v>
                </c:pt>
                <c:pt idx="7">
                  <c:v>6.1795325554542204</c:v>
                </c:pt>
                <c:pt idx="8">
                  <c:v>6.3733330293745549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77-4038-9541-E0747D2C612B}"/>
            </c:ext>
          </c:extLst>
        </c:ser>
        <c:ser>
          <c:idx val="1"/>
          <c:order val="1"/>
          <c:tx>
            <c:strRef>
              <c:f>'amplitudes normalisées'!$A$15</c:f>
              <c:strCache>
                <c:ptCount val="1"/>
                <c:pt idx="0">
                  <c:v>T2s2 peaks amplitude (%)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'amplitudes normalisées'!$B$16:$J$16</c:f>
                <c:numCache>
                  <c:formatCode>General</c:formatCode>
                  <c:ptCount val="9"/>
                  <c:pt idx="0">
                    <c:v>1.6989618765910566</c:v>
                  </c:pt>
                  <c:pt idx="1">
                    <c:v>1.3708647657236923</c:v>
                  </c:pt>
                  <c:pt idx="2">
                    <c:v>3.9339486092986302</c:v>
                  </c:pt>
                  <c:pt idx="3">
                    <c:v>3.2113914948352948</c:v>
                  </c:pt>
                  <c:pt idx="4">
                    <c:v>2.8015488223880114</c:v>
                  </c:pt>
                  <c:pt idx="5">
                    <c:v>2.3895169721224399</c:v>
                  </c:pt>
                  <c:pt idx="6">
                    <c:v>2.3519174369264184</c:v>
                  </c:pt>
                  <c:pt idx="7">
                    <c:v>2.5299744942773308</c:v>
                  </c:pt>
                  <c:pt idx="8">
                    <c:v>2.952418412487487</c:v>
                  </c:pt>
                </c:numCache>
              </c:numRef>
            </c:plus>
            <c:minus>
              <c:numRef>
                <c:f>'amplitudes normalisées'!$B$16:$J$16</c:f>
                <c:numCache>
                  <c:formatCode>General</c:formatCode>
                  <c:ptCount val="9"/>
                  <c:pt idx="0">
                    <c:v>1.6989618765910566</c:v>
                  </c:pt>
                  <c:pt idx="1">
                    <c:v>1.3708647657236923</c:v>
                  </c:pt>
                  <c:pt idx="2">
                    <c:v>3.9339486092986302</c:v>
                  </c:pt>
                  <c:pt idx="3">
                    <c:v>3.2113914948352948</c:v>
                  </c:pt>
                  <c:pt idx="4">
                    <c:v>2.8015488223880114</c:v>
                  </c:pt>
                  <c:pt idx="5">
                    <c:v>2.3895169721224399</c:v>
                  </c:pt>
                  <c:pt idx="6">
                    <c:v>2.3519174369264184</c:v>
                  </c:pt>
                  <c:pt idx="7">
                    <c:v>2.5299744942773308</c:v>
                  </c:pt>
                  <c:pt idx="8">
                    <c:v>2.952418412487487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'amplitudes normalisées'!$B$1:$J$1</c:f>
              <c:numCache>
                <c:formatCode>General</c:formatCode>
                <c:ptCount val="9"/>
                <c:pt idx="0">
                  <c:v>22.5</c:v>
                </c:pt>
                <c:pt idx="1">
                  <c:v>35</c:v>
                </c:pt>
                <c:pt idx="2">
                  <c:v>45</c:v>
                </c:pt>
                <c:pt idx="3">
                  <c:v>50</c:v>
                </c:pt>
                <c:pt idx="4">
                  <c:v>52</c:v>
                </c:pt>
                <c:pt idx="5">
                  <c:v>54</c:v>
                </c:pt>
                <c:pt idx="6">
                  <c:v>56</c:v>
                </c:pt>
                <c:pt idx="7">
                  <c:v>58</c:v>
                </c:pt>
                <c:pt idx="8">
                  <c:v>60</c:v>
                </c:pt>
              </c:numCache>
            </c:numRef>
          </c:xVal>
          <c:yVal>
            <c:numRef>
              <c:f>'amplitudes normalisées'!$B$15:$J$15</c:f>
              <c:numCache>
                <c:formatCode>General</c:formatCode>
                <c:ptCount val="9"/>
                <c:pt idx="0">
                  <c:v>6.7542663258240738</c:v>
                </c:pt>
                <c:pt idx="1">
                  <c:v>7.6170795677849163</c:v>
                </c:pt>
                <c:pt idx="2">
                  <c:v>20.213008653008686</c:v>
                </c:pt>
                <c:pt idx="3">
                  <c:v>19.630593412738673</c:v>
                </c:pt>
                <c:pt idx="4">
                  <c:v>15.808886397320659</c:v>
                </c:pt>
                <c:pt idx="5">
                  <c:v>13.685293482423544</c:v>
                </c:pt>
                <c:pt idx="6">
                  <c:v>14.563094288642908</c:v>
                </c:pt>
                <c:pt idx="7">
                  <c:v>15.713998740656546</c:v>
                </c:pt>
                <c:pt idx="8">
                  <c:v>16.735122538632737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C77-4038-9541-E0747D2C6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146527"/>
        <c:axId val="567142783"/>
      </c:scatterChart>
      <c:valAx>
        <c:axId val="567146527"/>
        <c:scaling>
          <c:orientation val="minMax"/>
          <c:max val="65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7142783"/>
        <c:crosses val="autoZero"/>
        <c:crossBetween val="midCat"/>
      </c:valAx>
      <c:valAx>
        <c:axId val="567142783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T2</a:t>
                </a:r>
                <a:r>
                  <a:rPr lang="en-US" baseline="-25000" dirty="0" smtClean="0"/>
                  <a:t>s1</a:t>
                </a:r>
                <a:r>
                  <a:rPr lang="en-US" dirty="0" smtClean="0"/>
                  <a:t> and T2</a:t>
                </a:r>
                <a:r>
                  <a:rPr lang="en-US" baseline="-25000" dirty="0" smtClean="0"/>
                  <a:t>s2 </a:t>
                </a:r>
                <a:r>
                  <a:rPr lang="en-US" dirty="0"/>
                  <a:t>peaks amplitude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7146527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885917385472528"/>
          <c:y val="0.32749854127296413"/>
          <c:w val="0.45948908032920577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96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7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1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61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43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2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5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49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3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19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AD11-11C6-4323-980C-215B176DAB10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24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hart" Target="../charts/chart3.xml"/><Relationship Id="rId3" Type="http://schemas.openxmlformats.org/officeDocument/2006/relationships/chart" Target="../charts/chart2.xml"/><Relationship Id="rId7" Type="http://schemas.openxmlformats.org/officeDocument/2006/relationships/image" Target="../media/image4.png"/><Relationship Id="rId12" Type="http://schemas.openxmlformats.org/officeDocument/2006/relationships/image" Target="../media/image8.jpg"/><Relationship Id="rId17" Type="http://schemas.openxmlformats.org/officeDocument/2006/relationships/chart" Target="../charts/chart6.xml"/><Relationship Id="rId2" Type="http://schemas.openxmlformats.org/officeDocument/2006/relationships/chart" Target="../charts/chart1.xml"/><Relationship Id="rId16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jp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hyperlink" Target="https://www6.inra.fr/agroresonance" TargetMode="External"/><Relationship Id="rId1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/>
          <p:cNvSpPr txBox="1"/>
          <p:nvPr/>
        </p:nvSpPr>
        <p:spPr>
          <a:xfrm>
            <a:off x="-14338" y="7273108"/>
            <a:ext cx="8222265" cy="17604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3000"/>
              </a:spcBef>
              <a:spcAft>
                <a:spcPts val="1200"/>
              </a:spcAft>
            </a:pPr>
            <a:endParaRPr lang="en-GB" sz="2800" b="1" i="1" dirty="0"/>
          </a:p>
          <a:p>
            <a:pPr algn="just">
              <a:spcAft>
                <a:spcPts val="1200"/>
              </a:spcAft>
            </a:pPr>
            <a:r>
              <a:rPr lang="en-GB" sz="2800" b="1" i="1" dirty="0" smtClean="0"/>
              <a:t>Sampling</a:t>
            </a:r>
            <a:endParaRPr lang="en-GB" sz="2800" i="1" dirty="0" smtClean="0"/>
          </a:p>
          <a:p>
            <a:r>
              <a:rPr lang="en-GB" sz="2800" i="1" dirty="0" smtClean="0"/>
              <a:t>Five Golden apples each cut in four</a:t>
            </a:r>
          </a:p>
          <a:p>
            <a:r>
              <a:rPr lang="en-US" sz="2800" i="1" dirty="0"/>
              <a:t>10 mm long and 5 mm diameter </a:t>
            </a:r>
            <a:r>
              <a:rPr lang="en-US" sz="2800" i="1" dirty="0" smtClean="0"/>
              <a:t>cylinders with pore long axis parallel or perpendicular to the cylinder to test anisotropic behavior. </a:t>
            </a:r>
            <a:r>
              <a:rPr lang="en-US" sz="2800" i="1" dirty="0"/>
              <a:t>Each of the twenty samples was sealed in </a:t>
            </a:r>
            <a:r>
              <a:rPr lang="en-US" sz="2800" i="1" dirty="0" err="1"/>
              <a:t>parafilm</a:t>
            </a:r>
            <a:r>
              <a:rPr lang="en-US" sz="2800" i="1" dirty="0" smtClean="0"/>
              <a:t>.</a:t>
            </a:r>
          </a:p>
          <a:p>
            <a:endParaRPr lang="en-US" sz="2800" i="1" dirty="0"/>
          </a:p>
          <a:p>
            <a:pPr algn="just">
              <a:spcAft>
                <a:spcPts val="1200"/>
              </a:spcAft>
            </a:pPr>
            <a:endParaRPr lang="en-GB" sz="2800" b="1" i="1" dirty="0" smtClean="0"/>
          </a:p>
          <a:p>
            <a:pPr algn="just">
              <a:spcAft>
                <a:spcPts val="1200"/>
              </a:spcAft>
            </a:pPr>
            <a:endParaRPr lang="en-GB" sz="2800" b="1" i="1" dirty="0" smtClean="0"/>
          </a:p>
          <a:p>
            <a:pPr algn="just">
              <a:spcAft>
                <a:spcPts val="1200"/>
              </a:spcAft>
            </a:pPr>
            <a:r>
              <a:rPr lang="en-GB" sz="2800" b="1" i="1" dirty="0" smtClean="0"/>
              <a:t>Heating </a:t>
            </a:r>
            <a:r>
              <a:rPr lang="en-GB" sz="2800" b="1" i="1" dirty="0"/>
              <a:t>and </a:t>
            </a:r>
            <a:r>
              <a:rPr lang="en-GB" sz="2800" b="1" i="1" dirty="0" smtClean="0"/>
              <a:t>Imaging</a:t>
            </a:r>
            <a:endParaRPr lang="en-GB" sz="2800" i="1" dirty="0" smtClean="0"/>
          </a:p>
          <a:p>
            <a:r>
              <a:rPr lang="en-GB" sz="2800" i="1" dirty="0" smtClean="0"/>
              <a:t>MRI at 9.4T on a Bruker Ascend 400WB with </a:t>
            </a:r>
            <a:r>
              <a:rPr lang="en-GB" sz="2800" i="1" dirty="0"/>
              <a:t>a </a:t>
            </a:r>
            <a:r>
              <a:rPr lang="en-GB" sz="2800" i="1" dirty="0" smtClean="0"/>
              <a:t>Ø </a:t>
            </a:r>
            <a:r>
              <a:rPr lang="en-GB" sz="2800" i="1" dirty="0"/>
              <a:t>5</a:t>
            </a:r>
            <a:r>
              <a:rPr lang="en-GB" sz="2800" i="1" dirty="0" smtClean="0"/>
              <a:t>mm 1H volume coil.</a:t>
            </a:r>
          </a:p>
          <a:p>
            <a:pPr>
              <a:spcBef>
                <a:spcPts val="600"/>
              </a:spcBef>
            </a:pPr>
            <a:r>
              <a:rPr lang="en-US" sz="2800" i="1" dirty="0"/>
              <a:t>A controlled hot air flow cooked the sample from </a:t>
            </a:r>
            <a:r>
              <a:rPr lang="en-US" sz="2800" i="1" dirty="0" smtClean="0"/>
              <a:t>22.5 </a:t>
            </a:r>
            <a:r>
              <a:rPr lang="en-US" sz="2800" i="1" dirty="0"/>
              <a:t>to 60°C, 2°C-step. After 6 min for stabilization at each temperature plateau, T2 measurement were performed with a CPMG pulse sequence </a:t>
            </a:r>
            <a:r>
              <a:rPr lang="en-US" sz="2800" i="1" dirty="0" smtClean="0"/>
              <a:t>(</a:t>
            </a:r>
            <a:r>
              <a:rPr lang="en-US" sz="2800" i="1" dirty="0" smtClean="0">
                <a:latin typeface="Symbol" panose="05050102010706020507" pitchFamily="18" charset="2"/>
              </a:rPr>
              <a:t>t</a:t>
            </a:r>
            <a:r>
              <a:rPr lang="en-US" sz="2800" i="1" dirty="0" smtClean="0"/>
              <a:t>=125µs</a:t>
            </a:r>
            <a:r>
              <a:rPr lang="en-US" sz="2800" i="1" dirty="0"/>
              <a:t>, TR=5s, 256 echoes, acquisition </a:t>
            </a:r>
            <a:r>
              <a:rPr lang="en-US" sz="2800" i="1" dirty="0" smtClean="0"/>
              <a:t>duration=2min30s).</a:t>
            </a:r>
          </a:p>
          <a:p>
            <a:pPr>
              <a:spcBef>
                <a:spcPts val="600"/>
              </a:spcBef>
            </a:pPr>
            <a:endParaRPr lang="en-US" sz="2800" i="1" dirty="0"/>
          </a:p>
          <a:p>
            <a:pPr>
              <a:spcBef>
                <a:spcPts val="600"/>
              </a:spcBef>
            </a:pPr>
            <a:endParaRPr lang="en-US" sz="2800" i="1" dirty="0" smtClean="0"/>
          </a:p>
          <a:p>
            <a:pPr>
              <a:spcBef>
                <a:spcPts val="600"/>
              </a:spcBef>
            </a:pPr>
            <a:endParaRPr lang="en-US" sz="2800" i="1" dirty="0"/>
          </a:p>
          <a:p>
            <a:pPr>
              <a:spcBef>
                <a:spcPts val="600"/>
              </a:spcBef>
            </a:pPr>
            <a:endParaRPr lang="en-US" sz="2800" i="1" dirty="0" smtClean="0"/>
          </a:p>
          <a:p>
            <a:pPr>
              <a:spcBef>
                <a:spcPts val="600"/>
              </a:spcBef>
            </a:pPr>
            <a:endParaRPr lang="en-US" sz="2800" i="1" dirty="0"/>
          </a:p>
          <a:p>
            <a:pPr>
              <a:spcBef>
                <a:spcPts val="600"/>
              </a:spcBef>
            </a:pPr>
            <a:endParaRPr lang="en-US" sz="2800" i="1" dirty="0" smtClean="0"/>
          </a:p>
          <a:p>
            <a:pPr>
              <a:spcBef>
                <a:spcPts val="600"/>
              </a:spcBef>
            </a:pPr>
            <a:endParaRPr lang="en-US" sz="2800" i="1" dirty="0"/>
          </a:p>
          <a:p>
            <a:pPr>
              <a:spcBef>
                <a:spcPts val="600"/>
              </a:spcBef>
            </a:pPr>
            <a:endParaRPr lang="en-US" sz="2800" i="1" dirty="0" smtClean="0"/>
          </a:p>
          <a:p>
            <a:pPr>
              <a:spcBef>
                <a:spcPts val="600"/>
              </a:spcBef>
            </a:pPr>
            <a:endParaRPr lang="en-US" sz="2800" i="1" dirty="0"/>
          </a:p>
          <a:p>
            <a:pPr>
              <a:spcBef>
                <a:spcPts val="600"/>
              </a:spcBef>
            </a:pPr>
            <a:endParaRPr lang="en-US" sz="2800" i="1" dirty="0" smtClean="0"/>
          </a:p>
          <a:p>
            <a:pPr>
              <a:spcBef>
                <a:spcPts val="600"/>
              </a:spcBef>
            </a:pPr>
            <a:endParaRPr lang="en-US" sz="2800" i="1" dirty="0"/>
          </a:p>
          <a:p>
            <a:pPr>
              <a:spcBef>
                <a:spcPts val="600"/>
              </a:spcBef>
            </a:pPr>
            <a:endParaRPr lang="en-US" sz="2800" i="1" dirty="0"/>
          </a:p>
          <a:p>
            <a:pPr>
              <a:spcAft>
                <a:spcPts val="600"/>
              </a:spcAft>
            </a:pPr>
            <a:r>
              <a:rPr lang="en-US" sz="2800" b="1" i="1" dirty="0" smtClean="0"/>
              <a:t>Data analysis</a:t>
            </a:r>
          </a:p>
          <a:p>
            <a:r>
              <a:rPr lang="en-US" sz="2800" i="1" dirty="0" smtClean="0"/>
              <a:t>All </a:t>
            </a:r>
            <a:r>
              <a:rPr lang="en-US" sz="2800" i="1" dirty="0"/>
              <a:t>the echo decay curves were analyzed using non-negative least squares algorithm [1]. An insight to the evolution of the internal structure was gained by studying the resulting T2 distribution</a:t>
            </a:r>
            <a:r>
              <a:rPr lang="en-US" sz="2800" i="1" dirty="0" smtClean="0"/>
              <a:t>.</a:t>
            </a:r>
            <a:endParaRPr lang="en-GB" sz="2800" i="1" dirty="0" smtClean="0"/>
          </a:p>
        </p:txBody>
      </p:sp>
      <p:grpSp>
        <p:nvGrpSpPr>
          <p:cNvPr id="68" name="Groupe 67"/>
          <p:cNvGrpSpPr/>
          <p:nvPr/>
        </p:nvGrpSpPr>
        <p:grpSpPr>
          <a:xfrm>
            <a:off x="20943257" y="33195988"/>
            <a:ext cx="7898207" cy="5054696"/>
            <a:chOff x="9865297" y="27337685"/>
            <a:chExt cx="8849492" cy="5559695"/>
          </a:xfrm>
        </p:grpSpPr>
        <p:graphicFrame>
          <p:nvGraphicFramePr>
            <p:cNvPr id="65" name="Graphique 6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80374248"/>
                </p:ext>
              </p:extLst>
            </p:nvPr>
          </p:nvGraphicFramePr>
          <p:xfrm>
            <a:off x="9865297" y="27337685"/>
            <a:ext cx="8849492" cy="55596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6" name="ZoneTexte 65"/>
            <p:cNvSpPr txBox="1"/>
            <p:nvPr/>
          </p:nvSpPr>
          <p:spPr>
            <a:xfrm>
              <a:off x="11723873" y="29476488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/>
                <a:t>*</a:t>
              </a:r>
              <a:endParaRPr lang="fr-FR" sz="3200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1723873" y="28346141"/>
              <a:ext cx="738787" cy="635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/>
                <a:t>**</a:t>
              </a:r>
              <a:endParaRPr lang="fr-FR" sz="3200" dirty="0"/>
            </a:p>
          </p:txBody>
        </p:sp>
      </p:grpSp>
      <p:graphicFrame>
        <p:nvGraphicFramePr>
          <p:cNvPr id="84" name="Graphique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369760"/>
              </p:ext>
            </p:extLst>
          </p:nvPr>
        </p:nvGraphicFramePr>
        <p:xfrm>
          <a:off x="19317696" y="18887613"/>
          <a:ext cx="9086821" cy="516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28841464" cy="3632232"/>
          </a:xfrm>
          <a:prstGeom prst="rect">
            <a:avLst/>
          </a:prstGeom>
          <a:solidFill>
            <a:srgbClr val="8BA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13648" y="0"/>
            <a:ext cx="5760000" cy="7705156"/>
          </a:xfrm>
          <a:prstGeom prst="rect">
            <a:avLst/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40529190"/>
            <a:ext cx="28800000" cy="2670810"/>
          </a:xfrm>
          <a:prstGeom prst="rect">
            <a:avLst/>
          </a:prstGeom>
          <a:solidFill>
            <a:srgbClr val="8BA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473120" y="576364"/>
            <a:ext cx="2160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spc="-150" dirty="0">
                <a:solidFill>
                  <a:schemeClr val="bg1"/>
                </a:solidFill>
                <a:latin typeface="Myriad Pro" pitchFamily="34" charset="0"/>
              </a:rPr>
              <a:t>In-situ</a:t>
            </a:r>
            <a:r>
              <a:rPr lang="en-US" b="1" cap="all" spc="-150" dirty="0">
                <a:solidFill>
                  <a:schemeClr val="bg1"/>
                </a:solidFill>
                <a:latin typeface="Myriad Pro" pitchFamily="34" charset="0"/>
              </a:rPr>
              <a:t> NMR highlights structural change during apple </a:t>
            </a:r>
            <a:r>
              <a:rPr lang="en-US" b="1" cap="all" spc="-150" dirty="0" smtClean="0">
                <a:solidFill>
                  <a:schemeClr val="bg1"/>
                </a:solidFill>
                <a:latin typeface="Myriad Pro" pitchFamily="34" charset="0"/>
              </a:rPr>
              <a:t>heating</a:t>
            </a:r>
            <a:endParaRPr lang="fr-FR" cap="all" spc="-15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37122" y="3569917"/>
            <a:ext cx="2210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cap="small" spc="-150" dirty="0" smtClean="0">
                <a:solidFill>
                  <a:srgbClr val="8BAC21"/>
                </a:solidFill>
                <a:latin typeface="Myriad Pro" pitchFamily="34" charset="0"/>
              </a:rPr>
              <a:t>Sylvie Clerjon, </a:t>
            </a:r>
            <a:r>
              <a:rPr lang="fr-FR" sz="4000" b="1" cap="small" spc="-150" dirty="0">
                <a:solidFill>
                  <a:srgbClr val="8BAC21"/>
                </a:solidFill>
                <a:latin typeface="Myriad Pro" pitchFamily="34" charset="0"/>
              </a:rPr>
              <a:t>Alexandre </a:t>
            </a:r>
            <a:r>
              <a:rPr lang="fr-FR" sz="4000" b="1" cap="small" spc="-150" dirty="0" smtClean="0">
                <a:solidFill>
                  <a:srgbClr val="8BAC21"/>
                </a:solidFill>
                <a:latin typeface="Myriad Pro" pitchFamily="34" charset="0"/>
              </a:rPr>
              <a:t>Leca*, </a:t>
            </a:r>
            <a:r>
              <a:rPr lang="fr-FR" sz="4000" b="1" cap="small" spc="-150" dirty="0">
                <a:solidFill>
                  <a:srgbClr val="8BAC21"/>
                </a:solidFill>
                <a:latin typeface="Myriad Pro" pitchFamily="34" charset="0"/>
              </a:rPr>
              <a:t>Catherine </a:t>
            </a:r>
            <a:r>
              <a:rPr lang="fr-FR" sz="4000" b="1" cap="small" spc="-150" dirty="0" smtClean="0">
                <a:solidFill>
                  <a:srgbClr val="8BAC21"/>
                </a:solidFill>
                <a:latin typeface="Myriad Pro" pitchFamily="34" charset="0"/>
              </a:rPr>
              <a:t>Renard*, </a:t>
            </a:r>
            <a:r>
              <a:rPr lang="fr-FR" sz="4000" b="1" cap="small" spc="-150" dirty="0">
                <a:solidFill>
                  <a:srgbClr val="8BAC21"/>
                </a:solidFill>
                <a:latin typeface="Myriad Pro" pitchFamily="34" charset="0"/>
              </a:rPr>
              <a:t>Jean-Marie </a:t>
            </a:r>
            <a:r>
              <a:rPr lang="fr-FR" sz="4000" b="1" cap="small" spc="-150" dirty="0" smtClean="0">
                <a:solidFill>
                  <a:srgbClr val="8BAC21"/>
                </a:solidFill>
                <a:latin typeface="Myriad Pro" pitchFamily="34" charset="0"/>
              </a:rPr>
              <a:t>Bonny </a:t>
            </a:r>
            <a:r>
              <a:rPr lang="fr-FR" sz="4000" b="1" cap="small" spc="-150" dirty="0">
                <a:solidFill>
                  <a:srgbClr val="8BAC21"/>
                </a:solidFill>
                <a:latin typeface="Myriad Pro" pitchFamily="34" charset="0"/>
              </a:rPr>
              <a:t>and Amidou </a:t>
            </a:r>
            <a:r>
              <a:rPr lang="fr-FR" sz="4000" b="1" cap="small" spc="-150" dirty="0" smtClean="0">
                <a:solidFill>
                  <a:srgbClr val="8BAC21"/>
                </a:solidFill>
                <a:latin typeface="Myriad Pro" pitchFamily="34" charset="0"/>
              </a:rPr>
              <a:t>Traore</a:t>
            </a:r>
            <a:endParaRPr lang="fr-FR" sz="4000" b="1" cap="small" spc="-150" dirty="0">
              <a:solidFill>
                <a:srgbClr val="8BAC21"/>
              </a:solidFill>
              <a:latin typeface="Myriad Pro" pitchFamily="34" charset="0"/>
            </a:endParaRPr>
          </a:p>
          <a:p>
            <a:r>
              <a:rPr lang="fr-FR" sz="4000" b="1" cap="all" spc="-150" dirty="0" smtClean="0">
                <a:solidFill>
                  <a:srgbClr val="8BAC21"/>
                </a:solidFill>
                <a:latin typeface="Myriad Pro" pitchFamily="34" charset="0"/>
              </a:rPr>
              <a:t>A</a:t>
            </a:r>
            <a:r>
              <a:rPr lang="fr-FR" sz="4000" b="1" spc="-150" dirty="0" smtClean="0">
                <a:solidFill>
                  <a:srgbClr val="8BAC21"/>
                </a:solidFill>
                <a:latin typeface="Myriad Pro" pitchFamily="34" charset="0"/>
              </a:rPr>
              <a:t>gro</a:t>
            </a:r>
            <a:r>
              <a:rPr lang="fr-FR" sz="4000" b="1" cap="all" spc="-150" dirty="0" smtClean="0">
                <a:solidFill>
                  <a:srgbClr val="8BAC21"/>
                </a:solidFill>
                <a:latin typeface="Myriad Pro" pitchFamily="34" charset="0"/>
              </a:rPr>
              <a:t>R</a:t>
            </a:r>
            <a:r>
              <a:rPr lang="fr-FR" sz="4000" b="1" spc="-150" dirty="0" smtClean="0">
                <a:solidFill>
                  <a:srgbClr val="8BAC21"/>
                </a:solidFill>
                <a:latin typeface="Myriad Pro" pitchFamily="34" charset="0"/>
              </a:rPr>
              <a:t>esonance</a:t>
            </a:r>
            <a:r>
              <a:rPr lang="fr-FR" sz="4000" b="1" cap="all" spc="-150" dirty="0">
                <a:solidFill>
                  <a:srgbClr val="8BAC21"/>
                </a:solidFill>
                <a:latin typeface="Myriad Pro" pitchFamily="34" charset="0"/>
              </a:rPr>
              <a:t>, UR370 Q</a:t>
            </a:r>
            <a:r>
              <a:rPr lang="fr-FR" sz="4000" b="1" spc="-150" dirty="0">
                <a:solidFill>
                  <a:srgbClr val="8BAC21"/>
                </a:solidFill>
                <a:latin typeface="Myriad Pro" pitchFamily="34" charset="0"/>
              </a:rPr>
              <a:t>ua</a:t>
            </a:r>
            <a:r>
              <a:rPr lang="fr-FR" sz="4000" b="1" cap="all" spc="-150" dirty="0">
                <a:solidFill>
                  <a:srgbClr val="8BAC21"/>
                </a:solidFill>
                <a:latin typeface="Myriad Pro" pitchFamily="34" charset="0"/>
              </a:rPr>
              <a:t>PA - INRA, 63122 </a:t>
            </a:r>
            <a:r>
              <a:rPr lang="fr-FR" sz="4000" b="1" cap="small" spc="-150" dirty="0">
                <a:solidFill>
                  <a:srgbClr val="8BAC21"/>
                </a:solidFill>
                <a:latin typeface="Myriad Pro" pitchFamily="34" charset="0"/>
              </a:rPr>
              <a:t>Saint-Genès-</a:t>
            </a:r>
            <a:r>
              <a:rPr lang="fr-FR" sz="4000" b="1" cap="small" spc="-150" dirty="0" err="1">
                <a:solidFill>
                  <a:srgbClr val="8BAC21"/>
                </a:solidFill>
                <a:latin typeface="Myriad Pro" pitchFamily="34" charset="0"/>
              </a:rPr>
              <a:t>Champanelle</a:t>
            </a:r>
            <a:r>
              <a:rPr lang="fr-FR" sz="4000" b="1" cap="small" spc="-150" dirty="0">
                <a:solidFill>
                  <a:srgbClr val="8BAC21"/>
                </a:solidFill>
                <a:latin typeface="Myriad Pro" pitchFamily="34" charset="0"/>
              </a:rPr>
              <a:t>, France</a:t>
            </a:r>
          </a:p>
          <a:p>
            <a:r>
              <a:rPr lang="fr-FR" sz="4000" b="1" cap="all" spc="-150" dirty="0">
                <a:solidFill>
                  <a:srgbClr val="8BAC21"/>
                </a:solidFill>
                <a:latin typeface="Myriad Pro" pitchFamily="34" charset="0"/>
              </a:rPr>
              <a:t>*</a:t>
            </a:r>
            <a:r>
              <a:rPr lang="fr-FR" sz="4000" b="1" cap="all" spc="-150" dirty="0" smtClean="0">
                <a:solidFill>
                  <a:srgbClr val="8BAC21"/>
                </a:solidFill>
                <a:latin typeface="Myriad Pro" pitchFamily="34" charset="0"/>
              </a:rPr>
              <a:t>SQPOV</a:t>
            </a:r>
            <a:r>
              <a:rPr lang="fr-FR" sz="4000" b="1" cap="all" spc="-150" dirty="0">
                <a:solidFill>
                  <a:srgbClr val="8BAC21"/>
                </a:solidFill>
                <a:latin typeface="Myriad Pro" pitchFamily="34" charset="0"/>
              </a:rPr>
              <a:t>, INRA, 84914, </a:t>
            </a:r>
            <a:r>
              <a:rPr lang="fr-FR" sz="4000" b="1" cap="small" spc="-150" dirty="0">
                <a:solidFill>
                  <a:srgbClr val="8BAC21"/>
                </a:solidFill>
                <a:latin typeface="Myriad Pro" pitchFamily="34" charset="0"/>
              </a:rPr>
              <a:t>Avignon, France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1" y="504356"/>
            <a:ext cx="4738918" cy="19425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86" y="40842537"/>
            <a:ext cx="4537262" cy="18598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993" y="40090964"/>
            <a:ext cx="6423471" cy="64985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832" y="41410584"/>
            <a:ext cx="3244947" cy="1630488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-26549" y="2951267"/>
            <a:ext cx="5929748" cy="2382733"/>
            <a:chOff x="2879999" y="6869123"/>
            <a:chExt cx="5818151" cy="2199299"/>
          </a:xfrm>
        </p:grpSpPr>
        <p:sp>
          <p:nvSpPr>
            <p:cNvPr id="17" name="Rectangle 16"/>
            <p:cNvSpPr/>
            <p:nvPr/>
          </p:nvSpPr>
          <p:spPr>
            <a:xfrm>
              <a:off x="2879999" y="6869123"/>
              <a:ext cx="5663776" cy="2199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811" y="6869123"/>
              <a:ext cx="5766339" cy="2188283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3086185" y="8699090"/>
              <a:ext cx="5457590" cy="34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i="1" dirty="0" smtClean="0"/>
                <a:t>NMR </a:t>
              </a:r>
              <a:r>
                <a:rPr lang="fr-FR" sz="1800" i="1" dirty="0"/>
                <a:t>P</a:t>
              </a:r>
              <a:r>
                <a:rPr lang="fr-FR" sz="1800" i="1" dirty="0" smtClean="0"/>
                <a:t>latform for </a:t>
              </a:r>
              <a:r>
                <a:rPr lang="fr-FR" sz="1800" i="1" dirty="0" err="1"/>
                <a:t>A</a:t>
              </a:r>
              <a:r>
                <a:rPr lang="fr-FR" sz="1800" i="1" dirty="0" err="1" smtClean="0"/>
                <a:t>gronomy</a:t>
              </a:r>
              <a:r>
                <a:rPr lang="fr-FR" sz="1800" i="1" dirty="0" smtClean="0"/>
                <a:t>, </a:t>
              </a:r>
              <a:r>
                <a:rPr lang="fr-FR" sz="1800" i="1" dirty="0"/>
                <a:t>F</a:t>
              </a:r>
              <a:r>
                <a:rPr lang="fr-FR" sz="1800" i="1" dirty="0" smtClean="0"/>
                <a:t>ood </a:t>
              </a:r>
              <a:r>
                <a:rPr lang="fr-FR" sz="1800" i="1" dirty="0"/>
                <a:t>S</a:t>
              </a:r>
              <a:r>
                <a:rPr lang="fr-FR" sz="1800" i="1" dirty="0" smtClean="0"/>
                <a:t>cience and  Nutrition </a:t>
              </a:r>
              <a:endParaRPr lang="fr-FR" sz="1800" i="1" dirty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796789" y="4097903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Myriad Pro" pitchFamily="34" charset="0"/>
              </a:rPr>
              <a:t>Platform AgroResonance</a:t>
            </a:r>
          </a:p>
          <a:p>
            <a:r>
              <a:rPr lang="fr-FR" sz="2800" dirty="0" smtClean="0">
                <a:solidFill>
                  <a:schemeClr val="bg1"/>
                </a:solidFill>
                <a:latin typeface="Myriad Pro" pitchFamily="34" charset="0"/>
              </a:rPr>
              <a:t>INRA Center Auvergne-Rhône-Alpes</a:t>
            </a:r>
          </a:p>
          <a:p>
            <a:r>
              <a:rPr lang="fr-FR" sz="2800" dirty="0" smtClean="0">
                <a:solidFill>
                  <a:schemeClr val="bg1"/>
                </a:solidFill>
                <a:latin typeface="Myriad Pro" pitchFamily="34" charset="0"/>
              </a:rPr>
              <a:t>63122 Saint-Genès-</a:t>
            </a:r>
            <a:r>
              <a:rPr lang="fr-FR" sz="2800" dirty="0" err="1" smtClean="0">
                <a:solidFill>
                  <a:schemeClr val="bg1"/>
                </a:solidFill>
                <a:latin typeface="Myriad Pro" pitchFamily="34" charset="0"/>
              </a:rPr>
              <a:t>Champanelle</a:t>
            </a:r>
            <a:r>
              <a:rPr lang="fr-FR" sz="2800" dirty="0" smtClean="0">
                <a:solidFill>
                  <a:schemeClr val="bg1"/>
                </a:solidFill>
                <a:latin typeface="Myriad Pro" pitchFamily="34" charset="0"/>
              </a:rPr>
              <a:t>, France</a:t>
            </a:r>
          </a:p>
          <a:p>
            <a:r>
              <a:rPr lang="fr-FR" sz="2800" dirty="0">
                <a:solidFill>
                  <a:schemeClr val="bg1"/>
                </a:solidFill>
                <a:latin typeface="Myriad Pro" pitchFamily="34" charset="0"/>
                <a:hlinkClick r:id="rId9"/>
              </a:rPr>
              <a:t>https://</a:t>
            </a:r>
            <a:r>
              <a:rPr lang="fr-FR" sz="2800" dirty="0" smtClean="0">
                <a:solidFill>
                  <a:schemeClr val="bg1"/>
                </a:solidFill>
                <a:latin typeface="Myriad Pro" pitchFamily="34" charset="0"/>
                <a:hlinkClick r:id="rId9"/>
              </a:rPr>
              <a:t>www6.inra.fr/agroresonance</a:t>
            </a:r>
            <a:r>
              <a:rPr lang="fr-FR" sz="2800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6549" y="5471964"/>
            <a:ext cx="3195101" cy="2137121"/>
          </a:xfrm>
          <a:prstGeom prst="rect">
            <a:avLst/>
          </a:prstGeom>
        </p:spPr>
      </p:pic>
      <p:grpSp>
        <p:nvGrpSpPr>
          <p:cNvPr id="45" name="Groupe 44"/>
          <p:cNvGrpSpPr/>
          <p:nvPr/>
        </p:nvGrpSpPr>
        <p:grpSpPr>
          <a:xfrm>
            <a:off x="3246675" y="10264481"/>
            <a:ext cx="3646720" cy="1804986"/>
            <a:chOff x="17138104" y="14401899"/>
            <a:chExt cx="5184576" cy="252804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4" t="37450" r="12532"/>
            <a:stretch/>
          </p:blipFill>
          <p:spPr>
            <a:xfrm>
              <a:off x="17138104" y="14401899"/>
              <a:ext cx="5184576" cy="2528049"/>
            </a:xfrm>
            <a:prstGeom prst="rect">
              <a:avLst/>
            </a:prstGeom>
          </p:spPr>
        </p:pic>
        <p:cxnSp>
          <p:nvCxnSpPr>
            <p:cNvPr id="42" name="Connecteur droit 41"/>
            <p:cNvCxnSpPr/>
            <p:nvPr/>
          </p:nvCxnSpPr>
          <p:spPr>
            <a:xfrm>
              <a:off x="19014504" y="14960322"/>
              <a:ext cx="1584176" cy="5040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19880695" y="14401901"/>
              <a:ext cx="1962252" cy="809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1 cm</a:t>
              </a:r>
              <a:endParaRPr lang="fr-FR" sz="24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3881525" y="40946656"/>
            <a:ext cx="9721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[1] Istratov, A. A. and O. F. Vyvenko, </a:t>
            </a:r>
            <a:r>
              <a:rPr lang="da-DK" sz="2400" dirty="0" smtClean="0"/>
              <a:t>Rev Sci Instrum </a:t>
            </a:r>
            <a:r>
              <a:rPr lang="da-DK" sz="2400" dirty="0"/>
              <a:t>(1999).</a:t>
            </a:r>
          </a:p>
          <a:p>
            <a:r>
              <a:rPr lang="da-DK" sz="2400" dirty="0" smtClean="0"/>
              <a:t>[2] </a:t>
            </a:r>
            <a:r>
              <a:rPr lang="en-US" sz="2400" dirty="0"/>
              <a:t>Hills, B. P. and B. </a:t>
            </a:r>
            <a:r>
              <a:rPr lang="en-US" sz="2400" dirty="0" err="1" smtClean="0"/>
              <a:t>Remigereau</a:t>
            </a:r>
            <a:r>
              <a:rPr lang="en-US" sz="2400" dirty="0" smtClean="0"/>
              <a:t>, </a:t>
            </a:r>
            <a:r>
              <a:rPr lang="en-US" sz="2400" dirty="0" err="1" smtClean="0"/>
              <a:t>Int</a:t>
            </a:r>
            <a:r>
              <a:rPr lang="en-US" sz="2400" dirty="0" smtClean="0"/>
              <a:t> J Food </a:t>
            </a:r>
            <a:r>
              <a:rPr lang="en-US" sz="2400" dirty="0" err="1" smtClean="0"/>
              <a:t>Sci</a:t>
            </a:r>
            <a:r>
              <a:rPr lang="en-US" sz="2400" dirty="0" smtClean="0"/>
              <a:t> Tech </a:t>
            </a:r>
            <a:r>
              <a:rPr lang="en-US" sz="2400" dirty="0"/>
              <a:t>(1997</a:t>
            </a:r>
            <a:r>
              <a:rPr lang="en-US" sz="2400" dirty="0" smtClean="0"/>
              <a:t>).</a:t>
            </a:r>
          </a:p>
          <a:p>
            <a:r>
              <a:rPr lang="en-US" sz="2400" dirty="0"/>
              <a:t>[3] </a:t>
            </a:r>
            <a:r>
              <a:rPr lang="en-US" sz="2400" dirty="0" err="1"/>
              <a:t>Fabri</a:t>
            </a:r>
            <a:r>
              <a:rPr lang="en-US" sz="2400" dirty="0"/>
              <a:t>, D., et al. </a:t>
            </a:r>
            <a:r>
              <a:rPr lang="en-US" sz="2400" dirty="0" err="1"/>
              <a:t>Carbohydr</a:t>
            </a:r>
            <a:r>
              <a:rPr lang="en-US" sz="2400" dirty="0"/>
              <a:t> </a:t>
            </a:r>
            <a:r>
              <a:rPr lang="en-US" sz="2400" dirty="0" smtClean="0"/>
              <a:t>Res (2005).</a:t>
            </a:r>
          </a:p>
          <a:p>
            <a:r>
              <a:rPr lang="en-US" sz="2400" dirty="0" smtClean="0"/>
              <a:t>[</a:t>
            </a:r>
            <a:r>
              <a:rPr lang="en-US" sz="2400" dirty="0"/>
              <a:t>4</a:t>
            </a:r>
            <a:r>
              <a:rPr lang="en-US" sz="2400" dirty="0" smtClean="0"/>
              <a:t>] </a:t>
            </a:r>
            <a:r>
              <a:rPr lang="en-US" sz="2400" dirty="0"/>
              <a:t>Waldron, K. w., Parker, M. l., &amp; Smith, A. c., </a:t>
            </a:r>
            <a:r>
              <a:rPr lang="en-US" sz="2400" dirty="0" err="1" smtClean="0"/>
              <a:t>Compr</a:t>
            </a:r>
            <a:r>
              <a:rPr lang="en-US" sz="2400" dirty="0" smtClean="0"/>
              <a:t> Rev Food </a:t>
            </a:r>
            <a:r>
              <a:rPr lang="en-US" sz="2400" dirty="0" err="1" smtClean="0"/>
              <a:t>Sci</a:t>
            </a:r>
            <a:r>
              <a:rPr lang="en-US" sz="2400" dirty="0" smtClean="0"/>
              <a:t> </a:t>
            </a:r>
            <a:r>
              <a:rPr lang="en-US" sz="2400" dirty="0"/>
              <a:t>F (2003</a:t>
            </a:r>
            <a:r>
              <a:rPr lang="en-US" sz="2400" dirty="0" smtClean="0"/>
              <a:t>).</a:t>
            </a:r>
            <a:r>
              <a:rPr lang="da-DK" sz="2400" dirty="0"/>
              <a:t> </a:t>
            </a:r>
            <a:r>
              <a:rPr lang="da-DK" sz="2400" dirty="0" smtClean="0"/>
              <a:t>[5] </a:t>
            </a:r>
            <a:r>
              <a:rPr lang="da-DK" sz="2400" dirty="0"/>
              <a:t>Gonzalez, M. E., et al, </a:t>
            </a:r>
            <a:r>
              <a:rPr lang="da-DK" sz="2400" dirty="0" smtClean="0"/>
              <a:t>J </a:t>
            </a:r>
            <a:r>
              <a:rPr lang="da-DK" sz="2400" dirty="0"/>
              <a:t>Food </a:t>
            </a:r>
            <a:r>
              <a:rPr lang="da-DK" sz="2400" dirty="0" smtClean="0"/>
              <a:t>Sci </a:t>
            </a:r>
            <a:r>
              <a:rPr lang="da-DK" sz="2400" dirty="0"/>
              <a:t>(2010</a:t>
            </a:r>
            <a:r>
              <a:rPr lang="da-DK" sz="2400" dirty="0" smtClean="0"/>
              <a:t>).</a:t>
            </a:r>
            <a:r>
              <a:rPr lang="en-US" sz="2400" dirty="0" smtClean="0"/>
              <a:t> </a:t>
            </a:r>
            <a:endParaRPr lang="da-DK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209112" y="7269599"/>
            <a:ext cx="546898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/>
              <a:t>Results</a:t>
            </a:r>
            <a:r>
              <a:rPr lang="fr-FR" sz="4400" dirty="0" smtClean="0"/>
              <a:t> and discussion</a:t>
            </a:r>
            <a:endParaRPr lang="fr-FR" sz="4400" dirty="0"/>
          </a:p>
        </p:txBody>
      </p:sp>
      <p:grpSp>
        <p:nvGrpSpPr>
          <p:cNvPr id="75" name="Groupe 74"/>
          <p:cNvGrpSpPr/>
          <p:nvPr/>
        </p:nvGrpSpPr>
        <p:grpSpPr>
          <a:xfrm>
            <a:off x="19802399" y="7273108"/>
            <a:ext cx="9001001" cy="6120480"/>
            <a:chOff x="18934357" y="8527538"/>
            <a:chExt cx="9869044" cy="6338990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64" r="2978"/>
            <a:stretch/>
          </p:blipFill>
          <p:spPr>
            <a:xfrm>
              <a:off x="18934357" y="8527538"/>
              <a:ext cx="9869044" cy="6338990"/>
            </a:xfrm>
            <a:prstGeom prst="rect">
              <a:avLst/>
            </a:prstGeom>
          </p:spPr>
        </p:pic>
        <p:sp>
          <p:nvSpPr>
            <p:cNvPr id="53" name="ZoneTexte 52"/>
            <p:cNvSpPr txBox="1"/>
            <p:nvPr/>
          </p:nvSpPr>
          <p:spPr>
            <a:xfrm>
              <a:off x="23348184" y="9065640"/>
              <a:ext cx="1344297" cy="530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T2</a:t>
              </a:r>
              <a:r>
                <a:rPr lang="fr-FR" sz="32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long</a:t>
              </a:r>
              <a:endParaRPr lang="fr-FR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0834402" y="11431765"/>
              <a:ext cx="1344297" cy="530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T2</a:t>
              </a:r>
              <a:r>
                <a:rPr lang="fr-FR" sz="32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  <a:endParaRPr lang="fr-FR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22040184" y="11137729"/>
              <a:ext cx="1344297" cy="530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T2</a:t>
              </a:r>
              <a:r>
                <a:rPr lang="fr-FR" sz="32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  <a:endParaRPr lang="fr-FR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8" name="Graphique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592920"/>
              </p:ext>
            </p:extLst>
          </p:nvPr>
        </p:nvGraphicFramePr>
        <p:xfrm>
          <a:off x="19224126" y="13892809"/>
          <a:ext cx="9435968" cy="542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9" name="Rectangle 58"/>
          <p:cNvSpPr/>
          <p:nvPr/>
        </p:nvSpPr>
        <p:spPr>
          <a:xfrm>
            <a:off x="8495624" y="14520943"/>
            <a:ext cx="10364952" cy="911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its amplitude, the T2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population is the main one in our samples, at all temperatures. The study of T2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values and amplitudes with heating leads to 4 main results: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decrease of T2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rebound of T2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52°C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smaller inter-individual standard deviation of T2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52°C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sharp increase of T2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amplitude at 52°C</a:t>
            </a:r>
          </a:p>
          <a:p>
            <a:pPr algn="just"/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apple, this main pool is often attributed to the vacuolar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water, in agreement to the highly vacuolated feature of apple parenchyma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[2].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heating,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observed global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T2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be attributed to the increase of viscosity of vacuolar water related to swelling of macromolecules like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sugar [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 is perturbed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52°C because of the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 of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plasmalemma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causing a loss of cellular turgor pressure and diffusion of vacuolar water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whole tissue [4]. This behavior and this critical temperature are consistent through the 20 samples explaining the smaller standard deviation at 52°C.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1960370" y="14478672"/>
            <a:ext cx="620250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sz="28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Evolution of the averaged (20 samples) T2</a:t>
            </a:r>
            <a:r>
              <a:rPr lang="en-US" sz="2400" baseline="-25000" dirty="0"/>
              <a:t>long</a:t>
            </a:r>
            <a:r>
              <a:rPr lang="en-US" sz="2400" dirty="0"/>
              <a:t> value with Temperature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1609887" y="21925201"/>
            <a:ext cx="5662289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sz="28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Evolution of the averaged (20 samples) T2</a:t>
            </a:r>
            <a:r>
              <a:rPr lang="en-US" sz="2400" baseline="-25000" dirty="0"/>
              <a:t>long</a:t>
            </a:r>
            <a:r>
              <a:rPr lang="en-US" sz="2400" dirty="0"/>
              <a:t> </a:t>
            </a:r>
            <a:r>
              <a:rPr lang="en-US" sz="2400" dirty="0" smtClean="0"/>
              <a:t>peaks amplitude </a:t>
            </a:r>
            <a:r>
              <a:rPr lang="en-US" sz="2400" dirty="0"/>
              <a:t>with Temperature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-4735" y="33816779"/>
            <a:ext cx="1323014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T2 </a:t>
            </a:r>
            <a:r>
              <a:rPr lang="fr-FR" sz="4400" dirty="0" err="1" smtClean="0"/>
              <a:t>anisotropy</a:t>
            </a:r>
            <a:r>
              <a:rPr lang="fr-FR" sz="4400" dirty="0" smtClean="0"/>
              <a:t> </a:t>
            </a:r>
            <a:r>
              <a:rPr lang="fr-FR" sz="4400" dirty="0" err="1" smtClean="0"/>
              <a:t>collaps</a:t>
            </a:r>
            <a:r>
              <a:rPr lang="fr-FR" sz="4400" dirty="0" smtClean="0"/>
              <a:t> </a:t>
            </a:r>
            <a:r>
              <a:rPr lang="fr-FR" sz="4400" dirty="0" err="1" smtClean="0"/>
              <a:t>with</a:t>
            </a:r>
            <a:r>
              <a:rPr lang="fr-FR" sz="4400" dirty="0" smtClean="0"/>
              <a:t> </a:t>
            </a:r>
            <a:r>
              <a:rPr lang="fr-FR" sz="4400" dirty="0" err="1" smtClean="0"/>
              <a:t>heating</a:t>
            </a:r>
            <a:endParaRPr lang="fr-FR" sz="4400" dirty="0"/>
          </a:p>
        </p:txBody>
      </p:sp>
      <p:grpSp>
        <p:nvGrpSpPr>
          <p:cNvPr id="79" name="Groupe 78"/>
          <p:cNvGrpSpPr/>
          <p:nvPr/>
        </p:nvGrpSpPr>
        <p:grpSpPr>
          <a:xfrm>
            <a:off x="13904635" y="33547388"/>
            <a:ext cx="7337925" cy="4799687"/>
            <a:chOff x="15506" y="32885153"/>
            <a:chExt cx="7974053" cy="4921377"/>
          </a:xfrm>
        </p:grpSpPr>
        <p:graphicFrame>
          <p:nvGraphicFramePr>
            <p:cNvPr id="69" name="Graphique 6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11352961"/>
                </p:ext>
              </p:extLst>
            </p:nvPr>
          </p:nvGraphicFramePr>
          <p:xfrm>
            <a:off x="15506" y="32885153"/>
            <a:ext cx="7974053" cy="49213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70" name="ZoneTexte 69"/>
            <p:cNvSpPr txBox="1"/>
            <p:nvPr/>
          </p:nvSpPr>
          <p:spPr>
            <a:xfrm>
              <a:off x="1862854" y="33547636"/>
              <a:ext cx="6886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/>
                <a:t>**</a:t>
              </a:r>
              <a:endParaRPr lang="fr-FR" sz="3200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3580870" y="34130492"/>
              <a:ext cx="6886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/>
                <a:t>**</a:t>
              </a:r>
              <a:endParaRPr lang="fr-FR" sz="3200" dirty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1868163" y="34226107"/>
              <a:ext cx="40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/>
                <a:t>*</a:t>
              </a:r>
              <a:endParaRPr lang="fr-FR" sz="32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3577589" y="35046591"/>
              <a:ext cx="40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/>
                <a:t>*</a:t>
              </a:r>
              <a:endParaRPr lang="fr-FR" sz="3200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158312" y="34841134"/>
            <a:ext cx="137463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T2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T2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s2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values present an anisotropy on raw (at 22.5 °C and 35°C for T2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only): T2 values depend on the air pore (elongated “hole” in the raw apple parenchyma) direction according to the z axis of the magnet. This phenomena could be attributed to a diffusion in an anisotropic field coming from difference in magnetic susceptibility between air and water. The disappearance of this anisotropy with heating is a supplementary clue of structure change and pore filling during heating.</a:t>
            </a:r>
            <a:endParaRPr lang="en-US" sz="32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3030382" y="16023452"/>
            <a:ext cx="4438154" cy="5665798"/>
            <a:chOff x="915799" y="15693972"/>
            <a:chExt cx="4817003" cy="6706623"/>
          </a:xfrm>
        </p:grpSpPr>
        <p:grpSp>
          <p:nvGrpSpPr>
            <p:cNvPr id="20" name="Groupe 19"/>
            <p:cNvGrpSpPr/>
            <p:nvPr/>
          </p:nvGrpSpPr>
          <p:grpSpPr>
            <a:xfrm>
              <a:off x="915799" y="15693972"/>
              <a:ext cx="4817003" cy="6706623"/>
              <a:chOff x="7867291" y="925903"/>
              <a:chExt cx="2274634" cy="3322247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7867291" y="925903"/>
                <a:ext cx="1524359" cy="3322247"/>
                <a:chOff x="7867291" y="925902"/>
                <a:chExt cx="2170970" cy="5351073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7867291" y="3588589"/>
                  <a:ext cx="500332" cy="268838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9537929" y="3602973"/>
                  <a:ext cx="500332" cy="26740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9191125" y="4580627"/>
                  <a:ext cx="346803" cy="134083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8428007" y="1411857"/>
                  <a:ext cx="113017" cy="67573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8683924" y="925902"/>
                  <a:ext cx="149525" cy="109267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9454234" y="925902"/>
                  <a:ext cx="149525" cy="109267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8994316" y="1699404"/>
                  <a:ext cx="290276" cy="31917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" name="Rectangle à coins arrondis 33"/>
                <p:cNvSpPr/>
                <p:nvPr/>
              </p:nvSpPr>
              <p:spPr>
                <a:xfrm>
                  <a:off x="8367623" y="2018581"/>
                  <a:ext cx="1500996" cy="2562045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35" name="Image 34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51473" y="3762040"/>
                  <a:ext cx="1349890" cy="719999"/>
                </a:xfrm>
                <a:prstGeom prst="rect">
                  <a:avLst/>
                </a:prstGeom>
              </p:spPr>
            </p:pic>
            <p:sp>
              <p:nvSpPr>
                <p:cNvPr id="36" name="ZoneTexte 35"/>
                <p:cNvSpPr txBox="1"/>
                <p:nvPr/>
              </p:nvSpPr>
              <p:spPr>
                <a:xfrm>
                  <a:off x="8371487" y="2170279"/>
                  <a:ext cx="923925" cy="368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b="1" dirty="0" smtClean="0"/>
                    <a:t>9,4 T</a:t>
                  </a:r>
                  <a:endParaRPr lang="fr-FR" sz="2400" b="1" dirty="0"/>
                </a:p>
              </p:txBody>
            </p:sp>
          </p:grpSp>
          <p:sp>
            <p:nvSpPr>
              <p:cNvPr id="22" name="Forme libre 21"/>
              <p:cNvSpPr/>
              <p:nvPr/>
            </p:nvSpPr>
            <p:spPr>
              <a:xfrm>
                <a:off x="8734348" y="3177564"/>
                <a:ext cx="1112807" cy="624380"/>
              </a:xfrm>
              <a:custGeom>
                <a:avLst/>
                <a:gdLst>
                  <a:gd name="connsiteX0" fmla="*/ 24530 w 1405655"/>
                  <a:gd name="connsiteY0" fmla="*/ 0 h 1181406"/>
                  <a:gd name="connsiteX1" fmla="*/ 186455 w 1405655"/>
                  <a:gd name="connsiteY1" fmla="*/ 1000125 h 1181406"/>
                  <a:gd name="connsiteX2" fmla="*/ 1405655 w 1405655"/>
                  <a:gd name="connsiteY2" fmla="*/ 1181100 h 1181406"/>
                  <a:gd name="connsiteX3" fmla="*/ 1405655 w 1405655"/>
                  <a:gd name="connsiteY3" fmla="*/ 1181100 h 11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5655" h="1181406">
                    <a:moveTo>
                      <a:pt x="24530" y="0"/>
                    </a:moveTo>
                    <a:cubicBezTo>
                      <a:pt x="-9602" y="401637"/>
                      <a:pt x="-43733" y="803275"/>
                      <a:pt x="186455" y="1000125"/>
                    </a:cubicBezTo>
                    <a:cubicBezTo>
                      <a:pt x="416643" y="1196975"/>
                      <a:pt x="1405655" y="1181100"/>
                      <a:pt x="1405655" y="1181100"/>
                    </a:cubicBezTo>
                    <a:lnTo>
                      <a:pt x="1405655" y="1181100"/>
                    </a:lnTo>
                  </a:path>
                </a:pathLst>
              </a:custGeom>
              <a:noFill/>
              <a:ln w="76200">
                <a:solidFill>
                  <a:srgbClr val="FF9966">
                    <a:alpha val="38824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3" name="Connecteur droit 22"/>
              <p:cNvCxnSpPr>
                <a:stCxn id="34" idx="2"/>
                <a:endCxn id="34" idx="0"/>
              </p:cNvCxnSpPr>
              <p:nvPr/>
            </p:nvCxnSpPr>
            <p:spPr>
              <a:xfrm flipV="1">
                <a:off x="8745569" y="1604300"/>
                <a:ext cx="0" cy="1590662"/>
              </a:xfrm>
              <a:prstGeom prst="line">
                <a:avLst/>
              </a:prstGeom>
              <a:ln w="76200">
                <a:solidFill>
                  <a:srgbClr val="FF9966">
                    <a:alpha val="38824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à coins arrondis 23"/>
              <p:cNvSpPr/>
              <p:nvPr/>
            </p:nvSpPr>
            <p:spPr>
              <a:xfrm>
                <a:off x="8727327" y="2476793"/>
                <a:ext cx="36000" cy="7200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8336014" y="2286806"/>
                <a:ext cx="819110" cy="18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 err="1" smtClean="0"/>
                  <a:t>sample</a:t>
                </a:r>
                <a:endParaRPr lang="fr-FR" sz="1800" dirty="0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9390791" y="3396996"/>
                <a:ext cx="751134" cy="320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 err="1" smtClean="0"/>
                  <a:t>Controlled</a:t>
                </a:r>
                <a:r>
                  <a:rPr lang="fr-FR" sz="1800" dirty="0" smtClean="0"/>
                  <a:t> hot air flow</a:t>
                </a:r>
                <a:endParaRPr lang="fr-FR" sz="1800" dirty="0"/>
              </a:p>
            </p:txBody>
          </p:sp>
        </p:grpSp>
        <p:grpSp>
          <p:nvGrpSpPr>
            <p:cNvPr id="78" name="Groupe 77"/>
            <p:cNvGrpSpPr/>
            <p:nvPr/>
          </p:nvGrpSpPr>
          <p:grpSpPr>
            <a:xfrm>
              <a:off x="2864833" y="17584260"/>
              <a:ext cx="1924619" cy="883809"/>
              <a:chOff x="4109183" y="20019054"/>
              <a:chExt cx="1924619" cy="883809"/>
            </a:xfrm>
          </p:grpSpPr>
          <p:cxnSp>
            <p:nvCxnSpPr>
              <p:cNvPr id="76" name="Connecteur droit avec flèche 75"/>
              <p:cNvCxnSpPr/>
              <p:nvPr/>
            </p:nvCxnSpPr>
            <p:spPr>
              <a:xfrm flipV="1">
                <a:off x="4109183" y="20019054"/>
                <a:ext cx="0" cy="8838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ZoneTexte 76"/>
              <p:cNvSpPr txBox="1"/>
              <p:nvPr/>
            </p:nvSpPr>
            <p:spPr>
              <a:xfrm>
                <a:off x="4233602" y="20291075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z</a:t>
                </a:r>
                <a:r>
                  <a:rPr lang="fr-FR" sz="2400" dirty="0" smtClean="0"/>
                  <a:t> axis</a:t>
                </a:r>
                <a:endParaRPr lang="fr-FR" sz="2400" dirty="0"/>
              </a:p>
            </p:txBody>
          </p:sp>
        </p:grpSp>
      </p:grpSp>
      <p:graphicFrame>
        <p:nvGraphicFramePr>
          <p:cNvPr id="80" name="Graphique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393210"/>
              </p:ext>
            </p:extLst>
          </p:nvPr>
        </p:nvGraphicFramePr>
        <p:xfrm>
          <a:off x="12020632" y="26324051"/>
          <a:ext cx="8813770" cy="516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83" name="Rectangle 82"/>
          <p:cNvSpPr/>
          <p:nvPr/>
        </p:nvSpPr>
        <p:spPr>
          <a:xfrm>
            <a:off x="103178" y="25164181"/>
            <a:ext cx="11917454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T2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T2</a:t>
            </a:r>
            <a:r>
              <a:rPr lang="en-US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s2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values,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presumably corresponding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parietal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cytoplasmic water, respectively,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evolve during the heating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even if the parietal (cell wall water fraction) T2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seems to be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thinly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sensitive to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changes. On the contrary, like T2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cytoplasmic T2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s2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decreases with temperature excepting a significant rebound at 50°C and above all 52°C possibly corresponding to the </a:t>
            </a:r>
            <a:r>
              <a:rPr lang="en-US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plasmalemma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melting and a temporary more liquid membrane. Looking at the peaks amplitude, these 2 parietal and cytoplasmic populations intersect during heating. This swap in relative amplitude could be explain by the higher sensitivity of </a:t>
            </a:r>
            <a:r>
              <a:rPr lang="en-US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plasmalemma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(high contain of lipids and phospholipids) than cell wall (high contain of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hemicellulose, cellulose and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pectins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thermal changes.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 present a decrease after the critical temperature 52°C which is coherent with the T2</a:t>
            </a:r>
            <a:r>
              <a:rPr lang="en-US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relative amplitude variation at the same temperature: after thermal </a:t>
            </a:r>
            <a:r>
              <a:rPr lang="en-US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destructuration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 observe less parietal and cytoplasmic water because of the melting of the </a:t>
            </a:r>
            <a:r>
              <a:rPr lang="en-US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plasmalemma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thermal degradation of the cell wall.</a:t>
            </a:r>
            <a:endParaRPr lang="fr-FR" sz="3200" dirty="0"/>
          </a:p>
        </p:txBody>
      </p:sp>
      <p:sp>
        <p:nvSpPr>
          <p:cNvPr id="57" name="ZoneTexte 56"/>
          <p:cNvSpPr txBox="1"/>
          <p:nvPr/>
        </p:nvSpPr>
        <p:spPr>
          <a:xfrm>
            <a:off x="8198344" y="13249772"/>
            <a:ext cx="2060165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The main T2</a:t>
            </a:r>
            <a:r>
              <a:rPr lang="fr-FR" sz="4400" baseline="-25000" dirty="0" smtClean="0"/>
              <a:t>long</a:t>
            </a:r>
            <a:r>
              <a:rPr lang="fr-FR" sz="4400" dirty="0" smtClean="0"/>
              <a:t> population changes </a:t>
            </a:r>
            <a:r>
              <a:rPr lang="fr-FR" sz="4400" dirty="0" err="1" smtClean="0"/>
              <a:t>with</a:t>
            </a:r>
            <a:r>
              <a:rPr lang="fr-FR" sz="4400" dirty="0" smtClean="0"/>
              <a:t> </a:t>
            </a:r>
            <a:r>
              <a:rPr lang="fr-FR" sz="4400" dirty="0" err="1" smtClean="0"/>
              <a:t>heating</a:t>
            </a:r>
            <a:endParaRPr lang="fr-FR" sz="4400" dirty="0"/>
          </a:p>
        </p:txBody>
      </p:sp>
      <p:graphicFrame>
        <p:nvGraphicFramePr>
          <p:cNvPr id="85" name="Graphique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597063"/>
              </p:ext>
            </p:extLst>
          </p:nvPr>
        </p:nvGraphicFramePr>
        <p:xfrm>
          <a:off x="20350106" y="26012807"/>
          <a:ext cx="8449894" cy="5743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86" name="Rectangle 85"/>
          <p:cNvSpPr/>
          <p:nvPr/>
        </p:nvSpPr>
        <p:spPr>
          <a:xfrm>
            <a:off x="22113489" y="26419455"/>
            <a:ext cx="602779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 sz="28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Evolution of the averaged (20 samples) </a:t>
            </a:r>
            <a:r>
              <a:rPr lang="en-US" sz="2400" dirty="0" smtClean="0"/>
              <a:t>T2</a:t>
            </a:r>
            <a:r>
              <a:rPr lang="en-US" sz="2400" baseline="-25000" dirty="0" smtClean="0"/>
              <a:t>s1</a:t>
            </a:r>
            <a:r>
              <a:rPr lang="en-US" sz="2400" dirty="0" smtClean="0"/>
              <a:t> and T2</a:t>
            </a:r>
            <a:r>
              <a:rPr lang="en-US" sz="2400" baseline="-25000" dirty="0" smtClean="0"/>
              <a:t>s2</a:t>
            </a:r>
            <a:r>
              <a:rPr lang="en-US" sz="2400" dirty="0" smtClean="0"/>
              <a:t> peaks amplitude </a:t>
            </a:r>
            <a:r>
              <a:rPr lang="en-US" sz="2400" dirty="0"/>
              <a:t>with Temperature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-7982" y="24289643"/>
            <a:ext cx="2881596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Short T2</a:t>
            </a:r>
            <a:r>
              <a:rPr lang="fr-FR" sz="4400" baseline="-25000" dirty="0" smtClean="0"/>
              <a:t>s1</a:t>
            </a:r>
            <a:r>
              <a:rPr lang="fr-FR" sz="4400" dirty="0" smtClean="0"/>
              <a:t> and T2</a:t>
            </a:r>
            <a:r>
              <a:rPr lang="fr-FR" sz="4400" baseline="-25000" dirty="0" smtClean="0"/>
              <a:t>s2</a:t>
            </a:r>
            <a:r>
              <a:rPr lang="fr-FR" sz="4400" dirty="0" smtClean="0"/>
              <a:t> population changes </a:t>
            </a:r>
            <a:r>
              <a:rPr lang="fr-FR" sz="4400" dirty="0" err="1" smtClean="0"/>
              <a:t>with</a:t>
            </a:r>
            <a:r>
              <a:rPr lang="fr-FR" sz="4400" dirty="0" smtClean="0"/>
              <a:t> </a:t>
            </a:r>
            <a:r>
              <a:rPr lang="fr-FR" sz="4400" dirty="0" err="1" smtClean="0"/>
              <a:t>heating</a:t>
            </a:r>
            <a:endParaRPr lang="fr-FR" sz="4400" dirty="0"/>
          </a:p>
        </p:txBody>
      </p:sp>
      <p:grpSp>
        <p:nvGrpSpPr>
          <p:cNvPr id="37" name="Groupe 36"/>
          <p:cNvGrpSpPr/>
          <p:nvPr/>
        </p:nvGrpSpPr>
        <p:grpSpPr>
          <a:xfrm>
            <a:off x="5732801" y="5550147"/>
            <a:ext cx="23080415" cy="1722961"/>
            <a:chOff x="5759999" y="4405072"/>
            <a:chExt cx="23053218" cy="1764297"/>
          </a:xfrm>
        </p:grpSpPr>
        <p:sp>
          <p:nvSpPr>
            <p:cNvPr id="38" name="Rectangle 37"/>
            <p:cNvSpPr/>
            <p:nvPr/>
          </p:nvSpPr>
          <p:spPr>
            <a:xfrm>
              <a:off x="5759999" y="4405072"/>
              <a:ext cx="23053218" cy="17642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789938" y="4478420"/>
              <a:ext cx="23013662" cy="1607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Microstructure and texture evolution of foods during cooking is difficult to characterize, because conventional techniques cannot analyze the internal structure, while preserving </a:t>
              </a: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integrity of the product. </a:t>
              </a:r>
              <a:r>
                <a: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 apple, one of the most processed fruits, understanding thermal degradations in essential. Such phenomena was thus approached </a:t>
              </a: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here with</a:t>
              </a:r>
              <a:r>
                <a:rPr lang="en-US" sz="3200" i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quantitative T2 </a:t>
              </a:r>
              <a:r>
                <a:rPr lang="en-US" sz="32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relaxometry</a:t>
              </a: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during </a:t>
              </a:r>
              <a:r>
                <a:rPr lang="en-US" sz="32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situ </a:t>
              </a: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cooking </a:t>
              </a:r>
              <a:r>
                <a: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process.</a:t>
              </a:r>
              <a:endParaRPr lang="fr-FR" sz="3200" dirty="0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8402591" y="8946161"/>
            <a:ext cx="11994817" cy="3344141"/>
            <a:chOff x="6072559" y="9074118"/>
            <a:chExt cx="12894166" cy="3344141"/>
          </a:xfrm>
        </p:grpSpPr>
        <p:sp>
          <p:nvSpPr>
            <p:cNvPr id="48" name="Rectangle 47"/>
            <p:cNvSpPr/>
            <p:nvPr/>
          </p:nvSpPr>
          <p:spPr>
            <a:xfrm>
              <a:off x="6072559" y="9074118"/>
              <a:ext cx="11591687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our 20 samples present a similar and reproducible T2 distribution pattern with 3 water fractions presented at right for a given sample: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main T2 (called T2</a:t>
              </a:r>
              <a:r>
                <a:rPr lang="en-US" sz="32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long</a:t>
              </a: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 varies from 700 to 400 </a:t>
              </a:r>
              <a:r>
                <a:rPr lang="en-US" sz="32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ms</a:t>
              </a:r>
              <a:endPara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3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short </a:t>
              </a:r>
              <a:r>
                <a:rPr lang="en-US" sz="3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T2 (called T2</a:t>
              </a:r>
              <a:r>
                <a:rPr lang="en-US" sz="3200" baseline="-250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  <a:r>
                <a:rPr lang="en-US" sz="3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3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varies </a:t>
              </a:r>
              <a:r>
                <a:rPr lang="en-US" sz="3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from 60 to 27 </a:t>
              </a:r>
              <a:r>
                <a:rPr lang="en-US" sz="320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ms</a:t>
              </a:r>
              <a:endParaRPr lang="fr-FR" sz="3200" dirty="0"/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a shorter T2 (called T2</a:t>
              </a:r>
              <a:r>
                <a:rPr lang="en-US" sz="3200" baseline="-250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  <a:r>
                <a:rPr lang="en-US" sz="3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) varies from 3 to 7 </a:t>
              </a:r>
              <a:r>
                <a:rPr lang="en-US" sz="32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ms</a:t>
              </a:r>
              <a:endPara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Connecteur droit 49"/>
            <p:cNvCxnSpPr/>
            <p:nvPr/>
          </p:nvCxnSpPr>
          <p:spPr>
            <a:xfrm>
              <a:off x="16392736" y="10654259"/>
              <a:ext cx="0" cy="176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16446445" y="11167436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with</a:t>
              </a:r>
              <a:r>
                <a:rPr lang="fr-FR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heating</a:t>
              </a:r>
              <a:endPara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ZoneTexte 60"/>
          <p:cNvSpPr txBox="1"/>
          <p:nvPr/>
        </p:nvSpPr>
        <p:spPr>
          <a:xfrm>
            <a:off x="15265485" y="37003772"/>
            <a:ext cx="28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 err="1" smtClean="0"/>
              <a:t>Student</a:t>
            </a:r>
            <a:r>
              <a:rPr lang="fr-FR" sz="1800" i="1" dirty="0" smtClean="0"/>
              <a:t> p-value&lt;0.03 </a:t>
            </a:r>
            <a:endParaRPr lang="fr-FR" sz="1800" i="1" dirty="0"/>
          </a:p>
        </p:txBody>
      </p:sp>
      <p:sp>
        <p:nvSpPr>
          <p:cNvPr id="87" name="ZoneTexte 86"/>
          <p:cNvSpPr txBox="1"/>
          <p:nvPr/>
        </p:nvSpPr>
        <p:spPr>
          <a:xfrm>
            <a:off x="22254277" y="36994480"/>
            <a:ext cx="28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 err="1" smtClean="0"/>
              <a:t>Student</a:t>
            </a:r>
            <a:r>
              <a:rPr lang="fr-FR" sz="1800" i="1" dirty="0" smtClean="0"/>
              <a:t> p-value&lt;0.03 </a:t>
            </a:r>
            <a:endParaRPr lang="fr-FR" sz="1800" i="1" dirty="0"/>
          </a:p>
        </p:txBody>
      </p:sp>
      <p:grpSp>
        <p:nvGrpSpPr>
          <p:cNvPr id="43" name="Groupe 42"/>
          <p:cNvGrpSpPr/>
          <p:nvPr/>
        </p:nvGrpSpPr>
        <p:grpSpPr>
          <a:xfrm>
            <a:off x="201" y="38353429"/>
            <a:ext cx="28803200" cy="2473160"/>
            <a:chOff x="5756145" y="4738946"/>
            <a:chExt cx="23057072" cy="2160518"/>
          </a:xfrm>
        </p:grpSpPr>
        <p:sp>
          <p:nvSpPr>
            <p:cNvPr id="46" name="Rectangle 45"/>
            <p:cNvSpPr/>
            <p:nvPr/>
          </p:nvSpPr>
          <p:spPr>
            <a:xfrm>
              <a:off x="5759999" y="4738946"/>
              <a:ext cx="23053218" cy="18896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756145" y="4837361"/>
              <a:ext cx="2301366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</a:t>
              </a:r>
              <a:r>
                <a: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study points out the powerful of </a:t>
              </a:r>
              <a:r>
                <a:rPr lang="en-US" sz="32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multiexponential</a:t>
              </a:r>
              <a:r>
                <a: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T2 analysis in resolving subcellular changes during apple </a:t>
              </a:r>
              <a:r>
                <a:rPr lang="en-US" sz="32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situ </a:t>
              </a:r>
              <a:r>
                <a: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cooking at high magnetic </a:t>
              </a: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field</a:t>
              </a:r>
              <a:r>
                <a: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The T2 distribution pattern allows the follow-up of the evolution of each water fraction with temperature thanks to the short echo time used to limit diffusion exchanges between compartments and pores</a:t>
              </a: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This </a:t>
              </a: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original study, with in-magnet cooking, </a:t>
              </a:r>
              <a:r>
                <a: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provides longitudinal information about structure change, probably attributable to the membrane degradation </a:t>
              </a: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[5] occurring at 52°C, this temperature having been confirmed by mechanical tests (not presented here).</a:t>
              </a:r>
              <a:endParaRPr lang="fr-F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40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1116</Words>
  <Application>Microsoft Office PowerPoint</Application>
  <PresentationFormat>Personnalisé</PresentationFormat>
  <Paragraphs>87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Myriad Pro</vt:lpstr>
      <vt:lpstr>Symbol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Sylvie Clerjon</cp:lastModifiedBy>
  <cp:revision>73</cp:revision>
  <cp:lastPrinted>2019-07-30T15:16:10Z</cp:lastPrinted>
  <dcterms:created xsi:type="dcterms:W3CDTF">2013-02-20T09:06:48Z</dcterms:created>
  <dcterms:modified xsi:type="dcterms:W3CDTF">2019-07-31T14:12:37Z</dcterms:modified>
</cp:coreProperties>
</file>