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43205400"/>
  <p:notesSz cx="6799263" cy="9929813"/>
  <p:defaultTextStyle>
    <a:defPPr>
      <a:defRPr lang="fr-FR"/>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BF9000"/>
    <a:srgbClr val="2F5597"/>
    <a:srgbClr val="81CAA0"/>
    <a:srgbClr val="516A4B"/>
    <a:srgbClr val="CC2438"/>
    <a:srgbClr val="643435"/>
    <a:srgbClr val="8BAC21"/>
    <a:srgbClr val="BCD6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49" autoAdjust="0"/>
  </p:normalViewPr>
  <p:slideViewPr>
    <p:cSldViewPr>
      <p:cViewPr>
        <p:scale>
          <a:sx n="60" d="100"/>
          <a:sy n="60" d="100"/>
        </p:scale>
        <p:origin x="42" y="-12198"/>
      </p:cViewPr>
      <p:guideLst>
        <p:guide orient="horz" pos="13608"/>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dmoreau\Desktop\Stage%20Clotilde\Manip%20Incubation\R&#233;sultats%20Manip%20Incubation\R&#233;sultats%20Manip%20Stage%20-%20R&#233;cap.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ldenaix\Documents\1%20-%20Recherche\Etudiants\DEA%20Master%202\2017%20-%20Clotilde%20Moreau\Stage%20Clotilde\R&#233;sultats%20Manip%20Stage%20-%20R&#233;cap.xlsx" TargetMode="External"/><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dmoreau\Desktop\Stage%20Clotilde\Manip%20Incubation\R&#233;sultats%20Manip%20Incubation\R&#233;sultats%20Manip%20Stage%20-%20R&#233;cap.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cdmoreau\Desktop\Carbone%20dissous.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cdmoreau\Desktop\R&#233;sultats%20Manip%20Stage%20-%20R&#233;cap.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denaix\Documents\1%20-%20Recherche\Etudiants\DEA%20Master%202\2017%20-%20Clotilde%20Moreau\Stage%20Clotilde\R&#233;sultats%20Manip%20Stage%20-%20R&#233;cap.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ldenaix\Documents\1%20-%20Recherche\Etudiants\DEA%20Master%202\2017%20-%20Clotilde%20Moreau\Stage%20Clotilde\R&#233;sultats%20Manip%20Stage%20-%20R&#233;cap.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ldenaix\Documents\1%20-%20Recherche\Etudiants\DEA%20Master%202\2017%20-%20Clotilde%20Moreau\Stage%20Clotilde\R&#233;sultats%20Manip%20Stage%20-%20R&#233;cap.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1" Type="http://schemas.openxmlformats.org/officeDocument/2006/relationships/oleObject" Target="file:///C:\Users\cdmoreau\Desktop\Stage%20Clotilde\Manip%20Incubation\R&#233;sultats%20Manip%20Incubation\Carbone%20dissous.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C:\Users\ldenaix\Documents\1%20-%20Recherche\Etudiants\DEA%20Master%202\2017%20-%20Clotilde%20Moreau\Stage%20Clotilde\R&#233;sultats%20Manip%20Stage%20-%20R&#233;cap.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r>
              <a:rPr lang="en-US" b="1"/>
              <a:t>Quantité cumulée de C minéralisé  </a:t>
            </a:r>
          </a:p>
        </c:rich>
      </c:tx>
      <c:layout>
        <c:manualLayout>
          <c:xMode val="edge"/>
          <c:yMode val="edge"/>
          <c:x val="0.29621694444444446"/>
          <c:y val="0"/>
        </c:manualLayout>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0.22018874999999999"/>
          <c:y val="0.1076286324786325"/>
          <c:w val="0.71984708333333336"/>
          <c:h val="0.73361265218381599"/>
        </c:manualLayout>
      </c:layout>
      <c:scatterChart>
        <c:scatterStyle val="lineMarker"/>
        <c:varyColors val="0"/>
        <c:ser>
          <c:idx val="1"/>
          <c:order val="0"/>
          <c:tx>
            <c:v>Sol + Maïs</c:v>
          </c:tx>
          <c:spPr>
            <a:ln w="12700" cap="rnd">
              <a:solidFill>
                <a:schemeClr val="accent2"/>
              </a:solidFill>
              <a:round/>
            </a:ln>
            <a:effectLst/>
          </c:spPr>
          <c:marker>
            <c:symbol val="circle"/>
            <c:size val="8"/>
            <c:spPr>
              <a:solidFill>
                <a:schemeClr val="accent2"/>
              </a:solidFill>
              <a:ln w="9525">
                <a:solidFill>
                  <a:schemeClr val="accent2"/>
                </a:solidFill>
              </a:ln>
              <a:effectLst/>
            </c:spPr>
          </c:marker>
          <c:xVal>
            <c:numRef>
              <c:f>'CO2 cumulé'!$H$70:$H$96</c:f>
              <c:numCache>
                <c:formatCode>0</c:formatCode>
                <c:ptCount val="27"/>
                <c:pt idx="0">
                  <c:v>2</c:v>
                </c:pt>
                <c:pt idx="1">
                  <c:v>3</c:v>
                </c:pt>
                <c:pt idx="2">
                  <c:v>4</c:v>
                </c:pt>
                <c:pt idx="3">
                  <c:v>7</c:v>
                </c:pt>
                <c:pt idx="4">
                  <c:v>9</c:v>
                </c:pt>
                <c:pt idx="5">
                  <c:v>11</c:v>
                </c:pt>
                <c:pt idx="6">
                  <c:v>14</c:v>
                </c:pt>
                <c:pt idx="7">
                  <c:v>16</c:v>
                </c:pt>
                <c:pt idx="8">
                  <c:v>18</c:v>
                </c:pt>
                <c:pt idx="9">
                  <c:v>23</c:v>
                </c:pt>
                <c:pt idx="10">
                  <c:v>25</c:v>
                </c:pt>
                <c:pt idx="11">
                  <c:v>28</c:v>
                </c:pt>
                <c:pt idx="12">
                  <c:v>30</c:v>
                </c:pt>
                <c:pt idx="13">
                  <c:v>32</c:v>
                </c:pt>
                <c:pt idx="14">
                  <c:v>36</c:v>
                </c:pt>
                <c:pt idx="15">
                  <c:v>39</c:v>
                </c:pt>
                <c:pt idx="16">
                  <c:v>43</c:v>
                </c:pt>
                <c:pt idx="17">
                  <c:v>46</c:v>
                </c:pt>
                <c:pt idx="18">
                  <c:v>49</c:v>
                </c:pt>
                <c:pt idx="19">
                  <c:v>53</c:v>
                </c:pt>
                <c:pt idx="20">
                  <c:v>56</c:v>
                </c:pt>
                <c:pt idx="21">
                  <c:v>58</c:v>
                </c:pt>
                <c:pt idx="22">
                  <c:v>65</c:v>
                </c:pt>
                <c:pt idx="23">
                  <c:v>67</c:v>
                </c:pt>
                <c:pt idx="24">
                  <c:v>71</c:v>
                </c:pt>
                <c:pt idx="25">
                  <c:v>73</c:v>
                </c:pt>
                <c:pt idx="26">
                  <c:v>77</c:v>
                </c:pt>
              </c:numCache>
            </c:numRef>
          </c:xVal>
          <c:yVal>
            <c:numRef>
              <c:f>'CO2 cumulé'!$I$70:$I$96</c:f>
              <c:numCache>
                <c:formatCode>0.00</c:formatCode>
                <c:ptCount val="27"/>
                <c:pt idx="0">
                  <c:v>36.60570749108205</c:v>
                </c:pt>
                <c:pt idx="1">
                  <c:v>58.749309674223348</c:v>
                </c:pt>
                <c:pt idx="2">
                  <c:v>112.53701460404105</c:v>
                </c:pt>
                <c:pt idx="3">
                  <c:v>301.82332255526649</c:v>
                </c:pt>
                <c:pt idx="4">
                  <c:v>421.2614496455675</c:v>
                </c:pt>
                <c:pt idx="5">
                  <c:v>560.30948964553318</c:v>
                </c:pt>
                <c:pt idx="6">
                  <c:v>777.85337262425662</c:v>
                </c:pt>
                <c:pt idx="7">
                  <c:v>899.3108726242566</c:v>
                </c:pt>
                <c:pt idx="8">
                  <c:v>1029.1409288040318</c:v>
                </c:pt>
                <c:pt idx="9">
                  <c:v>1050.5128996576057</c:v>
                </c:pt>
                <c:pt idx="10">
                  <c:v>1181.3943180005992</c:v>
                </c:pt>
                <c:pt idx="11">
                  <c:v>1331.3895968712311</c:v>
                </c:pt>
                <c:pt idx="12">
                  <c:v>1428.2348005506003</c:v>
                </c:pt>
                <c:pt idx="13">
                  <c:v>1551.5085084157688</c:v>
                </c:pt>
                <c:pt idx="14">
                  <c:v>1754.7865700607333</c:v>
                </c:pt>
                <c:pt idx="15">
                  <c:v>1893.8878700607333</c:v>
                </c:pt>
                <c:pt idx="16">
                  <c:v>2063.6432849224461</c:v>
                </c:pt>
                <c:pt idx="17">
                  <c:v>2168.026491404155</c:v>
                </c:pt>
                <c:pt idx="18">
                  <c:v>2278.0862124154887</c:v>
                </c:pt>
                <c:pt idx="19">
                  <c:v>2410.1639982858455</c:v>
                </c:pt>
                <c:pt idx="20">
                  <c:v>2496.8178089601261</c:v>
                </c:pt>
                <c:pt idx="21">
                  <c:v>2550.0707412909533</c:v>
                </c:pt>
                <c:pt idx="22">
                  <c:v>2736.8428066698539</c:v>
                </c:pt>
                <c:pt idx="23">
                  <c:v>2774.9293988486247</c:v>
                </c:pt>
                <c:pt idx="24">
                  <c:v>2848.8412224959193</c:v>
                </c:pt>
                <c:pt idx="25">
                  <c:v>2880.0057707611204</c:v>
                </c:pt>
                <c:pt idx="26">
                  <c:v>2944.925633633904</c:v>
                </c:pt>
              </c:numCache>
            </c:numRef>
          </c:yVal>
          <c:smooth val="0"/>
        </c:ser>
        <c:ser>
          <c:idx val="2"/>
          <c:order val="1"/>
          <c:tx>
            <c:v>Sol + Tournesol</c:v>
          </c:tx>
          <c:spPr>
            <a:ln w="12700" cap="rnd">
              <a:solidFill>
                <a:schemeClr val="accent6"/>
              </a:solidFill>
              <a:round/>
            </a:ln>
            <a:effectLst/>
          </c:spPr>
          <c:marker>
            <c:symbol val="circle"/>
            <c:size val="8"/>
            <c:spPr>
              <a:solidFill>
                <a:schemeClr val="accent6"/>
              </a:solidFill>
              <a:ln w="9525">
                <a:noFill/>
              </a:ln>
              <a:effectLst/>
            </c:spPr>
          </c:marker>
          <c:xVal>
            <c:numRef>
              <c:f>'CO2 cumulé'!$H$70:$H$96</c:f>
              <c:numCache>
                <c:formatCode>0</c:formatCode>
                <c:ptCount val="27"/>
                <c:pt idx="0">
                  <c:v>2</c:v>
                </c:pt>
                <c:pt idx="1">
                  <c:v>3</c:v>
                </c:pt>
                <c:pt idx="2">
                  <c:v>4</c:v>
                </c:pt>
                <c:pt idx="3">
                  <c:v>7</c:v>
                </c:pt>
                <c:pt idx="4">
                  <c:v>9</c:v>
                </c:pt>
                <c:pt idx="5">
                  <c:v>11</c:v>
                </c:pt>
                <c:pt idx="6">
                  <c:v>14</c:v>
                </c:pt>
                <c:pt idx="7">
                  <c:v>16</c:v>
                </c:pt>
                <c:pt idx="8">
                  <c:v>18</c:v>
                </c:pt>
                <c:pt idx="9">
                  <c:v>23</c:v>
                </c:pt>
                <c:pt idx="10">
                  <c:v>25</c:v>
                </c:pt>
                <c:pt idx="11">
                  <c:v>28</c:v>
                </c:pt>
                <c:pt idx="12">
                  <c:v>30</c:v>
                </c:pt>
                <c:pt idx="13">
                  <c:v>32</c:v>
                </c:pt>
                <c:pt idx="14">
                  <c:v>36</c:v>
                </c:pt>
                <c:pt idx="15">
                  <c:v>39</c:v>
                </c:pt>
                <c:pt idx="16">
                  <c:v>43</c:v>
                </c:pt>
                <c:pt idx="17">
                  <c:v>46</c:v>
                </c:pt>
                <c:pt idx="18">
                  <c:v>49</c:v>
                </c:pt>
                <c:pt idx="19">
                  <c:v>53</c:v>
                </c:pt>
                <c:pt idx="20">
                  <c:v>56</c:v>
                </c:pt>
                <c:pt idx="21">
                  <c:v>58</c:v>
                </c:pt>
                <c:pt idx="22">
                  <c:v>65</c:v>
                </c:pt>
                <c:pt idx="23">
                  <c:v>67</c:v>
                </c:pt>
                <c:pt idx="24">
                  <c:v>71</c:v>
                </c:pt>
                <c:pt idx="25">
                  <c:v>73</c:v>
                </c:pt>
                <c:pt idx="26">
                  <c:v>77</c:v>
                </c:pt>
              </c:numCache>
            </c:numRef>
          </c:xVal>
          <c:yVal>
            <c:numRef>
              <c:f>'CO2 cumulé'!$J$70:$J$96</c:f>
              <c:numCache>
                <c:formatCode>0.00</c:formatCode>
                <c:ptCount val="27"/>
                <c:pt idx="0">
                  <c:v>38.987934968853459</c:v>
                </c:pt>
                <c:pt idx="1">
                  <c:v>60.548638425493849</c:v>
                </c:pt>
                <c:pt idx="2">
                  <c:v>107.44286940191603</c:v>
                </c:pt>
                <c:pt idx="3">
                  <c:v>257.98022590392793</c:v>
                </c:pt>
                <c:pt idx="4">
                  <c:v>394.5153429607841</c:v>
                </c:pt>
                <c:pt idx="5">
                  <c:v>520.28915068220726</c:v>
                </c:pt>
                <c:pt idx="6">
                  <c:v>727.13356557582438</c:v>
                </c:pt>
                <c:pt idx="7">
                  <c:v>842.15735270009441</c:v>
                </c:pt>
                <c:pt idx="8">
                  <c:v>970.40735270009441</c:v>
                </c:pt>
                <c:pt idx="9">
                  <c:v>989.99125276949064</c:v>
                </c:pt>
                <c:pt idx="10">
                  <c:v>1122.9273591452152</c:v>
                </c:pt>
                <c:pt idx="11">
                  <c:v>1278.1414299621556</c:v>
                </c:pt>
                <c:pt idx="12">
                  <c:v>1379.5351224720112</c:v>
                </c:pt>
                <c:pt idx="13">
                  <c:v>1511.6033471911123</c:v>
                </c:pt>
                <c:pt idx="14">
                  <c:v>1724.4703325215887</c:v>
                </c:pt>
                <c:pt idx="15">
                  <c:v>1852.6042325215888</c:v>
                </c:pt>
                <c:pt idx="16">
                  <c:v>2032.5082645109258</c:v>
                </c:pt>
                <c:pt idx="17">
                  <c:v>2147.6782129518783</c:v>
                </c:pt>
                <c:pt idx="18">
                  <c:v>2269.2841414610325</c:v>
                </c:pt>
                <c:pt idx="19">
                  <c:v>2408.6772951391099</c:v>
                </c:pt>
                <c:pt idx="20">
                  <c:v>2498.725527074098</c:v>
                </c:pt>
                <c:pt idx="21">
                  <c:v>2552.8554518861279</c:v>
                </c:pt>
                <c:pt idx="22">
                  <c:v>2739.8521829411056</c:v>
                </c:pt>
                <c:pt idx="23">
                  <c:v>2780.0957583601003</c:v>
                </c:pt>
                <c:pt idx="24">
                  <c:v>2861.0236140715233</c:v>
                </c:pt>
                <c:pt idx="25">
                  <c:v>2895.5272210794242</c:v>
                </c:pt>
                <c:pt idx="26">
                  <c:v>2968.6634938950633</c:v>
                </c:pt>
              </c:numCache>
            </c:numRef>
          </c:yVal>
          <c:smooth val="0"/>
        </c:ser>
        <c:ser>
          <c:idx val="3"/>
          <c:order val="2"/>
          <c:tx>
            <c:v>Sol + Moutarde</c:v>
          </c:tx>
          <c:spPr>
            <a:ln w="12700" cap="rnd">
              <a:solidFill>
                <a:schemeClr val="accent1"/>
              </a:solidFill>
              <a:round/>
            </a:ln>
            <a:effectLst/>
          </c:spPr>
          <c:marker>
            <c:symbol val="circle"/>
            <c:size val="8"/>
            <c:spPr>
              <a:solidFill>
                <a:schemeClr val="accent1"/>
              </a:solidFill>
              <a:ln w="9525">
                <a:noFill/>
              </a:ln>
              <a:effectLst/>
            </c:spPr>
          </c:marker>
          <c:xVal>
            <c:numRef>
              <c:f>'CO2 cumulé'!$H$70:$H$96</c:f>
              <c:numCache>
                <c:formatCode>0</c:formatCode>
                <c:ptCount val="27"/>
                <c:pt idx="0">
                  <c:v>2</c:v>
                </c:pt>
                <c:pt idx="1">
                  <c:v>3</c:v>
                </c:pt>
                <c:pt idx="2">
                  <c:v>4</c:v>
                </c:pt>
                <c:pt idx="3">
                  <c:v>7</c:v>
                </c:pt>
                <c:pt idx="4">
                  <c:v>9</c:v>
                </c:pt>
                <c:pt idx="5">
                  <c:v>11</c:v>
                </c:pt>
                <c:pt idx="6">
                  <c:v>14</c:v>
                </c:pt>
                <c:pt idx="7">
                  <c:v>16</c:v>
                </c:pt>
                <c:pt idx="8">
                  <c:v>18</c:v>
                </c:pt>
                <c:pt idx="9">
                  <c:v>23</c:v>
                </c:pt>
                <c:pt idx="10">
                  <c:v>25</c:v>
                </c:pt>
                <c:pt idx="11">
                  <c:v>28</c:v>
                </c:pt>
                <c:pt idx="12">
                  <c:v>30</c:v>
                </c:pt>
                <c:pt idx="13">
                  <c:v>32</c:v>
                </c:pt>
                <c:pt idx="14">
                  <c:v>36</c:v>
                </c:pt>
                <c:pt idx="15">
                  <c:v>39</c:v>
                </c:pt>
                <c:pt idx="16">
                  <c:v>43</c:v>
                </c:pt>
                <c:pt idx="17">
                  <c:v>46</c:v>
                </c:pt>
                <c:pt idx="18">
                  <c:v>49</c:v>
                </c:pt>
                <c:pt idx="19">
                  <c:v>53</c:v>
                </c:pt>
                <c:pt idx="20">
                  <c:v>56</c:v>
                </c:pt>
                <c:pt idx="21">
                  <c:v>58</c:v>
                </c:pt>
                <c:pt idx="22">
                  <c:v>65</c:v>
                </c:pt>
                <c:pt idx="23">
                  <c:v>67</c:v>
                </c:pt>
                <c:pt idx="24">
                  <c:v>71</c:v>
                </c:pt>
                <c:pt idx="25">
                  <c:v>73</c:v>
                </c:pt>
                <c:pt idx="26">
                  <c:v>77</c:v>
                </c:pt>
              </c:numCache>
            </c:numRef>
          </c:xVal>
          <c:yVal>
            <c:numRef>
              <c:f>'CO2 cumulé'!$K$70:$K$96</c:f>
              <c:numCache>
                <c:formatCode>0.00</c:formatCode>
                <c:ptCount val="27"/>
                <c:pt idx="0">
                  <c:v>27.495957994625901</c:v>
                </c:pt>
                <c:pt idx="1">
                  <c:v>51.726206630162594</c:v>
                </c:pt>
                <c:pt idx="2">
                  <c:v>215.66357877807764</c:v>
                </c:pt>
                <c:pt idx="3">
                  <c:v>377.72715910028626</c:v>
                </c:pt>
                <c:pt idx="4">
                  <c:v>391.34695843138991</c:v>
                </c:pt>
                <c:pt idx="5">
                  <c:v>423.26050877204091</c:v>
                </c:pt>
                <c:pt idx="6">
                  <c:v>664.60891302736013</c:v>
                </c:pt>
                <c:pt idx="7">
                  <c:v>770.21284539910721</c:v>
                </c:pt>
                <c:pt idx="8">
                  <c:v>867.32941843281503</c:v>
                </c:pt>
                <c:pt idx="9">
                  <c:v>1030.8583566701502</c:v>
                </c:pt>
                <c:pt idx="10">
                  <c:v>1084.9209546926527</c:v>
                </c:pt>
                <c:pt idx="11">
                  <c:v>1157.4216721191742</c:v>
                </c:pt>
                <c:pt idx="12">
                  <c:v>1198.6135249444042</c:v>
                </c:pt>
                <c:pt idx="13">
                  <c:v>1250.3321766297975</c:v>
                </c:pt>
                <c:pt idx="14">
                  <c:v>1326.5926018811572</c:v>
                </c:pt>
                <c:pt idx="15">
                  <c:v>1371.1345018811571</c:v>
                </c:pt>
                <c:pt idx="16">
                  <c:v>1427.7796201750591</c:v>
                </c:pt>
                <c:pt idx="17">
                  <c:v>1464.2206709975487</c:v>
                </c:pt>
                <c:pt idx="18">
                  <c:v>1500.554149637479</c:v>
                </c:pt>
                <c:pt idx="19">
                  <c:v>1547.6084832135898</c:v>
                </c:pt>
                <c:pt idx="20">
                  <c:v>1579.2683997521358</c:v>
                </c:pt>
                <c:pt idx="21">
                  <c:v>1600.2187756919855</c:v>
                </c:pt>
                <c:pt idx="22">
                  <c:v>1677.2416583071415</c:v>
                </c:pt>
                <c:pt idx="23">
                  <c:v>1695.7947309328399</c:v>
                </c:pt>
                <c:pt idx="24">
                  <c:v>1732.6243902514773</c:v>
                </c:pt>
                <c:pt idx="25">
                  <c:v>1749.7525249131056</c:v>
                </c:pt>
                <c:pt idx="26">
                  <c:v>1786.3150473628803</c:v>
                </c:pt>
              </c:numCache>
            </c:numRef>
          </c:yVal>
          <c:smooth val="0"/>
        </c:ser>
        <c:ser>
          <c:idx val="4"/>
          <c:order val="3"/>
          <c:tx>
            <c:v>Sol + Blé</c:v>
          </c:tx>
          <c:spPr>
            <a:ln w="12700" cap="rnd">
              <a:solidFill>
                <a:schemeClr val="accent4"/>
              </a:solidFill>
              <a:round/>
            </a:ln>
            <a:effectLst/>
          </c:spPr>
          <c:marker>
            <c:symbol val="circle"/>
            <c:size val="8"/>
            <c:spPr>
              <a:solidFill>
                <a:schemeClr val="accent4"/>
              </a:solidFill>
              <a:ln w="9525">
                <a:noFill/>
              </a:ln>
              <a:effectLst/>
            </c:spPr>
          </c:marker>
          <c:xVal>
            <c:numRef>
              <c:f>'CO2 cumulé'!$H$70:$H$96</c:f>
              <c:numCache>
                <c:formatCode>0</c:formatCode>
                <c:ptCount val="27"/>
                <c:pt idx="0">
                  <c:v>2</c:v>
                </c:pt>
                <c:pt idx="1">
                  <c:v>3</c:v>
                </c:pt>
                <c:pt idx="2">
                  <c:v>4</c:v>
                </c:pt>
                <c:pt idx="3">
                  <c:v>7</c:v>
                </c:pt>
                <c:pt idx="4">
                  <c:v>9</c:v>
                </c:pt>
                <c:pt idx="5">
                  <c:v>11</c:v>
                </c:pt>
                <c:pt idx="6">
                  <c:v>14</c:v>
                </c:pt>
                <c:pt idx="7">
                  <c:v>16</c:v>
                </c:pt>
                <c:pt idx="8">
                  <c:v>18</c:v>
                </c:pt>
                <c:pt idx="9">
                  <c:v>23</c:v>
                </c:pt>
                <c:pt idx="10">
                  <c:v>25</c:v>
                </c:pt>
                <c:pt idx="11">
                  <c:v>28</c:v>
                </c:pt>
                <c:pt idx="12">
                  <c:v>30</c:v>
                </c:pt>
                <c:pt idx="13">
                  <c:v>32</c:v>
                </c:pt>
                <c:pt idx="14">
                  <c:v>36</c:v>
                </c:pt>
                <c:pt idx="15">
                  <c:v>39</c:v>
                </c:pt>
                <c:pt idx="16">
                  <c:v>43</c:v>
                </c:pt>
                <c:pt idx="17">
                  <c:v>46</c:v>
                </c:pt>
                <c:pt idx="18">
                  <c:v>49</c:v>
                </c:pt>
                <c:pt idx="19">
                  <c:v>53</c:v>
                </c:pt>
                <c:pt idx="20">
                  <c:v>56</c:v>
                </c:pt>
                <c:pt idx="21">
                  <c:v>58</c:v>
                </c:pt>
                <c:pt idx="22">
                  <c:v>65</c:v>
                </c:pt>
                <c:pt idx="23">
                  <c:v>67</c:v>
                </c:pt>
                <c:pt idx="24">
                  <c:v>71</c:v>
                </c:pt>
                <c:pt idx="25">
                  <c:v>73</c:v>
                </c:pt>
                <c:pt idx="26">
                  <c:v>77</c:v>
                </c:pt>
              </c:numCache>
            </c:numRef>
          </c:xVal>
          <c:yVal>
            <c:numRef>
              <c:f>'CO2 cumulé'!$L$70:$L$96</c:f>
              <c:numCache>
                <c:formatCode>0.00</c:formatCode>
                <c:ptCount val="27"/>
                <c:pt idx="0">
                  <c:v>40.613587385268126</c:v>
                </c:pt>
                <c:pt idx="1">
                  <c:v>63.536571011708389</c:v>
                </c:pt>
                <c:pt idx="2">
                  <c:v>118.29967370897759</c:v>
                </c:pt>
                <c:pt idx="3">
                  <c:v>275.29812848112658</c:v>
                </c:pt>
                <c:pt idx="4">
                  <c:v>409.90682413330046</c:v>
                </c:pt>
                <c:pt idx="5">
                  <c:v>532.81916327031786</c:v>
                </c:pt>
                <c:pt idx="6">
                  <c:v>723.72618517186345</c:v>
                </c:pt>
                <c:pt idx="7">
                  <c:v>828.23813825574871</c:v>
                </c:pt>
                <c:pt idx="8">
                  <c:v>943.80976746923193</c:v>
                </c:pt>
                <c:pt idx="9">
                  <c:v>960.4347223616677</c:v>
                </c:pt>
                <c:pt idx="10">
                  <c:v>1075.1584864257659</c:v>
                </c:pt>
                <c:pt idx="11">
                  <c:v>1215.436014775685</c:v>
                </c:pt>
                <c:pt idx="12">
                  <c:v>1275.5537667828214</c:v>
                </c:pt>
                <c:pt idx="13">
                  <c:v>1390.2845532996753</c:v>
                </c:pt>
                <c:pt idx="14">
                  <c:v>1573.7676586235586</c:v>
                </c:pt>
                <c:pt idx="15">
                  <c:v>1687.2162586235586</c:v>
                </c:pt>
                <c:pt idx="16">
                  <c:v>1847.2189244016326</c:v>
                </c:pt>
                <c:pt idx="17">
                  <c:v>1952.4453422754357</c:v>
                </c:pt>
                <c:pt idx="18">
                  <c:v>2065.5652202178944</c:v>
                </c:pt>
                <c:pt idx="19">
                  <c:v>2207.9081189797298</c:v>
                </c:pt>
                <c:pt idx="20">
                  <c:v>2303.6421844310808</c:v>
                </c:pt>
                <c:pt idx="21">
                  <c:v>2365.9086505964942</c:v>
                </c:pt>
                <c:pt idx="22">
                  <c:v>2591.0361394523634</c:v>
                </c:pt>
                <c:pt idx="23">
                  <c:v>2639.3445193406315</c:v>
                </c:pt>
                <c:pt idx="24">
                  <c:v>2733.0359021061627</c:v>
                </c:pt>
                <c:pt idx="25">
                  <c:v>2772.1770907011473</c:v>
                </c:pt>
                <c:pt idx="26">
                  <c:v>2852.7183014557168</c:v>
                </c:pt>
              </c:numCache>
            </c:numRef>
          </c:yVal>
          <c:smooth val="0"/>
        </c:ser>
        <c:ser>
          <c:idx val="0"/>
          <c:order val="4"/>
          <c:tx>
            <c:v>Sol</c:v>
          </c:tx>
          <c:spPr>
            <a:ln w="12700" cap="rnd">
              <a:solidFill>
                <a:schemeClr val="accent3"/>
              </a:solidFill>
              <a:round/>
            </a:ln>
            <a:effectLst/>
          </c:spPr>
          <c:marker>
            <c:symbol val="circle"/>
            <c:size val="8"/>
            <c:spPr>
              <a:solidFill>
                <a:schemeClr val="accent3"/>
              </a:solidFill>
              <a:ln w="9525">
                <a:noFill/>
              </a:ln>
              <a:effectLst/>
            </c:spPr>
          </c:marker>
          <c:xVal>
            <c:numRef>
              <c:f>'CO2 cumulé'!$H$70:$H$96</c:f>
              <c:numCache>
                <c:formatCode>0</c:formatCode>
                <c:ptCount val="27"/>
                <c:pt idx="0">
                  <c:v>2</c:v>
                </c:pt>
                <c:pt idx="1">
                  <c:v>3</c:v>
                </c:pt>
                <c:pt idx="2">
                  <c:v>4</c:v>
                </c:pt>
                <c:pt idx="3">
                  <c:v>7</c:v>
                </c:pt>
                <c:pt idx="4">
                  <c:v>9</c:v>
                </c:pt>
                <c:pt idx="5">
                  <c:v>11</c:v>
                </c:pt>
                <c:pt idx="6">
                  <c:v>14</c:v>
                </c:pt>
                <c:pt idx="7">
                  <c:v>16</c:v>
                </c:pt>
                <c:pt idx="8">
                  <c:v>18</c:v>
                </c:pt>
                <c:pt idx="9">
                  <c:v>23</c:v>
                </c:pt>
                <c:pt idx="10">
                  <c:v>25</c:v>
                </c:pt>
                <c:pt idx="11">
                  <c:v>28</c:v>
                </c:pt>
                <c:pt idx="12">
                  <c:v>30</c:v>
                </c:pt>
                <c:pt idx="13">
                  <c:v>32</c:v>
                </c:pt>
                <c:pt idx="14">
                  <c:v>36</c:v>
                </c:pt>
                <c:pt idx="15">
                  <c:v>39</c:v>
                </c:pt>
                <c:pt idx="16">
                  <c:v>43</c:v>
                </c:pt>
                <c:pt idx="17">
                  <c:v>46</c:v>
                </c:pt>
                <c:pt idx="18">
                  <c:v>49</c:v>
                </c:pt>
                <c:pt idx="19">
                  <c:v>53</c:v>
                </c:pt>
                <c:pt idx="20">
                  <c:v>56</c:v>
                </c:pt>
                <c:pt idx="21">
                  <c:v>58</c:v>
                </c:pt>
                <c:pt idx="22">
                  <c:v>65</c:v>
                </c:pt>
                <c:pt idx="23">
                  <c:v>67</c:v>
                </c:pt>
                <c:pt idx="24">
                  <c:v>71</c:v>
                </c:pt>
                <c:pt idx="25">
                  <c:v>73</c:v>
                </c:pt>
                <c:pt idx="26">
                  <c:v>77</c:v>
                </c:pt>
              </c:numCache>
            </c:numRef>
          </c:xVal>
          <c:yVal>
            <c:numRef>
              <c:f>'CO2 cumulé'!$M$70:$M$96</c:f>
              <c:numCache>
                <c:formatCode>0.00</c:formatCode>
                <c:ptCount val="27"/>
                <c:pt idx="0">
                  <c:v>40.622872971903448</c:v>
                </c:pt>
                <c:pt idx="1">
                  <c:v>55.712745621994415</c:v>
                </c:pt>
                <c:pt idx="2">
                  <c:v>64.512745621994412</c:v>
                </c:pt>
                <c:pt idx="3">
                  <c:v>138.98821210437177</c:v>
                </c:pt>
                <c:pt idx="4">
                  <c:v>173.85643952912091</c:v>
                </c:pt>
                <c:pt idx="5">
                  <c:v>203.70564467673634</c:v>
                </c:pt>
                <c:pt idx="6">
                  <c:v>251.07385571641711</c:v>
                </c:pt>
                <c:pt idx="7">
                  <c:v>277.44517072233566</c:v>
                </c:pt>
                <c:pt idx="8">
                  <c:v>282.38126622795363</c:v>
                </c:pt>
                <c:pt idx="9">
                  <c:v>342.96169648471977</c:v>
                </c:pt>
                <c:pt idx="10">
                  <c:v>364.39231360030107</c:v>
                </c:pt>
                <c:pt idx="11">
                  <c:v>398.58439876577199</c:v>
                </c:pt>
                <c:pt idx="12">
                  <c:v>413.45968868548653</c:v>
                </c:pt>
                <c:pt idx="13">
                  <c:v>442.59946396638543</c:v>
                </c:pt>
                <c:pt idx="14">
                  <c:v>492.07498728927976</c:v>
                </c:pt>
                <c:pt idx="15">
                  <c:v>525.05008728927976</c:v>
                </c:pt>
                <c:pt idx="16">
                  <c:v>569.06341617964961</c:v>
                </c:pt>
                <c:pt idx="17">
                  <c:v>598.51217630731958</c:v>
                </c:pt>
                <c:pt idx="18">
                  <c:v>630.7144430902315</c:v>
                </c:pt>
                <c:pt idx="19">
                  <c:v>671.30293544274423</c:v>
                </c:pt>
                <c:pt idx="20">
                  <c:v>698.20212279174484</c:v>
                </c:pt>
                <c:pt idx="21">
                  <c:v>716.00994234061704</c:v>
                </c:pt>
                <c:pt idx="22">
                  <c:v>783.63431083987405</c:v>
                </c:pt>
                <c:pt idx="23">
                  <c:v>799.41196447115897</c:v>
                </c:pt>
                <c:pt idx="24">
                  <c:v>830.72258571364398</c:v>
                </c:pt>
                <c:pt idx="25">
                  <c:v>845.43299450787276</c:v>
                </c:pt>
                <c:pt idx="26">
                  <c:v>875.42359960745591</c:v>
                </c:pt>
              </c:numCache>
            </c:numRef>
          </c:yVal>
          <c:smooth val="0"/>
        </c:ser>
        <c:dLbls>
          <c:showLegendKey val="0"/>
          <c:showVal val="0"/>
          <c:showCatName val="0"/>
          <c:showSerName val="0"/>
          <c:showPercent val="0"/>
          <c:showBubbleSize val="0"/>
        </c:dLbls>
        <c:axId val="352795000"/>
        <c:axId val="352795392"/>
      </c:scatterChart>
      <c:valAx>
        <c:axId val="352795000"/>
        <c:scaling>
          <c:orientation val="minMax"/>
          <c:max val="80"/>
        </c:scaling>
        <c:delete val="0"/>
        <c:axPos val="b"/>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Temps (jours)</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2795392"/>
        <c:crosses val="autoZero"/>
        <c:crossBetween val="midCat"/>
      </c:valAx>
      <c:valAx>
        <c:axId val="352795392"/>
        <c:scaling>
          <c:orientation val="minMax"/>
          <c:max val="3400"/>
          <c:min val="0"/>
        </c:scaling>
        <c:delete val="0"/>
        <c:axPos val="l"/>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sz="2000" b="1" dirty="0" smtClean="0"/>
                  <a:t>Respiration</a:t>
                </a:r>
                <a:r>
                  <a:rPr lang="fr-FR" b="1" dirty="0" smtClean="0"/>
                  <a:t> </a:t>
                </a:r>
              </a:p>
              <a:p>
                <a:pPr>
                  <a:defRPr b="1"/>
                </a:pPr>
                <a:r>
                  <a:rPr lang="fr-FR" b="0" dirty="0" smtClean="0"/>
                  <a:t> </a:t>
                </a:r>
                <a:r>
                  <a:rPr lang="fr-FR" b="0" dirty="0"/>
                  <a:t>(mg de </a:t>
                </a:r>
                <a:r>
                  <a:rPr lang="fr-FR" b="0" dirty="0" smtClean="0"/>
                  <a:t>C / kg </a:t>
                </a:r>
                <a:r>
                  <a:rPr lang="fr-FR" b="0" dirty="0"/>
                  <a:t>de </a:t>
                </a:r>
                <a:r>
                  <a:rPr lang="fr-FR" sz="1400" b="0" dirty="0"/>
                  <a:t>sol sec</a:t>
                </a:r>
                <a:r>
                  <a:rPr lang="fr-FR" b="0" dirty="0"/>
                  <a:t>)</a:t>
                </a:r>
              </a:p>
            </c:rich>
          </c:tx>
          <c:layout>
            <c:manualLayout>
              <c:xMode val="edge"/>
              <c:yMode val="edge"/>
              <c:x val="1.7638888888888888E-3"/>
              <c:y val="0.21894594017094018"/>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 sourceLinked="0"/>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2795000"/>
        <c:crosses val="autoZero"/>
        <c:crossBetween val="midCat"/>
        <c:majorUnit val="1000"/>
      </c:valAx>
      <c:spPr>
        <a:noFill/>
        <a:ln>
          <a:noFill/>
        </a:ln>
        <a:effectLst/>
      </c:spPr>
    </c:plotArea>
    <c:legend>
      <c:legendPos val="l"/>
      <c:layout>
        <c:manualLayout>
          <c:xMode val="edge"/>
          <c:yMode val="edge"/>
          <c:x val="0.24596444444444446"/>
          <c:y val="0.11274358974358975"/>
          <c:w val="0.36035305555555558"/>
          <c:h val="0.3983023504273504"/>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sz="1800">
          <a:solidFill>
            <a:schemeClr val="tx1"/>
          </a:solidFill>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mn-lt"/>
                <a:ea typeface="+mn-ea"/>
                <a:cs typeface="+mn-cs"/>
              </a:defRPr>
            </a:pPr>
            <a:r>
              <a:rPr lang="en-US" b="1"/>
              <a:t>DGT après 30 jours d'incubation</a:t>
            </a:r>
          </a:p>
        </c:rich>
      </c:tx>
      <c:layout>
        <c:manualLayout>
          <c:xMode val="edge"/>
          <c:yMode val="edge"/>
          <c:x val="0.26833640350877191"/>
          <c:y val="0"/>
        </c:manualLayout>
      </c:layout>
      <c:overlay val="1"/>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mn-lt"/>
              <a:ea typeface="+mn-ea"/>
              <a:cs typeface="+mn-cs"/>
            </a:defRPr>
          </a:pPr>
          <a:endParaRPr lang="fr-FR"/>
        </a:p>
      </c:txPr>
    </c:title>
    <c:autoTitleDeleted val="0"/>
    <c:plotArea>
      <c:layout>
        <c:manualLayout>
          <c:layoutTarget val="inner"/>
          <c:xMode val="edge"/>
          <c:yMode val="edge"/>
          <c:x val="0.15141769005847952"/>
          <c:y val="0.1153673112247431"/>
          <c:w val="0.82815833333333333"/>
          <c:h val="0.77232165020106236"/>
        </c:manualLayout>
      </c:layout>
      <c:barChart>
        <c:barDir val="col"/>
        <c:grouping val="clustered"/>
        <c:varyColors val="0"/>
        <c:ser>
          <c:idx val="4"/>
          <c:order val="0"/>
          <c:tx>
            <c:v>Sol</c:v>
          </c:tx>
          <c:spPr>
            <a:solidFill>
              <a:schemeClr val="accent3"/>
            </a:solidFill>
            <a:ln>
              <a:noFill/>
            </a:ln>
            <a:effectLst/>
          </c:spPr>
          <c:invertIfNegative val="0"/>
          <c:errBars>
            <c:errBarType val="both"/>
            <c:errValType val="cust"/>
            <c:noEndCap val="0"/>
            <c:plus>
              <c:numRef>
                <c:f>Feuil1!$K$35:$K$37</c:f>
                <c:numCache>
                  <c:formatCode>General</c:formatCode>
                  <c:ptCount val="3"/>
                  <c:pt idx="0">
                    <c:v>0.57904375194510793</c:v>
                  </c:pt>
                  <c:pt idx="1">
                    <c:v>1.5000000000000098E-2</c:v>
                  </c:pt>
                  <c:pt idx="2">
                    <c:v>4.6188021535170223E-2</c:v>
                  </c:pt>
                </c:numCache>
              </c:numRef>
            </c:plus>
            <c:minus>
              <c:numRef>
                <c:f>Feuil1!$K$35:$K$37</c:f>
                <c:numCache>
                  <c:formatCode>General</c:formatCode>
                  <c:ptCount val="3"/>
                  <c:pt idx="0">
                    <c:v>0.57904375194510793</c:v>
                  </c:pt>
                  <c:pt idx="1">
                    <c:v>1.5000000000000098E-2</c:v>
                  </c:pt>
                  <c:pt idx="2">
                    <c:v>4.6188021535170223E-2</c:v>
                  </c:pt>
                </c:numCache>
              </c:numRef>
            </c:minus>
            <c:spPr>
              <a:noFill/>
              <a:ln w="9525" cap="flat" cmpd="sng" algn="ctr">
                <a:solidFill>
                  <a:schemeClr val="tx1">
                    <a:lumMod val="65000"/>
                    <a:lumOff val="35000"/>
                  </a:schemeClr>
                </a:solidFill>
                <a:round/>
              </a:ln>
              <a:effectLst/>
            </c:spPr>
          </c:errBars>
          <c:cat>
            <c:strRef>
              <c:f>Feuil1!$A$35:$A$37</c:f>
              <c:strCache>
                <c:ptCount val="3"/>
                <c:pt idx="0">
                  <c:v>Cu</c:v>
                </c:pt>
                <c:pt idx="1">
                  <c:v>Cd</c:v>
                </c:pt>
                <c:pt idx="2">
                  <c:v>Pb</c:v>
                </c:pt>
              </c:strCache>
            </c:strRef>
          </c:cat>
          <c:val>
            <c:numRef>
              <c:f>Feuil1!$J$35:$J$37</c:f>
              <c:numCache>
                <c:formatCode>0.00</c:formatCode>
                <c:ptCount val="3"/>
                <c:pt idx="0">
                  <c:v>2.6074999999999999</c:v>
                </c:pt>
                <c:pt idx="1">
                  <c:v>0.20750000000000002</c:v>
                </c:pt>
                <c:pt idx="2">
                  <c:v>0.32666666666666666</c:v>
                </c:pt>
              </c:numCache>
            </c:numRef>
          </c:val>
        </c:ser>
        <c:ser>
          <c:idx val="0"/>
          <c:order val="1"/>
          <c:tx>
            <c:v>Sol+ Maïs</c:v>
          </c:tx>
          <c:spPr>
            <a:solidFill>
              <a:schemeClr val="accent2"/>
            </a:solidFill>
            <a:ln>
              <a:noFill/>
            </a:ln>
            <a:effectLst/>
          </c:spPr>
          <c:invertIfNegative val="0"/>
          <c:errBars>
            <c:errBarType val="both"/>
            <c:errValType val="cust"/>
            <c:noEndCap val="0"/>
            <c:plus>
              <c:numRef>
                <c:f>Feuil1!$C$35:$C$37</c:f>
                <c:numCache>
                  <c:formatCode>General</c:formatCode>
                  <c:ptCount val="3"/>
                  <c:pt idx="0">
                    <c:v>1.9436306233438492</c:v>
                  </c:pt>
                  <c:pt idx="1">
                    <c:v>1.5275252316519534E-2</c:v>
                  </c:pt>
                  <c:pt idx="2">
                    <c:v>0.12124355652982143</c:v>
                  </c:pt>
                </c:numCache>
              </c:numRef>
            </c:plus>
            <c:minus>
              <c:numRef>
                <c:f>Feuil1!$C$35:$C$37</c:f>
                <c:numCache>
                  <c:formatCode>General</c:formatCode>
                  <c:ptCount val="3"/>
                  <c:pt idx="0">
                    <c:v>1.9436306233438492</c:v>
                  </c:pt>
                  <c:pt idx="1">
                    <c:v>1.5275252316519534E-2</c:v>
                  </c:pt>
                  <c:pt idx="2">
                    <c:v>0.12124355652982143</c:v>
                  </c:pt>
                </c:numCache>
              </c:numRef>
            </c:minus>
            <c:spPr>
              <a:noFill/>
              <a:ln w="9525" cap="flat" cmpd="sng" algn="ctr">
                <a:solidFill>
                  <a:schemeClr val="tx1">
                    <a:lumMod val="65000"/>
                    <a:lumOff val="35000"/>
                  </a:schemeClr>
                </a:solidFill>
                <a:round/>
              </a:ln>
              <a:effectLst/>
            </c:spPr>
          </c:errBars>
          <c:cat>
            <c:strRef>
              <c:f>Feuil1!$A$35:$A$37</c:f>
              <c:strCache>
                <c:ptCount val="3"/>
                <c:pt idx="0">
                  <c:v>Cu</c:v>
                </c:pt>
                <c:pt idx="1">
                  <c:v>Cd</c:v>
                </c:pt>
                <c:pt idx="2">
                  <c:v>Pb</c:v>
                </c:pt>
              </c:strCache>
            </c:strRef>
          </c:cat>
          <c:val>
            <c:numRef>
              <c:f>Feuil1!$B$35:$B$37</c:f>
              <c:numCache>
                <c:formatCode>0.00</c:formatCode>
                <c:ptCount val="3"/>
                <c:pt idx="0">
                  <c:v>3.81</c:v>
                </c:pt>
                <c:pt idx="1">
                  <c:v>8.3333333333333329E-2</c:v>
                </c:pt>
                <c:pt idx="2">
                  <c:v>0.25</c:v>
                </c:pt>
              </c:numCache>
            </c:numRef>
          </c:val>
        </c:ser>
        <c:ser>
          <c:idx val="1"/>
          <c:order val="2"/>
          <c:tx>
            <c:v>Sol + Tournesol</c:v>
          </c:tx>
          <c:spPr>
            <a:solidFill>
              <a:schemeClr val="accent6"/>
            </a:solidFill>
            <a:ln>
              <a:noFill/>
            </a:ln>
            <a:effectLst/>
          </c:spPr>
          <c:invertIfNegative val="0"/>
          <c:errBars>
            <c:errBarType val="both"/>
            <c:errValType val="cust"/>
            <c:noEndCap val="0"/>
            <c:plus>
              <c:numRef>
                <c:f>Feuil1!$E$35:$E$37</c:f>
                <c:numCache>
                  <c:formatCode>General</c:formatCode>
                  <c:ptCount val="3"/>
                  <c:pt idx="0">
                    <c:v>1.0159068198740806</c:v>
                  </c:pt>
                  <c:pt idx="1">
                    <c:v>0.11930353445448848</c:v>
                  </c:pt>
                  <c:pt idx="2">
                    <c:v>0.22546248764114474</c:v>
                  </c:pt>
                </c:numCache>
              </c:numRef>
            </c:plus>
            <c:minus>
              <c:numRef>
                <c:f>Feuil1!$E$35:$E$37</c:f>
                <c:numCache>
                  <c:formatCode>General</c:formatCode>
                  <c:ptCount val="3"/>
                  <c:pt idx="0">
                    <c:v>1.0159068198740806</c:v>
                  </c:pt>
                  <c:pt idx="1">
                    <c:v>0.11930353445448848</c:v>
                  </c:pt>
                  <c:pt idx="2">
                    <c:v>0.22546248764114474</c:v>
                  </c:pt>
                </c:numCache>
              </c:numRef>
            </c:minus>
            <c:spPr>
              <a:noFill/>
              <a:ln w="9525" cap="flat" cmpd="sng" algn="ctr">
                <a:solidFill>
                  <a:schemeClr val="tx1">
                    <a:lumMod val="65000"/>
                    <a:lumOff val="35000"/>
                  </a:schemeClr>
                </a:solidFill>
                <a:round/>
              </a:ln>
              <a:effectLst/>
            </c:spPr>
          </c:errBars>
          <c:cat>
            <c:strRef>
              <c:f>Feuil1!$A$35:$A$37</c:f>
              <c:strCache>
                <c:ptCount val="3"/>
                <c:pt idx="0">
                  <c:v>Cu</c:v>
                </c:pt>
                <c:pt idx="1">
                  <c:v>Cd</c:v>
                </c:pt>
                <c:pt idx="2">
                  <c:v>Pb</c:v>
                </c:pt>
              </c:strCache>
            </c:strRef>
          </c:cat>
          <c:val>
            <c:numRef>
              <c:f>Feuil1!$D$35:$D$37</c:f>
              <c:numCache>
                <c:formatCode>0.00</c:formatCode>
                <c:ptCount val="3"/>
                <c:pt idx="0">
                  <c:v>3.6799999999999997</c:v>
                </c:pt>
                <c:pt idx="1">
                  <c:v>0.16500000000000004</c:v>
                </c:pt>
                <c:pt idx="2">
                  <c:v>0.48666666666666664</c:v>
                </c:pt>
              </c:numCache>
            </c:numRef>
          </c:val>
        </c:ser>
        <c:ser>
          <c:idx val="2"/>
          <c:order val="3"/>
          <c:tx>
            <c:v>Sol + Moutarde</c:v>
          </c:tx>
          <c:spPr>
            <a:solidFill>
              <a:schemeClr val="accent1"/>
            </a:solidFill>
            <a:ln>
              <a:noFill/>
            </a:ln>
            <a:effectLst/>
          </c:spPr>
          <c:invertIfNegative val="0"/>
          <c:errBars>
            <c:errBarType val="both"/>
            <c:errValType val="cust"/>
            <c:noEndCap val="0"/>
            <c:plus>
              <c:numRef>
                <c:f>Feuil1!$G$35:$G$37</c:f>
                <c:numCache>
                  <c:formatCode>General</c:formatCode>
                  <c:ptCount val="3"/>
                  <c:pt idx="0">
                    <c:v>4.533589453549288</c:v>
                  </c:pt>
                  <c:pt idx="1">
                    <c:v>0.15107944929738126</c:v>
                  </c:pt>
                  <c:pt idx="2">
                    <c:v>0.27300793639257692</c:v>
                  </c:pt>
                </c:numCache>
              </c:numRef>
            </c:plus>
            <c:minus>
              <c:numRef>
                <c:f>Feuil1!$G$35:$G$37</c:f>
                <c:numCache>
                  <c:formatCode>General</c:formatCode>
                  <c:ptCount val="3"/>
                  <c:pt idx="0">
                    <c:v>4.533589453549288</c:v>
                  </c:pt>
                  <c:pt idx="1">
                    <c:v>0.15107944929738126</c:v>
                  </c:pt>
                  <c:pt idx="2">
                    <c:v>0.27300793639257692</c:v>
                  </c:pt>
                </c:numCache>
              </c:numRef>
            </c:minus>
            <c:spPr>
              <a:noFill/>
              <a:ln w="9525" cap="flat" cmpd="sng" algn="ctr">
                <a:solidFill>
                  <a:schemeClr val="tx1">
                    <a:lumMod val="65000"/>
                    <a:lumOff val="35000"/>
                  </a:schemeClr>
                </a:solidFill>
                <a:round/>
              </a:ln>
              <a:effectLst/>
            </c:spPr>
          </c:errBars>
          <c:cat>
            <c:strRef>
              <c:f>Feuil1!$A$35:$A$37</c:f>
              <c:strCache>
                <c:ptCount val="3"/>
                <c:pt idx="0">
                  <c:v>Cu</c:v>
                </c:pt>
                <c:pt idx="1">
                  <c:v>Cd</c:v>
                </c:pt>
                <c:pt idx="2">
                  <c:v>Pb</c:v>
                </c:pt>
              </c:strCache>
            </c:strRef>
          </c:cat>
          <c:val>
            <c:numRef>
              <c:f>Feuil1!$F$35:$F$37</c:f>
              <c:numCache>
                <c:formatCode>0.00</c:formatCode>
                <c:ptCount val="3"/>
                <c:pt idx="0">
                  <c:v>7.7233333333333327</c:v>
                </c:pt>
                <c:pt idx="1">
                  <c:v>0.16750000000000001</c:v>
                </c:pt>
                <c:pt idx="2">
                  <c:v>0.46666666666666673</c:v>
                </c:pt>
              </c:numCache>
            </c:numRef>
          </c:val>
        </c:ser>
        <c:ser>
          <c:idx val="3"/>
          <c:order val="4"/>
          <c:tx>
            <c:v>Sol + Blé</c:v>
          </c:tx>
          <c:spPr>
            <a:solidFill>
              <a:schemeClr val="accent4"/>
            </a:solidFill>
            <a:ln>
              <a:noFill/>
            </a:ln>
            <a:effectLst/>
          </c:spPr>
          <c:invertIfNegative val="0"/>
          <c:errBars>
            <c:errBarType val="both"/>
            <c:errValType val="cust"/>
            <c:noEndCap val="0"/>
            <c:plus>
              <c:numRef>
                <c:f>Feuil1!$I$35:$I$37</c:f>
                <c:numCache>
                  <c:formatCode>General</c:formatCode>
                  <c:ptCount val="3"/>
                  <c:pt idx="0">
                    <c:v>0.39322385482063288</c:v>
                  </c:pt>
                  <c:pt idx="1">
                    <c:v>7.8740078740118097E-2</c:v>
                  </c:pt>
                  <c:pt idx="2">
                    <c:v>4.5092497528228713E-2</c:v>
                  </c:pt>
                </c:numCache>
              </c:numRef>
            </c:plus>
            <c:minus>
              <c:numRef>
                <c:f>Feuil1!$I$35:$I$37</c:f>
                <c:numCache>
                  <c:formatCode>General</c:formatCode>
                  <c:ptCount val="3"/>
                  <c:pt idx="0">
                    <c:v>0.39322385482063288</c:v>
                  </c:pt>
                  <c:pt idx="1">
                    <c:v>7.8740078740118097E-2</c:v>
                  </c:pt>
                  <c:pt idx="2">
                    <c:v>4.5092497528228713E-2</c:v>
                  </c:pt>
                </c:numCache>
              </c:numRef>
            </c:minus>
            <c:spPr>
              <a:noFill/>
              <a:ln w="9525" cap="flat" cmpd="sng" algn="ctr">
                <a:solidFill>
                  <a:schemeClr val="tx1">
                    <a:lumMod val="65000"/>
                    <a:lumOff val="35000"/>
                  </a:schemeClr>
                </a:solidFill>
                <a:round/>
              </a:ln>
              <a:effectLst/>
            </c:spPr>
          </c:errBars>
          <c:cat>
            <c:strRef>
              <c:f>Feuil1!$A$35:$A$37</c:f>
              <c:strCache>
                <c:ptCount val="3"/>
                <c:pt idx="0">
                  <c:v>Cu</c:v>
                </c:pt>
                <c:pt idx="1">
                  <c:v>Cd</c:v>
                </c:pt>
                <c:pt idx="2">
                  <c:v>Pb</c:v>
                </c:pt>
              </c:strCache>
            </c:strRef>
          </c:cat>
          <c:val>
            <c:numRef>
              <c:f>Feuil1!$H$35:$H$37</c:f>
              <c:numCache>
                <c:formatCode>0.00</c:formatCode>
                <c:ptCount val="3"/>
                <c:pt idx="0">
                  <c:v>2.9125000000000001</c:v>
                </c:pt>
                <c:pt idx="1">
                  <c:v>0.14000000000000001</c:v>
                </c:pt>
                <c:pt idx="2">
                  <c:v>0.28500000000000003</c:v>
                </c:pt>
              </c:numCache>
            </c:numRef>
          </c:val>
        </c:ser>
        <c:dLbls>
          <c:showLegendKey val="0"/>
          <c:showVal val="0"/>
          <c:showCatName val="0"/>
          <c:showSerName val="0"/>
          <c:showPercent val="0"/>
          <c:showBubbleSize val="0"/>
        </c:dLbls>
        <c:gapWidth val="219"/>
        <c:overlap val="-27"/>
        <c:axId val="353937368"/>
        <c:axId val="353937760"/>
      </c:barChart>
      <c:catAx>
        <c:axId val="3539373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fr-FR"/>
          </a:p>
        </c:txPr>
        <c:crossAx val="353937760"/>
        <c:crossesAt val="1.0000000000000002E-2"/>
        <c:auto val="1"/>
        <c:lblAlgn val="ctr"/>
        <c:lblOffset val="100"/>
        <c:noMultiLvlLbl val="0"/>
      </c:catAx>
      <c:valAx>
        <c:axId val="353937760"/>
        <c:scaling>
          <c:logBase val="10"/>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r>
                  <a:rPr lang="en-US" b="1"/>
                  <a:t>Concentration DGT (µg/l)</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fr-FR"/>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fr-FR"/>
          </a:p>
        </c:txPr>
        <c:crossAx val="353937368"/>
        <c:crosses val="autoZero"/>
        <c:crossBetween val="between"/>
      </c:valAx>
      <c:spPr>
        <a:noFill/>
        <a:ln>
          <a:noFill/>
        </a:ln>
        <a:effectLst/>
      </c:spPr>
    </c:plotArea>
    <c:legend>
      <c:legendPos val="r"/>
      <c:layout>
        <c:manualLayout>
          <c:xMode val="edge"/>
          <c:yMode val="edge"/>
          <c:x val="0.61655175438596488"/>
          <c:y val="0.10086800911363449"/>
          <c:w val="0.35374064327485383"/>
          <c:h val="0.38725550847641227"/>
        </c:manualLayout>
      </c:layout>
      <c:overlay val="1"/>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fr-FR"/>
        </a:p>
      </c:txPr>
    </c:legend>
    <c:plotVisOnly val="1"/>
    <c:dispBlanksAs val="gap"/>
    <c:showDLblsOverMax val="0"/>
  </c:chart>
  <c:spPr>
    <a:noFill/>
    <a:ln>
      <a:noFill/>
    </a:ln>
    <a:effectLst/>
  </c:spPr>
  <c:txPr>
    <a:bodyPr/>
    <a:lstStyle/>
    <a:p>
      <a:pPr>
        <a:defRPr sz="1800">
          <a:solidFill>
            <a:sysClr val="windowText" lastClr="000000"/>
          </a:solidFill>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r>
              <a:rPr lang="en-US" b="1"/>
              <a:t>Activité de la </a:t>
            </a:r>
            <a:r>
              <a:rPr lang="el-GR" b="1"/>
              <a:t>β</a:t>
            </a:r>
            <a:r>
              <a:rPr lang="fr-FR" b="1"/>
              <a:t>-</a:t>
            </a:r>
            <a:r>
              <a:rPr lang="en-US" b="1"/>
              <a:t>glucosidase</a:t>
            </a:r>
          </a:p>
        </c:rich>
      </c:tx>
      <c:layout>
        <c:manualLayout>
          <c:xMode val="edge"/>
          <c:yMode val="edge"/>
          <c:x val="0.3284664665860314"/>
          <c:y val="1.628205128205128E-2"/>
        </c:manualLayout>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0.18531898148148149"/>
          <c:y val="8.8483333333333317E-2"/>
          <c:w val="0.76525267951388087"/>
          <c:h val="0.75676431623931617"/>
        </c:manualLayout>
      </c:layout>
      <c:scatterChart>
        <c:scatterStyle val="lineMarker"/>
        <c:varyColors val="0"/>
        <c:ser>
          <c:idx val="0"/>
          <c:order val="0"/>
          <c:tx>
            <c:v>Sol + Maïs</c:v>
          </c:tx>
          <c:spPr>
            <a:ln w="25400" cap="rnd">
              <a:solidFill>
                <a:schemeClr val="accent2"/>
              </a:solidFill>
              <a:round/>
            </a:ln>
            <a:effectLst/>
          </c:spPr>
          <c:marker>
            <c:symbol val="circle"/>
            <c:size val="8"/>
            <c:spPr>
              <a:solidFill>
                <a:schemeClr val="accent2"/>
              </a:solidFill>
              <a:ln w="9525">
                <a:noFill/>
              </a:ln>
              <a:effectLst/>
            </c:spPr>
          </c:marker>
          <c:errBars>
            <c:errDir val="y"/>
            <c:errBarType val="both"/>
            <c:errValType val="cust"/>
            <c:noEndCap val="0"/>
            <c:plus>
              <c:numRef>
                <c:f>'Activité microbienne'!$C$37:$C$41</c:f>
                <c:numCache>
                  <c:formatCode>General</c:formatCode>
                  <c:ptCount val="5"/>
                  <c:pt idx="1">
                    <c:v>1.9267299771964264</c:v>
                  </c:pt>
                  <c:pt idx="2">
                    <c:v>1.0144764549835543</c:v>
                  </c:pt>
                  <c:pt idx="3">
                    <c:v>4.7752766570533627</c:v>
                  </c:pt>
                  <c:pt idx="4">
                    <c:v>0.967821651860022</c:v>
                  </c:pt>
                </c:numCache>
              </c:numRef>
            </c:plus>
            <c:minus>
              <c:numRef>
                <c:f>'Activité microbienne'!$C$37:$C$41</c:f>
                <c:numCache>
                  <c:formatCode>General</c:formatCode>
                  <c:ptCount val="5"/>
                  <c:pt idx="1">
                    <c:v>1.9267299771964264</c:v>
                  </c:pt>
                  <c:pt idx="2">
                    <c:v>1.0144764549835543</c:v>
                  </c:pt>
                  <c:pt idx="3">
                    <c:v>4.7752766570533627</c:v>
                  </c:pt>
                  <c:pt idx="4">
                    <c:v>0.967821651860022</c:v>
                  </c:pt>
                </c:numCache>
              </c:numRef>
            </c:minus>
            <c:spPr>
              <a:noFill/>
              <a:ln w="9525" cap="flat" cmpd="sng" algn="ctr">
                <a:solidFill>
                  <a:schemeClr val="tx1">
                    <a:lumMod val="65000"/>
                    <a:lumOff val="35000"/>
                  </a:schemeClr>
                </a:solidFill>
                <a:round/>
              </a:ln>
              <a:effectLst/>
            </c:spPr>
          </c:errBars>
          <c:xVal>
            <c:numRef>
              <c:f>'Activité microbienne'!$A$37:$A$41</c:f>
              <c:numCache>
                <c:formatCode>General</c:formatCode>
                <c:ptCount val="5"/>
                <c:pt idx="0">
                  <c:v>0</c:v>
                </c:pt>
                <c:pt idx="1">
                  <c:v>8</c:v>
                </c:pt>
                <c:pt idx="2">
                  <c:v>15</c:v>
                </c:pt>
                <c:pt idx="3">
                  <c:v>28</c:v>
                </c:pt>
                <c:pt idx="4">
                  <c:v>77</c:v>
                </c:pt>
              </c:numCache>
            </c:numRef>
          </c:xVal>
          <c:yVal>
            <c:numRef>
              <c:f>'Activité microbienne'!$B$37:$B$41</c:f>
              <c:numCache>
                <c:formatCode>0.00</c:formatCode>
                <c:ptCount val="5"/>
                <c:pt idx="0">
                  <c:v>19.631554810715695</c:v>
                </c:pt>
                <c:pt idx="1">
                  <c:v>21.207586110435738</c:v>
                </c:pt>
                <c:pt idx="2">
                  <c:v>20.444143221802587</c:v>
                </c:pt>
                <c:pt idx="3">
                  <c:v>15.505120760179633</c:v>
                </c:pt>
                <c:pt idx="4">
                  <c:v>17.782547162515225</c:v>
                </c:pt>
              </c:numCache>
            </c:numRef>
          </c:yVal>
          <c:smooth val="0"/>
        </c:ser>
        <c:ser>
          <c:idx val="1"/>
          <c:order val="1"/>
          <c:tx>
            <c:v>Sol + Tournesol</c:v>
          </c:tx>
          <c:spPr>
            <a:ln w="25400" cap="rnd">
              <a:solidFill>
                <a:schemeClr val="accent6"/>
              </a:solidFill>
              <a:round/>
            </a:ln>
            <a:effectLst/>
          </c:spPr>
          <c:marker>
            <c:symbol val="circle"/>
            <c:size val="8"/>
            <c:spPr>
              <a:solidFill>
                <a:schemeClr val="accent6"/>
              </a:solidFill>
              <a:ln w="9525">
                <a:noFill/>
              </a:ln>
              <a:effectLst/>
            </c:spPr>
          </c:marker>
          <c:errBars>
            <c:errDir val="y"/>
            <c:errBarType val="both"/>
            <c:errValType val="cust"/>
            <c:noEndCap val="0"/>
            <c:plus>
              <c:numRef>
                <c:f>'Activité microbienne'!$E$37:$E$41</c:f>
                <c:numCache>
                  <c:formatCode>General</c:formatCode>
                  <c:ptCount val="5"/>
                  <c:pt idx="1">
                    <c:v>0.23720215309896239</c:v>
                  </c:pt>
                  <c:pt idx="2">
                    <c:v>1.0184990509149423</c:v>
                  </c:pt>
                  <c:pt idx="3">
                    <c:v>0.70626185209152581</c:v>
                  </c:pt>
                  <c:pt idx="4">
                    <c:v>0.78694043876803565</c:v>
                  </c:pt>
                </c:numCache>
              </c:numRef>
            </c:plus>
            <c:minus>
              <c:numRef>
                <c:f>'Activité microbienne'!$E$37:$E$41</c:f>
                <c:numCache>
                  <c:formatCode>General</c:formatCode>
                  <c:ptCount val="5"/>
                  <c:pt idx="1">
                    <c:v>0.23720215309896239</c:v>
                  </c:pt>
                  <c:pt idx="2">
                    <c:v>1.0184990509149423</c:v>
                  </c:pt>
                  <c:pt idx="3">
                    <c:v>0.70626185209152581</c:v>
                  </c:pt>
                  <c:pt idx="4">
                    <c:v>0.78694043876803565</c:v>
                  </c:pt>
                </c:numCache>
              </c:numRef>
            </c:minus>
            <c:spPr>
              <a:noFill/>
              <a:ln w="9525" cap="flat" cmpd="sng" algn="ctr">
                <a:solidFill>
                  <a:schemeClr val="tx1">
                    <a:lumMod val="65000"/>
                    <a:lumOff val="35000"/>
                  </a:schemeClr>
                </a:solidFill>
                <a:round/>
              </a:ln>
              <a:effectLst/>
            </c:spPr>
          </c:errBars>
          <c:xVal>
            <c:numRef>
              <c:f>'Activité microbienne'!$A$37:$A$41</c:f>
              <c:numCache>
                <c:formatCode>General</c:formatCode>
                <c:ptCount val="5"/>
                <c:pt idx="0">
                  <c:v>0</c:v>
                </c:pt>
                <c:pt idx="1">
                  <c:v>8</c:v>
                </c:pt>
                <c:pt idx="2">
                  <c:v>15</c:v>
                </c:pt>
                <c:pt idx="3">
                  <c:v>28</c:v>
                </c:pt>
                <c:pt idx="4">
                  <c:v>77</c:v>
                </c:pt>
              </c:numCache>
            </c:numRef>
          </c:xVal>
          <c:yVal>
            <c:numRef>
              <c:f>'Activité microbienne'!$D$37:$D$41</c:f>
              <c:numCache>
                <c:formatCode>0.00</c:formatCode>
                <c:ptCount val="5"/>
                <c:pt idx="0">
                  <c:v>19.623091003239164</c:v>
                </c:pt>
                <c:pt idx="1">
                  <c:v>17.538291894958576</c:v>
                </c:pt>
                <c:pt idx="2">
                  <c:v>17.896062193166092</c:v>
                </c:pt>
                <c:pt idx="3">
                  <c:v>9.8124109347001447</c:v>
                </c:pt>
                <c:pt idx="4">
                  <c:v>14.947234866916538</c:v>
                </c:pt>
              </c:numCache>
            </c:numRef>
          </c:yVal>
          <c:smooth val="0"/>
        </c:ser>
        <c:ser>
          <c:idx val="2"/>
          <c:order val="2"/>
          <c:tx>
            <c:v>Sol + Moutarde</c:v>
          </c:tx>
          <c:spPr>
            <a:ln w="25400" cap="rnd">
              <a:solidFill>
                <a:schemeClr val="accent1"/>
              </a:solidFill>
              <a:round/>
            </a:ln>
            <a:effectLst/>
          </c:spPr>
          <c:marker>
            <c:symbol val="circle"/>
            <c:size val="8"/>
            <c:spPr>
              <a:solidFill>
                <a:schemeClr val="accent1"/>
              </a:solidFill>
              <a:ln w="9525">
                <a:noFill/>
              </a:ln>
              <a:effectLst/>
            </c:spPr>
          </c:marker>
          <c:errBars>
            <c:errDir val="y"/>
            <c:errBarType val="both"/>
            <c:errValType val="cust"/>
            <c:noEndCap val="0"/>
            <c:plus>
              <c:numRef>
                <c:f>'Activité microbienne'!$G$37:$G$41</c:f>
                <c:numCache>
                  <c:formatCode>General</c:formatCode>
                  <c:ptCount val="5"/>
                  <c:pt idx="1">
                    <c:v>0.8265811518934727</c:v>
                  </c:pt>
                  <c:pt idx="2">
                    <c:v>2.0255769511432029</c:v>
                  </c:pt>
                  <c:pt idx="3">
                    <c:v>2.4985679698839518</c:v>
                  </c:pt>
                  <c:pt idx="4">
                    <c:v>4.1676066519817674</c:v>
                  </c:pt>
                </c:numCache>
              </c:numRef>
            </c:plus>
            <c:minus>
              <c:numRef>
                <c:f>'Activité microbienne'!$G$37:$G$41</c:f>
                <c:numCache>
                  <c:formatCode>General</c:formatCode>
                  <c:ptCount val="5"/>
                  <c:pt idx="1">
                    <c:v>0.8265811518934727</c:v>
                  </c:pt>
                  <c:pt idx="2">
                    <c:v>2.0255769511432029</c:v>
                  </c:pt>
                  <c:pt idx="3">
                    <c:v>2.4985679698839518</c:v>
                  </c:pt>
                  <c:pt idx="4">
                    <c:v>4.1676066519817674</c:v>
                  </c:pt>
                </c:numCache>
              </c:numRef>
            </c:minus>
            <c:spPr>
              <a:noFill/>
              <a:ln w="9525" cap="flat" cmpd="sng" algn="ctr">
                <a:solidFill>
                  <a:schemeClr val="tx1">
                    <a:lumMod val="65000"/>
                    <a:lumOff val="35000"/>
                  </a:schemeClr>
                </a:solidFill>
                <a:round/>
              </a:ln>
              <a:effectLst/>
            </c:spPr>
          </c:errBars>
          <c:xVal>
            <c:numRef>
              <c:f>'Activité microbienne'!$A$37:$A$41</c:f>
              <c:numCache>
                <c:formatCode>General</c:formatCode>
                <c:ptCount val="5"/>
                <c:pt idx="0">
                  <c:v>0</c:v>
                </c:pt>
                <c:pt idx="1">
                  <c:v>8</c:v>
                </c:pt>
                <c:pt idx="2">
                  <c:v>15</c:v>
                </c:pt>
                <c:pt idx="3">
                  <c:v>28</c:v>
                </c:pt>
                <c:pt idx="4">
                  <c:v>77</c:v>
                </c:pt>
              </c:numCache>
            </c:numRef>
          </c:xVal>
          <c:yVal>
            <c:numRef>
              <c:f>'Activité microbienne'!$F$37:$F$41</c:f>
              <c:numCache>
                <c:formatCode>0.00</c:formatCode>
                <c:ptCount val="5"/>
                <c:pt idx="0">
                  <c:v>18.554252448990329</c:v>
                </c:pt>
                <c:pt idx="1">
                  <c:v>14.109307542662085</c:v>
                </c:pt>
                <c:pt idx="2">
                  <c:v>14.030030204286314</c:v>
                </c:pt>
                <c:pt idx="3">
                  <c:v>10.306713626969959</c:v>
                </c:pt>
                <c:pt idx="4">
                  <c:v>31.595361222998768</c:v>
                </c:pt>
              </c:numCache>
            </c:numRef>
          </c:yVal>
          <c:smooth val="0"/>
        </c:ser>
        <c:ser>
          <c:idx val="3"/>
          <c:order val="3"/>
          <c:tx>
            <c:v>Sol + Blé</c:v>
          </c:tx>
          <c:spPr>
            <a:ln w="25400" cap="rnd">
              <a:solidFill>
                <a:schemeClr val="accent4"/>
              </a:solidFill>
              <a:round/>
            </a:ln>
            <a:effectLst/>
          </c:spPr>
          <c:marker>
            <c:symbol val="circle"/>
            <c:size val="8"/>
            <c:spPr>
              <a:solidFill>
                <a:schemeClr val="accent4"/>
              </a:solidFill>
              <a:ln w="9525">
                <a:solidFill>
                  <a:schemeClr val="accent4"/>
                </a:solidFill>
              </a:ln>
              <a:effectLst/>
            </c:spPr>
          </c:marker>
          <c:errBars>
            <c:errDir val="y"/>
            <c:errBarType val="both"/>
            <c:errValType val="cust"/>
            <c:noEndCap val="0"/>
            <c:plus>
              <c:numRef>
                <c:f>'Activité microbienne'!$I$37:$I$41</c:f>
                <c:numCache>
                  <c:formatCode>General</c:formatCode>
                  <c:ptCount val="5"/>
                  <c:pt idx="1">
                    <c:v>1.4489574333127302</c:v>
                  </c:pt>
                  <c:pt idx="2">
                    <c:v>1.9009694792777672</c:v>
                  </c:pt>
                  <c:pt idx="3">
                    <c:v>3.2174293635220814</c:v>
                  </c:pt>
                  <c:pt idx="4">
                    <c:v>1.7105268271875316</c:v>
                  </c:pt>
                </c:numCache>
              </c:numRef>
            </c:plus>
            <c:minus>
              <c:numRef>
                <c:f>'Activité microbienne'!$I$37:$I$41</c:f>
                <c:numCache>
                  <c:formatCode>General</c:formatCode>
                  <c:ptCount val="5"/>
                  <c:pt idx="1">
                    <c:v>1.4489574333127302</c:v>
                  </c:pt>
                  <c:pt idx="2">
                    <c:v>1.9009694792777672</c:v>
                  </c:pt>
                  <c:pt idx="3">
                    <c:v>3.2174293635220814</c:v>
                  </c:pt>
                  <c:pt idx="4">
                    <c:v>1.7105268271875316</c:v>
                  </c:pt>
                </c:numCache>
              </c:numRef>
            </c:minus>
            <c:spPr>
              <a:noFill/>
              <a:ln w="9525" cap="flat" cmpd="sng" algn="ctr">
                <a:solidFill>
                  <a:schemeClr val="tx1">
                    <a:lumMod val="65000"/>
                    <a:lumOff val="35000"/>
                  </a:schemeClr>
                </a:solidFill>
                <a:round/>
              </a:ln>
              <a:effectLst/>
            </c:spPr>
          </c:errBars>
          <c:xVal>
            <c:numRef>
              <c:f>'Activité microbienne'!$A$37:$A$41</c:f>
              <c:numCache>
                <c:formatCode>General</c:formatCode>
                <c:ptCount val="5"/>
                <c:pt idx="0">
                  <c:v>0</c:v>
                </c:pt>
                <c:pt idx="1">
                  <c:v>8</c:v>
                </c:pt>
                <c:pt idx="2">
                  <c:v>15</c:v>
                </c:pt>
                <c:pt idx="3">
                  <c:v>28</c:v>
                </c:pt>
                <c:pt idx="4">
                  <c:v>77</c:v>
                </c:pt>
              </c:numCache>
            </c:numRef>
          </c:xVal>
          <c:yVal>
            <c:numRef>
              <c:f>'Activité microbienne'!$H$37:$H$41</c:f>
              <c:numCache>
                <c:formatCode>0.00</c:formatCode>
                <c:ptCount val="5"/>
                <c:pt idx="0">
                  <c:v>19.04540926163952</c:v>
                </c:pt>
                <c:pt idx="1">
                  <c:v>18.019924145901157</c:v>
                </c:pt>
                <c:pt idx="2">
                  <c:v>15.855904227886565</c:v>
                </c:pt>
                <c:pt idx="3">
                  <c:v>12.140378858247615</c:v>
                </c:pt>
                <c:pt idx="4">
                  <c:v>17.658122553907297</c:v>
                </c:pt>
              </c:numCache>
            </c:numRef>
          </c:yVal>
          <c:smooth val="0"/>
        </c:ser>
        <c:ser>
          <c:idx val="4"/>
          <c:order val="4"/>
          <c:tx>
            <c:v>Sol</c:v>
          </c:tx>
          <c:spPr>
            <a:ln w="25400" cap="rnd">
              <a:solidFill>
                <a:schemeClr val="accent3"/>
              </a:solidFill>
              <a:round/>
            </a:ln>
            <a:effectLst/>
          </c:spPr>
          <c:marker>
            <c:symbol val="circle"/>
            <c:size val="8"/>
            <c:spPr>
              <a:solidFill>
                <a:schemeClr val="accent3"/>
              </a:solidFill>
              <a:ln w="9525">
                <a:noFill/>
              </a:ln>
              <a:effectLst/>
            </c:spPr>
          </c:marker>
          <c:errBars>
            <c:errDir val="y"/>
            <c:errBarType val="both"/>
            <c:errValType val="cust"/>
            <c:noEndCap val="0"/>
            <c:plus>
              <c:numRef>
                <c:f>'Activité microbienne'!$K$37:$K$41</c:f>
                <c:numCache>
                  <c:formatCode>General</c:formatCode>
                  <c:ptCount val="5"/>
                  <c:pt idx="1">
                    <c:v>1.0216044746960002</c:v>
                  </c:pt>
                  <c:pt idx="2">
                    <c:v>0.50066937782872745</c:v>
                  </c:pt>
                  <c:pt idx="3">
                    <c:v>1.5790160305910519</c:v>
                  </c:pt>
                  <c:pt idx="4">
                    <c:v>0.97740935141702723</c:v>
                  </c:pt>
                </c:numCache>
              </c:numRef>
            </c:plus>
            <c:minus>
              <c:numRef>
                <c:f>'Activité microbienne'!$K$37:$K$41</c:f>
                <c:numCache>
                  <c:formatCode>General</c:formatCode>
                  <c:ptCount val="5"/>
                  <c:pt idx="1">
                    <c:v>1.0216044746960002</c:v>
                  </c:pt>
                  <c:pt idx="2">
                    <c:v>0.50066937782872745</c:v>
                  </c:pt>
                  <c:pt idx="3">
                    <c:v>1.5790160305910519</c:v>
                  </c:pt>
                  <c:pt idx="4">
                    <c:v>0.97740935141702723</c:v>
                  </c:pt>
                </c:numCache>
              </c:numRef>
            </c:minus>
            <c:spPr>
              <a:noFill/>
              <a:ln w="9525" cap="flat" cmpd="sng" algn="ctr">
                <a:solidFill>
                  <a:schemeClr val="tx1">
                    <a:lumMod val="65000"/>
                    <a:lumOff val="35000"/>
                  </a:schemeClr>
                </a:solidFill>
                <a:round/>
              </a:ln>
              <a:effectLst/>
            </c:spPr>
          </c:errBars>
          <c:xVal>
            <c:numRef>
              <c:f>'Activité microbienne'!$A$37:$A$41</c:f>
              <c:numCache>
                <c:formatCode>General</c:formatCode>
                <c:ptCount val="5"/>
                <c:pt idx="0">
                  <c:v>0</c:v>
                </c:pt>
                <c:pt idx="1">
                  <c:v>8</c:v>
                </c:pt>
                <c:pt idx="2">
                  <c:v>15</c:v>
                </c:pt>
                <c:pt idx="3">
                  <c:v>28</c:v>
                </c:pt>
                <c:pt idx="4">
                  <c:v>77</c:v>
                </c:pt>
              </c:numCache>
            </c:numRef>
          </c:xVal>
          <c:yVal>
            <c:numRef>
              <c:f>'Activité microbienne'!$J$37:$J$41</c:f>
              <c:numCache>
                <c:formatCode>0.00</c:formatCode>
                <c:ptCount val="5"/>
                <c:pt idx="0">
                  <c:v>17.185777325745757</c:v>
                </c:pt>
                <c:pt idx="1">
                  <c:v>14.446601550774494</c:v>
                </c:pt>
                <c:pt idx="2">
                  <c:v>15.986552189754956</c:v>
                </c:pt>
                <c:pt idx="3">
                  <c:v>11.633169954146036</c:v>
                </c:pt>
                <c:pt idx="4">
                  <c:v>14.432681337630248</c:v>
                </c:pt>
              </c:numCache>
            </c:numRef>
          </c:yVal>
          <c:smooth val="0"/>
        </c:ser>
        <c:dLbls>
          <c:showLegendKey val="0"/>
          <c:showVal val="0"/>
          <c:showCatName val="0"/>
          <c:showSerName val="0"/>
          <c:showPercent val="0"/>
          <c:showBubbleSize val="0"/>
        </c:dLbls>
        <c:axId val="352796568"/>
        <c:axId val="352795784"/>
      </c:scatterChart>
      <c:valAx>
        <c:axId val="352796568"/>
        <c:scaling>
          <c:orientation val="minMax"/>
          <c:max val="80"/>
        </c:scaling>
        <c:delete val="0"/>
        <c:axPos val="b"/>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Temps (jours)</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2795784"/>
        <c:crosses val="autoZero"/>
        <c:crossBetween val="midCat"/>
      </c:valAx>
      <c:valAx>
        <c:axId val="352795784"/>
        <c:scaling>
          <c:orientation val="minMax"/>
          <c:max val="37"/>
          <c:min val="0"/>
        </c:scaling>
        <c:delete val="0"/>
        <c:axPos val="l"/>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sz="2000" b="1" dirty="0" smtClean="0">
                    <a:latin typeface="Symbol" panose="05050102010706020507" pitchFamily="18" charset="2"/>
                  </a:rPr>
                  <a:t>b</a:t>
                </a:r>
                <a:r>
                  <a:rPr lang="fr-FR" sz="2000" b="1" dirty="0" smtClean="0"/>
                  <a:t>-</a:t>
                </a:r>
                <a:r>
                  <a:rPr lang="fr-FR" sz="2000" b="1" dirty="0" err="1" smtClean="0"/>
                  <a:t>glucosidase</a:t>
                </a:r>
                <a:r>
                  <a:rPr lang="fr-FR" b="1" dirty="0" smtClean="0"/>
                  <a:t> </a:t>
                </a:r>
                <a:endParaRPr lang="fr-FR" b="1" dirty="0"/>
              </a:p>
              <a:p>
                <a:pPr>
                  <a:defRPr b="1"/>
                </a:pPr>
                <a:r>
                  <a:rPr lang="fr-FR" b="0" dirty="0"/>
                  <a:t>(</a:t>
                </a:r>
                <a:r>
                  <a:rPr lang="fr-FR" b="0" dirty="0" err="1"/>
                  <a:t>nmole</a:t>
                </a:r>
                <a:r>
                  <a:rPr lang="fr-FR" b="0" dirty="0"/>
                  <a:t> [PNP] </a:t>
                </a:r>
                <a:r>
                  <a:rPr lang="fr-FR" b="0" dirty="0" smtClean="0"/>
                  <a:t>/ min / g </a:t>
                </a:r>
                <a:r>
                  <a:rPr lang="fr-FR" sz="1400" b="0" dirty="0"/>
                  <a:t>sol sec</a:t>
                </a:r>
                <a:r>
                  <a:rPr lang="fr-FR" b="0" dirty="0"/>
                  <a:t>)</a:t>
                </a:r>
              </a:p>
            </c:rich>
          </c:tx>
          <c:layout>
            <c:manualLayout>
              <c:xMode val="edge"/>
              <c:yMode val="edge"/>
              <c:x val="1.3878419703149299E-2"/>
              <c:y val="0.14034572649572649"/>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 sourceLinked="0"/>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2796568"/>
        <c:crosses val="autoZero"/>
        <c:crossBetween val="midCat"/>
        <c:majorUnit val="10"/>
      </c:valAx>
      <c:spPr>
        <a:noFill/>
        <a:ln>
          <a:noFill/>
        </a:ln>
        <a:effectLst/>
      </c:spPr>
    </c:plotArea>
    <c:plotVisOnly val="1"/>
    <c:dispBlanksAs val="gap"/>
    <c:showDLblsOverMax val="0"/>
  </c:chart>
  <c:spPr>
    <a:noFill/>
    <a:ln>
      <a:noFill/>
    </a:ln>
    <a:effectLst/>
  </c:spPr>
  <c:txPr>
    <a:bodyPr/>
    <a:lstStyle/>
    <a:p>
      <a:pPr>
        <a:defRPr sz="1800">
          <a:solidFill>
            <a:schemeClr val="tx1"/>
          </a:solidFill>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Carbone organique dissous</a:t>
            </a:r>
          </a:p>
        </c:rich>
      </c:tx>
      <c:layout/>
      <c:overlay val="0"/>
      <c:spPr>
        <a:noFill/>
        <a:ln w="25400">
          <a:noFill/>
        </a:ln>
      </c:spPr>
    </c:title>
    <c:autoTitleDeleted val="0"/>
    <c:plotArea>
      <c:layout>
        <c:manualLayout>
          <c:layoutTarget val="inner"/>
          <c:xMode val="edge"/>
          <c:yMode val="edge"/>
          <c:x val="0.17369598765432098"/>
          <c:y val="0.13036047008547008"/>
          <c:w val="0.77510228213152388"/>
          <c:h val="0.72666150579831212"/>
        </c:manualLayout>
      </c:layout>
      <c:scatterChart>
        <c:scatterStyle val="lineMarker"/>
        <c:varyColors val="0"/>
        <c:ser>
          <c:idx val="0"/>
          <c:order val="0"/>
          <c:tx>
            <c:v>Sol</c:v>
          </c:tx>
          <c:spPr>
            <a:ln w="25400" cap="rnd">
              <a:solidFill>
                <a:schemeClr val="accent3"/>
              </a:solidFill>
              <a:round/>
            </a:ln>
            <a:effectLst/>
          </c:spPr>
          <c:marker>
            <c:symbol val="circle"/>
            <c:size val="8"/>
            <c:spPr>
              <a:solidFill>
                <a:schemeClr val="accent3"/>
              </a:solidFill>
              <a:ln w="9525">
                <a:solidFill>
                  <a:schemeClr val="accent3"/>
                </a:solidFill>
              </a:ln>
              <a:effectLst/>
            </c:spPr>
          </c:marker>
          <c:errBars>
            <c:errDir val="y"/>
            <c:errBarType val="both"/>
            <c:errValType val="cust"/>
            <c:noEndCap val="0"/>
            <c:plus>
              <c:numRef>
                <c:f>Feuil1!$D$106:$D$111</c:f>
                <c:numCache>
                  <c:formatCode>General</c:formatCode>
                  <c:ptCount val="6"/>
                  <c:pt idx="0">
                    <c:v>10.65981359573577</c:v>
                  </c:pt>
                  <c:pt idx="1">
                    <c:v>11.244902178320624</c:v>
                  </c:pt>
                  <c:pt idx="2">
                    <c:v>1.4577135349581318</c:v>
                  </c:pt>
                  <c:pt idx="3">
                    <c:v>4.2355637169094624</c:v>
                  </c:pt>
                  <c:pt idx="4">
                    <c:v>1.3560927942682883</c:v>
                  </c:pt>
                  <c:pt idx="5">
                    <c:v>7.0246729015189171</c:v>
                  </c:pt>
                </c:numCache>
              </c:numRef>
            </c:plus>
            <c:minus>
              <c:numRef>
                <c:f>Feuil1!$D$106:$D$111</c:f>
                <c:numCache>
                  <c:formatCode>General</c:formatCode>
                  <c:ptCount val="6"/>
                  <c:pt idx="0">
                    <c:v>10.65981359573577</c:v>
                  </c:pt>
                  <c:pt idx="1">
                    <c:v>11.244902178320624</c:v>
                  </c:pt>
                  <c:pt idx="2">
                    <c:v>1.4577135349581318</c:v>
                  </c:pt>
                  <c:pt idx="3">
                    <c:v>4.2355637169094624</c:v>
                  </c:pt>
                  <c:pt idx="4">
                    <c:v>1.3560927942682883</c:v>
                  </c:pt>
                  <c:pt idx="5">
                    <c:v>7.0246729015189171</c:v>
                  </c:pt>
                </c:numCache>
              </c:numRef>
            </c:minus>
            <c:spPr>
              <a:noFill/>
              <a:ln w="9525" cap="flat" cmpd="sng" algn="ctr">
                <a:solidFill>
                  <a:schemeClr val="accent3"/>
                </a:solidFill>
                <a:round/>
              </a:ln>
              <a:effectLst/>
            </c:spPr>
          </c:errBars>
          <c:xVal>
            <c:numRef>
              <c:f>Feuil1!$B$106:$B$111</c:f>
              <c:numCache>
                <c:formatCode>0</c:formatCode>
                <c:ptCount val="6"/>
                <c:pt idx="0">
                  <c:v>0</c:v>
                </c:pt>
                <c:pt idx="1">
                  <c:v>4</c:v>
                </c:pt>
                <c:pt idx="2">
                  <c:v>8</c:v>
                </c:pt>
                <c:pt idx="3">
                  <c:v>15</c:v>
                </c:pt>
                <c:pt idx="4">
                  <c:v>30</c:v>
                </c:pt>
                <c:pt idx="5">
                  <c:v>77</c:v>
                </c:pt>
              </c:numCache>
            </c:numRef>
          </c:xVal>
          <c:yVal>
            <c:numRef>
              <c:f>Feuil1!$C$106:$C$111</c:f>
              <c:numCache>
                <c:formatCode>0.00</c:formatCode>
                <c:ptCount val="6"/>
                <c:pt idx="0">
                  <c:v>42.992374999999996</c:v>
                </c:pt>
                <c:pt idx="1">
                  <c:v>45.907499999999999</c:v>
                </c:pt>
                <c:pt idx="2">
                  <c:v>39.844750000000005</c:v>
                </c:pt>
                <c:pt idx="3">
                  <c:v>25.42</c:v>
                </c:pt>
                <c:pt idx="4">
                  <c:v>36.966300000000004</c:v>
                </c:pt>
                <c:pt idx="5">
                  <c:v>46.928466666666658</c:v>
                </c:pt>
              </c:numCache>
            </c:numRef>
          </c:yVal>
          <c:smooth val="0"/>
        </c:ser>
        <c:ser>
          <c:idx val="1"/>
          <c:order val="1"/>
          <c:tx>
            <c:v>Sol + Maïs</c:v>
          </c:tx>
          <c:spPr>
            <a:ln w="25400" cap="rnd">
              <a:solidFill>
                <a:schemeClr val="accent2"/>
              </a:solidFill>
              <a:round/>
            </a:ln>
            <a:effectLst/>
          </c:spPr>
          <c:marker>
            <c:symbol val="circle"/>
            <c:size val="8"/>
            <c:spPr>
              <a:solidFill>
                <a:schemeClr val="accent2"/>
              </a:solidFill>
              <a:ln w="9525">
                <a:solidFill>
                  <a:schemeClr val="accent2"/>
                </a:solidFill>
              </a:ln>
              <a:effectLst/>
            </c:spPr>
          </c:marker>
          <c:errBars>
            <c:errDir val="y"/>
            <c:errBarType val="both"/>
            <c:errValType val="cust"/>
            <c:noEndCap val="0"/>
            <c:plus>
              <c:numRef>
                <c:f>Feuil1!$L$106:$L$111</c:f>
                <c:numCache>
                  <c:formatCode>General</c:formatCode>
                  <c:ptCount val="6"/>
                  <c:pt idx="0">
                    <c:v>33.895711011866979</c:v>
                  </c:pt>
                  <c:pt idx="1">
                    <c:v>5.9196811569536552</c:v>
                  </c:pt>
                  <c:pt idx="2">
                    <c:v>14.174756905616739</c:v>
                  </c:pt>
                  <c:pt idx="3">
                    <c:v>187.50930892447298</c:v>
                  </c:pt>
                  <c:pt idx="4">
                    <c:v>60.102979404795981</c:v>
                  </c:pt>
                  <c:pt idx="5">
                    <c:v>6.987788300552312</c:v>
                  </c:pt>
                </c:numCache>
              </c:numRef>
            </c:plus>
            <c:minus>
              <c:numRef>
                <c:f>Feuil1!$L$106:$L$111</c:f>
                <c:numCache>
                  <c:formatCode>General</c:formatCode>
                  <c:ptCount val="6"/>
                  <c:pt idx="0">
                    <c:v>33.895711011866979</c:v>
                  </c:pt>
                  <c:pt idx="1">
                    <c:v>5.9196811569536552</c:v>
                  </c:pt>
                  <c:pt idx="2">
                    <c:v>14.174756905616739</c:v>
                  </c:pt>
                  <c:pt idx="3">
                    <c:v>187.50930892447298</c:v>
                  </c:pt>
                  <c:pt idx="4">
                    <c:v>60.102979404795981</c:v>
                  </c:pt>
                  <c:pt idx="5">
                    <c:v>6.987788300552312</c:v>
                  </c:pt>
                </c:numCache>
              </c:numRef>
            </c:minus>
            <c:spPr>
              <a:noFill/>
              <a:ln w="9525" cap="flat" cmpd="sng" algn="ctr">
                <a:solidFill>
                  <a:schemeClr val="accent2"/>
                </a:solidFill>
                <a:round/>
              </a:ln>
              <a:effectLst/>
            </c:spPr>
          </c:errBars>
          <c:xVal>
            <c:numRef>
              <c:f>Feuil1!$B$106:$B$111</c:f>
              <c:numCache>
                <c:formatCode>0</c:formatCode>
                <c:ptCount val="6"/>
                <c:pt idx="0">
                  <c:v>0</c:v>
                </c:pt>
                <c:pt idx="1">
                  <c:v>4</c:v>
                </c:pt>
                <c:pt idx="2">
                  <c:v>8</c:v>
                </c:pt>
                <c:pt idx="3">
                  <c:v>15</c:v>
                </c:pt>
                <c:pt idx="4">
                  <c:v>30</c:v>
                </c:pt>
                <c:pt idx="5">
                  <c:v>77</c:v>
                </c:pt>
              </c:numCache>
            </c:numRef>
          </c:xVal>
          <c:yVal>
            <c:numRef>
              <c:f>Feuil1!$K$106:$K$111</c:f>
              <c:numCache>
                <c:formatCode>0.00</c:formatCode>
                <c:ptCount val="6"/>
                <c:pt idx="0">
                  <c:v>440.4375</c:v>
                </c:pt>
                <c:pt idx="1">
                  <c:v>186.74249999999998</c:v>
                </c:pt>
                <c:pt idx="2">
                  <c:v>143.47333333333333</c:v>
                </c:pt>
                <c:pt idx="3">
                  <c:v>417.43333333333334</c:v>
                </c:pt>
                <c:pt idx="4">
                  <c:v>152.12666666666669</c:v>
                </c:pt>
                <c:pt idx="5">
                  <c:v>86.81186666666666</c:v>
                </c:pt>
              </c:numCache>
            </c:numRef>
          </c:yVal>
          <c:smooth val="0"/>
        </c:ser>
        <c:ser>
          <c:idx val="2"/>
          <c:order val="2"/>
          <c:tx>
            <c:v>Sol + Tournesol</c:v>
          </c:tx>
          <c:spPr>
            <a:ln w="25400" cap="rnd">
              <a:solidFill>
                <a:schemeClr val="accent6"/>
              </a:solidFill>
              <a:round/>
            </a:ln>
            <a:effectLst/>
          </c:spPr>
          <c:marker>
            <c:symbol val="circle"/>
            <c:size val="8"/>
            <c:spPr>
              <a:solidFill>
                <a:schemeClr val="accent6"/>
              </a:solidFill>
              <a:ln w="9525">
                <a:solidFill>
                  <a:schemeClr val="accent6"/>
                </a:solidFill>
              </a:ln>
              <a:effectLst/>
            </c:spPr>
          </c:marker>
          <c:errBars>
            <c:errDir val="y"/>
            <c:errBarType val="both"/>
            <c:errValType val="cust"/>
            <c:noEndCap val="0"/>
            <c:plus>
              <c:numRef>
                <c:f>Feuil1!$F$106:$F$111</c:f>
                <c:numCache>
                  <c:formatCode>General</c:formatCode>
                  <c:ptCount val="6"/>
                  <c:pt idx="0">
                    <c:v>25.488332624949248</c:v>
                  </c:pt>
                  <c:pt idx="1">
                    <c:v>25.265502666679755</c:v>
                  </c:pt>
                  <c:pt idx="2">
                    <c:v>17.900890108222704</c:v>
                  </c:pt>
                  <c:pt idx="3">
                    <c:v>188.26988496659078</c:v>
                  </c:pt>
                  <c:pt idx="4">
                    <c:v>50.985195236787227</c:v>
                  </c:pt>
                  <c:pt idx="5">
                    <c:v>4.3513017883534308</c:v>
                  </c:pt>
                </c:numCache>
              </c:numRef>
            </c:plus>
            <c:minus>
              <c:numRef>
                <c:f>Feuil1!$F$106:$F$111</c:f>
                <c:numCache>
                  <c:formatCode>General</c:formatCode>
                  <c:ptCount val="6"/>
                  <c:pt idx="0">
                    <c:v>25.488332624949248</c:v>
                  </c:pt>
                  <c:pt idx="1">
                    <c:v>25.265502666679755</c:v>
                  </c:pt>
                  <c:pt idx="2">
                    <c:v>17.900890108222704</c:v>
                  </c:pt>
                  <c:pt idx="3">
                    <c:v>188.26988496659078</c:v>
                  </c:pt>
                  <c:pt idx="4">
                    <c:v>50.985195236787227</c:v>
                  </c:pt>
                  <c:pt idx="5">
                    <c:v>4.3513017883534308</c:v>
                  </c:pt>
                </c:numCache>
              </c:numRef>
            </c:minus>
            <c:spPr>
              <a:noFill/>
              <a:ln w="9525" cap="flat" cmpd="sng" algn="ctr">
                <a:solidFill>
                  <a:schemeClr val="accent6"/>
                </a:solidFill>
                <a:round/>
              </a:ln>
              <a:effectLst/>
            </c:spPr>
          </c:errBars>
          <c:xVal>
            <c:numRef>
              <c:f>Feuil1!$B$106:$B$111</c:f>
              <c:numCache>
                <c:formatCode>0</c:formatCode>
                <c:ptCount val="6"/>
                <c:pt idx="0">
                  <c:v>0</c:v>
                </c:pt>
                <c:pt idx="1">
                  <c:v>4</c:v>
                </c:pt>
                <c:pt idx="2">
                  <c:v>8</c:v>
                </c:pt>
                <c:pt idx="3">
                  <c:v>15</c:v>
                </c:pt>
                <c:pt idx="4">
                  <c:v>30</c:v>
                </c:pt>
                <c:pt idx="5">
                  <c:v>77</c:v>
                </c:pt>
              </c:numCache>
            </c:numRef>
          </c:xVal>
          <c:yVal>
            <c:numRef>
              <c:f>Feuil1!$E$106:$E$111</c:f>
              <c:numCache>
                <c:formatCode>0.00</c:formatCode>
                <c:ptCount val="6"/>
                <c:pt idx="0">
                  <c:v>426.43499999999995</c:v>
                </c:pt>
                <c:pt idx="1">
                  <c:v>173.48749999999998</c:v>
                </c:pt>
                <c:pt idx="2">
                  <c:v>141.88</c:v>
                </c:pt>
                <c:pt idx="3">
                  <c:v>367.82466666666664</c:v>
                </c:pt>
                <c:pt idx="4">
                  <c:v>350.70666666666671</c:v>
                </c:pt>
                <c:pt idx="5">
                  <c:v>118.29820000000001</c:v>
                </c:pt>
              </c:numCache>
            </c:numRef>
          </c:yVal>
          <c:smooth val="0"/>
        </c:ser>
        <c:ser>
          <c:idx val="3"/>
          <c:order val="3"/>
          <c:tx>
            <c:v>Sol + Blé</c:v>
          </c:tx>
          <c:spPr>
            <a:ln w="25400" cap="rnd">
              <a:solidFill>
                <a:schemeClr val="accent4"/>
              </a:solidFill>
              <a:round/>
            </a:ln>
            <a:effectLst/>
          </c:spPr>
          <c:marker>
            <c:symbol val="circle"/>
            <c:size val="8"/>
            <c:spPr>
              <a:solidFill>
                <a:schemeClr val="accent4"/>
              </a:solidFill>
              <a:ln w="9525">
                <a:solidFill>
                  <a:schemeClr val="accent4"/>
                </a:solidFill>
              </a:ln>
              <a:effectLst/>
            </c:spPr>
          </c:marker>
          <c:errBars>
            <c:errDir val="y"/>
            <c:errBarType val="both"/>
            <c:errValType val="cust"/>
            <c:noEndCap val="0"/>
            <c:plus>
              <c:numRef>
                <c:f>Feuil1!$J$106:$J$111</c:f>
                <c:numCache>
                  <c:formatCode>General</c:formatCode>
                  <c:ptCount val="6"/>
                  <c:pt idx="0">
                    <c:v>27.731327651833617</c:v>
                  </c:pt>
                  <c:pt idx="1">
                    <c:v>2.7258151074491179</c:v>
                  </c:pt>
                  <c:pt idx="2">
                    <c:v>46.150098230303477</c:v>
                  </c:pt>
                  <c:pt idx="3">
                    <c:v>345.2462033583185</c:v>
                  </c:pt>
                  <c:pt idx="4">
                    <c:v>33.875727790459976</c:v>
                  </c:pt>
                  <c:pt idx="5">
                    <c:v>46.435717937237371</c:v>
                  </c:pt>
                </c:numCache>
              </c:numRef>
            </c:plus>
            <c:minus>
              <c:numRef>
                <c:f>Feuil1!$J$106:$J$111</c:f>
                <c:numCache>
                  <c:formatCode>General</c:formatCode>
                  <c:ptCount val="6"/>
                  <c:pt idx="0">
                    <c:v>27.731327651833617</c:v>
                  </c:pt>
                  <c:pt idx="1">
                    <c:v>2.7258151074491179</c:v>
                  </c:pt>
                  <c:pt idx="2">
                    <c:v>46.150098230303477</c:v>
                  </c:pt>
                  <c:pt idx="3">
                    <c:v>345.2462033583185</c:v>
                  </c:pt>
                  <c:pt idx="4">
                    <c:v>33.875727790459976</c:v>
                  </c:pt>
                  <c:pt idx="5">
                    <c:v>46.435717937237371</c:v>
                  </c:pt>
                </c:numCache>
              </c:numRef>
            </c:minus>
            <c:spPr>
              <a:noFill/>
              <a:ln w="9525" cap="flat" cmpd="sng" algn="ctr">
                <a:solidFill>
                  <a:schemeClr val="accent4"/>
                </a:solidFill>
                <a:round/>
              </a:ln>
              <a:effectLst/>
            </c:spPr>
          </c:errBars>
          <c:xVal>
            <c:numRef>
              <c:f>Feuil1!$B$106:$B$111</c:f>
              <c:numCache>
                <c:formatCode>0</c:formatCode>
                <c:ptCount val="6"/>
                <c:pt idx="0">
                  <c:v>0</c:v>
                </c:pt>
                <c:pt idx="1">
                  <c:v>4</c:v>
                </c:pt>
                <c:pt idx="2">
                  <c:v>8</c:v>
                </c:pt>
                <c:pt idx="3">
                  <c:v>15</c:v>
                </c:pt>
                <c:pt idx="4">
                  <c:v>30</c:v>
                </c:pt>
                <c:pt idx="5">
                  <c:v>77</c:v>
                </c:pt>
              </c:numCache>
            </c:numRef>
          </c:xVal>
          <c:yVal>
            <c:numRef>
              <c:f>Feuil1!$I$106:$I$111</c:f>
              <c:numCache>
                <c:formatCode>0.00</c:formatCode>
                <c:ptCount val="6"/>
                <c:pt idx="0">
                  <c:v>435.04666666666662</c:v>
                </c:pt>
                <c:pt idx="1">
                  <c:v>135.846</c:v>
                </c:pt>
                <c:pt idx="2">
                  <c:v>155.285</c:v>
                </c:pt>
                <c:pt idx="3">
                  <c:v>523.26666666666665</c:v>
                </c:pt>
                <c:pt idx="4">
                  <c:v>347.20666666666665</c:v>
                </c:pt>
                <c:pt idx="5">
                  <c:v>114.1216</c:v>
                </c:pt>
              </c:numCache>
            </c:numRef>
          </c:yVal>
          <c:smooth val="0"/>
        </c:ser>
        <c:ser>
          <c:idx val="4"/>
          <c:order val="4"/>
          <c:tx>
            <c:v>Sol + Moutarde</c:v>
          </c:tx>
          <c:spPr>
            <a:ln w="25400" cap="rnd">
              <a:solidFill>
                <a:schemeClr val="accent1"/>
              </a:solidFill>
              <a:round/>
            </a:ln>
            <a:effectLst/>
          </c:spPr>
          <c:marker>
            <c:symbol val="circle"/>
            <c:size val="8"/>
            <c:spPr>
              <a:solidFill>
                <a:schemeClr val="accent1"/>
              </a:solidFill>
              <a:ln w="9525">
                <a:solidFill>
                  <a:schemeClr val="accent1"/>
                </a:solidFill>
              </a:ln>
              <a:effectLst/>
            </c:spPr>
          </c:marker>
          <c:errBars>
            <c:errDir val="y"/>
            <c:errBarType val="both"/>
            <c:errValType val="cust"/>
            <c:noEndCap val="0"/>
            <c:plus>
              <c:numRef>
                <c:f>Feuil1!$H$106:$H$111</c:f>
                <c:numCache>
                  <c:formatCode>General</c:formatCode>
                  <c:ptCount val="6"/>
                  <c:pt idx="0">
                    <c:v>85.085652286385766</c:v>
                  </c:pt>
                  <c:pt idx="1">
                    <c:v>34.612876939081772</c:v>
                  </c:pt>
                  <c:pt idx="2">
                    <c:v>58.963017222662934</c:v>
                  </c:pt>
                  <c:pt idx="3">
                    <c:v>130.03654310102598</c:v>
                  </c:pt>
                  <c:pt idx="4">
                    <c:v>780.58063410361444</c:v>
                  </c:pt>
                  <c:pt idx="5">
                    <c:v>14.118191229166978</c:v>
                  </c:pt>
                </c:numCache>
              </c:numRef>
            </c:plus>
            <c:minus>
              <c:numRef>
                <c:f>Feuil1!$H$106:$H$111</c:f>
                <c:numCache>
                  <c:formatCode>General</c:formatCode>
                  <c:ptCount val="6"/>
                  <c:pt idx="0">
                    <c:v>85.085652286385766</c:v>
                  </c:pt>
                  <c:pt idx="1">
                    <c:v>34.612876939081772</c:v>
                  </c:pt>
                  <c:pt idx="2">
                    <c:v>58.963017222662934</c:v>
                  </c:pt>
                  <c:pt idx="3">
                    <c:v>130.03654310102598</c:v>
                  </c:pt>
                  <c:pt idx="4">
                    <c:v>780.58063410361444</c:v>
                  </c:pt>
                  <c:pt idx="5">
                    <c:v>14.118191229166978</c:v>
                  </c:pt>
                </c:numCache>
              </c:numRef>
            </c:minus>
            <c:spPr>
              <a:noFill/>
              <a:ln w="9525" cap="flat" cmpd="sng" algn="ctr">
                <a:solidFill>
                  <a:schemeClr val="accent1"/>
                </a:solidFill>
                <a:round/>
              </a:ln>
              <a:effectLst/>
            </c:spPr>
          </c:errBars>
          <c:xVal>
            <c:numRef>
              <c:f>Feuil1!$B$106:$B$111</c:f>
              <c:numCache>
                <c:formatCode>0</c:formatCode>
                <c:ptCount val="6"/>
                <c:pt idx="0">
                  <c:v>0</c:v>
                </c:pt>
                <c:pt idx="1">
                  <c:v>4</c:v>
                </c:pt>
                <c:pt idx="2">
                  <c:v>8</c:v>
                </c:pt>
                <c:pt idx="3">
                  <c:v>15</c:v>
                </c:pt>
                <c:pt idx="4">
                  <c:v>30</c:v>
                </c:pt>
                <c:pt idx="5">
                  <c:v>77</c:v>
                </c:pt>
              </c:numCache>
            </c:numRef>
          </c:xVal>
          <c:yVal>
            <c:numRef>
              <c:f>Feuil1!$G$106:$G$111</c:f>
              <c:numCache>
                <c:formatCode>0.00</c:formatCode>
                <c:ptCount val="6"/>
                <c:pt idx="0">
                  <c:v>1078.5875000000001</c:v>
                </c:pt>
                <c:pt idx="1">
                  <c:v>448.79499999999996</c:v>
                </c:pt>
                <c:pt idx="2">
                  <c:v>799.31</c:v>
                </c:pt>
                <c:pt idx="3">
                  <c:v>2332.8225000000002</c:v>
                </c:pt>
                <c:pt idx="4">
                  <c:v>1392.2960166666664</c:v>
                </c:pt>
                <c:pt idx="5">
                  <c:v>193.73625000000001</c:v>
                </c:pt>
              </c:numCache>
            </c:numRef>
          </c:yVal>
          <c:smooth val="0"/>
        </c:ser>
        <c:dLbls>
          <c:showLegendKey val="0"/>
          <c:showVal val="0"/>
          <c:showCatName val="0"/>
          <c:showSerName val="0"/>
          <c:showPercent val="0"/>
          <c:showBubbleSize val="0"/>
        </c:dLbls>
        <c:axId val="352793040"/>
        <c:axId val="352793432"/>
      </c:scatterChart>
      <c:valAx>
        <c:axId val="352793040"/>
        <c:scaling>
          <c:orientation val="minMax"/>
          <c:max val="80"/>
        </c:scaling>
        <c:delete val="0"/>
        <c:axPos val="b"/>
        <c:title>
          <c:tx>
            <c:rich>
              <a:bodyPr rot="0" vert="horz"/>
              <a:lstStyle/>
              <a:p>
                <a:pPr>
                  <a:defRPr/>
                </a:pPr>
                <a:r>
                  <a:rPr lang="fr-FR"/>
                  <a:t>Temps (jours)</a:t>
                </a:r>
              </a:p>
            </c:rich>
          </c:tx>
          <c:layout/>
          <c:overlay val="0"/>
          <c:spPr>
            <a:noFill/>
            <a:ln w="25400">
              <a:noFill/>
            </a:ln>
          </c:spPr>
        </c:title>
        <c:numFmt formatCode="0" sourceLinked="1"/>
        <c:majorTickMark val="none"/>
        <c:minorTickMark val="none"/>
        <c:tickLblPos val="nextTo"/>
        <c:spPr>
          <a:noFill/>
          <a:ln w="9525" cap="flat" cmpd="sng" algn="ctr">
            <a:solidFill>
              <a:schemeClr val="tx1"/>
            </a:solidFill>
            <a:round/>
          </a:ln>
          <a:effectLst/>
        </c:spPr>
        <c:txPr>
          <a:bodyPr rot="0" vert="horz"/>
          <a:lstStyle/>
          <a:p>
            <a:pPr>
              <a:defRPr/>
            </a:pPr>
            <a:endParaRPr lang="fr-FR"/>
          </a:p>
        </c:txPr>
        <c:crossAx val="352793432"/>
        <c:crosses val="autoZero"/>
        <c:crossBetween val="midCat"/>
      </c:valAx>
      <c:valAx>
        <c:axId val="352793432"/>
        <c:scaling>
          <c:orientation val="minMax"/>
        </c:scaling>
        <c:delete val="0"/>
        <c:axPos val="l"/>
        <c:title>
          <c:tx>
            <c:rich>
              <a:bodyPr rot="-5400000" vert="horz"/>
              <a:lstStyle/>
              <a:p>
                <a:pPr>
                  <a:defRPr/>
                </a:pPr>
                <a:r>
                  <a:rPr lang="fr-FR"/>
                  <a:t>COD (mg/L)</a:t>
                </a:r>
              </a:p>
            </c:rich>
          </c:tx>
          <c:layout>
            <c:manualLayout>
              <c:xMode val="edge"/>
              <c:yMode val="edge"/>
              <c:x val="1.5771521037372366E-2"/>
              <c:y val="0.41540552052321139"/>
            </c:manualLayout>
          </c:layout>
          <c:overlay val="0"/>
          <c:spPr>
            <a:noFill/>
            <a:ln w="25400">
              <a:noFill/>
            </a:ln>
          </c:spPr>
        </c:title>
        <c:numFmt formatCode="0" sourceLinked="0"/>
        <c:majorTickMark val="none"/>
        <c:minorTickMark val="none"/>
        <c:tickLblPos val="nextTo"/>
        <c:spPr>
          <a:noFill/>
          <a:ln w="9525" cap="flat" cmpd="sng" algn="ctr">
            <a:solidFill>
              <a:schemeClr val="tx1"/>
            </a:solidFill>
            <a:round/>
          </a:ln>
          <a:effectLst/>
        </c:spPr>
        <c:txPr>
          <a:bodyPr rot="-60000000" vert="horz"/>
          <a:lstStyle/>
          <a:p>
            <a:pPr>
              <a:defRPr/>
            </a:pPr>
            <a:endParaRPr lang="fr-FR"/>
          </a:p>
        </c:txPr>
        <c:crossAx val="352793040"/>
        <c:crosses val="autoZero"/>
        <c:crossBetween val="midCat"/>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8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r>
              <a:rPr lang="en-US" b="1"/>
              <a:t>pH solution de sol</a:t>
            </a:r>
          </a:p>
        </c:rich>
      </c:tx>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0.13396774691358024"/>
          <c:y val="0.14562355802275642"/>
          <c:w val="0.83336404320987656"/>
          <c:h val="0.66723803418803418"/>
        </c:manualLayout>
      </c:layout>
      <c:scatterChart>
        <c:scatterStyle val="smoothMarker"/>
        <c:varyColors val="0"/>
        <c:ser>
          <c:idx val="0"/>
          <c:order val="0"/>
          <c:tx>
            <c:v>Sol + Maïs</c:v>
          </c:tx>
          <c:spPr>
            <a:ln w="25400" cap="rnd">
              <a:solidFill>
                <a:schemeClr val="accent2"/>
              </a:solidFill>
              <a:round/>
            </a:ln>
            <a:effectLst/>
          </c:spPr>
          <c:marker>
            <c:symbol val="circle"/>
            <c:size val="8"/>
            <c:spPr>
              <a:solidFill>
                <a:schemeClr val="accent2"/>
              </a:solidFill>
              <a:ln w="9525">
                <a:noFill/>
              </a:ln>
              <a:effectLst/>
            </c:spPr>
          </c:marker>
          <c:errBars>
            <c:errDir val="y"/>
            <c:errBarType val="both"/>
            <c:errValType val="cust"/>
            <c:noEndCap val="0"/>
            <c:plus>
              <c:numRef>
                <c:f>'pH Solution sol'!$C$47:$C$52</c:f>
                <c:numCache>
                  <c:formatCode>General</c:formatCode>
                  <c:ptCount val="6"/>
                  <c:pt idx="0">
                    <c:v>0.11504636746401113</c:v>
                  </c:pt>
                  <c:pt idx="1">
                    <c:v>4.1231056256171641E-2</c:v>
                  </c:pt>
                  <c:pt idx="2">
                    <c:v>0.10246950765967883</c:v>
                  </c:pt>
                  <c:pt idx="3">
                    <c:v>0.57011694706728644</c:v>
                  </c:pt>
                  <c:pt idx="4">
                    <c:v>0.17349351572898758</c:v>
                  </c:pt>
                  <c:pt idx="5">
                    <c:v>0.20663978319770956</c:v>
                  </c:pt>
                </c:numCache>
              </c:numRef>
            </c:plus>
            <c:minus>
              <c:numRef>
                <c:f>'pH Solution sol'!$C$47:$C$52</c:f>
                <c:numCache>
                  <c:formatCode>General</c:formatCode>
                  <c:ptCount val="6"/>
                  <c:pt idx="0">
                    <c:v>0.11504636746401113</c:v>
                  </c:pt>
                  <c:pt idx="1">
                    <c:v>4.1231056256171641E-2</c:v>
                  </c:pt>
                  <c:pt idx="2">
                    <c:v>0.10246950765967883</c:v>
                  </c:pt>
                  <c:pt idx="3">
                    <c:v>0.57011694706728644</c:v>
                  </c:pt>
                  <c:pt idx="4">
                    <c:v>0.17349351572898758</c:v>
                  </c:pt>
                  <c:pt idx="5">
                    <c:v>0.20663978319770956</c:v>
                  </c:pt>
                </c:numCache>
              </c:numRef>
            </c:minus>
            <c:spPr>
              <a:noFill/>
              <a:ln w="9525" cap="flat" cmpd="sng" algn="ctr">
                <a:solidFill>
                  <a:schemeClr val="accent2"/>
                </a:solidFill>
                <a:round/>
              </a:ln>
              <a:effectLst/>
            </c:spPr>
          </c:errBars>
          <c:xVal>
            <c:numRef>
              <c:f>'pH Solution sol'!$A$47:$A$52</c:f>
              <c:numCache>
                <c:formatCode>General</c:formatCode>
                <c:ptCount val="6"/>
                <c:pt idx="0">
                  <c:v>1</c:v>
                </c:pt>
                <c:pt idx="1">
                  <c:v>4</c:v>
                </c:pt>
                <c:pt idx="2">
                  <c:v>8</c:v>
                </c:pt>
                <c:pt idx="3">
                  <c:v>15</c:v>
                </c:pt>
                <c:pt idx="4">
                  <c:v>30</c:v>
                </c:pt>
                <c:pt idx="5">
                  <c:v>77</c:v>
                </c:pt>
              </c:numCache>
            </c:numRef>
          </c:xVal>
          <c:yVal>
            <c:numRef>
              <c:f>'pH Solution sol'!$B$47:$B$52</c:f>
              <c:numCache>
                <c:formatCode>0.00</c:formatCode>
                <c:ptCount val="6"/>
                <c:pt idx="0">
                  <c:v>7.6234999999999999</c:v>
                </c:pt>
                <c:pt idx="1">
                  <c:v>7.4850000000000003</c:v>
                </c:pt>
                <c:pt idx="2">
                  <c:v>7.6549999999999994</c:v>
                </c:pt>
                <c:pt idx="3">
                  <c:v>7.2433333333333332</c:v>
                </c:pt>
                <c:pt idx="4">
                  <c:v>7.7299999999999995</c:v>
                </c:pt>
                <c:pt idx="5">
                  <c:v>6.5799999999999992</c:v>
                </c:pt>
              </c:numCache>
            </c:numRef>
          </c:yVal>
          <c:smooth val="1"/>
        </c:ser>
        <c:ser>
          <c:idx val="1"/>
          <c:order val="1"/>
          <c:tx>
            <c:v>Sol + Tournesol</c:v>
          </c:tx>
          <c:spPr>
            <a:ln w="12700" cap="rnd">
              <a:solidFill>
                <a:schemeClr val="accent6"/>
              </a:solidFill>
              <a:round/>
            </a:ln>
            <a:effectLst/>
          </c:spPr>
          <c:marker>
            <c:symbol val="circle"/>
            <c:size val="8"/>
            <c:spPr>
              <a:solidFill>
                <a:schemeClr val="accent6"/>
              </a:solidFill>
              <a:ln w="9525">
                <a:noFill/>
              </a:ln>
              <a:effectLst/>
            </c:spPr>
          </c:marker>
          <c:dPt>
            <c:idx val="4"/>
            <c:marker>
              <c:symbol val="circle"/>
              <c:size val="8"/>
              <c:spPr>
                <a:solidFill>
                  <a:schemeClr val="accent6"/>
                </a:solidFill>
                <a:ln w="9525">
                  <a:noFill/>
                </a:ln>
                <a:effectLst/>
              </c:spPr>
            </c:marker>
            <c:bubble3D val="0"/>
            <c:spPr>
              <a:ln w="25400" cap="rnd">
                <a:solidFill>
                  <a:schemeClr val="accent6"/>
                </a:solidFill>
                <a:round/>
              </a:ln>
              <a:effectLst/>
            </c:spPr>
          </c:dPt>
          <c:errBars>
            <c:errDir val="y"/>
            <c:errBarType val="both"/>
            <c:errValType val="cust"/>
            <c:noEndCap val="0"/>
            <c:plus>
              <c:numRef>
                <c:f>'pH Solution sol'!$E$47:$E$52</c:f>
                <c:numCache>
                  <c:formatCode>General</c:formatCode>
                  <c:ptCount val="6"/>
                  <c:pt idx="0">
                    <c:v>5.1961524227017164E-2</c:v>
                  </c:pt>
                  <c:pt idx="1">
                    <c:v>0.10661457061154442</c:v>
                  </c:pt>
                  <c:pt idx="2">
                    <c:v>5.3150729063686508E-2</c:v>
                  </c:pt>
                  <c:pt idx="3">
                    <c:v>9.8784276751652161E-2</c:v>
                  </c:pt>
                  <c:pt idx="4">
                    <c:v>0.11561430130682415</c:v>
                  </c:pt>
                  <c:pt idx="5">
                    <c:v>0.22045407685049234</c:v>
                  </c:pt>
                </c:numCache>
              </c:numRef>
            </c:plus>
            <c:minus>
              <c:numRef>
                <c:f>'pH Solution sol'!$E$47:$E$52</c:f>
                <c:numCache>
                  <c:formatCode>General</c:formatCode>
                  <c:ptCount val="6"/>
                  <c:pt idx="0">
                    <c:v>5.1961524227017164E-2</c:v>
                  </c:pt>
                  <c:pt idx="1">
                    <c:v>0.10661457061154442</c:v>
                  </c:pt>
                  <c:pt idx="2">
                    <c:v>5.3150729063686508E-2</c:v>
                  </c:pt>
                  <c:pt idx="3">
                    <c:v>9.8784276751652161E-2</c:v>
                  </c:pt>
                  <c:pt idx="4">
                    <c:v>0.11561430130682415</c:v>
                  </c:pt>
                  <c:pt idx="5">
                    <c:v>0.22045407685049234</c:v>
                  </c:pt>
                </c:numCache>
              </c:numRef>
            </c:minus>
            <c:spPr>
              <a:noFill/>
              <a:ln w="9525" cap="flat" cmpd="sng" algn="ctr">
                <a:solidFill>
                  <a:schemeClr val="accent6"/>
                </a:solidFill>
                <a:round/>
              </a:ln>
              <a:effectLst/>
            </c:spPr>
          </c:errBars>
          <c:xVal>
            <c:numRef>
              <c:f>'pH Solution sol'!$A$47:$A$52</c:f>
              <c:numCache>
                <c:formatCode>General</c:formatCode>
                <c:ptCount val="6"/>
                <c:pt idx="0">
                  <c:v>1</c:v>
                </c:pt>
                <c:pt idx="1">
                  <c:v>4</c:v>
                </c:pt>
                <c:pt idx="2">
                  <c:v>8</c:v>
                </c:pt>
                <c:pt idx="3">
                  <c:v>15</c:v>
                </c:pt>
                <c:pt idx="4">
                  <c:v>30</c:v>
                </c:pt>
                <c:pt idx="5">
                  <c:v>77</c:v>
                </c:pt>
              </c:numCache>
            </c:numRef>
          </c:xVal>
          <c:yVal>
            <c:numRef>
              <c:f>'pH Solution sol'!$D$47:$D$52</c:f>
              <c:numCache>
                <c:formatCode>0.00</c:formatCode>
                <c:ptCount val="6"/>
                <c:pt idx="0">
                  <c:v>7.9550000000000001</c:v>
                </c:pt>
                <c:pt idx="1">
                  <c:v>7.6849999999999996</c:v>
                </c:pt>
                <c:pt idx="2">
                  <c:v>7.8674999999999997</c:v>
                </c:pt>
                <c:pt idx="3">
                  <c:v>7.6674999999999995</c:v>
                </c:pt>
                <c:pt idx="4">
                  <c:v>7.6150000000000002</c:v>
                </c:pt>
                <c:pt idx="5">
                  <c:v>7.57</c:v>
                </c:pt>
              </c:numCache>
            </c:numRef>
          </c:yVal>
          <c:smooth val="1"/>
        </c:ser>
        <c:ser>
          <c:idx val="3"/>
          <c:order val="2"/>
          <c:tx>
            <c:v>Sol + Moutarde</c:v>
          </c:tx>
          <c:spPr>
            <a:ln w="25400" cap="rnd">
              <a:solidFill>
                <a:schemeClr val="accent1"/>
              </a:solidFill>
              <a:round/>
            </a:ln>
            <a:effectLst/>
          </c:spPr>
          <c:marker>
            <c:symbol val="circle"/>
            <c:size val="8"/>
            <c:spPr>
              <a:solidFill>
                <a:schemeClr val="accent1"/>
              </a:solidFill>
              <a:ln w="9525">
                <a:noFill/>
              </a:ln>
              <a:effectLst/>
            </c:spPr>
          </c:marker>
          <c:errBars>
            <c:errDir val="y"/>
            <c:errBarType val="both"/>
            <c:errValType val="cust"/>
            <c:noEndCap val="0"/>
            <c:plus>
              <c:numRef>
                <c:f>'pH Solution sol'!$G$47:$G$52</c:f>
                <c:numCache>
                  <c:formatCode>General</c:formatCode>
                  <c:ptCount val="6"/>
                  <c:pt idx="0">
                    <c:v>9.6046863561521062E-2</c:v>
                  </c:pt>
                  <c:pt idx="1">
                    <c:v>4.9244289008860014E-2</c:v>
                  </c:pt>
                  <c:pt idx="2">
                    <c:v>0.18625699092027215</c:v>
                  </c:pt>
                  <c:pt idx="3">
                    <c:v>4.0311288741486172E-2</c:v>
                  </c:pt>
                  <c:pt idx="4">
                    <c:v>0.72940615114854612</c:v>
                  </c:pt>
                  <c:pt idx="5">
                    <c:v>0.11528949070346785</c:v>
                  </c:pt>
                </c:numCache>
              </c:numRef>
            </c:plus>
            <c:minus>
              <c:numRef>
                <c:f>'pH Solution sol'!$G$47:$G$52</c:f>
                <c:numCache>
                  <c:formatCode>General</c:formatCode>
                  <c:ptCount val="6"/>
                  <c:pt idx="0">
                    <c:v>9.6046863561521062E-2</c:v>
                  </c:pt>
                  <c:pt idx="1">
                    <c:v>4.9244289008860014E-2</c:v>
                  </c:pt>
                  <c:pt idx="2">
                    <c:v>0.18625699092027215</c:v>
                  </c:pt>
                  <c:pt idx="3">
                    <c:v>4.0311288741486172E-2</c:v>
                  </c:pt>
                  <c:pt idx="4">
                    <c:v>0.72940615114854612</c:v>
                  </c:pt>
                  <c:pt idx="5">
                    <c:v>0.11528949070346785</c:v>
                  </c:pt>
                </c:numCache>
              </c:numRef>
            </c:minus>
            <c:spPr>
              <a:noFill/>
              <a:ln w="9525" cap="flat" cmpd="sng" algn="ctr">
                <a:solidFill>
                  <a:schemeClr val="accent1"/>
                </a:solidFill>
                <a:round/>
              </a:ln>
              <a:effectLst/>
            </c:spPr>
          </c:errBars>
          <c:xVal>
            <c:numRef>
              <c:f>'pH Solution sol'!$A$47:$A$52</c:f>
              <c:numCache>
                <c:formatCode>General</c:formatCode>
                <c:ptCount val="6"/>
                <c:pt idx="0">
                  <c:v>1</c:v>
                </c:pt>
                <c:pt idx="1">
                  <c:v>4</c:v>
                </c:pt>
                <c:pt idx="2">
                  <c:v>8</c:v>
                </c:pt>
                <c:pt idx="3">
                  <c:v>15</c:v>
                </c:pt>
                <c:pt idx="4">
                  <c:v>30</c:v>
                </c:pt>
                <c:pt idx="5">
                  <c:v>77</c:v>
                </c:pt>
              </c:numCache>
            </c:numRef>
          </c:xVal>
          <c:yVal>
            <c:numRef>
              <c:f>'pH Solution sol'!$F$47:$F$52</c:f>
              <c:numCache>
                <c:formatCode>0.00</c:formatCode>
                <c:ptCount val="6"/>
                <c:pt idx="0">
                  <c:v>7.0975000000000001</c:v>
                </c:pt>
                <c:pt idx="1">
                  <c:v>7.2525000000000004</c:v>
                </c:pt>
                <c:pt idx="2">
                  <c:v>7.1324999999999994</c:v>
                </c:pt>
                <c:pt idx="3">
                  <c:v>5.8425000000000002</c:v>
                </c:pt>
                <c:pt idx="4">
                  <c:v>7.085</c:v>
                </c:pt>
                <c:pt idx="5">
                  <c:v>6.0324999999999998</c:v>
                </c:pt>
              </c:numCache>
            </c:numRef>
          </c:yVal>
          <c:smooth val="1"/>
        </c:ser>
        <c:ser>
          <c:idx val="2"/>
          <c:order val="3"/>
          <c:tx>
            <c:v>Sol + Blé</c:v>
          </c:tx>
          <c:spPr>
            <a:ln w="25400" cap="rnd">
              <a:solidFill>
                <a:schemeClr val="accent4"/>
              </a:solidFill>
              <a:round/>
            </a:ln>
            <a:effectLst/>
          </c:spPr>
          <c:marker>
            <c:symbol val="circle"/>
            <c:size val="8"/>
            <c:spPr>
              <a:solidFill>
                <a:schemeClr val="accent4"/>
              </a:solidFill>
              <a:ln w="9525">
                <a:noFill/>
              </a:ln>
              <a:effectLst/>
            </c:spPr>
          </c:marker>
          <c:errBars>
            <c:errDir val="y"/>
            <c:errBarType val="both"/>
            <c:errValType val="cust"/>
            <c:noEndCap val="0"/>
            <c:plus>
              <c:numRef>
                <c:f>'pH Solution sol'!$I$47:$I$52</c:f>
                <c:numCache>
                  <c:formatCode>General</c:formatCode>
                  <c:ptCount val="6"/>
                  <c:pt idx="0">
                    <c:v>6.244997998399654E-2</c:v>
                  </c:pt>
                  <c:pt idx="1">
                    <c:v>4.7258156262258016E-2</c:v>
                  </c:pt>
                  <c:pt idx="2">
                    <c:v>0.11470977871718778</c:v>
                  </c:pt>
                  <c:pt idx="3">
                    <c:v>0.5115988011453233</c:v>
                  </c:pt>
                  <c:pt idx="4">
                    <c:v>2.2173557825650378E-2</c:v>
                  </c:pt>
                  <c:pt idx="5">
                    <c:v>0.12767145334804131</c:v>
                  </c:pt>
                </c:numCache>
              </c:numRef>
            </c:plus>
            <c:minus>
              <c:numRef>
                <c:f>'pH Solution sol'!$I$47:$I$52</c:f>
                <c:numCache>
                  <c:formatCode>General</c:formatCode>
                  <c:ptCount val="6"/>
                  <c:pt idx="0">
                    <c:v>6.244997998399654E-2</c:v>
                  </c:pt>
                  <c:pt idx="1">
                    <c:v>4.7258156262258016E-2</c:v>
                  </c:pt>
                  <c:pt idx="2">
                    <c:v>0.11470977871718778</c:v>
                  </c:pt>
                  <c:pt idx="3">
                    <c:v>0.5115988011453233</c:v>
                  </c:pt>
                  <c:pt idx="4">
                    <c:v>2.2173557825650378E-2</c:v>
                  </c:pt>
                  <c:pt idx="5">
                    <c:v>0.12767145334804131</c:v>
                  </c:pt>
                </c:numCache>
              </c:numRef>
            </c:minus>
            <c:spPr>
              <a:noFill/>
              <a:ln w="9525" cap="flat" cmpd="sng" algn="ctr">
                <a:solidFill>
                  <a:schemeClr val="accent4"/>
                </a:solidFill>
                <a:round/>
              </a:ln>
              <a:effectLst/>
            </c:spPr>
          </c:errBars>
          <c:xVal>
            <c:numRef>
              <c:f>'pH Solution sol'!$A$47:$A$52</c:f>
              <c:numCache>
                <c:formatCode>General</c:formatCode>
                <c:ptCount val="6"/>
                <c:pt idx="0">
                  <c:v>1</c:v>
                </c:pt>
                <c:pt idx="1">
                  <c:v>4</c:v>
                </c:pt>
                <c:pt idx="2">
                  <c:v>8</c:v>
                </c:pt>
                <c:pt idx="3">
                  <c:v>15</c:v>
                </c:pt>
                <c:pt idx="4">
                  <c:v>30</c:v>
                </c:pt>
                <c:pt idx="5">
                  <c:v>77</c:v>
                </c:pt>
              </c:numCache>
            </c:numRef>
          </c:xVal>
          <c:yVal>
            <c:numRef>
              <c:f>'pH Solution sol'!$H$47:$H$52</c:f>
              <c:numCache>
                <c:formatCode>0.00</c:formatCode>
                <c:ptCount val="6"/>
                <c:pt idx="0">
                  <c:v>7.22</c:v>
                </c:pt>
                <c:pt idx="1">
                  <c:v>7.1866666666666674</c:v>
                </c:pt>
                <c:pt idx="2">
                  <c:v>7.2074999999999996</c:v>
                </c:pt>
                <c:pt idx="3">
                  <c:v>6.5233333333333334</c:v>
                </c:pt>
                <c:pt idx="4">
                  <c:v>7.1575000000000006</c:v>
                </c:pt>
                <c:pt idx="5">
                  <c:v>6.59</c:v>
                </c:pt>
              </c:numCache>
            </c:numRef>
          </c:yVal>
          <c:smooth val="1"/>
        </c:ser>
        <c:ser>
          <c:idx val="4"/>
          <c:order val="4"/>
          <c:tx>
            <c:v>Sol</c:v>
          </c:tx>
          <c:spPr>
            <a:ln w="25400" cap="rnd">
              <a:solidFill>
                <a:schemeClr val="accent3"/>
              </a:solidFill>
              <a:round/>
            </a:ln>
            <a:effectLst/>
          </c:spPr>
          <c:marker>
            <c:symbol val="circle"/>
            <c:size val="8"/>
            <c:spPr>
              <a:solidFill>
                <a:schemeClr val="accent3"/>
              </a:solidFill>
              <a:ln w="9525">
                <a:noFill/>
              </a:ln>
              <a:effectLst/>
            </c:spPr>
          </c:marker>
          <c:errBars>
            <c:errDir val="y"/>
            <c:errBarType val="both"/>
            <c:errValType val="cust"/>
            <c:noEndCap val="0"/>
            <c:plus>
              <c:numRef>
                <c:f>'pH Solution sol'!$K$47:$K$52</c:f>
                <c:numCache>
                  <c:formatCode>General</c:formatCode>
                  <c:ptCount val="6"/>
                  <c:pt idx="0">
                    <c:v>0.21687169786146032</c:v>
                  </c:pt>
                  <c:pt idx="1">
                    <c:v>9.8994949366085036E-2</c:v>
                  </c:pt>
                  <c:pt idx="2">
                    <c:v>8.73689494804189E-2</c:v>
                  </c:pt>
                  <c:pt idx="3">
                    <c:v>5.4390562906902293E-2</c:v>
                  </c:pt>
                  <c:pt idx="4">
                    <c:v>8.6554414484019307E-2</c:v>
                  </c:pt>
                  <c:pt idx="5">
                    <c:v>0.52200734349879341</c:v>
                  </c:pt>
                </c:numCache>
              </c:numRef>
            </c:plus>
            <c:minus>
              <c:numRef>
                <c:f>'pH Solution sol'!$K$47:$K$52</c:f>
                <c:numCache>
                  <c:formatCode>General</c:formatCode>
                  <c:ptCount val="6"/>
                  <c:pt idx="0">
                    <c:v>0.21687169786146032</c:v>
                  </c:pt>
                  <c:pt idx="1">
                    <c:v>9.8994949366085036E-2</c:v>
                  </c:pt>
                  <c:pt idx="2">
                    <c:v>8.73689494804189E-2</c:v>
                  </c:pt>
                  <c:pt idx="3">
                    <c:v>5.4390562906902293E-2</c:v>
                  </c:pt>
                  <c:pt idx="4">
                    <c:v>8.6554414484019307E-2</c:v>
                  </c:pt>
                  <c:pt idx="5">
                    <c:v>0.52200734349879341</c:v>
                  </c:pt>
                </c:numCache>
              </c:numRef>
            </c:minus>
            <c:spPr>
              <a:noFill/>
              <a:ln w="9525" cap="flat" cmpd="sng" algn="ctr">
                <a:solidFill>
                  <a:schemeClr val="accent3"/>
                </a:solidFill>
                <a:round/>
              </a:ln>
              <a:effectLst/>
            </c:spPr>
          </c:errBars>
          <c:xVal>
            <c:numRef>
              <c:f>'pH Solution sol'!$A$47:$A$52</c:f>
              <c:numCache>
                <c:formatCode>General</c:formatCode>
                <c:ptCount val="6"/>
                <c:pt idx="0">
                  <c:v>1</c:v>
                </c:pt>
                <c:pt idx="1">
                  <c:v>4</c:v>
                </c:pt>
                <c:pt idx="2">
                  <c:v>8</c:v>
                </c:pt>
                <c:pt idx="3">
                  <c:v>15</c:v>
                </c:pt>
                <c:pt idx="4">
                  <c:v>30</c:v>
                </c:pt>
                <c:pt idx="5">
                  <c:v>77</c:v>
                </c:pt>
              </c:numCache>
            </c:numRef>
          </c:xVal>
          <c:yVal>
            <c:numRef>
              <c:f>'pH Solution sol'!$J$47:$J$52</c:f>
              <c:numCache>
                <c:formatCode>0.00</c:formatCode>
                <c:ptCount val="6"/>
                <c:pt idx="0">
                  <c:v>6.8350000000000009</c:v>
                </c:pt>
                <c:pt idx="1">
                  <c:v>6.74</c:v>
                </c:pt>
                <c:pt idx="2">
                  <c:v>6.7550000000000008</c:v>
                </c:pt>
                <c:pt idx="3">
                  <c:v>6.4275000000000002</c:v>
                </c:pt>
                <c:pt idx="4">
                  <c:v>6.3724999999999996</c:v>
                </c:pt>
                <c:pt idx="5">
                  <c:v>5.5774999999999997</c:v>
                </c:pt>
              </c:numCache>
            </c:numRef>
          </c:yVal>
          <c:smooth val="1"/>
        </c:ser>
        <c:dLbls>
          <c:showLegendKey val="0"/>
          <c:showVal val="0"/>
          <c:showCatName val="0"/>
          <c:showSerName val="0"/>
          <c:showPercent val="0"/>
          <c:showBubbleSize val="0"/>
        </c:dLbls>
        <c:axId val="353940504"/>
        <c:axId val="353942072"/>
      </c:scatterChart>
      <c:valAx>
        <c:axId val="353940504"/>
        <c:scaling>
          <c:orientation val="minMax"/>
          <c:max val="30"/>
        </c:scaling>
        <c:delete val="0"/>
        <c:axPos val="b"/>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Temps (jours)</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3942072"/>
        <c:crosses val="autoZero"/>
        <c:crossBetween val="midCat"/>
      </c:valAx>
      <c:valAx>
        <c:axId val="353942072"/>
        <c:scaling>
          <c:orientation val="minMax"/>
          <c:min val="5.5"/>
        </c:scaling>
        <c:delete val="0"/>
        <c:axPos val="l"/>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pH </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0"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3940504"/>
        <c:crosses val="autoZero"/>
        <c:crossBetween val="midCat"/>
      </c:valAx>
      <c:spPr>
        <a:noFill/>
        <a:ln>
          <a:noFill/>
        </a:ln>
        <a:effectLst/>
      </c:spPr>
    </c:plotArea>
    <c:plotVisOnly val="1"/>
    <c:dispBlanksAs val="gap"/>
    <c:showDLblsOverMax val="0"/>
  </c:chart>
  <c:spPr>
    <a:noFill/>
    <a:ln>
      <a:noFill/>
    </a:ln>
    <a:effectLst/>
  </c:spPr>
  <c:txPr>
    <a:bodyPr/>
    <a:lstStyle/>
    <a:p>
      <a:pPr>
        <a:defRPr sz="1800">
          <a:solidFill>
            <a:schemeClr val="tx1"/>
          </a:solidFill>
        </a:defRPr>
      </a:pPr>
      <a:endParaRPr lang="fr-FR"/>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r>
              <a:rPr lang="en-US" b="1"/>
              <a:t>Cadmium</a:t>
            </a:r>
          </a:p>
        </c:rich>
      </c:tx>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0.13369861111111112"/>
          <c:y val="5.2824358974358977E-2"/>
          <c:w val="0.83665833333333328"/>
          <c:h val="0.7865675213675215"/>
        </c:manualLayout>
      </c:layout>
      <c:scatterChart>
        <c:scatterStyle val="smoothMarker"/>
        <c:varyColors val="0"/>
        <c:ser>
          <c:idx val="4"/>
          <c:order val="0"/>
          <c:tx>
            <c:v>Sol + Maïs</c:v>
          </c:tx>
          <c:spPr>
            <a:ln w="25400" cap="rnd">
              <a:solidFill>
                <a:schemeClr val="accent2"/>
              </a:solidFill>
              <a:round/>
            </a:ln>
            <a:effectLst/>
          </c:spPr>
          <c:marker>
            <c:symbol val="circle"/>
            <c:size val="8"/>
            <c:spPr>
              <a:solidFill>
                <a:schemeClr val="accent2"/>
              </a:solidFill>
              <a:ln w="9525">
                <a:noFill/>
              </a:ln>
              <a:effectLst/>
            </c:spPr>
          </c:marker>
          <c:errBars>
            <c:errDir val="y"/>
            <c:errBarType val="both"/>
            <c:errValType val="cust"/>
            <c:noEndCap val="0"/>
            <c:plus>
              <c:numRef>
                <c:f>'ETM solution de sol'!$C$116:$C$121</c:f>
                <c:numCache>
                  <c:formatCode>General</c:formatCode>
                  <c:ptCount val="6"/>
                  <c:pt idx="0">
                    <c:v>5.480221545648755E-2</c:v>
                  </c:pt>
                  <c:pt idx="1">
                    <c:v>4.0207008032804449E-2</c:v>
                  </c:pt>
                  <c:pt idx="2">
                    <c:v>7.3516207963592747E-2</c:v>
                  </c:pt>
                  <c:pt idx="3">
                    <c:v>0</c:v>
                  </c:pt>
                  <c:pt idx="4">
                    <c:v>3.7115090062053983E-2</c:v>
                  </c:pt>
                  <c:pt idx="5">
                    <c:v>6.6430420230981516E-2</c:v>
                  </c:pt>
                </c:numCache>
              </c:numRef>
            </c:plus>
            <c:minus>
              <c:numRef>
                <c:f>'ETM solution de sol'!$C$116:$C$121</c:f>
                <c:numCache>
                  <c:formatCode>General</c:formatCode>
                  <c:ptCount val="6"/>
                  <c:pt idx="0">
                    <c:v>5.480221545648755E-2</c:v>
                  </c:pt>
                  <c:pt idx="1">
                    <c:v>4.0207008032804449E-2</c:v>
                  </c:pt>
                  <c:pt idx="2">
                    <c:v>7.3516207963592747E-2</c:v>
                  </c:pt>
                  <c:pt idx="3">
                    <c:v>0</c:v>
                  </c:pt>
                  <c:pt idx="4">
                    <c:v>3.7115090062053983E-2</c:v>
                  </c:pt>
                  <c:pt idx="5">
                    <c:v>6.6430420230981516E-2</c:v>
                  </c:pt>
                </c:numCache>
              </c:numRef>
            </c:minus>
            <c:spPr>
              <a:noFill/>
              <a:ln w="9525" cap="flat" cmpd="sng" algn="ctr">
                <a:solidFill>
                  <a:schemeClr val="tx1">
                    <a:lumMod val="65000"/>
                    <a:lumOff val="35000"/>
                  </a:schemeClr>
                </a:solidFill>
                <a:round/>
              </a:ln>
              <a:effectLst/>
            </c:spPr>
          </c:errBars>
          <c:xVal>
            <c:numRef>
              <c:f>'ETM solution de sol'!$A$116:$A$121</c:f>
              <c:numCache>
                <c:formatCode>0</c:formatCode>
                <c:ptCount val="6"/>
                <c:pt idx="0">
                  <c:v>1</c:v>
                </c:pt>
                <c:pt idx="1">
                  <c:v>4</c:v>
                </c:pt>
                <c:pt idx="2">
                  <c:v>8</c:v>
                </c:pt>
                <c:pt idx="3">
                  <c:v>15</c:v>
                </c:pt>
                <c:pt idx="4">
                  <c:v>30</c:v>
                </c:pt>
                <c:pt idx="5">
                  <c:v>77</c:v>
                </c:pt>
              </c:numCache>
            </c:numRef>
          </c:xVal>
          <c:yVal>
            <c:numRef>
              <c:f>'ETM solution de sol'!$B$116:$B$121</c:f>
              <c:numCache>
                <c:formatCode>0.00</c:formatCode>
                <c:ptCount val="6"/>
                <c:pt idx="0">
                  <c:v>0.37073720909012753</c:v>
                </c:pt>
                <c:pt idx="1">
                  <c:v>0.19451468098980848</c:v>
                </c:pt>
                <c:pt idx="2">
                  <c:v>0.15275001660742876</c:v>
                </c:pt>
                <c:pt idx="3">
                  <c:v>0.176704245583922</c:v>
                </c:pt>
                <c:pt idx="4">
                  <c:v>0.13509969045874434</c:v>
                </c:pt>
                <c:pt idx="5">
                  <c:v>0.3353431351937961</c:v>
                </c:pt>
              </c:numCache>
            </c:numRef>
          </c:yVal>
          <c:smooth val="1"/>
        </c:ser>
        <c:ser>
          <c:idx val="2"/>
          <c:order val="1"/>
          <c:tx>
            <c:v>Sol + Tournesol</c:v>
          </c:tx>
          <c:spPr>
            <a:ln w="25400" cap="rnd">
              <a:solidFill>
                <a:schemeClr val="accent6"/>
              </a:solidFill>
              <a:round/>
            </a:ln>
            <a:effectLst/>
          </c:spPr>
          <c:marker>
            <c:symbol val="circle"/>
            <c:size val="8"/>
            <c:spPr>
              <a:solidFill>
                <a:schemeClr val="accent6"/>
              </a:solidFill>
              <a:ln w="9525">
                <a:noFill/>
              </a:ln>
              <a:effectLst/>
            </c:spPr>
          </c:marker>
          <c:errBars>
            <c:errDir val="y"/>
            <c:errBarType val="both"/>
            <c:errValType val="cust"/>
            <c:noEndCap val="0"/>
            <c:plus>
              <c:numRef>
                <c:f>'ETM solution de sol'!$E$116:$E$121</c:f>
                <c:numCache>
                  <c:formatCode>General</c:formatCode>
                  <c:ptCount val="6"/>
                  <c:pt idx="0">
                    <c:v>2.2428305970012035E-2</c:v>
                  </c:pt>
                  <c:pt idx="1">
                    <c:v>2.2050730094873721E-2</c:v>
                  </c:pt>
                  <c:pt idx="2">
                    <c:v>6.4471018809925396E-2</c:v>
                  </c:pt>
                  <c:pt idx="4">
                    <c:v>0.1984286380255485</c:v>
                  </c:pt>
                  <c:pt idx="5">
                    <c:v>4.4522730493220426E-2</c:v>
                  </c:pt>
                </c:numCache>
              </c:numRef>
            </c:plus>
            <c:minus>
              <c:numRef>
                <c:f>'ETM solution de sol'!$E$116:$E$121</c:f>
                <c:numCache>
                  <c:formatCode>General</c:formatCode>
                  <c:ptCount val="6"/>
                  <c:pt idx="0">
                    <c:v>2.2428305970012035E-2</c:v>
                  </c:pt>
                  <c:pt idx="1">
                    <c:v>2.2050730094873721E-2</c:v>
                  </c:pt>
                  <c:pt idx="2">
                    <c:v>6.4471018809925396E-2</c:v>
                  </c:pt>
                  <c:pt idx="4">
                    <c:v>0.1984286380255485</c:v>
                  </c:pt>
                  <c:pt idx="5">
                    <c:v>4.4522730493220426E-2</c:v>
                  </c:pt>
                </c:numCache>
              </c:numRef>
            </c:minus>
            <c:spPr>
              <a:noFill/>
              <a:ln w="9525" cap="flat" cmpd="sng" algn="ctr">
                <a:solidFill>
                  <a:schemeClr val="tx1">
                    <a:lumMod val="65000"/>
                    <a:lumOff val="35000"/>
                  </a:schemeClr>
                </a:solidFill>
                <a:round/>
              </a:ln>
              <a:effectLst/>
            </c:spPr>
          </c:errBars>
          <c:xVal>
            <c:numRef>
              <c:f>'ETM solution de sol'!$A$116:$A$121</c:f>
              <c:numCache>
                <c:formatCode>0</c:formatCode>
                <c:ptCount val="6"/>
                <c:pt idx="0">
                  <c:v>1</c:v>
                </c:pt>
                <c:pt idx="1">
                  <c:v>4</c:v>
                </c:pt>
                <c:pt idx="2">
                  <c:v>8</c:v>
                </c:pt>
                <c:pt idx="3">
                  <c:v>15</c:v>
                </c:pt>
                <c:pt idx="4">
                  <c:v>30</c:v>
                </c:pt>
                <c:pt idx="5">
                  <c:v>77</c:v>
                </c:pt>
              </c:numCache>
            </c:numRef>
          </c:xVal>
          <c:yVal>
            <c:numRef>
              <c:f>'ETM solution de sol'!$D$116:$D$121</c:f>
              <c:numCache>
                <c:formatCode>0.00</c:formatCode>
                <c:ptCount val="6"/>
                <c:pt idx="0">
                  <c:v>0.36795121214942028</c:v>
                </c:pt>
                <c:pt idx="1">
                  <c:v>0.15361441199970999</c:v>
                </c:pt>
                <c:pt idx="2">
                  <c:v>0.181569919151851</c:v>
                </c:pt>
                <c:pt idx="3">
                  <c:v>0.12638229685654101</c:v>
                </c:pt>
                <c:pt idx="4">
                  <c:v>0.28912034661147701</c:v>
                </c:pt>
                <c:pt idx="5">
                  <c:v>0.13585248987687434</c:v>
                </c:pt>
              </c:numCache>
            </c:numRef>
          </c:yVal>
          <c:smooth val="1"/>
        </c:ser>
        <c:ser>
          <c:idx val="1"/>
          <c:order val="2"/>
          <c:tx>
            <c:v>Sol + Moutarde</c:v>
          </c:tx>
          <c:spPr>
            <a:ln w="25400" cap="rnd">
              <a:solidFill>
                <a:schemeClr val="accent1"/>
              </a:solidFill>
              <a:round/>
            </a:ln>
            <a:effectLst/>
          </c:spPr>
          <c:marker>
            <c:symbol val="circle"/>
            <c:size val="8"/>
            <c:spPr>
              <a:solidFill>
                <a:schemeClr val="accent1"/>
              </a:solidFill>
              <a:ln w="9525">
                <a:noFill/>
              </a:ln>
              <a:effectLst/>
            </c:spPr>
          </c:marker>
          <c:errBars>
            <c:errDir val="y"/>
            <c:errBarType val="both"/>
            <c:errValType val="cust"/>
            <c:noEndCap val="0"/>
            <c:plus>
              <c:numRef>
                <c:f>'ETM solution de sol'!$C$116:$C$121</c:f>
                <c:numCache>
                  <c:formatCode>General</c:formatCode>
                  <c:ptCount val="6"/>
                  <c:pt idx="0">
                    <c:v>5.480221545648755E-2</c:v>
                  </c:pt>
                  <c:pt idx="1">
                    <c:v>4.0207008032804449E-2</c:v>
                  </c:pt>
                  <c:pt idx="2">
                    <c:v>7.3516207963592747E-2</c:v>
                  </c:pt>
                  <c:pt idx="3">
                    <c:v>0</c:v>
                  </c:pt>
                  <c:pt idx="4">
                    <c:v>3.7115090062053983E-2</c:v>
                  </c:pt>
                  <c:pt idx="5">
                    <c:v>6.6430420230981516E-2</c:v>
                  </c:pt>
                </c:numCache>
              </c:numRef>
            </c:plus>
            <c:minus>
              <c:numRef>
                <c:f>'ETM solution de sol'!$C$116:$C$121</c:f>
                <c:numCache>
                  <c:formatCode>General</c:formatCode>
                  <c:ptCount val="6"/>
                  <c:pt idx="0">
                    <c:v>5.480221545648755E-2</c:v>
                  </c:pt>
                  <c:pt idx="1">
                    <c:v>4.0207008032804449E-2</c:v>
                  </c:pt>
                  <c:pt idx="2">
                    <c:v>7.3516207963592747E-2</c:v>
                  </c:pt>
                  <c:pt idx="3">
                    <c:v>0</c:v>
                  </c:pt>
                  <c:pt idx="4">
                    <c:v>3.7115090062053983E-2</c:v>
                  </c:pt>
                  <c:pt idx="5">
                    <c:v>6.6430420230981516E-2</c:v>
                  </c:pt>
                </c:numCache>
              </c:numRef>
            </c:minus>
            <c:spPr>
              <a:noFill/>
              <a:ln w="9525" cap="flat" cmpd="sng" algn="ctr">
                <a:solidFill>
                  <a:schemeClr val="tx1">
                    <a:lumMod val="65000"/>
                    <a:lumOff val="35000"/>
                  </a:schemeClr>
                </a:solidFill>
                <a:round/>
              </a:ln>
              <a:effectLst/>
            </c:spPr>
          </c:errBars>
          <c:xVal>
            <c:numRef>
              <c:f>'ETM solution de sol'!$A$116:$A$121</c:f>
              <c:numCache>
                <c:formatCode>0</c:formatCode>
                <c:ptCount val="6"/>
                <c:pt idx="0">
                  <c:v>1</c:v>
                </c:pt>
                <c:pt idx="1">
                  <c:v>4</c:v>
                </c:pt>
                <c:pt idx="2">
                  <c:v>8</c:v>
                </c:pt>
                <c:pt idx="3">
                  <c:v>15</c:v>
                </c:pt>
                <c:pt idx="4">
                  <c:v>30</c:v>
                </c:pt>
                <c:pt idx="5">
                  <c:v>77</c:v>
                </c:pt>
              </c:numCache>
            </c:numRef>
          </c:xVal>
          <c:yVal>
            <c:numRef>
              <c:f>'ETM solution de sol'!$F$116:$F$121</c:f>
              <c:numCache>
                <c:formatCode>0.00</c:formatCode>
                <c:ptCount val="6"/>
                <c:pt idx="0">
                  <c:v>1.1251402580733627</c:v>
                </c:pt>
                <c:pt idx="1">
                  <c:v>0.1</c:v>
                </c:pt>
                <c:pt idx="2">
                  <c:v>0.1</c:v>
                </c:pt>
                <c:pt idx="3">
                  <c:v>0.17658040132352568</c:v>
                </c:pt>
                <c:pt idx="4">
                  <c:v>0.26152910753688474</c:v>
                </c:pt>
                <c:pt idx="5">
                  <c:v>0.98056665296226297</c:v>
                </c:pt>
              </c:numCache>
            </c:numRef>
          </c:yVal>
          <c:smooth val="1"/>
        </c:ser>
        <c:ser>
          <c:idx val="3"/>
          <c:order val="3"/>
          <c:tx>
            <c:v>Sol +Blé</c:v>
          </c:tx>
          <c:spPr>
            <a:ln w="25400" cap="rnd">
              <a:solidFill>
                <a:schemeClr val="accent4"/>
              </a:solidFill>
              <a:round/>
            </a:ln>
            <a:effectLst/>
          </c:spPr>
          <c:marker>
            <c:symbol val="circle"/>
            <c:size val="8"/>
            <c:spPr>
              <a:solidFill>
                <a:schemeClr val="accent4"/>
              </a:solidFill>
              <a:ln w="9525">
                <a:solidFill>
                  <a:schemeClr val="accent4"/>
                </a:solidFill>
              </a:ln>
              <a:effectLst/>
            </c:spPr>
          </c:marker>
          <c:errBars>
            <c:errDir val="y"/>
            <c:errBarType val="both"/>
            <c:errValType val="cust"/>
            <c:noEndCap val="0"/>
            <c:plus>
              <c:numRef>
                <c:f>'ETM solution de sol'!$I$116:$I$121</c:f>
                <c:numCache>
                  <c:formatCode>General</c:formatCode>
                  <c:ptCount val="6"/>
                  <c:pt idx="0">
                    <c:v>7.0754873188816639E-2</c:v>
                  </c:pt>
                  <c:pt idx="1">
                    <c:v>1.3710568571229426E-2</c:v>
                  </c:pt>
                  <c:pt idx="2">
                    <c:v>3.7718862483688512E-2</c:v>
                  </c:pt>
                  <c:pt idx="3">
                    <c:v>0.25178988464534463</c:v>
                  </c:pt>
                  <c:pt idx="4">
                    <c:v>0.15727915441977516</c:v>
                  </c:pt>
                  <c:pt idx="5">
                    <c:v>7.2638384577954976E-2</c:v>
                  </c:pt>
                </c:numCache>
              </c:numRef>
            </c:plus>
            <c:minus>
              <c:numRef>
                <c:f>'ETM solution de sol'!$I$116:$I$121</c:f>
                <c:numCache>
                  <c:formatCode>General</c:formatCode>
                  <c:ptCount val="6"/>
                  <c:pt idx="0">
                    <c:v>7.0754873188816639E-2</c:v>
                  </c:pt>
                  <c:pt idx="1">
                    <c:v>1.3710568571229426E-2</c:v>
                  </c:pt>
                  <c:pt idx="2">
                    <c:v>3.7718862483688512E-2</c:v>
                  </c:pt>
                  <c:pt idx="3">
                    <c:v>0.25178988464534463</c:v>
                  </c:pt>
                  <c:pt idx="4">
                    <c:v>0.15727915441977516</c:v>
                  </c:pt>
                  <c:pt idx="5">
                    <c:v>7.2638384577954976E-2</c:v>
                  </c:pt>
                </c:numCache>
              </c:numRef>
            </c:minus>
            <c:spPr>
              <a:noFill/>
              <a:ln w="9525" cap="flat" cmpd="sng" algn="ctr">
                <a:solidFill>
                  <a:schemeClr val="tx1">
                    <a:lumMod val="65000"/>
                    <a:lumOff val="35000"/>
                  </a:schemeClr>
                </a:solidFill>
                <a:round/>
              </a:ln>
              <a:effectLst/>
            </c:spPr>
          </c:errBars>
          <c:xVal>
            <c:numRef>
              <c:f>'ETM solution de sol'!$A$116:$A$121</c:f>
              <c:numCache>
                <c:formatCode>0</c:formatCode>
                <c:ptCount val="6"/>
                <c:pt idx="0">
                  <c:v>1</c:v>
                </c:pt>
                <c:pt idx="1">
                  <c:v>4</c:v>
                </c:pt>
                <c:pt idx="2">
                  <c:v>8</c:v>
                </c:pt>
                <c:pt idx="3">
                  <c:v>15</c:v>
                </c:pt>
                <c:pt idx="4">
                  <c:v>30</c:v>
                </c:pt>
                <c:pt idx="5">
                  <c:v>77</c:v>
                </c:pt>
              </c:numCache>
            </c:numRef>
          </c:xVal>
          <c:yVal>
            <c:numRef>
              <c:f>'ETM solution de sol'!$H$116:$H$121</c:f>
              <c:numCache>
                <c:formatCode>0.00</c:formatCode>
                <c:ptCount val="6"/>
                <c:pt idx="0">
                  <c:v>0.68023769886703966</c:v>
                </c:pt>
                <c:pt idx="1">
                  <c:v>0.29508536397537549</c:v>
                </c:pt>
                <c:pt idx="2">
                  <c:v>0.175472383864092</c:v>
                </c:pt>
                <c:pt idx="3">
                  <c:v>0.31401506018852166</c:v>
                </c:pt>
                <c:pt idx="4">
                  <c:v>0.33873274324075048</c:v>
                </c:pt>
                <c:pt idx="5">
                  <c:v>0.40075844339254624</c:v>
                </c:pt>
              </c:numCache>
            </c:numRef>
          </c:yVal>
          <c:smooth val="1"/>
        </c:ser>
        <c:ser>
          <c:idx val="0"/>
          <c:order val="4"/>
          <c:tx>
            <c:v>Sol</c:v>
          </c:tx>
          <c:spPr>
            <a:ln w="25400" cap="rnd">
              <a:solidFill>
                <a:schemeClr val="accent3"/>
              </a:solidFill>
              <a:round/>
            </a:ln>
            <a:effectLst/>
          </c:spPr>
          <c:marker>
            <c:symbol val="circle"/>
            <c:size val="8"/>
            <c:spPr>
              <a:solidFill>
                <a:schemeClr val="accent3"/>
              </a:solidFill>
              <a:ln w="9525">
                <a:noFill/>
              </a:ln>
              <a:effectLst/>
            </c:spPr>
          </c:marker>
          <c:errBars>
            <c:errDir val="y"/>
            <c:errBarType val="both"/>
            <c:errValType val="cust"/>
            <c:noEndCap val="0"/>
            <c:plus>
              <c:numRef>
                <c:f>'ETM solution de sol'!$K$116:$K$121</c:f>
                <c:numCache>
                  <c:formatCode>General</c:formatCode>
                  <c:ptCount val="6"/>
                  <c:pt idx="0">
                    <c:v>3.367323910768568E-2</c:v>
                  </c:pt>
                  <c:pt idx="3">
                    <c:v>0.23481447474732686</c:v>
                  </c:pt>
                  <c:pt idx="4">
                    <c:v>1.782276693313084E-2</c:v>
                  </c:pt>
                  <c:pt idx="5">
                    <c:v>0.27251468398801315</c:v>
                  </c:pt>
                </c:numCache>
              </c:numRef>
            </c:plus>
            <c:minus>
              <c:numRef>
                <c:f>'ETM solution de sol'!$K$116:$K$121</c:f>
                <c:numCache>
                  <c:formatCode>General</c:formatCode>
                  <c:ptCount val="6"/>
                  <c:pt idx="0">
                    <c:v>3.367323910768568E-2</c:v>
                  </c:pt>
                  <c:pt idx="3">
                    <c:v>0.23481447474732686</c:v>
                  </c:pt>
                  <c:pt idx="4">
                    <c:v>1.782276693313084E-2</c:v>
                  </c:pt>
                  <c:pt idx="5">
                    <c:v>0.27251468398801315</c:v>
                  </c:pt>
                </c:numCache>
              </c:numRef>
            </c:minus>
            <c:spPr>
              <a:noFill/>
              <a:ln w="9525" cap="flat" cmpd="sng" algn="ctr">
                <a:solidFill>
                  <a:schemeClr val="tx1">
                    <a:lumMod val="65000"/>
                    <a:lumOff val="35000"/>
                  </a:schemeClr>
                </a:solidFill>
                <a:round/>
              </a:ln>
              <a:effectLst/>
            </c:spPr>
          </c:errBars>
          <c:xVal>
            <c:numRef>
              <c:f>'ETM solution de sol'!$A$116:$A$121</c:f>
              <c:numCache>
                <c:formatCode>0</c:formatCode>
                <c:ptCount val="6"/>
                <c:pt idx="0">
                  <c:v>1</c:v>
                </c:pt>
                <c:pt idx="1">
                  <c:v>4</c:v>
                </c:pt>
                <c:pt idx="2">
                  <c:v>8</c:v>
                </c:pt>
                <c:pt idx="3">
                  <c:v>15</c:v>
                </c:pt>
                <c:pt idx="4">
                  <c:v>30</c:v>
                </c:pt>
                <c:pt idx="5">
                  <c:v>77</c:v>
                </c:pt>
              </c:numCache>
            </c:numRef>
          </c:xVal>
          <c:yVal>
            <c:numRef>
              <c:f>'ETM solution de sol'!$J$116:$J$121</c:f>
              <c:numCache>
                <c:formatCode>0.00</c:formatCode>
                <c:ptCount val="6"/>
                <c:pt idx="0">
                  <c:v>0.13631480839854748</c:v>
                </c:pt>
                <c:pt idx="1">
                  <c:v>0.1</c:v>
                </c:pt>
                <c:pt idx="2">
                  <c:v>0.12071244463292699</c:v>
                </c:pt>
                <c:pt idx="3">
                  <c:v>0.26097951906832334</c:v>
                </c:pt>
                <c:pt idx="4">
                  <c:v>0.29390265410291222</c:v>
                </c:pt>
                <c:pt idx="5">
                  <c:v>0.53660404307674037</c:v>
                </c:pt>
              </c:numCache>
            </c:numRef>
          </c:yVal>
          <c:smooth val="1"/>
        </c:ser>
        <c:dLbls>
          <c:showLegendKey val="0"/>
          <c:showVal val="0"/>
          <c:showCatName val="0"/>
          <c:showSerName val="0"/>
          <c:showPercent val="0"/>
          <c:showBubbleSize val="0"/>
        </c:dLbls>
        <c:axId val="353938936"/>
        <c:axId val="353938152"/>
      </c:scatterChart>
      <c:valAx>
        <c:axId val="353938936"/>
        <c:scaling>
          <c:orientation val="minMax"/>
          <c:max val="80"/>
          <c:min val="0"/>
        </c:scaling>
        <c:delete val="0"/>
        <c:axPos val="b"/>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Temps (jours)</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3938152"/>
        <c:crosses val="autoZero"/>
        <c:crossBetween val="midCat"/>
      </c:valAx>
      <c:valAx>
        <c:axId val="353938152"/>
        <c:scaling>
          <c:orientation val="minMax"/>
          <c:min val="0"/>
        </c:scaling>
        <c:delete val="0"/>
        <c:axPos val="l"/>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Concentration (µg/L)</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0" sourceLinked="0"/>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3938936"/>
        <c:crosses val="autoZero"/>
        <c:crossBetween val="midCat"/>
      </c:valAx>
      <c:spPr>
        <a:noFill/>
        <a:ln>
          <a:noFill/>
        </a:ln>
        <a:effectLst/>
      </c:spPr>
    </c:plotArea>
    <c:plotVisOnly val="1"/>
    <c:dispBlanksAs val="gap"/>
    <c:showDLblsOverMax val="0"/>
  </c:chart>
  <c:spPr>
    <a:noFill/>
    <a:ln>
      <a:noFill/>
    </a:ln>
    <a:effectLst/>
  </c:spPr>
  <c:txPr>
    <a:bodyPr/>
    <a:lstStyle/>
    <a:p>
      <a:pPr>
        <a:defRPr sz="1800">
          <a:solidFill>
            <a:schemeClr val="tx1"/>
          </a:solidFill>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r>
              <a:rPr lang="fr-FR" b="1">
                <a:solidFill>
                  <a:schemeClr val="tx1"/>
                </a:solidFill>
              </a:rPr>
              <a:t>Cuivre</a:t>
            </a:r>
          </a:p>
        </c:rich>
      </c:tx>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0.13913981481481483"/>
          <c:y val="4.709423076923077E-2"/>
          <c:w val="0.82328950617283947"/>
          <c:h val="0.79164829059829067"/>
        </c:manualLayout>
      </c:layout>
      <c:scatterChart>
        <c:scatterStyle val="smoothMarker"/>
        <c:varyColors val="0"/>
        <c:ser>
          <c:idx val="0"/>
          <c:order val="0"/>
          <c:tx>
            <c:v>Sol + Maïs</c:v>
          </c:tx>
          <c:spPr>
            <a:ln w="25400" cap="rnd">
              <a:solidFill>
                <a:srgbClr val="C0504D"/>
              </a:solidFill>
              <a:round/>
            </a:ln>
            <a:effectLst/>
          </c:spPr>
          <c:marker>
            <c:symbol val="circle"/>
            <c:size val="8"/>
            <c:spPr>
              <a:solidFill>
                <a:srgbClr val="C0504D"/>
              </a:solidFill>
              <a:ln w="9525">
                <a:noFill/>
              </a:ln>
              <a:effectLst/>
            </c:spPr>
          </c:marker>
          <c:errBars>
            <c:errDir val="y"/>
            <c:errBarType val="both"/>
            <c:errValType val="cust"/>
            <c:noEndCap val="0"/>
            <c:plus>
              <c:numRef>
                <c:f>'ETM solution de sol'!$C$47:$C$52</c:f>
                <c:numCache>
                  <c:formatCode>General</c:formatCode>
                  <c:ptCount val="6"/>
                  <c:pt idx="0">
                    <c:v>1.1509076120778152</c:v>
                  </c:pt>
                  <c:pt idx="1">
                    <c:v>1.2831739211110365</c:v>
                  </c:pt>
                  <c:pt idx="2">
                    <c:v>1.5950998581269054</c:v>
                  </c:pt>
                  <c:pt idx="3">
                    <c:v>1.0043991408565844</c:v>
                  </c:pt>
                  <c:pt idx="4">
                    <c:v>6.8836343814313983</c:v>
                  </c:pt>
                  <c:pt idx="5">
                    <c:v>24.118053254422911</c:v>
                  </c:pt>
                </c:numCache>
              </c:numRef>
            </c:plus>
            <c:minus>
              <c:numRef>
                <c:f>'ETM solution de sol'!$C$47:$C$52</c:f>
                <c:numCache>
                  <c:formatCode>General</c:formatCode>
                  <c:ptCount val="6"/>
                  <c:pt idx="0">
                    <c:v>1.1509076120778152</c:v>
                  </c:pt>
                  <c:pt idx="1">
                    <c:v>1.2831739211110365</c:v>
                  </c:pt>
                  <c:pt idx="2">
                    <c:v>1.5950998581269054</c:v>
                  </c:pt>
                  <c:pt idx="3">
                    <c:v>1.0043991408565844</c:v>
                  </c:pt>
                  <c:pt idx="4">
                    <c:v>6.8836343814313983</c:v>
                  </c:pt>
                  <c:pt idx="5">
                    <c:v>24.118053254422911</c:v>
                  </c:pt>
                </c:numCache>
              </c:numRef>
            </c:minus>
            <c:spPr>
              <a:noFill/>
              <a:ln w="9525" cap="flat" cmpd="sng" algn="ctr">
                <a:solidFill>
                  <a:schemeClr val="tx1">
                    <a:lumMod val="65000"/>
                    <a:lumOff val="35000"/>
                  </a:schemeClr>
                </a:solidFill>
                <a:round/>
              </a:ln>
              <a:effectLst/>
            </c:spPr>
          </c:errBars>
          <c:xVal>
            <c:numRef>
              <c:f>'ETM solution de sol'!$A$47:$A$52</c:f>
              <c:numCache>
                <c:formatCode>General</c:formatCode>
                <c:ptCount val="6"/>
                <c:pt idx="0">
                  <c:v>1</c:v>
                </c:pt>
                <c:pt idx="1">
                  <c:v>4</c:v>
                </c:pt>
                <c:pt idx="2">
                  <c:v>8</c:v>
                </c:pt>
                <c:pt idx="3">
                  <c:v>15</c:v>
                </c:pt>
                <c:pt idx="4">
                  <c:v>30</c:v>
                </c:pt>
                <c:pt idx="5">
                  <c:v>77</c:v>
                </c:pt>
              </c:numCache>
            </c:numRef>
          </c:xVal>
          <c:yVal>
            <c:numRef>
              <c:f>'ETM solution de sol'!$B$47:$B$52</c:f>
              <c:numCache>
                <c:formatCode>0.00</c:formatCode>
                <c:ptCount val="6"/>
                <c:pt idx="0">
                  <c:v>16.573717116822724</c:v>
                </c:pt>
                <c:pt idx="1">
                  <c:v>11.874927552978651</c:v>
                </c:pt>
                <c:pt idx="2">
                  <c:v>12.037049516463025</c:v>
                </c:pt>
                <c:pt idx="3">
                  <c:v>6.7026806091450659</c:v>
                </c:pt>
                <c:pt idx="4">
                  <c:v>22.6881683674162</c:v>
                </c:pt>
                <c:pt idx="5">
                  <c:v>27.994090997940511</c:v>
                </c:pt>
              </c:numCache>
            </c:numRef>
          </c:yVal>
          <c:smooth val="1"/>
        </c:ser>
        <c:ser>
          <c:idx val="1"/>
          <c:order val="1"/>
          <c:tx>
            <c:v>Sol + Tournesol</c:v>
          </c:tx>
          <c:spPr>
            <a:ln w="25400" cap="rnd">
              <a:solidFill>
                <a:srgbClr val="F79646"/>
              </a:solidFill>
              <a:round/>
            </a:ln>
            <a:effectLst/>
          </c:spPr>
          <c:marker>
            <c:symbol val="circle"/>
            <c:size val="8"/>
            <c:spPr>
              <a:solidFill>
                <a:srgbClr val="F79646"/>
              </a:solidFill>
              <a:ln w="9525">
                <a:noFill/>
              </a:ln>
              <a:effectLst/>
            </c:spPr>
          </c:marker>
          <c:errBars>
            <c:errDir val="y"/>
            <c:errBarType val="both"/>
            <c:errValType val="cust"/>
            <c:noEndCap val="0"/>
            <c:plus>
              <c:numRef>
                <c:f>'ETM solution de sol'!$E$47:$E$52</c:f>
                <c:numCache>
                  <c:formatCode>General</c:formatCode>
                  <c:ptCount val="6"/>
                  <c:pt idx="0">
                    <c:v>1.1197736765994459</c:v>
                  </c:pt>
                  <c:pt idx="1">
                    <c:v>1.1384437886436578</c:v>
                  </c:pt>
                  <c:pt idx="2">
                    <c:v>0.82735059605583927</c:v>
                  </c:pt>
                  <c:pt idx="3">
                    <c:v>3.3199922782879292</c:v>
                  </c:pt>
                  <c:pt idx="4">
                    <c:v>8.8915570552686898</c:v>
                  </c:pt>
                  <c:pt idx="5">
                    <c:v>2.3233713780351586</c:v>
                  </c:pt>
                </c:numCache>
              </c:numRef>
            </c:plus>
            <c:minus>
              <c:numRef>
                <c:f>'ETM solution de sol'!$E$47:$E$52</c:f>
                <c:numCache>
                  <c:formatCode>General</c:formatCode>
                  <c:ptCount val="6"/>
                  <c:pt idx="0">
                    <c:v>1.1197736765994459</c:v>
                  </c:pt>
                  <c:pt idx="1">
                    <c:v>1.1384437886436578</c:v>
                  </c:pt>
                  <c:pt idx="2">
                    <c:v>0.82735059605583927</c:v>
                  </c:pt>
                  <c:pt idx="3">
                    <c:v>3.3199922782879292</c:v>
                  </c:pt>
                  <c:pt idx="4">
                    <c:v>8.8915570552686898</c:v>
                  </c:pt>
                  <c:pt idx="5">
                    <c:v>2.3233713780351586</c:v>
                  </c:pt>
                </c:numCache>
              </c:numRef>
            </c:minus>
            <c:spPr>
              <a:noFill/>
              <a:ln w="9525" cap="flat" cmpd="sng" algn="ctr">
                <a:solidFill>
                  <a:schemeClr val="tx1">
                    <a:lumMod val="65000"/>
                    <a:lumOff val="35000"/>
                  </a:schemeClr>
                </a:solidFill>
                <a:round/>
              </a:ln>
              <a:effectLst/>
            </c:spPr>
          </c:errBars>
          <c:xVal>
            <c:numRef>
              <c:f>'ETM solution de sol'!$A$47:$A$52</c:f>
              <c:numCache>
                <c:formatCode>General</c:formatCode>
                <c:ptCount val="6"/>
                <c:pt idx="0">
                  <c:v>1</c:v>
                </c:pt>
                <c:pt idx="1">
                  <c:v>4</c:v>
                </c:pt>
                <c:pt idx="2">
                  <c:v>8</c:v>
                </c:pt>
                <c:pt idx="3">
                  <c:v>15</c:v>
                </c:pt>
                <c:pt idx="4">
                  <c:v>30</c:v>
                </c:pt>
                <c:pt idx="5">
                  <c:v>77</c:v>
                </c:pt>
              </c:numCache>
            </c:numRef>
          </c:xVal>
          <c:yVal>
            <c:numRef>
              <c:f>'ETM solution de sol'!$D$47:$D$52</c:f>
              <c:numCache>
                <c:formatCode>0.00</c:formatCode>
                <c:ptCount val="6"/>
                <c:pt idx="0">
                  <c:v>18.388092372217177</c:v>
                </c:pt>
                <c:pt idx="1">
                  <c:v>11.529204452484976</c:v>
                </c:pt>
                <c:pt idx="2">
                  <c:v>10.300724458709595</c:v>
                </c:pt>
                <c:pt idx="3">
                  <c:v>7.6079800897783461</c:v>
                </c:pt>
                <c:pt idx="4">
                  <c:v>24.66930911644485</c:v>
                </c:pt>
                <c:pt idx="5">
                  <c:v>16.427189546058482</c:v>
                </c:pt>
              </c:numCache>
            </c:numRef>
          </c:yVal>
          <c:smooth val="1"/>
        </c:ser>
        <c:ser>
          <c:idx val="4"/>
          <c:order val="2"/>
          <c:tx>
            <c:v>Sol + Moutarde</c:v>
          </c:tx>
          <c:spPr>
            <a:ln w="25400" cap="rnd">
              <a:solidFill>
                <a:srgbClr val="4F81BD"/>
              </a:solidFill>
              <a:round/>
            </a:ln>
            <a:effectLst/>
          </c:spPr>
          <c:marker>
            <c:symbol val="circle"/>
            <c:size val="8"/>
            <c:spPr>
              <a:solidFill>
                <a:schemeClr val="accent1"/>
              </a:solidFill>
              <a:ln w="9525">
                <a:noFill/>
              </a:ln>
              <a:effectLst/>
            </c:spPr>
          </c:marker>
          <c:errBars>
            <c:errDir val="y"/>
            <c:errBarType val="both"/>
            <c:errValType val="cust"/>
            <c:noEndCap val="0"/>
            <c:plus>
              <c:numRef>
                <c:f>'ETM solution de sol'!$G$47:$G$52</c:f>
                <c:numCache>
                  <c:formatCode>General</c:formatCode>
                  <c:ptCount val="6"/>
                  <c:pt idx="0">
                    <c:v>7.1975719542014174</c:v>
                  </c:pt>
                  <c:pt idx="1">
                    <c:v>1.723621604766377</c:v>
                  </c:pt>
                  <c:pt idx="2">
                    <c:v>1.4039483303453493</c:v>
                  </c:pt>
                  <c:pt idx="3">
                    <c:v>1.2273885774283853</c:v>
                  </c:pt>
                  <c:pt idx="4">
                    <c:v>2.5922483393870257</c:v>
                  </c:pt>
                  <c:pt idx="5">
                    <c:v>3.9238522593815661</c:v>
                  </c:pt>
                </c:numCache>
              </c:numRef>
            </c:plus>
            <c:minus>
              <c:numRef>
                <c:f>'ETM solution de sol'!$G$47:$G$52</c:f>
                <c:numCache>
                  <c:formatCode>General</c:formatCode>
                  <c:ptCount val="6"/>
                  <c:pt idx="0">
                    <c:v>7.1975719542014174</c:v>
                  </c:pt>
                  <c:pt idx="1">
                    <c:v>1.723621604766377</c:v>
                  </c:pt>
                  <c:pt idx="2">
                    <c:v>1.4039483303453493</c:v>
                  </c:pt>
                  <c:pt idx="3">
                    <c:v>1.2273885774283853</c:v>
                  </c:pt>
                  <c:pt idx="4">
                    <c:v>2.5922483393870257</c:v>
                  </c:pt>
                  <c:pt idx="5">
                    <c:v>3.9238522593815661</c:v>
                  </c:pt>
                </c:numCache>
              </c:numRef>
            </c:minus>
            <c:spPr>
              <a:noFill/>
              <a:ln w="9525" cap="flat" cmpd="sng" algn="ctr">
                <a:solidFill>
                  <a:schemeClr val="tx1">
                    <a:lumMod val="65000"/>
                    <a:lumOff val="35000"/>
                  </a:schemeClr>
                </a:solidFill>
                <a:round/>
              </a:ln>
              <a:effectLst/>
            </c:spPr>
          </c:errBars>
          <c:xVal>
            <c:numRef>
              <c:f>'ETM solution de sol'!$A$47:$A$51</c:f>
              <c:numCache>
                <c:formatCode>General</c:formatCode>
                <c:ptCount val="5"/>
                <c:pt idx="0">
                  <c:v>1</c:v>
                </c:pt>
                <c:pt idx="1">
                  <c:v>4</c:v>
                </c:pt>
                <c:pt idx="2">
                  <c:v>8</c:v>
                </c:pt>
                <c:pt idx="3">
                  <c:v>15</c:v>
                </c:pt>
                <c:pt idx="4">
                  <c:v>30</c:v>
                </c:pt>
              </c:numCache>
            </c:numRef>
          </c:xVal>
          <c:yVal>
            <c:numRef>
              <c:f>'ETM solution de sol'!$F$47:$F$51</c:f>
              <c:numCache>
                <c:formatCode>0.00</c:formatCode>
                <c:ptCount val="5"/>
                <c:pt idx="0">
                  <c:v>225.3759233236845</c:v>
                </c:pt>
                <c:pt idx="1">
                  <c:v>14.35532282842555</c:v>
                </c:pt>
                <c:pt idx="2">
                  <c:v>8.6636115492920549</c:v>
                </c:pt>
                <c:pt idx="3">
                  <c:v>7.4975102315999997</c:v>
                </c:pt>
                <c:pt idx="4">
                  <c:v>19.861750099285949</c:v>
                </c:pt>
              </c:numCache>
            </c:numRef>
          </c:yVal>
          <c:smooth val="1"/>
        </c:ser>
        <c:ser>
          <c:idx val="2"/>
          <c:order val="3"/>
          <c:tx>
            <c:v>Sol + Blé</c:v>
          </c:tx>
          <c:spPr>
            <a:ln w="25400" cap="rnd">
              <a:solidFill>
                <a:srgbClr val="8064A2"/>
              </a:solidFill>
              <a:round/>
            </a:ln>
            <a:effectLst/>
          </c:spPr>
          <c:marker>
            <c:symbol val="circle"/>
            <c:size val="8"/>
            <c:spPr>
              <a:solidFill>
                <a:srgbClr val="8064A2"/>
              </a:solidFill>
              <a:ln w="9525">
                <a:noFill/>
              </a:ln>
              <a:effectLst/>
            </c:spPr>
          </c:marker>
          <c:errBars>
            <c:errDir val="y"/>
            <c:errBarType val="both"/>
            <c:errValType val="cust"/>
            <c:noEndCap val="0"/>
            <c:plus>
              <c:numRef>
                <c:f>'ETM solution de sol'!$I$47:$I$52</c:f>
                <c:numCache>
                  <c:formatCode>General</c:formatCode>
                  <c:ptCount val="6"/>
                  <c:pt idx="0">
                    <c:v>0.95904446862037473</c:v>
                  </c:pt>
                  <c:pt idx="1">
                    <c:v>0.7452985353699505</c:v>
                  </c:pt>
                  <c:pt idx="2">
                    <c:v>1.4457426053160061</c:v>
                  </c:pt>
                  <c:pt idx="3">
                    <c:v>0.92003960129256435</c:v>
                  </c:pt>
                  <c:pt idx="4">
                    <c:v>2.2627688970687339</c:v>
                  </c:pt>
                  <c:pt idx="5">
                    <c:v>1.4423268205222519</c:v>
                  </c:pt>
                </c:numCache>
              </c:numRef>
            </c:plus>
            <c:minus>
              <c:numRef>
                <c:f>'ETM solution de sol'!$I$47:$I$52</c:f>
                <c:numCache>
                  <c:formatCode>General</c:formatCode>
                  <c:ptCount val="6"/>
                  <c:pt idx="0">
                    <c:v>0.95904446862037473</c:v>
                  </c:pt>
                  <c:pt idx="1">
                    <c:v>0.7452985353699505</c:v>
                  </c:pt>
                  <c:pt idx="2">
                    <c:v>1.4457426053160061</c:v>
                  </c:pt>
                  <c:pt idx="3">
                    <c:v>0.92003960129256435</c:v>
                  </c:pt>
                  <c:pt idx="4">
                    <c:v>2.2627688970687339</c:v>
                  </c:pt>
                  <c:pt idx="5">
                    <c:v>1.4423268205222519</c:v>
                  </c:pt>
                </c:numCache>
              </c:numRef>
            </c:minus>
            <c:spPr>
              <a:noFill/>
              <a:ln w="9525" cap="flat" cmpd="sng" algn="ctr">
                <a:solidFill>
                  <a:schemeClr val="tx1">
                    <a:lumMod val="65000"/>
                    <a:lumOff val="35000"/>
                  </a:schemeClr>
                </a:solidFill>
                <a:round/>
              </a:ln>
              <a:effectLst/>
            </c:spPr>
          </c:errBars>
          <c:xVal>
            <c:numRef>
              <c:f>'ETM solution de sol'!$A$47:$A$52</c:f>
              <c:numCache>
                <c:formatCode>General</c:formatCode>
                <c:ptCount val="6"/>
                <c:pt idx="0">
                  <c:v>1</c:v>
                </c:pt>
                <c:pt idx="1">
                  <c:v>4</c:v>
                </c:pt>
                <c:pt idx="2">
                  <c:v>8</c:v>
                </c:pt>
                <c:pt idx="3">
                  <c:v>15</c:v>
                </c:pt>
                <c:pt idx="4">
                  <c:v>30</c:v>
                </c:pt>
                <c:pt idx="5">
                  <c:v>77</c:v>
                </c:pt>
              </c:numCache>
            </c:numRef>
          </c:xVal>
          <c:yVal>
            <c:numRef>
              <c:f>'ETM solution de sol'!$H$47:$H$52</c:f>
              <c:numCache>
                <c:formatCode>0.00</c:formatCode>
                <c:ptCount val="6"/>
                <c:pt idx="0">
                  <c:v>29.258762207904237</c:v>
                </c:pt>
                <c:pt idx="1">
                  <c:v>12.237678756354025</c:v>
                </c:pt>
                <c:pt idx="2">
                  <c:v>7.2452366674601922</c:v>
                </c:pt>
                <c:pt idx="3">
                  <c:v>5.0699485982220436</c:v>
                </c:pt>
                <c:pt idx="4">
                  <c:v>18.624463390523978</c:v>
                </c:pt>
                <c:pt idx="5">
                  <c:v>16.696158154592851</c:v>
                </c:pt>
              </c:numCache>
            </c:numRef>
          </c:yVal>
          <c:smooth val="1"/>
        </c:ser>
        <c:ser>
          <c:idx val="3"/>
          <c:order val="4"/>
          <c:tx>
            <c:v>Sol</c:v>
          </c:tx>
          <c:spPr>
            <a:ln w="25400" cap="rnd">
              <a:solidFill>
                <a:srgbClr val="9BBB59"/>
              </a:solidFill>
              <a:round/>
            </a:ln>
            <a:effectLst/>
          </c:spPr>
          <c:marker>
            <c:symbol val="circle"/>
            <c:size val="8"/>
            <c:spPr>
              <a:solidFill>
                <a:srgbClr val="9BBB59"/>
              </a:solidFill>
              <a:ln w="9525">
                <a:noFill/>
              </a:ln>
              <a:effectLst/>
            </c:spPr>
          </c:marker>
          <c:errBars>
            <c:errDir val="y"/>
            <c:errBarType val="both"/>
            <c:errValType val="cust"/>
            <c:noEndCap val="0"/>
            <c:plus>
              <c:numRef>
                <c:f>'ETM solution de sol'!$K$47:$K$52</c:f>
                <c:numCache>
                  <c:formatCode>General</c:formatCode>
                  <c:ptCount val="6"/>
                  <c:pt idx="0">
                    <c:v>1.5170797600440566</c:v>
                  </c:pt>
                  <c:pt idx="1">
                    <c:v>0.6232629370493431</c:v>
                  </c:pt>
                  <c:pt idx="2">
                    <c:v>0.22283142778864184</c:v>
                  </c:pt>
                  <c:pt idx="3">
                    <c:v>0.8774795439936719</c:v>
                  </c:pt>
                  <c:pt idx="4">
                    <c:v>2.7140999490267985</c:v>
                  </c:pt>
                  <c:pt idx="5">
                    <c:v>2.8805303264133086</c:v>
                  </c:pt>
                </c:numCache>
              </c:numRef>
            </c:plus>
            <c:minus>
              <c:numRef>
                <c:f>'ETM solution de sol'!$K$47:$K$52</c:f>
                <c:numCache>
                  <c:formatCode>General</c:formatCode>
                  <c:ptCount val="6"/>
                  <c:pt idx="0">
                    <c:v>1.5170797600440566</c:v>
                  </c:pt>
                  <c:pt idx="1">
                    <c:v>0.6232629370493431</c:v>
                  </c:pt>
                  <c:pt idx="2">
                    <c:v>0.22283142778864184</c:v>
                  </c:pt>
                  <c:pt idx="3">
                    <c:v>0.8774795439936719</c:v>
                  </c:pt>
                  <c:pt idx="4">
                    <c:v>2.7140999490267985</c:v>
                  </c:pt>
                  <c:pt idx="5">
                    <c:v>2.8805303264133086</c:v>
                  </c:pt>
                </c:numCache>
              </c:numRef>
            </c:minus>
            <c:spPr>
              <a:noFill/>
              <a:ln w="9525" cap="flat" cmpd="sng" algn="ctr">
                <a:solidFill>
                  <a:schemeClr val="tx1">
                    <a:lumMod val="65000"/>
                    <a:lumOff val="35000"/>
                  </a:schemeClr>
                </a:solidFill>
                <a:round/>
              </a:ln>
              <a:effectLst/>
            </c:spPr>
          </c:errBars>
          <c:xVal>
            <c:numRef>
              <c:f>'ETM solution de sol'!$A$47:$A$52</c:f>
              <c:numCache>
                <c:formatCode>General</c:formatCode>
                <c:ptCount val="6"/>
                <c:pt idx="0">
                  <c:v>1</c:v>
                </c:pt>
                <c:pt idx="1">
                  <c:v>4</c:v>
                </c:pt>
                <c:pt idx="2">
                  <c:v>8</c:v>
                </c:pt>
                <c:pt idx="3">
                  <c:v>15</c:v>
                </c:pt>
                <c:pt idx="4">
                  <c:v>30</c:v>
                </c:pt>
                <c:pt idx="5">
                  <c:v>77</c:v>
                </c:pt>
              </c:numCache>
            </c:numRef>
          </c:xVal>
          <c:yVal>
            <c:numRef>
              <c:f>'ETM solution de sol'!$J$47:$J$52</c:f>
              <c:numCache>
                <c:formatCode>0.00</c:formatCode>
                <c:ptCount val="6"/>
                <c:pt idx="0">
                  <c:v>8.6520006193532044</c:v>
                </c:pt>
                <c:pt idx="1">
                  <c:v>7.96679892670935</c:v>
                </c:pt>
                <c:pt idx="2">
                  <c:v>6.7183161660125936</c:v>
                </c:pt>
                <c:pt idx="3">
                  <c:v>7.2500701603558966</c:v>
                </c:pt>
                <c:pt idx="4">
                  <c:v>11.745229658995072</c:v>
                </c:pt>
                <c:pt idx="5">
                  <c:v>10.34150493774648</c:v>
                </c:pt>
              </c:numCache>
            </c:numRef>
          </c:yVal>
          <c:smooth val="1"/>
        </c:ser>
        <c:dLbls>
          <c:showLegendKey val="0"/>
          <c:showVal val="0"/>
          <c:showCatName val="0"/>
          <c:showSerName val="0"/>
          <c:showPercent val="0"/>
          <c:showBubbleSize val="0"/>
        </c:dLbls>
        <c:axId val="353938544"/>
        <c:axId val="353943248"/>
      </c:scatterChart>
      <c:valAx>
        <c:axId val="353938544"/>
        <c:scaling>
          <c:orientation val="minMax"/>
          <c:max val="80"/>
        </c:scaling>
        <c:delete val="0"/>
        <c:axPos val="b"/>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Temps (jours)</a:t>
                </a:r>
              </a:p>
            </c:rich>
          </c:tx>
          <c:layout>
            <c:manualLayout>
              <c:xMode val="edge"/>
              <c:yMode val="edge"/>
              <c:x val="0.52804896373074939"/>
              <c:y val="0.93683862682052155"/>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General" sourceLinked="1"/>
        <c:majorTickMark val="out"/>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3943248"/>
        <c:crosses val="autoZero"/>
        <c:crossBetween val="midCat"/>
      </c:valAx>
      <c:valAx>
        <c:axId val="353943248"/>
        <c:scaling>
          <c:orientation val="minMax"/>
          <c:min val="0"/>
        </c:scaling>
        <c:delete val="0"/>
        <c:axPos val="l"/>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solidFill>
                      <a:schemeClr val="tx1"/>
                    </a:solidFill>
                  </a:rPr>
                  <a:t>Concentration (µg/L)</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 sourceLinked="0"/>
        <c:majorTickMark val="out"/>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3938544"/>
        <c:crosses val="autoZero"/>
        <c:crossBetween val="midCat"/>
      </c:valAx>
      <c:spPr>
        <a:noFill/>
        <a:ln>
          <a:noFill/>
        </a:ln>
        <a:effectLst/>
      </c:spPr>
    </c:plotArea>
    <c:plotVisOnly val="1"/>
    <c:dispBlanksAs val="gap"/>
    <c:showDLblsOverMax val="0"/>
  </c:chart>
  <c:spPr>
    <a:noFill/>
    <a:ln>
      <a:noFill/>
    </a:ln>
    <a:effectLst/>
  </c:spPr>
  <c:txPr>
    <a:bodyPr/>
    <a:lstStyle/>
    <a:p>
      <a:pPr>
        <a:defRPr sz="1800">
          <a:solidFill>
            <a:schemeClr val="tx1"/>
          </a:solidFill>
        </a:defRPr>
      </a:pPr>
      <a:endParaRPr lang="fr-FR"/>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r>
              <a:rPr lang="fr-FR" b="1"/>
              <a:t>Plomb</a:t>
            </a:r>
          </a:p>
        </c:rich>
      </c:tx>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0.15672003499562553"/>
          <c:y val="7.4020726495726497E-2"/>
          <c:w val="0.81363688271604939"/>
          <c:h val="0.76621517094017089"/>
        </c:manualLayout>
      </c:layout>
      <c:scatterChart>
        <c:scatterStyle val="smoothMarker"/>
        <c:varyColors val="0"/>
        <c:ser>
          <c:idx val="1"/>
          <c:order val="0"/>
          <c:tx>
            <c:v>Sol + Maïs</c:v>
          </c:tx>
          <c:spPr>
            <a:ln w="25400" cap="rnd">
              <a:solidFill>
                <a:schemeClr val="accent2"/>
              </a:solidFill>
              <a:round/>
            </a:ln>
            <a:effectLst/>
          </c:spPr>
          <c:marker>
            <c:symbol val="circle"/>
            <c:size val="8"/>
            <c:spPr>
              <a:solidFill>
                <a:schemeClr val="accent2"/>
              </a:solidFill>
              <a:ln w="9525">
                <a:solidFill>
                  <a:schemeClr val="accent2"/>
                </a:solidFill>
              </a:ln>
              <a:effectLst/>
            </c:spPr>
          </c:marker>
          <c:errBars>
            <c:errDir val="y"/>
            <c:errBarType val="both"/>
            <c:errValType val="cust"/>
            <c:noEndCap val="0"/>
            <c:plus>
              <c:numRef>
                <c:f>'ETM solution de sol'!$C$154:$C$158</c:f>
                <c:numCache>
                  <c:formatCode>General</c:formatCode>
                  <c:ptCount val="5"/>
                  <c:pt idx="1">
                    <c:v>0.11646878657290785</c:v>
                  </c:pt>
                  <c:pt idx="2">
                    <c:v>0.28647708086658991</c:v>
                  </c:pt>
                  <c:pt idx="3">
                    <c:v>0.30442645116179928</c:v>
                  </c:pt>
                  <c:pt idx="4">
                    <c:v>1.2959400882877459</c:v>
                  </c:pt>
                </c:numCache>
              </c:numRef>
            </c:plus>
            <c:minus>
              <c:numRef>
                <c:f>'ETM solution de sol'!$C$154:$C$158</c:f>
                <c:numCache>
                  <c:formatCode>General</c:formatCode>
                  <c:ptCount val="5"/>
                  <c:pt idx="1">
                    <c:v>0.11646878657290785</c:v>
                  </c:pt>
                  <c:pt idx="2">
                    <c:v>0.28647708086658991</c:v>
                  </c:pt>
                  <c:pt idx="3">
                    <c:v>0.30442645116179928</c:v>
                  </c:pt>
                  <c:pt idx="4">
                    <c:v>1.2959400882877459</c:v>
                  </c:pt>
                </c:numCache>
              </c:numRef>
            </c:minus>
            <c:spPr>
              <a:noFill/>
              <a:ln w="9525" cap="flat" cmpd="sng" algn="ctr">
                <a:solidFill>
                  <a:schemeClr val="tx1">
                    <a:lumMod val="65000"/>
                    <a:lumOff val="35000"/>
                  </a:schemeClr>
                </a:solidFill>
                <a:round/>
              </a:ln>
              <a:effectLst/>
            </c:spPr>
          </c:errBars>
          <c:xVal>
            <c:numRef>
              <c:f>'ETM solution de sol'!$A$154:$A$159</c:f>
              <c:numCache>
                <c:formatCode>0</c:formatCode>
                <c:ptCount val="6"/>
                <c:pt idx="0">
                  <c:v>1</c:v>
                </c:pt>
                <c:pt idx="1">
                  <c:v>4</c:v>
                </c:pt>
                <c:pt idx="2">
                  <c:v>8</c:v>
                </c:pt>
                <c:pt idx="3">
                  <c:v>15</c:v>
                </c:pt>
                <c:pt idx="4">
                  <c:v>30</c:v>
                </c:pt>
                <c:pt idx="5">
                  <c:v>77</c:v>
                </c:pt>
              </c:numCache>
            </c:numRef>
          </c:xVal>
          <c:yVal>
            <c:numRef>
              <c:f>'ETM solution de sol'!$B$154:$B$159</c:f>
              <c:numCache>
                <c:formatCode>0.00</c:formatCode>
                <c:ptCount val="6"/>
                <c:pt idx="0">
                  <c:v>1.0148755296108001</c:v>
                </c:pt>
                <c:pt idx="1">
                  <c:v>1.2336602301553574</c:v>
                </c:pt>
                <c:pt idx="2">
                  <c:v>1.3422003361539432</c:v>
                </c:pt>
                <c:pt idx="3">
                  <c:v>1.1768343325211683</c:v>
                </c:pt>
                <c:pt idx="4">
                  <c:v>3.1265736314299666</c:v>
                </c:pt>
                <c:pt idx="5" formatCode="General">
                  <c:v>0.61600645922911257</c:v>
                </c:pt>
              </c:numCache>
            </c:numRef>
          </c:yVal>
          <c:smooth val="1"/>
        </c:ser>
        <c:ser>
          <c:idx val="2"/>
          <c:order val="1"/>
          <c:tx>
            <c:v>Sol + Tournesol</c:v>
          </c:tx>
          <c:spPr>
            <a:ln w="25400" cap="rnd">
              <a:solidFill>
                <a:schemeClr val="accent6"/>
              </a:solidFill>
              <a:round/>
            </a:ln>
            <a:effectLst/>
          </c:spPr>
          <c:marker>
            <c:symbol val="circle"/>
            <c:size val="8"/>
            <c:spPr>
              <a:solidFill>
                <a:schemeClr val="accent6"/>
              </a:solidFill>
              <a:ln w="9525">
                <a:noFill/>
              </a:ln>
              <a:effectLst/>
            </c:spPr>
          </c:marker>
          <c:errBars>
            <c:errDir val="y"/>
            <c:errBarType val="both"/>
            <c:errValType val="cust"/>
            <c:noEndCap val="0"/>
            <c:plus>
              <c:numRef>
                <c:f>'ETM solution de sol'!$E$154:$E$158</c:f>
                <c:numCache>
                  <c:formatCode>General</c:formatCode>
                  <c:ptCount val="5"/>
                  <c:pt idx="0">
                    <c:v>8.4282694466510474E-2</c:v>
                  </c:pt>
                  <c:pt idx="3">
                    <c:v>0.27395333715490711</c:v>
                  </c:pt>
                  <c:pt idx="4">
                    <c:v>1.6717664232448248</c:v>
                  </c:pt>
                </c:numCache>
              </c:numRef>
            </c:plus>
            <c:minus>
              <c:numRef>
                <c:f>'ETM solution de sol'!$E$154:$E$158</c:f>
                <c:numCache>
                  <c:formatCode>General</c:formatCode>
                  <c:ptCount val="5"/>
                  <c:pt idx="0">
                    <c:v>8.4282694466510474E-2</c:v>
                  </c:pt>
                  <c:pt idx="3">
                    <c:v>0.27395333715490711</c:v>
                  </c:pt>
                  <c:pt idx="4">
                    <c:v>1.6717664232448248</c:v>
                  </c:pt>
                </c:numCache>
              </c:numRef>
            </c:minus>
            <c:spPr>
              <a:noFill/>
              <a:ln w="9525" cap="flat" cmpd="sng" algn="ctr">
                <a:solidFill>
                  <a:schemeClr val="tx1">
                    <a:lumMod val="65000"/>
                    <a:lumOff val="35000"/>
                  </a:schemeClr>
                </a:solidFill>
                <a:round/>
              </a:ln>
              <a:effectLst/>
            </c:spPr>
          </c:errBars>
          <c:xVal>
            <c:numRef>
              <c:f>'ETM solution de sol'!$A$154:$A$159</c:f>
              <c:numCache>
                <c:formatCode>0</c:formatCode>
                <c:ptCount val="6"/>
                <c:pt idx="0">
                  <c:v>1</c:v>
                </c:pt>
                <c:pt idx="1">
                  <c:v>4</c:v>
                </c:pt>
                <c:pt idx="2">
                  <c:v>8</c:v>
                </c:pt>
                <c:pt idx="3">
                  <c:v>15</c:v>
                </c:pt>
                <c:pt idx="4">
                  <c:v>30</c:v>
                </c:pt>
                <c:pt idx="5">
                  <c:v>77</c:v>
                </c:pt>
              </c:numCache>
            </c:numRef>
          </c:xVal>
          <c:yVal>
            <c:numRef>
              <c:f>'ETM solution de sol'!$D$154:$D$159</c:f>
              <c:numCache>
                <c:formatCode>0.00</c:formatCode>
                <c:ptCount val="6"/>
                <c:pt idx="0">
                  <c:v>0.77927414456316146</c:v>
                </c:pt>
                <c:pt idx="1">
                  <c:v>0.79764269809717403</c:v>
                </c:pt>
                <c:pt idx="2">
                  <c:v>0.7</c:v>
                </c:pt>
                <c:pt idx="3">
                  <c:v>1.0488029119727875</c:v>
                </c:pt>
                <c:pt idx="4">
                  <c:v>3.7774912365123576</c:v>
                </c:pt>
                <c:pt idx="5" formatCode="General">
                  <c:v>0.67421254587510127</c:v>
                </c:pt>
              </c:numCache>
            </c:numRef>
          </c:yVal>
          <c:smooth val="1"/>
        </c:ser>
        <c:ser>
          <c:idx val="3"/>
          <c:order val="2"/>
          <c:tx>
            <c:v>Sol + Moutarde</c:v>
          </c:tx>
          <c:spPr>
            <a:ln w="25400" cap="rnd">
              <a:solidFill>
                <a:schemeClr val="accent1"/>
              </a:solidFill>
              <a:round/>
            </a:ln>
            <a:effectLst/>
          </c:spPr>
          <c:marker>
            <c:symbol val="circle"/>
            <c:size val="8"/>
            <c:spPr>
              <a:solidFill>
                <a:schemeClr val="accent1"/>
              </a:solidFill>
              <a:ln w="9525">
                <a:noFill/>
              </a:ln>
              <a:effectLst/>
            </c:spPr>
          </c:marker>
          <c:errBars>
            <c:errDir val="y"/>
            <c:errBarType val="both"/>
            <c:errValType val="cust"/>
            <c:noEndCap val="0"/>
            <c:plus>
              <c:numRef>
                <c:f>'ETM solution de sol'!$G$154:$G$158</c:f>
                <c:numCache>
                  <c:formatCode>General</c:formatCode>
                  <c:ptCount val="5"/>
                  <c:pt idx="0">
                    <c:v>0.40432206293445933</c:v>
                  </c:pt>
                  <c:pt idx="2">
                    <c:v>9.2960852171175126E-2</c:v>
                  </c:pt>
                  <c:pt idx="3">
                    <c:v>0.59641412697821494</c:v>
                  </c:pt>
                  <c:pt idx="4">
                    <c:v>1.0556439482149316</c:v>
                  </c:pt>
                </c:numCache>
              </c:numRef>
            </c:plus>
            <c:minus>
              <c:numRef>
                <c:f>'ETM solution de sol'!$G$154:$G$158</c:f>
                <c:numCache>
                  <c:formatCode>General</c:formatCode>
                  <c:ptCount val="5"/>
                  <c:pt idx="0">
                    <c:v>0.40432206293445933</c:v>
                  </c:pt>
                  <c:pt idx="2">
                    <c:v>9.2960852171175126E-2</c:v>
                  </c:pt>
                  <c:pt idx="3">
                    <c:v>0.59641412697821494</c:v>
                  </c:pt>
                  <c:pt idx="4">
                    <c:v>1.0556439482149316</c:v>
                  </c:pt>
                </c:numCache>
              </c:numRef>
            </c:minus>
            <c:spPr>
              <a:noFill/>
              <a:ln w="9525" cap="flat" cmpd="sng" algn="ctr">
                <a:solidFill>
                  <a:schemeClr val="tx1">
                    <a:lumMod val="65000"/>
                    <a:lumOff val="35000"/>
                  </a:schemeClr>
                </a:solidFill>
                <a:round/>
              </a:ln>
              <a:effectLst/>
            </c:spPr>
          </c:errBars>
          <c:xVal>
            <c:numRef>
              <c:f>'ETM solution de sol'!$A$154:$A$159</c:f>
              <c:numCache>
                <c:formatCode>0</c:formatCode>
                <c:ptCount val="6"/>
                <c:pt idx="0">
                  <c:v>1</c:v>
                </c:pt>
                <c:pt idx="1">
                  <c:v>4</c:v>
                </c:pt>
                <c:pt idx="2">
                  <c:v>8</c:v>
                </c:pt>
                <c:pt idx="3">
                  <c:v>15</c:v>
                </c:pt>
                <c:pt idx="4">
                  <c:v>30</c:v>
                </c:pt>
                <c:pt idx="5">
                  <c:v>77</c:v>
                </c:pt>
              </c:numCache>
            </c:numRef>
          </c:xVal>
          <c:yVal>
            <c:numRef>
              <c:f>'ETM solution de sol'!$F$154:$F$159</c:f>
              <c:numCache>
                <c:formatCode>0.00</c:formatCode>
                <c:ptCount val="6"/>
                <c:pt idx="0">
                  <c:v>1.5478541036062132</c:v>
                </c:pt>
                <c:pt idx="1">
                  <c:v>0.7</c:v>
                </c:pt>
                <c:pt idx="2">
                  <c:v>0.85503415386984261</c:v>
                </c:pt>
                <c:pt idx="3">
                  <c:v>3.2357465105189651</c:v>
                </c:pt>
                <c:pt idx="4">
                  <c:v>2.8610447495481637</c:v>
                </c:pt>
                <c:pt idx="5" formatCode="General">
                  <c:v>0.49265932303212856</c:v>
                </c:pt>
              </c:numCache>
            </c:numRef>
          </c:yVal>
          <c:smooth val="1"/>
        </c:ser>
        <c:ser>
          <c:idx val="4"/>
          <c:order val="3"/>
          <c:tx>
            <c:v>Sol + Blé</c:v>
          </c:tx>
          <c:spPr>
            <a:ln w="25400" cap="rnd">
              <a:solidFill>
                <a:schemeClr val="accent4"/>
              </a:solidFill>
              <a:round/>
            </a:ln>
            <a:effectLst/>
          </c:spPr>
          <c:marker>
            <c:symbol val="circle"/>
            <c:size val="8"/>
            <c:spPr>
              <a:solidFill>
                <a:schemeClr val="accent4"/>
              </a:solidFill>
              <a:ln w="9525">
                <a:noFill/>
              </a:ln>
              <a:effectLst/>
            </c:spPr>
          </c:marker>
          <c:errBars>
            <c:errDir val="y"/>
            <c:errBarType val="both"/>
            <c:errValType val="cust"/>
            <c:noEndCap val="0"/>
            <c:plus>
              <c:numRef>
                <c:f>'ETM solution de sol'!$I$154:$I$158</c:f>
                <c:numCache>
                  <c:formatCode>General</c:formatCode>
                  <c:ptCount val="5"/>
                  <c:pt idx="0">
                    <c:v>0.25798869922348566</c:v>
                  </c:pt>
                  <c:pt idx="3">
                    <c:v>0.80641257003705202</c:v>
                  </c:pt>
                  <c:pt idx="4">
                    <c:v>4.108609722360109</c:v>
                  </c:pt>
                </c:numCache>
              </c:numRef>
            </c:plus>
            <c:minus>
              <c:numRef>
                <c:f>'ETM solution de sol'!$I$154:$I$158</c:f>
                <c:numCache>
                  <c:formatCode>General</c:formatCode>
                  <c:ptCount val="5"/>
                  <c:pt idx="0">
                    <c:v>0.25798869922348566</c:v>
                  </c:pt>
                  <c:pt idx="3">
                    <c:v>0.80641257003705202</c:v>
                  </c:pt>
                  <c:pt idx="4">
                    <c:v>4.108609722360109</c:v>
                  </c:pt>
                </c:numCache>
              </c:numRef>
            </c:minus>
            <c:spPr>
              <a:noFill/>
              <a:ln w="9525" cap="flat" cmpd="sng" algn="ctr">
                <a:solidFill>
                  <a:schemeClr val="tx1">
                    <a:lumMod val="65000"/>
                    <a:lumOff val="35000"/>
                  </a:schemeClr>
                </a:solidFill>
                <a:round/>
              </a:ln>
              <a:effectLst/>
            </c:spPr>
          </c:errBars>
          <c:xVal>
            <c:numRef>
              <c:f>'ETM solution de sol'!$A$154:$A$159</c:f>
              <c:numCache>
                <c:formatCode>0</c:formatCode>
                <c:ptCount val="6"/>
                <c:pt idx="0">
                  <c:v>1</c:v>
                </c:pt>
                <c:pt idx="1">
                  <c:v>4</c:v>
                </c:pt>
                <c:pt idx="2">
                  <c:v>8</c:v>
                </c:pt>
                <c:pt idx="3">
                  <c:v>15</c:v>
                </c:pt>
                <c:pt idx="4">
                  <c:v>30</c:v>
                </c:pt>
                <c:pt idx="5">
                  <c:v>77</c:v>
                </c:pt>
              </c:numCache>
            </c:numRef>
          </c:xVal>
          <c:yVal>
            <c:numRef>
              <c:f>'ETM solution de sol'!$H$154:$H$159</c:f>
              <c:numCache>
                <c:formatCode>0.00</c:formatCode>
                <c:ptCount val="6"/>
                <c:pt idx="0">
                  <c:v>0.69766903155734195</c:v>
                </c:pt>
                <c:pt idx="1">
                  <c:v>0.7</c:v>
                </c:pt>
                <c:pt idx="2">
                  <c:v>0.7</c:v>
                </c:pt>
                <c:pt idx="3">
                  <c:v>1.2349650623040191</c:v>
                </c:pt>
                <c:pt idx="4">
                  <c:v>6.0131100268144451</c:v>
                </c:pt>
                <c:pt idx="5" formatCode="General">
                  <c:v>0.64330599364069285</c:v>
                </c:pt>
              </c:numCache>
            </c:numRef>
          </c:yVal>
          <c:smooth val="1"/>
        </c:ser>
        <c:ser>
          <c:idx val="0"/>
          <c:order val="4"/>
          <c:tx>
            <c:v>Sol</c:v>
          </c:tx>
          <c:spPr>
            <a:ln w="25400" cap="rnd">
              <a:solidFill>
                <a:schemeClr val="accent3"/>
              </a:solidFill>
              <a:round/>
            </a:ln>
            <a:effectLst/>
          </c:spPr>
          <c:marker>
            <c:symbol val="circle"/>
            <c:size val="8"/>
            <c:spPr>
              <a:solidFill>
                <a:schemeClr val="accent3"/>
              </a:solidFill>
              <a:ln w="9525">
                <a:noFill/>
              </a:ln>
              <a:effectLst/>
            </c:spPr>
          </c:marker>
          <c:errBars>
            <c:errDir val="y"/>
            <c:errBarType val="both"/>
            <c:errValType val="cust"/>
            <c:noEndCap val="0"/>
            <c:plus>
              <c:numRef>
                <c:f>'ETM solution de sol'!$K$154:$K$158</c:f>
                <c:numCache>
                  <c:formatCode>General</c:formatCode>
                  <c:ptCount val="5"/>
                  <c:pt idx="4">
                    <c:v>0.28653953075805211</c:v>
                  </c:pt>
                </c:numCache>
              </c:numRef>
            </c:plus>
            <c:minus>
              <c:numRef>
                <c:f>'ETM solution de sol'!$K$154:$K$158</c:f>
                <c:numCache>
                  <c:formatCode>General</c:formatCode>
                  <c:ptCount val="5"/>
                  <c:pt idx="4">
                    <c:v>0.28653953075805211</c:v>
                  </c:pt>
                </c:numCache>
              </c:numRef>
            </c:minus>
            <c:spPr>
              <a:noFill/>
              <a:ln w="9525" cap="flat" cmpd="sng" algn="ctr">
                <a:solidFill>
                  <a:schemeClr val="tx1">
                    <a:lumMod val="65000"/>
                    <a:lumOff val="35000"/>
                  </a:schemeClr>
                </a:solidFill>
                <a:round/>
              </a:ln>
              <a:effectLst/>
            </c:spPr>
          </c:errBars>
          <c:xVal>
            <c:numRef>
              <c:f>'ETM solution de sol'!$A$154:$A$159</c:f>
              <c:numCache>
                <c:formatCode>0</c:formatCode>
                <c:ptCount val="6"/>
                <c:pt idx="0">
                  <c:v>1</c:v>
                </c:pt>
                <c:pt idx="1">
                  <c:v>4</c:v>
                </c:pt>
                <c:pt idx="2">
                  <c:v>8</c:v>
                </c:pt>
                <c:pt idx="3">
                  <c:v>15</c:v>
                </c:pt>
                <c:pt idx="4">
                  <c:v>30</c:v>
                </c:pt>
                <c:pt idx="5">
                  <c:v>77</c:v>
                </c:pt>
              </c:numCache>
            </c:numRef>
          </c:xVal>
          <c:yVal>
            <c:numRef>
              <c:f>'ETM solution de sol'!$J$154:$J$159</c:f>
              <c:numCache>
                <c:formatCode>0.00</c:formatCode>
                <c:ptCount val="6"/>
                <c:pt idx="0">
                  <c:v>0.7</c:v>
                </c:pt>
                <c:pt idx="1">
                  <c:v>0.7</c:v>
                </c:pt>
                <c:pt idx="2">
                  <c:v>0.7</c:v>
                </c:pt>
                <c:pt idx="3">
                  <c:v>0.7</c:v>
                </c:pt>
                <c:pt idx="4">
                  <c:v>1.007858596518781</c:v>
                </c:pt>
                <c:pt idx="5" formatCode="General">
                  <c:v>1.3209727798238347</c:v>
                </c:pt>
              </c:numCache>
            </c:numRef>
          </c:yVal>
          <c:smooth val="1"/>
        </c:ser>
        <c:dLbls>
          <c:showLegendKey val="0"/>
          <c:showVal val="0"/>
          <c:showCatName val="0"/>
          <c:showSerName val="0"/>
          <c:showPercent val="0"/>
          <c:showBubbleSize val="0"/>
        </c:dLbls>
        <c:axId val="353942856"/>
        <c:axId val="353939328"/>
      </c:scatterChart>
      <c:valAx>
        <c:axId val="353942856"/>
        <c:scaling>
          <c:orientation val="minMax"/>
          <c:max val="80"/>
        </c:scaling>
        <c:delete val="0"/>
        <c:axPos val="b"/>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Temps (jours)</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3939328"/>
        <c:crosses val="autoZero"/>
        <c:crossBetween val="midCat"/>
      </c:valAx>
      <c:valAx>
        <c:axId val="353939328"/>
        <c:scaling>
          <c:orientation val="minMax"/>
          <c:max val="12"/>
          <c:min val="0"/>
        </c:scaling>
        <c:delete val="0"/>
        <c:axPos val="l"/>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fr-FR" b="1"/>
                  <a:t>Concentration (µg/L)</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numFmt formatCode="0" sourceLinked="0"/>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3942856"/>
        <c:crosses val="autoZero"/>
        <c:crossBetween val="midCat"/>
      </c:valAx>
      <c:spPr>
        <a:noFill/>
        <a:ln>
          <a:noFill/>
        </a:ln>
        <a:effectLst/>
      </c:spPr>
    </c:plotArea>
    <c:plotVisOnly val="1"/>
    <c:dispBlanksAs val="gap"/>
    <c:showDLblsOverMax val="0"/>
  </c:chart>
  <c:spPr>
    <a:noFill/>
    <a:ln>
      <a:noFill/>
    </a:ln>
    <a:effectLst/>
  </c:spPr>
  <c:txPr>
    <a:bodyPr/>
    <a:lstStyle/>
    <a:p>
      <a:pPr>
        <a:defRPr sz="1800">
          <a:solidFill>
            <a:schemeClr val="tx1"/>
          </a:solidFill>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Carbone inorganique dissous</a:t>
            </a:r>
          </a:p>
        </c:rich>
      </c:tx>
      <c:layout/>
      <c:overlay val="0"/>
      <c:spPr>
        <a:noFill/>
        <a:ln w="25400">
          <a:noFill/>
        </a:ln>
      </c:spPr>
    </c:title>
    <c:autoTitleDeleted val="0"/>
    <c:plotArea>
      <c:layout>
        <c:manualLayout>
          <c:layoutTarget val="inner"/>
          <c:xMode val="edge"/>
          <c:yMode val="edge"/>
          <c:x val="0.13627006172839506"/>
          <c:y val="0.19947606837606841"/>
          <c:w val="0.83255806434005875"/>
          <c:h val="0.663076821408074"/>
        </c:manualLayout>
      </c:layout>
      <c:scatterChart>
        <c:scatterStyle val="lineMarker"/>
        <c:varyColors val="0"/>
        <c:ser>
          <c:idx val="0"/>
          <c:order val="0"/>
          <c:tx>
            <c:v>Sol</c:v>
          </c:tx>
          <c:spPr>
            <a:ln w="25400" cap="rnd">
              <a:solidFill>
                <a:schemeClr val="accent3"/>
              </a:solidFill>
              <a:round/>
            </a:ln>
            <a:effectLst/>
          </c:spPr>
          <c:marker>
            <c:symbol val="circle"/>
            <c:size val="8"/>
            <c:spPr>
              <a:solidFill>
                <a:schemeClr val="accent3"/>
              </a:solidFill>
              <a:ln w="9525">
                <a:solidFill>
                  <a:schemeClr val="accent3"/>
                </a:solidFill>
              </a:ln>
              <a:effectLst/>
            </c:spPr>
          </c:marker>
          <c:errBars>
            <c:errDir val="y"/>
            <c:errBarType val="both"/>
            <c:errValType val="cust"/>
            <c:noEndCap val="0"/>
            <c:plus>
              <c:numRef>
                <c:f>Feuil1!$L$51:$L$56</c:f>
                <c:numCache>
                  <c:formatCode>General</c:formatCode>
                  <c:ptCount val="6"/>
                  <c:pt idx="0">
                    <c:v>2.0154408275031686</c:v>
                  </c:pt>
                  <c:pt idx="1">
                    <c:v>1.9086186104091101</c:v>
                  </c:pt>
                  <c:pt idx="2">
                    <c:v>1.5066083598599871</c:v>
                  </c:pt>
                  <c:pt idx="3">
                    <c:v>5.6833646137946694</c:v>
                  </c:pt>
                  <c:pt idx="4">
                    <c:v>0.13740815114105401</c:v>
                  </c:pt>
                  <c:pt idx="5">
                    <c:v>1.9080663816195342</c:v>
                  </c:pt>
                </c:numCache>
              </c:numRef>
            </c:plus>
            <c:minus>
              <c:numRef>
                <c:f>Feuil1!$L$51:$L$56</c:f>
                <c:numCache>
                  <c:formatCode>General</c:formatCode>
                  <c:ptCount val="6"/>
                  <c:pt idx="0">
                    <c:v>2.0154408275031686</c:v>
                  </c:pt>
                  <c:pt idx="1">
                    <c:v>1.9086186104091101</c:v>
                  </c:pt>
                  <c:pt idx="2">
                    <c:v>1.5066083598599871</c:v>
                  </c:pt>
                  <c:pt idx="3">
                    <c:v>5.6833646137946694</c:v>
                  </c:pt>
                  <c:pt idx="4">
                    <c:v>0.13740815114105401</c:v>
                  </c:pt>
                  <c:pt idx="5">
                    <c:v>1.9080663816195342</c:v>
                  </c:pt>
                </c:numCache>
              </c:numRef>
            </c:minus>
            <c:spPr>
              <a:noFill/>
              <a:ln w="9525" cap="flat" cmpd="sng" algn="ctr">
                <a:solidFill>
                  <a:schemeClr val="accent3"/>
                </a:solidFill>
                <a:round/>
              </a:ln>
              <a:effectLst/>
            </c:spPr>
          </c:errBars>
          <c:xVal>
            <c:numRef>
              <c:f>Feuil1!$J$51:$J$56</c:f>
              <c:numCache>
                <c:formatCode>0</c:formatCode>
                <c:ptCount val="6"/>
                <c:pt idx="0">
                  <c:v>0</c:v>
                </c:pt>
                <c:pt idx="1">
                  <c:v>4</c:v>
                </c:pt>
                <c:pt idx="2">
                  <c:v>8</c:v>
                </c:pt>
                <c:pt idx="3">
                  <c:v>15</c:v>
                </c:pt>
                <c:pt idx="4">
                  <c:v>30</c:v>
                </c:pt>
                <c:pt idx="5">
                  <c:v>77</c:v>
                </c:pt>
              </c:numCache>
            </c:numRef>
          </c:xVal>
          <c:yVal>
            <c:numRef>
              <c:f>Feuil1!$K$51:$K$56</c:f>
              <c:numCache>
                <c:formatCode>0.00</c:formatCode>
                <c:ptCount val="6"/>
                <c:pt idx="0">
                  <c:v>7.735125</c:v>
                </c:pt>
                <c:pt idx="1">
                  <c:v>4.8825000000000003</c:v>
                </c:pt>
                <c:pt idx="2">
                  <c:v>2.3852499999999996</c:v>
                </c:pt>
                <c:pt idx="3">
                  <c:v>21.424999999999997</c:v>
                </c:pt>
                <c:pt idx="4">
                  <c:v>2.6736999999999993</c:v>
                </c:pt>
                <c:pt idx="5">
                  <c:v>4.1218500000000002</c:v>
                </c:pt>
              </c:numCache>
            </c:numRef>
          </c:yVal>
          <c:smooth val="0"/>
        </c:ser>
        <c:ser>
          <c:idx val="3"/>
          <c:order val="1"/>
          <c:tx>
            <c:v>Sol + Maïs</c:v>
          </c:tx>
          <c:spPr>
            <a:ln w="25400" cap="rnd">
              <a:solidFill>
                <a:schemeClr val="accent2"/>
              </a:solidFill>
              <a:round/>
            </a:ln>
            <a:effectLst/>
          </c:spPr>
          <c:marker>
            <c:symbol val="circle"/>
            <c:size val="8"/>
            <c:spPr>
              <a:solidFill>
                <a:schemeClr val="accent2"/>
              </a:solidFill>
              <a:ln w="9525">
                <a:solidFill>
                  <a:schemeClr val="accent2"/>
                </a:solidFill>
              </a:ln>
              <a:effectLst/>
            </c:spPr>
          </c:marker>
          <c:errBars>
            <c:errDir val="y"/>
            <c:errBarType val="both"/>
            <c:errValType val="cust"/>
            <c:noEndCap val="0"/>
            <c:plus>
              <c:numRef>
                <c:f>Feuil1!$T$51:$T$56</c:f>
                <c:numCache>
                  <c:formatCode>General</c:formatCode>
                  <c:ptCount val="6"/>
                  <c:pt idx="0">
                    <c:v>4.4564812352348353</c:v>
                  </c:pt>
                  <c:pt idx="1">
                    <c:v>3.958361403409218</c:v>
                  </c:pt>
                  <c:pt idx="2">
                    <c:v>3.2373806284299262</c:v>
                  </c:pt>
                  <c:pt idx="3">
                    <c:v>10.20041175639493</c:v>
                  </c:pt>
                  <c:pt idx="4">
                    <c:v>17.557680180859133</c:v>
                  </c:pt>
                  <c:pt idx="5">
                    <c:v>2.5866165802710919</c:v>
                  </c:pt>
                </c:numCache>
              </c:numRef>
            </c:plus>
            <c:minus>
              <c:numRef>
                <c:f>Feuil1!$T$51:$T$56</c:f>
                <c:numCache>
                  <c:formatCode>General</c:formatCode>
                  <c:ptCount val="6"/>
                  <c:pt idx="0">
                    <c:v>4.4564812352348353</c:v>
                  </c:pt>
                  <c:pt idx="1">
                    <c:v>3.958361403409218</c:v>
                  </c:pt>
                  <c:pt idx="2">
                    <c:v>3.2373806284299262</c:v>
                  </c:pt>
                  <c:pt idx="3">
                    <c:v>10.20041175639493</c:v>
                  </c:pt>
                  <c:pt idx="4">
                    <c:v>17.557680180859133</c:v>
                  </c:pt>
                  <c:pt idx="5">
                    <c:v>2.5866165802710919</c:v>
                  </c:pt>
                </c:numCache>
              </c:numRef>
            </c:minus>
            <c:spPr>
              <a:noFill/>
              <a:ln w="9525" cap="flat" cmpd="sng" algn="ctr">
                <a:solidFill>
                  <a:schemeClr val="accent2"/>
                </a:solidFill>
                <a:round/>
              </a:ln>
              <a:effectLst/>
            </c:spPr>
          </c:errBars>
          <c:xVal>
            <c:numRef>
              <c:f>Feuil1!$J$51:$J$56</c:f>
              <c:numCache>
                <c:formatCode>0</c:formatCode>
                <c:ptCount val="6"/>
                <c:pt idx="0">
                  <c:v>0</c:v>
                </c:pt>
                <c:pt idx="1">
                  <c:v>4</c:v>
                </c:pt>
                <c:pt idx="2">
                  <c:v>8</c:v>
                </c:pt>
                <c:pt idx="3">
                  <c:v>15</c:v>
                </c:pt>
                <c:pt idx="4">
                  <c:v>30</c:v>
                </c:pt>
                <c:pt idx="5">
                  <c:v>77</c:v>
                </c:pt>
              </c:numCache>
            </c:numRef>
          </c:xVal>
          <c:yVal>
            <c:numRef>
              <c:f>Feuil1!$S$51:$S$56</c:f>
              <c:numCache>
                <c:formatCode>0.00</c:formatCode>
                <c:ptCount val="6"/>
                <c:pt idx="0">
                  <c:v>25.612499999999997</c:v>
                </c:pt>
                <c:pt idx="1">
                  <c:v>27.217500000000001</c:v>
                </c:pt>
                <c:pt idx="2">
                  <c:v>19.245000000000001</c:v>
                </c:pt>
                <c:pt idx="3">
                  <c:v>34.340000000000003</c:v>
                </c:pt>
                <c:pt idx="4">
                  <c:v>35.606666666666662</c:v>
                </c:pt>
                <c:pt idx="5">
                  <c:v>5.3481333333333341</c:v>
                </c:pt>
              </c:numCache>
            </c:numRef>
          </c:yVal>
          <c:smooth val="0"/>
        </c:ser>
        <c:ser>
          <c:idx val="1"/>
          <c:order val="2"/>
          <c:tx>
            <c:v>Sol + Tournesol</c:v>
          </c:tx>
          <c:spPr>
            <a:ln w="25400" cap="rnd">
              <a:solidFill>
                <a:schemeClr val="accent6"/>
              </a:solidFill>
              <a:round/>
            </a:ln>
            <a:effectLst/>
          </c:spPr>
          <c:marker>
            <c:symbol val="circle"/>
            <c:size val="8"/>
            <c:spPr>
              <a:solidFill>
                <a:schemeClr val="accent6"/>
              </a:solidFill>
              <a:ln w="9525">
                <a:solidFill>
                  <a:schemeClr val="accent6"/>
                </a:solidFill>
              </a:ln>
              <a:effectLst/>
            </c:spPr>
          </c:marker>
          <c:errBars>
            <c:errDir val="y"/>
            <c:errBarType val="both"/>
            <c:errValType val="cust"/>
            <c:noEndCap val="0"/>
            <c:plus>
              <c:numRef>
                <c:f>Feuil1!$N$51:$N$56</c:f>
                <c:numCache>
                  <c:formatCode>General</c:formatCode>
                  <c:ptCount val="6"/>
                  <c:pt idx="0">
                    <c:v>1.2771452540723807</c:v>
                  </c:pt>
                  <c:pt idx="1">
                    <c:v>7.0337726955975297</c:v>
                  </c:pt>
                  <c:pt idx="2">
                    <c:v>2.9017925494425469</c:v>
                  </c:pt>
                  <c:pt idx="3">
                    <c:v>8.2697523542123168</c:v>
                  </c:pt>
                  <c:pt idx="4">
                    <c:v>8.4709385548473968</c:v>
                  </c:pt>
                  <c:pt idx="5">
                    <c:v>1.5981365982501938</c:v>
                  </c:pt>
                </c:numCache>
              </c:numRef>
            </c:plus>
            <c:minus>
              <c:numRef>
                <c:f>Feuil1!$N$51:$N$56</c:f>
                <c:numCache>
                  <c:formatCode>General</c:formatCode>
                  <c:ptCount val="6"/>
                  <c:pt idx="0">
                    <c:v>1.2771452540723807</c:v>
                  </c:pt>
                  <c:pt idx="1">
                    <c:v>7.0337726955975297</c:v>
                  </c:pt>
                  <c:pt idx="2">
                    <c:v>2.9017925494425469</c:v>
                  </c:pt>
                  <c:pt idx="3">
                    <c:v>8.2697523542123168</c:v>
                  </c:pt>
                  <c:pt idx="4">
                    <c:v>8.4709385548473968</c:v>
                  </c:pt>
                  <c:pt idx="5">
                    <c:v>1.5981365982501938</c:v>
                  </c:pt>
                </c:numCache>
              </c:numRef>
            </c:minus>
            <c:spPr>
              <a:noFill/>
              <a:ln w="9525" cap="flat" cmpd="sng" algn="ctr">
                <a:solidFill>
                  <a:schemeClr val="accent6"/>
                </a:solidFill>
                <a:round/>
              </a:ln>
              <a:effectLst/>
            </c:spPr>
          </c:errBars>
          <c:xVal>
            <c:numRef>
              <c:f>Feuil1!$J$51:$J$56</c:f>
              <c:numCache>
                <c:formatCode>0</c:formatCode>
                <c:ptCount val="6"/>
                <c:pt idx="0">
                  <c:v>0</c:v>
                </c:pt>
                <c:pt idx="1">
                  <c:v>4</c:v>
                </c:pt>
                <c:pt idx="2">
                  <c:v>8</c:v>
                </c:pt>
                <c:pt idx="3">
                  <c:v>15</c:v>
                </c:pt>
                <c:pt idx="4">
                  <c:v>30</c:v>
                </c:pt>
                <c:pt idx="5">
                  <c:v>77</c:v>
                </c:pt>
              </c:numCache>
            </c:numRef>
          </c:xVal>
          <c:yVal>
            <c:numRef>
              <c:f>Feuil1!$M$51:$M$56</c:f>
              <c:numCache>
                <c:formatCode>0.00</c:formatCode>
                <c:ptCount val="6"/>
                <c:pt idx="0">
                  <c:v>35.564999999999998</c:v>
                </c:pt>
                <c:pt idx="1">
                  <c:v>49.812499999999993</c:v>
                </c:pt>
                <c:pt idx="2">
                  <c:v>35.269999999999996</c:v>
                </c:pt>
                <c:pt idx="3">
                  <c:v>55.009</c:v>
                </c:pt>
                <c:pt idx="4">
                  <c:v>53.160000000000004</c:v>
                </c:pt>
                <c:pt idx="5">
                  <c:v>12.3018</c:v>
                </c:pt>
              </c:numCache>
            </c:numRef>
          </c:yVal>
          <c:smooth val="0"/>
        </c:ser>
        <c:ser>
          <c:idx val="4"/>
          <c:order val="3"/>
          <c:tx>
            <c:v>Sol + Moutarde</c:v>
          </c:tx>
          <c:spPr>
            <a:ln w="25400" cap="rnd">
              <a:solidFill>
                <a:schemeClr val="accent1"/>
              </a:solidFill>
              <a:round/>
            </a:ln>
            <a:effectLst/>
          </c:spPr>
          <c:marker>
            <c:symbol val="circle"/>
            <c:size val="8"/>
            <c:spPr>
              <a:solidFill>
                <a:schemeClr val="accent1"/>
              </a:solidFill>
              <a:ln w="9525">
                <a:solidFill>
                  <a:schemeClr val="accent1"/>
                </a:solidFill>
              </a:ln>
              <a:effectLst/>
            </c:spPr>
          </c:marker>
          <c:errBars>
            <c:errDir val="y"/>
            <c:errBarType val="both"/>
            <c:errValType val="cust"/>
            <c:noEndCap val="0"/>
            <c:plus>
              <c:numRef>
                <c:f>Feuil1!$P$51:$P$56</c:f>
                <c:numCache>
                  <c:formatCode>General</c:formatCode>
                  <c:ptCount val="6"/>
                  <c:pt idx="0">
                    <c:v>19.095520417103057</c:v>
                  </c:pt>
                  <c:pt idx="1">
                    <c:v>17.232192257516161</c:v>
                  </c:pt>
                  <c:pt idx="2">
                    <c:v>23.137359399896955</c:v>
                  </c:pt>
                  <c:pt idx="3">
                    <c:v>5.1898177553102398</c:v>
                  </c:pt>
                  <c:pt idx="4">
                    <c:v>39.689391725841446</c:v>
                  </c:pt>
                  <c:pt idx="5">
                    <c:v>2.9400748714956335</c:v>
                  </c:pt>
                </c:numCache>
              </c:numRef>
            </c:plus>
            <c:minus>
              <c:numRef>
                <c:f>Feuil1!$P$51:$P$56</c:f>
                <c:numCache>
                  <c:formatCode>General</c:formatCode>
                  <c:ptCount val="6"/>
                  <c:pt idx="0">
                    <c:v>19.095520417103057</c:v>
                  </c:pt>
                  <c:pt idx="1">
                    <c:v>17.232192257516161</c:v>
                  </c:pt>
                  <c:pt idx="2">
                    <c:v>23.137359399896955</c:v>
                  </c:pt>
                  <c:pt idx="3">
                    <c:v>5.1898177553102398</c:v>
                  </c:pt>
                  <c:pt idx="4">
                    <c:v>39.689391725841446</c:v>
                  </c:pt>
                  <c:pt idx="5">
                    <c:v>2.9400748714956335</c:v>
                  </c:pt>
                </c:numCache>
              </c:numRef>
            </c:minus>
            <c:spPr>
              <a:noFill/>
              <a:ln w="9525" cap="flat" cmpd="sng" algn="ctr">
                <a:solidFill>
                  <a:schemeClr val="accent1"/>
                </a:solidFill>
                <a:round/>
              </a:ln>
              <a:effectLst/>
            </c:spPr>
          </c:errBars>
          <c:xVal>
            <c:numRef>
              <c:f>Feuil1!$J$51:$J$56</c:f>
              <c:numCache>
                <c:formatCode>0</c:formatCode>
                <c:ptCount val="6"/>
                <c:pt idx="0">
                  <c:v>0</c:v>
                </c:pt>
                <c:pt idx="1">
                  <c:v>4</c:v>
                </c:pt>
                <c:pt idx="2">
                  <c:v>8</c:v>
                </c:pt>
                <c:pt idx="3">
                  <c:v>15</c:v>
                </c:pt>
                <c:pt idx="4">
                  <c:v>30</c:v>
                </c:pt>
                <c:pt idx="5">
                  <c:v>77</c:v>
                </c:pt>
              </c:numCache>
            </c:numRef>
          </c:xVal>
          <c:yVal>
            <c:numRef>
              <c:f>Feuil1!$O$51:$O$56</c:f>
              <c:numCache>
                <c:formatCode>0.00</c:formatCode>
                <c:ptCount val="6"/>
                <c:pt idx="0">
                  <c:v>31.55</c:v>
                </c:pt>
                <c:pt idx="1">
                  <c:v>46.614999999999995</c:v>
                </c:pt>
                <c:pt idx="2">
                  <c:v>39.44</c:v>
                </c:pt>
                <c:pt idx="3">
                  <c:v>24.052499999999998</c:v>
                </c:pt>
                <c:pt idx="4">
                  <c:v>41.2471125</c:v>
                </c:pt>
                <c:pt idx="5">
                  <c:v>18.388749999999998</c:v>
                </c:pt>
              </c:numCache>
            </c:numRef>
          </c:yVal>
          <c:smooth val="0"/>
        </c:ser>
        <c:ser>
          <c:idx val="2"/>
          <c:order val="4"/>
          <c:tx>
            <c:v>Sol + Blé</c:v>
          </c:tx>
          <c:spPr>
            <a:ln w="25400" cap="rnd">
              <a:solidFill>
                <a:schemeClr val="accent4"/>
              </a:solidFill>
              <a:round/>
            </a:ln>
            <a:effectLst/>
          </c:spPr>
          <c:marker>
            <c:symbol val="circle"/>
            <c:size val="8"/>
            <c:spPr>
              <a:solidFill>
                <a:schemeClr val="accent4"/>
              </a:solidFill>
              <a:ln w="9525">
                <a:solidFill>
                  <a:schemeClr val="accent4"/>
                </a:solidFill>
              </a:ln>
              <a:effectLst/>
            </c:spPr>
          </c:marker>
          <c:errBars>
            <c:errDir val="y"/>
            <c:errBarType val="both"/>
            <c:errValType val="cust"/>
            <c:noEndCap val="0"/>
            <c:plus>
              <c:numRef>
                <c:f>Feuil1!$R$51:$R$56</c:f>
                <c:numCache>
                  <c:formatCode>General</c:formatCode>
                  <c:ptCount val="6"/>
                  <c:pt idx="0">
                    <c:v>7.907372087699799</c:v>
                  </c:pt>
                  <c:pt idx="1">
                    <c:v>5.091188597305492</c:v>
                  </c:pt>
                  <c:pt idx="2">
                    <c:v>3.8410588817842024</c:v>
                  </c:pt>
                  <c:pt idx="3">
                    <c:v>13.928487594375303</c:v>
                  </c:pt>
                  <c:pt idx="4">
                    <c:v>9.4502119685221952</c:v>
                  </c:pt>
                  <c:pt idx="5">
                    <c:v>1.3543181605516452</c:v>
                  </c:pt>
                </c:numCache>
              </c:numRef>
            </c:plus>
            <c:minus>
              <c:numRef>
                <c:f>Feuil1!$R$51:$R$56</c:f>
                <c:numCache>
                  <c:formatCode>General</c:formatCode>
                  <c:ptCount val="6"/>
                  <c:pt idx="0">
                    <c:v>7.907372087699799</c:v>
                  </c:pt>
                  <c:pt idx="1">
                    <c:v>5.091188597305492</c:v>
                  </c:pt>
                  <c:pt idx="2">
                    <c:v>3.8410588817842024</c:v>
                  </c:pt>
                  <c:pt idx="3">
                    <c:v>13.928487594375303</c:v>
                  </c:pt>
                  <c:pt idx="4">
                    <c:v>9.4502119685221952</c:v>
                  </c:pt>
                  <c:pt idx="5">
                    <c:v>1.3543181605516452</c:v>
                  </c:pt>
                </c:numCache>
              </c:numRef>
            </c:minus>
            <c:spPr>
              <a:noFill/>
              <a:ln w="9525" cap="flat" cmpd="sng" algn="ctr">
                <a:solidFill>
                  <a:schemeClr val="accent4"/>
                </a:solidFill>
                <a:round/>
              </a:ln>
              <a:effectLst/>
            </c:spPr>
          </c:errBars>
          <c:xVal>
            <c:numRef>
              <c:f>Feuil1!$J$51:$J$56</c:f>
              <c:numCache>
                <c:formatCode>0</c:formatCode>
                <c:ptCount val="6"/>
                <c:pt idx="0">
                  <c:v>0</c:v>
                </c:pt>
                <c:pt idx="1">
                  <c:v>4</c:v>
                </c:pt>
                <c:pt idx="2">
                  <c:v>8</c:v>
                </c:pt>
                <c:pt idx="3">
                  <c:v>15</c:v>
                </c:pt>
                <c:pt idx="4">
                  <c:v>30</c:v>
                </c:pt>
                <c:pt idx="5">
                  <c:v>77</c:v>
                </c:pt>
              </c:numCache>
            </c:numRef>
          </c:xVal>
          <c:yVal>
            <c:numRef>
              <c:f>Feuil1!$Q$51:$Q$56</c:f>
              <c:numCache>
                <c:formatCode>0.00</c:formatCode>
                <c:ptCount val="6"/>
                <c:pt idx="0">
                  <c:v>30.286666666666662</c:v>
                </c:pt>
                <c:pt idx="1">
                  <c:v>18.76733333333333</c:v>
                </c:pt>
                <c:pt idx="2">
                  <c:v>16.61</c:v>
                </c:pt>
                <c:pt idx="3">
                  <c:v>20.464999999999996</c:v>
                </c:pt>
                <c:pt idx="4">
                  <c:v>28.511249999999997</c:v>
                </c:pt>
                <c:pt idx="5">
                  <c:v>5.7384000000000004</c:v>
                </c:pt>
              </c:numCache>
            </c:numRef>
          </c:yVal>
          <c:smooth val="0"/>
        </c:ser>
        <c:dLbls>
          <c:showLegendKey val="0"/>
          <c:showVal val="0"/>
          <c:showCatName val="0"/>
          <c:showSerName val="0"/>
          <c:showPercent val="0"/>
          <c:showBubbleSize val="0"/>
        </c:dLbls>
        <c:axId val="353940896"/>
        <c:axId val="353936584"/>
      </c:scatterChart>
      <c:valAx>
        <c:axId val="353940896"/>
        <c:scaling>
          <c:orientation val="minMax"/>
          <c:max val="80"/>
        </c:scaling>
        <c:delete val="0"/>
        <c:axPos val="b"/>
        <c:title>
          <c:tx>
            <c:rich>
              <a:bodyPr rot="0" vert="horz"/>
              <a:lstStyle/>
              <a:p>
                <a:pPr>
                  <a:defRPr/>
                </a:pPr>
                <a:r>
                  <a:rPr lang="fr-FR"/>
                  <a:t>Temps (jours)</a:t>
                </a:r>
              </a:p>
            </c:rich>
          </c:tx>
          <c:layout/>
          <c:overlay val="0"/>
          <c:spPr>
            <a:noFill/>
            <a:ln w="25400">
              <a:noFill/>
            </a:ln>
          </c:spPr>
        </c:title>
        <c:numFmt formatCode="0" sourceLinked="1"/>
        <c:majorTickMark val="out"/>
        <c:minorTickMark val="none"/>
        <c:tickLblPos val="nextTo"/>
        <c:spPr>
          <a:noFill/>
          <a:ln w="9525" cap="flat" cmpd="sng" algn="ctr">
            <a:solidFill>
              <a:schemeClr val="tx1"/>
            </a:solidFill>
            <a:round/>
          </a:ln>
          <a:effectLst/>
        </c:spPr>
        <c:txPr>
          <a:bodyPr rot="0" vert="horz"/>
          <a:lstStyle/>
          <a:p>
            <a:pPr>
              <a:defRPr/>
            </a:pPr>
            <a:endParaRPr lang="fr-FR"/>
          </a:p>
        </c:txPr>
        <c:crossAx val="353936584"/>
        <c:crosses val="autoZero"/>
        <c:crossBetween val="midCat"/>
      </c:valAx>
      <c:valAx>
        <c:axId val="353936584"/>
        <c:scaling>
          <c:orientation val="minMax"/>
        </c:scaling>
        <c:delete val="0"/>
        <c:axPos val="l"/>
        <c:title>
          <c:tx>
            <c:rich>
              <a:bodyPr rot="-5400000" vert="horz"/>
              <a:lstStyle/>
              <a:p>
                <a:pPr>
                  <a:defRPr/>
                </a:pPr>
                <a:r>
                  <a:rPr lang="fr-FR"/>
                  <a:t>IC (mg/L)</a:t>
                </a:r>
              </a:p>
            </c:rich>
          </c:tx>
          <c:layout/>
          <c:overlay val="0"/>
          <c:spPr>
            <a:noFill/>
            <a:ln w="25400">
              <a:noFill/>
            </a:ln>
          </c:spPr>
        </c:title>
        <c:numFmt formatCode="0" sourceLinked="0"/>
        <c:majorTickMark val="out"/>
        <c:minorTickMark val="none"/>
        <c:tickLblPos val="nextTo"/>
        <c:spPr>
          <a:noFill/>
          <a:ln w="9525" cap="flat" cmpd="sng" algn="ctr">
            <a:solidFill>
              <a:schemeClr val="tx1"/>
            </a:solidFill>
            <a:round/>
          </a:ln>
          <a:effectLst/>
        </c:spPr>
        <c:txPr>
          <a:bodyPr rot="-60000000" vert="horz"/>
          <a:lstStyle/>
          <a:p>
            <a:pPr>
              <a:defRPr/>
            </a:pPr>
            <a:endParaRPr lang="fr-FR"/>
          </a:p>
        </c:txPr>
        <c:crossAx val="353940896"/>
        <c:crosses val="autoZero"/>
        <c:crossBetween val="midCat"/>
      </c:valAx>
      <c:spPr>
        <a:noFill/>
        <a:ln w="25400">
          <a:noFill/>
        </a:ln>
      </c:spPr>
    </c:plotArea>
    <c:legend>
      <c:legendPos val="r"/>
      <c:layout>
        <c:manualLayout>
          <c:xMode val="edge"/>
          <c:yMode val="edge"/>
          <c:x val="0.67895350106553132"/>
          <c:y val="0.10612873081267318"/>
          <c:w val="0.32104649893446863"/>
          <c:h val="0.3488395374726766"/>
        </c:manualLayout>
      </c:layout>
      <c:overlay val="0"/>
      <c:spPr>
        <a:noFill/>
        <a:ln w="25400">
          <a:noFill/>
        </a:ln>
      </c:spPr>
      <c:txPr>
        <a:bodyPr rot="0" vert="horz"/>
        <a:lstStyle/>
        <a:p>
          <a:pPr>
            <a:defRPr>
              <a:solidFill>
                <a:schemeClr val="tx1"/>
              </a:solidFill>
            </a:defRPr>
          </a:pPr>
          <a:endParaRPr lang="fr-FR"/>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solidFill>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mn-lt"/>
                <a:ea typeface="+mn-ea"/>
                <a:cs typeface="+mn-cs"/>
              </a:defRPr>
            </a:pPr>
            <a:r>
              <a:rPr lang="fr-FR" b="1"/>
              <a:t>Suivi du pH du sol</a:t>
            </a:r>
          </a:p>
        </c:rich>
      </c:tx>
      <c:layout>
        <c:manualLayout>
          <c:xMode val="edge"/>
          <c:yMode val="edge"/>
          <c:x val="0.22888967661467427"/>
          <c:y val="4.6517767907397659E-2"/>
        </c:manualLayout>
      </c:layout>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mn-lt"/>
              <a:ea typeface="+mn-ea"/>
              <a:cs typeface="+mn-cs"/>
            </a:defRPr>
          </a:pPr>
          <a:endParaRPr lang="fr-FR"/>
        </a:p>
      </c:txPr>
    </c:title>
    <c:autoTitleDeleted val="0"/>
    <c:plotArea>
      <c:layout>
        <c:manualLayout>
          <c:layoutTarget val="inner"/>
          <c:xMode val="edge"/>
          <c:yMode val="edge"/>
          <c:x val="0.12805135986339442"/>
          <c:y val="0.14013742213714703"/>
          <c:w val="0.82324082476034655"/>
          <c:h val="0.71110451636067884"/>
        </c:manualLayout>
      </c:layout>
      <c:scatterChart>
        <c:scatterStyle val="smoothMarker"/>
        <c:varyColors val="0"/>
        <c:ser>
          <c:idx val="0"/>
          <c:order val="0"/>
          <c:tx>
            <c:v>Sol + Maïs</c:v>
          </c:tx>
          <c:spPr>
            <a:ln w="25400" cap="rnd">
              <a:solidFill>
                <a:schemeClr val="accent2"/>
              </a:solidFill>
              <a:round/>
            </a:ln>
            <a:effectLst/>
          </c:spPr>
          <c:marker>
            <c:symbol val="circle"/>
            <c:size val="8"/>
            <c:spPr>
              <a:solidFill>
                <a:schemeClr val="accent2"/>
              </a:solidFill>
              <a:ln w="9525">
                <a:noFill/>
              </a:ln>
              <a:effectLst/>
            </c:spPr>
          </c:marker>
          <c:errBars>
            <c:errDir val="y"/>
            <c:errBarType val="both"/>
            <c:errValType val="cust"/>
            <c:noEndCap val="0"/>
            <c:plus>
              <c:numRef>
                <c:f>'pH sol'!$C$47:$C$52</c:f>
                <c:numCache>
                  <c:formatCode>General</c:formatCode>
                  <c:ptCount val="6"/>
                  <c:pt idx="0">
                    <c:v>4.9244289008956207E-2</c:v>
                  </c:pt>
                  <c:pt idx="1">
                    <c:v>2.9860788111848953E-2</c:v>
                  </c:pt>
                  <c:pt idx="2">
                    <c:v>2.9439202887765411E-2</c:v>
                  </c:pt>
                  <c:pt idx="3">
                    <c:v>0.12884098726725737</c:v>
                  </c:pt>
                  <c:pt idx="4">
                    <c:v>0.27577164466274456</c:v>
                  </c:pt>
                  <c:pt idx="5">
                    <c:v>0.1532699144211366</c:v>
                  </c:pt>
                </c:numCache>
              </c:numRef>
            </c:plus>
            <c:minus>
              <c:numRef>
                <c:f>'pH sol'!$C$47:$C$52</c:f>
                <c:numCache>
                  <c:formatCode>General</c:formatCode>
                  <c:ptCount val="6"/>
                  <c:pt idx="0">
                    <c:v>4.9244289008956207E-2</c:v>
                  </c:pt>
                  <c:pt idx="1">
                    <c:v>2.9860788111848953E-2</c:v>
                  </c:pt>
                  <c:pt idx="2">
                    <c:v>2.9439202887765411E-2</c:v>
                  </c:pt>
                  <c:pt idx="3">
                    <c:v>0.12884098726725737</c:v>
                  </c:pt>
                  <c:pt idx="4">
                    <c:v>0.27577164466274456</c:v>
                  </c:pt>
                  <c:pt idx="5">
                    <c:v>0.1532699144211366</c:v>
                  </c:pt>
                </c:numCache>
              </c:numRef>
            </c:minus>
            <c:spPr>
              <a:noFill/>
              <a:ln w="9525" cap="flat" cmpd="sng" algn="ctr">
                <a:solidFill>
                  <a:schemeClr val="tx1">
                    <a:lumMod val="65000"/>
                    <a:lumOff val="35000"/>
                  </a:schemeClr>
                </a:solidFill>
                <a:round/>
              </a:ln>
              <a:effectLst/>
            </c:spPr>
          </c:errBars>
          <c:xVal>
            <c:numRef>
              <c:f>'pH sol'!$A$47:$A$52</c:f>
              <c:numCache>
                <c:formatCode>General</c:formatCode>
                <c:ptCount val="6"/>
                <c:pt idx="0">
                  <c:v>0</c:v>
                </c:pt>
                <c:pt idx="1">
                  <c:v>4</c:v>
                </c:pt>
                <c:pt idx="2">
                  <c:v>8</c:v>
                </c:pt>
                <c:pt idx="3">
                  <c:v>15</c:v>
                </c:pt>
                <c:pt idx="4">
                  <c:v>30</c:v>
                </c:pt>
                <c:pt idx="5">
                  <c:v>77</c:v>
                </c:pt>
              </c:numCache>
            </c:numRef>
          </c:xVal>
          <c:yVal>
            <c:numRef>
              <c:f>'pH sol'!$B$47:$B$52</c:f>
              <c:numCache>
                <c:formatCode>0.00</c:formatCode>
                <c:ptCount val="6"/>
                <c:pt idx="0">
                  <c:v>6.3324999999999996</c:v>
                </c:pt>
                <c:pt idx="1">
                  <c:v>6.8374999999999995</c:v>
                </c:pt>
                <c:pt idx="2">
                  <c:v>6.84</c:v>
                </c:pt>
                <c:pt idx="3">
                  <c:v>6.89</c:v>
                </c:pt>
                <c:pt idx="4">
                  <c:v>6.585</c:v>
                </c:pt>
                <c:pt idx="5">
                  <c:v>6.1325000000000003</c:v>
                </c:pt>
              </c:numCache>
            </c:numRef>
          </c:yVal>
          <c:smooth val="1"/>
        </c:ser>
        <c:ser>
          <c:idx val="1"/>
          <c:order val="1"/>
          <c:tx>
            <c:v>Sol + Tournesol</c:v>
          </c:tx>
          <c:spPr>
            <a:ln w="25400" cap="rnd">
              <a:solidFill>
                <a:schemeClr val="accent6"/>
              </a:solidFill>
              <a:round/>
            </a:ln>
            <a:effectLst/>
          </c:spPr>
          <c:marker>
            <c:symbol val="circle"/>
            <c:size val="8"/>
            <c:spPr>
              <a:solidFill>
                <a:schemeClr val="accent6"/>
              </a:solidFill>
              <a:ln w="9525">
                <a:noFill/>
              </a:ln>
              <a:effectLst/>
            </c:spPr>
          </c:marker>
          <c:errBars>
            <c:errDir val="y"/>
            <c:errBarType val="both"/>
            <c:errValType val="cust"/>
            <c:noEndCap val="0"/>
            <c:plus>
              <c:numRef>
                <c:f>'pH sol'!$E$47:$E$52</c:f>
                <c:numCache>
                  <c:formatCode>General</c:formatCode>
                  <c:ptCount val="6"/>
                  <c:pt idx="0">
                    <c:v>0.16255768207008403</c:v>
                  </c:pt>
                  <c:pt idx="1">
                    <c:v>9.2511260575813783E-2</c:v>
                  </c:pt>
                  <c:pt idx="2">
                    <c:v>8.0570879768478612E-2</c:v>
                  </c:pt>
                  <c:pt idx="3">
                    <c:v>7.141428428548624E-2</c:v>
                  </c:pt>
                  <c:pt idx="4">
                    <c:v>0.10408329997335034</c:v>
                  </c:pt>
                  <c:pt idx="5">
                    <c:v>3.304037933586576E-2</c:v>
                  </c:pt>
                </c:numCache>
              </c:numRef>
            </c:plus>
            <c:minus>
              <c:numRef>
                <c:f>'pH sol'!$E$47:$E$52</c:f>
                <c:numCache>
                  <c:formatCode>General</c:formatCode>
                  <c:ptCount val="6"/>
                  <c:pt idx="0">
                    <c:v>0.16255768207008403</c:v>
                  </c:pt>
                  <c:pt idx="1">
                    <c:v>9.2511260575813783E-2</c:v>
                  </c:pt>
                  <c:pt idx="2">
                    <c:v>8.0570879768478612E-2</c:v>
                  </c:pt>
                  <c:pt idx="3">
                    <c:v>7.141428428548624E-2</c:v>
                  </c:pt>
                  <c:pt idx="4">
                    <c:v>0.10408329997335034</c:v>
                  </c:pt>
                  <c:pt idx="5">
                    <c:v>3.304037933586576E-2</c:v>
                  </c:pt>
                </c:numCache>
              </c:numRef>
            </c:minus>
            <c:spPr>
              <a:noFill/>
              <a:ln w="9525" cap="flat" cmpd="sng" algn="ctr">
                <a:solidFill>
                  <a:schemeClr val="tx1">
                    <a:lumMod val="65000"/>
                    <a:lumOff val="35000"/>
                  </a:schemeClr>
                </a:solidFill>
                <a:round/>
              </a:ln>
              <a:effectLst/>
            </c:spPr>
          </c:errBars>
          <c:xVal>
            <c:numRef>
              <c:f>'pH sol'!$A$47:$A$52</c:f>
              <c:numCache>
                <c:formatCode>General</c:formatCode>
                <c:ptCount val="6"/>
                <c:pt idx="0">
                  <c:v>0</c:v>
                </c:pt>
                <c:pt idx="1">
                  <c:v>4</c:v>
                </c:pt>
                <c:pt idx="2">
                  <c:v>8</c:v>
                </c:pt>
                <c:pt idx="3">
                  <c:v>15</c:v>
                </c:pt>
                <c:pt idx="4">
                  <c:v>30</c:v>
                </c:pt>
                <c:pt idx="5">
                  <c:v>77</c:v>
                </c:pt>
              </c:numCache>
            </c:numRef>
          </c:xVal>
          <c:yVal>
            <c:numRef>
              <c:f>'pH sol'!$D$47:$D$52</c:f>
              <c:numCache>
                <c:formatCode>0.00</c:formatCode>
                <c:ptCount val="6"/>
                <c:pt idx="0">
                  <c:v>6.4375</c:v>
                </c:pt>
                <c:pt idx="1">
                  <c:v>7.2275</c:v>
                </c:pt>
                <c:pt idx="2">
                  <c:v>7.1675000000000004</c:v>
                </c:pt>
                <c:pt idx="3">
                  <c:v>7.1049999999999995</c:v>
                </c:pt>
                <c:pt idx="4">
                  <c:v>7.1049999999999995</c:v>
                </c:pt>
                <c:pt idx="5">
                  <c:v>6.8475000000000001</c:v>
                </c:pt>
              </c:numCache>
            </c:numRef>
          </c:yVal>
          <c:smooth val="1"/>
        </c:ser>
        <c:ser>
          <c:idx val="2"/>
          <c:order val="2"/>
          <c:tx>
            <c:v>Sol + Moutarde</c:v>
          </c:tx>
          <c:spPr>
            <a:ln w="25400" cap="rnd">
              <a:solidFill>
                <a:schemeClr val="accent1"/>
              </a:solidFill>
              <a:round/>
            </a:ln>
            <a:effectLst/>
          </c:spPr>
          <c:marker>
            <c:symbol val="circle"/>
            <c:size val="8"/>
            <c:spPr>
              <a:solidFill>
                <a:schemeClr val="accent1"/>
              </a:solidFill>
              <a:ln w="12700">
                <a:solidFill>
                  <a:schemeClr val="tx1"/>
                </a:solidFill>
              </a:ln>
              <a:effectLst/>
            </c:spPr>
          </c:marker>
          <c:errBars>
            <c:errDir val="y"/>
            <c:errBarType val="both"/>
            <c:errValType val="cust"/>
            <c:noEndCap val="0"/>
            <c:plus>
              <c:numRef>
                <c:f>'pH sol'!$G$47:$G$52</c:f>
                <c:numCache>
                  <c:formatCode>General</c:formatCode>
                  <c:ptCount val="6"/>
                  <c:pt idx="0">
                    <c:v>0.14910846164226552</c:v>
                  </c:pt>
                  <c:pt idx="1">
                    <c:v>4.9244289008860014E-2</c:v>
                  </c:pt>
                  <c:pt idx="2">
                    <c:v>0.32893768406798685</c:v>
                  </c:pt>
                  <c:pt idx="3">
                    <c:v>4.4253060157744127E-2</c:v>
                  </c:pt>
                  <c:pt idx="4">
                    <c:v>0.5618051263561159</c:v>
                  </c:pt>
                  <c:pt idx="5">
                    <c:v>4.5734742446560318E-2</c:v>
                  </c:pt>
                </c:numCache>
              </c:numRef>
            </c:plus>
            <c:minus>
              <c:numRef>
                <c:f>'pH sol'!$G$47:$G$52</c:f>
                <c:numCache>
                  <c:formatCode>General</c:formatCode>
                  <c:ptCount val="6"/>
                  <c:pt idx="0">
                    <c:v>0.14910846164226552</c:v>
                  </c:pt>
                  <c:pt idx="1">
                    <c:v>4.9244289008860014E-2</c:v>
                  </c:pt>
                  <c:pt idx="2">
                    <c:v>0.32893768406798685</c:v>
                  </c:pt>
                  <c:pt idx="3">
                    <c:v>4.4253060157744127E-2</c:v>
                  </c:pt>
                  <c:pt idx="4">
                    <c:v>0.5618051263561159</c:v>
                  </c:pt>
                  <c:pt idx="5">
                    <c:v>4.5734742446560318E-2</c:v>
                  </c:pt>
                </c:numCache>
              </c:numRef>
            </c:minus>
            <c:spPr>
              <a:noFill/>
              <a:ln w="9525" cap="flat" cmpd="sng" algn="ctr">
                <a:solidFill>
                  <a:schemeClr val="tx1">
                    <a:lumMod val="65000"/>
                    <a:lumOff val="35000"/>
                  </a:schemeClr>
                </a:solidFill>
                <a:round/>
              </a:ln>
              <a:effectLst/>
            </c:spPr>
          </c:errBars>
          <c:xVal>
            <c:numRef>
              <c:f>'pH sol'!$A$47:$A$52</c:f>
              <c:numCache>
                <c:formatCode>General</c:formatCode>
                <c:ptCount val="6"/>
                <c:pt idx="0">
                  <c:v>0</c:v>
                </c:pt>
                <c:pt idx="1">
                  <c:v>4</c:v>
                </c:pt>
                <c:pt idx="2">
                  <c:v>8</c:v>
                </c:pt>
                <c:pt idx="3">
                  <c:v>15</c:v>
                </c:pt>
                <c:pt idx="4">
                  <c:v>30</c:v>
                </c:pt>
                <c:pt idx="5">
                  <c:v>77</c:v>
                </c:pt>
              </c:numCache>
            </c:numRef>
          </c:xVal>
          <c:yVal>
            <c:numRef>
              <c:f>'pH sol'!$F$47:$F$52</c:f>
              <c:numCache>
                <c:formatCode>0.00</c:formatCode>
                <c:ptCount val="6"/>
                <c:pt idx="0">
                  <c:v>6.415</c:v>
                </c:pt>
                <c:pt idx="1">
                  <c:v>7.2525000000000004</c:v>
                </c:pt>
                <c:pt idx="2">
                  <c:v>6.87</c:v>
                </c:pt>
                <c:pt idx="3">
                  <c:v>6.1125000000000007</c:v>
                </c:pt>
                <c:pt idx="4">
                  <c:v>6.8374999999999995</c:v>
                </c:pt>
                <c:pt idx="5">
                  <c:v>5.7825000000000006</c:v>
                </c:pt>
              </c:numCache>
            </c:numRef>
          </c:yVal>
          <c:smooth val="1"/>
        </c:ser>
        <c:ser>
          <c:idx val="3"/>
          <c:order val="3"/>
          <c:tx>
            <c:v>Sol + Blé</c:v>
          </c:tx>
          <c:spPr>
            <a:ln w="25400" cap="rnd">
              <a:solidFill>
                <a:schemeClr val="accent4"/>
              </a:solidFill>
              <a:round/>
            </a:ln>
            <a:effectLst/>
          </c:spPr>
          <c:marker>
            <c:symbol val="circle"/>
            <c:size val="8"/>
            <c:spPr>
              <a:solidFill>
                <a:schemeClr val="accent4"/>
              </a:solidFill>
              <a:ln w="9525">
                <a:solidFill>
                  <a:schemeClr val="accent4"/>
                </a:solidFill>
              </a:ln>
              <a:effectLst/>
            </c:spPr>
          </c:marker>
          <c:errBars>
            <c:errDir val="y"/>
            <c:errBarType val="both"/>
            <c:errValType val="cust"/>
            <c:noEndCap val="0"/>
            <c:plus>
              <c:numRef>
                <c:f>'pH sol'!$I$47:$I$52</c:f>
                <c:numCache>
                  <c:formatCode>General</c:formatCode>
                  <c:ptCount val="6"/>
                  <c:pt idx="0">
                    <c:v>4.5460605656540497E-2</c:v>
                  </c:pt>
                  <c:pt idx="1">
                    <c:v>8.9209491273824798E-2</c:v>
                  </c:pt>
                  <c:pt idx="2">
                    <c:v>0.10862780491201729</c:v>
                  </c:pt>
                  <c:pt idx="3">
                    <c:v>0.31510580233733998</c:v>
                  </c:pt>
                  <c:pt idx="4">
                    <c:v>0.18209429791549617</c:v>
                  </c:pt>
                  <c:pt idx="5">
                    <c:v>0.23388031127052328</c:v>
                  </c:pt>
                </c:numCache>
              </c:numRef>
            </c:plus>
            <c:minus>
              <c:numRef>
                <c:f>'pH sol'!$I$47:$I$52</c:f>
                <c:numCache>
                  <c:formatCode>General</c:formatCode>
                  <c:ptCount val="6"/>
                  <c:pt idx="0">
                    <c:v>4.5460605656540497E-2</c:v>
                  </c:pt>
                  <c:pt idx="1">
                    <c:v>8.9209491273824798E-2</c:v>
                  </c:pt>
                  <c:pt idx="2">
                    <c:v>0.10862780491201729</c:v>
                  </c:pt>
                  <c:pt idx="3">
                    <c:v>0.31510580233733998</c:v>
                  </c:pt>
                  <c:pt idx="4">
                    <c:v>0.18209429791549617</c:v>
                  </c:pt>
                  <c:pt idx="5">
                    <c:v>0.23388031127052328</c:v>
                  </c:pt>
                </c:numCache>
              </c:numRef>
            </c:minus>
            <c:spPr>
              <a:noFill/>
              <a:ln w="9525" cap="flat" cmpd="sng" algn="ctr">
                <a:solidFill>
                  <a:schemeClr val="tx1">
                    <a:lumMod val="65000"/>
                    <a:lumOff val="35000"/>
                  </a:schemeClr>
                </a:solidFill>
                <a:round/>
              </a:ln>
              <a:effectLst/>
            </c:spPr>
          </c:errBars>
          <c:xVal>
            <c:numRef>
              <c:f>'pH sol'!$A$47:$A$52</c:f>
              <c:numCache>
                <c:formatCode>General</c:formatCode>
                <c:ptCount val="6"/>
                <c:pt idx="0">
                  <c:v>0</c:v>
                </c:pt>
                <c:pt idx="1">
                  <c:v>4</c:v>
                </c:pt>
                <c:pt idx="2">
                  <c:v>8</c:v>
                </c:pt>
                <c:pt idx="3">
                  <c:v>15</c:v>
                </c:pt>
                <c:pt idx="4">
                  <c:v>30</c:v>
                </c:pt>
                <c:pt idx="5">
                  <c:v>77</c:v>
                </c:pt>
              </c:numCache>
            </c:numRef>
          </c:xVal>
          <c:yVal>
            <c:numRef>
              <c:f>'pH sol'!$H$47:$H$52</c:f>
              <c:numCache>
                <c:formatCode>0.00</c:formatCode>
                <c:ptCount val="6"/>
                <c:pt idx="0">
                  <c:v>6.25</c:v>
                </c:pt>
                <c:pt idx="1">
                  <c:v>6.7974999999999994</c:v>
                </c:pt>
                <c:pt idx="2">
                  <c:v>6.78</c:v>
                </c:pt>
                <c:pt idx="3">
                  <c:v>6.3875000000000002</c:v>
                </c:pt>
                <c:pt idx="4">
                  <c:v>6.8174999999999999</c:v>
                </c:pt>
                <c:pt idx="5">
                  <c:v>6.2549999999999999</c:v>
                </c:pt>
              </c:numCache>
            </c:numRef>
          </c:yVal>
          <c:smooth val="1"/>
        </c:ser>
        <c:ser>
          <c:idx val="4"/>
          <c:order val="4"/>
          <c:tx>
            <c:v>Sol</c:v>
          </c:tx>
          <c:spPr>
            <a:ln w="25400" cap="rnd">
              <a:solidFill>
                <a:schemeClr val="accent3"/>
              </a:solidFill>
              <a:round/>
            </a:ln>
            <a:effectLst/>
          </c:spPr>
          <c:marker>
            <c:symbol val="circle"/>
            <c:size val="8"/>
            <c:spPr>
              <a:solidFill>
                <a:schemeClr val="accent3"/>
              </a:solidFill>
              <a:ln w="9525">
                <a:noFill/>
              </a:ln>
              <a:effectLst/>
            </c:spPr>
          </c:marker>
          <c:errBars>
            <c:errDir val="y"/>
            <c:errBarType val="both"/>
            <c:errValType val="cust"/>
            <c:noEndCap val="0"/>
            <c:plus>
              <c:numRef>
                <c:f>'pH sol'!$K$47:$K$52</c:f>
                <c:numCache>
                  <c:formatCode>General</c:formatCode>
                  <c:ptCount val="6"/>
                  <c:pt idx="0">
                    <c:v>5.3541261347278858E-2</c:v>
                  </c:pt>
                  <c:pt idx="1">
                    <c:v>3.6055512754647148E-2</c:v>
                  </c:pt>
                  <c:pt idx="2">
                    <c:v>6.8495741960093587E-2</c:v>
                  </c:pt>
                  <c:pt idx="3">
                    <c:v>9.5043849529341445E-2</c:v>
                  </c:pt>
                  <c:pt idx="4">
                    <c:v>0.15435349040432311</c:v>
                  </c:pt>
                  <c:pt idx="5">
                    <c:v>8.9209491273851346E-2</c:v>
                  </c:pt>
                </c:numCache>
              </c:numRef>
            </c:plus>
            <c:minus>
              <c:numRef>
                <c:f>'pH sol'!$K$47:$K$52</c:f>
                <c:numCache>
                  <c:formatCode>General</c:formatCode>
                  <c:ptCount val="6"/>
                  <c:pt idx="0">
                    <c:v>5.3541261347278858E-2</c:v>
                  </c:pt>
                  <c:pt idx="1">
                    <c:v>3.6055512754647148E-2</c:v>
                  </c:pt>
                  <c:pt idx="2">
                    <c:v>6.8495741960093587E-2</c:v>
                  </c:pt>
                  <c:pt idx="3">
                    <c:v>9.5043849529341445E-2</c:v>
                  </c:pt>
                  <c:pt idx="4">
                    <c:v>0.15435349040432311</c:v>
                  </c:pt>
                  <c:pt idx="5">
                    <c:v>8.9209491273851346E-2</c:v>
                  </c:pt>
                </c:numCache>
              </c:numRef>
            </c:minus>
            <c:spPr>
              <a:noFill/>
              <a:ln w="9525" cap="flat" cmpd="sng" algn="ctr">
                <a:solidFill>
                  <a:schemeClr val="tx1">
                    <a:lumMod val="65000"/>
                    <a:lumOff val="35000"/>
                  </a:schemeClr>
                </a:solidFill>
                <a:round/>
              </a:ln>
              <a:effectLst/>
            </c:spPr>
          </c:errBars>
          <c:xVal>
            <c:numRef>
              <c:f>'pH sol'!$A$47:$A$52</c:f>
              <c:numCache>
                <c:formatCode>General</c:formatCode>
                <c:ptCount val="6"/>
                <c:pt idx="0">
                  <c:v>0</c:v>
                </c:pt>
                <c:pt idx="1">
                  <c:v>4</c:v>
                </c:pt>
                <c:pt idx="2">
                  <c:v>8</c:v>
                </c:pt>
                <c:pt idx="3">
                  <c:v>15</c:v>
                </c:pt>
                <c:pt idx="4">
                  <c:v>30</c:v>
                </c:pt>
                <c:pt idx="5">
                  <c:v>77</c:v>
                </c:pt>
              </c:numCache>
            </c:numRef>
          </c:xVal>
          <c:yVal>
            <c:numRef>
              <c:f>'pH sol'!$J$47:$J$52</c:f>
              <c:numCache>
                <c:formatCode>0.00</c:formatCode>
                <c:ptCount val="6"/>
                <c:pt idx="0">
                  <c:v>6.24</c:v>
                </c:pt>
                <c:pt idx="1">
                  <c:v>6.34</c:v>
                </c:pt>
                <c:pt idx="2">
                  <c:v>6.2125000000000004</c:v>
                </c:pt>
                <c:pt idx="3">
                  <c:v>6.2233333333333327</c:v>
                </c:pt>
                <c:pt idx="4">
                  <c:v>6.1125000000000007</c:v>
                </c:pt>
                <c:pt idx="5">
                  <c:v>5.5274999999999999</c:v>
                </c:pt>
              </c:numCache>
            </c:numRef>
          </c:yVal>
          <c:smooth val="1"/>
        </c:ser>
        <c:dLbls>
          <c:showLegendKey val="0"/>
          <c:showVal val="0"/>
          <c:showCatName val="0"/>
          <c:showSerName val="0"/>
          <c:showPercent val="0"/>
          <c:showBubbleSize val="0"/>
        </c:dLbls>
        <c:axId val="353941680"/>
        <c:axId val="353942464"/>
      </c:scatterChart>
      <c:valAx>
        <c:axId val="353941680"/>
        <c:scaling>
          <c:orientation val="minMax"/>
          <c:max val="80"/>
        </c:scaling>
        <c:delete val="0"/>
        <c:axPos val="b"/>
        <c:title>
          <c:tx>
            <c:rich>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r>
                  <a:rPr lang="fr-FR" b="1"/>
                  <a:t>Temps (jours)</a:t>
                </a:r>
              </a:p>
            </c:rich>
          </c:tx>
          <c:layout>
            <c:manualLayout>
              <c:xMode val="edge"/>
              <c:yMode val="edge"/>
              <c:x val="0.42563290699651801"/>
              <c:y val="0.76669166666666677"/>
            </c:manualLayou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fr-FR"/>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fr-FR"/>
          </a:p>
        </c:txPr>
        <c:crossAx val="353942464"/>
        <c:crosses val="autoZero"/>
        <c:crossBetween val="midCat"/>
      </c:valAx>
      <c:valAx>
        <c:axId val="353942464"/>
        <c:scaling>
          <c:orientation val="minMax"/>
          <c:max val="8"/>
          <c:min val="5"/>
        </c:scaling>
        <c:delete val="0"/>
        <c:axPos val="l"/>
        <c:title>
          <c:tx>
            <c:rich>
              <a:bodyPr rot="-54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r>
                  <a:rPr lang="fr-FR" b="1"/>
                  <a:t>pH sol </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fr-FR"/>
            </a:p>
          </c:txPr>
        </c:title>
        <c:numFmt formatCode="0.0" sourceLinked="0"/>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fr-FR"/>
          </a:p>
        </c:txPr>
        <c:crossAx val="353941680"/>
        <c:crosses val="autoZero"/>
        <c:crossBetween val="midCat"/>
      </c:valAx>
      <c:spPr>
        <a:noFill/>
        <a:ln>
          <a:noFill/>
        </a:ln>
        <a:effectLst/>
      </c:spPr>
    </c:plotArea>
    <c:legend>
      <c:legendPos val="r"/>
      <c:layout>
        <c:manualLayout>
          <c:xMode val="edge"/>
          <c:yMode val="edge"/>
          <c:x val="0.59363307931448073"/>
          <c:y val="3.0173743237427386E-2"/>
          <c:w val="0.40636692068551927"/>
          <c:h val="0.33853011794713239"/>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fr-FR"/>
        </a:p>
      </c:txPr>
    </c:legend>
    <c:plotVisOnly val="1"/>
    <c:dispBlanksAs val="gap"/>
    <c:showDLblsOverMax val="0"/>
  </c:chart>
  <c:spPr>
    <a:noFill/>
    <a:ln>
      <a:noFill/>
    </a:ln>
    <a:effectLst/>
  </c:spPr>
  <c:txPr>
    <a:bodyPr/>
    <a:lstStyle/>
    <a:p>
      <a:pPr>
        <a:defRPr sz="1800">
          <a:solidFill>
            <a:sysClr val="windowText" lastClr="000000"/>
          </a:solidFill>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0.09462</cdr:x>
      <cdr:y>0.38472</cdr:y>
    </cdr:from>
    <cdr:to>
      <cdr:x>0.17628</cdr:x>
      <cdr:y>0.44095</cdr:y>
    </cdr:to>
    <cdr:sp macro="" textlink="">
      <cdr:nvSpPr>
        <cdr:cNvPr id="2" name="ZoneTexte 1"/>
        <cdr:cNvSpPr txBox="1"/>
      </cdr:nvSpPr>
      <cdr:spPr>
        <a:xfrm xmlns:a="http://schemas.openxmlformats.org/drawingml/2006/main">
          <a:off x="649795" y="1834950"/>
          <a:ext cx="560832" cy="26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800" dirty="0" smtClean="0">
              <a:solidFill>
                <a:schemeClr val="accent4"/>
              </a:solidFill>
            </a:rPr>
            <a:t>**</a:t>
          </a:r>
          <a:endParaRPr lang="fr-FR" sz="1100" dirty="0">
            <a:solidFill>
              <a:schemeClr val="accent4"/>
            </a:solidFill>
          </a:endParaRPr>
        </a:p>
      </cdr:txBody>
    </cdr:sp>
  </cdr:relSizeAnchor>
  <cdr:relSizeAnchor xmlns:cdr="http://schemas.openxmlformats.org/drawingml/2006/chartDrawing">
    <cdr:from>
      <cdr:x>0.1768</cdr:x>
      <cdr:y>0.44377</cdr:y>
    </cdr:from>
    <cdr:to>
      <cdr:x>0.25847</cdr:x>
      <cdr:y>0.5</cdr:y>
    </cdr:to>
    <cdr:sp macro="" textlink="">
      <cdr:nvSpPr>
        <cdr:cNvPr id="4" name="ZoneTexte 1"/>
        <cdr:cNvSpPr txBox="1"/>
      </cdr:nvSpPr>
      <cdr:spPr>
        <a:xfrm xmlns:a="http://schemas.openxmlformats.org/drawingml/2006/main">
          <a:off x="1214212" y="2116597"/>
          <a:ext cx="560886" cy="2681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800" dirty="0" smtClean="0">
              <a:solidFill>
                <a:schemeClr val="accent4"/>
              </a:solidFill>
            </a:rPr>
            <a:t>***</a:t>
          </a:r>
          <a:endParaRPr lang="fr-FR" sz="1100" dirty="0">
            <a:solidFill>
              <a:schemeClr val="accent4"/>
            </a:solidFill>
          </a:endParaRPr>
        </a:p>
      </cdr:txBody>
    </cdr:sp>
  </cdr:relSizeAnchor>
  <cdr:relSizeAnchor xmlns:cdr="http://schemas.openxmlformats.org/drawingml/2006/chartDrawing">
    <cdr:from>
      <cdr:x>0.17294</cdr:x>
      <cdr:y>0.37771</cdr:y>
    </cdr:from>
    <cdr:to>
      <cdr:x>0.25461</cdr:x>
      <cdr:y>0.43394</cdr:y>
    </cdr:to>
    <cdr:sp macro="" textlink="">
      <cdr:nvSpPr>
        <cdr:cNvPr id="5" name="ZoneTexte 1"/>
        <cdr:cNvSpPr txBox="1"/>
      </cdr:nvSpPr>
      <cdr:spPr>
        <a:xfrm xmlns:a="http://schemas.openxmlformats.org/drawingml/2006/main">
          <a:off x="1187703" y="1801519"/>
          <a:ext cx="560886" cy="2681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800" dirty="0" smtClean="0">
              <a:solidFill>
                <a:schemeClr val="accent1"/>
              </a:solidFill>
            </a:rPr>
            <a:t>***</a:t>
          </a:r>
          <a:endParaRPr lang="fr-FR" sz="1100" dirty="0">
            <a:solidFill>
              <a:schemeClr val="accent1"/>
            </a:solidFill>
          </a:endParaRPr>
        </a:p>
      </cdr:txBody>
    </cdr:sp>
  </cdr:relSizeAnchor>
  <cdr:relSizeAnchor xmlns:cdr="http://schemas.openxmlformats.org/drawingml/2006/chartDrawing">
    <cdr:from>
      <cdr:x>0.28812</cdr:x>
      <cdr:y>0.37313</cdr:y>
    </cdr:from>
    <cdr:to>
      <cdr:x>0.36978</cdr:x>
      <cdr:y>0.42936</cdr:y>
    </cdr:to>
    <cdr:sp macro="" textlink="">
      <cdr:nvSpPr>
        <cdr:cNvPr id="6" name="ZoneTexte 1"/>
        <cdr:cNvSpPr txBox="1"/>
      </cdr:nvSpPr>
      <cdr:spPr>
        <a:xfrm xmlns:a="http://schemas.openxmlformats.org/drawingml/2006/main">
          <a:off x="1978726" y="1779674"/>
          <a:ext cx="560818" cy="2681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800" dirty="0" smtClean="0">
              <a:solidFill>
                <a:schemeClr val="accent4"/>
              </a:solidFill>
            </a:rPr>
            <a:t>***</a:t>
          </a:r>
          <a:endParaRPr lang="fr-FR" sz="1100" dirty="0">
            <a:solidFill>
              <a:schemeClr val="accent4"/>
            </a:solidFill>
          </a:endParaRPr>
        </a:p>
      </cdr:txBody>
    </cdr:sp>
  </cdr:relSizeAnchor>
  <cdr:relSizeAnchor xmlns:cdr="http://schemas.openxmlformats.org/drawingml/2006/chartDrawing">
    <cdr:from>
      <cdr:x>0.28812</cdr:x>
      <cdr:y>0.4562</cdr:y>
    </cdr:from>
    <cdr:to>
      <cdr:x>0.36978</cdr:x>
      <cdr:y>0.51243</cdr:y>
    </cdr:to>
    <cdr:sp macro="" textlink="">
      <cdr:nvSpPr>
        <cdr:cNvPr id="7" name="ZoneTexte 1"/>
        <cdr:cNvSpPr txBox="1"/>
      </cdr:nvSpPr>
      <cdr:spPr>
        <a:xfrm xmlns:a="http://schemas.openxmlformats.org/drawingml/2006/main">
          <a:off x="1978726" y="2175883"/>
          <a:ext cx="560818" cy="2681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800" dirty="0" smtClean="0">
              <a:solidFill>
                <a:schemeClr val="accent1"/>
              </a:solidFill>
            </a:rPr>
            <a:t>***</a:t>
          </a:r>
          <a:endParaRPr lang="fr-FR" sz="1100" dirty="0">
            <a:solidFill>
              <a:schemeClr val="accent1"/>
            </a:solidFill>
          </a:endParaRPr>
        </a:p>
      </cdr:txBody>
    </cdr:sp>
  </cdr:relSizeAnchor>
  <cdr:relSizeAnchor xmlns:cdr="http://schemas.openxmlformats.org/drawingml/2006/chartDrawing">
    <cdr:from>
      <cdr:x>0.94293</cdr:x>
      <cdr:y>0.39842</cdr:y>
    </cdr:from>
    <cdr:to>
      <cdr:x>0.98731</cdr:x>
      <cdr:y>0.45689</cdr:y>
    </cdr:to>
    <cdr:sp macro="" textlink="">
      <cdr:nvSpPr>
        <cdr:cNvPr id="8" name="ZoneTexte 1"/>
        <cdr:cNvSpPr txBox="1"/>
      </cdr:nvSpPr>
      <cdr:spPr>
        <a:xfrm xmlns:a="http://schemas.openxmlformats.org/drawingml/2006/main">
          <a:off x="6475762" y="1900308"/>
          <a:ext cx="304800" cy="2788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800" dirty="0" smtClean="0">
              <a:solidFill>
                <a:schemeClr val="accent4"/>
              </a:solidFill>
            </a:rPr>
            <a:t>*</a:t>
          </a:r>
          <a:endParaRPr lang="fr-FR" sz="1100" dirty="0">
            <a:solidFill>
              <a:schemeClr val="accent4"/>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6347" cy="498215"/>
          </a:xfrm>
          <a:prstGeom prst="rect">
            <a:avLst/>
          </a:prstGeom>
        </p:spPr>
        <p:txBody>
          <a:bodyPr vert="horz" lIns="91433" tIns="45717" rIns="91433" bIns="45717" rtlCol="0"/>
          <a:lstStyle>
            <a:lvl1pPr algn="l">
              <a:defRPr sz="1200"/>
            </a:lvl1pPr>
          </a:lstStyle>
          <a:p>
            <a:endParaRPr lang="fr-FR"/>
          </a:p>
        </p:txBody>
      </p:sp>
      <p:sp>
        <p:nvSpPr>
          <p:cNvPr id="3" name="Espace réservé de la date 2"/>
          <p:cNvSpPr>
            <a:spLocks noGrp="1"/>
          </p:cNvSpPr>
          <p:nvPr>
            <p:ph type="dt" idx="1"/>
          </p:nvPr>
        </p:nvSpPr>
        <p:spPr>
          <a:xfrm>
            <a:off x="3851343" y="1"/>
            <a:ext cx="2946347" cy="498215"/>
          </a:xfrm>
          <a:prstGeom prst="rect">
            <a:avLst/>
          </a:prstGeom>
        </p:spPr>
        <p:txBody>
          <a:bodyPr vert="horz" lIns="91433" tIns="45717" rIns="91433" bIns="45717" rtlCol="0"/>
          <a:lstStyle>
            <a:lvl1pPr algn="r">
              <a:defRPr sz="1200"/>
            </a:lvl1pPr>
          </a:lstStyle>
          <a:p>
            <a:fld id="{25285FDE-887C-43C6-875C-5486EFEC63A5}" type="datetimeFigureOut">
              <a:rPr lang="fr-FR" smtClean="0"/>
              <a:t>01/02/2018</a:t>
            </a:fld>
            <a:endParaRPr lang="fr-FR"/>
          </a:p>
        </p:txBody>
      </p:sp>
      <p:sp>
        <p:nvSpPr>
          <p:cNvPr id="4" name="Espace réservé de l'image des diapositives 3"/>
          <p:cNvSpPr>
            <a:spLocks noGrp="1" noRot="1" noChangeAspect="1"/>
          </p:cNvSpPr>
          <p:nvPr>
            <p:ph type="sldImg" idx="2"/>
          </p:nvPr>
        </p:nvSpPr>
        <p:spPr>
          <a:xfrm>
            <a:off x="2282825" y="1241425"/>
            <a:ext cx="2233613" cy="3351213"/>
          </a:xfrm>
          <a:prstGeom prst="rect">
            <a:avLst/>
          </a:prstGeom>
          <a:noFill/>
          <a:ln w="12700">
            <a:solidFill>
              <a:prstClr val="black"/>
            </a:solidFill>
          </a:ln>
        </p:spPr>
        <p:txBody>
          <a:bodyPr vert="horz" lIns="91433" tIns="45717" rIns="91433" bIns="45717" rtlCol="0" anchor="ctr"/>
          <a:lstStyle/>
          <a:p>
            <a:endParaRPr lang="fr-FR"/>
          </a:p>
        </p:txBody>
      </p:sp>
      <p:sp>
        <p:nvSpPr>
          <p:cNvPr id="5" name="Espace réservé des commentaires 4"/>
          <p:cNvSpPr>
            <a:spLocks noGrp="1"/>
          </p:cNvSpPr>
          <p:nvPr>
            <p:ph type="body" sz="quarter" idx="3"/>
          </p:nvPr>
        </p:nvSpPr>
        <p:spPr>
          <a:xfrm>
            <a:off x="679927" y="4778722"/>
            <a:ext cx="5439410" cy="3909864"/>
          </a:xfrm>
          <a:prstGeom prst="rect">
            <a:avLst/>
          </a:prstGeom>
        </p:spPr>
        <p:txBody>
          <a:bodyPr vert="horz" lIns="91433" tIns="45717" rIns="91433" bIns="45717"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31600"/>
            <a:ext cx="2946347" cy="498214"/>
          </a:xfrm>
          <a:prstGeom prst="rect">
            <a:avLst/>
          </a:prstGeom>
        </p:spPr>
        <p:txBody>
          <a:bodyPr vert="horz" lIns="91433" tIns="45717" rIns="91433" bIns="45717"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3" y="9431600"/>
            <a:ext cx="2946347" cy="498214"/>
          </a:xfrm>
          <a:prstGeom prst="rect">
            <a:avLst/>
          </a:prstGeom>
        </p:spPr>
        <p:txBody>
          <a:bodyPr vert="horz" lIns="91433" tIns="45717" rIns="91433" bIns="45717" rtlCol="0" anchor="b"/>
          <a:lstStyle>
            <a:lvl1pPr algn="r">
              <a:defRPr sz="1200"/>
            </a:lvl1pPr>
          </a:lstStyle>
          <a:p>
            <a:fld id="{075E8D79-A9AE-4E6C-A9E0-D3A245CC6EC9}" type="slidenum">
              <a:rPr lang="fr-FR" smtClean="0"/>
              <a:t>‹N°›</a:t>
            </a:fld>
            <a:endParaRPr lang="fr-FR"/>
          </a:p>
        </p:txBody>
      </p:sp>
    </p:spTree>
    <p:extLst>
      <p:ext uri="{BB962C8B-B14F-4D97-AF65-F5344CB8AC3E}">
        <p14:creationId xmlns:p14="http://schemas.microsoft.com/office/powerpoint/2010/main" val="42997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75E8D79-A9AE-4E6C-A9E0-D3A245CC6EC9}" type="slidenum">
              <a:rPr lang="fr-FR" smtClean="0"/>
              <a:t>1</a:t>
            </a:fld>
            <a:endParaRPr lang="fr-FR"/>
          </a:p>
        </p:txBody>
      </p:sp>
    </p:spTree>
    <p:extLst>
      <p:ext uri="{BB962C8B-B14F-4D97-AF65-F5344CB8AC3E}">
        <p14:creationId xmlns:p14="http://schemas.microsoft.com/office/powerpoint/2010/main" val="321248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160270" y="13421680"/>
            <a:ext cx="24483060" cy="9261158"/>
          </a:xfrm>
        </p:spPr>
        <p:txBody>
          <a:bodyPr/>
          <a:lstStyle/>
          <a:p>
            <a:r>
              <a:rPr lang="fr-FR" smtClean="0"/>
              <a:t>Modifiez le style du titre</a:t>
            </a:r>
            <a:endParaRPr lang="fr-FR"/>
          </a:p>
        </p:txBody>
      </p:sp>
      <p:sp>
        <p:nvSpPr>
          <p:cNvPr id="3" name="Sous-titre 2"/>
          <p:cNvSpPr>
            <a:spLocks noGrp="1"/>
          </p:cNvSpPr>
          <p:nvPr>
            <p:ph type="subTitle" idx="1"/>
          </p:nvPr>
        </p:nvSpPr>
        <p:spPr>
          <a:xfrm>
            <a:off x="4320540" y="24483060"/>
            <a:ext cx="20162520" cy="1104138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6C3AD11-11C6-4323-980C-215B176DAB10}" type="datetimeFigureOut">
              <a:rPr lang="fr-FR" smtClean="0"/>
              <a:t>01/02/2018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248996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C3AD11-11C6-4323-980C-215B176DAB10}" type="datetimeFigureOut">
              <a:rPr lang="fr-FR" smtClean="0"/>
              <a:t>01/02/2018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381474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83225" y="10901365"/>
            <a:ext cx="20412551" cy="23224902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35568" y="10901365"/>
            <a:ext cx="60767595" cy="23224902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C3AD11-11C6-4323-980C-215B176DAB10}" type="datetimeFigureOut">
              <a:rPr lang="fr-FR" smtClean="0"/>
              <a:t>01/02/2018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1825310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C3AD11-11C6-4323-980C-215B176DAB10}" type="datetimeFigureOut">
              <a:rPr lang="fr-FR" smtClean="0"/>
              <a:t>01/02/2018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79061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75286" y="27763473"/>
            <a:ext cx="24483060" cy="8581073"/>
          </a:xfrm>
        </p:spPr>
        <p:txBody>
          <a:bodyPr anchor="t"/>
          <a:lstStyle>
            <a:lvl1pPr algn="l">
              <a:defRPr sz="18000" b="1" cap="all"/>
            </a:lvl1pPr>
          </a:lstStyle>
          <a:p>
            <a:r>
              <a:rPr lang="fr-FR" smtClean="0"/>
              <a:t>Modifiez le style du titre</a:t>
            </a:r>
            <a:endParaRPr lang="fr-FR"/>
          </a:p>
        </p:txBody>
      </p:sp>
      <p:sp>
        <p:nvSpPr>
          <p:cNvPr id="3" name="Espace réservé du texte 2"/>
          <p:cNvSpPr>
            <a:spLocks noGrp="1"/>
          </p:cNvSpPr>
          <p:nvPr>
            <p:ph type="body" idx="1"/>
          </p:nvPr>
        </p:nvSpPr>
        <p:spPr>
          <a:xfrm>
            <a:off x="2275286" y="18312295"/>
            <a:ext cx="24483060" cy="9451178"/>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6C3AD11-11C6-4323-980C-215B176DAB10}" type="datetimeFigureOut">
              <a:rPr lang="fr-FR" smtClean="0"/>
              <a:t>01/02/2018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332643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35570" y="63507940"/>
            <a:ext cx="40590072" cy="179642453"/>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5605700" y="63507940"/>
            <a:ext cx="40590075" cy="179642453"/>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C3AD11-11C6-4323-980C-215B176DAB10}" type="datetimeFigureOut">
              <a:rPr lang="fr-FR" smtClean="0"/>
              <a:t>01/02/2018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235512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440180" y="1730219"/>
            <a:ext cx="25923240" cy="72009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440180" y="9671212"/>
            <a:ext cx="12726592" cy="403050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fr-FR" smtClean="0"/>
              <a:t>Modifiez les styles du texte du masque</a:t>
            </a:r>
          </a:p>
        </p:txBody>
      </p:sp>
      <p:sp>
        <p:nvSpPr>
          <p:cNvPr id="4" name="Espace réservé du contenu 3"/>
          <p:cNvSpPr>
            <a:spLocks noGrp="1"/>
          </p:cNvSpPr>
          <p:nvPr>
            <p:ph sz="half" idx="2"/>
          </p:nvPr>
        </p:nvSpPr>
        <p:spPr>
          <a:xfrm>
            <a:off x="1440180" y="13701713"/>
            <a:ext cx="12726592" cy="2489311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4631830" y="9671212"/>
            <a:ext cx="12731591" cy="403050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fr-FR" smtClean="0"/>
              <a:t>Modifiez les styles du texte du masque</a:t>
            </a:r>
          </a:p>
        </p:txBody>
      </p:sp>
      <p:sp>
        <p:nvSpPr>
          <p:cNvPr id="6" name="Espace réservé du contenu 5"/>
          <p:cNvSpPr>
            <a:spLocks noGrp="1"/>
          </p:cNvSpPr>
          <p:nvPr>
            <p:ph sz="quarter" idx="4"/>
          </p:nvPr>
        </p:nvSpPr>
        <p:spPr>
          <a:xfrm>
            <a:off x="14631830" y="13701713"/>
            <a:ext cx="12731591" cy="2489311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C3AD11-11C6-4323-980C-215B176DAB10}" type="datetimeFigureOut">
              <a:rPr lang="fr-FR" smtClean="0"/>
              <a:t>01/02/2018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320155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6C3AD11-11C6-4323-980C-215B176DAB10}" type="datetimeFigureOut">
              <a:rPr lang="fr-FR" smtClean="0"/>
              <a:t>01/02/2018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428049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C3AD11-11C6-4323-980C-215B176DAB10}" type="datetimeFigureOut">
              <a:rPr lang="fr-FR" smtClean="0"/>
              <a:t>01/02/2018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407383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40182" y="1720215"/>
            <a:ext cx="9476186" cy="7320915"/>
          </a:xfrm>
        </p:spPr>
        <p:txBody>
          <a:bodyPr anchor="b"/>
          <a:lstStyle>
            <a:lvl1pPr algn="l">
              <a:defRPr sz="9000" b="1"/>
            </a:lvl1pPr>
          </a:lstStyle>
          <a:p>
            <a:r>
              <a:rPr lang="fr-FR" smtClean="0"/>
              <a:t>Modifiez le style du titre</a:t>
            </a:r>
            <a:endParaRPr lang="fr-FR"/>
          </a:p>
        </p:txBody>
      </p:sp>
      <p:sp>
        <p:nvSpPr>
          <p:cNvPr id="3" name="Espace réservé du contenu 2"/>
          <p:cNvSpPr>
            <a:spLocks noGrp="1"/>
          </p:cNvSpPr>
          <p:nvPr>
            <p:ph idx="1"/>
          </p:nvPr>
        </p:nvSpPr>
        <p:spPr>
          <a:xfrm>
            <a:off x="11261407" y="1720218"/>
            <a:ext cx="16102013" cy="36874612"/>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440182" y="9041133"/>
            <a:ext cx="9476186" cy="29553697"/>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C3AD11-11C6-4323-980C-215B176DAB10}" type="datetimeFigureOut">
              <a:rPr lang="fr-FR" smtClean="0"/>
              <a:t>01/02/2018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313819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45707" y="30243780"/>
            <a:ext cx="17282160" cy="3570449"/>
          </a:xfrm>
        </p:spPr>
        <p:txBody>
          <a:bodyPr anchor="b"/>
          <a:lstStyle>
            <a:lvl1pPr algn="l">
              <a:defRPr sz="9000" b="1"/>
            </a:lvl1pPr>
          </a:lstStyle>
          <a:p>
            <a:r>
              <a:rPr lang="fr-FR" smtClean="0"/>
              <a:t>Modifiez le style du titre</a:t>
            </a:r>
            <a:endParaRPr lang="fr-FR"/>
          </a:p>
        </p:txBody>
      </p:sp>
      <p:sp>
        <p:nvSpPr>
          <p:cNvPr id="3" name="Espace réservé pour une image  2"/>
          <p:cNvSpPr>
            <a:spLocks noGrp="1"/>
          </p:cNvSpPr>
          <p:nvPr>
            <p:ph type="pic" idx="1"/>
          </p:nvPr>
        </p:nvSpPr>
        <p:spPr>
          <a:xfrm>
            <a:off x="5645707" y="3860483"/>
            <a:ext cx="17282160" cy="2592324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fr-FR"/>
          </a:p>
        </p:txBody>
      </p:sp>
      <p:sp>
        <p:nvSpPr>
          <p:cNvPr id="4" name="Espace réservé du texte 3"/>
          <p:cNvSpPr>
            <a:spLocks noGrp="1"/>
          </p:cNvSpPr>
          <p:nvPr>
            <p:ph type="body" sz="half" idx="2"/>
          </p:nvPr>
        </p:nvSpPr>
        <p:spPr>
          <a:xfrm>
            <a:off x="5645707" y="33814229"/>
            <a:ext cx="17282160" cy="5070631"/>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C3AD11-11C6-4323-980C-215B176DAB10}" type="datetimeFigureOut">
              <a:rPr lang="fr-FR" smtClean="0"/>
              <a:t>01/02/2018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4365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40180" y="1730219"/>
            <a:ext cx="25923240" cy="7200900"/>
          </a:xfrm>
          <a:prstGeom prst="rect">
            <a:avLst/>
          </a:prstGeom>
        </p:spPr>
        <p:txBody>
          <a:bodyPr vert="horz" lIns="411480" tIns="205740" rIns="411480" bIns="20574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1440180" y="10081263"/>
            <a:ext cx="25923240" cy="28513567"/>
          </a:xfrm>
          <a:prstGeom prst="rect">
            <a:avLst/>
          </a:prstGeom>
        </p:spPr>
        <p:txBody>
          <a:bodyPr vert="horz" lIns="411480" tIns="205740" rIns="411480" bIns="20574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440180" y="40045008"/>
            <a:ext cx="6720840" cy="2300288"/>
          </a:xfrm>
          <a:prstGeom prst="rect">
            <a:avLst/>
          </a:prstGeom>
        </p:spPr>
        <p:txBody>
          <a:bodyPr vert="horz" lIns="411480" tIns="205740" rIns="411480" bIns="205740" rtlCol="0" anchor="ctr"/>
          <a:lstStyle>
            <a:lvl1pPr algn="l">
              <a:defRPr sz="5400">
                <a:solidFill>
                  <a:schemeClr val="tx1">
                    <a:tint val="75000"/>
                  </a:schemeClr>
                </a:solidFill>
              </a:defRPr>
            </a:lvl1pPr>
          </a:lstStyle>
          <a:p>
            <a:fld id="{06C3AD11-11C6-4323-980C-215B176DAB10}" type="datetimeFigureOut">
              <a:rPr lang="fr-FR" smtClean="0"/>
              <a:t>01/02/2018</a:t>
            </a:fld>
            <a:endParaRPr lang="fr-FR"/>
          </a:p>
        </p:txBody>
      </p:sp>
      <p:sp>
        <p:nvSpPr>
          <p:cNvPr id="5" name="Espace réservé du pied de page 4"/>
          <p:cNvSpPr>
            <a:spLocks noGrp="1"/>
          </p:cNvSpPr>
          <p:nvPr>
            <p:ph type="ftr" sz="quarter" idx="3"/>
          </p:nvPr>
        </p:nvSpPr>
        <p:spPr>
          <a:xfrm>
            <a:off x="9841230" y="40045008"/>
            <a:ext cx="9121140" cy="2300288"/>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0642580" y="40045008"/>
            <a:ext cx="6720840" cy="2300288"/>
          </a:xfrm>
          <a:prstGeom prst="rect">
            <a:avLst/>
          </a:prstGeom>
        </p:spPr>
        <p:txBody>
          <a:bodyPr vert="horz" lIns="411480" tIns="205740" rIns="411480" bIns="205740" rtlCol="0" anchor="ctr"/>
          <a:lstStyle>
            <a:lvl1pPr algn="r">
              <a:defRPr sz="5400">
                <a:solidFill>
                  <a:schemeClr val="tx1">
                    <a:tint val="75000"/>
                  </a:schemeClr>
                </a:solidFill>
              </a:defRPr>
            </a:lvl1pPr>
          </a:lstStyle>
          <a:p>
            <a:fld id="{39BE0B3B-6E33-4AAB-8C4B-8B041D2294E5}" type="slidenum">
              <a:rPr lang="fr-FR" smtClean="0"/>
              <a:t>‹N°›</a:t>
            </a:fld>
            <a:endParaRPr lang="fr-FR"/>
          </a:p>
        </p:txBody>
      </p:sp>
    </p:spTree>
    <p:extLst>
      <p:ext uri="{BB962C8B-B14F-4D97-AF65-F5344CB8AC3E}">
        <p14:creationId xmlns:p14="http://schemas.microsoft.com/office/powerpoint/2010/main" val="2969244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fr-FR"/>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chart" Target="../charts/chart3.xml"/><Relationship Id="rId18" Type="http://schemas.openxmlformats.org/officeDocument/2006/relationships/chart" Target="../charts/chart8.xml"/><Relationship Id="rId26" Type="http://schemas.openxmlformats.org/officeDocument/2006/relationships/image" Target="../media/image14.png"/><Relationship Id="rId3" Type="http://schemas.openxmlformats.org/officeDocument/2006/relationships/image" Target="../media/image1.jpeg"/><Relationship Id="rId21" Type="http://schemas.openxmlformats.org/officeDocument/2006/relationships/image" Target="../media/image9.png"/><Relationship Id="rId7" Type="http://schemas.openxmlformats.org/officeDocument/2006/relationships/image" Target="../media/image5.jpeg"/><Relationship Id="rId12" Type="http://schemas.openxmlformats.org/officeDocument/2006/relationships/chart" Target="../charts/chart2.xml"/><Relationship Id="rId17" Type="http://schemas.openxmlformats.org/officeDocument/2006/relationships/chart" Target="../charts/chart7.xml"/><Relationship Id="rId25" Type="http://schemas.openxmlformats.org/officeDocument/2006/relationships/image" Target="../media/image13.jpeg"/><Relationship Id="rId2" Type="http://schemas.openxmlformats.org/officeDocument/2006/relationships/notesSlide" Target="../notesSlides/notesSlide1.xml"/><Relationship Id="rId16" Type="http://schemas.openxmlformats.org/officeDocument/2006/relationships/chart" Target="../charts/chart6.xml"/><Relationship Id="rId20" Type="http://schemas.openxmlformats.org/officeDocument/2006/relationships/chart" Target="../charts/chart10.xml"/><Relationship Id="rId29"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chart" Target="../charts/chart1.xml"/><Relationship Id="rId24" Type="http://schemas.openxmlformats.org/officeDocument/2006/relationships/image" Target="../media/image12.png"/><Relationship Id="rId5" Type="http://schemas.openxmlformats.org/officeDocument/2006/relationships/image" Target="../media/image3.png"/><Relationship Id="rId15" Type="http://schemas.openxmlformats.org/officeDocument/2006/relationships/chart" Target="../charts/chart5.xml"/><Relationship Id="rId23" Type="http://schemas.openxmlformats.org/officeDocument/2006/relationships/image" Target="../media/image11.png"/><Relationship Id="rId28" Type="http://schemas.openxmlformats.org/officeDocument/2006/relationships/image" Target="../media/image16.jpeg"/><Relationship Id="rId10" Type="http://schemas.openxmlformats.org/officeDocument/2006/relationships/image" Target="../media/image8.jpeg"/><Relationship Id="rId19" Type="http://schemas.openxmlformats.org/officeDocument/2006/relationships/chart" Target="../charts/chart9.xml"/><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chart" Target="../charts/chart4.xml"/><Relationship Id="rId22" Type="http://schemas.openxmlformats.org/officeDocument/2006/relationships/image" Target="../media/image10.jpeg"/><Relationship Id="rId27"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5409912" y="2840652"/>
            <a:ext cx="13003451" cy="7305310"/>
          </a:xfrm>
          <a:prstGeom prst="rect">
            <a:avLst/>
          </a:prstGeom>
        </p:spPr>
      </p:pic>
      <p:sp>
        <p:nvSpPr>
          <p:cNvPr id="5" name="Rectangle 4"/>
          <p:cNvSpPr/>
          <p:nvPr/>
        </p:nvSpPr>
        <p:spPr>
          <a:xfrm>
            <a:off x="0" y="0"/>
            <a:ext cx="28800000" cy="247559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ZoneTexte 6"/>
          <p:cNvSpPr txBox="1"/>
          <p:nvPr/>
        </p:nvSpPr>
        <p:spPr>
          <a:xfrm>
            <a:off x="0" y="53385"/>
            <a:ext cx="28224025" cy="2308324"/>
          </a:xfrm>
          <a:prstGeom prst="rect">
            <a:avLst/>
          </a:prstGeom>
          <a:noFill/>
        </p:spPr>
        <p:txBody>
          <a:bodyPr wrap="square" rtlCol="0">
            <a:spAutoFit/>
          </a:bodyPr>
          <a:lstStyle/>
          <a:p>
            <a:pPr algn="ctr"/>
            <a:r>
              <a:rPr lang="fr-FR" sz="7200" cap="all" spc="-150" dirty="0">
                <a:solidFill>
                  <a:schemeClr val="bg1"/>
                </a:solidFill>
                <a:latin typeface="Myriad Pro" pitchFamily="34" charset="0"/>
              </a:rPr>
              <a:t>Evolution de la disponibilité des métaux au cours de la minéralisation des résidus de culture dans un sol </a:t>
            </a:r>
            <a:r>
              <a:rPr lang="fr-FR" sz="7200" cap="all" spc="-150" dirty="0" err="1" smtClean="0">
                <a:solidFill>
                  <a:schemeClr val="bg1"/>
                </a:solidFill>
                <a:latin typeface="Myriad Pro" pitchFamily="34" charset="0"/>
              </a:rPr>
              <a:t>agricolE</a:t>
            </a:r>
            <a:endParaRPr lang="en-GB" sz="7200" cap="all" spc="-150" dirty="0">
              <a:solidFill>
                <a:schemeClr val="bg1"/>
              </a:solidFill>
              <a:latin typeface="Myriad Pro" pitchFamily="34" charset="0"/>
            </a:endParaRPr>
          </a:p>
        </p:txBody>
      </p:sp>
      <p:sp>
        <p:nvSpPr>
          <p:cNvPr id="8" name="ZoneTexte 7"/>
          <p:cNvSpPr txBox="1"/>
          <p:nvPr/>
        </p:nvSpPr>
        <p:spPr>
          <a:xfrm>
            <a:off x="579554" y="2731318"/>
            <a:ext cx="26380843" cy="1692771"/>
          </a:xfrm>
          <a:prstGeom prst="rect">
            <a:avLst/>
          </a:prstGeom>
          <a:noFill/>
        </p:spPr>
        <p:txBody>
          <a:bodyPr wrap="square" rtlCol="0">
            <a:spAutoFit/>
          </a:bodyPr>
          <a:lstStyle/>
          <a:p>
            <a:r>
              <a:rPr lang="en-GB" sz="4000" b="1" spc="-150" dirty="0">
                <a:solidFill>
                  <a:schemeClr val="accent2">
                    <a:lumMod val="50000"/>
                  </a:schemeClr>
                </a:solidFill>
                <a:latin typeface="Myriad Pro" pitchFamily="34" charset="0"/>
              </a:rPr>
              <a:t>Moreau </a:t>
            </a:r>
            <a:r>
              <a:rPr lang="en-GB" sz="4000" b="1" spc="-150" dirty="0" smtClean="0">
                <a:solidFill>
                  <a:schemeClr val="accent2">
                    <a:lumMod val="50000"/>
                  </a:schemeClr>
                </a:solidFill>
                <a:latin typeface="Myriad Pro" pitchFamily="34" charset="0"/>
              </a:rPr>
              <a:t>Clotilde</a:t>
            </a:r>
            <a:r>
              <a:rPr lang="en-GB" sz="4000" b="1" spc="-150" baseline="30000" dirty="0" smtClean="0">
                <a:solidFill>
                  <a:schemeClr val="accent2">
                    <a:lumMod val="50000"/>
                  </a:schemeClr>
                </a:solidFill>
                <a:latin typeface="Myriad Pro" pitchFamily="34" charset="0"/>
              </a:rPr>
              <a:t>1</a:t>
            </a:r>
            <a:r>
              <a:rPr lang="en-GB" sz="4000" b="1" spc="-150" dirty="0" smtClean="0">
                <a:solidFill>
                  <a:schemeClr val="accent2">
                    <a:lumMod val="50000"/>
                  </a:schemeClr>
                </a:solidFill>
                <a:latin typeface="Myriad Pro" pitchFamily="34" charset="0"/>
              </a:rPr>
              <a:t>, Vivien </a:t>
            </a:r>
            <a:r>
              <a:rPr lang="en-GB" sz="4000" b="1" spc="-150" dirty="0">
                <a:solidFill>
                  <a:schemeClr val="accent2">
                    <a:lumMod val="50000"/>
                  </a:schemeClr>
                </a:solidFill>
                <a:latin typeface="Myriad Pro" pitchFamily="34" charset="0"/>
              </a:rPr>
              <a:t>Emma</a:t>
            </a:r>
            <a:r>
              <a:rPr lang="en-GB" sz="4000" b="1" spc="-150" baseline="30000" dirty="0">
                <a:solidFill>
                  <a:schemeClr val="accent2">
                    <a:lumMod val="50000"/>
                  </a:schemeClr>
                </a:solidFill>
                <a:latin typeface="Myriad Pro" pitchFamily="34" charset="0"/>
              </a:rPr>
              <a:t>1</a:t>
            </a:r>
            <a:r>
              <a:rPr lang="en-GB" sz="4000" b="1" spc="-150" dirty="0">
                <a:solidFill>
                  <a:schemeClr val="accent2">
                    <a:lumMod val="50000"/>
                  </a:schemeClr>
                </a:solidFill>
                <a:latin typeface="Myriad Pro" pitchFamily="34" charset="0"/>
              </a:rPr>
              <a:t>, Crouzet Olivier</a:t>
            </a:r>
            <a:r>
              <a:rPr lang="en-GB" sz="4000" b="1" spc="-150" baseline="30000" dirty="0">
                <a:solidFill>
                  <a:schemeClr val="accent2">
                    <a:lumMod val="50000"/>
                  </a:schemeClr>
                </a:solidFill>
                <a:latin typeface="Myriad Pro" pitchFamily="34" charset="0"/>
              </a:rPr>
              <a:t>2</a:t>
            </a:r>
            <a:r>
              <a:rPr lang="en-GB" sz="4000" b="1" spc="-150" dirty="0">
                <a:solidFill>
                  <a:schemeClr val="accent2">
                    <a:lumMod val="50000"/>
                  </a:schemeClr>
                </a:solidFill>
                <a:latin typeface="Myriad Pro" pitchFamily="34" charset="0"/>
              </a:rPr>
              <a:t>, Cheviron Nathalie</a:t>
            </a:r>
            <a:r>
              <a:rPr lang="en-GB" sz="4000" b="1" spc="-150" baseline="30000" dirty="0">
                <a:solidFill>
                  <a:schemeClr val="accent2">
                    <a:lumMod val="50000"/>
                  </a:schemeClr>
                </a:solidFill>
                <a:latin typeface="Myriad Pro" pitchFamily="34" charset="0"/>
              </a:rPr>
              <a:t>2</a:t>
            </a:r>
            <a:r>
              <a:rPr lang="en-GB" sz="4000" b="1" spc="-150" dirty="0">
                <a:solidFill>
                  <a:schemeClr val="accent2">
                    <a:lumMod val="50000"/>
                  </a:schemeClr>
                </a:solidFill>
                <a:latin typeface="Myriad Pro" pitchFamily="34" charset="0"/>
              </a:rPr>
              <a:t>, Denaix Laurence</a:t>
            </a:r>
            <a:r>
              <a:rPr lang="en-GB" sz="4000" b="1" spc="-150" baseline="30000" dirty="0">
                <a:solidFill>
                  <a:schemeClr val="accent2">
                    <a:lumMod val="50000"/>
                  </a:schemeClr>
                </a:solidFill>
                <a:latin typeface="Myriad Pro" pitchFamily="34" charset="0"/>
              </a:rPr>
              <a:t>1</a:t>
            </a:r>
            <a:endParaRPr lang="en-GB" sz="3600" b="1" spc="-150" baseline="30000" dirty="0">
              <a:solidFill>
                <a:schemeClr val="accent2">
                  <a:lumMod val="50000"/>
                </a:schemeClr>
              </a:solidFill>
              <a:latin typeface="Myriad Pro" pitchFamily="34" charset="0"/>
            </a:endParaRPr>
          </a:p>
          <a:p>
            <a:pPr marL="714375"/>
            <a:r>
              <a:rPr lang="en-GB" sz="3200" spc="-150" baseline="30000" dirty="0" smtClean="0">
                <a:solidFill>
                  <a:schemeClr val="accent2">
                    <a:lumMod val="50000"/>
                  </a:schemeClr>
                </a:solidFill>
                <a:latin typeface="Myriad Pro" pitchFamily="34" charset="0"/>
              </a:rPr>
              <a:t>1</a:t>
            </a:r>
            <a:r>
              <a:rPr lang="en-GB" sz="3200" spc="-150" dirty="0" smtClean="0">
                <a:solidFill>
                  <a:schemeClr val="accent2">
                    <a:lumMod val="50000"/>
                  </a:schemeClr>
                </a:solidFill>
                <a:latin typeface="Myriad Pro" pitchFamily="34" charset="0"/>
              </a:rPr>
              <a:t> </a:t>
            </a:r>
            <a:r>
              <a:rPr lang="en-GB" sz="3200" spc="-150" dirty="0">
                <a:solidFill>
                  <a:schemeClr val="accent2">
                    <a:lumMod val="50000"/>
                  </a:schemeClr>
                </a:solidFill>
                <a:latin typeface="Myriad Pro" pitchFamily="34" charset="0"/>
              </a:rPr>
              <a:t>UMR 1391 </a:t>
            </a:r>
            <a:r>
              <a:rPr lang="en-GB" sz="3200" spc="-150" dirty="0" smtClean="0">
                <a:solidFill>
                  <a:schemeClr val="accent2">
                    <a:lumMod val="50000"/>
                  </a:schemeClr>
                </a:solidFill>
                <a:latin typeface="Myriad Pro" pitchFamily="34" charset="0"/>
              </a:rPr>
              <a:t>ISPA</a:t>
            </a:r>
            <a:r>
              <a:rPr lang="en-GB" sz="3200" spc="-150" dirty="0">
                <a:solidFill>
                  <a:schemeClr val="accent2">
                    <a:lumMod val="50000"/>
                  </a:schemeClr>
                </a:solidFill>
                <a:latin typeface="Myriad Pro" pitchFamily="34" charset="0"/>
              </a:rPr>
              <a:t>, INRA, Centre Bordeaux Aquitaine 33883 </a:t>
            </a:r>
            <a:r>
              <a:rPr lang="en-GB" sz="3200" spc="-150" dirty="0" err="1">
                <a:solidFill>
                  <a:schemeClr val="accent2">
                    <a:lumMod val="50000"/>
                  </a:schemeClr>
                </a:solidFill>
                <a:latin typeface="Myriad Pro" pitchFamily="34" charset="0"/>
              </a:rPr>
              <a:t>Villenave</a:t>
            </a:r>
            <a:r>
              <a:rPr lang="en-GB" sz="3200" spc="-150" dirty="0">
                <a:solidFill>
                  <a:schemeClr val="accent2">
                    <a:lumMod val="50000"/>
                  </a:schemeClr>
                </a:solidFill>
                <a:latin typeface="Myriad Pro" pitchFamily="34" charset="0"/>
              </a:rPr>
              <a:t> </a:t>
            </a:r>
            <a:r>
              <a:rPr lang="en-GB" sz="3200" spc="-150" dirty="0" err="1">
                <a:solidFill>
                  <a:schemeClr val="accent2">
                    <a:lumMod val="50000"/>
                  </a:schemeClr>
                </a:solidFill>
                <a:latin typeface="Myriad Pro" pitchFamily="34" charset="0"/>
              </a:rPr>
              <a:t>d’Ornon</a:t>
            </a:r>
            <a:r>
              <a:rPr lang="en-GB" sz="3200" spc="-150" dirty="0">
                <a:solidFill>
                  <a:schemeClr val="accent2">
                    <a:lumMod val="50000"/>
                  </a:schemeClr>
                </a:solidFill>
                <a:latin typeface="Myriad Pro" pitchFamily="34" charset="0"/>
              </a:rPr>
              <a:t> </a:t>
            </a:r>
            <a:r>
              <a:rPr lang="en-GB" sz="3200" spc="-150" dirty="0" err="1">
                <a:solidFill>
                  <a:schemeClr val="accent2">
                    <a:lumMod val="50000"/>
                  </a:schemeClr>
                </a:solidFill>
                <a:latin typeface="Myriad Pro" pitchFamily="34" charset="0"/>
              </a:rPr>
              <a:t>Cedex</a:t>
            </a:r>
            <a:endParaRPr lang="en-GB" sz="3200" spc="-150" dirty="0">
              <a:solidFill>
                <a:schemeClr val="accent2">
                  <a:lumMod val="50000"/>
                </a:schemeClr>
              </a:solidFill>
              <a:latin typeface="Myriad Pro" pitchFamily="34" charset="0"/>
            </a:endParaRPr>
          </a:p>
          <a:p>
            <a:pPr marL="714375"/>
            <a:r>
              <a:rPr lang="en-GB" sz="3200" spc="-150" baseline="30000" dirty="0" smtClean="0">
                <a:solidFill>
                  <a:schemeClr val="accent2">
                    <a:lumMod val="50000"/>
                  </a:schemeClr>
                </a:solidFill>
                <a:latin typeface="Myriad Pro" pitchFamily="34" charset="0"/>
              </a:rPr>
              <a:t>2</a:t>
            </a:r>
            <a:r>
              <a:rPr lang="en-GB" sz="3200" spc="-150" dirty="0" smtClean="0">
                <a:solidFill>
                  <a:schemeClr val="accent2">
                    <a:lumMod val="50000"/>
                  </a:schemeClr>
                </a:solidFill>
                <a:latin typeface="Myriad Pro" pitchFamily="34" charset="0"/>
              </a:rPr>
              <a:t> </a:t>
            </a:r>
            <a:r>
              <a:rPr lang="en-GB" sz="3200" spc="-150" dirty="0">
                <a:solidFill>
                  <a:schemeClr val="accent2">
                    <a:lumMod val="50000"/>
                  </a:schemeClr>
                </a:solidFill>
                <a:latin typeface="Myriad Pro" pitchFamily="34" charset="0"/>
              </a:rPr>
              <a:t>UMR ECOSYS, INRA, </a:t>
            </a:r>
            <a:r>
              <a:rPr lang="en-GB" sz="3200" spc="-150" dirty="0" err="1" smtClean="0">
                <a:solidFill>
                  <a:schemeClr val="accent2">
                    <a:lumMod val="50000"/>
                  </a:schemeClr>
                </a:solidFill>
                <a:latin typeface="Myriad Pro" pitchFamily="34" charset="0"/>
              </a:rPr>
              <a:t>AgroParisTech</a:t>
            </a:r>
            <a:r>
              <a:rPr lang="en-GB" sz="3200" spc="-150" dirty="0" smtClean="0">
                <a:solidFill>
                  <a:schemeClr val="accent2">
                    <a:lumMod val="50000"/>
                  </a:schemeClr>
                </a:solidFill>
                <a:latin typeface="Myriad Pro" pitchFamily="34" charset="0"/>
              </a:rPr>
              <a:t>, </a:t>
            </a:r>
            <a:r>
              <a:rPr lang="en-GB" sz="3200" spc="-150" dirty="0" err="1" smtClean="0">
                <a:solidFill>
                  <a:schemeClr val="accent2">
                    <a:lumMod val="50000"/>
                  </a:schemeClr>
                </a:solidFill>
                <a:latin typeface="Myriad Pro" pitchFamily="34" charset="0"/>
              </a:rPr>
              <a:t>Université</a:t>
            </a:r>
            <a:r>
              <a:rPr lang="en-GB" sz="3200" spc="-150" dirty="0" smtClean="0">
                <a:solidFill>
                  <a:schemeClr val="accent2">
                    <a:lumMod val="50000"/>
                  </a:schemeClr>
                </a:solidFill>
                <a:latin typeface="Myriad Pro" pitchFamily="34" charset="0"/>
              </a:rPr>
              <a:t> Paris-</a:t>
            </a:r>
            <a:r>
              <a:rPr lang="en-GB" sz="3200" spc="-150" dirty="0" err="1" smtClean="0">
                <a:solidFill>
                  <a:schemeClr val="accent2">
                    <a:lumMod val="50000"/>
                  </a:schemeClr>
                </a:solidFill>
                <a:latin typeface="Myriad Pro" pitchFamily="34" charset="0"/>
              </a:rPr>
              <a:t>Saclay</a:t>
            </a:r>
            <a:r>
              <a:rPr lang="en-GB" sz="3200" spc="-150" dirty="0" smtClean="0">
                <a:solidFill>
                  <a:schemeClr val="accent2">
                    <a:lumMod val="50000"/>
                  </a:schemeClr>
                </a:solidFill>
                <a:latin typeface="Myriad Pro" pitchFamily="34" charset="0"/>
              </a:rPr>
              <a:t>, </a:t>
            </a:r>
            <a:r>
              <a:rPr lang="en-GB" sz="3200" spc="-150" dirty="0">
                <a:solidFill>
                  <a:schemeClr val="accent2">
                    <a:lumMod val="50000"/>
                  </a:schemeClr>
                </a:solidFill>
                <a:latin typeface="Myriad Pro" pitchFamily="34" charset="0"/>
              </a:rPr>
              <a:t>78000 Versailles</a:t>
            </a:r>
          </a:p>
        </p:txBody>
      </p:sp>
      <p:pic>
        <p:nvPicPr>
          <p:cNvPr id="13" name="Imag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55993" y="38976572"/>
            <a:ext cx="6423471" cy="6498512"/>
          </a:xfrm>
          <a:prstGeom prst="rect">
            <a:avLst/>
          </a:prstGeom>
        </p:spPr>
      </p:pic>
      <p:pic>
        <p:nvPicPr>
          <p:cNvPr id="14" name="Imag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648265" y="40910438"/>
            <a:ext cx="3244947" cy="1630488"/>
          </a:xfrm>
          <a:prstGeom prst="rect">
            <a:avLst/>
          </a:prstGeom>
        </p:spPr>
      </p:pic>
      <p:sp>
        <p:nvSpPr>
          <p:cNvPr id="3" name="Rectangle 2"/>
          <p:cNvSpPr/>
          <p:nvPr/>
        </p:nvSpPr>
        <p:spPr>
          <a:xfrm>
            <a:off x="671476" y="5929628"/>
            <a:ext cx="13989832" cy="3970318"/>
          </a:xfrm>
          <a:prstGeom prst="rect">
            <a:avLst/>
          </a:prstGeom>
        </p:spPr>
        <p:txBody>
          <a:bodyPr wrap="square">
            <a:spAutoFit/>
          </a:bodyPr>
          <a:lstStyle/>
          <a:p>
            <a:pPr algn="just"/>
            <a:r>
              <a:rPr lang="fr-FR" sz="2800" dirty="0"/>
              <a:t>Les sols agricoles </a:t>
            </a:r>
            <a:r>
              <a:rPr lang="fr-FR" sz="2800" dirty="0" smtClean="0"/>
              <a:t>ont accumulé les éléments traces </a:t>
            </a:r>
            <a:r>
              <a:rPr lang="fr-FR" sz="2800" dirty="0"/>
              <a:t>(</a:t>
            </a:r>
            <a:r>
              <a:rPr lang="fr-FR" sz="2800" dirty="0" smtClean="0"/>
              <a:t>ETM) et </a:t>
            </a:r>
            <a:r>
              <a:rPr lang="fr-FR" sz="2800" dirty="0"/>
              <a:t>pourraient poser à terme des problèmes de contamination des récoltes ou de préservation de la ressource sol. La disponibilité de ces métaux est modulée par le pH et la matière organique qui les complexe. Après enfouissement des résidus de culture (pailles, engrais verts, etc</a:t>
            </a:r>
            <a:r>
              <a:rPr lang="fr-FR" sz="2800" dirty="0" smtClean="0"/>
              <a:t>.) ou des matières organiques fertilisantes, </a:t>
            </a:r>
            <a:r>
              <a:rPr lang="fr-FR" sz="2800" dirty="0"/>
              <a:t>ceux-ci vont se décomposer en libérant les métaux qu’ils contiennent </a:t>
            </a:r>
            <a:r>
              <a:rPr lang="fr-FR" sz="2800" dirty="0" smtClean="0"/>
              <a:t>mais aussi des </a:t>
            </a:r>
            <a:r>
              <a:rPr lang="fr-FR" sz="2800" dirty="0"/>
              <a:t>molécules organiques pouvant complexer les métaux. Ainsi, la minéralisation rapide de ces résidus pourrait conduire à une augmentation ou diminution de la concentration en métaux </a:t>
            </a:r>
            <a:r>
              <a:rPr lang="fr-FR" sz="2800" dirty="0" smtClean="0"/>
              <a:t>disponibles </a:t>
            </a:r>
            <a:r>
              <a:rPr lang="fr-FR" sz="2800" dirty="0"/>
              <a:t>pour les </a:t>
            </a:r>
            <a:r>
              <a:rPr lang="fr-FR" sz="2800" dirty="0" smtClean="0"/>
              <a:t>plantes. Cette hypothèse a donc été testée pour des résidus organiques couramment enfouis dans les sols agricoles, dans le cadre d’un sol </a:t>
            </a:r>
            <a:r>
              <a:rPr lang="fr-FR" sz="2800" dirty="0" smtClean="0"/>
              <a:t>à tendance acide. </a:t>
            </a:r>
            <a:endParaRPr lang="en-GB" sz="2600" dirty="0" smtClean="0">
              <a:latin typeface="Myriad Pro" panose="020B0503030403020204" pitchFamily="34" charset="0"/>
            </a:endParaRPr>
          </a:p>
        </p:txBody>
      </p:sp>
      <p:sp>
        <p:nvSpPr>
          <p:cNvPr id="51" name="ZoneTexte 50"/>
          <p:cNvSpPr txBox="1"/>
          <p:nvPr/>
        </p:nvSpPr>
        <p:spPr>
          <a:xfrm>
            <a:off x="1993317" y="4932405"/>
            <a:ext cx="10657184" cy="646331"/>
          </a:xfrm>
          <a:prstGeom prst="rect">
            <a:avLst/>
          </a:prstGeom>
          <a:solidFill>
            <a:schemeClr val="accent2">
              <a:lumMod val="75000"/>
            </a:schemeClr>
          </a:solidFill>
        </p:spPr>
        <p:txBody>
          <a:bodyPr wrap="square" rtlCol="0">
            <a:spAutoFit/>
          </a:bodyPr>
          <a:lstStyle/>
          <a:p>
            <a:pPr algn="ctr"/>
            <a:r>
              <a:rPr lang="en-GB" sz="3600" b="1" dirty="0" err="1" smtClean="0">
                <a:solidFill>
                  <a:schemeClr val="bg1"/>
                </a:solidFill>
                <a:latin typeface="Myriad Pro" panose="020B0503030403020204" pitchFamily="34" charset="0"/>
                <a:cs typeface="Arial" panose="020B0604020202020204" pitchFamily="34" charset="0"/>
              </a:rPr>
              <a:t>Contexte</a:t>
            </a:r>
            <a:r>
              <a:rPr lang="en-GB" sz="3600" b="1" dirty="0" smtClean="0">
                <a:solidFill>
                  <a:schemeClr val="bg1"/>
                </a:solidFill>
                <a:latin typeface="Myriad Pro" panose="020B0503030403020204" pitchFamily="34" charset="0"/>
                <a:cs typeface="Arial" panose="020B0604020202020204" pitchFamily="34" charset="0"/>
              </a:rPr>
              <a:t> et </a:t>
            </a:r>
            <a:r>
              <a:rPr lang="en-GB" sz="3600" b="1" dirty="0" err="1" smtClean="0">
                <a:solidFill>
                  <a:schemeClr val="bg1"/>
                </a:solidFill>
                <a:latin typeface="Myriad Pro" panose="020B0503030403020204" pitchFamily="34" charset="0"/>
                <a:cs typeface="Arial" panose="020B0604020202020204" pitchFamily="34" charset="0"/>
              </a:rPr>
              <a:t>problématique</a:t>
            </a:r>
            <a:endParaRPr lang="en-GB" sz="3600" b="1" dirty="0">
              <a:solidFill>
                <a:schemeClr val="bg1"/>
              </a:solidFill>
              <a:latin typeface="Myriad Pro" panose="020B0503030403020204" pitchFamily="34" charset="0"/>
              <a:cs typeface="Arial" panose="020B0604020202020204" pitchFamily="34" charset="0"/>
            </a:endParaRPr>
          </a:p>
        </p:txBody>
      </p:sp>
      <p:sp>
        <p:nvSpPr>
          <p:cNvPr id="144" name="ZoneTexte 143"/>
          <p:cNvSpPr txBox="1"/>
          <p:nvPr/>
        </p:nvSpPr>
        <p:spPr>
          <a:xfrm>
            <a:off x="1270910" y="37560680"/>
            <a:ext cx="13320000" cy="646331"/>
          </a:xfrm>
          <a:prstGeom prst="rect">
            <a:avLst/>
          </a:prstGeom>
          <a:solidFill>
            <a:schemeClr val="accent2">
              <a:lumMod val="75000"/>
            </a:schemeClr>
          </a:solidFill>
        </p:spPr>
        <p:txBody>
          <a:bodyPr wrap="square" rtlCol="0">
            <a:spAutoFit/>
          </a:bodyPr>
          <a:lstStyle/>
          <a:p>
            <a:pPr algn="ctr"/>
            <a:r>
              <a:rPr lang="en-GB" sz="3600" b="1" dirty="0" smtClean="0">
                <a:solidFill>
                  <a:schemeClr val="bg1"/>
                </a:solidFill>
                <a:latin typeface="Myriad Pro" panose="020B0503030403020204" pitchFamily="34" charset="0"/>
                <a:cs typeface="Arial" panose="020B0604020202020204" pitchFamily="34" charset="0"/>
              </a:rPr>
              <a:t>Conclusions</a:t>
            </a:r>
            <a:endParaRPr lang="en-GB" sz="3600" b="1" dirty="0">
              <a:solidFill>
                <a:schemeClr val="bg1"/>
              </a:solidFill>
              <a:latin typeface="Myriad Pro" panose="020B0503030403020204" pitchFamily="34" charset="0"/>
              <a:cs typeface="Arial" panose="020B0604020202020204" pitchFamily="34" charset="0"/>
            </a:endParaRPr>
          </a:p>
        </p:txBody>
      </p:sp>
      <p:sp>
        <p:nvSpPr>
          <p:cNvPr id="69" name="ZoneTexte 68"/>
          <p:cNvSpPr txBox="1"/>
          <p:nvPr/>
        </p:nvSpPr>
        <p:spPr>
          <a:xfrm>
            <a:off x="626427" y="40711488"/>
            <a:ext cx="4102817" cy="646331"/>
          </a:xfrm>
          <a:prstGeom prst="rect">
            <a:avLst/>
          </a:prstGeom>
          <a:solidFill>
            <a:schemeClr val="accent2">
              <a:lumMod val="75000"/>
            </a:schemeClr>
          </a:solidFill>
        </p:spPr>
        <p:txBody>
          <a:bodyPr wrap="square" rtlCol="0">
            <a:spAutoFit/>
          </a:bodyPr>
          <a:lstStyle/>
          <a:p>
            <a:pPr algn="ctr"/>
            <a:r>
              <a:rPr lang="en-GB" sz="3600" b="1" dirty="0" err="1" smtClean="0">
                <a:solidFill>
                  <a:schemeClr val="bg1"/>
                </a:solidFill>
                <a:latin typeface="Myriad Pro" panose="020B0503030403020204" pitchFamily="34" charset="0"/>
                <a:cs typeface="Arial" panose="020B0604020202020204" pitchFamily="34" charset="0"/>
              </a:rPr>
              <a:t>Remerciements</a:t>
            </a:r>
            <a:endParaRPr lang="en-GB" sz="3600" b="1" dirty="0">
              <a:solidFill>
                <a:schemeClr val="bg1"/>
              </a:solidFill>
              <a:latin typeface="Myriad Pro" panose="020B0503030403020204" pitchFamily="34" charset="0"/>
              <a:cs typeface="Arial" panose="020B0604020202020204" pitchFamily="34" charset="0"/>
            </a:endParaRPr>
          </a:p>
        </p:txBody>
      </p:sp>
      <p:sp>
        <p:nvSpPr>
          <p:cNvPr id="22" name="ZoneTexte 21"/>
          <p:cNvSpPr txBox="1"/>
          <p:nvPr/>
        </p:nvSpPr>
        <p:spPr>
          <a:xfrm>
            <a:off x="555105" y="38584119"/>
            <a:ext cx="27837163" cy="1292662"/>
          </a:xfrm>
          <a:prstGeom prst="rect">
            <a:avLst/>
          </a:prstGeom>
          <a:noFill/>
        </p:spPr>
        <p:txBody>
          <a:bodyPr wrap="square" rtlCol="0">
            <a:spAutoFit/>
          </a:bodyPr>
          <a:lstStyle/>
          <a:p>
            <a:pPr algn="just"/>
            <a:r>
              <a:rPr lang="fr-FR" sz="2600" dirty="0" smtClean="0">
                <a:latin typeface="Myriad Pro" panose="020B0503030403020204" pitchFamily="34" charset="0"/>
              </a:rPr>
              <a:t>La minéralisation de la matière organique apportée lors de l’enfouissement des résidus de culture dans les sols modifie la composition chimique de la solution de sol. Malgré une augmentation de pH qui aurait tendance  à bloquer les métaux sur les phases solides, la mobilité des métaux est augmentée en solution, peut-être grâce à une solubilisation accrue grâce à la matière organique dissoute. </a:t>
            </a:r>
          </a:p>
          <a:p>
            <a:pPr algn="just"/>
            <a:r>
              <a:rPr lang="fr-FR" sz="2600" dirty="0" smtClean="0">
                <a:latin typeface="Myriad Pro" panose="020B0503030403020204" pitchFamily="34" charset="0"/>
              </a:rPr>
              <a:t>L’étude des propriétés de sorption de cette matière organique dissoute issue de la dégradation des résidus de culture devrait permettre de mieux comprendre les interactions avec les métaux.</a:t>
            </a:r>
          </a:p>
        </p:txBody>
      </p:sp>
      <p:sp>
        <p:nvSpPr>
          <p:cNvPr id="23" name="ZoneTexte 22"/>
          <p:cNvSpPr txBox="1"/>
          <p:nvPr/>
        </p:nvSpPr>
        <p:spPr>
          <a:xfrm>
            <a:off x="5075055" y="40788431"/>
            <a:ext cx="20457610" cy="492443"/>
          </a:xfrm>
          <a:prstGeom prst="rect">
            <a:avLst/>
          </a:prstGeom>
          <a:noFill/>
        </p:spPr>
        <p:txBody>
          <a:bodyPr wrap="square" rtlCol="0">
            <a:spAutoFit/>
          </a:bodyPr>
          <a:lstStyle/>
          <a:p>
            <a:r>
              <a:rPr lang="en-GB" sz="2600" dirty="0" err="1" smtClean="0">
                <a:latin typeface="Myriad Pro" panose="020B0503030403020204" pitchFamily="34" charset="0"/>
              </a:rPr>
              <a:t>Cette</a:t>
            </a:r>
            <a:r>
              <a:rPr lang="en-GB" sz="2600" dirty="0" smtClean="0">
                <a:latin typeface="Myriad Pro" panose="020B0503030403020204" pitchFamily="34" charset="0"/>
              </a:rPr>
              <a:t> </a:t>
            </a:r>
            <a:r>
              <a:rPr lang="en-GB" sz="2600" dirty="0" err="1" smtClean="0">
                <a:latin typeface="Myriad Pro" panose="020B0503030403020204" pitchFamily="34" charset="0"/>
              </a:rPr>
              <a:t>étude</a:t>
            </a:r>
            <a:r>
              <a:rPr lang="en-GB" sz="2600" dirty="0" smtClean="0">
                <a:latin typeface="Myriad Pro" panose="020B0503030403020204" pitchFamily="34" charset="0"/>
              </a:rPr>
              <a:t> a </a:t>
            </a:r>
            <a:r>
              <a:rPr lang="en-GB" sz="2600" dirty="0" err="1" smtClean="0">
                <a:latin typeface="Myriad Pro" panose="020B0503030403020204" pitchFamily="34" charset="0"/>
              </a:rPr>
              <a:t>bénéficié</a:t>
            </a:r>
            <a:r>
              <a:rPr lang="en-GB" sz="2600" dirty="0" smtClean="0">
                <a:latin typeface="Myriad Pro" panose="020B0503030403020204" pitchFamily="34" charset="0"/>
              </a:rPr>
              <a:t> </a:t>
            </a:r>
            <a:r>
              <a:rPr lang="fr-FR" sz="2600" dirty="0" smtClean="0">
                <a:latin typeface="Myriad Pro" panose="020B0503030403020204" pitchFamily="34" charset="0"/>
              </a:rPr>
              <a:t>du soutien </a:t>
            </a:r>
            <a:r>
              <a:rPr lang="fr-FR" sz="2600" dirty="0">
                <a:latin typeface="Myriad Pro" panose="020B0503030403020204" pitchFamily="34" charset="0"/>
              </a:rPr>
              <a:t>financier du Ministère en charge de l’agriculture</a:t>
            </a:r>
            <a:r>
              <a:rPr lang="en-GB" sz="2600" dirty="0" smtClean="0">
                <a:latin typeface="Myriad Pro" panose="020B0503030403020204" pitchFamily="34" charset="0"/>
              </a:rPr>
              <a:t> (programme </a:t>
            </a:r>
            <a:r>
              <a:rPr lang="en-GB" sz="2600" dirty="0" err="1" smtClean="0">
                <a:latin typeface="Myriad Pro" panose="020B0503030403020204" pitchFamily="34" charset="0"/>
              </a:rPr>
              <a:t>CasDar</a:t>
            </a:r>
            <a:r>
              <a:rPr lang="en-GB" sz="2600" dirty="0" smtClean="0">
                <a:latin typeface="Myriad Pro" panose="020B0503030403020204" pitchFamily="34" charset="0"/>
              </a:rPr>
              <a:t> QUASAGRO) et de </a:t>
            </a:r>
            <a:r>
              <a:rPr lang="en-GB" sz="2600" dirty="0" err="1" smtClean="0">
                <a:latin typeface="Myriad Pro" panose="020B0503030403020204" pitchFamily="34" charset="0"/>
              </a:rPr>
              <a:t>l’ANR</a:t>
            </a:r>
            <a:r>
              <a:rPr lang="en-GB" sz="2600" dirty="0" smtClean="0">
                <a:latin typeface="Myriad Pro" panose="020B0503030403020204" pitchFamily="34" charset="0"/>
              </a:rPr>
              <a:t>  (</a:t>
            </a:r>
            <a:r>
              <a:rPr lang="en-GB" sz="2600" dirty="0" err="1" smtClean="0">
                <a:latin typeface="Myriad Pro" panose="020B0503030403020204" pitchFamily="34" charset="0"/>
              </a:rPr>
              <a:t>projet</a:t>
            </a:r>
            <a:r>
              <a:rPr lang="en-GB" sz="2600" dirty="0" smtClean="0">
                <a:latin typeface="Myriad Pro" panose="020B0503030403020204" pitchFamily="34" charset="0"/>
              </a:rPr>
              <a:t> CADON).</a:t>
            </a:r>
            <a:endParaRPr lang="en-GB" sz="2600" dirty="0">
              <a:latin typeface="Myriad Pro" panose="020B0503030403020204" pitchFamily="34" charset="0"/>
            </a:endParaRPr>
          </a:p>
        </p:txBody>
      </p:sp>
      <p:sp>
        <p:nvSpPr>
          <p:cNvPr id="642" name="ZoneTexte 641"/>
          <p:cNvSpPr txBox="1"/>
          <p:nvPr/>
        </p:nvSpPr>
        <p:spPr>
          <a:xfrm>
            <a:off x="1006392" y="10277279"/>
            <a:ext cx="13320000" cy="646331"/>
          </a:xfrm>
          <a:prstGeom prst="rect">
            <a:avLst/>
          </a:prstGeom>
          <a:solidFill>
            <a:schemeClr val="accent2">
              <a:lumMod val="75000"/>
            </a:schemeClr>
          </a:solidFill>
        </p:spPr>
        <p:txBody>
          <a:bodyPr wrap="square" rtlCol="0">
            <a:spAutoFit/>
          </a:bodyPr>
          <a:lstStyle/>
          <a:p>
            <a:pPr algn="ctr"/>
            <a:r>
              <a:rPr lang="en-US" sz="3600" b="1" dirty="0" smtClean="0">
                <a:solidFill>
                  <a:schemeClr val="bg1"/>
                </a:solidFill>
                <a:latin typeface="Myriad Pro" panose="020B0503030403020204" pitchFamily="34" charset="0"/>
                <a:cs typeface="Arial" panose="020B0604020202020204" pitchFamily="34" charset="0"/>
              </a:rPr>
              <a:t>Incubations </a:t>
            </a:r>
            <a:r>
              <a:rPr lang="en-US" sz="3600" b="1" dirty="0" err="1" smtClean="0">
                <a:solidFill>
                  <a:schemeClr val="bg1"/>
                </a:solidFill>
                <a:latin typeface="Myriad Pro" panose="020B0503030403020204" pitchFamily="34" charset="0"/>
                <a:cs typeface="Arial" panose="020B0604020202020204" pitchFamily="34" charset="0"/>
              </a:rPr>
              <a:t>en</a:t>
            </a:r>
            <a:r>
              <a:rPr lang="en-US" sz="3600" b="1" dirty="0" smtClean="0">
                <a:solidFill>
                  <a:schemeClr val="bg1"/>
                </a:solidFill>
                <a:latin typeface="Myriad Pro" panose="020B0503030403020204" pitchFamily="34" charset="0"/>
                <a:cs typeface="Arial" panose="020B0604020202020204" pitchFamily="34" charset="0"/>
              </a:rPr>
              <a:t> conditions </a:t>
            </a:r>
            <a:r>
              <a:rPr lang="en-US" sz="3600" b="1" dirty="0" err="1" smtClean="0">
                <a:solidFill>
                  <a:schemeClr val="bg1"/>
                </a:solidFill>
                <a:latin typeface="Myriad Pro" panose="020B0503030403020204" pitchFamily="34" charset="0"/>
                <a:cs typeface="Arial" panose="020B0604020202020204" pitchFamily="34" charset="0"/>
              </a:rPr>
              <a:t>contrôlées</a:t>
            </a:r>
            <a:endParaRPr lang="en-US" sz="3600" b="1" dirty="0">
              <a:solidFill>
                <a:schemeClr val="bg1"/>
              </a:solidFill>
              <a:latin typeface="Myriad Pro" panose="020B0503030403020204" pitchFamily="34" charset="0"/>
              <a:cs typeface="Arial" panose="020B0604020202020204" pitchFamily="34" charset="0"/>
            </a:endParaRPr>
          </a:p>
        </p:txBody>
      </p:sp>
      <p:sp>
        <p:nvSpPr>
          <p:cNvPr id="686" name="ZoneTexte 685"/>
          <p:cNvSpPr txBox="1"/>
          <p:nvPr/>
        </p:nvSpPr>
        <p:spPr>
          <a:xfrm>
            <a:off x="864162" y="17752166"/>
            <a:ext cx="26619597" cy="646331"/>
          </a:xfrm>
          <a:prstGeom prst="rect">
            <a:avLst/>
          </a:prstGeom>
          <a:solidFill>
            <a:schemeClr val="accent2">
              <a:lumMod val="75000"/>
            </a:schemeClr>
          </a:solidFill>
        </p:spPr>
        <p:txBody>
          <a:bodyPr wrap="square" rtlCol="0">
            <a:spAutoFit/>
          </a:bodyPr>
          <a:lstStyle/>
          <a:p>
            <a:pPr algn="ctr"/>
            <a:r>
              <a:rPr lang="en-US" sz="3600" b="1" dirty="0" err="1" smtClean="0">
                <a:solidFill>
                  <a:schemeClr val="bg1"/>
                </a:solidFill>
                <a:latin typeface="Myriad Pro" panose="020B0503030403020204" pitchFamily="34" charset="0"/>
                <a:cs typeface="Arial" panose="020B0604020202020204" pitchFamily="34" charset="0"/>
              </a:rPr>
              <a:t>Résultats</a:t>
            </a:r>
            <a:endParaRPr lang="en-US" sz="3600" b="1" dirty="0">
              <a:solidFill>
                <a:schemeClr val="bg1"/>
              </a:solidFill>
              <a:latin typeface="Myriad Pro" panose="020B0503030403020204" pitchFamily="34" charset="0"/>
              <a:cs typeface="Arial" panose="020B0604020202020204" pitchFamily="34" charset="0"/>
            </a:endParaRPr>
          </a:p>
        </p:txBody>
      </p:sp>
      <p:sp>
        <p:nvSpPr>
          <p:cNvPr id="52" name="ZoneTexte 51"/>
          <p:cNvSpPr txBox="1"/>
          <p:nvPr/>
        </p:nvSpPr>
        <p:spPr>
          <a:xfrm>
            <a:off x="632397" y="11365592"/>
            <a:ext cx="7345334" cy="2062103"/>
          </a:xfrm>
          <a:prstGeom prst="rect">
            <a:avLst/>
          </a:prstGeom>
          <a:noFill/>
        </p:spPr>
        <p:txBody>
          <a:bodyPr wrap="square" rtlCol="0">
            <a:spAutoFit/>
          </a:bodyPr>
          <a:lstStyle/>
          <a:p>
            <a:r>
              <a:rPr lang="fr-FR" sz="3200" u="sng" dirty="0" smtClean="0"/>
              <a:t>Sol utilisé </a:t>
            </a:r>
            <a:r>
              <a:rPr lang="fr-FR" sz="3200" dirty="0" smtClean="0"/>
              <a:t>:</a:t>
            </a:r>
          </a:p>
          <a:p>
            <a:r>
              <a:rPr lang="fr-FR" sz="3200" dirty="0" smtClean="0"/>
              <a:t>Tendance acide</a:t>
            </a:r>
            <a:r>
              <a:rPr lang="fr-FR" sz="3200" dirty="0"/>
              <a:t>, faiblement contaminé en ETM, </a:t>
            </a:r>
            <a:r>
              <a:rPr lang="fr-FR" sz="3200" dirty="0" smtClean="0"/>
              <a:t>cultivé en </a:t>
            </a:r>
            <a:r>
              <a:rPr lang="fr-FR" sz="3200" dirty="0"/>
              <a:t>agriculture </a:t>
            </a:r>
            <a:r>
              <a:rPr lang="fr-FR" sz="3200" dirty="0" smtClean="0"/>
              <a:t>biologique depuis plus de 10 ans</a:t>
            </a:r>
            <a:endParaRPr lang="fr-FR" sz="3200" dirty="0"/>
          </a:p>
        </p:txBody>
      </p:sp>
      <p:sp>
        <p:nvSpPr>
          <p:cNvPr id="53" name="ZoneTexte 52"/>
          <p:cNvSpPr txBox="1"/>
          <p:nvPr/>
        </p:nvSpPr>
        <p:spPr>
          <a:xfrm>
            <a:off x="632397" y="13808376"/>
            <a:ext cx="5315622" cy="1569660"/>
          </a:xfrm>
          <a:prstGeom prst="rect">
            <a:avLst/>
          </a:prstGeom>
          <a:noFill/>
        </p:spPr>
        <p:txBody>
          <a:bodyPr wrap="none" rtlCol="0">
            <a:spAutoFit/>
          </a:bodyPr>
          <a:lstStyle/>
          <a:p>
            <a:r>
              <a:rPr lang="fr-FR" sz="3200" u="sng" dirty="0"/>
              <a:t>Résidus utilisés </a:t>
            </a:r>
            <a:r>
              <a:rPr lang="fr-FR" sz="3200" dirty="0"/>
              <a:t>: </a:t>
            </a:r>
            <a:endParaRPr lang="fr-FR" sz="3200" dirty="0" smtClean="0"/>
          </a:p>
          <a:p>
            <a:r>
              <a:rPr lang="fr-FR" sz="3200" dirty="0"/>
              <a:t>m</a:t>
            </a:r>
            <a:r>
              <a:rPr lang="fr-FR" sz="3200" dirty="0" smtClean="0"/>
              <a:t>aïs</a:t>
            </a:r>
            <a:r>
              <a:rPr lang="fr-FR" sz="3200" dirty="0"/>
              <a:t>, </a:t>
            </a:r>
            <a:r>
              <a:rPr lang="fr-FR" sz="3200" dirty="0" smtClean="0"/>
              <a:t>tournesol</a:t>
            </a:r>
            <a:r>
              <a:rPr lang="fr-FR" sz="3200" dirty="0"/>
              <a:t>, </a:t>
            </a:r>
            <a:r>
              <a:rPr lang="fr-FR" sz="3200" dirty="0" smtClean="0"/>
              <a:t>blé</a:t>
            </a:r>
            <a:r>
              <a:rPr lang="fr-FR" sz="3200" dirty="0"/>
              <a:t>, </a:t>
            </a:r>
            <a:r>
              <a:rPr lang="fr-FR" sz="3200" dirty="0" smtClean="0"/>
              <a:t>moutarde</a:t>
            </a:r>
            <a:endParaRPr lang="fr-FR" sz="3200" dirty="0"/>
          </a:p>
          <a:p>
            <a:endParaRPr lang="fr-FR" sz="3200" dirty="0"/>
          </a:p>
        </p:txBody>
      </p:sp>
      <p:graphicFrame>
        <p:nvGraphicFramePr>
          <p:cNvPr id="797" name="Tableau 796"/>
          <p:cNvGraphicFramePr>
            <a:graphicFrameLocks noGrp="1"/>
          </p:cNvGraphicFramePr>
          <p:nvPr>
            <p:extLst>
              <p:ext uri="{D42A27DB-BD31-4B8C-83A1-F6EECF244321}">
                <p14:modId xmlns:p14="http://schemas.microsoft.com/office/powerpoint/2010/main" val="693160105"/>
              </p:ext>
            </p:extLst>
          </p:nvPr>
        </p:nvGraphicFramePr>
        <p:xfrm>
          <a:off x="8272162" y="11266999"/>
          <a:ext cx="5917375" cy="2153558"/>
        </p:xfrm>
        <a:graphic>
          <a:graphicData uri="http://schemas.openxmlformats.org/drawingml/2006/table">
            <a:tbl>
              <a:tblPr>
                <a:tableStyleId>{E8B1032C-EA38-4F05-BA0D-38AFFFC7BED3}</a:tableStyleId>
              </a:tblPr>
              <a:tblGrid>
                <a:gridCol w="1183475"/>
                <a:gridCol w="1367444"/>
                <a:gridCol w="999506"/>
                <a:gridCol w="1183475"/>
                <a:gridCol w="1183475"/>
              </a:tblGrid>
              <a:tr h="1076779">
                <a:tc>
                  <a:txBody>
                    <a:bodyPr/>
                    <a:lstStyle/>
                    <a:p>
                      <a:pPr algn="ctr" fontAlgn="ctr"/>
                      <a:r>
                        <a:rPr lang="fr-FR" sz="2800" b="1" u="none" strike="noStrike" dirty="0">
                          <a:effectLst/>
                        </a:rPr>
                        <a:t>pH</a:t>
                      </a:r>
                      <a:endParaRPr lang="fr-FR" sz="2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2800" b="1" u="none" strike="noStrike" dirty="0" smtClean="0">
                          <a:effectLst/>
                        </a:rPr>
                        <a:t>Cd            </a:t>
                      </a:r>
                      <a:r>
                        <a:rPr lang="fr-FR" sz="2000" b="0" u="none" strike="noStrike" dirty="0" smtClean="0">
                          <a:effectLst/>
                        </a:rPr>
                        <a:t>(</a:t>
                      </a:r>
                      <a:r>
                        <a:rPr lang="fr-FR" sz="2000" b="0" u="none" strike="noStrike" dirty="0">
                          <a:effectLst/>
                        </a:rPr>
                        <a:t>mg/kg)</a:t>
                      </a:r>
                      <a:endParaRPr lang="fr-FR"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ctr" latinLnBrk="0" hangingPunct="1"/>
                      <a:r>
                        <a:rPr lang="fr-FR" sz="2800" b="1" u="none" strike="noStrike" dirty="0">
                          <a:effectLst/>
                        </a:rPr>
                        <a:t>Cu </a:t>
                      </a:r>
                      <a:r>
                        <a:rPr lang="fr-FR" sz="2800" b="1" u="none" strike="noStrike" dirty="0" smtClean="0">
                          <a:effectLst/>
                        </a:rPr>
                        <a:t>                   </a:t>
                      </a:r>
                      <a:r>
                        <a:rPr lang="fr-FR" sz="2000" b="0" u="none" strike="noStrike" kern="1200" dirty="0" smtClean="0">
                          <a:solidFill>
                            <a:schemeClr val="tx1"/>
                          </a:solidFill>
                          <a:effectLst/>
                          <a:latin typeface="+mn-lt"/>
                          <a:ea typeface="+mn-ea"/>
                          <a:cs typeface="+mn-cs"/>
                        </a:rPr>
                        <a:t>(</a:t>
                      </a:r>
                      <a:r>
                        <a:rPr lang="fr-FR" sz="2000" b="0" u="none" strike="noStrike" kern="1200" dirty="0">
                          <a:solidFill>
                            <a:schemeClr val="tx1"/>
                          </a:solidFill>
                          <a:effectLst/>
                          <a:latin typeface="+mn-lt"/>
                          <a:ea typeface="+mn-ea"/>
                          <a:cs typeface="+mn-cs"/>
                        </a:rPr>
                        <a:t>mg/kg)</a:t>
                      </a:r>
                    </a:p>
                  </a:txBody>
                  <a:tcPr marL="9525" marR="9525" marT="9525" marB="0" anchor="ctr"/>
                </a:tc>
                <a:tc>
                  <a:txBody>
                    <a:bodyPr/>
                    <a:lstStyle/>
                    <a:p>
                      <a:pPr algn="ctr" fontAlgn="ctr"/>
                      <a:r>
                        <a:rPr lang="fr-FR" sz="2800" b="1" u="none" strike="noStrike" dirty="0">
                          <a:effectLst/>
                        </a:rPr>
                        <a:t>Pb </a:t>
                      </a:r>
                      <a:r>
                        <a:rPr lang="fr-FR" sz="2800" b="1" u="none" strike="noStrike" dirty="0" smtClean="0">
                          <a:effectLst/>
                        </a:rPr>
                        <a:t>             </a:t>
                      </a:r>
                      <a:r>
                        <a:rPr lang="fr-FR" sz="2000" b="0" u="none" strike="noStrike" dirty="0" smtClean="0">
                          <a:effectLst/>
                        </a:rPr>
                        <a:t>(mg/kg</a:t>
                      </a:r>
                      <a:r>
                        <a:rPr lang="fr-FR" sz="2000" b="0" u="none" strike="noStrike" dirty="0">
                          <a:effectLst/>
                        </a:rPr>
                        <a:t>)</a:t>
                      </a:r>
                      <a:endParaRPr lang="fr-F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36" rtl="0" eaLnBrk="1" fontAlgn="ctr" latinLnBrk="0" hangingPunct="1"/>
                      <a:r>
                        <a:rPr lang="fr-FR" sz="2800" b="1" u="none" strike="noStrike" kern="1200" dirty="0" smtClean="0">
                          <a:effectLst/>
                        </a:rPr>
                        <a:t>Zn              </a:t>
                      </a:r>
                      <a:r>
                        <a:rPr lang="fr-FR" sz="2000" b="0" u="none" strike="noStrike" kern="1200" dirty="0" smtClean="0">
                          <a:effectLst/>
                        </a:rPr>
                        <a:t>(mg/kg)</a:t>
                      </a:r>
                      <a:endParaRPr lang="fr-FR" sz="2000" b="0" u="none" strike="noStrike" kern="1200" dirty="0">
                        <a:solidFill>
                          <a:schemeClr val="dk1"/>
                        </a:solidFill>
                        <a:effectLst/>
                        <a:latin typeface="+mn-lt"/>
                        <a:ea typeface="+mn-ea"/>
                        <a:cs typeface="+mn-cs"/>
                      </a:endParaRPr>
                    </a:p>
                  </a:txBody>
                  <a:tcPr marL="9525" marR="9525" marT="9525" marB="0" anchor="ctr"/>
                </a:tc>
              </a:tr>
              <a:tr h="1076779">
                <a:tc>
                  <a:txBody>
                    <a:bodyPr/>
                    <a:lstStyle/>
                    <a:p>
                      <a:pPr algn="ctr" fontAlgn="ctr"/>
                      <a:r>
                        <a:rPr lang="fr-FR" sz="2800" u="none" strike="noStrike" dirty="0" smtClean="0">
                          <a:effectLst/>
                        </a:rPr>
                        <a:t>6,6</a:t>
                      </a:r>
                      <a:endParaRPr lang="fr-FR"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2800" b="0" u="none" strike="noStrike" dirty="0">
                          <a:effectLst/>
                        </a:rPr>
                        <a:t>0,102</a:t>
                      </a:r>
                      <a:endParaRPr lang="fr-FR"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2800" b="0" u="none" strike="noStrike" dirty="0">
                          <a:effectLst/>
                        </a:rPr>
                        <a:t>8,04</a:t>
                      </a:r>
                      <a:endParaRPr lang="fr-FR"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2800" b="0" u="none" strike="noStrike" dirty="0">
                          <a:effectLst/>
                        </a:rPr>
                        <a:t>20,9</a:t>
                      </a:r>
                      <a:endParaRPr lang="fr-FR"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36" rtl="0" eaLnBrk="1" fontAlgn="ctr" latinLnBrk="0" hangingPunct="1"/>
                      <a:r>
                        <a:rPr lang="fr-FR" sz="2800" b="0" u="none" strike="noStrike" kern="1200" dirty="0" smtClean="0">
                          <a:effectLst/>
                        </a:rPr>
                        <a:t>27,2</a:t>
                      </a:r>
                      <a:endParaRPr lang="fr-FR" sz="2800" b="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798" name="Tableau 797"/>
          <p:cNvGraphicFramePr>
            <a:graphicFrameLocks noGrp="1"/>
          </p:cNvGraphicFramePr>
          <p:nvPr>
            <p:extLst>
              <p:ext uri="{D42A27DB-BD31-4B8C-83A1-F6EECF244321}">
                <p14:modId xmlns:p14="http://schemas.microsoft.com/office/powerpoint/2010/main" val="998236789"/>
              </p:ext>
            </p:extLst>
          </p:nvPr>
        </p:nvGraphicFramePr>
        <p:xfrm>
          <a:off x="6048225" y="13857093"/>
          <a:ext cx="8721206" cy="3595038"/>
        </p:xfrm>
        <a:graphic>
          <a:graphicData uri="http://schemas.openxmlformats.org/drawingml/2006/table">
            <a:tbl>
              <a:tblPr>
                <a:tableStyleId>{E8B1032C-EA38-4F05-BA0D-38AFFFC7BED3}</a:tableStyleId>
              </a:tblPr>
              <a:tblGrid>
                <a:gridCol w="1860626"/>
                <a:gridCol w="1372116"/>
                <a:gridCol w="1372116"/>
                <a:gridCol w="1372116"/>
                <a:gridCol w="1372116"/>
                <a:gridCol w="1372116"/>
              </a:tblGrid>
              <a:tr h="700703">
                <a:tc>
                  <a:txBody>
                    <a:bodyPr/>
                    <a:lstStyle/>
                    <a:p>
                      <a:pPr algn="ctr">
                        <a:lnSpc>
                          <a:spcPct val="107000"/>
                        </a:lnSpc>
                        <a:spcAft>
                          <a:spcPts val="800"/>
                        </a:spcAft>
                      </a:pP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marL="0" algn="ctr" defTabSz="914400" rtl="0" eaLnBrk="1" latinLnBrk="0" hangingPunct="1">
                        <a:lnSpc>
                          <a:spcPct val="107000"/>
                        </a:lnSpc>
                        <a:spcAft>
                          <a:spcPts val="800"/>
                        </a:spcAft>
                      </a:pPr>
                      <a:r>
                        <a:rPr lang="fr-FR" sz="2800" b="1" kern="1200" dirty="0">
                          <a:effectLst/>
                        </a:rPr>
                        <a:t>Cd   </a:t>
                      </a:r>
                      <a:r>
                        <a:rPr lang="fr-FR" sz="2800" b="1" kern="1200" dirty="0" smtClean="0">
                          <a:effectLst/>
                        </a:rPr>
                        <a:t>                            </a:t>
                      </a:r>
                      <a:r>
                        <a:rPr lang="fr-FR" sz="2000" b="0" kern="1200" dirty="0" smtClean="0">
                          <a:effectLst/>
                        </a:rPr>
                        <a:t>(mg/kg MS)</a:t>
                      </a:r>
                      <a:endParaRPr lang="fr-FR" sz="2000" b="0" kern="1200" dirty="0">
                        <a:solidFill>
                          <a:schemeClr val="dk1"/>
                        </a:solidFill>
                        <a:effectLst/>
                        <a:latin typeface="+mn-lt"/>
                        <a:ea typeface="+mn-ea"/>
                        <a:cs typeface="+mn-cs"/>
                      </a:endParaRPr>
                    </a:p>
                  </a:txBody>
                  <a:tcPr marL="9525" marR="9525" marT="9525" marB="0" anchor="ctr"/>
                </a:tc>
                <a:tc>
                  <a:txBody>
                    <a:bodyPr/>
                    <a:lstStyle/>
                    <a:p>
                      <a:pPr algn="ctr">
                        <a:lnSpc>
                          <a:spcPct val="107000"/>
                        </a:lnSpc>
                        <a:spcAft>
                          <a:spcPts val="800"/>
                        </a:spcAft>
                      </a:pPr>
                      <a:r>
                        <a:rPr lang="fr-FR" sz="2800" b="1" dirty="0">
                          <a:effectLst/>
                        </a:rPr>
                        <a:t>Cu     </a:t>
                      </a:r>
                      <a:r>
                        <a:rPr lang="fr-FR" sz="2800" b="1" dirty="0" smtClean="0">
                          <a:effectLst/>
                        </a:rPr>
                        <a:t>                </a:t>
                      </a:r>
                      <a:r>
                        <a:rPr lang="fr-FR" sz="2000" b="0" dirty="0" smtClean="0">
                          <a:effectLst/>
                        </a:rPr>
                        <a:t>(mg/kg </a:t>
                      </a:r>
                      <a:r>
                        <a:rPr lang="fr-FR" sz="2000" b="0" dirty="0">
                          <a:effectLst/>
                        </a:rPr>
                        <a:t>MS)</a:t>
                      </a:r>
                      <a:endParaRPr lang="fr-F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1" dirty="0">
                          <a:effectLst/>
                        </a:rPr>
                        <a:t>Pb            </a:t>
                      </a:r>
                      <a:r>
                        <a:rPr lang="fr-FR" sz="2800" b="1" dirty="0" smtClean="0">
                          <a:effectLst/>
                        </a:rPr>
                        <a:t>           </a:t>
                      </a:r>
                      <a:r>
                        <a:rPr lang="fr-FR" sz="2000" b="0" dirty="0">
                          <a:effectLst/>
                        </a:rPr>
                        <a:t>(mg/kg MS)</a:t>
                      </a:r>
                      <a:endParaRPr lang="fr-F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1" dirty="0">
                          <a:effectLst/>
                        </a:rPr>
                        <a:t>Zn           </a:t>
                      </a:r>
                      <a:r>
                        <a:rPr lang="fr-FR" sz="2800" b="1" dirty="0" smtClean="0">
                          <a:effectLst/>
                        </a:rPr>
                        <a:t>             </a:t>
                      </a:r>
                      <a:r>
                        <a:rPr lang="fr-FR" sz="2000" b="0" dirty="0">
                          <a:effectLst/>
                        </a:rPr>
                        <a:t>(mg/kg MS)</a:t>
                      </a:r>
                      <a:endParaRPr lang="fr-F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fr-FR" sz="2800" b="1" kern="1200" dirty="0" smtClean="0">
                          <a:solidFill>
                            <a:schemeClr val="tx1"/>
                          </a:solidFill>
                          <a:effectLst/>
                          <a:latin typeface="+mn-lt"/>
                          <a:ea typeface="+mn-ea"/>
                          <a:cs typeface="+mn-cs"/>
                        </a:rPr>
                        <a:t>C </a:t>
                      </a:r>
                      <a:r>
                        <a:rPr lang="fr-FR" sz="2800" b="1" kern="1200" dirty="0" err="1" smtClean="0">
                          <a:solidFill>
                            <a:schemeClr val="tx1"/>
                          </a:solidFill>
                          <a:effectLst/>
                          <a:latin typeface="+mn-lt"/>
                          <a:ea typeface="+mn-ea"/>
                          <a:cs typeface="+mn-cs"/>
                        </a:rPr>
                        <a:t>org</a:t>
                      </a:r>
                      <a:r>
                        <a:rPr lang="fr-FR" sz="2800" b="1" kern="1200" dirty="0" smtClean="0">
                          <a:solidFill>
                            <a:schemeClr val="tx1"/>
                          </a:solidFill>
                          <a:effectLst/>
                          <a:latin typeface="+mn-lt"/>
                          <a:ea typeface="+mn-ea"/>
                          <a:cs typeface="+mn-cs"/>
                        </a:rPr>
                        <a:t>      </a:t>
                      </a:r>
                      <a:r>
                        <a:rPr lang="fr-FR" sz="2000" b="0" kern="1200" dirty="0" smtClean="0">
                          <a:solidFill>
                            <a:schemeClr val="tx1"/>
                          </a:solidFill>
                          <a:effectLst/>
                          <a:latin typeface="+mn-lt"/>
                          <a:ea typeface="+mn-ea"/>
                          <a:cs typeface="+mn-cs"/>
                        </a:rPr>
                        <a:t>(g/kg)</a:t>
                      </a:r>
                      <a:endParaRPr lang="fr-FR" sz="2000" b="0" kern="1200" dirty="0">
                        <a:solidFill>
                          <a:schemeClr val="tx1"/>
                        </a:solidFill>
                        <a:effectLst/>
                        <a:latin typeface="+mn-lt"/>
                        <a:ea typeface="+mn-ea"/>
                        <a:cs typeface="+mn-cs"/>
                      </a:endParaRPr>
                    </a:p>
                  </a:txBody>
                  <a:tcPr marL="0" marR="0" marT="0" marB="0" anchor="ctr"/>
                </a:tc>
              </a:tr>
              <a:tr h="700703">
                <a:tc>
                  <a:txBody>
                    <a:bodyPr/>
                    <a:lstStyle/>
                    <a:p>
                      <a:pPr algn="ctr">
                        <a:lnSpc>
                          <a:spcPct val="107000"/>
                        </a:lnSpc>
                        <a:spcAft>
                          <a:spcPts val="800"/>
                        </a:spcAft>
                      </a:pPr>
                      <a:r>
                        <a:rPr lang="fr-FR" sz="2800" b="1" i="0" dirty="0" smtClean="0">
                          <a:effectLst/>
                        </a:rPr>
                        <a:t>Tournesol</a:t>
                      </a:r>
                      <a:endParaRPr lang="fr-FR"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0" i="0" dirty="0">
                          <a:solidFill>
                            <a:schemeClr val="tx1"/>
                          </a:solidFill>
                          <a:effectLst/>
                        </a:rPr>
                        <a:t>1,07</a:t>
                      </a:r>
                      <a:endParaRPr lang="fr-FR"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0" i="0" dirty="0">
                          <a:effectLst/>
                        </a:rPr>
                        <a:t>9,59</a:t>
                      </a:r>
                      <a:endParaRPr lang="fr-FR"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0" i="0">
                          <a:effectLst/>
                        </a:rPr>
                        <a:t>1,09</a:t>
                      </a:r>
                      <a:endParaRPr lang="fr-FR" sz="2400" b="0" i="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0" i="0" dirty="0">
                          <a:effectLst/>
                        </a:rPr>
                        <a:t>19,1</a:t>
                      </a:r>
                      <a:endParaRPr lang="fr-FR"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Aft>
                          <a:spcPts val="800"/>
                        </a:spcAft>
                      </a:pPr>
                      <a:r>
                        <a:rPr lang="fr-FR" sz="2800" b="0" i="0" kern="1200" dirty="0" smtClean="0">
                          <a:solidFill>
                            <a:schemeClr val="tx1"/>
                          </a:solidFill>
                          <a:effectLst/>
                          <a:latin typeface="+mn-lt"/>
                          <a:ea typeface="+mn-ea"/>
                          <a:cs typeface="+mn-cs"/>
                        </a:rPr>
                        <a:t>446,6</a:t>
                      </a:r>
                      <a:endParaRPr lang="fr-FR" sz="2800" b="0" i="0" kern="1200" dirty="0">
                        <a:solidFill>
                          <a:schemeClr val="tx1"/>
                        </a:solidFill>
                        <a:effectLst/>
                        <a:latin typeface="+mn-lt"/>
                        <a:ea typeface="+mn-ea"/>
                        <a:cs typeface="+mn-cs"/>
                      </a:endParaRPr>
                    </a:p>
                  </a:txBody>
                  <a:tcPr marL="0" marR="0" marT="0" marB="0" anchor="ctr"/>
                </a:tc>
              </a:tr>
              <a:tr h="700703">
                <a:tc>
                  <a:txBody>
                    <a:bodyPr/>
                    <a:lstStyle/>
                    <a:p>
                      <a:pPr algn="ctr">
                        <a:lnSpc>
                          <a:spcPct val="107000"/>
                        </a:lnSpc>
                        <a:spcAft>
                          <a:spcPts val="800"/>
                        </a:spcAft>
                      </a:pPr>
                      <a:r>
                        <a:rPr lang="fr-FR" sz="2800" b="1" i="0" dirty="0">
                          <a:effectLst/>
                        </a:rPr>
                        <a:t>Moutarde</a:t>
                      </a:r>
                      <a:endParaRPr lang="fr-FR"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0" i="0" dirty="0" smtClean="0">
                          <a:effectLst/>
                        </a:rPr>
                        <a:t>0,48</a:t>
                      </a:r>
                      <a:endParaRPr lang="fr-FR"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0" i="0" dirty="0">
                          <a:effectLst/>
                        </a:rPr>
                        <a:t>4,84</a:t>
                      </a:r>
                      <a:endParaRPr lang="fr-FR"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L="0" algn="ctr" defTabSz="914400" rtl="0" eaLnBrk="1" latinLnBrk="0" hangingPunct="1">
                        <a:lnSpc>
                          <a:spcPct val="107000"/>
                        </a:lnSpc>
                        <a:spcAft>
                          <a:spcPts val="800"/>
                        </a:spcAft>
                      </a:pPr>
                      <a:r>
                        <a:rPr lang="fr-FR" sz="2800" b="0" i="0" kern="1200" dirty="0" smtClean="0">
                          <a:solidFill>
                            <a:schemeClr val="tx1"/>
                          </a:solidFill>
                          <a:effectLst/>
                          <a:latin typeface="+mn-lt"/>
                          <a:ea typeface="+mn-ea"/>
                          <a:cs typeface="+mn-cs"/>
                        </a:rPr>
                        <a:t>&lt;0,2</a:t>
                      </a:r>
                      <a:endParaRPr lang="fr-FR" sz="2800" b="0" i="0" kern="1200" dirty="0">
                        <a:solidFill>
                          <a:schemeClr val="tx1"/>
                        </a:solidFill>
                        <a:effectLst/>
                        <a:latin typeface="+mn-lt"/>
                        <a:ea typeface="+mn-ea"/>
                        <a:cs typeface="+mn-cs"/>
                      </a:endParaRPr>
                    </a:p>
                  </a:txBody>
                  <a:tcPr marL="9525" marR="9525" marT="9525" marB="0" anchor="ctr"/>
                </a:tc>
                <a:tc>
                  <a:txBody>
                    <a:bodyPr/>
                    <a:lstStyle/>
                    <a:p>
                      <a:pPr algn="ctr">
                        <a:lnSpc>
                          <a:spcPct val="107000"/>
                        </a:lnSpc>
                        <a:spcAft>
                          <a:spcPts val="800"/>
                        </a:spcAft>
                      </a:pPr>
                      <a:r>
                        <a:rPr lang="fr-FR" sz="2800" b="0" i="0" dirty="0">
                          <a:effectLst/>
                        </a:rPr>
                        <a:t>39,9</a:t>
                      </a:r>
                      <a:endParaRPr lang="fr-FR"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algn="ctr" defTabSz="914400" rtl="0" eaLnBrk="1" latinLnBrk="0" hangingPunct="1">
                        <a:lnSpc>
                          <a:spcPct val="107000"/>
                        </a:lnSpc>
                        <a:spcAft>
                          <a:spcPts val="800"/>
                        </a:spcAft>
                      </a:pPr>
                      <a:r>
                        <a:rPr lang="fr-FR" sz="2800" b="0" i="0" kern="1200" dirty="0" smtClean="0">
                          <a:solidFill>
                            <a:schemeClr val="tx1"/>
                          </a:solidFill>
                          <a:effectLst/>
                          <a:latin typeface="+mn-lt"/>
                          <a:ea typeface="+mn-ea"/>
                          <a:cs typeface="+mn-cs"/>
                        </a:rPr>
                        <a:t>431,2</a:t>
                      </a:r>
                      <a:endParaRPr lang="fr-FR" sz="2800" b="0" i="0" kern="1200" dirty="0">
                        <a:solidFill>
                          <a:schemeClr val="tx1"/>
                        </a:solidFill>
                        <a:effectLst/>
                        <a:latin typeface="+mn-lt"/>
                        <a:ea typeface="+mn-ea"/>
                        <a:cs typeface="+mn-cs"/>
                      </a:endParaRPr>
                    </a:p>
                  </a:txBody>
                  <a:tcPr marL="0" marR="0" marT="0" marB="0" anchor="ctr"/>
                </a:tc>
              </a:tr>
              <a:tr h="700703">
                <a:tc>
                  <a:txBody>
                    <a:bodyPr/>
                    <a:lstStyle/>
                    <a:p>
                      <a:pPr algn="ctr">
                        <a:lnSpc>
                          <a:spcPct val="107000"/>
                        </a:lnSpc>
                        <a:spcAft>
                          <a:spcPts val="800"/>
                        </a:spcAft>
                      </a:pPr>
                      <a:r>
                        <a:rPr lang="fr-FR" sz="2800" b="1" i="0" dirty="0">
                          <a:solidFill>
                            <a:schemeClr val="tx1"/>
                          </a:solidFill>
                          <a:effectLst/>
                        </a:rPr>
                        <a:t>Maïs</a:t>
                      </a:r>
                      <a:endParaRPr lang="fr-FR" sz="24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fr-FR" sz="2800" b="0" i="0" dirty="0" smtClean="0">
                          <a:effectLst/>
                        </a:rPr>
                        <a:t>0,24</a:t>
                      </a:r>
                      <a:endParaRPr lang="fr-FR"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L="0" algn="ctr" defTabSz="914400" rtl="0" eaLnBrk="1" latinLnBrk="0" hangingPunct="1">
                        <a:lnSpc>
                          <a:spcPct val="107000"/>
                        </a:lnSpc>
                        <a:spcAft>
                          <a:spcPts val="800"/>
                        </a:spcAft>
                      </a:pPr>
                      <a:r>
                        <a:rPr lang="fr-FR" sz="2800" b="0" i="0" kern="1200" dirty="0">
                          <a:solidFill>
                            <a:schemeClr val="tx1"/>
                          </a:solidFill>
                          <a:effectLst/>
                          <a:latin typeface="+mn-lt"/>
                          <a:ea typeface="+mn-ea"/>
                          <a:cs typeface="+mn-cs"/>
                        </a:rPr>
                        <a:t>12,5</a:t>
                      </a:r>
                    </a:p>
                  </a:txBody>
                  <a:tcPr marL="9525" marR="9525" marT="9525" marB="0" anchor="ctr"/>
                </a:tc>
                <a:tc>
                  <a:txBody>
                    <a:bodyPr/>
                    <a:lstStyle/>
                    <a:p>
                      <a:pPr marL="0" algn="ctr" defTabSz="914400" rtl="0" eaLnBrk="1" latinLnBrk="0" hangingPunct="1">
                        <a:lnSpc>
                          <a:spcPct val="107000"/>
                        </a:lnSpc>
                        <a:spcAft>
                          <a:spcPts val="800"/>
                        </a:spcAft>
                      </a:pPr>
                      <a:r>
                        <a:rPr lang="fr-FR" sz="2800" b="0" i="0" kern="1200" dirty="0">
                          <a:solidFill>
                            <a:schemeClr val="tx1"/>
                          </a:solidFill>
                          <a:effectLst/>
                          <a:latin typeface="+mn-lt"/>
                          <a:ea typeface="+mn-ea"/>
                          <a:cs typeface="+mn-cs"/>
                        </a:rPr>
                        <a:t>17,1</a:t>
                      </a:r>
                    </a:p>
                  </a:txBody>
                  <a:tcPr marL="9525" marR="9525" marT="9525" marB="0" anchor="ctr"/>
                </a:tc>
                <a:tc>
                  <a:txBody>
                    <a:bodyPr/>
                    <a:lstStyle/>
                    <a:p>
                      <a:pPr marL="0" algn="ctr" defTabSz="914400" rtl="0" eaLnBrk="1" latinLnBrk="0" hangingPunct="1">
                        <a:lnSpc>
                          <a:spcPct val="107000"/>
                        </a:lnSpc>
                        <a:spcAft>
                          <a:spcPts val="800"/>
                        </a:spcAft>
                      </a:pPr>
                      <a:r>
                        <a:rPr lang="fr-FR" sz="2800" b="0" i="0" kern="1200" dirty="0">
                          <a:solidFill>
                            <a:schemeClr val="tx1"/>
                          </a:solidFill>
                          <a:effectLst/>
                          <a:latin typeface="+mn-lt"/>
                          <a:ea typeface="+mn-ea"/>
                          <a:cs typeface="+mn-cs"/>
                        </a:rPr>
                        <a:t>52,7</a:t>
                      </a:r>
                    </a:p>
                  </a:txBody>
                  <a:tcPr marL="0" marR="0" marT="0" marB="0" anchor="ctr"/>
                </a:tc>
                <a:tc>
                  <a:txBody>
                    <a:bodyPr/>
                    <a:lstStyle/>
                    <a:p>
                      <a:pPr marL="0" algn="ctr" defTabSz="914400" rtl="0" eaLnBrk="1" latinLnBrk="0" hangingPunct="1">
                        <a:lnSpc>
                          <a:spcPct val="107000"/>
                        </a:lnSpc>
                        <a:spcAft>
                          <a:spcPts val="800"/>
                        </a:spcAft>
                      </a:pPr>
                      <a:r>
                        <a:rPr lang="fr-FR" sz="2800" b="0" i="0" kern="1200" dirty="0" smtClean="0">
                          <a:solidFill>
                            <a:schemeClr val="tx1"/>
                          </a:solidFill>
                          <a:effectLst/>
                          <a:latin typeface="+mn-lt"/>
                          <a:ea typeface="+mn-ea"/>
                          <a:cs typeface="+mn-cs"/>
                        </a:rPr>
                        <a:t>349,8</a:t>
                      </a:r>
                      <a:endParaRPr lang="fr-FR" sz="2800" b="0" i="0" kern="1200" dirty="0">
                        <a:solidFill>
                          <a:schemeClr val="tx1"/>
                        </a:solidFill>
                        <a:effectLst/>
                        <a:latin typeface="+mn-lt"/>
                        <a:ea typeface="+mn-ea"/>
                        <a:cs typeface="+mn-cs"/>
                      </a:endParaRPr>
                    </a:p>
                  </a:txBody>
                  <a:tcPr marL="0" marR="0" marT="0" marB="0" anchor="ctr"/>
                </a:tc>
              </a:tr>
              <a:tr h="700703">
                <a:tc>
                  <a:txBody>
                    <a:bodyPr/>
                    <a:lstStyle/>
                    <a:p>
                      <a:pPr algn="ctr">
                        <a:lnSpc>
                          <a:spcPct val="107000"/>
                        </a:lnSpc>
                        <a:spcAft>
                          <a:spcPts val="800"/>
                        </a:spcAft>
                      </a:pPr>
                      <a:r>
                        <a:rPr lang="fr-FR" sz="2800" b="1" i="0" kern="1200" dirty="0">
                          <a:solidFill>
                            <a:schemeClr val="tx1"/>
                          </a:solidFill>
                          <a:effectLst/>
                          <a:latin typeface="+mn-lt"/>
                          <a:ea typeface="+mn-ea"/>
                          <a:cs typeface="+mn-cs"/>
                        </a:rPr>
                        <a:t>Blé</a:t>
                      </a:r>
                    </a:p>
                  </a:txBody>
                  <a:tcPr marL="9525" marR="9525" marT="9525" marB="0" anchor="ctr"/>
                </a:tc>
                <a:tc>
                  <a:txBody>
                    <a:bodyPr/>
                    <a:lstStyle/>
                    <a:p>
                      <a:pPr marL="0" algn="ctr" defTabSz="914400" rtl="0" eaLnBrk="1" latinLnBrk="0" hangingPunct="1">
                        <a:lnSpc>
                          <a:spcPct val="107000"/>
                        </a:lnSpc>
                        <a:spcAft>
                          <a:spcPts val="800"/>
                        </a:spcAft>
                      </a:pPr>
                      <a:r>
                        <a:rPr lang="fr-FR" sz="2800" b="0" i="0" kern="1200" dirty="0" smtClean="0">
                          <a:solidFill>
                            <a:schemeClr val="tx1"/>
                          </a:solidFill>
                          <a:effectLst/>
                          <a:latin typeface="+mn-lt"/>
                          <a:ea typeface="+mn-ea"/>
                          <a:cs typeface="+mn-cs"/>
                        </a:rPr>
                        <a:t>0,22</a:t>
                      </a:r>
                      <a:endParaRPr lang="fr-FR" sz="2800" b="0" i="0" kern="1200" dirty="0">
                        <a:solidFill>
                          <a:schemeClr val="tx1"/>
                        </a:solidFill>
                        <a:effectLst/>
                        <a:latin typeface="+mn-lt"/>
                        <a:ea typeface="+mn-ea"/>
                        <a:cs typeface="+mn-cs"/>
                      </a:endParaRPr>
                    </a:p>
                  </a:txBody>
                  <a:tcPr marL="9525" marR="9525" marT="9525" marB="0" anchor="ctr"/>
                </a:tc>
                <a:tc>
                  <a:txBody>
                    <a:bodyPr/>
                    <a:lstStyle/>
                    <a:p>
                      <a:pPr marL="0" algn="ctr" defTabSz="914400" rtl="0" eaLnBrk="1" latinLnBrk="0" hangingPunct="1">
                        <a:lnSpc>
                          <a:spcPct val="107000"/>
                        </a:lnSpc>
                        <a:spcAft>
                          <a:spcPts val="800"/>
                        </a:spcAft>
                      </a:pPr>
                      <a:r>
                        <a:rPr lang="fr-FR" sz="2800" b="0" i="0" kern="1200" dirty="0">
                          <a:solidFill>
                            <a:schemeClr val="tx1"/>
                          </a:solidFill>
                          <a:effectLst/>
                          <a:latin typeface="+mn-lt"/>
                          <a:ea typeface="+mn-ea"/>
                          <a:cs typeface="+mn-cs"/>
                        </a:rPr>
                        <a:t>4,69</a:t>
                      </a:r>
                    </a:p>
                  </a:txBody>
                  <a:tcPr marL="9525" marR="9525" marT="9525" marB="0" anchor="ctr"/>
                </a:tc>
                <a:tc>
                  <a:txBody>
                    <a:bodyPr/>
                    <a:lstStyle/>
                    <a:p>
                      <a:pPr algn="ctr">
                        <a:lnSpc>
                          <a:spcPct val="107000"/>
                        </a:lnSpc>
                        <a:spcAft>
                          <a:spcPts val="800"/>
                        </a:spcAft>
                      </a:pPr>
                      <a:r>
                        <a:rPr lang="fr-FR" sz="2800" b="0" i="0" dirty="0" smtClean="0">
                          <a:effectLst/>
                        </a:rPr>
                        <a:t>0,45</a:t>
                      </a:r>
                      <a:endParaRPr lang="fr-FR" sz="24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L="0" algn="ctr" defTabSz="914400" rtl="0" eaLnBrk="1" latinLnBrk="0" hangingPunct="1">
                        <a:lnSpc>
                          <a:spcPct val="107000"/>
                        </a:lnSpc>
                        <a:spcAft>
                          <a:spcPts val="800"/>
                        </a:spcAft>
                      </a:pPr>
                      <a:r>
                        <a:rPr lang="fr-FR" sz="2800" b="0" i="0" kern="1200" dirty="0">
                          <a:solidFill>
                            <a:schemeClr val="tx1"/>
                          </a:solidFill>
                          <a:effectLst/>
                          <a:latin typeface="+mn-lt"/>
                          <a:ea typeface="+mn-ea"/>
                          <a:cs typeface="+mn-cs"/>
                        </a:rPr>
                        <a:t>9,91</a:t>
                      </a:r>
                    </a:p>
                  </a:txBody>
                  <a:tcPr marL="0" marR="0" marT="0" marB="0" anchor="ctr"/>
                </a:tc>
                <a:tc>
                  <a:txBody>
                    <a:bodyPr/>
                    <a:lstStyle/>
                    <a:p>
                      <a:pPr marL="0" algn="ctr" defTabSz="914400" rtl="0" eaLnBrk="1" latinLnBrk="0" hangingPunct="1">
                        <a:lnSpc>
                          <a:spcPct val="107000"/>
                        </a:lnSpc>
                        <a:spcAft>
                          <a:spcPts val="800"/>
                        </a:spcAft>
                      </a:pPr>
                      <a:r>
                        <a:rPr lang="fr-FR" sz="2800" b="0" i="0" kern="1200" dirty="0" smtClean="0">
                          <a:solidFill>
                            <a:schemeClr val="tx1"/>
                          </a:solidFill>
                          <a:effectLst/>
                          <a:latin typeface="+mn-lt"/>
                          <a:ea typeface="+mn-ea"/>
                          <a:cs typeface="+mn-cs"/>
                        </a:rPr>
                        <a:t>444,7</a:t>
                      </a:r>
                      <a:endParaRPr lang="fr-FR" sz="2800" b="0" i="0" kern="1200" dirty="0">
                        <a:solidFill>
                          <a:schemeClr val="tx1"/>
                        </a:solidFill>
                        <a:effectLst/>
                        <a:latin typeface="+mn-lt"/>
                        <a:ea typeface="+mn-ea"/>
                        <a:cs typeface="+mn-cs"/>
                      </a:endParaRPr>
                    </a:p>
                  </a:txBody>
                  <a:tcPr marL="0" marR="0" marT="0" marB="0" anchor="ctr"/>
                </a:tc>
              </a:tr>
            </a:tbl>
          </a:graphicData>
        </a:graphic>
      </p:graphicFrame>
      <p:pic>
        <p:nvPicPr>
          <p:cNvPr id="82" name="Image 81"/>
          <p:cNvPicPr>
            <a:picLocks noChangeAspect="1"/>
          </p:cNvPicPr>
          <p:nvPr/>
        </p:nvPicPr>
        <p:blipFill>
          <a:blip r:embed="rId6"/>
          <a:stretch>
            <a:fillRect/>
          </a:stretch>
        </p:blipFill>
        <p:spPr>
          <a:xfrm>
            <a:off x="15370589" y="11095062"/>
            <a:ext cx="13739627" cy="6137394"/>
          </a:xfrm>
          <a:prstGeom prst="rect">
            <a:avLst/>
          </a:prstGeom>
        </p:spPr>
      </p:pic>
      <p:grpSp>
        <p:nvGrpSpPr>
          <p:cNvPr id="800" name="Groupe 799"/>
          <p:cNvGrpSpPr/>
          <p:nvPr/>
        </p:nvGrpSpPr>
        <p:grpSpPr>
          <a:xfrm>
            <a:off x="1174253" y="15166368"/>
            <a:ext cx="2871787" cy="2133261"/>
            <a:chOff x="8772335" y="3494790"/>
            <a:chExt cx="2231089" cy="1654889"/>
          </a:xfrm>
        </p:grpSpPr>
        <p:pic>
          <p:nvPicPr>
            <p:cNvPr id="801" name="Image 80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01289" y="4315205"/>
              <a:ext cx="1102135" cy="832306"/>
            </a:xfrm>
            <a:prstGeom prst="rect">
              <a:avLst/>
            </a:prstGeom>
          </p:spPr>
        </p:pic>
        <p:grpSp>
          <p:nvGrpSpPr>
            <p:cNvPr id="802" name="Groupe 801"/>
            <p:cNvGrpSpPr/>
            <p:nvPr/>
          </p:nvGrpSpPr>
          <p:grpSpPr>
            <a:xfrm>
              <a:off x="8772335" y="3494790"/>
              <a:ext cx="2231089" cy="1654889"/>
              <a:chOff x="8772335" y="3511584"/>
              <a:chExt cx="2231089" cy="1654889"/>
            </a:xfrm>
          </p:grpSpPr>
          <p:pic>
            <p:nvPicPr>
              <p:cNvPr id="803" name="Image 80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772335" y="3511584"/>
                <a:ext cx="1052666" cy="757154"/>
              </a:xfrm>
              <a:prstGeom prst="rect">
                <a:avLst/>
              </a:prstGeom>
            </p:spPr>
          </p:pic>
          <p:pic>
            <p:nvPicPr>
              <p:cNvPr id="804" name="Image 80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79900" y="4334168"/>
                <a:ext cx="1049332" cy="832305"/>
              </a:xfrm>
              <a:prstGeom prst="rect">
                <a:avLst/>
              </a:prstGeom>
            </p:spPr>
          </p:pic>
          <p:pic>
            <p:nvPicPr>
              <p:cNvPr id="805" name="Image 80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882346" y="3511585"/>
                <a:ext cx="1121078" cy="757152"/>
              </a:xfrm>
              <a:prstGeom prst="rect">
                <a:avLst/>
              </a:prstGeom>
            </p:spPr>
          </p:pic>
        </p:grpSp>
      </p:grpSp>
      <p:graphicFrame>
        <p:nvGraphicFramePr>
          <p:cNvPr id="806" name="Graphique 805"/>
          <p:cNvGraphicFramePr>
            <a:graphicFrameLocks/>
          </p:cNvGraphicFramePr>
          <p:nvPr>
            <p:extLst>
              <p:ext uri="{D42A27DB-BD31-4B8C-83A1-F6EECF244321}">
                <p14:modId xmlns:p14="http://schemas.microsoft.com/office/powerpoint/2010/main" val="349001975"/>
              </p:ext>
            </p:extLst>
          </p:nvPr>
        </p:nvGraphicFramePr>
        <p:xfrm>
          <a:off x="598235" y="29058394"/>
          <a:ext cx="7200000" cy="4680000"/>
        </p:xfrm>
        <a:graphic>
          <a:graphicData uri="http://schemas.openxmlformats.org/drawingml/2006/chart">
            <c:chart xmlns:c="http://schemas.openxmlformats.org/drawingml/2006/chart" xmlns:r="http://schemas.openxmlformats.org/officeDocument/2006/relationships" r:id="rId11"/>
          </a:graphicData>
        </a:graphic>
      </p:graphicFrame>
      <p:sp>
        <p:nvSpPr>
          <p:cNvPr id="83" name="ZoneTexte 82"/>
          <p:cNvSpPr txBox="1"/>
          <p:nvPr/>
        </p:nvSpPr>
        <p:spPr>
          <a:xfrm>
            <a:off x="5774748" y="27966261"/>
            <a:ext cx="4538358" cy="646331"/>
          </a:xfrm>
          <a:prstGeom prst="rect">
            <a:avLst/>
          </a:prstGeom>
          <a:noFill/>
        </p:spPr>
        <p:txBody>
          <a:bodyPr wrap="none" rtlCol="0">
            <a:spAutoFit/>
          </a:bodyPr>
          <a:lstStyle/>
          <a:p>
            <a:r>
              <a:rPr lang="fr-FR" sz="3600" b="1" dirty="0" smtClean="0"/>
              <a:t>Activités microbiennes</a:t>
            </a:r>
            <a:endParaRPr lang="fr-FR" sz="3600" b="1" dirty="0"/>
          </a:p>
        </p:txBody>
      </p:sp>
      <p:graphicFrame>
        <p:nvGraphicFramePr>
          <p:cNvPr id="814" name="Graphique 813"/>
          <p:cNvGraphicFramePr>
            <a:graphicFrameLocks/>
          </p:cNvGraphicFramePr>
          <p:nvPr>
            <p:extLst>
              <p:ext uri="{D42A27DB-BD31-4B8C-83A1-F6EECF244321}">
                <p14:modId xmlns:p14="http://schemas.microsoft.com/office/powerpoint/2010/main" val="1034290373"/>
              </p:ext>
            </p:extLst>
          </p:nvPr>
        </p:nvGraphicFramePr>
        <p:xfrm>
          <a:off x="7692358" y="29088246"/>
          <a:ext cx="6898552" cy="4680000"/>
        </p:xfrm>
        <a:graphic>
          <a:graphicData uri="http://schemas.openxmlformats.org/drawingml/2006/chart">
            <c:chart xmlns:c="http://schemas.openxmlformats.org/drawingml/2006/chart" xmlns:r="http://schemas.openxmlformats.org/officeDocument/2006/relationships" r:id="rId12"/>
          </a:graphicData>
        </a:graphic>
      </p:graphicFrame>
      <p:sp>
        <p:nvSpPr>
          <p:cNvPr id="813" name="ZoneTexte 812"/>
          <p:cNvSpPr txBox="1"/>
          <p:nvPr/>
        </p:nvSpPr>
        <p:spPr>
          <a:xfrm>
            <a:off x="18902403" y="18679260"/>
            <a:ext cx="6571030" cy="646331"/>
          </a:xfrm>
          <a:prstGeom prst="rect">
            <a:avLst/>
          </a:prstGeom>
          <a:noFill/>
        </p:spPr>
        <p:txBody>
          <a:bodyPr wrap="none" rtlCol="0">
            <a:spAutoFit/>
          </a:bodyPr>
          <a:lstStyle/>
          <a:p>
            <a:r>
              <a:rPr lang="fr-FR" sz="3600" b="1" dirty="0" smtClean="0"/>
              <a:t>Composition de la solution du sol</a:t>
            </a:r>
            <a:endParaRPr lang="fr-FR" sz="3600" b="1" dirty="0"/>
          </a:p>
        </p:txBody>
      </p:sp>
      <p:grpSp>
        <p:nvGrpSpPr>
          <p:cNvPr id="10" name="Groupe 9"/>
          <p:cNvGrpSpPr/>
          <p:nvPr/>
        </p:nvGrpSpPr>
        <p:grpSpPr>
          <a:xfrm>
            <a:off x="15444881" y="19215982"/>
            <a:ext cx="13055032" cy="14758868"/>
            <a:chOff x="15558438" y="20036054"/>
            <a:chExt cx="13055032" cy="14758868"/>
          </a:xfrm>
        </p:grpSpPr>
        <p:graphicFrame>
          <p:nvGraphicFramePr>
            <p:cNvPr id="810" name="Graphique 809"/>
            <p:cNvGraphicFramePr>
              <a:graphicFrameLocks/>
            </p:cNvGraphicFramePr>
            <p:nvPr>
              <p:extLst>
                <p:ext uri="{D42A27DB-BD31-4B8C-83A1-F6EECF244321}">
                  <p14:modId xmlns:p14="http://schemas.microsoft.com/office/powerpoint/2010/main" val="1980171055"/>
                </p:ext>
              </p:extLst>
            </p:nvPr>
          </p:nvGraphicFramePr>
          <p:xfrm>
            <a:off x="15558438" y="20036054"/>
            <a:ext cx="6480000" cy="468000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811" name="Graphique 810"/>
            <p:cNvGraphicFramePr>
              <a:graphicFrameLocks/>
            </p:cNvGraphicFramePr>
            <p:nvPr>
              <p:extLst>
                <p:ext uri="{D42A27DB-BD31-4B8C-83A1-F6EECF244321}">
                  <p14:modId xmlns:p14="http://schemas.microsoft.com/office/powerpoint/2010/main" val="2367554252"/>
                </p:ext>
              </p:extLst>
            </p:nvPr>
          </p:nvGraphicFramePr>
          <p:xfrm>
            <a:off x="15558438" y="25074729"/>
            <a:ext cx="6480000" cy="4680000"/>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815" name="Graphique 814"/>
            <p:cNvGraphicFramePr>
              <a:graphicFrameLocks/>
            </p:cNvGraphicFramePr>
            <p:nvPr>
              <p:extLst>
                <p:ext uri="{D42A27DB-BD31-4B8C-83A1-F6EECF244321}">
                  <p14:modId xmlns:p14="http://schemas.microsoft.com/office/powerpoint/2010/main" val="2115253253"/>
                </p:ext>
              </p:extLst>
            </p:nvPr>
          </p:nvGraphicFramePr>
          <p:xfrm>
            <a:off x="22127810" y="30114922"/>
            <a:ext cx="6480000" cy="4680000"/>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816" name="Graphique 815"/>
            <p:cNvGraphicFramePr>
              <a:graphicFrameLocks/>
            </p:cNvGraphicFramePr>
            <p:nvPr>
              <p:extLst>
                <p:ext uri="{D42A27DB-BD31-4B8C-83A1-F6EECF244321}">
                  <p14:modId xmlns:p14="http://schemas.microsoft.com/office/powerpoint/2010/main" val="4172339754"/>
                </p:ext>
              </p:extLst>
            </p:nvPr>
          </p:nvGraphicFramePr>
          <p:xfrm>
            <a:off x="22124721" y="25074729"/>
            <a:ext cx="6480000" cy="4680000"/>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817" name="Graphique 816"/>
            <p:cNvGraphicFramePr>
              <a:graphicFrameLocks/>
            </p:cNvGraphicFramePr>
            <p:nvPr>
              <p:extLst>
                <p:ext uri="{D42A27DB-BD31-4B8C-83A1-F6EECF244321}">
                  <p14:modId xmlns:p14="http://schemas.microsoft.com/office/powerpoint/2010/main" val="2318881985"/>
                </p:ext>
              </p:extLst>
            </p:nvPr>
          </p:nvGraphicFramePr>
          <p:xfrm>
            <a:off x="15569126" y="30114922"/>
            <a:ext cx="6480000" cy="46800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818" name="Graphique 817"/>
            <p:cNvGraphicFramePr>
              <a:graphicFrameLocks/>
            </p:cNvGraphicFramePr>
            <p:nvPr>
              <p:extLst>
                <p:ext uri="{D42A27DB-BD31-4B8C-83A1-F6EECF244321}">
                  <p14:modId xmlns:p14="http://schemas.microsoft.com/office/powerpoint/2010/main" val="3992362604"/>
                </p:ext>
              </p:extLst>
            </p:nvPr>
          </p:nvGraphicFramePr>
          <p:xfrm>
            <a:off x="22133470" y="20036054"/>
            <a:ext cx="6480000" cy="4680000"/>
          </p:xfrm>
          <a:graphic>
            <a:graphicData uri="http://schemas.openxmlformats.org/drawingml/2006/chart">
              <c:chart xmlns:c="http://schemas.openxmlformats.org/drawingml/2006/chart" xmlns:r="http://schemas.openxmlformats.org/officeDocument/2006/relationships" r:id="rId18"/>
            </a:graphicData>
          </a:graphic>
        </p:graphicFrame>
      </p:grpSp>
      <p:graphicFrame>
        <p:nvGraphicFramePr>
          <p:cNvPr id="819" name="Graphique 818"/>
          <p:cNvGraphicFramePr>
            <a:graphicFrameLocks/>
          </p:cNvGraphicFramePr>
          <p:nvPr>
            <p:extLst>
              <p:ext uri="{D42A27DB-BD31-4B8C-83A1-F6EECF244321}">
                <p14:modId xmlns:p14="http://schemas.microsoft.com/office/powerpoint/2010/main" val="1571877251"/>
              </p:ext>
            </p:extLst>
          </p:nvPr>
        </p:nvGraphicFramePr>
        <p:xfrm>
          <a:off x="741029" y="19876319"/>
          <a:ext cx="6604103" cy="5313991"/>
        </p:xfrm>
        <a:graphic>
          <a:graphicData uri="http://schemas.openxmlformats.org/drawingml/2006/chart">
            <c:chart xmlns:c="http://schemas.openxmlformats.org/drawingml/2006/chart" xmlns:r="http://schemas.openxmlformats.org/officeDocument/2006/relationships" r:id="rId19"/>
          </a:graphicData>
        </a:graphic>
      </p:graphicFrame>
      <p:sp>
        <p:nvSpPr>
          <p:cNvPr id="820" name="ZoneTexte 819"/>
          <p:cNvSpPr txBox="1"/>
          <p:nvPr/>
        </p:nvSpPr>
        <p:spPr>
          <a:xfrm>
            <a:off x="6608085" y="19064671"/>
            <a:ext cx="2871684" cy="646331"/>
          </a:xfrm>
          <a:prstGeom prst="rect">
            <a:avLst/>
          </a:prstGeom>
          <a:noFill/>
        </p:spPr>
        <p:txBody>
          <a:bodyPr wrap="none" rtlCol="0">
            <a:spAutoFit/>
          </a:bodyPr>
          <a:lstStyle/>
          <a:p>
            <a:r>
              <a:rPr lang="fr-FR" sz="3600" b="1" dirty="0" smtClean="0"/>
              <a:t>Effet sur le sol</a:t>
            </a:r>
            <a:endParaRPr lang="fr-FR" sz="3600" b="1" dirty="0"/>
          </a:p>
        </p:txBody>
      </p:sp>
      <p:graphicFrame>
        <p:nvGraphicFramePr>
          <p:cNvPr id="821" name="Graphique 820"/>
          <p:cNvGraphicFramePr>
            <a:graphicFrameLocks/>
          </p:cNvGraphicFramePr>
          <p:nvPr>
            <p:extLst>
              <p:ext uri="{D42A27DB-BD31-4B8C-83A1-F6EECF244321}">
                <p14:modId xmlns:p14="http://schemas.microsoft.com/office/powerpoint/2010/main" val="1230675213"/>
              </p:ext>
            </p:extLst>
          </p:nvPr>
        </p:nvGraphicFramePr>
        <p:xfrm>
          <a:off x="7610299" y="20199485"/>
          <a:ext cx="6551001" cy="4769996"/>
        </p:xfrm>
        <a:graphic>
          <a:graphicData uri="http://schemas.openxmlformats.org/drawingml/2006/chart">
            <c:chart xmlns:c="http://schemas.openxmlformats.org/drawingml/2006/chart" xmlns:r="http://schemas.openxmlformats.org/officeDocument/2006/relationships" r:id="rId20"/>
          </a:graphicData>
        </a:graphic>
      </p:graphicFrame>
      <p:sp>
        <p:nvSpPr>
          <p:cNvPr id="1598" name="ZoneTexte 1597"/>
          <p:cNvSpPr txBox="1"/>
          <p:nvPr/>
        </p:nvSpPr>
        <p:spPr>
          <a:xfrm>
            <a:off x="1248248" y="25190310"/>
            <a:ext cx="12147322" cy="1692771"/>
          </a:xfrm>
          <a:prstGeom prst="rect">
            <a:avLst/>
          </a:prstGeom>
          <a:noFill/>
        </p:spPr>
        <p:txBody>
          <a:bodyPr wrap="square" rtlCol="0">
            <a:spAutoFit/>
          </a:bodyPr>
          <a:lstStyle/>
          <a:p>
            <a:pPr marL="457200" indent="-457200">
              <a:buFont typeface="Wingdings" panose="05000000000000000000" pitchFamily="2" charset="2"/>
              <a:buChar char="v"/>
            </a:pPr>
            <a:r>
              <a:rPr lang="fr-FR" sz="2800" dirty="0" smtClean="0"/>
              <a:t>Apport de résidus </a:t>
            </a:r>
            <a:r>
              <a:rPr lang="fr-FR" sz="2800" dirty="0"/>
              <a:t> </a:t>
            </a:r>
            <a:r>
              <a:rPr lang="fr-FR" sz="2800" dirty="0" smtClean="0">
                <a:sym typeface="Wingdings" panose="05000000000000000000" pitchFamily="2" charset="2"/>
              </a:rPr>
              <a:t> </a:t>
            </a:r>
            <a:r>
              <a:rPr lang="fr-FR" sz="2800" dirty="0" smtClean="0"/>
              <a:t>alcalinisation des sols pour le maïs et le tournesol</a:t>
            </a:r>
            <a:endParaRPr lang="fr-FR" sz="2800" dirty="0"/>
          </a:p>
          <a:p>
            <a:pPr defTabSz="2771775"/>
            <a:r>
              <a:rPr lang="fr-FR" sz="2800" dirty="0" smtClean="0"/>
              <a:t>	     </a:t>
            </a:r>
            <a:r>
              <a:rPr lang="fr-FR" sz="2800" dirty="0" smtClean="0">
                <a:sym typeface="Wingdings" panose="05000000000000000000" pitchFamily="2" charset="2"/>
              </a:rPr>
              <a:t></a:t>
            </a:r>
            <a:r>
              <a:rPr lang="fr-FR" sz="2800" dirty="0" smtClean="0"/>
              <a:t> plus fluctuante pour le blé et la moutarde</a:t>
            </a:r>
          </a:p>
          <a:p>
            <a:endParaRPr lang="fr-FR" sz="2000" dirty="0" smtClean="0"/>
          </a:p>
          <a:p>
            <a:pPr marL="457200" indent="-457200">
              <a:buFont typeface="Wingdings" panose="05000000000000000000" pitchFamily="2" charset="2"/>
              <a:buChar char="v"/>
            </a:pPr>
            <a:r>
              <a:rPr lang="fr-FR" sz="2800" dirty="0" smtClean="0"/>
              <a:t>Aucun effet significatif sur l’indicateur de disponibilité (capteur passif DGT)</a:t>
            </a:r>
            <a:endParaRPr lang="fr-FR" sz="2800" dirty="0"/>
          </a:p>
        </p:txBody>
      </p:sp>
      <p:sp>
        <p:nvSpPr>
          <p:cNvPr id="1599" name="ZoneTexte 1598"/>
          <p:cNvSpPr txBox="1"/>
          <p:nvPr/>
        </p:nvSpPr>
        <p:spPr>
          <a:xfrm>
            <a:off x="15814601" y="34211608"/>
            <a:ext cx="12746633" cy="3539430"/>
          </a:xfrm>
          <a:prstGeom prst="rect">
            <a:avLst/>
          </a:prstGeom>
          <a:noFill/>
        </p:spPr>
        <p:txBody>
          <a:bodyPr wrap="square" rtlCol="0">
            <a:spAutoFit/>
          </a:bodyPr>
          <a:lstStyle/>
          <a:p>
            <a:r>
              <a:rPr lang="fr-FR" sz="2800" dirty="0" smtClean="0"/>
              <a:t>La composition chimique de la solution du sol est fortement influencée par l’apport de résidus, avec des effets différents selon le temps et les résidus apportés.</a:t>
            </a:r>
          </a:p>
          <a:p>
            <a:endParaRPr lang="fr-FR" sz="2800" dirty="0" smtClean="0"/>
          </a:p>
          <a:p>
            <a:pPr marL="457200" indent="-457200">
              <a:buFont typeface="Wingdings" panose="05000000000000000000" pitchFamily="2" charset="2"/>
              <a:buChar char="v"/>
            </a:pPr>
            <a:r>
              <a:rPr lang="fr-FR" sz="2800" dirty="0" smtClean="0"/>
              <a:t>Le COD augmente en deux étapes : en début d’incubation et à 15 jours</a:t>
            </a:r>
          </a:p>
          <a:p>
            <a:pPr marL="457200" indent="-457200">
              <a:buFont typeface="Wingdings" panose="05000000000000000000" pitchFamily="2" charset="2"/>
              <a:buChar char="v"/>
            </a:pPr>
            <a:r>
              <a:rPr lang="fr-FR" sz="2800" dirty="0" smtClean="0"/>
              <a:t>Le pH augmente pour tous les résidus, avec une baisse temporaire à 15 jours pour le blé et la moutarde</a:t>
            </a:r>
          </a:p>
          <a:p>
            <a:pPr marL="457200" indent="-457200">
              <a:buFont typeface="Wingdings" panose="05000000000000000000" pitchFamily="2" charset="2"/>
              <a:buChar char="v"/>
            </a:pPr>
            <a:r>
              <a:rPr lang="fr-FR" sz="2800" dirty="0" smtClean="0"/>
              <a:t>Les concentrations totales en métaux augmentent : début d’incubation pour tous les résidus, puis fluctuations dans le temps selon le métal et </a:t>
            </a:r>
            <a:r>
              <a:rPr lang="fr-FR" sz="2800" smtClean="0"/>
              <a:t>les </a:t>
            </a:r>
            <a:r>
              <a:rPr lang="fr-FR" sz="2800" smtClean="0"/>
              <a:t>résidus.</a:t>
            </a:r>
            <a:endParaRPr lang="fr-FR" sz="2800" dirty="0"/>
          </a:p>
        </p:txBody>
      </p:sp>
      <p:sp>
        <p:nvSpPr>
          <p:cNvPr id="1728" name="ZoneTexte 1727"/>
          <p:cNvSpPr txBox="1"/>
          <p:nvPr/>
        </p:nvSpPr>
        <p:spPr>
          <a:xfrm>
            <a:off x="1248248" y="34133461"/>
            <a:ext cx="12840372" cy="2246769"/>
          </a:xfrm>
          <a:prstGeom prst="rect">
            <a:avLst/>
          </a:prstGeom>
          <a:noFill/>
        </p:spPr>
        <p:txBody>
          <a:bodyPr wrap="square" rtlCol="0">
            <a:spAutoFit/>
          </a:bodyPr>
          <a:lstStyle/>
          <a:p>
            <a:pPr marL="457200" indent="-457200">
              <a:buFont typeface="Wingdings" panose="05000000000000000000" pitchFamily="2" charset="2"/>
              <a:buChar char="v"/>
            </a:pPr>
            <a:r>
              <a:rPr lang="fr-FR" sz="2800" dirty="0" smtClean="0"/>
              <a:t>Stimulation de la minéralisation microbienne  par les résidus (respiration)</a:t>
            </a:r>
          </a:p>
          <a:p>
            <a:endParaRPr lang="fr-FR" sz="1400" dirty="0" smtClean="0"/>
          </a:p>
          <a:p>
            <a:pPr marL="457200" indent="-457200">
              <a:buFont typeface="Wingdings" panose="05000000000000000000" pitchFamily="2" charset="2"/>
              <a:buChar char="v"/>
            </a:pPr>
            <a:r>
              <a:rPr lang="fr-FR" sz="2800" dirty="0" smtClean="0"/>
              <a:t>Résidus de moutarde  </a:t>
            </a:r>
            <a:r>
              <a:rPr lang="fr-FR" sz="2800" dirty="0" smtClean="0">
                <a:sym typeface="Wingdings" panose="05000000000000000000" pitchFamily="2" charset="2"/>
              </a:rPr>
              <a:t>moins minéralisés que les autres</a:t>
            </a:r>
          </a:p>
          <a:p>
            <a:r>
              <a:rPr lang="fr-FR" sz="1400" dirty="0" smtClean="0">
                <a:sym typeface="Wingdings" panose="05000000000000000000" pitchFamily="2" charset="2"/>
              </a:rPr>
              <a:t> </a:t>
            </a:r>
          </a:p>
          <a:p>
            <a:r>
              <a:rPr lang="fr-FR" sz="2800" dirty="0" smtClean="0">
                <a:sym typeface="Wingdings" panose="05000000000000000000" pitchFamily="2" charset="2"/>
              </a:rPr>
              <a:t> hypothèse d’une plus importante production biomasse microbienne qui par la suite en fin d’expérimentation induirait plus d’activité microbienne  (</a:t>
            </a:r>
            <a:r>
              <a:rPr lang="fr-FR" sz="2800" dirty="0" smtClean="0">
                <a:latin typeface="Symbol" panose="05050102010706020507" pitchFamily="18" charset="2"/>
                <a:sym typeface="Wingdings" panose="05000000000000000000" pitchFamily="2" charset="2"/>
              </a:rPr>
              <a:t>b</a:t>
            </a:r>
            <a:r>
              <a:rPr lang="fr-FR" sz="2800" dirty="0" smtClean="0">
                <a:sym typeface="Wingdings" panose="05000000000000000000" pitchFamily="2" charset="2"/>
              </a:rPr>
              <a:t>-Glu)</a:t>
            </a:r>
          </a:p>
        </p:txBody>
      </p:sp>
      <p:grpSp>
        <p:nvGrpSpPr>
          <p:cNvPr id="64" name="Groupe 63"/>
          <p:cNvGrpSpPr/>
          <p:nvPr/>
        </p:nvGrpSpPr>
        <p:grpSpPr>
          <a:xfrm>
            <a:off x="678468" y="40090693"/>
            <a:ext cx="27443064" cy="3024470"/>
            <a:chOff x="936304" y="35769197"/>
            <a:chExt cx="27443064" cy="3024470"/>
          </a:xfrm>
        </p:grpSpPr>
        <p:pic>
          <p:nvPicPr>
            <p:cNvPr id="65" name="Image 64"/>
            <p:cNvPicPr>
              <a:picLocks noChangeAspect="1"/>
            </p:cNvPicPr>
            <p:nvPr/>
          </p:nvPicPr>
          <p:blipFill>
            <a:blip r:embed="rId21"/>
            <a:stretch>
              <a:fillRect/>
            </a:stretch>
          </p:blipFill>
          <p:spPr>
            <a:xfrm>
              <a:off x="26674606" y="35769197"/>
              <a:ext cx="1704762" cy="2704762"/>
            </a:xfrm>
            <a:prstGeom prst="rect">
              <a:avLst/>
            </a:prstGeom>
          </p:spPr>
        </p:pic>
        <p:grpSp>
          <p:nvGrpSpPr>
            <p:cNvPr id="66" name="Groupe 65"/>
            <p:cNvGrpSpPr/>
            <p:nvPr/>
          </p:nvGrpSpPr>
          <p:grpSpPr>
            <a:xfrm>
              <a:off x="936304" y="37137536"/>
              <a:ext cx="24729195" cy="1656131"/>
              <a:chOff x="936304" y="37137536"/>
              <a:chExt cx="24729195" cy="1656131"/>
            </a:xfrm>
          </p:grpSpPr>
          <p:pic>
            <p:nvPicPr>
              <p:cNvPr id="68" name="il_fi" descr="Afficher l'image d'origine"/>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6624936" y="37372854"/>
                <a:ext cx="1420813" cy="1420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0" name="il_fi" descr="Afficher l'image d'origine"/>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24546311" y="37372854"/>
                <a:ext cx="1119188"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 name="il_fi" descr="Afficher l'image d'origin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7138104" y="37435032"/>
                <a:ext cx="2410052" cy="11775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 name="il_fi" descr="Afficher l'image d'origine"/>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10627354" y="37137536"/>
                <a:ext cx="998538" cy="141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4" name="il_fi" descr="Afficher l'image d'origine"/>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22063743" y="37676584"/>
                <a:ext cx="1882775" cy="693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6" name="il_fi" descr="Afficher l'image d'origin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2646455" y="37592445"/>
                <a:ext cx="1169988" cy="862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7" name="Picture 103" descr="http://www.acta.asso.fr/fileadmin/_processed_/csm_logo_81a5d2be56.jpg"/>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936304" y="37557584"/>
                <a:ext cx="1656184" cy="865979"/>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105" descr="Fichier:INRA logo.jpg"/>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3699474" y="37624060"/>
                <a:ext cx="1950006" cy="799503"/>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1334017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3666</TotalTime>
  <Words>717</Words>
  <Application>Microsoft Office PowerPoint</Application>
  <PresentationFormat>Personnalisé</PresentationFormat>
  <Paragraphs>111</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Myriad Pro</vt:lpstr>
      <vt:lpstr>Symbol</vt:lpstr>
      <vt:lpstr>Times New Roman</vt:lpstr>
      <vt:lpstr>Wingdings</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Maison</dc:creator>
  <cp:lastModifiedBy>ldenaix</cp:lastModifiedBy>
  <cp:revision>228</cp:revision>
  <cp:lastPrinted>2017-07-10T15:29:57Z</cp:lastPrinted>
  <dcterms:created xsi:type="dcterms:W3CDTF">2013-02-20T09:06:48Z</dcterms:created>
  <dcterms:modified xsi:type="dcterms:W3CDTF">2018-02-01T15:56:52Z</dcterms:modified>
</cp:coreProperties>
</file>