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38" r:id="rId6"/>
    <p:sldId id="340" r:id="rId7"/>
    <p:sldId id="341" r:id="rId8"/>
    <p:sldId id="343" r:id="rId9"/>
    <p:sldId id="344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6" r:id="rId24"/>
    <p:sldId id="323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338"/>
            <p14:sldId id="340"/>
            <p14:sldId id="341"/>
            <p14:sldId id="343"/>
            <p14:sldId id="344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48C37"/>
    <a:srgbClr val="6F9D20"/>
    <a:srgbClr val="6F8920"/>
    <a:srgbClr val="228B22"/>
    <a:srgbClr val="0000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459" autoAdjust="0"/>
  </p:normalViewPr>
  <p:slideViewPr>
    <p:cSldViewPr>
      <p:cViewPr varScale="1">
        <p:scale>
          <a:sx n="60" d="100"/>
          <a:sy n="60" d="100"/>
        </p:scale>
        <p:origin x="128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6DF5-3564-4A54-AFA2-34E9859F8409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59C5-0E1E-4A96-A26B-871D9CC17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52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9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52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NNLS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response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the T2 </a:t>
            </a:r>
            <a:r>
              <a:rPr lang="fr-FR" baseline="0" dirty="0" err="1" smtClean="0"/>
              <a:t>density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more important at </a:t>
            </a:r>
            <a:r>
              <a:rPr lang="fr-FR" baseline="0" dirty="0" err="1" smtClean="0"/>
              <a:t>shorter</a:t>
            </a:r>
            <a:r>
              <a:rPr lang="fr-FR" baseline="0" dirty="0" smtClean="0"/>
              <a:t> T2s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9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773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335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3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01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319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5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Expression for discret</a:t>
            </a:r>
            <a:r>
              <a:rPr lang="fr-FR" baseline="0" dirty="0" smtClean="0"/>
              <a:t> T2, the </a:t>
            </a:r>
            <a:r>
              <a:rPr lang="fr-FR" baseline="0" dirty="0" err="1" smtClean="0"/>
              <a:t>sum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remplaced</a:t>
            </a:r>
            <a:r>
              <a:rPr lang="fr-FR" baseline="0" dirty="0" smtClean="0"/>
              <a:t> by an </a:t>
            </a:r>
            <a:r>
              <a:rPr lang="fr-FR" baseline="0" dirty="0" err="1" smtClean="0"/>
              <a:t>integral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continuous</a:t>
            </a:r>
            <a:r>
              <a:rPr lang="fr-FR" baseline="0" dirty="0" smtClean="0"/>
              <a:t> T2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6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5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NNLS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endParaRPr lang="fr-FR" dirty="0" smtClean="0"/>
          </a:p>
          <a:p>
            <a:r>
              <a:rPr lang="fr-FR" dirty="0" err="1" smtClean="0"/>
              <a:t>Another</a:t>
            </a:r>
            <a:r>
              <a:rPr lang="fr-FR" dirty="0" smtClean="0"/>
              <a:t> lambda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gove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. The question </a:t>
            </a:r>
            <a:r>
              <a:rPr lang="fr-FR" dirty="0" err="1" smtClean="0"/>
              <a:t>is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do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regularization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7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words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free of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regularization</a:t>
            </a:r>
            <a:r>
              <a:rPr lang="fr-FR" baseline="0" dirty="0" smtClean="0"/>
              <a:t>. This point </a:t>
            </a:r>
            <a:r>
              <a:rPr lang="fr-FR" baseline="0" dirty="0" err="1" smtClean="0"/>
              <a:t>deserves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further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0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FID. The first one </a:t>
            </a:r>
            <a:r>
              <a:rPr lang="fr-FR" baseline="0" dirty="0" err="1" smtClean="0"/>
              <a:t>contained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discrete</a:t>
            </a:r>
            <a:r>
              <a:rPr lang="fr-FR" baseline="0" dirty="0" smtClean="0"/>
              <a:t> T2, the second a pure </a:t>
            </a:r>
            <a:r>
              <a:rPr lang="fr-FR" baseline="0" dirty="0" err="1" smtClean="0"/>
              <a:t>continuous</a:t>
            </a:r>
            <a:r>
              <a:rPr lang="fr-FR" baseline="0" dirty="0" smtClean="0"/>
              <a:t> T2 distribution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third</a:t>
            </a:r>
            <a:r>
              <a:rPr lang="fr-FR" baseline="0" dirty="0" smtClean="0"/>
              <a:t> one 3 T2 component </a:t>
            </a:r>
            <a:r>
              <a:rPr lang="fr-FR" baseline="0" dirty="0" err="1" smtClean="0"/>
              <a:t>having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gaussian</a:t>
            </a:r>
            <a:r>
              <a:rPr lang="fr-FR" baseline="0" dirty="0" smtClean="0"/>
              <a:t> distribution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the T2 values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8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3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22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08" y="5810316"/>
            <a:ext cx="1260000" cy="63851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18/09/2018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51105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18/09/2018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18/09/2018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3265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A robust and prior knowledge independent method to interpret NNLS </a:t>
            </a:r>
            <a:r>
              <a:rPr lang="en-AU" sz="4200" b="1" i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4200" b="1" baseline="-25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 relaxation results</a:t>
            </a:r>
            <a:endParaRPr lang="en-AU" sz="4200" b="1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0" y="3284984"/>
            <a:ext cx="433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Guilhem </a:t>
            </a:r>
            <a:r>
              <a:rPr lang="fr-FR" sz="3200" b="1" dirty="0" err="1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Pagès</a:t>
            </a:r>
            <a:endParaRPr lang="fr-FR" sz="3200" b="1" dirty="0" smtClean="0">
              <a:solidFill>
                <a:srgbClr val="C5DD0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Amidou Traoré</a:t>
            </a:r>
          </a:p>
          <a:p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Jean-Marie Bonny</a:t>
            </a:r>
            <a:endParaRPr lang="fr-FR" sz="3200" b="1" dirty="0">
              <a:solidFill>
                <a:srgbClr val="C5DD0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Pseudo-continuous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53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531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531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531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2" t="38910" r="32241" b="8797"/>
          <a:stretch/>
        </p:blipFill>
        <p:spPr>
          <a:xfrm>
            <a:off x="4427984" y="939200"/>
            <a:ext cx="1584176" cy="5209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6372200" y="2780928"/>
            <a:ext cx="708124" cy="2160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6012160" y="898906"/>
            <a:ext cx="360040" cy="1907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012160" y="4956635"/>
            <a:ext cx="360040" cy="1232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07504" y="1131265"/>
            <a:ext cx="373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fr-FR" sz="28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5, 50, 500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Amplitudes: 1, 4, 8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TE: 1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SNR: 10 000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 to 1000 ms</a:t>
            </a:r>
          </a:p>
          <a:p>
            <a:r>
              <a:rPr lang="fr-FR" sz="2800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latin typeface="Comic Sans MS" panose="030F0702030302020204" pitchFamily="66" charset="0"/>
              </a:rPr>
              <a:t>40 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Conclusions from PDF representations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521366"/>
            <a:ext cx="81369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amplitudes are biased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endParaRPr lang="en-AU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2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amplitudes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are dependent on the NNLS decomposition basis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Range of </a:t>
            </a:r>
            <a:r>
              <a:rPr lang="en-A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 (</a:t>
            </a:r>
            <a:r>
              <a:rPr lang="en-A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2,min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&amp; </a:t>
            </a:r>
            <a:r>
              <a:rPr lang="en-A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2,max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Density of the decomposition basis</a:t>
            </a:r>
          </a:p>
        </p:txBody>
      </p:sp>
    </p:spTree>
    <p:extLst>
      <p:ext uri="{BB962C8B-B14F-4D97-AF65-F5344CB8AC3E}">
        <p14:creationId xmlns:p14="http://schemas.microsoft.com/office/powerpoint/2010/main" val="10249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Discrete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53" y="2708920"/>
            <a:ext cx="4356252" cy="2880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8" y="2204864"/>
            <a:ext cx="4455253" cy="33843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72930" y="980728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PDF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8404" y="980727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CDF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" y="2206800"/>
            <a:ext cx="4454758" cy="338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5" y="2709240"/>
            <a:ext cx="4355768" cy="288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355976" y="177745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</a:t>
            </a:r>
            <a:r>
              <a:rPr lang="fr-FR" sz="2800" b="1" dirty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40 </a:t>
            </a:r>
            <a:r>
              <a:rPr lang="fr-FR" sz="2800" b="1" dirty="0"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51" y="1629450"/>
            <a:ext cx="6859130" cy="453520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92391" y="895331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</a:t>
            </a:r>
            <a:r>
              <a:rPr lang="fr-FR" sz="2800" b="1" dirty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latin typeface="Comic Sans MS" panose="030F0702030302020204" pitchFamily="66" charset="0"/>
              </a:rPr>
              <a:t>40 </a:t>
            </a:r>
            <a:r>
              <a:rPr lang="fr-FR" sz="2800" b="1" dirty="0"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8653" y="3973656"/>
            <a:ext cx="1008112" cy="432048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650247" y="2780438"/>
            <a:ext cx="1008112" cy="432048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426727" y="1569090"/>
            <a:ext cx="378738" cy="340739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694943" y="4308941"/>
            <a:ext cx="3000275" cy="954107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Cdf</a:t>
            </a:r>
            <a:r>
              <a:rPr lang="fr-FR" sz="2800" b="1" dirty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plateaus</a:t>
            </a:r>
            <a:r>
              <a:rPr lang="fr-FR" sz="2800" b="1" dirty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= </a:t>
            </a:r>
            <a:r>
              <a:rPr lang="fr-FR" sz="2800" b="1" dirty="0" err="1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True</a:t>
            </a:r>
            <a:r>
              <a:rPr lang="fr-FR" sz="2800" b="1" dirty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amplitudes</a:t>
            </a:r>
            <a:endParaRPr lang="fr-FR" sz="28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4698808" y="4365104"/>
            <a:ext cx="951439" cy="216024"/>
          </a:xfrm>
          <a:prstGeom prst="straightConnector1">
            <a:avLst/>
          </a:prstGeom>
          <a:ln w="38100">
            <a:solidFill>
              <a:srgbClr val="6F9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516216" y="3211788"/>
            <a:ext cx="593244" cy="1079393"/>
          </a:xfrm>
          <a:prstGeom prst="straightConnector1">
            <a:avLst/>
          </a:prstGeom>
          <a:ln w="38100">
            <a:solidFill>
              <a:srgbClr val="6F9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19" idx="2"/>
          </p:cNvCxnSpPr>
          <p:nvPr/>
        </p:nvCxnSpPr>
        <p:spPr>
          <a:xfrm flipV="1">
            <a:off x="7097653" y="1909829"/>
            <a:ext cx="518443" cy="2379440"/>
          </a:xfrm>
          <a:prstGeom prst="straightConnector1">
            <a:avLst/>
          </a:prstGeom>
          <a:ln w="38100">
            <a:solidFill>
              <a:srgbClr val="6F9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0" y="1628800"/>
            <a:ext cx="6867228" cy="45382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Continuous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1640" y="1052736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</a:t>
            </a:r>
            <a:r>
              <a:rPr lang="fr-FR" sz="2800" b="1" dirty="0" smtClean="0">
                <a:latin typeface="Comic Sans MS" panose="030F0702030302020204" pitchFamily="66" charset="0"/>
              </a:rPr>
              <a:t> 40 </a:t>
            </a:r>
            <a:r>
              <a:rPr lang="fr-FR" sz="2800" b="1" dirty="0"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6726" y="1628800"/>
            <a:ext cx="529649" cy="281029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45" y="1628800"/>
            <a:ext cx="6863801" cy="45382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Pseudo-continuous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1640" y="1052736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</a:t>
            </a:r>
            <a:r>
              <a:rPr lang="fr-FR" sz="2800" b="1" dirty="0" smtClean="0">
                <a:latin typeface="Comic Sans MS" panose="030F0702030302020204" pitchFamily="66" charset="0"/>
              </a:rPr>
              <a:t> 40 </a:t>
            </a:r>
            <a:r>
              <a:rPr lang="fr-FR" sz="2800" b="1" dirty="0"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328" y="1556793"/>
            <a:ext cx="432048" cy="358810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96136" y="3897947"/>
            <a:ext cx="792088" cy="323142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79913" y="5013176"/>
            <a:ext cx="792088" cy="323142"/>
          </a:xfrm>
          <a:prstGeom prst="rect">
            <a:avLst/>
          </a:prstGeom>
          <a:noFill/>
          <a:ln w="38100">
            <a:solidFill>
              <a:srgbClr val="6F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Analysis of CDF representations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36224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Amplitude at a plateau = Amplitude of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this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fr-FR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component</a:t>
            </a:r>
            <a:endParaRPr lang="en-AU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Unbiased amplitudes for the different models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Insensitive to the decomposition basis</a:t>
            </a:r>
          </a:p>
        </p:txBody>
      </p:sp>
    </p:spTree>
    <p:extLst>
      <p:ext uri="{BB962C8B-B14F-4D97-AF65-F5344CB8AC3E}">
        <p14:creationId xmlns:p14="http://schemas.microsoft.com/office/powerpoint/2010/main" val="22913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60676"/>
            <a:ext cx="6141347" cy="40606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1962000"/>
            <a:ext cx="6165467" cy="40745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1962000"/>
            <a:ext cx="6163412" cy="40752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Influence of the SNR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1962000"/>
            <a:ext cx="6165467" cy="4074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1962000"/>
            <a:ext cx="6165467" cy="407452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31640" y="105273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100 points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SNR:</a:t>
            </a:r>
            <a:r>
              <a:rPr lang="fr-FR" sz="2800" b="1" dirty="0" smtClean="0">
                <a:latin typeface="Comic Sans MS" panose="030F0702030302020204" pitchFamily="66" charset="0"/>
              </a:rPr>
              <a:t> 100 </a:t>
            </a:r>
            <a:endParaRPr lang="fr-FR" sz="2800" b="1" dirty="0">
              <a:latin typeface="Comic Sans MS" panose="030F0702030302020204" pitchFamily="66" charset="0"/>
            </a:endParaRP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1,000</a:t>
            </a: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10,000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Influence of </a:t>
            </a:r>
            <a:r>
              <a:rPr lang="en-AU" sz="3600" b="1" i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600" b="1" baseline="-25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2,min</a:t>
            </a:r>
            <a:endParaRPr lang="en-AU" sz="3600" b="1" baseline="-25000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3" y="2666843"/>
            <a:ext cx="6165467" cy="40745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105273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100 points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SNR 10,000</a:t>
            </a:r>
          </a:p>
          <a:p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fr-FR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2,min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>
                <a:solidFill>
                  <a:srgbClr val="228B22"/>
                </a:solidFill>
                <a:latin typeface="Comic Sans MS" panose="030F0702030302020204" pitchFamily="66" charset="0"/>
              </a:rPr>
              <a:t>1/5 TE (0.2 ms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)</a:t>
            </a:r>
            <a:endParaRPr lang="fr-FR" sz="2800" b="1" dirty="0" smtClean="0">
              <a:latin typeface="Comic Sans MS" panose="030F0702030302020204" pitchFamily="66" charset="0"/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1/2 TE (0.5 ms)</a:t>
            </a:r>
          </a:p>
          <a:p>
            <a:r>
              <a:rPr lang="fr-FR" sz="2800" b="1" dirty="0" smtClean="0">
                <a:latin typeface="Comic Sans MS" panose="030F0702030302020204" pitchFamily="66" charset="0"/>
              </a:rPr>
              <a:t>	  TE </a:t>
            </a:r>
            <a:r>
              <a:rPr lang="fr-FR" sz="2800" b="1" dirty="0">
                <a:latin typeface="Comic Sans MS" panose="030F0702030302020204" pitchFamily="66" charset="0"/>
              </a:rPr>
              <a:t>(1 ms) </a:t>
            </a:r>
          </a:p>
        </p:txBody>
      </p:sp>
    </p:spTree>
    <p:extLst>
      <p:ext uri="{BB962C8B-B14F-4D97-AF65-F5344CB8AC3E}">
        <p14:creationId xmlns:p14="http://schemas.microsoft.com/office/powerpoint/2010/main" val="1043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Influence of </a:t>
            </a:r>
            <a:r>
              <a:rPr lang="en-AU" sz="3600" b="1" i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600" b="1" baseline="-25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2,min</a:t>
            </a:r>
            <a:endParaRPr lang="en-AU" sz="3600" b="1" baseline="-25000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0" y="2667600"/>
            <a:ext cx="6165467" cy="40745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0" y="2667600"/>
            <a:ext cx="6165467" cy="40745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105273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100 points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SNR 1,000</a:t>
            </a:r>
          </a:p>
          <a:p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fr-FR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2,min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>
                <a:solidFill>
                  <a:srgbClr val="228B22"/>
                </a:solidFill>
                <a:latin typeface="Comic Sans MS" panose="030F0702030302020204" pitchFamily="66" charset="0"/>
              </a:rPr>
              <a:t>1/5 TE (0.2 ms)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 </a:t>
            </a:r>
            <a:r>
              <a:rPr lang="fr-FR" sz="2800" b="1" dirty="0" smtClean="0"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1/2 TE (0.5 ms)</a:t>
            </a: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fr-FR" sz="2800" b="1" dirty="0" smtClean="0">
                <a:latin typeface="Comic Sans MS" panose="030F0702030302020204" pitchFamily="66" charset="0"/>
              </a:rPr>
              <a:t>TE </a:t>
            </a:r>
            <a:r>
              <a:rPr lang="fr-FR" sz="2800" b="1" dirty="0">
                <a:latin typeface="Comic Sans MS" panose="030F0702030302020204" pitchFamily="66" charset="0"/>
              </a:rPr>
              <a:t>(1 ms) </a:t>
            </a:r>
          </a:p>
        </p:txBody>
      </p:sp>
    </p:spTree>
    <p:extLst>
      <p:ext uri="{BB962C8B-B14F-4D97-AF65-F5344CB8AC3E}">
        <p14:creationId xmlns:p14="http://schemas.microsoft.com/office/powerpoint/2010/main" val="42562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CDF vs regularization</a:t>
            </a:r>
            <a:endParaRPr lang="en-AU" sz="3600" b="1" baseline="-25000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0" y="2667600"/>
            <a:ext cx="6165467" cy="4074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0" y="2667600"/>
            <a:ext cx="6165467" cy="40745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1052736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40 points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SNR 100</a:t>
            </a:r>
          </a:p>
          <a:p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Processing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fr-FR" sz="2800" b="1" dirty="0" smtClean="0">
                <a:latin typeface="Comic Sans MS" panose="030F0702030302020204" pitchFamily="66" charset="0"/>
              </a:rPr>
              <a:t>  CDF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latin typeface="Comic Sans MS" panose="030F0702030302020204" pitchFamily="66" charset="0"/>
              </a:rPr>
              <a:t>	  </a:t>
            </a:r>
            <a:r>
              <a:rPr lang="fr-FR" sz="2800" b="1" dirty="0">
                <a:solidFill>
                  <a:srgbClr val="248C37"/>
                </a:solidFill>
                <a:latin typeface="Comic Sans MS" panose="030F0702030302020204" pitchFamily="66" charset="0"/>
              </a:rPr>
              <a:t>L2, </a:t>
            </a:r>
            <a:r>
              <a:rPr lang="fr-FR" sz="2800" b="1" dirty="0" err="1" smtClean="0">
                <a:solidFill>
                  <a:srgbClr val="248C37"/>
                </a:solidFill>
                <a:latin typeface="Comic Sans MS" panose="030F0702030302020204" pitchFamily="66" charset="0"/>
              </a:rPr>
              <a:t>Fixed</a:t>
            </a:r>
            <a:r>
              <a:rPr lang="fr-FR" sz="2800" b="1" dirty="0" smtClean="0">
                <a:solidFill>
                  <a:srgbClr val="248C37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rgbClr val="248C37"/>
                </a:solidFill>
                <a:latin typeface="Symbol" panose="05050102010706020507" pitchFamily="18" charset="2"/>
              </a:rPr>
              <a:t>l</a:t>
            </a:r>
            <a:r>
              <a:rPr lang="fr-FR" sz="2800" b="1" dirty="0" smtClean="0">
                <a:solidFill>
                  <a:srgbClr val="248C37"/>
                </a:solidFill>
                <a:latin typeface="Comic Sans MS" panose="030F0702030302020204" pitchFamily="66" charset="0"/>
              </a:rPr>
              <a:t> (1.015)</a:t>
            </a:r>
          </a:p>
          <a:p>
            <a:r>
              <a:rPr lang="fr-FR" sz="2800" b="1" dirty="0">
                <a:solidFill>
                  <a:srgbClr val="248C37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248C37"/>
                </a:solidFill>
                <a:latin typeface="Comic Sans MS" panose="030F0702030302020204" pitchFamily="66" charset="0"/>
              </a:rPr>
              <a:t>	 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L2,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CV </a:t>
            </a:r>
            <a:r>
              <a:rPr lang="fr-FR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endParaRPr lang="fr-FR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78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Why measuring </a:t>
            </a:r>
            <a:r>
              <a:rPr lang="en-AU" sz="3600" b="1" i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600" b="1" baseline="-25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? 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908720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Easy to measure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Low-field NMR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All type of environments</a:t>
            </a: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Highly informative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Water mobility /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interactions</a:t>
            </a:r>
            <a:endParaRPr lang="en-AU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Wide range of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applications</a:t>
            </a:r>
            <a:endParaRPr lang="en-AU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From food products to medical science</a:t>
            </a:r>
            <a:endParaRPr lang="en-AU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51520" y="5454809"/>
            <a:ext cx="936104" cy="56560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59632" y="5445224"/>
            <a:ext cx="7210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How to analyse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experimental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data?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Pros and cons of NNLS-CDF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32740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Robust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analysis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based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on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undisputable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constraints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endParaRPr lang="en-AU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Few user-dependent parameters set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amplitudes at the plateaus informative for most of the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2998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92494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Thank you for your attention</a:t>
            </a:r>
            <a:endParaRPr lang="en-AU" sz="4200" b="1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600" b="1" baseline="-25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analysis 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3568" y="908720"/>
                <a:ext cx="8136904" cy="5231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AU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Sum of exponential decay</a:t>
                </a:r>
              </a:p>
              <a:p>
                <a:pPr lvl="1">
                  <a:spcAft>
                    <a:spcPts val="1200"/>
                  </a:spcAft>
                  <a:buClr>
                    <a:srgbClr val="C5DD0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𝑰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𝒆𝒙𝒑</m:t>
                              </m:r>
                            </m:e>
                            <m:sup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f>
                                <m:fPr>
                                  <m:type m:val="skw"/>
                                  <m:ctrlPr>
                                    <a:rPr lang="fr-FR" sz="2800" b="1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1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</m:t>
                                  </m:r>
                                  <m:r>
                                    <a:rPr lang="fr-FR" sz="2800" b="1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8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fr-FR" sz="28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fr-FR" sz="28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r>
                                        <a:rPr lang="fr-FR" sz="28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A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en-AU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en-AU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Ill-posed problem</a:t>
                </a:r>
                <a:endParaRPr lang="en-AU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742950" lvl="1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en-A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en-AU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en-AU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Several algorithms can be used</a:t>
                </a:r>
                <a:endParaRPr lang="en-AU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742950" lvl="1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en-AU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Least-square minimization (LSM)</a:t>
                </a:r>
              </a:p>
              <a:p>
                <a:pPr marL="742950" lvl="1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en-AU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en-AU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LSM + constraints</a:t>
                </a:r>
              </a:p>
              <a:p>
                <a:pPr marL="742950" lvl="1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en-AU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en-AU" sz="28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LSM + constraints + regularization</a:t>
                </a:r>
                <a:endParaRPr lang="en-A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8136904" cy="5231047"/>
              </a:xfrm>
              <a:prstGeom prst="rect">
                <a:avLst/>
              </a:prstGeom>
              <a:blipFill>
                <a:blip r:embed="rId3"/>
                <a:stretch>
                  <a:fillRect l="-1648" t="-1399" b="-23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8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NNLS algorithm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299532"/>
            <a:ext cx="81369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 priori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known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constraints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values known (decomposition basis)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Positive amplitudes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Addition of a regularization parameter: user-dependant</a:t>
            </a:r>
            <a:endParaRPr lang="en-AU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Example of NNLS analysis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1568"/>
            <a:ext cx="6120680" cy="45905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268760"/>
            <a:ext cx="6134100" cy="46005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39752" y="2060848"/>
            <a:ext cx="303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L2 </a:t>
            </a:r>
            <a:r>
              <a:rPr lang="fr-FR" sz="2800" dirty="0" err="1" smtClean="0">
                <a:solidFill>
                  <a:srgbClr val="FF6600"/>
                </a:solidFill>
                <a:latin typeface="Comic Sans MS" panose="030F0702030302020204" pitchFamily="66" charset="0"/>
              </a:rPr>
              <a:t>regularization</a:t>
            </a:r>
            <a:endParaRPr lang="fr-FR" sz="2800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6600"/>
                </a:solidFill>
                <a:latin typeface="Symbol" panose="05050102010706020507" pitchFamily="18" charset="2"/>
              </a:rPr>
              <a:t>l</a:t>
            </a:r>
            <a:r>
              <a:rPr lang="fr-FR" sz="2800" dirty="0" smtClean="0">
                <a:solidFill>
                  <a:srgbClr val="FF6600"/>
                </a:solidFill>
              </a:rPr>
              <a:t> =1.015</a:t>
            </a:r>
            <a:endParaRPr lang="fr-FR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7923" y="20608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Can we have an user-independent analysis method?</a:t>
            </a:r>
            <a:endParaRPr lang="en-AU" sz="42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Monté</a:t>
            </a:r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-Carlo simulations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124744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Pure-FID with known </a:t>
            </a:r>
            <a:r>
              <a:rPr lang="en-A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AU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parameters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Discrete, continuous or pseudo continuous models</a:t>
            </a:r>
          </a:p>
          <a:p>
            <a:pPr marL="742950" lvl="1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Generation of 10,000 noisy FIDs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en-AU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NNLS fitting without regularization (decomposition basis logarithmically spaced)</a:t>
            </a:r>
            <a:endParaRPr lang="en-A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Discrete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76672" cy="4084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5376672" cy="4084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76672" cy="40843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76672" cy="4084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496" y="1131265"/>
            <a:ext cx="38043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fr-FR" sz="28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5, 50, 500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Amplitudes: 0.33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TE: 1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SNR: 10 000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 to 1000 ms</a:t>
            </a:r>
          </a:p>
          <a:p>
            <a:r>
              <a:rPr lang="fr-FR" sz="2800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latin typeface="Comic Sans MS" panose="030F0702030302020204" pitchFamily="66" charset="0"/>
              </a:rPr>
              <a:t>40 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Continuous model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31257" cy="408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09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09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95200"/>
            <a:ext cx="5313330" cy="40709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1131265"/>
            <a:ext cx="373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fr-FR" sz="28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5 to 500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Amplitudes: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const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TE: 1 ms</a:t>
            </a: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SNR: 10 000</a:t>
            </a:r>
          </a:p>
          <a:p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Basis: 1 to 1000 ms</a:t>
            </a:r>
          </a:p>
          <a:p>
            <a:r>
              <a:rPr lang="fr-FR" sz="2800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latin typeface="Comic Sans MS" panose="030F0702030302020204" pitchFamily="66" charset="0"/>
              </a:rPr>
              <a:t>40 points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points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 smtClean="0">
                <a:solidFill>
                  <a:srgbClr val="228B22"/>
                </a:solidFill>
                <a:latin typeface="Comic Sans MS" panose="030F0702030302020204" pitchFamily="66" charset="0"/>
              </a:rPr>
              <a:t>200 points</a:t>
            </a:r>
            <a:endParaRPr lang="fr-FR" sz="2800" b="1" dirty="0">
              <a:solidFill>
                <a:srgbClr val="228B2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A02764A-00EC-43B0-A0EB-AD8310635984}" vid="{47356061-A491-4BBF-9FD7-D4A0CFE757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9EC4B7EBA1949B670E56F4A2A1952" ma:contentTypeVersion="0" ma:contentTypeDescription="Crée un document." ma:contentTypeScope="" ma:versionID="78ee9bad8682b4f9bbef9a358d07e2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06436bfbede9c6f00b3410c866f6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33223-13C0-44D5-9C79-B1FA0D264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48223-CF7F-4054-A9BC-0994CB50E9B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100C60-B92B-4244-A69B-6DB31D8FF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170102_INRA</Template>
  <TotalTime>8216</TotalTime>
  <Words>537</Words>
  <Application>Microsoft Office PowerPoint</Application>
  <PresentationFormat>Affichage à l'écran (4:3)</PresentationFormat>
  <Paragraphs>158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gupages</dc:creator>
  <cp:lastModifiedBy>Guilhem Pages</cp:lastModifiedBy>
  <cp:revision>192</cp:revision>
  <dcterms:created xsi:type="dcterms:W3CDTF">2018-05-25T08:11:59Z</dcterms:created>
  <dcterms:modified xsi:type="dcterms:W3CDTF">2018-09-18T07:39:05Z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0x010100B539EC4B7EBA1949B670E56F4A2A1952</vt:lpwstr>
  </property>
</Properties>
</file>