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28803600" cy="43205400"/>
  <p:notesSz cx="6858000" cy="9144000"/>
  <p:defaultTextStyle>
    <a:defPPr>
      <a:defRPr lang="fr-FR"/>
    </a:defPPr>
    <a:lvl1pPr marL="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ban Bouquet" initials="AB" lastIdx="1" clrIdx="0">
    <p:extLst>
      <p:ext uri="{19B8F6BF-5375-455C-9EA6-DF929625EA0E}">
        <p15:presenceInfo xmlns:p15="http://schemas.microsoft.com/office/powerpoint/2012/main" userId="S::alban.bouquet@ifip.asso.fr::7c826487-196f-4d87-9d28-6dfbfc0a237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4C57"/>
    <a:srgbClr val="BCD631"/>
    <a:srgbClr val="00A3A6"/>
    <a:srgbClr val="8BAC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12B941-BD29-4B25-966B-F7848D696ED3}" v="1" dt="2020-01-15T21:51:49.1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01"/>
  </p:normalViewPr>
  <p:slideViewPr>
    <p:cSldViewPr>
      <p:cViewPr varScale="1">
        <p:scale>
          <a:sx n="10" d="100"/>
          <a:sy n="10" d="100"/>
        </p:scale>
        <p:origin x="2296" y="112"/>
      </p:cViewPr>
      <p:guideLst>
        <p:guide orient="horz" pos="13608"/>
        <p:guide pos="90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ban Bouquet" userId="7c826487-196f-4d87-9d28-6dfbfc0a237f" providerId="ADAL" clId="{9612B941-BD29-4B25-966B-F7848D696ED3}"/>
    <pc:docChg chg="custSel modSld">
      <pc:chgData name="Alban Bouquet" userId="7c826487-196f-4d87-9d28-6dfbfc0a237f" providerId="ADAL" clId="{9612B941-BD29-4B25-966B-F7848D696ED3}" dt="2020-01-15T21:52:02.064" v="51" actId="20577"/>
      <pc:docMkLst>
        <pc:docMk/>
      </pc:docMkLst>
      <pc:sldChg chg="modSp">
        <pc:chgData name="Alban Bouquet" userId="7c826487-196f-4d87-9d28-6dfbfc0a237f" providerId="ADAL" clId="{9612B941-BD29-4B25-966B-F7848D696ED3}" dt="2020-01-15T21:52:02.064" v="51" actId="20577"/>
        <pc:sldMkLst>
          <pc:docMk/>
          <pc:sldMk cId="1334017093" sldId="256"/>
        </pc:sldMkLst>
        <pc:spChg chg="mod">
          <ac:chgData name="Alban Bouquet" userId="7c826487-196f-4d87-9d28-6dfbfc0a237f" providerId="ADAL" clId="{9612B941-BD29-4B25-966B-F7848D696ED3}" dt="2020-01-15T21:52:02.064" v="51" actId="20577"/>
          <ac:spMkLst>
            <pc:docMk/>
            <pc:sldMk cId="1334017093" sldId="256"/>
            <ac:spMk id="45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964312537855846"/>
          <c:y val="0.19643852210781346"/>
          <c:w val="0.77531419341813046"/>
          <c:h val="0.617087017968907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'qlté imput resum'!$B$4</c:f>
              <c:strCache>
                <c:ptCount val="1"/>
                <c:pt idx="0">
                  <c:v>Piétrain</c:v>
                </c:pt>
              </c:strCache>
            </c:strRef>
          </c:tx>
          <c:spPr>
            <a:solidFill>
              <a:srgbClr val="00A3A6"/>
            </a:solidFill>
            <a:ln>
              <a:noFill/>
            </a:ln>
            <a:effectLst/>
          </c:spPr>
          <c:invertIfNegative val="0"/>
          <c:cat>
            <c:numRef>
              <c:f>'qlté imput resum'!$A$5:$A$9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9</c:v>
                </c:pt>
                <c:pt idx="4">
                  <c:v>18</c:v>
                </c:pt>
              </c:numCache>
            </c:numRef>
          </c:cat>
          <c:val>
            <c:numRef>
              <c:f>'qlté imput resum'!$B$5:$B$9</c:f>
              <c:numCache>
                <c:formatCode>0.00</c:formatCode>
                <c:ptCount val="5"/>
                <c:pt idx="0">
                  <c:v>0.13</c:v>
                </c:pt>
                <c:pt idx="1">
                  <c:v>0.17</c:v>
                </c:pt>
                <c:pt idx="2">
                  <c:v>0.16</c:v>
                </c:pt>
                <c:pt idx="3">
                  <c:v>0.16</c:v>
                </c:pt>
                <c:pt idx="4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4D-4A15-B8BE-12831C3DC357}"/>
            </c:ext>
          </c:extLst>
        </c:ser>
        <c:ser>
          <c:idx val="1"/>
          <c:order val="1"/>
          <c:tx>
            <c:strRef>
              <c:f>'qlté imput resum'!$C$4</c:f>
              <c:strCache>
                <c:ptCount val="1"/>
                <c:pt idx="0">
                  <c:v>Large White</c:v>
                </c:pt>
              </c:strCache>
            </c:strRef>
          </c:tx>
          <c:spPr>
            <a:solidFill>
              <a:srgbClr val="BCD631"/>
            </a:solidFill>
            <a:ln>
              <a:noFill/>
              <a:prstDash val="dash"/>
            </a:ln>
            <a:effectLst/>
          </c:spPr>
          <c:invertIfNegative val="0"/>
          <c:cat>
            <c:numRef>
              <c:f>'qlté imput resum'!$A$5:$A$9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9</c:v>
                </c:pt>
                <c:pt idx="4">
                  <c:v>18</c:v>
                </c:pt>
              </c:numCache>
            </c:numRef>
          </c:cat>
          <c:val>
            <c:numRef>
              <c:f>'qlté imput resum'!$C$5:$C$9</c:f>
              <c:numCache>
                <c:formatCode>General</c:formatCode>
                <c:ptCount val="5"/>
                <c:pt idx="0">
                  <c:v>0.06</c:v>
                </c:pt>
                <c:pt idx="1">
                  <c:v>0.09</c:v>
                </c:pt>
                <c:pt idx="2">
                  <c:v>0.11</c:v>
                </c:pt>
                <c:pt idx="3">
                  <c:v>0.09</c:v>
                </c:pt>
                <c:pt idx="4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4D-4A15-B8BE-12831C3DC357}"/>
            </c:ext>
          </c:extLst>
        </c:ser>
        <c:ser>
          <c:idx val="2"/>
          <c:order val="2"/>
          <c:tx>
            <c:strRef>
              <c:f>'qlté imput resum'!$D$4</c:f>
              <c:strCache>
                <c:ptCount val="1"/>
                <c:pt idx="0">
                  <c:v>Landrace</c:v>
                </c:pt>
              </c:strCache>
            </c:strRef>
          </c:tx>
          <c:spPr>
            <a:solidFill>
              <a:srgbClr val="364C57"/>
            </a:solidFill>
            <a:ln>
              <a:noFill/>
            </a:ln>
            <a:effectLst/>
          </c:spPr>
          <c:invertIfNegative val="0"/>
          <c:cat>
            <c:numRef>
              <c:f>'qlté imput resum'!$A$5:$A$9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9</c:v>
                </c:pt>
                <c:pt idx="4">
                  <c:v>18</c:v>
                </c:pt>
              </c:numCache>
            </c:numRef>
          </c:cat>
          <c:val>
            <c:numRef>
              <c:f>'qlté imput resum'!$D$5:$D$9</c:f>
              <c:numCache>
                <c:formatCode>General</c:formatCode>
                <c:ptCount val="5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0.01</c:v>
                </c:pt>
                <c:pt idx="4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4D-4A15-B8BE-12831C3DC3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990784"/>
        <c:axId val="37992704"/>
      </c:barChart>
      <c:catAx>
        <c:axId val="37990784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chromosome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fr-FR"/>
          </a:p>
        </c:txPr>
        <c:crossAx val="37992704"/>
        <c:crosses val="autoZero"/>
        <c:auto val="1"/>
        <c:lblAlgn val="ctr"/>
        <c:lblOffset val="100"/>
        <c:noMultiLvlLbl val="0"/>
      </c:catAx>
      <c:valAx>
        <c:axId val="37992704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Taux d'erreur d'imputation</a:t>
                </a:r>
              </a:p>
            </c:rich>
          </c:tx>
          <c:layout>
            <c:manualLayout>
              <c:xMode val="edge"/>
              <c:yMode val="edge"/>
              <c:x val="3.1170779004353051E-3"/>
              <c:y val="0.1001157408281701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fr-FR"/>
          </a:p>
        </c:txPr>
        <c:crossAx val="37990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561033716939231"/>
          <c:y val="6.0763342082239678E-2"/>
          <c:w val="0.68202705431051891"/>
          <c:h val="0.1220001345985598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3200">
          <a:latin typeface="Avenir Next LT Pro" panose="020B0504020202020204"/>
        </a:defRPr>
      </a:pPr>
      <a:endParaRPr lang="fr-F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60270" y="13421680"/>
            <a:ext cx="24483060" cy="9261158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320540" y="24483060"/>
            <a:ext cx="20162520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AD11-11C6-4323-980C-215B176DAB10}" type="datetimeFigureOut">
              <a:rPr lang="fr-FR" smtClean="0"/>
              <a:t>24/01/2020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0B3B-6E33-4AAB-8C4B-8B041D2294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9964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AD11-11C6-4323-980C-215B176DAB10}" type="datetimeFigureOut">
              <a:rPr lang="fr-FR" smtClean="0"/>
              <a:t>24/01/2020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0B3B-6E33-4AAB-8C4B-8B041D2294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4744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83225" y="10901365"/>
            <a:ext cx="20412551" cy="23224902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35568" y="10901365"/>
            <a:ext cx="60767595" cy="23224902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AD11-11C6-4323-980C-215B176DAB10}" type="datetimeFigureOut">
              <a:rPr lang="fr-FR" smtClean="0"/>
              <a:t>24/01/2020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0B3B-6E33-4AAB-8C4B-8B041D2294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5310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AD11-11C6-4323-980C-215B176DAB10}" type="datetimeFigureOut">
              <a:rPr lang="fr-FR" smtClean="0"/>
              <a:t>24/01/2020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0B3B-6E33-4AAB-8C4B-8B041D2294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0619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75286" y="27763473"/>
            <a:ext cx="24483060" cy="8581073"/>
          </a:xfr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75286" y="18312295"/>
            <a:ext cx="24483060" cy="9451178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40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2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6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AD11-11C6-4323-980C-215B176DAB10}" type="datetimeFigureOut">
              <a:rPr lang="fr-FR" smtClean="0"/>
              <a:t>24/01/2020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0B3B-6E33-4AAB-8C4B-8B041D2294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6439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35570" y="63507940"/>
            <a:ext cx="40590072" cy="179642453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605700" y="63507940"/>
            <a:ext cx="40590075" cy="179642453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AD11-11C6-4323-980C-215B176DAB10}" type="datetimeFigureOut">
              <a:rPr lang="fr-FR" smtClean="0"/>
              <a:t>24/01/2020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0B3B-6E33-4AAB-8C4B-8B041D2294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5126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0180" y="1730219"/>
            <a:ext cx="25923240" cy="72009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40180" y="9671212"/>
            <a:ext cx="12726592" cy="403050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440180" y="13701713"/>
            <a:ext cx="12726592" cy="24893114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4631830" y="9671212"/>
            <a:ext cx="12731591" cy="403050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4631830" y="13701713"/>
            <a:ext cx="12731591" cy="24893114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AD11-11C6-4323-980C-215B176DAB10}" type="datetimeFigureOut">
              <a:rPr lang="fr-FR" smtClean="0"/>
              <a:t>24/01/2020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0B3B-6E33-4AAB-8C4B-8B041D2294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1554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AD11-11C6-4323-980C-215B176DAB10}" type="datetimeFigureOut">
              <a:rPr lang="fr-FR" smtClean="0"/>
              <a:t>24/01/2020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0B3B-6E33-4AAB-8C4B-8B041D2294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492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AD11-11C6-4323-980C-215B176DAB10}" type="datetimeFigureOut">
              <a:rPr lang="fr-FR" smtClean="0"/>
              <a:t>24/01/2020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0B3B-6E33-4AAB-8C4B-8B041D2294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3832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0182" y="1720215"/>
            <a:ext cx="9476186" cy="7320915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261407" y="1720218"/>
            <a:ext cx="16102013" cy="36874612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40182" y="9041133"/>
            <a:ext cx="9476186" cy="29553697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AD11-11C6-4323-980C-215B176DAB10}" type="datetimeFigureOut">
              <a:rPr lang="fr-FR" smtClean="0"/>
              <a:t>24/01/2020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0B3B-6E33-4AAB-8C4B-8B041D2294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8194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45707" y="30243780"/>
            <a:ext cx="17282160" cy="3570449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645707" y="3860483"/>
            <a:ext cx="17282160" cy="25923240"/>
          </a:xfrm>
        </p:spPr>
        <p:txBody>
          <a:bodyPr/>
          <a:lstStyle>
            <a:lvl1pPr marL="0" indent="0">
              <a:buNone/>
              <a:defRPr sz="14400"/>
            </a:lvl1pPr>
            <a:lvl2pPr marL="2057400" indent="0">
              <a:buNone/>
              <a:defRPr sz="12600"/>
            </a:lvl2pPr>
            <a:lvl3pPr marL="4114800" indent="0">
              <a:buNone/>
              <a:defRPr sz="10800"/>
            </a:lvl3pPr>
            <a:lvl4pPr marL="6172200" indent="0">
              <a:buNone/>
              <a:defRPr sz="9000"/>
            </a:lvl4pPr>
            <a:lvl5pPr marL="8229600" indent="0">
              <a:buNone/>
              <a:defRPr sz="9000"/>
            </a:lvl5pPr>
            <a:lvl6pPr marL="10287000" indent="0">
              <a:buNone/>
              <a:defRPr sz="9000"/>
            </a:lvl6pPr>
            <a:lvl7pPr marL="12344400" indent="0">
              <a:buNone/>
              <a:defRPr sz="9000"/>
            </a:lvl7pPr>
            <a:lvl8pPr marL="14401800" indent="0">
              <a:buNone/>
              <a:defRPr sz="9000"/>
            </a:lvl8pPr>
            <a:lvl9pPr marL="16459200" indent="0">
              <a:buNone/>
              <a:defRPr sz="9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645707" y="33814229"/>
            <a:ext cx="17282160" cy="5070631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AD11-11C6-4323-980C-215B176DAB10}" type="datetimeFigureOut">
              <a:rPr lang="fr-FR" smtClean="0"/>
              <a:t>24/01/2020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0B3B-6E33-4AAB-8C4B-8B041D2294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659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440180" y="1730219"/>
            <a:ext cx="25923240" cy="7200900"/>
          </a:xfrm>
          <a:prstGeom prst="rect">
            <a:avLst/>
          </a:prstGeom>
        </p:spPr>
        <p:txBody>
          <a:bodyPr vert="horz" lIns="411480" tIns="205740" rIns="411480" bIns="20574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40180" y="10081263"/>
            <a:ext cx="25923240" cy="28513567"/>
          </a:xfrm>
          <a:prstGeom prst="rect">
            <a:avLst/>
          </a:prstGeom>
        </p:spPr>
        <p:txBody>
          <a:bodyPr vert="horz" lIns="411480" tIns="205740" rIns="411480" bIns="20574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440180" y="40045008"/>
            <a:ext cx="6720840" cy="230028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3AD11-11C6-4323-980C-215B176DAB10}" type="datetimeFigureOut">
              <a:rPr lang="fr-FR" smtClean="0"/>
              <a:t>24/01/2020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9841230" y="40045008"/>
            <a:ext cx="9121140" cy="230028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0642580" y="40045008"/>
            <a:ext cx="6720840" cy="230028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E0B3B-6E33-4AAB-8C4B-8B041D2294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924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4800" rtl="0" eaLnBrk="1" latinLnBrk="0" hangingPunct="1"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3050" indent="-1543050" algn="l" defTabSz="4114800" rtl="0" eaLnBrk="1" latinLnBrk="0" hangingPunct="1">
        <a:spcBef>
          <a:spcPct val="20000"/>
        </a:spcBef>
        <a:buFont typeface="Arial" pitchFamily="34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l" defTabSz="4114800" rtl="0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l" defTabSz="4114800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l" defTabSz="4114800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jpeg"/><Relationship Id="rId9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19">
            <a:extLst>
              <a:ext uri="{FF2B5EF4-FFF2-40B4-BE49-F238E27FC236}">
                <a16:creationId xmlns:a16="http://schemas.microsoft.com/office/drawing/2014/main" id="{7A90103E-E6C4-B548-B199-7A99A3D492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2408" y="7592167"/>
            <a:ext cx="6248263" cy="45719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4608" y="38452572"/>
            <a:ext cx="6423471" cy="6498512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550889E8-ACFA-4046-9F5C-64152222BB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40" y="35344341"/>
            <a:ext cx="28790900" cy="78105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5D3FD9E1-2A9C-3945-84DD-1D038A3E22E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85519" y="37730851"/>
            <a:ext cx="741255" cy="108176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EDB8266-FE8A-8042-BCCE-8C2CD51ACB75}"/>
              </a:ext>
            </a:extLst>
          </p:cNvPr>
          <p:cNvSpPr/>
          <p:nvPr/>
        </p:nvSpPr>
        <p:spPr>
          <a:xfrm>
            <a:off x="22115721" y="37736450"/>
            <a:ext cx="623019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300" dirty="0" err="1">
                <a:solidFill>
                  <a:schemeClr val="bg1"/>
                </a:solidFill>
                <a:latin typeface="Avenir Next LT Pro" panose="020B0504020202020204"/>
              </a:rPr>
              <a:t>Chemin</a:t>
            </a:r>
            <a:r>
              <a:rPr lang="en-US" sz="3300" dirty="0">
                <a:solidFill>
                  <a:schemeClr val="bg1"/>
                </a:solidFill>
                <a:latin typeface="Avenir Next LT Pro" panose="020B0504020202020204"/>
              </a:rPr>
              <a:t> de </a:t>
            </a:r>
            <a:r>
              <a:rPr lang="en-US" sz="3300" dirty="0" err="1">
                <a:solidFill>
                  <a:schemeClr val="bg1"/>
                </a:solidFill>
                <a:latin typeface="Avenir Next LT Pro" panose="020B0504020202020204"/>
              </a:rPr>
              <a:t>Borde</a:t>
            </a:r>
            <a:r>
              <a:rPr lang="en-US" sz="3300" dirty="0">
                <a:solidFill>
                  <a:schemeClr val="bg1"/>
                </a:solidFill>
                <a:latin typeface="Avenir Next LT Pro" panose="020B0504020202020204"/>
              </a:rPr>
              <a:t> rouge, </a:t>
            </a:r>
            <a:r>
              <a:rPr lang="en-US" sz="3300" dirty="0" err="1">
                <a:solidFill>
                  <a:schemeClr val="bg1"/>
                </a:solidFill>
                <a:latin typeface="Avenir Next LT Pro" panose="020B0504020202020204"/>
              </a:rPr>
              <a:t>Auzeville</a:t>
            </a:r>
            <a:r>
              <a:rPr lang="en-US" sz="3300" dirty="0">
                <a:solidFill>
                  <a:schemeClr val="bg1"/>
                </a:solidFill>
                <a:latin typeface="Avenir Next LT Pro" panose="020B0504020202020204"/>
              </a:rPr>
              <a:t>, CS52627</a:t>
            </a:r>
            <a:endParaRPr lang="fr-FR" sz="3300" dirty="0">
              <a:solidFill>
                <a:schemeClr val="bg1"/>
              </a:solidFill>
              <a:latin typeface="Avenir Next LT Pro" panose="020B0504020202020204"/>
            </a:endParaRPr>
          </a:p>
          <a:p>
            <a:r>
              <a:rPr lang="en-US" sz="3300" dirty="0">
                <a:solidFill>
                  <a:schemeClr val="bg1"/>
                </a:solidFill>
                <a:latin typeface="Avenir Next LT Pro" panose="020B0504020202020204"/>
              </a:rPr>
              <a:t>31326 Castanet </a:t>
            </a:r>
            <a:r>
              <a:rPr lang="en-US" sz="3300" dirty="0" err="1">
                <a:solidFill>
                  <a:schemeClr val="bg1"/>
                </a:solidFill>
                <a:latin typeface="Avenir Next LT Pro" panose="020B0504020202020204"/>
              </a:rPr>
              <a:t>tolosan</a:t>
            </a:r>
            <a:r>
              <a:rPr lang="en-US" sz="3300" dirty="0">
                <a:solidFill>
                  <a:schemeClr val="bg1"/>
                </a:solidFill>
                <a:latin typeface="Avenir Next LT Pro" panose="020B0504020202020204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Avenir Next LT Pro" panose="020B0504020202020204"/>
              </a:rPr>
              <a:t>Cedex</a:t>
            </a:r>
            <a:endParaRPr lang="fr-FR" sz="3300" dirty="0">
              <a:solidFill>
                <a:schemeClr val="bg1"/>
              </a:solidFill>
              <a:latin typeface="Avenir Next LT Pro" panose="020B0504020202020204"/>
            </a:endParaRPr>
          </a:p>
          <a:p>
            <a:endParaRPr lang="fr-FR" sz="3300" dirty="0">
              <a:solidFill>
                <a:schemeClr val="bg1"/>
              </a:solidFill>
              <a:latin typeface="Avenir Next LT Pro Medium Conde" panose="020B0504020202020204" pitchFamily="34" charset="77"/>
            </a:endParaRPr>
          </a:p>
          <a:p>
            <a:r>
              <a:rPr lang="fr-FR" sz="3300" dirty="0">
                <a:solidFill>
                  <a:schemeClr val="bg1"/>
                </a:solidFill>
                <a:latin typeface="Avenir Next LT Pro Medium Conde" panose="020B0504020202020204" pitchFamily="34" charset="77"/>
              </a:rPr>
              <a:t>Tél. : </a:t>
            </a:r>
            <a:r>
              <a:rPr lang="en-US" sz="3300" dirty="0">
                <a:solidFill>
                  <a:schemeClr val="bg1"/>
                </a:solidFill>
                <a:latin typeface="Avenir Next LT Pro" panose="020B0504020202020204"/>
              </a:rPr>
              <a:t>+33 (0)5 61 28 53 76</a:t>
            </a:r>
            <a:r>
              <a:rPr lang="fr-FR" sz="3300" dirty="0">
                <a:solidFill>
                  <a:schemeClr val="bg1"/>
                </a:solidFill>
                <a:latin typeface="Avenir Next LT Pro Medium Conde" panose="020B0504020202020204" pitchFamily="34" charset="77"/>
              </a:rPr>
              <a:t/>
            </a:r>
            <a:br>
              <a:rPr lang="fr-FR" sz="3300" dirty="0">
                <a:solidFill>
                  <a:schemeClr val="bg1"/>
                </a:solidFill>
                <a:latin typeface="Avenir Next LT Pro Medium Conde" panose="020B0504020202020204" pitchFamily="34" charset="77"/>
              </a:rPr>
            </a:br>
            <a:r>
              <a:rPr lang="fr-FR" sz="3300" dirty="0">
                <a:solidFill>
                  <a:schemeClr val="bg1"/>
                </a:solidFill>
                <a:latin typeface="Avenir Next LT Pro Medium Conde" panose="020B0504020202020204" pitchFamily="34" charset="77"/>
              </a:rPr>
              <a:t>celine.carillier-jacquin@inrae.fr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DF9B827A-720D-7544-B905-3AF3F92404A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352" y="36652372"/>
            <a:ext cx="647700" cy="10795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17B909E-9F82-C74A-B3CF-DA6DA49BBC2F}"/>
              </a:ext>
            </a:extLst>
          </p:cNvPr>
          <p:cNvSpPr/>
          <p:nvPr/>
        </p:nvSpPr>
        <p:spPr>
          <a:xfrm>
            <a:off x="2541910" y="36652372"/>
            <a:ext cx="818748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700" dirty="0">
                <a:solidFill>
                  <a:schemeClr val="bg1"/>
                </a:solidFill>
                <a:latin typeface="Raleway" panose="020B0503030101060003" pitchFamily="34" charset="77"/>
              </a:rPr>
              <a:t>Centre</a:t>
            </a:r>
          </a:p>
          <a:p>
            <a:r>
              <a:rPr lang="fr-FR" sz="3700" b="1" dirty="0">
                <a:solidFill>
                  <a:schemeClr val="bg1"/>
                </a:solidFill>
                <a:latin typeface="Raleway" panose="020B0503030101060003" pitchFamily="34" charset="77"/>
              </a:rPr>
              <a:t>Occitanie - Toulouse</a:t>
            </a:r>
            <a:endParaRPr lang="fr-FR" sz="3700" dirty="0">
              <a:solidFill>
                <a:schemeClr val="bg1"/>
              </a:solidFill>
              <a:effectLst/>
              <a:latin typeface="Raleway" panose="020B0503030101060003" pitchFamily="34" charset="77"/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0C634707-098B-8C41-9BA1-ADB169CEE69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340" y="2016524"/>
            <a:ext cx="6269780" cy="1641731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47787AE9-483C-064E-95E8-5E6D4809449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515" y="3456684"/>
            <a:ext cx="915229" cy="63158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D9619ACB-48D4-0C45-A35B-510018EDC79F}"/>
              </a:ext>
            </a:extLst>
          </p:cNvPr>
          <p:cNvSpPr/>
          <p:nvPr/>
        </p:nvSpPr>
        <p:spPr>
          <a:xfrm>
            <a:off x="9512318" y="4174296"/>
            <a:ext cx="189383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8000" b="1" dirty="0">
                <a:solidFill>
                  <a:srgbClr val="364C57"/>
                </a:solidFill>
                <a:latin typeface="Raleway" panose="020B05030301010600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Utilisation d’une </a:t>
            </a:r>
            <a:r>
              <a:rPr lang="fr-FR" sz="8000" b="1">
                <a:solidFill>
                  <a:srgbClr val="364C57"/>
                </a:solidFill>
                <a:latin typeface="Raleway" panose="020B05030301010600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puce </a:t>
            </a:r>
            <a:r>
              <a:rPr lang="fr-FR" sz="8000" b="1" smtClean="0">
                <a:solidFill>
                  <a:srgbClr val="364C57"/>
                </a:solidFill>
                <a:latin typeface="Raleway" panose="020B05030301010600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basse </a:t>
            </a:r>
            <a:r>
              <a:rPr lang="fr-FR" sz="8000" b="1" dirty="0">
                <a:solidFill>
                  <a:srgbClr val="364C57"/>
                </a:solidFill>
                <a:latin typeface="Raleway" panose="020B05030301010600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densité pour la sélection génomique chez 3 races porcines françaises</a:t>
            </a:r>
            <a:r>
              <a:rPr lang="fr-FR" sz="6600" dirty="0">
                <a:solidFill>
                  <a:srgbClr val="364C57"/>
                </a:solidFill>
                <a:latin typeface="Raleway" panose="020B05030301010600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sz="6600" b="1" dirty="0">
              <a:solidFill>
                <a:srgbClr val="364C57"/>
              </a:solidFill>
              <a:latin typeface="Raleway" panose="020B05030301010600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AAB88B1-F2E2-C04A-BC43-E2700A3090AF}"/>
              </a:ext>
            </a:extLst>
          </p:cNvPr>
          <p:cNvSpPr/>
          <p:nvPr/>
        </p:nvSpPr>
        <p:spPr>
          <a:xfrm>
            <a:off x="1715775" y="7076718"/>
            <a:ext cx="7560023" cy="3701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350" b="1" dirty="0">
                <a:solidFill>
                  <a:srgbClr val="354B56"/>
                </a:solidFill>
                <a:latin typeface="Avenir Next LT Pro Condensed" panose="020B0506020202020204" pitchFamily="34" charset="77"/>
              </a:rPr>
              <a:t>Equipe de recherche</a:t>
            </a:r>
            <a:endParaRPr lang="fr-FR" sz="3350" dirty="0">
              <a:solidFill>
                <a:srgbClr val="354B56"/>
              </a:solidFill>
              <a:latin typeface="Avenir Next LT Pro Condensed" panose="020B0506020202020204" pitchFamily="34" charset="77"/>
            </a:endParaRPr>
          </a:p>
          <a:p>
            <a:pPr algn="just"/>
            <a:r>
              <a:rPr lang="fr-FR" sz="3350" dirty="0">
                <a:solidFill>
                  <a:srgbClr val="364C57"/>
                </a:solidFill>
                <a:latin typeface="Avenir Next LT Pro" panose="020B0504020202020204"/>
                <a:cs typeface="Arial" pitchFamily="34" charset="0"/>
              </a:rPr>
              <a:t>C. Carillier-Jacquin</a:t>
            </a:r>
            <a:r>
              <a:rPr lang="fr-FR" sz="3350" baseline="30000" dirty="0">
                <a:solidFill>
                  <a:srgbClr val="364C57"/>
                </a:solidFill>
                <a:latin typeface="Avenir Next LT Pro" panose="020B0504020202020204"/>
                <a:cs typeface="Arial" pitchFamily="34" charset="0"/>
              </a:rPr>
              <a:t>1</a:t>
            </a:r>
            <a:r>
              <a:rPr lang="fr-FR" sz="3350" dirty="0">
                <a:solidFill>
                  <a:srgbClr val="364C57"/>
                </a:solidFill>
                <a:latin typeface="Avenir Next LT Pro" panose="020B0504020202020204"/>
                <a:cs typeface="Arial" pitchFamily="34" charset="0"/>
              </a:rPr>
              <a:t>, A. Bouquet</a:t>
            </a:r>
            <a:r>
              <a:rPr lang="fr-FR" sz="3350" baseline="30000" dirty="0">
                <a:solidFill>
                  <a:srgbClr val="364C57"/>
                </a:solidFill>
                <a:latin typeface="Avenir Next LT Pro" panose="020B0504020202020204"/>
                <a:cs typeface="Arial" pitchFamily="34" charset="0"/>
              </a:rPr>
              <a:t>2</a:t>
            </a:r>
            <a:r>
              <a:rPr lang="fr-FR" sz="3350" dirty="0">
                <a:solidFill>
                  <a:srgbClr val="364C57"/>
                </a:solidFill>
                <a:latin typeface="Avenir Next LT Pro" panose="020B0504020202020204"/>
                <a:cs typeface="Arial" pitchFamily="34" charset="0"/>
              </a:rPr>
              <a:t>,</a:t>
            </a:r>
          </a:p>
          <a:p>
            <a:pPr algn="just"/>
            <a:r>
              <a:rPr lang="fr-FR" sz="3350" dirty="0">
                <a:solidFill>
                  <a:srgbClr val="364C57"/>
                </a:solidFill>
                <a:latin typeface="Avenir Next LT Pro" panose="020B0504020202020204"/>
                <a:cs typeface="Arial" pitchFamily="34" charset="0"/>
              </a:rPr>
              <a:t>Y. Labrune</a:t>
            </a:r>
            <a:r>
              <a:rPr lang="fr-FR" sz="3350" baseline="30000" dirty="0">
                <a:solidFill>
                  <a:srgbClr val="364C57"/>
                </a:solidFill>
                <a:latin typeface="Avenir Next LT Pro" panose="020B0504020202020204"/>
                <a:cs typeface="Arial" pitchFamily="34" charset="0"/>
              </a:rPr>
              <a:t>1</a:t>
            </a:r>
            <a:r>
              <a:rPr lang="fr-FR" sz="3350" dirty="0">
                <a:solidFill>
                  <a:srgbClr val="364C57"/>
                </a:solidFill>
                <a:latin typeface="Avenir Next LT Pro" panose="020B0504020202020204"/>
                <a:cs typeface="Arial" pitchFamily="34" charset="0"/>
              </a:rPr>
              <a:t>, P. Brenaut</a:t>
            </a:r>
            <a:r>
              <a:rPr lang="fr-FR" sz="3350" baseline="30000" dirty="0">
                <a:solidFill>
                  <a:srgbClr val="364C57"/>
                </a:solidFill>
                <a:latin typeface="Avenir Next LT Pro" panose="020B0504020202020204"/>
                <a:cs typeface="Arial" pitchFamily="34" charset="0"/>
              </a:rPr>
              <a:t>2</a:t>
            </a:r>
            <a:r>
              <a:rPr lang="fr-FR" sz="3350" dirty="0">
                <a:solidFill>
                  <a:srgbClr val="364C57"/>
                </a:solidFill>
                <a:latin typeface="Avenir Next LT Pro" panose="020B0504020202020204"/>
                <a:cs typeface="Arial" pitchFamily="34" charset="0"/>
              </a:rPr>
              <a:t>, J. Riquet</a:t>
            </a:r>
            <a:r>
              <a:rPr lang="fr-FR" sz="3350" baseline="30000" dirty="0">
                <a:solidFill>
                  <a:srgbClr val="364C57"/>
                </a:solidFill>
                <a:latin typeface="Avenir Next LT Pro" panose="020B0504020202020204"/>
                <a:cs typeface="Arial" pitchFamily="34" charset="0"/>
              </a:rPr>
              <a:t>1</a:t>
            </a:r>
            <a:r>
              <a:rPr lang="fr-FR" sz="3350" dirty="0">
                <a:solidFill>
                  <a:srgbClr val="364C57"/>
                </a:solidFill>
                <a:latin typeface="Avenir Next LT Pro" panose="020B0504020202020204"/>
                <a:cs typeface="Arial" pitchFamily="34" charset="0"/>
              </a:rPr>
              <a:t>, </a:t>
            </a:r>
          </a:p>
          <a:p>
            <a:pPr algn="just"/>
            <a:r>
              <a:rPr lang="fr-FR" sz="3350" dirty="0">
                <a:solidFill>
                  <a:srgbClr val="364C57"/>
                </a:solidFill>
                <a:latin typeface="Avenir Next LT Pro" panose="020B0504020202020204"/>
                <a:cs typeface="Arial" pitchFamily="34" charset="0"/>
              </a:rPr>
              <a:t>C. Larzul</a:t>
            </a:r>
            <a:r>
              <a:rPr lang="fr-FR" sz="3350" baseline="30000" dirty="0">
                <a:solidFill>
                  <a:srgbClr val="364C57"/>
                </a:solidFill>
                <a:latin typeface="Avenir Next LT Pro" panose="020B0504020202020204"/>
                <a:cs typeface="Arial" pitchFamily="34" charset="0"/>
              </a:rPr>
              <a:t>1</a:t>
            </a:r>
            <a:r>
              <a:rPr lang="fr-FR" sz="3350" dirty="0">
                <a:solidFill>
                  <a:srgbClr val="364C57"/>
                </a:solidFill>
                <a:latin typeface="Avenir Next LT Pro" panose="020B0504020202020204"/>
                <a:cs typeface="Arial" pitchFamily="34" charset="0"/>
              </a:rPr>
              <a:t> </a:t>
            </a:r>
          </a:p>
          <a:p>
            <a:pPr algn="just"/>
            <a:r>
              <a:rPr lang="fr-FR" sz="3350" baseline="30000" dirty="0">
                <a:solidFill>
                  <a:srgbClr val="364C57"/>
                </a:solidFill>
                <a:latin typeface="Avenir Next LT Pro" panose="020B0504020202020204"/>
                <a:cs typeface="Arial" pitchFamily="34" charset="0"/>
              </a:rPr>
              <a:t>1</a:t>
            </a:r>
            <a:r>
              <a:rPr lang="fr-FR" sz="3350" dirty="0">
                <a:solidFill>
                  <a:srgbClr val="364C57"/>
                </a:solidFill>
                <a:latin typeface="Avenir Next LT Pro" panose="020B0504020202020204"/>
                <a:cs typeface="Arial" pitchFamily="34" charset="0"/>
              </a:rPr>
              <a:t>GenPhySE, INRAE, Université de Toulouse, ENVT, Castanet-Tolosan</a:t>
            </a:r>
          </a:p>
          <a:p>
            <a:pPr algn="just"/>
            <a:r>
              <a:rPr lang="fr-FR" sz="3350" baseline="30000" dirty="0">
                <a:solidFill>
                  <a:srgbClr val="364C57"/>
                </a:solidFill>
                <a:latin typeface="Avenir Next LT Pro" panose="020B0504020202020204"/>
                <a:cs typeface="Arial" pitchFamily="34" charset="0"/>
              </a:rPr>
              <a:t>2</a:t>
            </a:r>
            <a:r>
              <a:rPr lang="en-US" sz="3350" baseline="30000" dirty="0">
                <a:solidFill>
                  <a:srgbClr val="364C57"/>
                </a:solidFill>
                <a:latin typeface="Avenir Next LT Pro" panose="020B0504020202020204"/>
                <a:cs typeface="Arial" pitchFamily="34" charset="0"/>
              </a:rPr>
              <a:t> </a:t>
            </a:r>
            <a:r>
              <a:rPr lang="fr-FR" sz="3350" dirty="0">
                <a:solidFill>
                  <a:srgbClr val="364C57"/>
                </a:solidFill>
                <a:latin typeface="Avenir Next LT Pro" panose="020B0504020202020204"/>
                <a:cs typeface="Arial" pitchFamily="34" charset="0"/>
              </a:rPr>
              <a:t>IFIP-Institut du Porc, Le </a:t>
            </a:r>
            <a:r>
              <a:rPr lang="fr-FR" sz="3350" dirty="0" err="1">
                <a:solidFill>
                  <a:srgbClr val="364C57"/>
                </a:solidFill>
                <a:latin typeface="Avenir Next LT Pro" panose="020B0504020202020204"/>
                <a:cs typeface="Arial" pitchFamily="34" charset="0"/>
              </a:rPr>
              <a:t>Rheu</a:t>
            </a:r>
            <a:r>
              <a:rPr lang="fr-FR" sz="3350" dirty="0">
                <a:solidFill>
                  <a:srgbClr val="364C57"/>
                </a:solidFill>
                <a:latin typeface="Avenir Next LT Pro" panose="020B0504020202020204"/>
                <a:cs typeface="Arial" pitchFamily="34" charset="0"/>
              </a:rPr>
              <a:t> Cedex</a:t>
            </a:r>
            <a:endParaRPr lang="fr-FR" sz="3350" dirty="0">
              <a:solidFill>
                <a:srgbClr val="354B56"/>
              </a:solidFill>
              <a:latin typeface="Avenir Next LT Pro Medium Conde" panose="020B0504020202020204" pitchFamily="34" charset="77"/>
            </a:endParaRP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496715" y="12313668"/>
            <a:ext cx="14337133" cy="866300"/>
          </a:xfrm>
          <a:prstGeom prst="rect">
            <a:avLst/>
          </a:prstGeom>
          <a:solidFill>
            <a:srgbClr val="BCD631"/>
          </a:solidFill>
          <a:ln w="9525">
            <a:noFill/>
            <a:miter lim="800000"/>
            <a:headEnd/>
            <a:tailEnd/>
          </a:ln>
        </p:spPr>
        <p:txBody>
          <a:bodyPr wrap="square" lIns="34962" tIns="17481" rIns="34962" bIns="17481">
            <a:spAutoFit/>
          </a:bodyPr>
          <a:lstStyle/>
          <a:p>
            <a:r>
              <a:rPr lang="fr-FR" sz="5400" b="1" dirty="0">
                <a:latin typeface="Avenir Next LT Pro" panose="020B0504020202020204"/>
                <a:cs typeface="Arial" pitchFamily="34" charset="0"/>
              </a:rPr>
              <a:t>   Contexte et objectif</a:t>
            </a:r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496715" y="19490662"/>
            <a:ext cx="14337133" cy="866300"/>
          </a:xfrm>
          <a:prstGeom prst="rect">
            <a:avLst/>
          </a:prstGeom>
          <a:solidFill>
            <a:srgbClr val="BCD631"/>
          </a:solidFill>
          <a:ln w="9525">
            <a:noFill/>
            <a:miter lim="800000"/>
            <a:headEnd/>
            <a:tailEnd/>
          </a:ln>
        </p:spPr>
        <p:txBody>
          <a:bodyPr wrap="square" lIns="34962" tIns="17481" rIns="34962" bIns="17481">
            <a:spAutoFit/>
          </a:bodyPr>
          <a:lstStyle/>
          <a:p>
            <a:r>
              <a:rPr lang="fr-FR" sz="5400" b="1" dirty="0">
                <a:latin typeface="Avenir Next LT Pro" panose="020B0504020202020204"/>
                <a:cs typeface="Arial" pitchFamily="34" charset="0"/>
              </a:rPr>
              <a:t>   Matériel &amp; Méthodes</a:t>
            </a:r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16046725" y="10104523"/>
            <a:ext cx="12088107" cy="866300"/>
          </a:xfrm>
          <a:prstGeom prst="rect">
            <a:avLst/>
          </a:prstGeom>
          <a:solidFill>
            <a:srgbClr val="BCD631"/>
          </a:solidFill>
          <a:ln w="9525">
            <a:noFill/>
            <a:miter lim="800000"/>
            <a:headEnd/>
            <a:tailEnd/>
          </a:ln>
        </p:spPr>
        <p:txBody>
          <a:bodyPr wrap="square" lIns="34962" tIns="17481" rIns="34962" bIns="17481">
            <a:spAutoFit/>
          </a:bodyPr>
          <a:lstStyle/>
          <a:p>
            <a:r>
              <a:rPr lang="fr-FR" sz="5400" b="1" dirty="0">
                <a:latin typeface="Avenir Next LT Pro" panose="020B0504020202020204"/>
                <a:cs typeface="Arial" pitchFamily="34" charset="0"/>
              </a:rPr>
              <a:t>  Conclusions</a:t>
            </a:r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16529734" y="26552769"/>
            <a:ext cx="12294184" cy="866300"/>
          </a:xfrm>
          <a:prstGeom prst="rect">
            <a:avLst/>
          </a:prstGeom>
          <a:solidFill>
            <a:srgbClr val="BCD631"/>
          </a:solidFill>
          <a:ln w="9525">
            <a:noFill/>
            <a:miter lim="800000"/>
            <a:headEnd/>
            <a:tailEnd/>
          </a:ln>
        </p:spPr>
        <p:txBody>
          <a:bodyPr wrap="square" lIns="34962" tIns="17481" rIns="34962" bIns="17481">
            <a:spAutoFit/>
          </a:bodyPr>
          <a:lstStyle/>
          <a:p>
            <a:r>
              <a:rPr lang="fr-FR" sz="5400" b="1" dirty="0">
                <a:latin typeface="Avenir Next LT Pro" panose="020B0504020202020204"/>
                <a:cs typeface="Arial" pitchFamily="34" charset="0"/>
              </a:rPr>
              <a:t>  Prédiction des GEBV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5769952" y="9878109"/>
            <a:ext cx="12601400" cy="5735125"/>
          </a:xfrm>
          <a:prstGeom prst="rect">
            <a:avLst/>
          </a:prstGeom>
          <a:noFill/>
          <a:ln w="76200">
            <a:solidFill>
              <a:srgbClr val="00A3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68" tIns="17485" rIns="34968" bIns="17485" rtlCol="0" anchor="ctr"/>
          <a:lstStyle/>
          <a:p>
            <a:pPr algn="ctr"/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16046725" y="11310884"/>
            <a:ext cx="12295339" cy="4775071"/>
          </a:xfrm>
          <a:prstGeom prst="rect">
            <a:avLst/>
          </a:prstGeom>
          <a:noFill/>
        </p:spPr>
        <p:txBody>
          <a:bodyPr wrap="square" lIns="34968" tIns="17485" rIns="34968" bIns="17485" rtlCol="0">
            <a:spAutoFit/>
          </a:bodyPr>
          <a:lstStyle/>
          <a:p>
            <a:pPr marL="218552" indent="-218552">
              <a:buFont typeface="Arial" pitchFamily="34" charset="0"/>
              <a:buChar char="•"/>
            </a:pPr>
            <a:r>
              <a:rPr lang="fr-FR" sz="4400" dirty="0">
                <a:solidFill>
                  <a:srgbClr val="00A3A6"/>
                </a:solidFill>
                <a:latin typeface="Avenir Next LT Pro" panose="020B0504020202020204"/>
                <a:ea typeface="Tahoma" pitchFamily="34" charset="0"/>
                <a:cs typeface="Tahoma" pitchFamily="34" charset="0"/>
              </a:rPr>
              <a:t>Qualité d’imputation suffisante pour utiliser le panel basse densité en sélection génomique </a:t>
            </a:r>
          </a:p>
          <a:p>
            <a:endParaRPr lang="fr-FR" sz="4400" dirty="0">
              <a:solidFill>
                <a:srgbClr val="00A3A6"/>
              </a:solidFill>
              <a:latin typeface="Avenir Next LT Pro" panose="020B0504020202020204"/>
              <a:ea typeface="Tahoma" pitchFamily="34" charset="0"/>
              <a:cs typeface="Tahoma" pitchFamily="34" charset="0"/>
            </a:endParaRPr>
          </a:p>
          <a:p>
            <a:pPr marL="218552" indent="-218552">
              <a:buFont typeface="Arial" pitchFamily="34" charset="0"/>
              <a:buChar char="•"/>
            </a:pPr>
            <a:r>
              <a:rPr lang="fr-FR" sz="4400" dirty="0">
                <a:solidFill>
                  <a:srgbClr val="00A3A6"/>
                </a:solidFill>
                <a:latin typeface="Avenir Next LT Pro" panose="020B0504020202020204"/>
                <a:ea typeface="Tahoma" pitchFamily="34" charset="0"/>
                <a:cs typeface="Tahoma" pitchFamily="34" charset="0"/>
              </a:rPr>
              <a:t>Panel basse densité : une solution pour </a:t>
            </a:r>
            <a:r>
              <a:rPr lang="fr-FR" sz="4400" dirty="0" err="1">
                <a:solidFill>
                  <a:srgbClr val="00A3A6"/>
                </a:solidFill>
                <a:latin typeface="Avenir Next LT Pro" panose="020B0504020202020204"/>
                <a:ea typeface="Tahoma" pitchFamily="34" charset="0"/>
                <a:cs typeface="Tahoma" pitchFamily="34" charset="0"/>
              </a:rPr>
              <a:t>génotyper</a:t>
            </a:r>
            <a:r>
              <a:rPr lang="fr-FR" sz="4400" dirty="0">
                <a:solidFill>
                  <a:srgbClr val="00A3A6"/>
                </a:solidFill>
                <a:latin typeface="Avenir Next LT Pro" panose="020B0504020202020204"/>
                <a:ea typeface="Tahoma" pitchFamily="34" charset="0"/>
                <a:cs typeface="Tahoma" pitchFamily="34" charset="0"/>
              </a:rPr>
              <a:t> les femelles et les candidats à coût limité</a:t>
            </a:r>
          </a:p>
          <a:p>
            <a:pPr marL="218552" indent="-218552">
              <a:buFont typeface="Arial" pitchFamily="34" charset="0"/>
              <a:buChar char="•"/>
            </a:pPr>
            <a:endParaRPr lang="fr-FR" sz="4400" dirty="0">
              <a:solidFill>
                <a:srgbClr val="00A3A6"/>
              </a:solidFill>
              <a:latin typeface="Avenir Next LT Pro" panose="020B0504020202020204"/>
              <a:ea typeface="Tahoma" pitchFamily="34" charset="0"/>
              <a:cs typeface="Tahoma" pitchFamily="34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694633" y="20832331"/>
            <a:ext cx="15390773" cy="13023482"/>
          </a:xfrm>
          <a:prstGeom prst="rect">
            <a:avLst/>
          </a:prstGeom>
          <a:noFill/>
        </p:spPr>
        <p:txBody>
          <a:bodyPr wrap="square" lIns="34968" tIns="17485" rIns="34968" bIns="17485" rtlCol="0">
            <a:spAutoFit/>
          </a:bodyPr>
          <a:lstStyle/>
          <a:p>
            <a:pPr marL="437104" indent="-437104">
              <a:buFont typeface="Arial" pitchFamily="34" charset="0"/>
              <a:buChar char="•"/>
            </a:pPr>
            <a:r>
              <a:rPr lang="fr-FR" sz="4400" dirty="0">
                <a:latin typeface="Avenir Next LT Pro" panose="020B0504020202020204"/>
                <a:ea typeface="Tahoma" pitchFamily="34" charset="0"/>
                <a:cs typeface="Tahoma" pitchFamily="34" charset="0"/>
              </a:rPr>
              <a:t>Animaux initialement </a:t>
            </a:r>
            <a:r>
              <a:rPr lang="fr-FR" sz="4400" dirty="0" err="1">
                <a:latin typeface="Avenir Next LT Pro" panose="020B0504020202020204"/>
                <a:ea typeface="Tahoma" pitchFamily="34" charset="0"/>
                <a:cs typeface="Tahoma" pitchFamily="34" charset="0"/>
              </a:rPr>
              <a:t>génotypés</a:t>
            </a:r>
            <a:r>
              <a:rPr lang="fr-FR" sz="4400" dirty="0">
                <a:latin typeface="Avenir Next LT Pro" panose="020B0504020202020204"/>
                <a:ea typeface="Tahoma" pitchFamily="34" charset="0"/>
                <a:cs typeface="Tahoma" pitchFamily="34" charset="0"/>
              </a:rPr>
              <a:t> en  60K ou 80K</a:t>
            </a:r>
          </a:p>
          <a:p>
            <a:endParaRPr lang="fr-FR" sz="4400" dirty="0">
              <a:latin typeface="Avenir Next LT Pro" panose="020B0504020202020204"/>
              <a:ea typeface="Tahoma" pitchFamily="34" charset="0"/>
              <a:cs typeface="Tahoma" pitchFamily="34" charset="0"/>
            </a:endParaRPr>
          </a:p>
          <a:p>
            <a:pPr marL="437104" indent="-437104">
              <a:buFont typeface="Arial" pitchFamily="34" charset="0"/>
              <a:buChar char="•"/>
            </a:pPr>
            <a:r>
              <a:rPr lang="fr-FR" sz="4400" dirty="0">
                <a:latin typeface="Avenir Next LT Pro" panose="020B0504020202020204"/>
                <a:ea typeface="Tahoma" pitchFamily="34" charset="0"/>
                <a:cs typeface="Tahoma" pitchFamily="34" charset="0"/>
              </a:rPr>
              <a:t>Panel basse densité : 1125 SNP </a:t>
            </a:r>
          </a:p>
          <a:p>
            <a:pPr marL="571500" indent="-571500">
              <a:buFontTx/>
              <a:buChar char="-"/>
            </a:pPr>
            <a:r>
              <a:rPr lang="fr-FR" sz="4000" dirty="0">
                <a:latin typeface="Avenir Next LT Pro" panose="020B0504020202020204"/>
                <a:ea typeface="Tahoma" pitchFamily="34" charset="0"/>
                <a:cs typeface="Tahoma" pitchFamily="34" charset="0"/>
              </a:rPr>
              <a:t>42% assignation de parenté, polymorphismes d’intérêt </a:t>
            </a:r>
          </a:p>
          <a:p>
            <a:pPr marL="571500" indent="-571500">
              <a:buFontTx/>
              <a:buChar char="-"/>
            </a:pPr>
            <a:r>
              <a:rPr lang="fr-FR" sz="4000" dirty="0">
                <a:latin typeface="Avenir Next LT Pro" panose="020B0504020202020204"/>
                <a:ea typeface="Tahoma" pitchFamily="34" charset="0"/>
                <a:cs typeface="Tahoma" pitchFamily="34" charset="0"/>
              </a:rPr>
              <a:t>58% équidistants</a:t>
            </a:r>
          </a:p>
          <a:p>
            <a:endParaRPr lang="fr-FR" sz="2800" dirty="0">
              <a:latin typeface="Avenir Next LT Pro" panose="020B0504020202020204"/>
              <a:ea typeface="Tahoma" pitchFamily="34" charset="0"/>
              <a:cs typeface="Tahoma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4400" dirty="0">
                <a:latin typeface="Avenir Next LT Pro" panose="020B0504020202020204"/>
                <a:ea typeface="Tahoma" pitchFamily="34" charset="0"/>
                <a:cs typeface="Tahoma" pitchFamily="34" charset="0"/>
              </a:rPr>
              <a:t>Population considérée</a:t>
            </a:r>
          </a:p>
          <a:p>
            <a:r>
              <a:rPr lang="fr-FR" sz="4400" dirty="0">
                <a:latin typeface="Avenir Next LT Pro" panose="020B0504020202020204"/>
                <a:ea typeface="Tahoma" pitchFamily="34" charset="0"/>
                <a:cs typeface="Tahoma" pitchFamily="34" charset="0"/>
              </a:rPr>
              <a:t>                                            </a:t>
            </a:r>
          </a:p>
          <a:p>
            <a:endParaRPr lang="fr-FR" sz="4400" dirty="0">
              <a:latin typeface="Avenir Next LT Pro" panose="020B0504020202020204"/>
              <a:ea typeface="Tahoma" pitchFamily="34" charset="0"/>
              <a:cs typeface="Tahoma" pitchFamily="34" charset="0"/>
            </a:endParaRPr>
          </a:p>
          <a:p>
            <a:endParaRPr lang="fr-FR" sz="4400" dirty="0">
              <a:latin typeface="Avenir Next LT Pro" panose="020B0504020202020204"/>
              <a:cs typeface="Arial" pitchFamily="34" charset="0"/>
            </a:endParaRPr>
          </a:p>
          <a:p>
            <a:endParaRPr lang="fr-FR" sz="4400" dirty="0">
              <a:latin typeface="Avenir Next LT Pro" panose="020B0504020202020204"/>
              <a:cs typeface="Arial" pitchFamily="34" charset="0"/>
            </a:endParaRPr>
          </a:p>
          <a:p>
            <a:pPr marL="437104" indent="-437104">
              <a:buFont typeface="Arial" pitchFamily="34" charset="0"/>
              <a:buChar char="•"/>
            </a:pPr>
            <a:r>
              <a:rPr lang="fr-FR" sz="4400" dirty="0">
                <a:latin typeface="Avenir Next LT Pro" panose="020B0504020202020204"/>
                <a:ea typeface="Tahoma" pitchFamily="34" charset="0"/>
                <a:cs typeface="Tahoma" pitchFamily="34" charset="0"/>
              </a:rPr>
              <a:t>Imputation avec </a:t>
            </a:r>
            <a:r>
              <a:rPr lang="fr-FR" sz="4400" dirty="0" err="1">
                <a:latin typeface="Avenir Next LT Pro" panose="020B0504020202020204"/>
                <a:ea typeface="Tahoma" pitchFamily="34" charset="0"/>
                <a:cs typeface="Tahoma" pitchFamily="34" charset="0"/>
              </a:rPr>
              <a:t>FImpute</a:t>
            </a:r>
            <a:endParaRPr lang="fr-FR" sz="4400" dirty="0">
              <a:latin typeface="Avenir Next LT Pro" panose="020B0504020202020204"/>
              <a:ea typeface="Tahoma" pitchFamily="34" charset="0"/>
              <a:cs typeface="Tahoma" pitchFamily="34" charset="0"/>
            </a:endParaRPr>
          </a:p>
          <a:p>
            <a:endParaRPr lang="fr-FR" sz="3200" dirty="0">
              <a:latin typeface="Avenir Next LT Pro" panose="020B0504020202020204"/>
              <a:ea typeface="Tahoma" pitchFamily="34" charset="0"/>
              <a:cs typeface="Tahoma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4400" dirty="0">
                <a:latin typeface="Avenir Next LT Pro" panose="020B0504020202020204"/>
                <a:ea typeface="Tahoma" pitchFamily="34" charset="0"/>
                <a:cs typeface="Tahoma" pitchFamily="34" charset="0"/>
              </a:rPr>
              <a:t>Évaluation de la qualité d’imputation : </a:t>
            </a:r>
          </a:p>
          <a:p>
            <a:pPr marL="571500" indent="-571500">
              <a:buFontTx/>
              <a:buChar char="-"/>
            </a:pPr>
            <a:r>
              <a:rPr lang="fr-FR" sz="4000" dirty="0">
                <a:latin typeface="Avenir Next LT Pro" panose="020B0504020202020204"/>
                <a:ea typeface="Tahoma" pitchFamily="34" charset="0"/>
                <a:cs typeface="Tahoma" pitchFamily="34" charset="0"/>
              </a:rPr>
              <a:t>corrélation entre génotypes vrais et génotypes imputés</a:t>
            </a:r>
          </a:p>
          <a:p>
            <a:pPr marL="571500" indent="-571500">
              <a:buFontTx/>
              <a:buChar char="-"/>
            </a:pPr>
            <a:r>
              <a:rPr lang="fr-FR" sz="4000" dirty="0">
                <a:latin typeface="Avenir Next LT Pro" panose="020B0504020202020204"/>
                <a:ea typeface="Tahoma" pitchFamily="34" charset="0"/>
                <a:cs typeface="Tahoma" pitchFamily="34" charset="0"/>
              </a:rPr>
              <a:t>taux d’erreur d’imputation</a:t>
            </a:r>
          </a:p>
          <a:p>
            <a:endParaRPr lang="fr-FR" sz="3200" dirty="0">
              <a:latin typeface="Avenir Next LT Pro" panose="020B0504020202020204"/>
              <a:ea typeface="Tahoma" pitchFamily="34" charset="0"/>
              <a:cs typeface="Tahoma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4400" dirty="0">
                <a:latin typeface="Avenir Next LT Pro" panose="020B0504020202020204"/>
                <a:ea typeface="Tahoma" pitchFamily="34" charset="0"/>
                <a:cs typeface="Tahoma" pitchFamily="34" charset="0"/>
              </a:rPr>
              <a:t>Prédiction des valeurs génomiques (GEBV) :</a:t>
            </a:r>
          </a:p>
          <a:p>
            <a:r>
              <a:rPr lang="fr-FR" sz="4400" dirty="0">
                <a:latin typeface="Avenir Next LT Pro" panose="020B0504020202020204"/>
                <a:ea typeface="Tahoma" pitchFamily="34" charset="0"/>
                <a:cs typeface="Tahoma" pitchFamily="34" charset="0"/>
              </a:rPr>
              <a:t>corrélations entre GEBV estimées avec les génotypes imputés et GEBV estimées avec les génotypes 60/80K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496715" y="13639211"/>
            <a:ext cx="14049101" cy="4097962"/>
          </a:xfrm>
          <a:prstGeom prst="rect">
            <a:avLst/>
          </a:prstGeom>
          <a:noFill/>
        </p:spPr>
        <p:txBody>
          <a:bodyPr wrap="square" lIns="34968" tIns="17485" rIns="34968" bIns="17485" rtlCol="0">
            <a:spAutoFit/>
          </a:bodyPr>
          <a:lstStyle/>
          <a:p>
            <a:pPr marL="437104" indent="-437104">
              <a:buFont typeface="Arial" pitchFamily="34" charset="0"/>
              <a:buChar char="•"/>
            </a:pPr>
            <a:r>
              <a:rPr lang="fr-FR" sz="4400" dirty="0">
                <a:latin typeface="Avenir Next LT Pro" panose="020B0504020202020204"/>
              </a:rPr>
              <a:t>Panel basse densité (1100 SNP) optimisé pour la race </a:t>
            </a:r>
            <a:r>
              <a:rPr lang="fr-FR" sz="4400" dirty="0" err="1">
                <a:latin typeface="Avenir Next LT Pro" panose="020B0504020202020204"/>
              </a:rPr>
              <a:t>Landrace</a:t>
            </a:r>
            <a:r>
              <a:rPr lang="fr-FR" sz="4400" dirty="0">
                <a:latin typeface="Avenir Next LT Pro" panose="020B0504020202020204"/>
              </a:rPr>
              <a:t> français</a:t>
            </a:r>
          </a:p>
          <a:p>
            <a:pPr marL="437104" indent="-437104">
              <a:buFont typeface="Arial" pitchFamily="34" charset="0"/>
              <a:buChar char="•"/>
            </a:pPr>
            <a:endParaRPr lang="fr-FR" sz="4400" dirty="0">
              <a:latin typeface="Avenir Next LT Pro" panose="020B0504020202020204"/>
            </a:endParaRPr>
          </a:p>
          <a:p>
            <a:pPr marL="437104" indent="-437104">
              <a:buFont typeface="Arial" pitchFamily="34" charset="0"/>
              <a:buChar char="•"/>
            </a:pPr>
            <a:r>
              <a:rPr lang="fr-FR" sz="4400" dirty="0">
                <a:latin typeface="Avenir Next LT Pro" panose="020B0504020202020204"/>
              </a:rPr>
              <a:t>Nécessité d’étudier l’impact de l’utilisation de ce panel sur la qualité d’imputation des génotypes dans les deux autres races Piétrain et Large White </a:t>
            </a:r>
            <a:endParaRPr lang="fr-FR" sz="1800" dirty="0">
              <a:latin typeface="Avenir Next LT Pro" panose="020B0504020202020204"/>
              <a:ea typeface="Tahoma" pitchFamily="34" charset="0"/>
              <a:cs typeface="Tahoma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6591598" y="27875793"/>
            <a:ext cx="12170456" cy="1204862"/>
          </a:xfrm>
          <a:prstGeom prst="rect">
            <a:avLst/>
          </a:prstGeom>
        </p:spPr>
        <p:txBody>
          <a:bodyPr wrap="square" lIns="34968" tIns="17485" rIns="34968" bIns="17485">
            <a:spAutoFit/>
          </a:bodyPr>
          <a:lstStyle/>
          <a:p>
            <a:r>
              <a:rPr lang="fr-FR" sz="3800" dirty="0">
                <a:latin typeface="Avenir Next LT Pro" panose="020B0504020202020204"/>
                <a:ea typeface="Tahoma" pitchFamily="34" charset="0"/>
                <a:cs typeface="Tahoma" pitchFamily="34" charset="0"/>
              </a:rPr>
              <a:t>Corrélations entre les GEBV estimées avec génotypes imputés et celles estimées avec génotypes 60/80K :</a:t>
            </a:r>
            <a:endParaRPr lang="fr-FR" sz="3800" dirty="0">
              <a:latin typeface="Avenir Next LT Pro" panose="020B0504020202020204"/>
            </a:endParaRPr>
          </a:p>
        </p:txBody>
      </p:sp>
      <p:graphicFrame>
        <p:nvGraphicFramePr>
          <p:cNvPr id="49" name="Tableau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915466"/>
              </p:ext>
            </p:extLst>
          </p:nvPr>
        </p:nvGraphicFramePr>
        <p:xfrm>
          <a:off x="1368352" y="25250180"/>
          <a:ext cx="12011356" cy="2072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03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84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23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566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6847">
                <a:tc>
                  <a:txBody>
                    <a:bodyPr/>
                    <a:lstStyle/>
                    <a:p>
                      <a:endParaRPr lang="fr-FR" sz="3600" b="0" noProof="0" dirty="0">
                        <a:solidFill>
                          <a:schemeClr val="tx1"/>
                        </a:solidFill>
                        <a:effectLst/>
                        <a:latin typeface="Avenir Next LT Pro" panose="020B0504020202020204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5879" marR="15879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3600" b="1" noProof="0" dirty="0" err="1">
                          <a:solidFill>
                            <a:schemeClr val="tx1"/>
                          </a:solidFill>
                          <a:effectLst/>
                          <a:latin typeface="Avenir Next LT Pro" panose="020B0504020202020204"/>
                          <a:ea typeface="Tahoma" pitchFamily="34" charset="0"/>
                          <a:cs typeface="Tahoma" pitchFamily="34" charset="0"/>
                        </a:rPr>
                        <a:t>Landrace</a:t>
                      </a:r>
                      <a:endParaRPr lang="fr-FR" sz="3600" b="1" noProof="0" dirty="0">
                        <a:solidFill>
                          <a:schemeClr val="tx1"/>
                        </a:solidFill>
                        <a:effectLst/>
                        <a:latin typeface="Avenir Next LT Pro" panose="020B0504020202020204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5879" marR="158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3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3600" b="1" noProof="0" dirty="0">
                          <a:solidFill>
                            <a:schemeClr val="tx1"/>
                          </a:solidFill>
                          <a:effectLst/>
                          <a:latin typeface="Avenir Next LT Pro" panose="020B0504020202020204"/>
                          <a:ea typeface="Tahoma" pitchFamily="34" charset="0"/>
                          <a:cs typeface="Tahoma" pitchFamily="34" charset="0"/>
                        </a:rPr>
                        <a:t>LW</a:t>
                      </a:r>
                    </a:p>
                  </a:txBody>
                  <a:tcPr marL="15879" marR="158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3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3600" b="1" noProof="0" dirty="0" err="1">
                          <a:solidFill>
                            <a:schemeClr val="tx1"/>
                          </a:solidFill>
                          <a:effectLst/>
                          <a:latin typeface="Avenir Next LT Pro" panose="020B0504020202020204"/>
                          <a:ea typeface="Tahoma" pitchFamily="34" charset="0"/>
                          <a:cs typeface="Tahoma" pitchFamily="34" charset="0"/>
                        </a:rPr>
                        <a:t>Pietrain</a:t>
                      </a:r>
                      <a:endParaRPr lang="fr-FR" sz="3600" b="1" noProof="0" dirty="0">
                        <a:solidFill>
                          <a:schemeClr val="tx1"/>
                        </a:solidFill>
                        <a:effectLst/>
                        <a:latin typeface="Avenir Next LT Pro" panose="020B0504020202020204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5879" marR="158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3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712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fr-FR" sz="3200" b="0" noProof="0" dirty="0">
                          <a:solidFill>
                            <a:schemeClr val="tx1"/>
                          </a:solidFill>
                          <a:effectLst/>
                          <a:latin typeface="Avenir Next LT Pro" panose="020B0504020202020204"/>
                          <a:ea typeface="Tahoma" pitchFamily="34" charset="0"/>
                          <a:cs typeface="Tahoma" pitchFamily="34" charset="0"/>
                        </a:rPr>
                        <a:t>Nombre  total d’animaux </a:t>
                      </a:r>
                    </a:p>
                  </a:txBody>
                  <a:tcPr marL="15879" marR="158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A3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3600" b="0" noProof="0" dirty="0">
                          <a:solidFill>
                            <a:schemeClr val="tx1"/>
                          </a:solidFill>
                          <a:effectLst/>
                          <a:latin typeface="Avenir Next LT Pro" panose="020B0504020202020204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r>
                        <a:rPr lang="fr-FR" sz="3600" b="0" baseline="0" noProof="0" dirty="0">
                          <a:solidFill>
                            <a:schemeClr val="tx1"/>
                          </a:solidFill>
                          <a:effectLst/>
                          <a:latin typeface="Avenir Next LT Pro" panose="020B0504020202020204"/>
                          <a:ea typeface="Tahoma" pitchFamily="34" charset="0"/>
                          <a:cs typeface="Tahoma" pitchFamily="34" charset="0"/>
                        </a:rPr>
                        <a:t> 724</a:t>
                      </a:r>
                      <a:endParaRPr lang="fr-FR" sz="3600" b="0" noProof="0" dirty="0">
                        <a:solidFill>
                          <a:schemeClr val="tx1"/>
                        </a:solidFill>
                        <a:effectLst/>
                        <a:latin typeface="Avenir Next LT Pro" panose="020B0504020202020204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5879" marR="158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3600" b="0" noProof="0" dirty="0">
                          <a:solidFill>
                            <a:schemeClr val="tx1"/>
                          </a:solidFill>
                          <a:effectLst/>
                          <a:latin typeface="Avenir Next LT Pro" panose="020B0504020202020204"/>
                          <a:ea typeface="Tahoma" pitchFamily="34" charset="0"/>
                          <a:cs typeface="Tahoma" pitchFamily="34" charset="0"/>
                        </a:rPr>
                        <a:t>1 061</a:t>
                      </a:r>
                    </a:p>
                  </a:txBody>
                  <a:tcPr marL="15879" marR="158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3600" b="0" noProof="0" dirty="0">
                          <a:solidFill>
                            <a:schemeClr val="tx1"/>
                          </a:solidFill>
                          <a:effectLst/>
                          <a:latin typeface="Avenir Next LT Pro" panose="020B0504020202020204"/>
                          <a:ea typeface="Tahoma" pitchFamily="34" charset="0"/>
                          <a:cs typeface="Tahoma" pitchFamily="34" charset="0"/>
                        </a:rPr>
                        <a:t>984</a:t>
                      </a:r>
                    </a:p>
                  </a:txBody>
                  <a:tcPr marL="15879" marR="158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123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fr-FR" sz="3200" b="0" noProof="0" dirty="0">
                          <a:solidFill>
                            <a:schemeClr val="tx1"/>
                          </a:solidFill>
                          <a:effectLst/>
                          <a:latin typeface="Avenir Next LT Pro" panose="020B0504020202020204"/>
                          <a:ea typeface="Tahoma" pitchFamily="34" charset="0"/>
                          <a:cs typeface="Tahoma" pitchFamily="34" charset="0"/>
                        </a:rPr>
                        <a:t>Animaux considérés en basse densité</a:t>
                      </a:r>
                    </a:p>
                  </a:txBody>
                  <a:tcPr marL="15879" marR="158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3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3600" b="0" noProof="0" dirty="0">
                          <a:solidFill>
                            <a:schemeClr val="tx1"/>
                          </a:solidFill>
                          <a:effectLst/>
                          <a:latin typeface="Avenir Next LT Pro" panose="020B0504020202020204"/>
                          <a:ea typeface="Tahoma" pitchFamily="34" charset="0"/>
                          <a:cs typeface="Tahoma" pitchFamily="34" charset="0"/>
                        </a:rPr>
                        <a:t>1 073</a:t>
                      </a:r>
                    </a:p>
                  </a:txBody>
                  <a:tcPr marL="15879" marR="158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3600" b="0" noProof="0" dirty="0">
                          <a:solidFill>
                            <a:schemeClr val="tx1"/>
                          </a:solidFill>
                          <a:effectLst/>
                          <a:latin typeface="Avenir Next LT Pro" panose="020B0504020202020204"/>
                          <a:ea typeface="Tahoma" pitchFamily="34" charset="0"/>
                          <a:cs typeface="Tahoma" pitchFamily="34" charset="0"/>
                        </a:rPr>
                        <a:t>111</a:t>
                      </a:r>
                    </a:p>
                  </a:txBody>
                  <a:tcPr marL="15879" marR="158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fr-FR" sz="3600" b="0" noProof="0" dirty="0">
                          <a:solidFill>
                            <a:schemeClr val="tx1"/>
                          </a:solidFill>
                          <a:effectLst/>
                          <a:latin typeface="Avenir Next LT Pro" panose="020B0504020202020204"/>
                          <a:ea typeface="Tahoma" pitchFamily="34" charset="0"/>
                          <a:cs typeface="Tahoma" pitchFamily="34" charset="0"/>
                        </a:rPr>
                        <a:t>96</a:t>
                      </a:r>
                    </a:p>
                  </a:txBody>
                  <a:tcPr marL="15879" marR="158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5" name="Graphique 54"/>
          <p:cNvGraphicFramePr/>
          <p:nvPr>
            <p:extLst>
              <p:ext uri="{D42A27DB-BD31-4B8C-83A1-F6EECF244321}">
                <p14:modId xmlns:p14="http://schemas.microsoft.com/office/powerpoint/2010/main" val="3214837358"/>
              </p:ext>
            </p:extLst>
          </p:nvPr>
        </p:nvGraphicFramePr>
        <p:xfrm>
          <a:off x="16150118" y="17612154"/>
          <a:ext cx="11881320" cy="6619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56" name="Tableau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694726"/>
              </p:ext>
            </p:extLst>
          </p:nvPr>
        </p:nvGraphicFramePr>
        <p:xfrm>
          <a:off x="16869278" y="29424887"/>
          <a:ext cx="11265554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6962">
                  <a:extLst>
                    <a:ext uri="{9D8B030D-6E8A-4147-A177-3AD203B41FA5}">
                      <a16:colId xmlns:a16="http://schemas.microsoft.com/office/drawing/2014/main" val="2921855968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596343406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510075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solidFill>
                          <a:schemeClr val="tx1"/>
                        </a:solidFill>
                        <a:latin typeface="Avenir Next LT Pro" panose="020B0504020202020204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 err="1">
                          <a:solidFill>
                            <a:schemeClr val="tx1"/>
                          </a:solidFill>
                          <a:latin typeface="Avenir Next LT Pro" panose="020B0504020202020204"/>
                        </a:rPr>
                        <a:t>Landrace</a:t>
                      </a:r>
                      <a:endParaRPr lang="fr-FR" sz="3600" b="0" dirty="0">
                        <a:solidFill>
                          <a:schemeClr val="tx1"/>
                        </a:solidFill>
                        <a:latin typeface="Avenir Next LT Pro" panose="020B050402020202020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3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chemeClr val="tx1"/>
                          </a:solidFill>
                          <a:latin typeface="Avenir Next LT Pro" panose="020B0504020202020204"/>
                        </a:rPr>
                        <a:t>Large White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3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076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venir Next LT Pro" panose="020B0504020202020204"/>
                        </a:rPr>
                        <a:t>Porcelets nés vivants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A3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venir Next LT Pro" panose="020B0504020202020204"/>
                        </a:rPr>
                        <a:t>0,97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venir Next LT Pro" panose="020B0504020202020204"/>
                        </a:rPr>
                        <a:t>0,90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7635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venir Next LT Pro" panose="020B0504020202020204"/>
                        </a:rPr>
                        <a:t>Porcelets sevrés</a:t>
                      </a:r>
                      <a:r>
                        <a:rPr lang="fr-FR" sz="3600" baseline="0" dirty="0">
                          <a:latin typeface="Avenir Next LT Pro" panose="020B0504020202020204"/>
                        </a:rPr>
                        <a:t> par la truie</a:t>
                      </a:r>
                      <a:endParaRPr lang="fr-FR" sz="3600" dirty="0">
                        <a:latin typeface="Avenir Next LT Pro" panose="020B050402020202020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A3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venir Next LT Pro" panose="020B0504020202020204"/>
                        </a:rPr>
                        <a:t>0,97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venir Next LT Pro" panose="020B0504020202020204"/>
                        </a:rPr>
                        <a:t>0,92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2909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venir Next LT Pro" panose="020B0504020202020204"/>
                        </a:rPr>
                        <a:t>Poids moyen des porcelets à la naissance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3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venir Next LT Pro" panose="020B0504020202020204"/>
                        </a:rPr>
                        <a:t>0,94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venir Next LT Pro" panose="020B0504020202020204"/>
                        </a:rPr>
                        <a:t>0,91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56488"/>
                  </a:ext>
                </a:extLst>
              </a:tr>
            </a:tbl>
          </a:graphicData>
        </a:graphic>
      </p:graphicFrame>
      <p:sp>
        <p:nvSpPr>
          <p:cNvPr id="57" name="Rectangle 5"/>
          <p:cNvSpPr>
            <a:spLocks noChangeArrowheads="1"/>
          </p:cNvSpPr>
          <p:nvPr/>
        </p:nvSpPr>
        <p:spPr bwMode="auto">
          <a:xfrm>
            <a:off x="16085406" y="16346219"/>
            <a:ext cx="12294184" cy="866300"/>
          </a:xfrm>
          <a:prstGeom prst="rect">
            <a:avLst/>
          </a:prstGeom>
          <a:solidFill>
            <a:srgbClr val="BCD631"/>
          </a:solidFill>
          <a:ln w="9525">
            <a:noFill/>
            <a:miter lim="800000"/>
            <a:headEnd/>
            <a:tailEnd/>
          </a:ln>
        </p:spPr>
        <p:txBody>
          <a:bodyPr wrap="square" lIns="34962" tIns="17481" rIns="34962" bIns="17481">
            <a:spAutoFit/>
          </a:bodyPr>
          <a:lstStyle/>
          <a:p>
            <a:r>
              <a:rPr lang="fr-FR" sz="5400" b="1" dirty="0">
                <a:latin typeface="Avenir Next LT Pro" panose="020B0504020202020204"/>
                <a:cs typeface="Arial" pitchFamily="34" charset="0"/>
              </a:rPr>
              <a:t>  Qualité d’imputation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6286068" y="24373234"/>
            <a:ext cx="123151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4400" dirty="0">
                <a:latin typeface="Avenir Next LT Pro" panose="020B0504020202020204"/>
              </a:rPr>
              <a:t>Qualité d’imputation correcte et  cohérente avec la littérature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16135514" y="33292592"/>
            <a:ext cx="1231510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4400" dirty="0">
                <a:latin typeface="Avenir Next LT Pro" panose="020B0504020202020204"/>
              </a:rPr>
              <a:t>Corrélations élevées entre GEBV estimées avec les génotypes réels et imputés</a:t>
            </a:r>
          </a:p>
          <a:p>
            <a:endParaRPr lang="fr-FR" sz="2000" dirty="0">
              <a:latin typeface="Avenir Next LT Pro" panose="020B0504020202020204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4400" dirty="0">
                <a:latin typeface="Avenir Next LT Pro" panose="020B0504020202020204"/>
              </a:rPr>
              <a:t>Possibilité d’utiliser le panel pour l’évaluation génomique 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10"/>
          <a:srcRect l="9321" t="83911" r="62371" b="5900"/>
          <a:stretch/>
        </p:blipFill>
        <p:spPr>
          <a:xfrm>
            <a:off x="6560543" y="39890302"/>
            <a:ext cx="15114065" cy="3059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0170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F758DC81B7E54F89F2516D55E7966C" ma:contentTypeVersion="7" ma:contentTypeDescription="Crée un document." ma:contentTypeScope="" ma:versionID="dcd6c37e36bbeb98af40e38b2c1360d3">
  <xsd:schema xmlns:xsd="http://www.w3.org/2001/XMLSchema" xmlns:xs="http://www.w3.org/2001/XMLSchema" xmlns:p="http://schemas.microsoft.com/office/2006/metadata/properties" xmlns:ns3="638a1134-345c-491c-8899-187281c021ef" targetNamespace="http://schemas.microsoft.com/office/2006/metadata/properties" ma:root="true" ma:fieldsID="232cca71dbc93404cd65b6d020c2e504" ns3:_="">
    <xsd:import namespace="638a1134-345c-491c-8899-187281c021e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8a1134-345c-491c-8899-187281c021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BD5697-5FBA-4326-8C71-F33D2098B6B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70EF9E-99F1-4BA8-A772-44BE80CB725E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638a1134-345c-491c-8899-187281c021ef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DCE5ABE-A917-4685-9197-5AB254585C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8a1134-345c-491c-8899-187281c021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328</Words>
  <Application>Microsoft Office PowerPoint</Application>
  <PresentationFormat>Personnalisé</PresentationFormat>
  <Paragraphs>72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1" baseType="lpstr">
      <vt:lpstr>Arial</vt:lpstr>
      <vt:lpstr>Avenir Next LT Pro</vt:lpstr>
      <vt:lpstr>Avenir Next LT Pro Condensed</vt:lpstr>
      <vt:lpstr>Avenir Next LT Pro Medium Conde</vt:lpstr>
      <vt:lpstr>Calibri</vt:lpstr>
      <vt:lpstr>Raleway</vt:lpstr>
      <vt:lpstr>Tahoma</vt:lpstr>
      <vt:lpstr>Times</vt:lpstr>
      <vt:lpstr>Times New Roman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Maison</dc:creator>
  <cp:lastModifiedBy>Celine Carillier-Jacquin</cp:lastModifiedBy>
  <cp:revision>27</cp:revision>
  <dcterms:created xsi:type="dcterms:W3CDTF">2013-02-20T09:06:48Z</dcterms:created>
  <dcterms:modified xsi:type="dcterms:W3CDTF">2020-01-24T07:58:55Z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0x010100B9F758DC81B7E54F89F2516D55E7966C</vt:lpwstr>
  </property>
</Properties>
</file>