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1" r:id="rId2"/>
    <p:sldId id="283" r:id="rId3"/>
    <p:sldId id="282" r:id="rId4"/>
    <p:sldId id="284" r:id="rId5"/>
    <p:sldId id="257" r:id="rId6"/>
    <p:sldId id="285" r:id="rId7"/>
    <p:sldId id="288" r:id="rId8"/>
    <p:sldId id="286" r:id="rId9"/>
    <p:sldId id="289" r:id="rId10"/>
    <p:sldId id="290" r:id="rId11"/>
    <p:sldId id="291" r:id="rId12"/>
    <p:sldId id="256" r:id="rId13"/>
    <p:sldId id="262" r:id="rId14"/>
    <p:sldId id="280" r:id="rId15"/>
    <p:sldId id="275" r:id="rId16"/>
    <p:sldId id="267" r:id="rId17"/>
    <p:sldId id="279" r:id="rId18"/>
    <p:sldId id="266" r:id="rId19"/>
    <p:sldId id="292" r:id="rId20"/>
    <p:sldId id="293" r:id="rId21"/>
    <p:sldId id="295" r:id="rId2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55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B31AD-02EE-4067-8BCB-BBBDC7593E61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BE43B-A854-487B-9E4B-1F4EB48472E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09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BE43B-A854-487B-9E4B-1F4EB48472E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09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BE43B-A854-487B-9E4B-1F4EB48472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14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Bruant,</a:t>
            </a:r>
            <a:r>
              <a:rPr lang="fr-FR" baseline="0" dirty="0" smtClean="0"/>
              <a:t> pinson de Darwin (</a:t>
            </a:r>
            <a:r>
              <a:rPr lang="fr-FR" baseline="0" dirty="0" err="1" smtClean="0"/>
              <a:t>geospize</a:t>
            </a:r>
            <a:r>
              <a:rPr lang="fr-FR" baseline="0" dirty="0" smtClean="0"/>
              <a:t>), gobe-mouche, diamant mandarin, mésange de hume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BE43B-A854-487B-9E4B-1F4EB48472E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10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D393-F052-4A1F-A8CC-D25DB9830A98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207A-530E-412D-94F6-8E428E17537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93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D393-F052-4A1F-A8CC-D25DB9830A98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207A-530E-412D-94F6-8E428E17537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2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D393-F052-4A1F-A8CC-D25DB9830A98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207A-530E-412D-94F6-8E428E17537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3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D393-F052-4A1F-A8CC-D25DB9830A98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207A-530E-412D-94F6-8E428E17537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9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D393-F052-4A1F-A8CC-D25DB9830A98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207A-530E-412D-94F6-8E428E17537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29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D393-F052-4A1F-A8CC-D25DB9830A98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207A-530E-412D-94F6-8E428E17537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D393-F052-4A1F-A8CC-D25DB9830A98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207A-530E-412D-94F6-8E428E17537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2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D393-F052-4A1F-A8CC-D25DB9830A98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207A-530E-412D-94F6-8E428E17537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D393-F052-4A1F-A8CC-D25DB9830A98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207A-530E-412D-94F6-8E428E17537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7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D393-F052-4A1F-A8CC-D25DB9830A98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207A-530E-412D-94F6-8E428E17537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7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D393-F052-4A1F-A8CC-D25DB9830A98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207A-530E-412D-94F6-8E428E17537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4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8D393-F052-4A1F-A8CC-D25DB9830A98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0207A-530E-412D-94F6-8E428E17537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6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emf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11" Type="http://schemas.openxmlformats.org/officeDocument/2006/relationships/image" Target="../media/image52.jpe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4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1"/>
          <p:cNvSpPr txBox="1">
            <a:spLocks/>
          </p:cNvSpPr>
          <p:nvPr/>
        </p:nvSpPr>
        <p:spPr>
          <a:xfrm>
            <a:off x="444556" y="4064829"/>
            <a:ext cx="1126177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12800" dirty="0">
                <a:latin typeface="Century Gothic" panose="020B0502020202020204" pitchFamily="34" charset="0"/>
              </a:rPr>
              <a:t/>
            </a:r>
            <a:br>
              <a:rPr lang="fr-FR" sz="12800" dirty="0">
                <a:latin typeface="Century Gothic" panose="020B0502020202020204" pitchFamily="34" charset="0"/>
              </a:rPr>
            </a:br>
            <a:r>
              <a:rPr lang="fr-FR" sz="12800" dirty="0">
                <a:latin typeface="Century Gothic" panose="020B0502020202020204" pitchFamily="34" charset="0"/>
              </a:rPr>
              <a:t>Fonction et Régulation des Protéines de l’œuf</a:t>
            </a:r>
            <a:br>
              <a:rPr lang="fr-FR" sz="12800" dirty="0">
                <a:latin typeface="Century Gothic" panose="020B0502020202020204" pitchFamily="34" charset="0"/>
              </a:rPr>
            </a:br>
            <a:r>
              <a:rPr lang="fr-FR" sz="9600" dirty="0">
                <a:solidFill>
                  <a:schemeClr val="tx2"/>
                </a:solidFill>
                <a:latin typeface="Century Gothic" panose="020B0502020202020204" pitchFamily="34" charset="0"/>
              </a:rPr>
              <a:t>Animation : Y. Nys jusqu’en 2012, J. Gautron depuis 2012</a:t>
            </a:r>
          </a:p>
          <a:p>
            <a:endParaRPr lang="fr-FR" sz="9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fr-FR" sz="9600" dirty="0">
                <a:latin typeface="Symbol" panose="05050102010706020507" pitchFamily="18" charset="2"/>
                <a:sym typeface="Symbol"/>
              </a:rPr>
              <a:t> </a:t>
            </a:r>
            <a:r>
              <a:rPr lang="fr-FR" sz="12800" dirty="0">
                <a:solidFill>
                  <a:schemeClr val="tx2"/>
                </a:solidFill>
                <a:latin typeface="Century Gothic" panose="020B0502020202020204" pitchFamily="34" charset="0"/>
              </a:rPr>
              <a:t>DOVE</a:t>
            </a:r>
            <a:r>
              <a:rPr lang="fr-FR" sz="12800" dirty="0">
                <a:latin typeface="Century Gothic" panose="020B0502020202020204" pitchFamily="34" charset="0"/>
              </a:rPr>
              <a:t> </a:t>
            </a:r>
            <a:r>
              <a:rPr lang="fr-FR" sz="12800" dirty="0">
                <a:solidFill>
                  <a:schemeClr val="tx2"/>
                </a:solidFill>
                <a:latin typeface="Century Gothic" panose="020B0502020202020204" pitchFamily="34" charset="0"/>
              </a:rPr>
              <a:t>(2017)</a:t>
            </a:r>
            <a:br>
              <a:rPr lang="fr-FR" sz="12800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fr-FR" sz="12800" dirty="0">
                <a:latin typeface="Century Gothic" panose="020B0502020202020204" pitchFamily="34" charset="0"/>
              </a:rPr>
              <a:t>Défenses de l’Œuf, Valorisation, Evolution</a:t>
            </a:r>
            <a:r>
              <a:rPr lang="fr-FR" sz="9600" dirty="0">
                <a:latin typeface="Century Gothic" panose="020B0502020202020204" pitchFamily="34" charset="0"/>
              </a:rPr>
              <a:t/>
            </a:r>
            <a:br>
              <a:rPr lang="fr-FR" sz="9600" dirty="0">
                <a:latin typeface="Century Gothic" panose="020B0502020202020204" pitchFamily="34" charset="0"/>
              </a:rPr>
            </a:br>
            <a:r>
              <a:rPr lang="fr-FR" sz="9600" dirty="0">
                <a:solidFill>
                  <a:schemeClr val="tx2"/>
                </a:solidFill>
                <a:latin typeface="Century Gothic" panose="020B0502020202020204" pitchFamily="34" charset="0"/>
              </a:rPr>
              <a:t>Co-animation: J. Gautron; S. Réhault-Godbert</a:t>
            </a:r>
            <a:r>
              <a:rPr lang="fr-FR" sz="128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fr-FR" sz="9600" dirty="0">
                <a:latin typeface="Century Gothic" panose="020B0502020202020204" pitchFamily="34" charset="0"/>
              </a:rPr>
              <a:t/>
            </a:r>
            <a:br>
              <a:rPr lang="fr-FR" sz="9600" dirty="0">
                <a:latin typeface="Century Gothic" panose="020B0502020202020204" pitchFamily="34" charset="0"/>
              </a:rPr>
            </a:br>
            <a:endParaRPr lang="fr-FR" sz="13300" dirty="0">
              <a:latin typeface="Century Gothic" panose="020B0502020202020204" pitchFamily="34" charset="0"/>
            </a:endParaRPr>
          </a:p>
          <a:p>
            <a:r>
              <a:rPr lang="fr-FR" dirty="0">
                <a:latin typeface="Century Gothic" panose="020B0502020202020204" pitchFamily="34" charset="0"/>
              </a:rPr>
              <a:t/>
            </a:r>
            <a:br>
              <a:rPr lang="fr-FR" dirty="0">
                <a:latin typeface="Century Gothic" panose="020B0502020202020204" pitchFamily="34" charset="0"/>
              </a:rPr>
            </a:br>
            <a:endParaRPr lang="en-US" sz="12800" dirty="0">
              <a:latin typeface="Century Gothic" panose="020B0502020202020204" pitchFamily="34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" t="14027" r="13399"/>
          <a:stretch/>
        </p:blipFill>
        <p:spPr>
          <a:xfrm>
            <a:off x="444555" y="56934"/>
            <a:ext cx="4184085" cy="2867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19743" r="994"/>
          <a:stretch/>
        </p:blipFill>
        <p:spPr>
          <a:xfrm>
            <a:off x="5797899" y="137468"/>
            <a:ext cx="5649772" cy="2786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419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62708" y="681026"/>
            <a:ext cx="10751735" cy="861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Utilisation comme marqueurs biologiques en sélection génomique pour renforcer la solidité de la coquille</a:t>
            </a:r>
            <a:endParaRPr lang="fr-FR" sz="1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tx2"/>
                </a:solidFill>
              </a:rPr>
              <a:t>Utilisation des QTL et </a:t>
            </a:r>
            <a:r>
              <a:rPr lang="fr-FR" dirty="0" err="1" smtClean="0">
                <a:solidFill>
                  <a:schemeClr val="tx2"/>
                </a:solidFill>
              </a:rPr>
              <a:t>SNPs</a:t>
            </a:r>
            <a:r>
              <a:rPr lang="fr-FR" dirty="0" smtClean="0">
                <a:solidFill>
                  <a:schemeClr val="tx2"/>
                </a:solidFill>
              </a:rPr>
              <a:t> publiques et privés en rapport avec la solidité de coquille </a:t>
            </a:r>
            <a:r>
              <a:rPr lang="fr-FR" sz="1400" i="1" dirty="0" smtClean="0">
                <a:solidFill>
                  <a:schemeClr val="tx2"/>
                </a:solidFill>
              </a:rPr>
              <a:t>(Collaboration avec éleveurs et des équipes de génétique)</a:t>
            </a:r>
            <a:endParaRPr lang="fr-FR" sz="1400" i="1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2400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fr-FR" altLang="fr-FR" sz="2800" dirty="0">
                <a:solidFill>
                  <a:schemeClr val="tx2"/>
                </a:solidFill>
                <a:latin typeface="Century Gothic" panose="020B0502020202020204" pitchFamily="34" charset="0"/>
                <a:cs typeface="Times New Roman" pitchFamily="18" charset="0"/>
              </a:rPr>
              <a:t>La coquille (défense physique)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1497" y="2748464"/>
            <a:ext cx="4960779" cy="279043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172" y="1656586"/>
            <a:ext cx="3727939" cy="497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8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477" y="831879"/>
            <a:ext cx="11687045" cy="519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7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68734" y="254977"/>
            <a:ext cx="5712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Palatino Linotype" panose="02040502050505030304" pitchFamily="18" charset="0"/>
              </a:rPr>
              <a:t>L’œuf</a:t>
            </a:r>
            <a:r>
              <a:rPr lang="en-US" sz="2400" dirty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Palatino Linotype" panose="02040502050505030304" pitchFamily="18" charset="0"/>
              </a:rPr>
              <a:t>d’oiseau</a:t>
            </a:r>
            <a:r>
              <a:rPr lang="en-US" sz="2400" dirty="0">
                <a:solidFill>
                  <a:schemeClr val="tx2"/>
                </a:solidFill>
                <a:latin typeface="Palatino Linotype" panose="02040502050505030304" pitchFamily="18" charset="0"/>
              </a:rPr>
              <a:t>: </a:t>
            </a:r>
            <a:r>
              <a:rPr lang="en-US" sz="2400" dirty="0" err="1">
                <a:solidFill>
                  <a:schemeClr val="tx2"/>
                </a:solidFill>
                <a:latin typeface="Palatino Linotype" panose="02040502050505030304" pitchFamily="18" charset="0"/>
              </a:rPr>
              <a:t>une</a:t>
            </a:r>
            <a:r>
              <a:rPr lang="en-US" sz="2400" dirty="0">
                <a:solidFill>
                  <a:schemeClr val="tx2"/>
                </a:solidFill>
                <a:latin typeface="Palatino Linotype" panose="02040502050505030304" pitchFamily="18" charset="0"/>
              </a:rPr>
              <a:t> source </a:t>
            </a:r>
            <a:r>
              <a:rPr lang="en-US" sz="2400" dirty="0" err="1">
                <a:solidFill>
                  <a:schemeClr val="tx2"/>
                </a:solidFill>
                <a:latin typeface="Palatino Linotype" panose="02040502050505030304" pitchFamily="18" charset="0"/>
              </a:rPr>
              <a:t>naturelle</a:t>
            </a:r>
            <a:r>
              <a:rPr lang="en-US" sz="2400" dirty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Palatino Linotype" panose="02040502050505030304" pitchFamily="18" charset="0"/>
              </a:rPr>
              <a:t>d’agents</a:t>
            </a:r>
            <a:r>
              <a:rPr lang="en-US" sz="2400" dirty="0">
                <a:solidFill>
                  <a:schemeClr val="tx2"/>
                </a:solidFill>
                <a:latin typeface="Palatino Linotype" panose="02040502050505030304" pitchFamily="18" charset="0"/>
              </a:rPr>
              <a:t> anti-</a:t>
            </a:r>
            <a:r>
              <a:rPr lang="en-US" sz="2400" dirty="0" err="1">
                <a:solidFill>
                  <a:schemeClr val="tx2"/>
                </a:solidFill>
                <a:latin typeface="Palatino Linotype" panose="02040502050505030304" pitchFamily="18" charset="0"/>
              </a:rPr>
              <a:t>infectieux</a:t>
            </a:r>
            <a:r>
              <a:rPr lang="en-US" sz="2400" dirty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Palatino Linotype" panose="02040502050505030304" pitchFamily="18" charset="0"/>
              </a:rPr>
              <a:t>originaux</a:t>
            </a:r>
            <a:r>
              <a:rPr lang="en-US" sz="2400" dirty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483" y="201271"/>
            <a:ext cx="1797694" cy="74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Connecteur droit 16"/>
          <p:cNvCxnSpPr/>
          <p:nvPr/>
        </p:nvCxnSpPr>
        <p:spPr>
          <a:xfrm>
            <a:off x="1597751" y="1260293"/>
            <a:ext cx="8939620" cy="245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2"/>
          <a:stretch/>
        </p:blipFill>
        <p:spPr bwMode="auto">
          <a:xfrm>
            <a:off x="9481328" y="119803"/>
            <a:ext cx="1127158" cy="97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124" y="3625240"/>
            <a:ext cx="2619316" cy="196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260273" y="204656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Palatino Linotype" panose="02040502050505030304" pitchFamily="18" charset="0"/>
              </a:rPr>
              <a:t>Exemple du </a:t>
            </a:r>
            <a:r>
              <a:rPr lang="fr-FR" dirty="0">
                <a:solidFill>
                  <a:schemeClr val="tx2"/>
                </a:solidFill>
                <a:latin typeface="Palatino Linotype" panose="02040502050505030304" pitchFamily="18" charset="0"/>
              </a:rPr>
              <a:t>lysozyme de blanc d’</a:t>
            </a:r>
            <a:r>
              <a:rPr lang="fr-FR" dirty="0">
                <a:solidFill>
                  <a:schemeClr val="tx2"/>
                </a:solidFill>
                <a:latin typeface="Palatino Linotype"/>
              </a:rPr>
              <a:t>œ</a:t>
            </a:r>
            <a:r>
              <a:rPr lang="fr-FR" dirty="0">
                <a:solidFill>
                  <a:schemeClr val="tx2"/>
                </a:solidFill>
                <a:latin typeface="Palatino Linotype" panose="02040502050505030304" pitchFamily="18" charset="0"/>
              </a:rPr>
              <a:t>uf </a:t>
            </a:r>
          </a:p>
          <a:p>
            <a:pPr algn="ctr"/>
            <a:r>
              <a:rPr lang="fr-FR" dirty="0">
                <a:latin typeface="Palatino Linotype" panose="02040502050505030304" pitchFamily="18" charset="0"/>
              </a:rPr>
              <a:t>(Additif E1105)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2536373" y="1904199"/>
            <a:ext cx="7345551" cy="3791801"/>
            <a:chOff x="887505" y="-270731"/>
            <a:chExt cx="7345551" cy="3791801"/>
          </a:xfrm>
        </p:grpSpPr>
        <p:sp>
          <p:nvSpPr>
            <p:cNvPr id="13" name="Rectangle 12"/>
            <p:cNvSpPr/>
            <p:nvPr/>
          </p:nvSpPr>
          <p:spPr>
            <a:xfrm>
              <a:off x="887505" y="-270731"/>
              <a:ext cx="7345551" cy="3791801"/>
            </a:xfrm>
            <a:prstGeom prst="rect">
              <a:avLst/>
            </a:prstGeom>
            <a:noFill/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99057" y="1618499"/>
              <a:ext cx="52578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en-US" sz="1400" dirty="0">
                <a:latin typeface="Palatino Linotype" panose="02040502050505030304" pitchFamily="18" charset="0"/>
              </a:endParaRPr>
            </a:p>
            <a:p>
              <a:pPr marL="285750" indent="-285750" algn="just">
                <a:buClr>
                  <a:schemeClr val="tx1"/>
                </a:buClr>
                <a:buFont typeface="Wingdings" panose="05000000000000000000" pitchFamily="2" charset="2"/>
                <a:buChar char="v"/>
              </a:pPr>
              <a:r>
                <a:rPr lang="en-US" sz="1400" dirty="0" err="1">
                  <a:latin typeface="Palatino Linotype" panose="02040502050505030304" pitchFamily="18" charset="0"/>
                </a:rPr>
                <a:t>Conservateur</a:t>
              </a:r>
              <a:r>
                <a:rPr lang="en-US" sz="1400" dirty="0">
                  <a:latin typeface="Palatino Linotype" panose="02040502050505030304" pitchFamily="18" charset="0"/>
                </a:rPr>
                <a:t> pour les </a:t>
              </a:r>
              <a:r>
                <a:rPr lang="en-US" sz="1400" dirty="0" err="1">
                  <a:latin typeface="Palatino Linotype" panose="02040502050505030304" pitchFamily="18" charset="0"/>
                </a:rPr>
                <a:t>fromages</a:t>
              </a:r>
              <a:r>
                <a:rPr lang="en-US" sz="1400" dirty="0">
                  <a:latin typeface="Palatino Linotype" panose="02040502050505030304" pitchFamily="18" charset="0"/>
                </a:rPr>
                <a:t> </a:t>
              </a:r>
              <a:r>
                <a:rPr lang="en-US" sz="1400" dirty="0" err="1">
                  <a:latin typeface="Palatino Linotype" panose="02040502050505030304" pitchFamily="18" charset="0"/>
                </a:rPr>
                <a:t>affinés</a:t>
              </a:r>
              <a:endParaRPr lang="fr-FR" sz="1400" dirty="0">
                <a:latin typeface="Palatino Linotype" panose="02040502050505030304" pitchFamily="18" charset="0"/>
              </a:endParaRPr>
            </a:p>
            <a:p>
              <a:pPr marL="285750" indent="-285750" algn="just">
                <a:buClr>
                  <a:schemeClr val="tx1"/>
                </a:buClr>
                <a:buFont typeface="Wingdings" panose="05000000000000000000" pitchFamily="2" charset="2"/>
                <a:buChar char="v"/>
              </a:pPr>
              <a:r>
                <a:rPr lang="fr-FR" sz="1400" dirty="0">
                  <a:latin typeface="Palatino Linotype" panose="02040502050505030304" pitchFamily="18" charset="0"/>
                </a:rPr>
                <a:t>Conservateur utilisé en vinification en remplacement du SO</a:t>
              </a:r>
              <a:r>
                <a:rPr lang="fr-FR" sz="1400" baseline="-25000" dirty="0">
                  <a:latin typeface="Palatino Linotype" panose="02040502050505030304" pitchFamily="18" charset="0"/>
                </a:rPr>
                <a:t>2</a:t>
              </a:r>
              <a:endParaRPr lang="en-US" sz="1400" dirty="0">
                <a:latin typeface="Palatino Linotype" panose="02040502050505030304" pitchFamily="18" charset="0"/>
              </a:endParaRPr>
            </a:p>
            <a:p>
              <a:pPr marL="285750" indent="-285750" algn="just">
                <a:buClr>
                  <a:schemeClr val="tx1"/>
                </a:buClr>
                <a:buFont typeface="Wingdings" panose="05000000000000000000" pitchFamily="2" charset="2"/>
                <a:buChar char="v"/>
              </a:pPr>
              <a:r>
                <a:rPr lang="en-US" sz="1400" dirty="0">
                  <a:latin typeface="Palatino Linotype" panose="02040502050505030304" pitchFamily="18" charset="0"/>
                </a:rPr>
                <a:t>Principe </a:t>
              </a:r>
              <a:r>
                <a:rPr lang="en-US" sz="1400" dirty="0" err="1">
                  <a:latin typeface="Palatino Linotype" panose="02040502050505030304" pitchFamily="18" charset="0"/>
                </a:rPr>
                <a:t>actif</a:t>
              </a:r>
              <a:r>
                <a:rPr lang="en-US" sz="1400" dirty="0">
                  <a:latin typeface="Palatino Linotype" panose="02040502050505030304" pitchFamily="18" charset="0"/>
                </a:rPr>
                <a:t> de </a:t>
              </a:r>
              <a:r>
                <a:rPr lang="en-US" sz="1400" dirty="0" err="1">
                  <a:latin typeface="Palatino Linotype" panose="02040502050505030304" pitchFamily="18" charset="0"/>
                </a:rPr>
                <a:t>médicaments</a:t>
              </a:r>
              <a:r>
                <a:rPr lang="en-US" sz="1400" dirty="0">
                  <a:latin typeface="Palatino Linotype" panose="02040502050505030304" pitchFamily="18" charset="0"/>
                </a:rPr>
                <a:t>: </a:t>
              </a:r>
              <a:r>
                <a:rPr lang="en-US" sz="1400" dirty="0" err="1">
                  <a:latin typeface="Palatino Linotype" panose="02040502050505030304" pitchFamily="18" charset="0"/>
                </a:rPr>
                <a:t>Cantalene</a:t>
              </a:r>
              <a:r>
                <a:rPr lang="en-US" sz="1400" dirty="0">
                  <a:latin typeface="Palatino Linotype" panose="02040502050505030304" pitchFamily="18" charset="0"/>
                </a:rPr>
                <a:t>®, </a:t>
              </a:r>
              <a:r>
                <a:rPr lang="en-US" sz="1400" dirty="0" err="1">
                  <a:latin typeface="Palatino Linotype" panose="02040502050505030304" pitchFamily="18" charset="0"/>
                </a:rPr>
                <a:t>Glossithiase</a:t>
              </a:r>
              <a:r>
                <a:rPr lang="en-US" sz="1400" dirty="0">
                  <a:latin typeface="Palatino Linotype" panose="02040502050505030304" pitchFamily="18" charset="0"/>
                </a:rPr>
                <a:t>®, </a:t>
              </a:r>
              <a:r>
                <a:rPr lang="en-US" sz="1400" dirty="0" err="1">
                  <a:latin typeface="Palatino Linotype" panose="02040502050505030304" pitchFamily="18" charset="0"/>
                </a:rPr>
                <a:t>Hexalyse</a:t>
              </a:r>
              <a:r>
                <a:rPr lang="en-US" sz="1400" dirty="0">
                  <a:latin typeface="Palatino Linotype" panose="02040502050505030304" pitchFamily="18" charset="0"/>
                </a:rPr>
                <a:t>®, Lyso6®, </a:t>
              </a:r>
              <a:r>
                <a:rPr lang="en-US" sz="1400" dirty="0" err="1">
                  <a:latin typeface="Palatino Linotype" panose="02040502050505030304" pitchFamily="18" charset="0"/>
                </a:rPr>
                <a:t>Lysocline</a:t>
              </a:r>
              <a:r>
                <a:rPr lang="en-US" sz="1400" dirty="0">
                  <a:latin typeface="Palatino Linotype" panose="02040502050505030304" pitchFamily="18" charset="0"/>
                </a:rPr>
                <a:t>®, </a:t>
              </a:r>
              <a:r>
                <a:rPr lang="en-US" sz="1400" dirty="0" err="1">
                  <a:latin typeface="Palatino Linotype" panose="02040502050505030304" pitchFamily="18" charset="0"/>
                </a:rPr>
                <a:t>Lysopaïne</a:t>
              </a:r>
              <a:r>
                <a:rPr lang="en-US" sz="1400" dirty="0">
                  <a:latin typeface="Palatino Linotype" panose="02040502050505030304" pitchFamily="18" charset="0"/>
                </a:rPr>
                <a:t>®, </a:t>
              </a:r>
              <a:r>
                <a:rPr lang="en-US" sz="1400" dirty="0" err="1">
                  <a:latin typeface="Palatino Linotype" panose="02040502050505030304" pitchFamily="18" charset="0"/>
                </a:rPr>
                <a:t>Oroseptol</a:t>
              </a:r>
              <a:r>
                <a:rPr lang="en-US" sz="1400" dirty="0">
                  <a:latin typeface="Palatino Linotype" panose="02040502050505030304" pitchFamily="18" charset="0"/>
                </a:rPr>
                <a:t>® </a:t>
              </a:r>
              <a:r>
                <a:rPr lang="en-US" sz="1400" dirty="0" err="1">
                  <a:latin typeface="Palatino Linotype" panose="02040502050505030304" pitchFamily="18" charset="0"/>
                </a:rPr>
                <a:t>lisozyme</a:t>
              </a:r>
              <a:r>
                <a:rPr lang="en-US" sz="1400" dirty="0">
                  <a:latin typeface="Palatino Linotype" panose="02040502050505030304" pitchFamily="18" charset="0"/>
                </a:rPr>
                <a:t>®, </a:t>
              </a:r>
              <a:r>
                <a:rPr lang="en-US" sz="1400" dirty="0" err="1">
                  <a:latin typeface="Palatino Linotype" panose="02040502050505030304" pitchFamily="18" charset="0"/>
                </a:rPr>
                <a:t>Rhinobebe</a:t>
              </a:r>
              <a:r>
                <a:rPr lang="en-US" sz="1400" dirty="0">
                  <a:latin typeface="Palatino Linotype" panose="02040502050505030304" pitchFamily="18" charset="0"/>
                </a:rPr>
                <a:t>®... </a:t>
              </a:r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3404924" y="2998696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latin typeface="Palatino Linotype" panose="02040502050505030304" pitchFamily="18" charset="0"/>
              </a:rPr>
              <a:t>Petite molécule de 14 kDa bactéricide, hydrolysant la paroi des bactéries par son activité « </a:t>
            </a:r>
            <a:r>
              <a:rPr lang="fr-FR" i="1" dirty="0" err="1">
                <a:latin typeface="Palatino Linotype" panose="02040502050505030304" pitchFamily="18" charset="0"/>
              </a:rPr>
              <a:t>muramidase</a:t>
            </a:r>
            <a:r>
              <a:rPr lang="fr-FR" i="1" dirty="0">
                <a:latin typeface="Palatino Linotype" panose="02040502050505030304" pitchFamily="18" charset="0"/>
              </a:rPr>
              <a:t> »</a:t>
            </a:r>
            <a:endParaRPr lang="en-US" i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31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2886" y="0"/>
            <a:ext cx="9037965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2"/>
                </a:solidFill>
                <a:latin typeface="Palatino Linotype" panose="02040502050505030304" pitchFamily="18" charset="0"/>
                <a:ea typeface="Batang" panose="02030600000101010101" pitchFamily="18" charset="-127"/>
              </a:rPr>
              <a:t>Molécules antimicrobiennes de l’œuf</a:t>
            </a:r>
          </a:p>
        </p:txBody>
      </p:sp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042" y="1970483"/>
            <a:ext cx="3680190" cy="1868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ZoneTexte 58"/>
          <p:cNvSpPr txBox="1"/>
          <p:nvPr/>
        </p:nvSpPr>
        <p:spPr>
          <a:xfrm>
            <a:off x="5876926" y="2719836"/>
            <a:ext cx="296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90 candidats antibactériens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1659469" y="815444"/>
            <a:ext cx="87704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"/>
            </a:pPr>
            <a:r>
              <a:rPr lang="fr-FR" sz="1400" dirty="0">
                <a:latin typeface="Palatino Linotype" panose="02040502050505030304" pitchFamily="18" charset="0"/>
              </a:rPr>
              <a:t>Près de 900 protéines et peptides, de rôle inconnu pour la plupart </a:t>
            </a: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"/>
            </a:pPr>
            <a:r>
              <a:rPr lang="fr-FR" sz="1400" dirty="0">
                <a:latin typeface="Palatino Linotype" panose="02040502050505030304" pitchFamily="18" charset="0"/>
              </a:rPr>
              <a:t>En 2010, 11 molécules antibactériennes connues : lysozyme, ovotransferrine, </a:t>
            </a:r>
            <a:r>
              <a:rPr lang="fr-FR" sz="1400" dirty="0" err="1">
                <a:latin typeface="Palatino Linotype" panose="02040502050505030304" pitchFamily="18" charset="0"/>
              </a:rPr>
              <a:t>avidine</a:t>
            </a:r>
            <a:r>
              <a:rPr lang="fr-FR" sz="1400" dirty="0">
                <a:latin typeface="Palatino Linotype" panose="02040502050505030304" pitchFamily="18" charset="0"/>
              </a:rPr>
              <a:t>, </a:t>
            </a:r>
            <a:r>
              <a:rPr lang="fr-FR" sz="1400" dirty="0" err="1">
                <a:latin typeface="Palatino Linotype" panose="02040502050505030304" pitchFamily="18" charset="0"/>
              </a:rPr>
              <a:t>riboflavin</a:t>
            </a:r>
            <a:r>
              <a:rPr lang="fr-FR" sz="1400" dirty="0">
                <a:latin typeface="Palatino Linotype" panose="02040502050505030304" pitchFamily="18" charset="0"/>
              </a:rPr>
              <a:t>-binding </a:t>
            </a:r>
            <a:r>
              <a:rPr lang="fr-FR" sz="1400" dirty="0" err="1">
                <a:latin typeface="Palatino Linotype" panose="02040502050505030304" pitchFamily="18" charset="0"/>
              </a:rPr>
              <a:t>protein</a:t>
            </a:r>
            <a:r>
              <a:rPr lang="fr-FR" sz="1400" dirty="0">
                <a:latin typeface="Palatino Linotype" panose="02040502050505030304" pitchFamily="18" charset="0"/>
              </a:rPr>
              <a:t>, </a:t>
            </a:r>
            <a:r>
              <a:rPr lang="fr-FR" sz="1400" dirty="0" err="1">
                <a:latin typeface="Palatino Linotype" panose="02040502050505030304" pitchFamily="18" charset="0"/>
              </a:rPr>
              <a:t>cystatine</a:t>
            </a:r>
            <a:r>
              <a:rPr lang="fr-FR" sz="1400" dirty="0">
                <a:latin typeface="Palatino Linotype" panose="02040502050505030304" pitchFamily="18" charset="0"/>
              </a:rPr>
              <a:t>, </a:t>
            </a:r>
            <a:r>
              <a:rPr lang="fr-FR" sz="1400" dirty="0" err="1">
                <a:latin typeface="Palatino Linotype" panose="02040502050505030304" pitchFamily="18" charset="0"/>
              </a:rPr>
              <a:t>ovostatine</a:t>
            </a:r>
            <a:r>
              <a:rPr lang="fr-FR" sz="1400" dirty="0">
                <a:latin typeface="Palatino Linotype" panose="02040502050505030304" pitchFamily="18" charset="0"/>
              </a:rPr>
              <a:t>, </a:t>
            </a:r>
            <a:r>
              <a:rPr lang="fr-FR" sz="1400" dirty="0" err="1">
                <a:latin typeface="Palatino Linotype" panose="02040502050505030304" pitchFamily="18" charset="0"/>
              </a:rPr>
              <a:t>ovomucine</a:t>
            </a:r>
            <a:r>
              <a:rPr lang="fr-FR" sz="1400" dirty="0">
                <a:latin typeface="Palatino Linotype" panose="02040502050505030304" pitchFamily="18" charset="0"/>
              </a:rPr>
              <a:t>, </a:t>
            </a:r>
            <a:r>
              <a:rPr lang="fr-FR" sz="1400" dirty="0" err="1">
                <a:latin typeface="Palatino Linotype" panose="02040502050505030304" pitchFamily="18" charset="0"/>
              </a:rPr>
              <a:t>phosvitine</a:t>
            </a:r>
            <a:r>
              <a:rPr lang="fr-FR" sz="1400" dirty="0">
                <a:latin typeface="Palatino Linotype" panose="02040502050505030304" pitchFamily="18" charset="0"/>
              </a:rPr>
              <a:t>, </a:t>
            </a:r>
            <a:r>
              <a:rPr lang="fr-FR" sz="1400" dirty="0" err="1">
                <a:latin typeface="Palatino Linotype" panose="02040502050505030304" pitchFamily="18" charset="0"/>
              </a:rPr>
              <a:t>Tenp</a:t>
            </a:r>
            <a:r>
              <a:rPr lang="fr-FR" sz="1400" dirty="0">
                <a:latin typeface="Palatino Linotype" panose="02040502050505030304" pitchFamily="18" charset="0"/>
              </a:rPr>
              <a:t> et </a:t>
            </a:r>
            <a:r>
              <a:rPr lang="fr-FR" sz="1400" dirty="0" err="1">
                <a:latin typeface="Palatino Linotype" panose="02040502050505030304" pitchFamily="18" charset="0"/>
              </a:rPr>
              <a:t>ovocalyxine</a:t>
            </a:r>
            <a:r>
              <a:rPr lang="fr-FR" sz="1400" dirty="0">
                <a:latin typeface="Palatino Linotype" panose="02040502050505030304" pitchFamily="18" charset="0"/>
              </a:rPr>
              <a:t> 36 </a:t>
            </a:r>
            <a:endParaRPr lang="en-US" sz="1400" b="1" dirty="0">
              <a:latin typeface="Palatino Linotype" panose="02040502050505030304" pitchFamily="18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1962940" y="4371974"/>
            <a:ext cx="8228811" cy="2284871"/>
            <a:chOff x="267490" y="4371973"/>
            <a:chExt cx="8228811" cy="2284871"/>
          </a:xfrm>
        </p:grpSpPr>
        <p:sp>
          <p:nvSpPr>
            <p:cNvPr id="60" name="Rectangle 4"/>
            <p:cNvSpPr>
              <a:spLocks noChangeArrowheads="1"/>
            </p:cNvSpPr>
            <p:nvPr/>
          </p:nvSpPr>
          <p:spPr bwMode="auto">
            <a:xfrm>
              <a:off x="716495" y="4371973"/>
              <a:ext cx="7779806" cy="18158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 algn="just">
                <a:buFont typeface="Symbol" panose="05050102010706020507" pitchFamily="18" charset="2"/>
                <a:buChar char="®"/>
                <a:defRPr/>
              </a:pPr>
              <a:r>
                <a:rPr lang="en-GB" sz="1400" dirty="0" err="1">
                  <a:latin typeface="Palatino Linotype" panose="02040502050505030304" pitchFamily="18" charset="0"/>
                </a:rPr>
                <a:t>Molécules</a:t>
              </a:r>
              <a:r>
                <a:rPr lang="en-GB" sz="1400" dirty="0">
                  <a:latin typeface="Palatino Linotype" panose="02040502050505030304" pitchFamily="18" charset="0"/>
                </a:rPr>
                <a:t> </a:t>
              </a:r>
              <a:r>
                <a:rPr lang="en-GB" sz="1400" dirty="0" err="1">
                  <a:latin typeface="Palatino Linotype" panose="02040502050505030304" pitchFamily="18" charset="0"/>
                </a:rPr>
                <a:t>perméabilisant</a:t>
              </a:r>
              <a:r>
                <a:rPr lang="en-GB" sz="1400" dirty="0">
                  <a:latin typeface="Palatino Linotype" panose="02040502050505030304" pitchFamily="18" charset="0"/>
                </a:rPr>
                <a:t> la </a:t>
              </a:r>
              <a:r>
                <a:rPr lang="en-GB" sz="1400" dirty="0" err="1">
                  <a:latin typeface="Palatino Linotype" panose="02040502050505030304" pitchFamily="18" charset="0"/>
                </a:rPr>
                <a:t>paroi</a:t>
              </a:r>
              <a:r>
                <a:rPr lang="en-GB" sz="1400" dirty="0">
                  <a:latin typeface="Palatino Linotype" panose="02040502050505030304" pitchFamily="18" charset="0"/>
                </a:rPr>
                <a:t> </a:t>
              </a:r>
              <a:r>
                <a:rPr lang="en-GB" sz="1400" dirty="0" err="1">
                  <a:latin typeface="Palatino Linotype" panose="02040502050505030304" pitchFamily="18" charset="0"/>
                </a:rPr>
                <a:t>bactérienne</a:t>
              </a:r>
              <a:endParaRPr lang="en-GB" sz="1400" dirty="0">
                <a:latin typeface="Palatino Linotype" panose="02040502050505030304" pitchFamily="18" charset="0"/>
              </a:endParaRPr>
            </a:p>
            <a:p>
              <a:pPr algn="just">
                <a:defRPr/>
              </a:pPr>
              <a:r>
                <a:rPr lang="en-GB" sz="1400" dirty="0">
                  <a:latin typeface="Palatino Linotype" panose="02040502050505030304" pitchFamily="18" charset="0"/>
                </a:rPr>
                <a:t>-     Hydrolases (lysozyme)</a:t>
              </a:r>
            </a:p>
            <a:p>
              <a:pPr marL="285750" indent="-285750" algn="just">
                <a:buFontTx/>
                <a:buChar char="-"/>
                <a:defRPr/>
              </a:pPr>
              <a:r>
                <a:rPr lang="en-GB" sz="1400" dirty="0" err="1">
                  <a:latin typeface="Palatino Linotype" panose="02040502050505030304" pitchFamily="18" charset="0"/>
                </a:rPr>
                <a:t>Protéines</a:t>
              </a:r>
              <a:r>
                <a:rPr lang="en-GB" sz="1400" dirty="0">
                  <a:latin typeface="Palatino Linotype" panose="02040502050505030304" pitchFamily="18" charset="0"/>
                </a:rPr>
                <a:t> “Lipopolysaccharide-Binding Proteins/Bacterial Permeability Increasing proteins”  </a:t>
              </a:r>
            </a:p>
            <a:p>
              <a:pPr marL="285750" indent="-285750" algn="just">
                <a:buFontTx/>
                <a:buChar char="-"/>
                <a:defRPr/>
              </a:pPr>
              <a:r>
                <a:rPr lang="en-GB" sz="1400" dirty="0">
                  <a:latin typeface="Palatino Linotype" panose="02040502050505030304" pitchFamily="18" charset="0"/>
                </a:rPr>
                <a:t>C-type </a:t>
              </a:r>
              <a:r>
                <a:rPr lang="en-GB" sz="1400" dirty="0" err="1">
                  <a:latin typeface="Palatino Linotype" panose="02040502050505030304" pitchFamily="18" charset="0"/>
                </a:rPr>
                <a:t>lectines</a:t>
              </a:r>
              <a:r>
                <a:rPr lang="en-GB" sz="1400" dirty="0">
                  <a:latin typeface="Palatino Linotype" panose="02040502050505030304" pitchFamily="18" charset="0"/>
                </a:rPr>
                <a:t> </a:t>
              </a:r>
            </a:p>
            <a:p>
              <a:pPr marL="285750" indent="-285750" algn="just">
                <a:buFontTx/>
                <a:buChar char="-"/>
                <a:defRPr/>
              </a:pPr>
              <a:r>
                <a:rPr lang="en-GB" sz="1400" dirty="0">
                  <a:latin typeface="Palatino Linotype" panose="02040502050505030304" pitchFamily="18" charset="0"/>
                </a:rPr>
                <a:t>Peptides </a:t>
              </a:r>
              <a:r>
                <a:rPr lang="en-GB" sz="1400" dirty="0" err="1">
                  <a:latin typeface="Palatino Linotype" panose="02040502050505030304" pitchFamily="18" charset="0"/>
                </a:rPr>
                <a:t>antimicrobiens</a:t>
              </a:r>
              <a:r>
                <a:rPr lang="en-GB" sz="1400" dirty="0">
                  <a:latin typeface="Palatino Linotype" panose="02040502050505030304" pitchFamily="18" charset="0"/>
                </a:rPr>
                <a:t> (</a:t>
              </a:r>
              <a:r>
                <a:rPr lang="en-GB" sz="1400" dirty="0" err="1">
                  <a:latin typeface="Palatino Linotype" panose="02040502050505030304" pitchFamily="18" charset="0"/>
                </a:rPr>
                <a:t>défensines</a:t>
              </a:r>
              <a:r>
                <a:rPr lang="en-GB" sz="1400" dirty="0">
                  <a:latin typeface="Palatino Linotype" panose="02040502050505030304" pitchFamily="18" charset="0"/>
                </a:rPr>
                <a:t>, histones-like)</a:t>
              </a:r>
            </a:p>
            <a:p>
              <a:pPr algn="just">
                <a:defRPr/>
              </a:pPr>
              <a:r>
                <a:rPr lang="en-GB" sz="1400" dirty="0">
                  <a:latin typeface="Palatino Linotype" panose="02040502050505030304" pitchFamily="18" charset="0"/>
                  <a:sym typeface="Symbol"/>
                </a:rPr>
                <a:t>  </a:t>
              </a:r>
              <a:r>
                <a:rPr lang="en-GB" sz="1400" dirty="0" err="1">
                  <a:latin typeface="Palatino Linotype" panose="02040502050505030304" pitchFamily="18" charset="0"/>
                </a:rPr>
                <a:t>Immunoglobulines</a:t>
              </a:r>
              <a:r>
                <a:rPr lang="en-GB" sz="1400" dirty="0">
                  <a:latin typeface="Palatino Linotype" panose="02040502050505030304" pitchFamily="18" charset="0"/>
                </a:rPr>
                <a:t> </a:t>
              </a:r>
              <a:r>
                <a:rPr lang="en-GB" sz="1400" dirty="0" err="1">
                  <a:latin typeface="Palatino Linotype" panose="02040502050505030304" pitchFamily="18" charset="0"/>
                </a:rPr>
                <a:t>IgY</a:t>
              </a:r>
              <a:endParaRPr lang="en-GB" sz="1400" dirty="0">
                <a:latin typeface="Palatino Linotype" panose="02040502050505030304" pitchFamily="18" charset="0"/>
              </a:endParaRPr>
            </a:p>
            <a:p>
              <a:pPr marL="285750" indent="-285750" algn="just">
                <a:buFont typeface="Symbol" panose="05050102010706020507" pitchFamily="18" charset="2"/>
                <a:buChar char="®"/>
                <a:defRPr/>
              </a:pPr>
              <a:r>
                <a:rPr lang="en-GB" sz="1400" dirty="0" err="1">
                  <a:latin typeface="Palatino Linotype" panose="02040502050505030304" pitchFamily="18" charset="0"/>
                </a:rPr>
                <a:t>Chélateurs</a:t>
              </a:r>
              <a:r>
                <a:rPr lang="en-GB" sz="1400" dirty="0">
                  <a:latin typeface="Palatino Linotype" panose="02040502050505030304" pitchFamily="18" charset="0"/>
                </a:rPr>
                <a:t> du </a:t>
              </a:r>
              <a:r>
                <a:rPr lang="en-GB" sz="1400" dirty="0" err="1">
                  <a:latin typeface="Palatino Linotype" panose="02040502050505030304" pitchFamily="18" charset="0"/>
                </a:rPr>
                <a:t>fer</a:t>
              </a:r>
              <a:r>
                <a:rPr lang="en-GB" sz="1400" dirty="0">
                  <a:latin typeface="Palatino Linotype" panose="02040502050505030304" pitchFamily="18" charset="0"/>
                </a:rPr>
                <a:t> et de </a:t>
              </a:r>
              <a:r>
                <a:rPr lang="en-GB" sz="1400" dirty="0" err="1">
                  <a:latin typeface="Palatino Linotype" panose="02040502050505030304" pitchFamily="18" charset="0"/>
                </a:rPr>
                <a:t>vitamines</a:t>
              </a:r>
              <a:r>
                <a:rPr lang="en-GB" sz="1400" dirty="0">
                  <a:latin typeface="Palatino Linotype" panose="02040502050505030304" pitchFamily="18" charset="0"/>
                </a:rPr>
                <a:t> (</a:t>
              </a:r>
              <a:r>
                <a:rPr lang="en-GB" sz="1400" dirty="0" err="1">
                  <a:latin typeface="Palatino Linotype" panose="02040502050505030304" pitchFamily="18" charset="0"/>
                </a:rPr>
                <a:t>ovotransferrine</a:t>
              </a:r>
              <a:r>
                <a:rPr lang="en-GB" sz="1400" dirty="0">
                  <a:latin typeface="Palatino Linotype" panose="02040502050505030304" pitchFamily="18" charset="0"/>
                </a:rPr>
                <a:t>, riboflavin-binding protein, </a:t>
              </a:r>
              <a:r>
                <a:rPr lang="en-GB" sz="1400" dirty="0" err="1">
                  <a:latin typeface="Palatino Linotype" panose="02040502050505030304" pitchFamily="18" charset="0"/>
                </a:rPr>
                <a:t>avidine</a:t>
              </a:r>
              <a:r>
                <a:rPr lang="en-GB" sz="1400" dirty="0">
                  <a:latin typeface="Palatino Linotype" panose="02040502050505030304" pitchFamily="18" charset="0"/>
                </a:rPr>
                <a:t>)</a:t>
              </a:r>
            </a:p>
            <a:p>
              <a:pPr marL="285750" indent="-285750" algn="just">
                <a:buFont typeface="Symbol" panose="05050102010706020507" pitchFamily="18" charset="2"/>
                <a:buChar char="®"/>
                <a:defRPr/>
              </a:pPr>
              <a:r>
                <a:rPr lang="en-GB" sz="1400" dirty="0" err="1">
                  <a:latin typeface="Palatino Linotype" panose="02040502050505030304" pitchFamily="18" charset="0"/>
                </a:rPr>
                <a:t>Inhibiteurs</a:t>
              </a:r>
              <a:r>
                <a:rPr lang="en-GB" sz="1400" dirty="0">
                  <a:latin typeface="Palatino Linotype" panose="02040502050505030304" pitchFamily="18" charset="0"/>
                </a:rPr>
                <a:t> de </a:t>
              </a:r>
              <a:r>
                <a:rPr lang="en-GB" sz="1400" dirty="0" err="1">
                  <a:latin typeface="Palatino Linotype" panose="02040502050505030304" pitchFamily="18" charset="0"/>
                </a:rPr>
                <a:t>protéases</a:t>
              </a:r>
              <a:r>
                <a:rPr lang="en-GB" sz="1400" dirty="0">
                  <a:latin typeface="Palatino Linotype" panose="02040502050505030304" pitchFamily="18" charset="0"/>
                </a:rPr>
                <a:t> </a:t>
              </a:r>
              <a:r>
                <a:rPr lang="en-GB" sz="1400" dirty="0" err="1">
                  <a:latin typeface="Palatino Linotype" panose="02040502050505030304" pitchFamily="18" charset="0"/>
                </a:rPr>
                <a:t>bactériennes</a:t>
              </a:r>
              <a:r>
                <a:rPr lang="en-GB" sz="1400" dirty="0">
                  <a:latin typeface="Palatino Linotype" panose="02040502050505030304" pitchFamily="18" charset="0"/>
                </a:rPr>
                <a:t> (</a:t>
              </a:r>
              <a:r>
                <a:rPr lang="en-GB" sz="1400" dirty="0" err="1">
                  <a:latin typeface="Palatino Linotype" panose="02040502050505030304" pitchFamily="18" charset="0"/>
                </a:rPr>
                <a:t>ovomucoïde</a:t>
              </a:r>
              <a:r>
                <a:rPr lang="en-GB" sz="1400" dirty="0">
                  <a:latin typeface="Palatino Linotype" panose="02040502050505030304" pitchFamily="18" charset="0"/>
                </a:rPr>
                <a:t>, </a:t>
              </a:r>
              <a:r>
                <a:rPr lang="en-GB" sz="1400" dirty="0" err="1">
                  <a:latin typeface="Palatino Linotype" panose="02040502050505030304" pitchFamily="18" charset="0"/>
                </a:rPr>
                <a:t>ovoinhibiteur</a:t>
              </a:r>
              <a:r>
                <a:rPr lang="en-GB" sz="1400" dirty="0">
                  <a:latin typeface="Palatino Linotype" panose="02040502050505030304" pitchFamily="18" charset="0"/>
                </a:rPr>
                <a:t>, </a:t>
              </a:r>
              <a:r>
                <a:rPr lang="en-GB" sz="1400" dirty="0" err="1">
                  <a:latin typeface="Palatino Linotype" panose="02040502050505030304" pitchFamily="18" charset="0"/>
                </a:rPr>
                <a:t>cystatine</a:t>
              </a:r>
              <a:r>
                <a:rPr lang="en-GB" sz="1400" dirty="0">
                  <a:latin typeface="Palatino Linotype" panose="02040502050505030304" pitchFamily="18" charset="0"/>
                </a:rPr>
                <a:t>, </a:t>
              </a:r>
              <a:r>
                <a:rPr lang="en-GB" sz="1400" dirty="0" err="1">
                  <a:latin typeface="Palatino Linotype" panose="02040502050505030304" pitchFamily="18" charset="0"/>
                </a:rPr>
                <a:t>ovostatine</a:t>
              </a:r>
              <a:r>
                <a:rPr lang="en-GB" sz="1400" dirty="0">
                  <a:latin typeface="Palatino Linotype" panose="02040502050505030304" pitchFamily="18" charset="0"/>
                </a:rPr>
                <a:t>)	</a:t>
              </a:r>
            </a:p>
          </p:txBody>
        </p:sp>
        <p:cxnSp>
          <p:nvCxnSpPr>
            <p:cNvPr id="3" name="Connecteur droit avec flèche 2"/>
            <p:cNvCxnSpPr/>
            <p:nvPr/>
          </p:nvCxnSpPr>
          <p:spPr>
            <a:xfrm>
              <a:off x="592669" y="4371974"/>
              <a:ext cx="0" cy="1323976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/>
            <p:cNvCxnSpPr/>
            <p:nvPr/>
          </p:nvCxnSpPr>
          <p:spPr>
            <a:xfrm>
              <a:off x="585263" y="5695950"/>
              <a:ext cx="0" cy="480245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ZoneTexte 5"/>
            <p:cNvSpPr txBox="1"/>
            <p:nvPr/>
          </p:nvSpPr>
          <p:spPr>
            <a:xfrm rot="16200000">
              <a:off x="-115788" y="4774226"/>
              <a:ext cx="10743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chemeClr val="tx2"/>
                  </a:solidFill>
                  <a:latin typeface="Palatino Linotype" panose="02040502050505030304" pitchFamily="18" charset="0"/>
                </a:rPr>
                <a:t>Rôle direct</a:t>
              </a:r>
              <a:endParaRPr lang="en-US" sz="1400" b="1" dirty="0">
                <a:solidFill>
                  <a:schemeClr val="tx2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 rot="16200000">
              <a:off x="-189949" y="5881631"/>
              <a:ext cx="1242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chemeClr val="tx2"/>
                  </a:solidFill>
                  <a:latin typeface="Palatino Linotype" panose="02040502050505030304" pitchFamily="18" charset="0"/>
                </a:rPr>
                <a:t>Rôle indirect</a:t>
              </a:r>
              <a:endParaRPr lang="en-US" sz="1400" b="1" dirty="0">
                <a:solidFill>
                  <a:schemeClr val="tx2"/>
                </a:solidFill>
                <a:latin typeface="Palatino Linotype" panose="02040502050505030304" pitchFamily="18" charset="0"/>
              </a:endParaRPr>
            </a:p>
          </p:txBody>
        </p:sp>
      </p:grpSp>
      <p:pic>
        <p:nvPicPr>
          <p:cNvPr id="61" name="Picture 8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674" y="2078236"/>
            <a:ext cx="1230226" cy="18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13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2"/>
                </a:solidFill>
                <a:latin typeface="Palatino Linotype" panose="02040502050505030304" pitchFamily="18" charset="0"/>
                <a:ea typeface="Batang" panose="02030600000101010101" pitchFamily="18" charset="-127"/>
              </a:rPr>
              <a:t>Molécules antibactériennes de l’œuf: les protéines liant l’héparine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037" y="609600"/>
            <a:ext cx="742606" cy="542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3179478" y="1140854"/>
            <a:ext cx="1239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latin typeface="Palatino Linotype" panose="02040502050505030304" pitchFamily="18" charset="0"/>
              </a:rPr>
              <a:t>Projet IA-MUSE</a:t>
            </a:r>
          </a:p>
          <a:p>
            <a:pPr algn="ctr"/>
            <a:r>
              <a:rPr lang="fr-FR" sz="900" dirty="0">
                <a:latin typeface="Palatino Linotype" panose="02040502050505030304" pitchFamily="18" charset="0"/>
              </a:rPr>
              <a:t>2014-2016</a:t>
            </a:r>
            <a:endParaRPr lang="en-US" sz="900" dirty="0">
              <a:latin typeface="Palatino Linotype" panose="0204050205050503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16959" y="609725"/>
            <a:ext cx="971551" cy="904867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363" y="628875"/>
            <a:ext cx="1034495" cy="780826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524" y="3079186"/>
            <a:ext cx="1229249" cy="261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85467"/>
            <a:ext cx="2781896" cy="124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2459591" y="5711510"/>
            <a:ext cx="10855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>
                <a:solidFill>
                  <a:schemeClr val="bg1">
                    <a:lumMod val="75000"/>
                  </a:schemeClr>
                </a:solidFill>
                <a:latin typeface="Palatino Linotype" panose="02040502050505030304" pitchFamily="18" charset="0"/>
              </a:rPr>
              <a:t>Guyot et al., 2016</a:t>
            </a:r>
          </a:p>
        </p:txBody>
      </p:sp>
      <p:sp>
        <p:nvSpPr>
          <p:cNvPr id="5" name="Rectangle 4"/>
          <p:cNvSpPr/>
          <p:nvPr/>
        </p:nvSpPr>
        <p:spPr>
          <a:xfrm>
            <a:off x="1553240" y="5995322"/>
            <a:ext cx="28288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latin typeface="Palatino Linotype" panose="02040502050505030304" pitchFamily="18" charset="0"/>
              </a:rPr>
              <a:t>14 protéines candidates dont 3 connues </a:t>
            </a:r>
            <a:r>
              <a:rPr lang="fr-FR" sz="1400" dirty="0">
                <a:latin typeface="Palatino Linotype" panose="02040502050505030304" pitchFamily="18" charset="0"/>
              </a:rPr>
              <a:t>(lysozyme, </a:t>
            </a:r>
            <a:r>
              <a:rPr lang="fr-FR" sz="1400" dirty="0" err="1">
                <a:latin typeface="Palatino Linotype" panose="02040502050505030304" pitchFamily="18" charset="0"/>
              </a:rPr>
              <a:t>avidine</a:t>
            </a:r>
            <a:r>
              <a:rPr lang="fr-FR" sz="1400" dirty="0">
                <a:latin typeface="Palatino Linotype" panose="02040502050505030304" pitchFamily="18" charset="0"/>
              </a:rPr>
              <a:t>, TENP)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4726440" y="1093340"/>
            <a:ext cx="5584170" cy="5057437"/>
            <a:chOff x="3202440" y="1093339"/>
            <a:chExt cx="5584170" cy="5057437"/>
          </a:xfrm>
        </p:grpSpPr>
        <p:grpSp>
          <p:nvGrpSpPr>
            <p:cNvPr id="6" name="Groupe 5"/>
            <p:cNvGrpSpPr/>
            <p:nvPr/>
          </p:nvGrpSpPr>
          <p:grpSpPr>
            <a:xfrm>
              <a:off x="3202440" y="1093339"/>
              <a:ext cx="5584170" cy="5057437"/>
              <a:chOff x="3202440" y="1093339"/>
              <a:chExt cx="5584170" cy="5057437"/>
            </a:xfrm>
            <a:solidFill>
              <a:schemeClr val="bg1"/>
            </a:solidFill>
          </p:grpSpPr>
          <p:grpSp>
            <p:nvGrpSpPr>
              <p:cNvPr id="2" name="Groupe 1"/>
              <p:cNvGrpSpPr/>
              <p:nvPr/>
            </p:nvGrpSpPr>
            <p:grpSpPr>
              <a:xfrm>
                <a:off x="3202440" y="1093339"/>
                <a:ext cx="5584170" cy="5057437"/>
                <a:chOff x="3250140" y="1826844"/>
                <a:chExt cx="5584170" cy="5057437"/>
              </a:xfrm>
              <a:grpFill/>
            </p:grpSpPr>
            <p:grpSp>
              <p:nvGrpSpPr>
                <p:cNvPr id="19" name="Groupe 18"/>
                <p:cNvGrpSpPr/>
                <p:nvPr/>
              </p:nvGrpSpPr>
              <p:grpSpPr>
                <a:xfrm>
                  <a:off x="3250140" y="1826844"/>
                  <a:ext cx="5584170" cy="5057437"/>
                  <a:chOff x="3250140" y="1826844"/>
                  <a:chExt cx="5584170" cy="5057437"/>
                </a:xfrm>
                <a:grpFill/>
              </p:grpSpPr>
              <p:sp>
                <p:nvSpPr>
                  <p:cNvPr id="9" name="Rectangle 8"/>
                  <p:cNvSpPr/>
                  <p:nvPr/>
                </p:nvSpPr>
                <p:spPr>
                  <a:xfrm>
                    <a:off x="3250140" y="1826844"/>
                    <a:ext cx="4416040" cy="3539430"/>
                  </a:xfrm>
                  <a:prstGeom prst="rect">
                    <a:avLst/>
                  </a:prstGeom>
                  <a:grp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fr-FR" sz="1600" b="1" dirty="0">
                        <a:latin typeface="Palatino Linotype" panose="02040502050505030304" pitchFamily="18" charset="0"/>
                      </a:rPr>
                      <a:t>Nouveaux candidats:</a:t>
                    </a:r>
                  </a:p>
                  <a:p>
                    <a:r>
                      <a:rPr lang="fr-FR" sz="1600" dirty="0" err="1">
                        <a:latin typeface="Palatino Linotype" panose="02040502050505030304" pitchFamily="18" charset="0"/>
                      </a:rPr>
                      <a:t>Pléiotrophine</a:t>
                    </a:r>
                    <a:r>
                      <a:rPr lang="fr-FR" sz="1600" dirty="0">
                        <a:latin typeface="Palatino Linotype" panose="02040502050505030304" pitchFamily="18" charset="0"/>
                      </a:rPr>
                      <a:t> (</a:t>
                    </a:r>
                    <a:r>
                      <a:rPr lang="fr-FR" sz="1600" i="1" dirty="0" err="1">
                        <a:latin typeface="Palatino Linotype" panose="02040502050505030304" pitchFamily="18" charset="0"/>
                      </a:rPr>
                      <a:t>L.m</a:t>
                    </a:r>
                    <a:r>
                      <a:rPr lang="fr-FR" sz="1600" i="1" dirty="0">
                        <a:latin typeface="Palatino Linotype" panose="02040502050505030304" pitchFamily="18" charset="0"/>
                      </a:rPr>
                      <a:t>, S.</a:t>
                    </a:r>
                    <a:r>
                      <a:rPr lang="fr-FR" sz="1600" dirty="0">
                        <a:latin typeface="Palatino Linotype" panose="02040502050505030304" pitchFamily="18" charset="0"/>
                      </a:rPr>
                      <a:t>E)</a:t>
                    </a:r>
                  </a:p>
                  <a:p>
                    <a:r>
                      <a:rPr lang="fr-FR" sz="1600" dirty="0">
                        <a:latin typeface="Palatino Linotype" panose="02040502050505030304" pitchFamily="18" charset="0"/>
                      </a:rPr>
                      <a:t>VMO-1 (</a:t>
                    </a:r>
                    <a:r>
                      <a:rPr lang="fr-FR" sz="1600" i="1" dirty="0" err="1">
                        <a:latin typeface="Palatino Linotype" panose="02040502050505030304" pitchFamily="18" charset="0"/>
                      </a:rPr>
                      <a:t>L.m</a:t>
                    </a:r>
                    <a:r>
                      <a:rPr lang="fr-FR" sz="1600" i="1" dirty="0">
                        <a:latin typeface="Palatino Linotype" panose="02040502050505030304" pitchFamily="18" charset="0"/>
                      </a:rPr>
                      <a:t>, S.</a:t>
                    </a:r>
                    <a:r>
                      <a:rPr lang="fr-FR" sz="1600" dirty="0">
                        <a:latin typeface="Palatino Linotype" panose="02040502050505030304" pitchFamily="18" charset="0"/>
                      </a:rPr>
                      <a:t>E)</a:t>
                    </a:r>
                  </a:p>
                  <a:p>
                    <a:endParaRPr lang="fr-FR" sz="1600" dirty="0">
                      <a:latin typeface="Palatino Linotype" panose="02040502050505030304" pitchFamily="18" charset="0"/>
                    </a:endParaRPr>
                  </a:p>
                  <a:p>
                    <a:endParaRPr lang="fr-FR" sz="1600" dirty="0">
                      <a:latin typeface="Palatino Linotype" panose="02040502050505030304" pitchFamily="18" charset="0"/>
                    </a:endParaRPr>
                  </a:p>
                  <a:p>
                    <a:r>
                      <a:rPr lang="fr-FR" sz="1600" dirty="0" err="1">
                        <a:latin typeface="Palatino Linotype" panose="02040502050505030304" pitchFamily="18" charset="0"/>
                      </a:rPr>
                      <a:t>Ovalbumin-related</a:t>
                    </a:r>
                    <a:r>
                      <a:rPr lang="fr-FR" sz="1600" dirty="0">
                        <a:latin typeface="Palatino Linotype" panose="02040502050505030304" pitchFamily="18" charset="0"/>
                      </a:rPr>
                      <a:t> </a:t>
                    </a:r>
                    <a:r>
                      <a:rPr lang="fr-FR" sz="1600" dirty="0" err="1">
                        <a:latin typeface="Palatino Linotype" panose="02040502050505030304" pitchFamily="18" charset="0"/>
                      </a:rPr>
                      <a:t>protein</a:t>
                    </a:r>
                    <a:r>
                      <a:rPr lang="fr-FR" sz="1600" dirty="0">
                        <a:latin typeface="Palatino Linotype" panose="02040502050505030304" pitchFamily="18" charset="0"/>
                      </a:rPr>
                      <a:t> X (</a:t>
                    </a:r>
                    <a:r>
                      <a:rPr lang="fr-FR" sz="1600" i="1" dirty="0" err="1">
                        <a:latin typeface="Palatino Linotype" panose="02040502050505030304" pitchFamily="18" charset="0"/>
                      </a:rPr>
                      <a:t>L.m</a:t>
                    </a:r>
                    <a:r>
                      <a:rPr lang="fr-FR" sz="1600" i="1" dirty="0">
                        <a:latin typeface="Palatino Linotype" panose="02040502050505030304" pitchFamily="18" charset="0"/>
                      </a:rPr>
                      <a:t>, S.</a:t>
                    </a:r>
                    <a:r>
                      <a:rPr lang="fr-FR" sz="1600" dirty="0">
                        <a:latin typeface="Palatino Linotype" panose="02040502050505030304" pitchFamily="18" charset="0"/>
                      </a:rPr>
                      <a:t>E)</a:t>
                    </a:r>
                  </a:p>
                  <a:p>
                    <a:r>
                      <a:rPr lang="fr-FR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Palatino Linotype" panose="02040502050505030304" pitchFamily="18" charset="0"/>
                      </a:rPr>
                      <a:t>Galline (b</a:t>
                    </a:r>
                    <a:r>
                      <a:rPr lang="en-US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Palatino Linotype" panose="02040502050505030304" pitchFamily="18" charset="0"/>
                      </a:rPr>
                      <a:t>ê</a:t>
                    </a:r>
                    <a:r>
                      <a:rPr lang="fr-FR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Palatino Linotype" panose="02040502050505030304" pitchFamily="18" charset="0"/>
                      </a:rPr>
                      <a:t>ta-</a:t>
                    </a:r>
                    <a:r>
                      <a:rPr lang="fr-FR" sz="1600" dirty="0" err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Palatino Linotype" panose="02040502050505030304" pitchFamily="18" charset="0"/>
                      </a:rPr>
                      <a:t>défensine</a:t>
                    </a:r>
                    <a:r>
                      <a:rPr lang="fr-FR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Palatino Linotype" panose="02040502050505030304" pitchFamily="18" charset="0"/>
                      </a:rPr>
                      <a:t>) (</a:t>
                    </a:r>
                    <a:r>
                      <a:rPr lang="fr-FR" sz="160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Palatino Linotype" panose="02040502050505030304" pitchFamily="18" charset="0"/>
                      </a:rPr>
                      <a:t>E. Coli</a:t>
                    </a:r>
                    <a:r>
                      <a:rPr lang="fr-FR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Palatino Linotype" panose="02040502050505030304" pitchFamily="18" charset="0"/>
                      </a:rPr>
                      <a:t>)</a:t>
                    </a:r>
                  </a:p>
                  <a:p>
                    <a:r>
                      <a:rPr lang="fr-FR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Palatino Linotype" panose="02040502050505030304" pitchFamily="18" charset="0"/>
                      </a:rPr>
                      <a:t>B</a:t>
                    </a:r>
                    <a:r>
                      <a:rPr lang="en-US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Palatino Linotype" panose="02040502050505030304" pitchFamily="18" charset="0"/>
                      </a:rPr>
                      <a:t>ê</a:t>
                    </a:r>
                    <a:r>
                      <a:rPr lang="fr-FR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Palatino Linotype" panose="02040502050505030304" pitchFamily="18" charset="0"/>
                      </a:rPr>
                      <a:t>ta-</a:t>
                    </a:r>
                    <a:r>
                      <a:rPr lang="fr-FR" sz="1600" dirty="0" err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Palatino Linotype" panose="02040502050505030304" pitchFamily="18" charset="0"/>
                      </a:rPr>
                      <a:t>défensine</a:t>
                    </a:r>
                    <a:r>
                      <a:rPr lang="fr-FR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Palatino Linotype" panose="02040502050505030304" pitchFamily="18" charset="0"/>
                      </a:rPr>
                      <a:t> 11 (spectre large)</a:t>
                    </a:r>
                  </a:p>
                  <a:p>
                    <a:r>
                      <a:rPr lang="fr-FR" sz="1600" dirty="0">
                        <a:latin typeface="Palatino Linotype" panose="02040502050505030304" pitchFamily="18" charset="0"/>
                      </a:rPr>
                      <a:t>Bêta-</a:t>
                    </a:r>
                    <a:r>
                      <a:rPr lang="fr-FR" sz="1600" dirty="0" err="1">
                        <a:latin typeface="Palatino Linotype" panose="02040502050505030304" pitchFamily="18" charset="0"/>
                      </a:rPr>
                      <a:t>microséminoprotéine</a:t>
                    </a:r>
                    <a:r>
                      <a:rPr lang="fr-FR" sz="1600" dirty="0">
                        <a:latin typeface="Palatino Linotype" panose="02040502050505030304" pitchFamily="18" charset="0"/>
                      </a:rPr>
                      <a:t> (</a:t>
                    </a:r>
                    <a:r>
                      <a:rPr lang="fr-FR" sz="1600" i="1" dirty="0" err="1">
                        <a:latin typeface="Palatino Linotype" panose="02040502050505030304" pitchFamily="18" charset="0"/>
                      </a:rPr>
                      <a:t>L.m</a:t>
                    </a:r>
                    <a:r>
                      <a:rPr lang="fr-FR" sz="1600" i="1" dirty="0">
                        <a:latin typeface="Palatino Linotype" panose="02040502050505030304" pitchFamily="18" charset="0"/>
                      </a:rPr>
                      <a:t>, S.</a:t>
                    </a:r>
                    <a:r>
                      <a:rPr lang="fr-FR" sz="1600" dirty="0">
                        <a:latin typeface="Palatino Linotype" panose="02040502050505030304" pitchFamily="18" charset="0"/>
                      </a:rPr>
                      <a:t>E)</a:t>
                    </a:r>
                  </a:p>
                  <a:p>
                    <a:endParaRPr lang="fr-FR" sz="1600" dirty="0">
                      <a:latin typeface="Palatino Linotype" panose="02040502050505030304" pitchFamily="18" charset="0"/>
                    </a:endParaRPr>
                  </a:p>
                  <a:p>
                    <a:endParaRPr lang="fr-FR" sz="1600" dirty="0">
                      <a:latin typeface="Palatino Linotype" panose="02040502050505030304" pitchFamily="18" charset="0"/>
                    </a:endParaRPr>
                  </a:p>
                  <a:p>
                    <a:endParaRPr lang="fr-FR" sz="1600" dirty="0">
                      <a:latin typeface="Palatino Linotype" panose="02040502050505030304" pitchFamily="18" charset="0"/>
                    </a:endParaRPr>
                  </a:p>
                  <a:p>
                    <a:endParaRPr lang="fr-FR" sz="1600" dirty="0">
                      <a:latin typeface="Palatino Linotype" panose="02040502050505030304" pitchFamily="18" charset="0"/>
                    </a:endParaRPr>
                  </a:p>
                  <a:p>
                    <a:endParaRPr lang="fr-FR" sz="1600" dirty="0">
                      <a:latin typeface="Palatino Linotype" panose="02040502050505030304" pitchFamily="18" charset="0"/>
                    </a:endParaRPr>
                  </a:p>
                </p:txBody>
              </p:sp>
              <p:sp>
                <p:nvSpPr>
                  <p:cNvPr id="10" name="Accolade fermante 9"/>
                  <p:cNvSpPr/>
                  <p:nvPr/>
                </p:nvSpPr>
                <p:spPr>
                  <a:xfrm>
                    <a:off x="6772907" y="2945361"/>
                    <a:ext cx="322521" cy="1158949"/>
                  </a:xfrm>
                  <a:prstGeom prst="rightBrace">
                    <a:avLst>
                      <a:gd name="adj1" fmla="val 70971"/>
                      <a:gd name="adj2" fmla="val 50000"/>
                    </a:avLst>
                  </a:prstGeom>
                  <a:grpFill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Palatino Linotype" panose="02040502050505030304" pitchFamily="18" charset="0"/>
                    </a:endParaRPr>
                  </a:p>
                </p:txBody>
              </p:sp>
              <p:sp>
                <p:nvSpPr>
                  <p:cNvPr id="11" name="ZoneTexte 10"/>
                  <p:cNvSpPr txBox="1"/>
                  <p:nvPr/>
                </p:nvSpPr>
                <p:spPr>
                  <a:xfrm>
                    <a:off x="7153252" y="3027092"/>
                    <a:ext cx="1610422" cy="1077218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en-US" sz="1600" dirty="0" err="1">
                        <a:latin typeface="Palatino Linotype" panose="02040502050505030304" pitchFamily="18" charset="0"/>
                      </a:rPr>
                      <a:t>Spécificités</a:t>
                    </a:r>
                    <a:r>
                      <a:rPr lang="en-US" sz="1600" dirty="0">
                        <a:latin typeface="Palatino Linotype" panose="02040502050505030304" pitchFamily="18" charset="0"/>
                      </a:rPr>
                      <a:t> de </a:t>
                    </a:r>
                    <a:r>
                      <a:rPr lang="en-US" sz="1600" dirty="0" err="1">
                        <a:latin typeface="Palatino Linotype" panose="02040502050505030304" pitchFamily="18" charset="0"/>
                      </a:rPr>
                      <a:t>séquence</a:t>
                    </a:r>
                    <a:r>
                      <a:rPr lang="en-US" sz="1600" dirty="0">
                        <a:latin typeface="Palatino Linotype" panose="02040502050505030304" pitchFamily="18" charset="0"/>
                      </a:rPr>
                      <a:t> et/</a:t>
                    </a:r>
                    <a:r>
                      <a:rPr lang="en-US" sz="1600" dirty="0" err="1">
                        <a:latin typeface="Palatino Linotype" panose="02040502050505030304" pitchFamily="18" charset="0"/>
                      </a:rPr>
                      <a:t>ou</a:t>
                    </a:r>
                    <a:r>
                      <a:rPr lang="en-US" sz="1600" dirty="0">
                        <a:latin typeface="Palatino Linotype" panose="02040502050505030304" pitchFamily="18" charset="0"/>
                      </a:rPr>
                      <a:t> de structure 3D chez </a:t>
                    </a:r>
                    <a:r>
                      <a:rPr lang="en-US" sz="1600" dirty="0" err="1">
                        <a:latin typeface="Palatino Linotype" panose="02040502050505030304" pitchFamily="18" charset="0"/>
                      </a:rPr>
                      <a:t>l’oiseau</a:t>
                    </a:r>
                    <a:endParaRPr lang="en-US" sz="1600" dirty="0">
                      <a:latin typeface="Palatino Linotype" panose="02040502050505030304" pitchFamily="18" charset="0"/>
                    </a:endParaRPr>
                  </a:p>
                </p:txBody>
              </p:sp>
              <p:pic>
                <p:nvPicPr>
                  <p:cNvPr id="13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42549" y="4698637"/>
                    <a:ext cx="982355" cy="160034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5" name="ZoneTexte 24"/>
                  <p:cNvSpPr txBox="1"/>
                  <p:nvPr/>
                </p:nvSpPr>
                <p:spPr>
                  <a:xfrm>
                    <a:off x="3682923" y="6299506"/>
                    <a:ext cx="1383712" cy="584775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fr-FR" sz="1400" dirty="0">
                        <a:latin typeface="Palatino Linotype" panose="02040502050505030304" pitchFamily="18" charset="0"/>
                      </a:rPr>
                      <a:t>OVAX</a:t>
                    </a:r>
                  </a:p>
                  <a:p>
                    <a:pPr algn="ctr"/>
                    <a:r>
                      <a:rPr lang="fr-FR" sz="9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Palatino Linotype" panose="02040502050505030304" pitchFamily="18" charset="0"/>
                      </a:rPr>
                      <a:t>(</a:t>
                    </a:r>
                    <a:r>
                      <a:rPr lang="fr-FR" sz="900" b="1" dirty="0" err="1">
                        <a:solidFill>
                          <a:schemeClr val="bg1">
                            <a:lumMod val="75000"/>
                          </a:schemeClr>
                        </a:solidFill>
                        <a:latin typeface="Palatino Linotype" panose="02040502050505030304" pitchFamily="18" charset="0"/>
                      </a:rPr>
                      <a:t>F.Coste</a:t>
                    </a:r>
                    <a:r>
                      <a:rPr lang="fr-FR" sz="9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Palatino Linotype" panose="02040502050505030304" pitchFamily="18" charset="0"/>
                      </a:rPr>
                      <a:t>,</a:t>
                    </a:r>
                  </a:p>
                  <a:p>
                    <a:pPr algn="ctr"/>
                    <a:r>
                      <a:rPr lang="fr-FR" sz="9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Palatino Linotype" panose="02040502050505030304" pitchFamily="18" charset="0"/>
                      </a:rPr>
                      <a:t>données non publiées)</a:t>
                    </a:r>
                    <a:endParaRPr lang="en-US" sz="900" b="1" dirty="0">
                      <a:solidFill>
                        <a:schemeClr val="bg1">
                          <a:lumMod val="75000"/>
                        </a:schemeClr>
                      </a:solidFill>
                      <a:latin typeface="Palatino Linotype" panose="02040502050505030304" pitchFamily="18" charset="0"/>
                    </a:endParaRPr>
                  </a:p>
                </p:txBody>
              </p:sp>
              <p:pic>
                <p:nvPicPr>
                  <p:cNvPr id="512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58081" y="4896850"/>
                    <a:ext cx="2276229" cy="1625328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3" name="ZoneTexte 2"/>
                  <p:cNvSpPr txBox="1"/>
                  <p:nvPr/>
                </p:nvSpPr>
                <p:spPr>
                  <a:xfrm>
                    <a:off x="6970780" y="6289169"/>
                    <a:ext cx="1383712" cy="584775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fr-FR" sz="1400" dirty="0">
                        <a:latin typeface="Palatino Linotype" panose="02040502050505030304" pitchFamily="18" charset="0"/>
                      </a:rPr>
                      <a:t>AvBD11 </a:t>
                    </a:r>
                  </a:p>
                  <a:p>
                    <a:pPr algn="ctr"/>
                    <a:r>
                      <a:rPr lang="fr-FR" sz="9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Palatino Linotype" panose="02040502050505030304" pitchFamily="18" charset="0"/>
                      </a:rPr>
                      <a:t>(H. </a:t>
                    </a:r>
                    <a:r>
                      <a:rPr lang="fr-FR" sz="900" b="1" dirty="0" err="1">
                        <a:solidFill>
                          <a:schemeClr val="bg1">
                            <a:lumMod val="75000"/>
                          </a:schemeClr>
                        </a:solidFill>
                        <a:latin typeface="Palatino Linotype" panose="02040502050505030304" pitchFamily="18" charset="0"/>
                      </a:rPr>
                      <a:t>Meudal</a:t>
                    </a:r>
                    <a:r>
                      <a:rPr lang="fr-FR" sz="9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Palatino Linotype" panose="02040502050505030304" pitchFamily="18" charset="0"/>
                      </a:rPr>
                      <a:t>,</a:t>
                    </a:r>
                  </a:p>
                  <a:p>
                    <a:pPr algn="ctr"/>
                    <a:r>
                      <a:rPr lang="fr-FR" sz="9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Palatino Linotype" panose="02040502050505030304" pitchFamily="18" charset="0"/>
                      </a:rPr>
                      <a:t>données non publiées)</a:t>
                    </a:r>
                    <a:endParaRPr lang="en-US" sz="900" b="1" dirty="0">
                      <a:solidFill>
                        <a:schemeClr val="bg1">
                          <a:lumMod val="75000"/>
                        </a:schemeClr>
                      </a:solidFill>
                      <a:latin typeface="Palatino Linotype" panose="02040502050505030304" pitchFamily="18" charset="0"/>
                    </a:endParaRPr>
                  </a:p>
                </p:txBody>
              </p:sp>
              <p:sp>
                <p:nvSpPr>
                  <p:cNvPr id="26" name="ZoneTexte 25"/>
                  <p:cNvSpPr txBox="1"/>
                  <p:nvPr/>
                </p:nvSpPr>
                <p:spPr>
                  <a:xfrm>
                    <a:off x="5458160" y="6291450"/>
                    <a:ext cx="1072731" cy="44627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fr-FR" sz="1400" dirty="0">
                        <a:latin typeface="Palatino Linotype" panose="02040502050505030304" pitchFamily="18" charset="0"/>
                      </a:rPr>
                      <a:t>Galline</a:t>
                    </a:r>
                  </a:p>
                  <a:p>
                    <a:pPr algn="ctr"/>
                    <a:r>
                      <a:rPr lang="fr-FR" sz="9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Palatino Linotype" panose="02040502050505030304" pitchFamily="18" charset="0"/>
                      </a:rPr>
                      <a:t>Hervé et al., 2014</a:t>
                    </a:r>
                    <a:endParaRPr lang="en-US" sz="900" b="1" dirty="0">
                      <a:solidFill>
                        <a:schemeClr val="bg1">
                          <a:lumMod val="75000"/>
                        </a:schemeClr>
                      </a:solidFill>
                      <a:latin typeface="Palatino Linotype" panose="02040502050505030304" pitchFamily="18" charset="0"/>
                    </a:endParaRPr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3990975" y="4647009"/>
                    <a:ext cx="418435" cy="182166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28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532"/>
                <a:stretch/>
              </p:blipFill>
              <p:spPr bwMode="auto">
                <a:xfrm>
                  <a:off x="5333521" y="5039256"/>
                  <a:ext cx="1224560" cy="122693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4" name="Picture 4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2629" y="5625123"/>
                <a:ext cx="284435" cy="25477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4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0498" y="5613143"/>
                <a:ext cx="284435" cy="25477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9" name="Picture 4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22357" y="5608991"/>
                <a:ext cx="284435" cy="25477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4572000" y="3913504"/>
              <a:ext cx="446935" cy="1821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Connecteur droit 20"/>
          <p:cNvCxnSpPr/>
          <p:nvPr/>
        </p:nvCxnSpPr>
        <p:spPr>
          <a:xfrm>
            <a:off x="4543426" y="1140855"/>
            <a:ext cx="9525" cy="5527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85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2"/>
                </a:solidFill>
                <a:latin typeface="Palatino Linotype" panose="02040502050505030304" pitchFamily="18" charset="0"/>
                <a:ea typeface="Batang" panose="02030600000101010101" pitchFamily="18" charset="-127"/>
              </a:rPr>
              <a:t>La galline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914401"/>
            <a:ext cx="5029200" cy="208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00200" y="3048000"/>
            <a:ext cx="8886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"/>
            </a:pPr>
            <a:r>
              <a:rPr lang="en-US" dirty="0" err="1">
                <a:latin typeface="Palatino Linotype" panose="02040502050505030304" pitchFamily="18" charset="0"/>
              </a:rPr>
              <a:t>Une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bêta-défensine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présentant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une</a:t>
            </a:r>
            <a:r>
              <a:rPr lang="en-US" dirty="0">
                <a:latin typeface="Palatino Linotype" panose="02040502050505030304" pitchFamily="18" charset="0"/>
              </a:rPr>
              <a:t> structure </a:t>
            </a:r>
            <a:r>
              <a:rPr lang="en-US" dirty="0" err="1">
                <a:latin typeface="Palatino Linotype" panose="02040502050505030304" pitchFamily="18" charset="0"/>
              </a:rPr>
              <a:t>en</a:t>
            </a:r>
            <a:r>
              <a:rPr lang="en-US" dirty="0">
                <a:latin typeface="Palatino Linotype" panose="02040502050505030304" pitchFamily="18" charset="0"/>
              </a:rPr>
              <a:t> 5 </a:t>
            </a:r>
            <a:r>
              <a:rPr lang="en-US" dirty="0" err="1">
                <a:latin typeface="Palatino Linotype" panose="02040502050505030304" pitchFamily="18" charset="0"/>
              </a:rPr>
              <a:t>brins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bêta</a:t>
            </a:r>
            <a:r>
              <a:rPr lang="en-US" dirty="0">
                <a:latin typeface="Palatino Linotype" panose="02040502050505030304" pitchFamily="18" charset="0"/>
              </a:rPr>
              <a:t> = nouvelle sous-</a:t>
            </a:r>
            <a:r>
              <a:rPr lang="en-US" dirty="0" err="1">
                <a:latin typeface="Palatino Linotype" panose="02040502050505030304" pitchFamily="18" charset="0"/>
              </a:rPr>
              <a:t>famille</a:t>
            </a:r>
            <a:r>
              <a:rPr lang="en-US" dirty="0">
                <a:latin typeface="Palatino Linotype" panose="02040502050505030304" pitchFamily="18" charset="0"/>
              </a:rPr>
              <a:t> de </a:t>
            </a:r>
            <a:r>
              <a:rPr lang="en-US" dirty="0" err="1">
                <a:latin typeface="Palatino Linotype" panose="02040502050505030304" pitchFamily="18" charset="0"/>
              </a:rPr>
              <a:t>bêta-défensines</a:t>
            </a:r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"/>
            </a:pPr>
            <a:r>
              <a:rPr lang="fr-FR" dirty="0">
                <a:latin typeface="Palatino Linotype" panose="02040502050505030304" pitchFamily="18" charset="0"/>
              </a:rPr>
              <a:t>Molécule très cationique (</a:t>
            </a:r>
            <a:r>
              <a:rPr lang="fr-FR" dirty="0" err="1">
                <a:latin typeface="Palatino Linotype" panose="02040502050505030304" pitchFamily="18" charset="0"/>
              </a:rPr>
              <a:t>pI</a:t>
            </a:r>
            <a:r>
              <a:rPr lang="fr-FR" dirty="0">
                <a:latin typeface="Palatino Linotype" panose="02040502050505030304" pitchFamily="18" charset="0"/>
              </a:rPr>
              <a:t>=9,22) mais activité antibactérienne restreinte à </a:t>
            </a:r>
            <a:r>
              <a:rPr lang="fr-FR" i="1" dirty="0">
                <a:latin typeface="Palatino Linotype" panose="02040502050505030304" pitchFamily="18" charset="0"/>
              </a:rPr>
              <a:t>E. coli</a:t>
            </a:r>
            <a:endParaRPr lang="en-US" i="1" dirty="0">
              <a:latin typeface="Palatino Linotype" panose="0204050205050503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4166371"/>
            <a:ext cx="3720973" cy="239425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534400" y="1161934"/>
            <a:ext cx="10727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900" b="1" dirty="0">
                <a:solidFill>
                  <a:schemeClr val="bg1">
                    <a:lumMod val="75000"/>
                  </a:schemeClr>
                </a:solidFill>
                <a:latin typeface="Palatino Linotype" panose="02040502050505030304" pitchFamily="18" charset="0"/>
              </a:rPr>
              <a:t>Hervé et al., 2014</a:t>
            </a:r>
            <a:endParaRPr lang="en-US" sz="900" b="1" dirty="0">
              <a:solidFill>
                <a:schemeClr val="bg1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104775"/>
            <a:ext cx="904875" cy="67937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e 1"/>
          <p:cNvSpPr/>
          <p:nvPr/>
        </p:nvSpPr>
        <p:spPr>
          <a:xfrm>
            <a:off x="7272868" y="925500"/>
            <a:ext cx="791505" cy="804333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3947647" y="990601"/>
            <a:ext cx="791505" cy="804333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82651" y="6329795"/>
            <a:ext cx="10727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900" b="1" dirty="0">
                <a:solidFill>
                  <a:schemeClr val="bg1">
                    <a:lumMod val="75000"/>
                  </a:schemeClr>
                </a:solidFill>
                <a:latin typeface="Palatino Linotype" panose="02040502050505030304" pitchFamily="18" charset="0"/>
              </a:rPr>
              <a:t>Hervé et al., 2014</a:t>
            </a:r>
            <a:endParaRPr lang="en-US" sz="900" b="1" dirty="0">
              <a:solidFill>
                <a:schemeClr val="bg1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05601" y="4832371"/>
            <a:ext cx="3294907" cy="806429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Perspectives de valorisation pour traiter des infections à E. coli (Santé humaine et animale)</a:t>
            </a:r>
          </a:p>
        </p:txBody>
      </p:sp>
    </p:spTree>
    <p:extLst>
      <p:ext uri="{BB962C8B-B14F-4D97-AF65-F5344CB8AC3E}">
        <p14:creationId xmlns:p14="http://schemas.microsoft.com/office/powerpoint/2010/main" val="80336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1"/>
          <a:stretch/>
        </p:blipFill>
        <p:spPr bwMode="auto">
          <a:xfrm>
            <a:off x="2115910" y="1934216"/>
            <a:ext cx="7960181" cy="15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648178" y="867410"/>
            <a:ext cx="858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"/>
            </a:pPr>
            <a:r>
              <a:rPr lang="fr-FR" dirty="0">
                <a:latin typeface="Palatino Linotype" panose="02040502050505030304" pitchFamily="18" charset="0"/>
              </a:rPr>
              <a:t>Double </a:t>
            </a:r>
            <a:r>
              <a:rPr lang="fr-FR" dirty="0" err="1">
                <a:latin typeface="Palatino Linotype" panose="02040502050505030304" pitchFamily="18" charset="0"/>
              </a:rPr>
              <a:t>défensine</a:t>
            </a:r>
            <a:endParaRPr lang="fr-FR" dirty="0">
              <a:latin typeface="Palatino Linotype" panose="02040502050505030304" pitchFamily="18" charset="0"/>
            </a:endParaRP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"/>
            </a:pPr>
            <a:endParaRPr lang="fr-FR" dirty="0">
              <a:latin typeface="Palatino Linotype" panose="02040502050505030304" pitchFamily="18" charset="0"/>
            </a:endParaRP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"/>
            </a:pPr>
            <a:r>
              <a:rPr lang="fr-FR" dirty="0">
                <a:latin typeface="Palatino Linotype" panose="02040502050505030304" pitchFamily="18" charset="0"/>
              </a:rPr>
              <a:t>Une séquence très conservée au sein des oiseaux (absente dans d’autres espèces animales)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871939" y="3429642"/>
            <a:ext cx="20649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>
                <a:solidFill>
                  <a:schemeClr val="bg1">
                    <a:lumMod val="75000"/>
                  </a:schemeClr>
                </a:solidFill>
                <a:latin typeface="Palatino Linotype" panose="02040502050505030304" pitchFamily="18" charset="0"/>
              </a:rPr>
              <a:t>N. Guyot, données personnelles</a:t>
            </a:r>
            <a:endParaRPr lang="en-US" sz="1000" b="1" dirty="0">
              <a:solidFill>
                <a:schemeClr val="bg1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0" y="76200"/>
            <a:ext cx="914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2"/>
                </a:solidFill>
                <a:latin typeface="Palatino Linotype" panose="02040502050505030304" pitchFamily="18" charset="0"/>
                <a:ea typeface="Batang" panose="02030600000101010101" pitchFamily="18" charset="-127"/>
              </a:rPr>
              <a:t>L’AvBD11 (1/2)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847725" cy="781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01" y="1"/>
            <a:ext cx="1521635" cy="133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1648177" y="3630662"/>
            <a:ext cx="8668064" cy="3074938"/>
            <a:chOff x="1648177" y="3630662"/>
            <a:chExt cx="8668064" cy="3074938"/>
          </a:xfrm>
        </p:grpSpPr>
        <p:grpSp>
          <p:nvGrpSpPr>
            <p:cNvPr id="2" name="Groupe 1"/>
            <p:cNvGrpSpPr/>
            <p:nvPr/>
          </p:nvGrpSpPr>
          <p:grpSpPr>
            <a:xfrm>
              <a:off x="1648177" y="3630662"/>
              <a:ext cx="8668064" cy="3074938"/>
              <a:chOff x="124177" y="3630662"/>
              <a:chExt cx="8668064" cy="3074938"/>
            </a:xfrm>
          </p:grpSpPr>
          <p:sp>
            <p:nvSpPr>
              <p:cNvPr id="12" name="ZoneTexte 11"/>
              <p:cNvSpPr txBox="1"/>
              <p:nvPr/>
            </p:nvSpPr>
            <p:spPr>
              <a:xfrm>
                <a:off x="124177" y="3630662"/>
                <a:ext cx="85845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Clr>
                    <a:schemeClr val="tx2"/>
                  </a:buClr>
                  <a:buFont typeface="Wingdings" panose="05000000000000000000" pitchFamily="2" charset="2"/>
                  <a:buChar char=""/>
                </a:pPr>
                <a:r>
                  <a:rPr lang="fr-FR" dirty="0">
                    <a:latin typeface="Palatino Linotype" panose="02040502050505030304" pitchFamily="18" charset="0"/>
                  </a:rPr>
                  <a:t>Mais des spécificités de séquence et de charge possiblement associées à des fonctions renforcées voire différentes</a:t>
                </a:r>
                <a:endParaRPr lang="en-US" dirty="0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356072" y="6382351"/>
                <a:ext cx="206498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b="1" dirty="0">
                    <a:solidFill>
                      <a:schemeClr val="bg1">
                        <a:lumMod val="75000"/>
                      </a:schemeClr>
                    </a:solidFill>
                    <a:latin typeface="Palatino Linotype" panose="02040502050505030304" pitchFamily="18" charset="0"/>
                  </a:rPr>
                  <a:t>N. Guyot, données personnelles</a:t>
                </a:r>
                <a:endParaRPr lang="en-US" sz="1000" b="1" dirty="0">
                  <a:solidFill>
                    <a:schemeClr val="bg1">
                      <a:lumMod val="75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  <p:pic>
            <p:nvPicPr>
              <p:cNvPr id="6147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822" y="4419600"/>
                <a:ext cx="5065057" cy="2286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148" name="Picture 4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5078" y="4772025"/>
                <a:ext cx="478252" cy="478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49" name="Picture 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42262" y="6000004"/>
                <a:ext cx="547537" cy="4109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151" name="Picture 7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4366" y="5400675"/>
                <a:ext cx="68580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2" name="Picture 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7289" y="5413444"/>
                <a:ext cx="667861" cy="444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3" name="Picture 9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9439" y="5413444"/>
                <a:ext cx="667861" cy="444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4" name="Picture 10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062"/>
              <a:stretch/>
            </p:blipFill>
            <p:spPr bwMode="auto">
              <a:xfrm>
                <a:off x="7632462" y="5413443"/>
                <a:ext cx="559038" cy="444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5" name="Picture 11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16900" y="5413443"/>
                <a:ext cx="575341" cy="442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6" name="Picture 12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5078" y="6000004"/>
                <a:ext cx="603025" cy="4109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7" name="Picture 13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2749" y="5998122"/>
                <a:ext cx="546622" cy="409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588449" y="4772025"/>
              <a:ext cx="683217" cy="4782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46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859831" y="505871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dirty="0">
              <a:latin typeface="Palatino Linotype" panose="02040502050505030304" pitchFamily="18" charset="0"/>
            </a:endParaRPr>
          </a:p>
          <a:p>
            <a:endParaRPr lang="fr-FR" sz="1600" dirty="0">
              <a:latin typeface="Palatino Linotype" panose="02040502050505030304" pitchFamily="18" charset="0"/>
            </a:endParaRPr>
          </a:p>
          <a:p>
            <a:r>
              <a:rPr lang="fr-FR" sz="1600" dirty="0">
                <a:latin typeface="Palatino Linotype" panose="02040502050505030304" pitchFamily="18" charset="0"/>
              </a:rPr>
              <a:t>	                        AvBD11 d’œuf de poule </a:t>
            </a:r>
            <a:r>
              <a:rPr lang="fr-FR" sz="1600" i="1" dirty="0">
                <a:latin typeface="Palatino Linotype" panose="02040502050505030304" pitchFamily="18" charset="0"/>
              </a:rPr>
              <a:t>versus</a:t>
            </a:r>
            <a:r>
              <a:rPr lang="fr-FR" sz="1600" dirty="0">
                <a:latin typeface="Palatino Linotype" panose="02040502050505030304" pitchFamily="18" charset="0"/>
              </a:rPr>
              <a:t> œuf de cane</a:t>
            </a:r>
          </a:p>
          <a:p>
            <a:endParaRPr lang="fr-FR" sz="1600" dirty="0">
              <a:latin typeface="Palatino Linotype" panose="02040502050505030304" pitchFamily="18" charset="0"/>
            </a:endParaRPr>
          </a:p>
          <a:p>
            <a:endParaRPr lang="fr-FR" sz="1600" dirty="0">
              <a:latin typeface="Palatino Linotype" panose="02040502050505030304" pitchFamily="18" charset="0"/>
            </a:endParaRPr>
          </a:p>
          <a:p>
            <a:endParaRPr lang="fr-FR" sz="1600" dirty="0">
              <a:latin typeface="Palatino Linotype" panose="02040502050505030304" pitchFamily="18" charset="0"/>
            </a:endParaRPr>
          </a:p>
          <a:p>
            <a:endParaRPr lang="fr-FR" sz="1600" dirty="0">
              <a:latin typeface="Palatino Linotype" panose="02040502050505030304" pitchFamily="18" charset="0"/>
            </a:endParaRPr>
          </a:p>
          <a:p>
            <a:endParaRPr lang="fr-FR" sz="1600" dirty="0">
              <a:latin typeface="Palatino Linotype" panose="02040502050505030304" pitchFamily="18" charset="0"/>
            </a:endParaRPr>
          </a:p>
          <a:p>
            <a:endParaRPr lang="fr-FR" sz="1600" dirty="0">
              <a:latin typeface="Palatino Linotype" panose="02040502050505030304" pitchFamily="18" charset="0"/>
            </a:endParaRPr>
          </a:p>
          <a:p>
            <a:endParaRPr lang="en-US" sz="1600" dirty="0">
              <a:latin typeface="Palatino Linotype" panose="02040502050505030304" pitchFamily="18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3832653" y="2813880"/>
            <a:ext cx="4433711" cy="1959138"/>
            <a:chOff x="2819400" y="4056660"/>
            <a:chExt cx="4433711" cy="1959138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4056660"/>
              <a:ext cx="1066800" cy="1440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3546066" y="5708021"/>
              <a:ext cx="19298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i="1" dirty="0">
                  <a:latin typeface="Palatino Linotype" panose="02040502050505030304" pitchFamily="18" charset="0"/>
                </a:rPr>
                <a:t>N. Guyot </a:t>
              </a:r>
              <a:r>
                <a:rPr lang="fr-FR" sz="1400" dirty="0">
                  <a:latin typeface="Palatino Linotype" panose="02040502050505030304" pitchFamily="18" charset="0"/>
                </a:rPr>
                <a:t>IA 2017-2019</a:t>
              </a:r>
              <a:endParaRPr lang="en-US" sz="1400" dirty="0">
                <a:latin typeface="Palatino Linotype" panose="02040502050505030304" pitchFamily="18" charset="0"/>
              </a:endParaRPr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4172353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4180820"/>
              <a:ext cx="1614311" cy="1210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3619778" y="1619562"/>
            <a:ext cx="4800600" cy="330517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3681234" y="1875851"/>
            <a:ext cx="145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Palatino Linotype" panose="02040502050505030304" pitchFamily="18" charset="0"/>
              </a:rPr>
              <a:t>Domaine  1 : </a:t>
            </a:r>
            <a:r>
              <a:rPr lang="fr-FR" sz="14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9,3</a:t>
            </a:r>
          </a:p>
          <a:p>
            <a:r>
              <a:rPr lang="fr-FR" sz="1400" dirty="0">
                <a:latin typeface="Palatino Linotype" panose="02040502050505030304" pitchFamily="18" charset="0"/>
              </a:rPr>
              <a:t>Domaine  2 : </a:t>
            </a:r>
            <a:r>
              <a:rPr lang="fr-FR" sz="1400" dirty="0">
                <a:solidFill>
                  <a:schemeClr val="accent2">
                    <a:lumMod val="40000"/>
                    <a:lumOff val="60000"/>
                  </a:schemeClr>
                </a:solidFill>
                <a:latin typeface="Palatino Linotype" panose="02040502050505030304" pitchFamily="18" charset="0"/>
              </a:rPr>
              <a:t>6,9</a:t>
            </a:r>
            <a:endParaRPr lang="en-US" sz="1400" dirty="0">
              <a:solidFill>
                <a:schemeClr val="accent2">
                  <a:lumMod val="40000"/>
                  <a:lumOff val="6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748612" y="1883919"/>
            <a:ext cx="145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Palatino Linotype" panose="02040502050505030304" pitchFamily="18" charset="0"/>
              </a:rPr>
              <a:t>Domaine  1 : </a:t>
            </a:r>
            <a:r>
              <a:rPr lang="fr-FR" sz="14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9,1</a:t>
            </a:r>
          </a:p>
          <a:p>
            <a:r>
              <a:rPr lang="fr-FR" sz="1400" dirty="0">
                <a:latin typeface="Palatino Linotype" panose="02040502050505030304" pitchFamily="18" charset="0"/>
              </a:rPr>
              <a:t>Domaine  2 : </a:t>
            </a:r>
            <a:r>
              <a:rPr lang="fr-FR" sz="14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8,6</a:t>
            </a:r>
            <a:endParaRPr lang="en-US" sz="1400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378" y="1697349"/>
            <a:ext cx="1145402" cy="100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524000" y="76200"/>
            <a:ext cx="914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2"/>
                </a:solidFill>
                <a:latin typeface="Palatino Linotype" panose="02040502050505030304" pitchFamily="18" charset="0"/>
                <a:ea typeface="Batang" panose="02030600000101010101" pitchFamily="18" charset="-127"/>
              </a:rPr>
              <a:t>L’AvBD11 (2/2)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755745" y="5060130"/>
            <a:ext cx="6378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>
                <a:latin typeface="Palatino Linotype" panose="02040502050505030304" pitchFamily="18" charset="0"/>
              </a:rPr>
              <a:t>Criblage des activités antibactériennes, antivirales et antiparasitaires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452" y="4310857"/>
            <a:ext cx="99377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847725" cy="781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438401" y="5655648"/>
            <a:ext cx="7238999" cy="806429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Perspectives de valorisation pour traiter des infections microbiennes variées (comme alternatifs aux antibiotiques notamment)</a:t>
            </a:r>
          </a:p>
        </p:txBody>
      </p:sp>
    </p:spTree>
    <p:extLst>
      <p:ext uri="{BB962C8B-B14F-4D97-AF65-F5344CB8AC3E}">
        <p14:creationId xmlns:p14="http://schemas.microsoft.com/office/powerpoint/2010/main" val="20112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0"/>
            <a:ext cx="914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2"/>
                </a:solidFill>
                <a:latin typeface="Palatino Linotype" panose="02040502050505030304" pitchFamily="18" charset="0"/>
                <a:ea typeface="Batang" panose="02030600000101010101" pitchFamily="18" charset="-127"/>
              </a:rPr>
              <a:t>Conclusions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40788" y="1124605"/>
            <a:ext cx="467867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"/>
            </a:pPr>
            <a:r>
              <a:rPr lang="fr-FR" sz="1400" dirty="0">
                <a:latin typeface="Palatino Linotype" panose="02040502050505030304" pitchFamily="18" charset="0"/>
              </a:rPr>
              <a:t>De très nombreux candidats antibactériens identifiés dont la plupart reste à caractériser </a:t>
            </a: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"/>
            </a:pPr>
            <a:r>
              <a:rPr lang="fr-FR" sz="1400" dirty="0">
                <a:latin typeface="Palatino Linotype" panose="02040502050505030304" pitchFamily="18" charset="0"/>
              </a:rPr>
              <a:t>Des molécules retrouvées que chez les oiseaux et des séquences (structures/fonctions?) propres à certaines espèces d’oiseaux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013" y="1229161"/>
            <a:ext cx="4407412" cy="482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840788" y="3819744"/>
            <a:ext cx="47092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"/>
            </a:pPr>
            <a:r>
              <a:rPr lang="fr-FR" sz="1400" dirty="0">
                <a:latin typeface="Palatino Linotype" panose="02040502050505030304" pitchFamily="18" charset="0"/>
              </a:rPr>
              <a:t>De nouvelles molécules antimicrobiennes activées/ secrétées par l’embryon ou les structures </a:t>
            </a:r>
            <a:r>
              <a:rPr lang="fr-FR" sz="1400" dirty="0" err="1">
                <a:latin typeface="Palatino Linotype" panose="02040502050505030304" pitchFamily="18" charset="0"/>
              </a:rPr>
              <a:t>extraembryonnaires</a:t>
            </a:r>
            <a:r>
              <a:rPr lang="fr-FR" sz="1400" dirty="0">
                <a:latin typeface="Palatino Linotype" panose="02040502050505030304" pitchFamily="18" charset="0"/>
              </a:rPr>
              <a:t> (</a:t>
            </a:r>
            <a:r>
              <a:rPr lang="fr-FR" sz="1400" i="1" dirty="0">
                <a:latin typeface="Palatino Linotype" panose="02040502050505030304" pitchFamily="18" charset="0"/>
              </a:rPr>
              <a:t>thèse M. Da Silva 2014-2017</a:t>
            </a:r>
            <a:r>
              <a:rPr lang="fr-FR" sz="1400" dirty="0">
                <a:latin typeface="Palatino Linotype" panose="02040502050505030304" pitchFamily="18" charset="0"/>
              </a:rPr>
              <a:t>)</a:t>
            </a:r>
          </a:p>
          <a:p>
            <a:pPr algn="just">
              <a:buClr>
                <a:schemeClr val="tx2"/>
              </a:buClr>
            </a:pPr>
            <a:r>
              <a:rPr lang="fr-FR" sz="1400" dirty="0">
                <a:latin typeface="Palatino Linotype" panose="02040502050505030304" pitchFamily="18" charset="0"/>
              </a:rPr>
              <a:t>(ex: interféron gamma identifié en 1957 par </a:t>
            </a:r>
            <a:r>
              <a:rPr lang="fr-FR" sz="1400" dirty="0" err="1">
                <a:latin typeface="Palatino Linotype" panose="02040502050505030304" pitchFamily="18" charset="0"/>
              </a:rPr>
              <a:t>Isaacs</a:t>
            </a:r>
            <a:r>
              <a:rPr lang="fr-FR" sz="1400" dirty="0">
                <a:latin typeface="Palatino Linotype" panose="02040502050505030304" pitchFamily="18" charset="0"/>
              </a:rPr>
              <a:t> et  </a:t>
            </a:r>
            <a:r>
              <a:rPr lang="fr-FR" sz="1400" dirty="0" err="1">
                <a:latin typeface="Palatino Linotype" panose="02040502050505030304" pitchFamily="18" charset="0"/>
              </a:rPr>
              <a:t>Lindenmann</a:t>
            </a:r>
            <a:r>
              <a:rPr lang="fr-FR" sz="1400" dirty="0">
                <a:latin typeface="Palatino Linotype" panose="02040502050505030304" pitchFamily="18" charset="0"/>
              </a:rPr>
              <a:t> après infection du virus de la grippe sur le sac allantoïque = traitement maladies virales, cancers et maladies </a:t>
            </a:r>
            <a:r>
              <a:rPr lang="fr-FR" sz="1400" dirty="0" err="1">
                <a:latin typeface="Palatino Linotype" panose="02040502050505030304" pitchFamily="18" charset="0"/>
              </a:rPr>
              <a:t>autoimmunes</a:t>
            </a:r>
            <a:r>
              <a:rPr lang="fr-FR" sz="1400" dirty="0">
                <a:latin typeface="Palatino Linotype" panose="02040502050505030304" pitchFamily="18" charset="0"/>
              </a:rPr>
              <a:t>)</a:t>
            </a:r>
          </a:p>
          <a:p>
            <a:pPr algn="just">
              <a:buClr>
                <a:schemeClr val="tx2"/>
              </a:buClr>
            </a:pPr>
            <a:endParaRPr lang="fr-FR" sz="1400" dirty="0">
              <a:latin typeface="Palatino Linotype" panose="02040502050505030304" pitchFamily="18" charset="0"/>
            </a:endParaRP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"/>
            </a:pPr>
            <a:r>
              <a:rPr lang="fr-FR" sz="1400" dirty="0">
                <a:latin typeface="Palatino Linotype" panose="02040502050505030304" pitchFamily="18" charset="0"/>
              </a:rPr>
              <a:t>De nouvelles activités à explorer (en lien avec l’angiogenèse et la morphogénèse, par exemple)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06580" y="2590800"/>
            <a:ext cx="4512885" cy="947954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Activation/altération au cours du développement embryonnaire?</a:t>
            </a:r>
          </a:p>
          <a:p>
            <a:pPr algn="ctr"/>
            <a:r>
              <a:rPr lang="fr-FR" sz="1600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Transfert vers d’autres compartiments</a:t>
            </a:r>
          </a:p>
        </p:txBody>
      </p:sp>
    </p:spTree>
    <p:extLst>
      <p:ext uri="{BB962C8B-B14F-4D97-AF65-F5344CB8AC3E}">
        <p14:creationId xmlns:p14="http://schemas.microsoft.com/office/powerpoint/2010/main" val="176983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/>
              <a:t>Défenses naturelles  &amp;  Qualité de l’œuf</a:t>
            </a:r>
            <a:endParaRPr lang="fr-FR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6" r="32032" b="59007"/>
          <a:stretch/>
        </p:blipFill>
        <p:spPr bwMode="auto">
          <a:xfrm>
            <a:off x="2951826" y="2204864"/>
            <a:ext cx="4704523" cy="406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ZoneTexte 28"/>
          <p:cNvSpPr txBox="1"/>
          <p:nvPr/>
        </p:nvSpPr>
        <p:spPr>
          <a:xfrm>
            <a:off x="1319645" y="2204865"/>
            <a:ext cx="1632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Coquille</a:t>
            </a:r>
            <a:endParaRPr lang="fr-FR" dirty="0">
              <a:solidFill>
                <a:schemeClr val="accent4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67517" y="5538719"/>
            <a:ext cx="2784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Membrane vitelline</a:t>
            </a:r>
            <a:endParaRPr lang="fr-FR" dirty="0">
              <a:solidFill>
                <a:schemeClr val="accent4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951826" y="4147062"/>
            <a:ext cx="2813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rial" pitchFamily="34" charset="0"/>
              </a:rPr>
              <a:t>Molécules antibactériennes</a:t>
            </a:r>
            <a:endParaRPr lang="fr-F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4103954" y="3717032"/>
            <a:ext cx="192021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 flipV="1">
            <a:off x="3431879" y="2348880"/>
            <a:ext cx="480053" cy="18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4103954" y="4797152"/>
            <a:ext cx="28803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3623900" y="4797152"/>
            <a:ext cx="288032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space réservé du contenu 3"/>
          <p:cNvSpPr txBox="1">
            <a:spLocks/>
          </p:cNvSpPr>
          <p:nvPr/>
        </p:nvSpPr>
        <p:spPr>
          <a:xfrm>
            <a:off x="4776028" y="2780928"/>
            <a:ext cx="288032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Narrow" pitchFamily="34" charset="0"/>
                <a:cs typeface="Arial" pitchFamily="34" charset="0"/>
              </a:rPr>
              <a:t>Propriétés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Narrow" pitchFamily="34" charset="0"/>
                <a:cs typeface="Arial" pitchFamily="34" charset="0"/>
              </a:rPr>
              <a:t>Physicochimiques</a:t>
            </a:r>
          </a:p>
        </p:txBody>
      </p:sp>
      <p:sp>
        <p:nvSpPr>
          <p:cNvPr id="42" name="Espace réservé du contenu 3"/>
          <p:cNvSpPr txBox="1">
            <a:spLocks/>
          </p:cNvSpPr>
          <p:nvPr/>
        </p:nvSpPr>
        <p:spPr>
          <a:xfrm>
            <a:off x="-600569" y="1772816"/>
            <a:ext cx="3552395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Narrow" pitchFamily="34" charset="0"/>
                <a:cs typeface="Arial" pitchFamily="34" charset="0"/>
              </a:rPr>
              <a:t>Barrières physiques</a:t>
            </a:r>
            <a:endParaRPr kumimoji="0" lang="fr-FR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7656348" y="1772816"/>
            <a:ext cx="4535652" cy="4329191"/>
            <a:chOff x="8157388" y="1772816"/>
            <a:chExt cx="4535652" cy="4329191"/>
          </a:xfrm>
        </p:grpSpPr>
        <p:sp>
          <p:nvSpPr>
            <p:cNvPr id="5" name="ZoneTexte 4"/>
            <p:cNvSpPr txBox="1"/>
            <p:nvPr/>
          </p:nvSpPr>
          <p:spPr>
            <a:xfrm>
              <a:off x="8157388" y="3573016"/>
              <a:ext cx="32643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chemeClr val="accent3">
                      <a:lumMod val="75000"/>
                    </a:schemeClr>
                  </a:solidFill>
                  <a:latin typeface="Arial Black" pitchFamily="34" charset="0"/>
                  <a:cs typeface="Arial" pitchFamily="34" charset="0"/>
                </a:rPr>
                <a:t>Unités Haugh</a:t>
              </a:r>
            </a:p>
            <a:p>
              <a:r>
                <a:rPr lang="fr-FR" sz="1600" dirty="0" smtClean="0">
                  <a:solidFill>
                    <a:schemeClr val="accent3">
                      <a:lumMod val="75000"/>
                    </a:schemeClr>
                  </a:solidFill>
                  <a:latin typeface="Arial Black" pitchFamily="34" charset="0"/>
                  <a:cs typeface="Arial" pitchFamily="34" charset="0"/>
                </a:rPr>
                <a:t>Hauteur de l’albumen</a:t>
              </a:r>
              <a:endParaRPr lang="fr-FR" sz="16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8157388" y="5517232"/>
              <a:ext cx="45356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chemeClr val="accent3">
                      <a:lumMod val="75000"/>
                    </a:schemeClr>
                  </a:solidFill>
                  <a:latin typeface="Arial Black" pitchFamily="34" charset="0"/>
                  <a:cs typeface="Arial" pitchFamily="34" charset="0"/>
                </a:rPr>
                <a:t>Solidité de la MV</a:t>
              </a:r>
            </a:p>
            <a:p>
              <a:r>
                <a:rPr lang="fr-FR" sz="1600" dirty="0" smtClean="0">
                  <a:solidFill>
                    <a:schemeClr val="accent3">
                      <a:lumMod val="75000"/>
                    </a:schemeClr>
                  </a:solidFill>
                  <a:latin typeface="Arial Black" pitchFamily="34" charset="0"/>
                  <a:cs typeface="Arial" pitchFamily="34" charset="0"/>
                </a:rPr>
                <a:t>Index </a:t>
              </a:r>
              <a:r>
                <a:rPr lang="fr-FR" sz="1600" dirty="0" err="1" smtClean="0">
                  <a:solidFill>
                    <a:schemeClr val="accent3">
                      <a:lumMod val="75000"/>
                    </a:schemeClr>
                  </a:solidFill>
                  <a:latin typeface="Arial Black" pitchFamily="34" charset="0"/>
                  <a:cs typeface="Arial" pitchFamily="34" charset="0"/>
                </a:rPr>
                <a:t>vitellinique</a:t>
              </a:r>
              <a:r>
                <a:rPr lang="fr-FR" sz="1600" dirty="0" smtClean="0">
                  <a:solidFill>
                    <a:schemeClr val="accent3">
                      <a:lumMod val="75000"/>
                    </a:schemeClr>
                  </a:solidFill>
                  <a:latin typeface="Arial Black" pitchFamily="34" charset="0"/>
                  <a:cs typeface="Arial" pitchFamily="34" charset="0"/>
                </a:rPr>
                <a:t> </a:t>
              </a:r>
              <a:r>
                <a:rPr lang="fr-FR" sz="1600" dirty="0" smtClean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(ratio hauteur/diamètre)</a:t>
              </a: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8157388" y="2204865"/>
              <a:ext cx="34563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chemeClr val="accent3">
                      <a:lumMod val="75000"/>
                    </a:schemeClr>
                  </a:solidFill>
                  <a:latin typeface="Arial Black" pitchFamily="34" charset="0"/>
                  <a:cs typeface="Arial" pitchFamily="34" charset="0"/>
                </a:rPr>
                <a:t>Solidité de la coquille</a:t>
              </a:r>
            </a:p>
          </p:txBody>
        </p:sp>
        <p:sp>
          <p:nvSpPr>
            <p:cNvPr id="49" name="Espace réservé du contenu 3"/>
            <p:cNvSpPr txBox="1">
              <a:spLocks/>
            </p:cNvSpPr>
            <p:nvPr/>
          </p:nvSpPr>
          <p:spPr>
            <a:xfrm>
              <a:off x="8157388" y="1772816"/>
              <a:ext cx="3599723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fr-FR" b="1" i="0" u="none" strike="noStrike" kern="1200" cap="all" normalizeH="0" baseline="0" noProof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3">
                      <a:lumMod val="75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Arial Narrow" pitchFamily="34" charset="0"/>
                  <a:cs typeface="Arial" pitchFamily="34" charset="0"/>
                </a:rPr>
                <a:t>Paramètres de qualité</a:t>
              </a:r>
              <a:endParaRPr kumimoji="0" lang="fr-FR" b="1" i="0" u="none" strike="noStrike" kern="1200" cap="all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79" name="Espace réservé du contenu 3"/>
          <p:cNvSpPr txBox="1">
            <a:spLocks/>
          </p:cNvSpPr>
          <p:nvPr/>
        </p:nvSpPr>
        <p:spPr>
          <a:xfrm>
            <a:off x="4680018" y="3501008"/>
            <a:ext cx="2976331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pH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Viscosité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156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 flipV="1">
            <a:off x="4576839" y="3906085"/>
            <a:ext cx="1007658" cy="54668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4"/>
          <p:cNvGrpSpPr/>
          <p:nvPr/>
        </p:nvGrpSpPr>
        <p:grpSpPr>
          <a:xfrm>
            <a:off x="3710167" y="4650965"/>
            <a:ext cx="2881132" cy="1142373"/>
            <a:chOff x="1634509" y="5109857"/>
            <a:chExt cx="2881132" cy="1142373"/>
          </a:xfrm>
        </p:grpSpPr>
        <p:sp>
          <p:nvSpPr>
            <p:cNvPr id="6" name="Forme libre 5"/>
            <p:cNvSpPr/>
            <p:nvPr/>
          </p:nvSpPr>
          <p:spPr>
            <a:xfrm>
              <a:off x="3712409" y="5109857"/>
              <a:ext cx="711486" cy="711486"/>
            </a:xfrm>
            <a:custGeom>
              <a:avLst/>
              <a:gdLst>
                <a:gd name="connsiteX0" fmla="*/ 0 w 711486"/>
                <a:gd name="connsiteY0" fmla="*/ 355743 h 711486"/>
                <a:gd name="connsiteX1" fmla="*/ 355743 w 711486"/>
                <a:gd name="connsiteY1" fmla="*/ 0 h 711486"/>
                <a:gd name="connsiteX2" fmla="*/ 711486 w 711486"/>
                <a:gd name="connsiteY2" fmla="*/ 355743 h 711486"/>
                <a:gd name="connsiteX3" fmla="*/ 355743 w 711486"/>
                <a:gd name="connsiteY3" fmla="*/ 711486 h 711486"/>
                <a:gd name="connsiteX4" fmla="*/ 0 w 711486"/>
                <a:gd name="connsiteY4" fmla="*/ 355743 h 71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486" h="711486">
                  <a:moveTo>
                    <a:pt x="0" y="355743"/>
                  </a:moveTo>
                  <a:cubicBezTo>
                    <a:pt x="0" y="159272"/>
                    <a:pt x="159272" y="0"/>
                    <a:pt x="355743" y="0"/>
                  </a:cubicBezTo>
                  <a:cubicBezTo>
                    <a:pt x="552214" y="0"/>
                    <a:pt x="711486" y="159272"/>
                    <a:pt x="711486" y="355743"/>
                  </a:cubicBezTo>
                  <a:cubicBezTo>
                    <a:pt x="711486" y="552214"/>
                    <a:pt x="552214" y="711486"/>
                    <a:pt x="355743" y="711486"/>
                  </a:cubicBezTo>
                  <a:cubicBezTo>
                    <a:pt x="159272" y="711486"/>
                    <a:pt x="0" y="552214"/>
                    <a:pt x="0" y="355743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116895" tIns="116895" rIns="116895" bIns="116895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100" kern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3651545" y="5291916"/>
              <a:ext cx="8640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FR" sz="1100" b="1" dirty="0" err="1">
                  <a:solidFill>
                    <a:prstClr val="white"/>
                  </a:solidFill>
                  <a:latin typeface="Century Gothic" panose="020B0502020202020204" pitchFamily="34" charset="0"/>
                </a:rPr>
                <a:t>M.Chessé</a:t>
              </a:r>
              <a:endParaRPr lang="fr-FR" sz="1100" b="1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  <a:p>
              <a:pPr algn="ctr">
                <a:defRPr/>
              </a:pPr>
              <a:r>
                <a:rPr lang="fr-FR" sz="1100" b="1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AI</a:t>
              </a:r>
              <a:endParaRPr lang="en-US" sz="1100" b="1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34509" y="5821343"/>
              <a:ext cx="227979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fr-FR" sz="11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Bactériologie</a:t>
              </a:r>
            </a:p>
            <a:p>
              <a:pPr algn="r">
                <a:defRPr/>
              </a:pPr>
              <a:r>
                <a:rPr lang="fr-FR" sz="11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Animatrice Assurance /Qualité</a:t>
              </a: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2244950" y="2522675"/>
            <a:ext cx="2705004" cy="755379"/>
            <a:chOff x="-42064" y="2953062"/>
            <a:chExt cx="2705004" cy="755379"/>
          </a:xfrm>
        </p:grpSpPr>
        <p:sp>
          <p:nvSpPr>
            <p:cNvPr id="10" name="Forme libre 9"/>
            <p:cNvSpPr/>
            <p:nvPr/>
          </p:nvSpPr>
          <p:spPr>
            <a:xfrm>
              <a:off x="1916711" y="2996955"/>
              <a:ext cx="746229" cy="711486"/>
            </a:xfrm>
            <a:custGeom>
              <a:avLst/>
              <a:gdLst>
                <a:gd name="connsiteX0" fmla="*/ 0 w 711486"/>
                <a:gd name="connsiteY0" fmla="*/ 355743 h 711486"/>
                <a:gd name="connsiteX1" fmla="*/ 355743 w 711486"/>
                <a:gd name="connsiteY1" fmla="*/ 0 h 711486"/>
                <a:gd name="connsiteX2" fmla="*/ 711486 w 711486"/>
                <a:gd name="connsiteY2" fmla="*/ 355743 h 711486"/>
                <a:gd name="connsiteX3" fmla="*/ 355743 w 711486"/>
                <a:gd name="connsiteY3" fmla="*/ 711486 h 711486"/>
                <a:gd name="connsiteX4" fmla="*/ 0 w 711486"/>
                <a:gd name="connsiteY4" fmla="*/ 355743 h 71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486" h="711486">
                  <a:moveTo>
                    <a:pt x="0" y="355743"/>
                  </a:moveTo>
                  <a:cubicBezTo>
                    <a:pt x="0" y="159272"/>
                    <a:pt x="159272" y="0"/>
                    <a:pt x="355743" y="0"/>
                  </a:cubicBezTo>
                  <a:cubicBezTo>
                    <a:pt x="552214" y="0"/>
                    <a:pt x="711486" y="159272"/>
                    <a:pt x="711486" y="355743"/>
                  </a:cubicBezTo>
                  <a:cubicBezTo>
                    <a:pt x="711486" y="552214"/>
                    <a:pt x="552214" y="711486"/>
                    <a:pt x="355743" y="711486"/>
                  </a:cubicBezTo>
                  <a:cubicBezTo>
                    <a:pt x="159272" y="711486"/>
                    <a:pt x="0" y="552214"/>
                    <a:pt x="0" y="355743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115625" tIns="115625" rIns="115625" bIns="115625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fr-FR" sz="1000" kern="0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fr-FR" sz="1000" b="1" kern="0" dirty="0" err="1">
                  <a:solidFill>
                    <a:prstClr val="white"/>
                  </a:solidFill>
                  <a:latin typeface="Century Gothic" panose="020B0502020202020204" pitchFamily="34" charset="0"/>
                </a:rPr>
                <a:t>N.Guyot</a:t>
              </a:r>
              <a:endParaRPr lang="fr-FR" sz="1000" b="1" kern="0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fr-FR" sz="1000" b="1" kern="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CR2</a:t>
              </a: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000" kern="0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42064" y="2953062"/>
              <a:ext cx="1958775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sz="11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Peptides antimicrobiens/œuf de consommation</a:t>
              </a: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2099740" y="4253305"/>
            <a:ext cx="3573369" cy="742914"/>
            <a:chOff x="-22827" y="4996179"/>
            <a:chExt cx="3573369" cy="742914"/>
          </a:xfrm>
        </p:grpSpPr>
        <p:sp>
          <p:nvSpPr>
            <p:cNvPr id="13" name="Forme libre 12"/>
            <p:cNvSpPr/>
            <p:nvPr/>
          </p:nvSpPr>
          <p:spPr>
            <a:xfrm>
              <a:off x="2750445" y="4996179"/>
              <a:ext cx="711486" cy="711486"/>
            </a:xfrm>
            <a:custGeom>
              <a:avLst/>
              <a:gdLst>
                <a:gd name="connsiteX0" fmla="*/ 0 w 711486"/>
                <a:gd name="connsiteY0" fmla="*/ 355743 h 711486"/>
                <a:gd name="connsiteX1" fmla="*/ 355743 w 711486"/>
                <a:gd name="connsiteY1" fmla="*/ 0 h 711486"/>
                <a:gd name="connsiteX2" fmla="*/ 711486 w 711486"/>
                <a:gd name="connsiteY2" fmla="*/ 355743 h 711486"/>
                <a:gd name="connsiteX3" fmla="*/ 355743 w 711486"/>
                <a:gd name="connsiteY3" fmla="*/ 711486 h 711486"/>
                <a:gd name="connsiteX4" fmla="*/ 0 w 711486"/>
                <a:gd name="connsiteY4" fmla="*/ 355743 h 71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486" h="711486">
                  <a:moveTo>
                    <a:pt x="0" y="355743"/>
                  </a:moveTo>
                  <a:cubicBezTo>
                    <a:pt x="0" y="159272"/>
                    <a:pt x="159272" y="0"/>
                    <a:pt x="355743" y="0"/>
                  </a:cubicBezTo>
                  <a:cubicBezTo>
                    <a:pt x="552214" y="0"/>
                    <a:pt x="711486" y="159272"/>
                    <a:pt x="711486" y="355743"/>
                  </a:cubicBezTo>
                  <a:cubicBezTo>
                    <a:pt x="711486" y="552214"/>
                    <a:pt x="552214" y="711486"/>
                    <a:pt x="355743" y="711486"/>
                  </a:cubicBezTo>
                  <a:cubicBezTo>
                    <a:pt x="159272" y="711486"/>
                    <a:pt x="0" y="552214"/>
                    <a:pt x="0" y="355743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116895" tIns="116895" rIns="116895" bIns="116895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100" kern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686446" y="5195644"/>
              <a:ext cx="8640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FR" sz="1100" b="1" dirty="0" err="1">
                  <a:solidFill>
                    <a:prstClr val="white"/>
                  </a:solidFill>
                  <a:latin typeface="Century Gothic" panose="020B0502020202020204" pitchFamily="34" charset="0"/>
                </a:rPr>
                <a:t>A.Brionne</a:t>
              </a:r>
              <a:endParaRPr lang="fr-FR" sz="1100" b="1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  <a:p>
              <a:pPr algn="ctr">
                <a:defRPr/>
              </a:pPr>
              <a:r>
                <a:rPr lang="fr-FR" sz="1100" b="1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IE</a:t>
              </a:r>
              <a:endParaRPr lang="en-US" sz="1100" b="1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22827" y="5308206"/>
              <a:ext cx="280831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sz="11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Analyse fonctionnelle des séquences moléculaires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564078" y="1503900"/>
            <a:ext cx="18113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1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Biominéralisation</a:t>
            </a:r>
            <a:endParaRPr lang="fr-FR" sz="11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1764306" y="3475198"/>
            <a:ext cx="3339597" cy="727045"/>
            <a:chOff x="-478145" y="4043704"/>
            <a:chExt cx="3339597" cy="727045"/>
          </a:xfrm>
        </p:grpSpPr>
        <p:sp>
          <p:nvSpPr>
            <p:cNvPr id="18" name="Forme libre 17"/>
            <p:cNvSpPr/>
            <p:nvPr/>
          </p:nvSpPr>
          <p:spPr>
            <a:xfrm>
              <a:off x="2103739" y="4059263"/>
              <a:ext cx="711486" cy="711486"/>
            </a:xfrm>
            <a:custGeom>
              <a:avLst/>
              <a:gdLst>
                <a:gd name="connsiteX0" fmla="*/ 0 w 711486"/>
                <a:gd name="connsiteY0" fmla="*/ 355743 h 711486"/>
                <a:gd name="connsiteX1" fmla="*/ 355743 w 711486"/>
                <a:gd name="connsiteY1" fmla="*/ 0 h 711486"/>
                <a:gd name="connsiteX2" fmla="*/ 711486 w 711486"/>
                <a:gd name="connsiteY2" fmla="*/ 355743 h 711486"/>
                <a:gd name="connsiteX3" fmla="*/ 355743 w 711486"/>
                <a:gd name="connsiteY3" fmla="*/ 711486 h 711486"/>
                <a:gd name="connsiteX4" fmla="*/ 0 w 711486"/>
                <a:gd name="connsiteY4" fmla="*/ 355743 h 71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486" h="711486">
                  <a:moveTo>
                    <a:pt x="0" y="355743"/>
                  </a:moveTo>
                  <a:cubicBezTo>
                    <a:pt x="0" y="159272"/>
                    <a:pt x="159272" y="0"/>
                    <a:pt x="355743" y="0"/>
                  </a:cubicBezTo>
                  <a:cubicBezTo>
                    <a:pt x="552214" y="0"/>
                    <a:pt x="711486" y="159272"/>
                    <a:pt x="711486" y="355743"/>
                  </a:cubicBezTo>
                  <a:cubicBezTo>
                    <a:pt x="711486" y="552214"/>
                    <a:pt x="552214" y="711486"/>
                    <a:pt x="355743" y="711486"/>
                  </a:cubicBezTo>
                  <a:cubicBezTo>
                    <a:pt x="159272" y="711486"/>
                    <a:pt x="0" y="552214"/>
                    <a:pt x="0" y="355743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116895" tIns="116895" rIns="116895" bIns="116895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100" kern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2057512" y="4179952"/>
              <a:ext cx="80394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FR" sz="1000" b="1" dirty="0" err="1">
                  <a:solidFill>
                    <a:prstClr val="white"/>
                  </a:solidFill>
                  <a:latin typeface="Century Gothic" panose="020B0502020202020204" pitchFamily="34" charset="0"/>
                </a:rPr>
                <a:t>S.Réhault-Godbert</a:t>
              </a:r>
              <a:endParaRPr lang="fr-FR" sz="1000" b="1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  <a:p>
              <a:pPr algn="ctr">
                <a:defRPr/>
              </a:pPr>
              <a:r>
                <a:rPr lang="fr-FR" sz="1000" b="1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CR1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478145" y="4043704"/>
              <a:ext cx="268971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sz="11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Protéases-</a:t>
              </a:r>
              <a:r>
                <a:rPr lang="fr-FR" sz="1100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antiprotéases</a:t>
              </a:r>
              <a:endParaRPr lang="fr-FR" sz="1100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algn="ctr">
                <a:defRPr/>
              </a:pPr>
              <a:r>
                <a:rPr lang="fr-FR" sz="11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/œuf à couver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-19173" y="4456951"/>
              <a:ext cx="1855193" cy="246221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fr-FR" sz="1000" i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M. Da Silva (2014- 2017)</a:t>
              </a:r>
            </a:p>
          </p:txBody>
        </p:sp>
      </p:grpSp>
      <p:sp>
        <p:nvSpPr>
          <p:cNvPr id="22" name="Ellipse 4"/>
          <p:cNvSpPr/>
          <p:nvPr/>
        </p:nvSpPr>
        <p:spPr>
          <a:xfrm>
            <a:off x="5463709" y="2191321"/>
            <a:ext cx="2006310" cy="1947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>
              <a:defRPr/>
            </a:pPr>
            <a:r>
              <a:rPr lang="fr-FR" sz="1400" b="1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Défenses de l’Œuf, Valorisation, Evolution</a:t>
            </a:r>
          </a:p>
          <a:p>
            <a:pPr algn="ctr">
              <a:defRPr/>
            </a:pPr>
            <a:r>
              <a:rPr lang="fr-FR" sz="1400" b="1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(DOVE)</a:t>
            </a:r>
          </a:p>
          <a:p>
            <a:pPr algn="ctr">
              <a:defRPr/>
            </a:pPr>
            <a:r>
              <a:rPr lang="fr-FR" sz="1400" kern="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Resp</a:t>
            </a:r>
            <a:r>
              <a:rPr lang="fr-FR" sz="1400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: J. Gautron/</a:t>
            </a:r>
          </a:p>
          <a:p>
            <a:pPr algn="ctr">
              <a:defRPr/>
            </a:pPr>
            <a:r>
              <a:rPr lang="fr-FR" sz="1400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S. Réhault-</a:t>
            </a:r>
            <a:r>
              <a:rPr lang="fr-FR" sz="1400" kern="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Godbert</a:t>
            </a:r>
            <a:endParaRPr lang="fr-FR" sz="1400" kern="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400" kern="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2598203" y="829561"/>
            <a:ext cx="7074883" cy="5159970"/>
            <a:chOff x="560632" y="1259949"/>
            <a:chExt cx="7074883" cy="5159970"/>
          </a:xfrm>
        </p:grpSpPr>
        <p:sp>
          <p:nvSpPr>
            <p:cNvPr id="24" name="Forme libre 23"/>
            <p:cNvSpPr/>
            <p:nvPr/>
          </p:nvSpPr>
          <p:spPr>
            <a:xfrm>
              <a:off x="5472502" y="4690597"/>
              <a:ext cx="711486" cy="711486"/>
            </a:xfrm>
            <a:custGeom>
              <a:avLst/>
              <a:gdLst>
                <a:gd name="connsiteX0" fmla="*/ 0 w 711486"/>
                <a:gd name="connsiteY0" fmla="*/ 355743 h 711486"/>
                <a:gd name="connsiteX1" fmla="*/ 355743 w 711486"/>
                <a:gd name="connsiteY1" fmla="*/ 0 h 711486"/>
                <a:gd name="connsiteX2" fmla="*/ 711486 w 711486"/>
                <a:gd name="connsiteY2" fmla="*/ 355743 h 711486"/>
                <a:gd name="connsiteX3" fmla="*/ 355743 w 711486"/>
                <a:gd name="connsiteY3" fmla="*/ 711486 h 711486"/>
                <a:gd name="connsiteX4" fmla="*/ 0 w 711486"/>
                <a:gd name="connsiteY4" fmla="*/ 355743 h 71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486" h="711486">
                  <a:moveTo>
                    <a:pt x="0" y="355743"/>
                  </a:moveTo>
                  <a:cubicBezTo>
                    <a:pt x="0" y="159272"/>
                    <a:pt x="159272" y="0"/>
                    <a:pt x="355743" y="0"/>
                  </a:cubicBezTo>
                  <a:cubicBezTo>
                    <a:pt x="552214" y="0"/>
                    <a:pt x="711486" y="159272"/>
                    <a:pt x="711486" y="355743"/>
                  </a:cubicBezTo>
                  <a:cubicBezTo>
                    <a:pt x="711486" y="552214"/>
                    <a:pt x="552214" y="711486"/>
                    <a:pt x="355743" y="711486"/>
                  </a:cubicBezTo>
                  <a:cubicBezTo>
                    <a:pt x="159272" y="711486"/>
                    <a:pt x="0" y="552214"/>
                    <a:pt x="0" y="355743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rgbClr val="00206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116895" tIns="116895" rIns="116895" bIns="116895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100" ker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Forme libre 24"/>
            <p:cNvSpPr/>
            <p:nvPr/>
          </p:nvSpPr>
          <p:spPr>
            <a:xfrm>
              <a:off x="4713972" y="5081352"/>
              <a:ext cx="711486" cy="711486"/>
            </a:xfrm>
            <a:custGeom>
              <a:avLst/>
              <a:gdLst>
                <a:gd name="connsiteX0" fmla="*/ 0 w 711486"/>
                <a:gd name="connsiteY0" fmla="*/ 355743 h 711486"/>
                <a:gd name="connsiteX1" fmla="*/ 355743 w 711486"/>
                <a:gd name="connsiteY1" fmla="*/ 0 h 711486"/>
                <a:gd name="connsiteX2" fmla="*/ 711486 w 711486"/>
                <a:gd name="connsiteY2" fmla="*/ 355743 h 711486"/>
                <a:gd name="connsiteX3" fmla="*/ 355743 w 711486"/>
                <a:gd name="connsiteY3" fmla="*/ 711486 h 711486"/>
                <a:gd name="connsiteX4" fmla="*/ 0 w 711486"/>
                <a:gd name="connsiteY4" fmla="*/ 355743 h 71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486" h="711486">
                  <a:moveTo>
                    <a:pt x="0" y="355743"/>
                  </a:moveTo>
                  <a:cubicBezTo>
                    <a:pt x="0" y="159272"/>
                    <a:pt x="159272" y="0"/>
                    <a:pt x="355743" y="0"/>
                  </a:cubicBezTo>
                  <a:cubicBezTo>
                    <a:pt x="552214" y="0"/>
                    <a:pt x="711486" y="159272"/>
                    <a:pt x="711486" y="355743"/>
                  </a:cubicBezTo>
                  <a:cubicBezTo>
                    <a:pt x="711486" y="552214"/>
                    <a:pt x="552214" y="711486"/>
                    <a:pt x="355743" y="711486"/>
                  </a:cubicBezTo>
                  <a:cubicBezTo>
                    <a:pt x="159272" y="711486"/>
                    <a:pt x="0" y="552214"/>
                    <a:pt x="0" y="355743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rgbClr val="00206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116895" tIns="116895" rIns="116895" bIns="116895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100" kern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Forme libre 25"/>
            <p:cNvSpPr/>
            <p:nvPr/>
          </p:nvSpPr>
          <p:spPr>
            <a:xfrm>
              <a:off x="3240552" y="1509840"/>
              <a:ext cx="711486" cy="711486"/>
            </a:xfrm>
            <a:custGeom>
              <a:avLst/>
              <a:gdLst>
                <a:gd name="connsiteX0" fmla="*/ 0 w 711486"/>
                <a:gd name="connsiteY0" fmla="*/ 355743 h 711486"/>
                <a:gd name="connsiteX1" fmla="*/ 355743 w 711486"/>
                <a:gd name="connsiteY1" fmla="*/ 0 h 711486"/>
                <a:gd name="connsiteX2" fmla="*/ 711486 w 711486"/>
                <a:gd name="connsiteY2" fmla="*/ 355743 h 711486"/>
                <a:gd name="connsiteX3" fmla="*/ 355743 w 711486"/>
                <a:gd name="connsiteY3" fmla="*/ 711486 h 711486"/>
                <a:gd name="connsiteX4" fmla="*/ 0 w 711486"/>
                <a:gd name="connsiteY4" fmla="*/ 355743 h 71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486" h="711486">
                  <a:moveTo>
                    <a:pt x="0" y="355743"/>
                  </a:moveTo>
                  <a:cubicBezTo>
                    <a:pt x="0" y="159272"/>
                    <a:pt x="159272" y="0"/>
                    <a:pt x="355743" y="0"/>
                  </a:cubicBezTo>
                  <a:cubicBezTo>
                    <a:pt x="552214" y="0"/>
                    <a:pt x="711486" y="159272"/>
                    <a:pt x="711486" y="355743"/>
                  </a:cubicBezTo>
                  <a:cubicBezTo>
                    <a:pt x="711486" y="552214"/>
                    <a:pt x="552214" y="711486"/>
                    <a:pt x="355743" y="711486"/>
                  </a:cubicBezTo>
                  <a:cubicBezTo>
                    <a:pt x="159272" y="711486"/>
                    <a:pt x="0" y="552214"/>
                    <a:pt x="0" y="355743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115625" tIns="115625" rIns="115625" bIns="115625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fr-FR" sz="1000" b="1" kern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Y. Nys</a:t>
              </a: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fr-FR" sz="1000" b="1" kern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DR1</a:t>
              </a: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fr-FR" sz="1000" b="1" kern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2017</a:t>
              </a:r>
              <a:endParaRPr lang="en-US" sz="1000" b="1" kern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4631067" y="5187678"/>
              <a:ext cx="86409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FR" sz="1100" b="1" kern="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M.Mills</a:t>
              </a:r>
              <a:endParaRPr lang="fr-FR" sz="1100" b="1" kern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>
                <a:defRPr/>
              </a:pPr>
              <a:r>
                <a:rPr lang="fr-FR" sz="1100" b="1" kern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AI</a:t>
              </a:r>
            </a:p>
            <a:p>
              <a:pPr algn="ctr">
                <a:defRPr/>
              </a:pPr>
              <a:r>
                <a:rPr lang="fr-FR" sz="1100" b="1" kern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2018</a:t>
              </a:r>
              <a:endParaRPr lang="en-US" sz="1100" b="1" kern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5394606" y="4826443"/>
              <a:ext cx="8640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FR" sz="1100" b="1" kern="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J-C.Poirier</a:t>
              </a:r>
              <a:endParaRPr lang="fr-FR" sz="1100" b="1" kern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>
                <a:defRPr/>
              </a:pPr>
              <a:r>
                <a:rPr lang="fr-FR" sz="1100" b="1" kern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IE</a:t>
              </a:r>
            </a:p>
            <a:p>
              <a:pPr algn="ctr">
                <a:defRPr/>
              </a:pPr>
              <a:r>
                <a:rPr lang="fr-FR" sz="1100" b="1" kern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</a:t>
              </a:r>
              <a:endParaRPr lang="en-US" sz="1100" b="1" kern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632" y="1259949"/>
              <a:ext cx="268195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en-US" sz="1100" kern="0" dirty="0" err="1">
                  <a:solidFill>
                    <a:srgbClr val="996633"/>
                  </a:solidFill>
                  <a:latin typeface="Century Gothic" panose="020B0502020202020204" pitchFamily="34" charset="0"/>
                </a:rPr>
                <a:t>Biominéralisation</a:t>
              </a:r>
              <a:r>
                <a:rPr lang="en-US" sz="1100" kern="0" dirty="0">
                  <a:solidFill>
                    <a:srgbClr val="996633"/>
                  </a:solidFill>
                  <a:latin typeface="Century Gothic" panose="020B0502020202020204" pitchFamily="34" charset="0"/>
                </a:rPr>
                <a:t> et nutrition des </a:t>
              </a:r>
              <a:r>
                <a:rPr lang="en-US" sz="1100" kern="0" dirty="0" err="1">
                  <a:solidFill>
                    <a:srgbClr val="996633"/>
                  </a:solidFill>
                  <a:latin typeface="Century Gothic" panose="020B0502020202020204" pitchFamily="34" charset="0"/>
                </a:rPr>
                <a:t>poules</a:t>
              </a:r>
              <a:r>
                <a:rPr lang="en-US" sz="1100" kern="0" dirty="0">
                  <a:solidFill>
                    <a:srgbClr val="996633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kern="0" dirty="0" err="1">
                  <a:solidFill>
                    <a:srgbClr val="996633"/>
                  </a:solidFill>
                  <a:latin typeface="Century Gothic" panose="020B0502020202020204" pitchFamily="34" charset="0"/>
                </a:rPr>
                <a:t>pondeuses</a:t>
              </a:r>
              <a:endParaRPr lang="en-US" sz="1100" kern="0" dirty="0">
                <a:solidFill>
                  <a:srgbClr val="99663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391398" y="5819755"/>
              <a:ext cx="3244117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1100" kern="0" dirty="0">
                  <a:solidFill>
                    <a:srgbClr val="996633"/>
                  </a:solidFill>
                  <a:latin typeface="Century Gothic" panose="020B0502020202020204" pitchFamily="34" charset="0"/>
                </a:rPr>
                <a:t>Biochimie des protéines</a:t>
              </a:r>
            </a:p>
            <a:p>
              <a:pPr>
                <a:defRPr/>
              </a:pPr>
              <a:r>
                <a:rPr lang="fr-FR" sz="1100" kern="0" dirty="0">
                  <a:solidFill>
                    <a:srgbClr val="996633"/>
                  </a:solidFill>
                  <a:latin typeface="Century Gothic" panose="020B0502020202020204" pitchFamily="34" charset="0"/>
                </a:rPr>
                <a:t>/qualité de l’œuf</a:t>
              </a:r>
            </a:p>
            <a:p>
              <a:pPr>
                <a:defRPr/>
              </a:pPr>
              <a:r>
                <a:rPr lang="fr-FR" sz="1100" kern="0" dirty="0">
                  <a:solidFill>
                    <a:srgbClr val="996633"/>
                  </a:solidFill>
                  <a:latin typeface="Century Gothic" panose="020B0502020202020204" pitchFamily="34" charset="0"/>
                </a:rPr>
                <a:t>A</a:t>
              </a:r>
              <a:r>
                <a:rPr lang="fr-FR" sz="1100" kern="0" dirty="0" err="1">
                  <a:solidFill>
                    <a:srgbClr val="996633"/>
                  </a:solidFill>
                  <a:latin typeface="Century Gothic" panose="020B0502020202020204" pitchFamily="34" charset="0"/>
                </a:rPr>
                <a:t>nimatrice</a:t>
              </a:r>
              <a:r>
                <a:rPr lang="fr-FR" sz="1100" kern="0" dirty="0">
                  <a:solidFill>
                    <a:srgbClr val="996633"/>
                  </a:solidFill>
                  <a:latin typeface="Century Gothic" panose="020B0502020202020204" pitchFamily="34" charset="0"/>
                </a:rPr>
                <a:t> Assurance/Qualité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83988" y="5054972"/>
              <a:ext cx="94128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100" kern="0" dirty="0">
                  <a:solidFill>
                    <a:srgbClr val="996633"/>
                  </a:solidFill>
                  <a:latin typeface="Century Gothic" panose="020B0502020202020204" pitchFamily="34" charset="0"/>
                </a:rPr>
                <a:t>Purification</a:t>
              </a:r>
            </a:p>
            <a:p>
              <a:pPr>
                <a:defRPr/>
              </a:pPr>
              <a:r>
                <a:rPr lang="fr-FR" sz="1100" kern="0" dirty="0">
                  <a:solidFill>
                    <a:srgbClr val="996633"/>
                  </a:solidFill>
                  <a:latin typeface="Century Gothic" panose="020B0502020202020204" pitchFamily="34" charset="0"/>
                </a:rPr>
                <a:t>ELISA</a:t>
              </a:r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440" y="2321999"/>
            <a:ext cx="1725576" cy="172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5202814" y="2198579"/>
            <a:ext cx="44755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1000" kern="0" dirty="0">
                <a:solidFill>
                  <a:srgbClr val="2F5897"/>
                </a:solidFill>
                <a:latin typeface="Century Gothic" panose="020B0502020202020204" pitchFamily="34" charset="0"/>
              </a:rPr>
              <a:t>HDR</a:t>
            </a:r>
            <a:endParaRPr lang="en-US" sz="1000" kern="0" dirty="0">
              <a:solidFill>
                <a:srgbClr val="2F5897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004976" y="3563267"/>
            <a:ext cx="4475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000" dirty="0">
                <a:solidFill>
                  <a:srgbClr val="2F5897"/>
                </a:solidFill>
                <a:latin typeface="Century Gothic" panose="020B0502020202020204" pitchFamily="34" charset="0"/>
              </a:rPr>
              <a:t>HDR</a:t>
            </a:r>
            <a:endParaRPr lang="en-US" sz="1000" dirty="0">
              <a:solidFill>
                <a:srgbClr val="2F5897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697618" y="1879699"/>
            <a:ext cx="44755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1000" kern="0" dirty="0">
                <a:solidFill>
                  <a:srgbClr val="996633"/>
                </a:solidFill>
                <a:latin typeface="Century Gothic" panose="020B0502020202020204" pitchFamily="34" charset="0"/>
              </a:rPr>
              <a:t>HDR</a:t>
            </a:r>
            <a:endParaRPr lang="en-US" sz="1000" kern="0" dirty="0">
              <a:solidFill>
                <a:srgbClr val="996633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5353630" y="2068536"/>
            <a:ext cx="2314885" cy="2234304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n w="9525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7" name="Groupe 36"/>
          <p:cNvGrpSpPr/>
          <p:nvPr/>
        </p:nvGrpSpPr>
        <p:grpSpPr>
          <a:xfrm>
            <a:off x="7944407" y="2475308"/>
            <a:ext cx="2702902" cy="1754341"/>
            <a:chOff x="5939969" y="2475307"/>
            <a:chExt cx="2702902" cy="1754341"/>
          </a:xfrm>
        </p:grpSpPr>
        <p:sp>
          <p:nvSpPr>
            <p:cNvPr id="38" name="Forme libre 37"/>
            <p:cNvSpPr/>
            <p:nvPr/>
          </p:nvSpPr>
          <p:spPr>
            <a:xfrm>
              <a:off x="6144638" y="2475307"/>
              <a:ext cx="711486" cy="711486"/>
            </a:xfrm>
            <a:custGeom>
              <a:avLst/>
              <a:gdLst>
                <a:gd name="connsiteX0" fmla="*/ 0 w 711486"/>
                <a:gd name="connsiteY0" fmla="*/ 355743 h 711486"/>
                <a:gd name="connsiteX1" fmla="*/ 355743 w 711486"/>
                <a:gd name="connsiteY1" fmla="*/ 0 h 711486"/>
                <a:gd name="connsiteX2" fmla="*/ 711486 w 711486"/>
                <a:gd name="connsiteY2" fmla="*/ 355743 h 711486"/>
                <a:gd name="connsiteX3" fmla="*/ 355743 w 711486"/>
                <a:gd name="connsiteY3" fmla="*/ 711486 h 711486"/>
                <a:gd name="connsiteX4" fmla="*/ 0 w 711486"/>
                <a:gd name="connsiteY4" fmla="*/ 355743 h 71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486" h="711486">
                  <a:moveTo>
                    <a:pt x="0" y="355743"/>
                  </a:moveTo>
                  <a:cubicBezTo>
                    <a:pt x="0" y="159272"/>
                    <a:pt x="159272" y="0"/>
                    <a:pt x="355743" y="0"/>
                  </a:cubicBezTo>
                  <a:cubicBezTo>
                    <a:pt x="552214" y="0"/>
                    <a:pt x="711486" y="159272"/>
                    <a:pt x="711486" y="355743"/>
                  </a:cubicBezTo>
                  <a:cubicBezTo>
                    <a:pt x="711486" y="552214"/>
                    <a:pt x="552214" y="711486"/>
                    <a:pt x="355743" y="711486"/>
                  </a:cubicBezTo>
                  <a:cubicBezTo>
                    <a:pt x="159272" y="711486"/>
                    <a:pt x="0" y="552214"/>
                    <a:pt x="0" y="355743"/>
                  </a:cubicBezTo>
                  <a:close/>
                </a:path>
              </a:pathLst>
            </a:custGeom>
            <a:solidFill>
              <a:schemeClr val="bg2"/>
            </a:solidFill>
            <a:ln w="19050">
              <a:solidFill>
                <a:srgbClr val="00206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116895" tIns="116895" rIns="116895" bIns="116895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050" kern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" name="Forme libre 38"/>
            <p:cNvSpPr/>
            <p:nvPr/>
          </p:nvSpPr>
          <p:spPr>
            <a:xfrm>
              <a:off x="5971982" y="3495443"/>
              <a:ext cx="711486" cy="711486"/>
            </a:xfrm>
            <a:custGeom>
              <a:avLst/>
              <a:gdLst>
                <a:gd name="connsiteX0" fmla="*/ 0 w 711486"/>
                <a:gd name="connsiteY0" fmla="*/ 355743 h 711486"/>
                <a:gd name="connsiteX1" fmla="*/ 355743 w 711486"/>
                <a:gd name="connsiteY1" fmla="*/ 0 h 711486"/>
                <a:gd name="connsiteX2" fmla="*/ 711486 w 711486"/>
                <a:gd name="connsiteY2" fmla="*/ 355743 h 711486"/>
                <a:gd name="connsiteX3" fmla="*/ 355743 w 711486"/>
                <a:gd name="connsiteY3" fmla="*/ 711486 h 711486"/>
                <a:gd name="connsiteX4" fmla="*/ 0 w 711486"/>
                <a:gd name="connsiteY4" fmla="*/ 355743 h 71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486" h="711486">
                  <a:moveTo>
                    <a:pt x="0" y="355743"/>
                  </a:moveTo>
                  <a:cubicBezTo>
                    <a:pt x="0" y="159272"/>
                    <a:pt x="159272" y="0"/>
                    <a:pt x="355743" y="0"/>
                  </a:cubicBezTo>
                  <a:cubicBezTo>
                    <a:pt x="552214" y="0"/>
                    <a:pt x="711486" y="159272"/>
                    <a:pt x="711486" y="355743"/>
                  </a:cubicBezTo>
                  <a:cubicBezTo>
                    <a:pt x="711486" y="552214"/>
                    <a:pt x="552214" y="711486"/>
                    <a:pt x="355743" y="711486"/>
                  </a:cubicBezTo>
                  <a:cubicBezTo>
                    <a:pt x="159272" y="711486"/>
                    <a:pt x="0" y="552214"/>
                    <a:pt x="0" y="355743"/>
                  </a:cubicBezTo>
                  <a:close/>
                </a:path>
              </a:pathLst>
            </a:custGeom>
            <a:solidFill>
              <a:schemeClr val="bg2"/>
            </a:solidFill>
            <a:ln w="19050">
              <a:solidFill>
                <a:srgbClr val="00206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116895" tIns="116895" rIns="116895" bIns="116895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050" kern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6102353" y="2491363"/>
              <a:ext cx="822012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FR" sz="1050" b="1" kern="0" dirty="0">
                  <a:solidFill>
                    <a:srgbClr val="2F5897"/>
                  </a:solidFill>
                  <a:latin typeface="Century Gothic" panose="020B0502020202020204" pitchFamily="34" charset="0"/>
                </a:rPr>
                <a:t>N.</a:t>
              </a:r>
            </a:p>
            <a:p>
              <a:pPr algn="ctr">
                <a:defRPr/>
              </a:pPr>
              <a:r>
                <a:rPr lang="fr-FR" sz="1050" b="1" kern="0" dirty="0">
                  <a:solidFill>
                    <a:srgbClr val="2F5897"/>
                  </a:solidFill>
                  <a:latin typeface="Century Gothic" panose="020B0502020202020204" pitchFamily="34" charset="0"/>
                </a:rPr>
                <a:t>Bernardet</a:t>
              </a:r>
            </a:p>
            <a:p>
              <a:pPr algn="ctr">
                <a:defRPr/>
              </a:pPr>
              <a:r>
                <a:rPr lang="fr-FR" sz="1050" b="1" kern="0" dirty="0">
                  <a:solidFill>
                    <a:srgbClr val="2F5897"/>
                  </a:solidFill>
                  <a:latin typeface="Century Gothic" panose="020B0502020202020204" pitchFamily="34" charset="0"/>
                </a:rPr>
                <a:t>Mobilité TR</a:t>
              </a:r>
              <a:endParaRPr lang="en-US" sz="1050" b="1" kern="0" dirty="0">
                <a:solidFill>
                  <a:srgbClr val="2F589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5939969" y="3594613"/>
              <a:ext cx="741457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FR" sz="1050" b="1" kern="0" dirty="0" err="1">
                  <a:solidFill>
                    <a:srgbClr val="2F5897"/>
                  </a:solidFill>
                  <a:latin typeface="Century Gothic" panose="020B0502020202020204" pitchFamily="34" charset="0"/>
                </a:rPr>
                <a:t>J.Ezagal</a:t>
              </a:r>
              <a:endParaRPr lang="fr-FR" sz="1050" b="1" kern="0" dirty="0">
                <a:solidFill>
                  <a:srgbClr val="2F5897"/>
                </a:solidFill>
                <a:latin typeface="Century Gothic" panose="020B0502020202020204" pitchFamily="34" charset="0"/>
              </a:endParaRPr>
            </a:p>
            <a:p>
              <a:pPr algn="ctr">
                <a:defRPr/>
              </a:pPr>
              <a:r>
                <a:rPr lang="fr-FR" sz="1050" b="1" kern="0" dirty="0">
                  <a:solidFill>
                    <a:srgbClr val="2F5897"/>
                  </a:solidFill>
                  <a:latin typeface="Century Gothic" panose="020B0502020202020204" pitchFamily="34" charset="0"/>
                </a:rPr>
                <a:t>Mobilité ½ TR</a:t>
              </a:r>
              <a:endParaRPr lang="en-US" sz="1050" b="1" kern="0" dirty="0">
                <a:solidFill>
                  <a:srgbClr val="2F589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913955" y="2475307"/>
              <a:ext cx="1455560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sz="1100" kern="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Avril 2017-Biologie cellulaire et moléculaire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694423" y="3629484"/>
              <a:ext cx="1948448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sz="1100" kern="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Janvier 2017-Biologie moléculaire</a:t>
              </a:r>
            </a:p>
            <a:p>
              <a:pPr algn="ctr">
                <a:defRPr/>
              </a:pPr>
              <a:r>
                <a:rPr lang="fr-FR" sz="1100" kern="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Clonage</a:t>
              </a:r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5276805" y="81735"/>
            <a:ext cx="5033582" cy="2287661"/>
            <a:chOff x="3272367" y="81734"/>
            <a:chExt cx="5033582" cy="2287661"/>
          </a:xfrm>
        </p:grpSpPr>
        <p:sp>
          <p:nvSpPr>
            <p:cNvPr id="45" name="Forme libre 44"/>
            <p:cNvSpPr/>
            <p:nvPr/>
          </p:nvSpPr>
          <p:spPr>
            <a:xfrm>
              <a:off x="5739884" y="1657909"/>
              <a:ext cx="711486" cy="711486"/>
            </a:xfrm>
            <a:custGeom>
              <a:avLst/>
              <a:gdLst>
                <a:gd name="connsiteX0" fmla="*/ 0 w 711486"/>
                <a:gd name="connsiteY0" fmla="*/ 355743 h 711486"/>
                <a:gd name="connsiteX1" fmla="*/ 355743 w 711486"/>
                <a:gd name="connsiteY1" fmla="*/ 0 h 711486"/>
                <a:gd name="connsiteX2" fmla="*/ 711486 w 711486"/>
                <a:gd name="connsiteY2" fmla="*/ 355743 h 711486"/>
                <a:gd name="connsiteX3" fmla="*/ 355743 w 711486"/>
                <a:gd name="connsiteY3" fmla="*/ 711486 h 711486"/>
                <a:gd name="connsiteX4" fmla="*/ 0 w 711486"/>
                <a:gd name="connsiteY4" fmla="*/ 355743 h 71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486" h="711486">
                  <a:moveTo>
                    <a:pt x="0" y="355743"/>
                  </a:moveTo>
                  <a:cubicBezTo>
                    <a:pt x="0" y="159272"/>
                    <a:pt x="159272" y="0"/>
                    <a:pt x="355743" y="0"/>
                  </a:cubicBezTo>
                  <a:cubicBezTo>
                    <a:pt x="552214" y="0"/>
                    <a:pt x="711486" y="159272"/>
                    <a:pt x="711486" y="355743"/>
                  </a:cubicBezTo>
                  <a:cubicBezTo>
                    <a:pt x="711486" y="552214"/>
                    <a:pt x="552214" y="711486"/>
                    <a:pt x="355743" y="711486"/>
                  </a:cubicBezTo>
                  <a:cubicBezTo>
                    <a:pt x="159272" y="711486"/>
                    <a:pt x="0" y="552214"/>
                    <a:pt x="0" y="355743"/>
                  </a:cubicBezTo>
                  <a:close/>
                </a:path>
              </a:pathLst>
            </a:custGeom>
            <a:solidFill>
              <a:schemeClr val="bg2"/>
            </a:solidFill>
            <a:ln w="19050">
              <a:solidFill>
                <a:srgbClr val="00206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116895" tIns="116895" rIns="116895" bIns="116895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050" kern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46" name="Groupe 45"/>
            <p:cNvGrpSpPr/>
            <p:nvPr/>
          </p:nvGrpSpPr>
          <p:grpSpPr>
            <a:xfrm>
              <a:off x="3272367" y="81734"/>
              <a:ext cx="5033582" cy="2231707"/>
              <a:chOff x="3272367" y="81734"/>
              <a:chExt cx="5033582" cy="2231707"/>
            </a:xfrm>
          </p:grpSpPr>
          <p:sp>
            <p:nvSpPr>
              <p:cNvPr id="47" name="Forme libre 46"/>
              <p:cNvSpPr/>
              <p:nvPr/>
            </p:nvSpPr>
            <p:spPr>
              <a:xfrm>
                <a:off x="4148422" y="825179"/>
                <a:ext cx="711486" cy="711486"/>
              </a:xfrm>
              <a:custGeom>
                <a:avLst/>
                <a:gdLst>
                  <a:gd name="connsiteX0" fmla="*/ 0 w 711486"/>
                  <a:gd name="connsiteY0" fmla="*/ 355743 h 711486"/>
                  <a:gd name="connsiteX1" fmla="*/ 355743 w 711486"/>
                  <a:gd name="connsiteY1" fmla="*/ 0 h 711486"/>
                  <a:gd name="connsiteX2" fmla="*/ 711486 w 711486"/>
                  <a:gd name="connsiteY2" fmla="*/ 355743 h 711486"/>
                  <a:gd name="connsiteX3" fmla="*/ 355743 w 711486"/>
                  <a:gd name="connsiteY3" fmla="*/ 711486 h 711486"/>
                  <a:gd name="connsiteX4" fmla="*/ 0 w 711486"/>
                  <a:gd name="connsiteY4" fmla="*/ 355743 h 711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486" h="711486">
                    <a:moveTo>
                      <a:pt x="0" y="355743"/>
                    </a:moveTo>
                    <a:cubicBezTo>
                      <a:pt x="0" y="159272"/>
                      <a:pt x="159272" y="0"/>
                      <a:pt x="355743" y="0"/>
                    </a:cubicBezTo>
                    <a:cubicBezTo>
                      <a:pt x="552214" y="0"/>
                      <a:pt x="711486" y="159272"/>
                      <a:pt x="711486" y="355743"/>
                    </a:cubicBezTo>
                    <a:cubicBezTo>
                      <a:pt x="711486" y="552214"/>
                      <a:pt x="552214" y="711486"/>
                      <a:pt x="355743" y="711486"/>
                    </a:cubicBezTo>
                    <a:cubicBezTo>
                      <a:pt x="159272" y="711486"/>
                      <a:pt x="0" y="552214"/>
                      <a:pt x="0" y="355743"/>
                    </a:cubicBezTo>
                    <a:close/>
                  </a:path>
                </a:pathLst>
              </a:custGeom>
              <a:solidFill>
                <a:schemeClr val="bg2"/>
              </a:solidFill>
              <a:ln w="19050">
                <a:solidFill>
                  <a:srgbClr val="00206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spcFirstLastPara="0" vert="horz" wrap="square" lIns="116895" tIns="116895" rIns="116895" bIns="116895" numCol="1" spcCol="1270" anchor="ctr" anchorCtr="0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en-US" sz="1050" b="1" kern="0" dirty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8" name="Forme libre 47"/>
              <p:cNvSpPr/>
              <p:nvPr/>
            </p:nvSpPr>
            <p:spPr>
              <a:xfrm>
                <a:off x="5060884" y="997038"/>
                <a:ext cx="711486" cy="711486"/>
              </a:xfrm>
              <a:custGeom>
                <a:avLst/>
                <a:gdLst>
                  <a:gd name="connsiteX0" fmla="*/ 0 w 711486"/>
                  <a:gd name="connsiteY0" fmla="*/ 355743 h 711486"/>
                  <a:gd name="connsiteX1" fmla="*/ 355743 w 711486"/>
                  <a:gd name="connsiteY1" fmla="*/ 0 h 711486"/>
                  <a:gd name="connsiteX2" fmla="*/ 711486 w 711486"/>
                  <a:gd name="connsiteY2" fmla="*/ 355743 h 711486"/>
                  <a:gd name="connsiteX3" fmla="*/ 355743 w 711486"/>
                  <a:gd name="connsiteY3" fmla="*/ 711486 h 711486"/>
                  <a:gd name="connsiteX4" fmla="*/ 0 w 711486"/>
                  <a:gd name="connsiteY4" fmla="*/ 355743 h 711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486" h="711486">
                    <a:moveTo>
                      <a:pt x="0" y="355743"/>
                    </a:moveTo>
                    <a:cubicBezTo>
                      <a:pt x="0" y="159272"/>
                      <a:pt x="159272" y="0"/>
                      <a:pt x="355743" y="0"/>
                    </a:cubicBezTo>
                    <a:cubicBezTo>
                      <a:pt x="552214" y="0"/>
                      <a:pt x="711486" y="159272"/>
                      <a:pt x="711486" y="355743"/>
                    </a:cubicBezTo>
                    <a:cubicBezTo>
                      <a:pt x="711486" y="552214"/>
                      <a:pt x="552214" y="711486"/>
                      <a:pt x="355743" y="711486"/>
                    </a:cubicBezTo>
                    <a:cubicBezTo>
                      <a:pt x="159272" y="711486"/>
                      <a:pt x="0" y="552214"/>
                      <a:pt x="0" y="355743"/>
                    </a:cubicBezTo>
                    <a:close/>
                  </a:path>
                </a:pathLst>
              </a:custGeom>
              <a:solidFill>
                <a:schemeClr val="bg2"/>
              </a:solidFill>
              <a:ln w="19050">
                <a:solidFill>
                  <a:srgbClr val="00206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spcFirstLastPara="0" vert="horz" wrap="square" lIns="116895" tIns="116895" rIns="116895" bIns="116895" numCol="1" spcCol="1270" anchor="ctr" anchorCtr="0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en-US" sz="105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9" name="ZoneTexte 48"/>
              <p:cNvSpPr txBox="1"/>
              <p:nvPr/>
            </p:nvSpPr>
            <p:spPr>
              <a:xfrm>
                <a:off x="5014657" y="1142860"/>
                <a:ext cx="80394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fr-FR" sz="1050" b="1" kern="0" dirty="0" err="1">
                    <a:solidFill>
                      <a:srgbClr val="2F5897"/>
                    </a:solidFill>
                    <a:latin typeface="Century Gothic" panose="020B0502020202020204" pitchFamily="34" charset="0"/>
                  </a:rPr>
                  <a:t>M-L.Zani</a:t>
                </a:r>
                <a:endParaRPr lang="fr-FR" sz="1050" b="1" kern="0" dirty="0">
                  <a:solidFill>
                    <a:srgbClr val="2F5897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fr-FR" sz="1050" b="1" kern="0" dirty="0">
                    <a:solidFill>
                      <a:srgbClr val="2F5897"/>
                    </a:solidFill>
                    <a:latin typeface="Century Gothic" panose="020B0502020202020204" pitchFamily="34" charset="0"/>
                  </a:rPr>
                  <a:t>MCF</a:t>
                </a:r>
                <a:endParaRPr lang="en-US" sz="1050" b="1" kern="0" dirty="0">
                  <a:solidFill>
                    <a:srgbClr val="2F5897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0" name="ZoneTexte 49"/>
              <p:cNvSpPr txBox="1"/>
              <p:nvPr/>
            </p:nvSpPr>
            <p:spPr>
              <a:xfrm>
                <a:off x="5736942" y="1736360"/>
                <a:ext cx="741457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fr-FR" sz="1050" b="1" kern="0" dirty="0">
                    <a:solidFill>
                      <a:srgbClr val="2F5897"/>
                    </a:solidFill>
                    <a:latin typeface="Century Gothic" panose="020B0502020202020204" pitchFamily="34" charset="0"/>
                  </a:rPr>
                  <a:t>C.</a:t>
                </a:r>
              </a:p>
              <a:p>
                <a:pPr algn="ctr">
                  <a:defRPr/>
                </a:pPr>
                <a:r>
                  <a:rPr lang="fr-FR" sz="1050" b="1" kern="0" dirty="0">
                    <a:solidFill>
                      <a:srgbClr val="2F5897"/>
                    </a:solidFill>
                    <a:latin typeface="Century Gothic" panose="020B0502020202020204" pitchFamily="34" charset="0"/>
                  </a:rPr>
                  <a:t>Dombre</a:t>
                </a:r>
              </a:p>
              <a:p>
                <a:pPr algn="ctr">
                  <a:defRPr/>
                </a:pPr>
                <a:r>
                  <a:rPr lang="fr-FR" sz="1050" b="1" kern="0" dirty="0">
                    <a:solidFill>
                      <a:srgbClr val="2F5897"/>
                    </a:solidFill>
                    <a:latin typeface="Century Gothic" panose="020B0502020202020204" pitchFamily="34" charset="0"/>
                  </a:rPr>
                  <a:t>MCF</a:t>
                </a:r>
                <a:endParaRPr lang="en-US" sz="1050" b="1" kern="0" dirty="0">
                  <a:solidFill>
                    <a:srgbClr val="2F5897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272367" y="81734"/>
                <a:ext cx="2761746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fr-FR" sz="1100" kern="0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Relations structure/fonction</a:t>
                </a:r>
              </a:p>
              <a:p>
                <a:pPr algn="ctr">
                  <a:defRPr/>
                </a:pPr>
                <a:r>
                  <a:rPr lang="fr-FR" sz="1100" kern="0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modélisation 3D</a:t>
                </a:r>
              </a:p>
              <a:p>
                <a:pPr algn="ctr">
                  <a:defRPr/>
                </a:pPr>
                <a:r>
                  <a:rPr lang="fr-FR" sz="1100" kern="0" dirty="0" err="1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Dir</a:t>
                </a:r>
                <a:r>
                  <a:rPr lang="fr-FR" sz="1100" kern="0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. ED SSBCV Orléans-Tours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840552" y="895960"/>
                <a:ext cx="2465397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fr-FR" sz="1100" kern="0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Relations structure/fonction</a:t>
                </a:r>
              </a:p>
              <a:p>
                <a:pPr>
                  <a:defRPr/>
                </a:pPr>
                <a:r>
                  <a:rPr lang="fr-FR" sz="1100" kern="0" dirty="0" err="1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Prod</a:t>
                </a:r>
                <a:r>
                  <a:rPr lang="fr-FR" sz="1100" kern="0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. de protéines recombinantes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495267" y="1724443"/>
                <a:ext cx="107433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r-FR" sz="1100" kern="0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Janvier 2018-</a:t>
                </a:r>
              </a:p>
              <a:p>
                <a:pPr>
                  <a:defRPr/>
                </a:pPr>
                <a:r>
                  <a:rPr lang="fr-FR" sz="1100" kern="0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Phylogénie</a:t>
                </a:r>
              </a:p>
            </p:txBody>
          </p:sp>
          <p:sp>
            <p:nvSpPr>
              <p:cNvPr id="54" name="ZoneTexte 53"/>
              <p:cNvSpPr txBox="1"/>
              <p:nvPr/>
            </p:nvSpPr>
            <p:spPr>
              <a:xfrm>
                <a:off x="4113052" y="992252"/>
                <a:ext cx="8039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fr-FR" sz="1000" b="1" kern="0" dirty="0" err="1">
                    <a:solidFill>
                      <a:srgbClr val="2F5897"/>
                    </a:solidFill>
                    <a:latin typeface="Century Gothic" panose="020B0502020202020204" pitchFamily="34" charset="0"/>
                  </a:rPr>
                  <a:t>T.Moreau</a:t>
                </a:r>
                <a:endParaRPr lang="fr-FR" sz="1000" b="1" kern="0" dirty="0">
                  <a:solidFill>
                    <a:srgbClr val="2F5897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fr-FR" sz="1000" b="1" kern="0" dirty="0">
                    <a:solidFill>
                      <a:srgbClr val="2F5897"/>
                    </a:solidFill>
                    <a:latin typeface="Century Gothic" panose="020B0502020202020204" pitchFamily="34" charset="0"/>
                  </a:rPr>
                  <a:t>Prof.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255231" y="1724976"/>
                <a:ext cx="447559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defRPr/>
                </a:pPr>
                <a:r>
                  <a:rPr lang="fr-FR" sz="1000" kern="0" dirty="0">
                    <a:solidFill>
                      <a:srgbClr val="2F5897"/>
                    </a:solidFill>
                    <a:latin typeface="Century Gothic" panose="020B0502020202020204" pitchFamily="34" charset="0"/>
                  </a:rPr>
                  <a:t>HDR</a:t>
                </a:r>
                <a:endParaRPr lang="en-US" sz="1000" kern="0" dirty="0">
                  <a:solidFill>
                    <a:srgbClr val="2F5897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cxnSp>
        <p:nvCxnSpPr>
          <p:cNvPr id="56" name="Connecteur droit 55"/>
          <p:cNvCxnSpPr/>
          <p:nvPr/>
        </p:nvCxnSpPr>
        <p:spPr>
          <a:xfrm flipV="1">
            <a:off x="7596236" y="2235520"/>
            <a:ext cx="1007658" cy="54668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orme libre 56"/>
          <p:cNvSpPr/>
          <p:nvPr/>
        </p:nvSpPr>
        <p:spPr>
          <a:xfrm>
            <a:off x="4523551" y="1724443"/>
            <a:ext cx="746229" cy="711486"/>
          </a:xfrm>
          <a:custGeom>
            <a:avLst/>
            <a:gdLst>
              <a:gd name="connsiteX0" fmla="*/ 0 w 711486"/>
              <a:gd name="connsiteY0" fmla="*/ 355743 h 711486"/>
              <a:gd name="connsiteX1" fmla="*/ 355743 w 711486"/>
              <a:gd name="connsiteY1" fmla="*/ 0 h 711486"/>
              <a:gd name="connsiteX2" fmla="*/ 711486 w 711486"/>
              <a:gd name="connsiteY2" fmla="*/ 355743 h 711486"/>
              <a:gd name="connsiteX3" fmla="*/ 355743 w 711486"/>
              <a:gd name="connsiteY3" fmla="*/ 711486 h 711486"/>
              <a:gd name="connsiteX4" fmla="*/ 0 w 711486"/>
              <a:gd name="connsiteY4" fmla="*/ 355743 h 71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86" h="711486">
                <a:moveTo>
                  <a:pt x="0" y="355743"/>
                </a:moveTo>
                <a:cubicBezTo>
                  <a:pt x="0" y="159272"/>
                  <a:pt x="159272" y="0"/>
                  <a:pt x="355743" y="0"/>
                </a:cubicBezTo>
                <a:cubicBezTo>
                  <a:pt x="552214" y="0"/>
                  <a:pt x="711486" y="159272"/>
                  <a:pt x="711486" y="355743"/>
                </a:cubicBezTo>
                <a:cubicBezTo>
                  <a:pt x="711486" y="552214"/>
                  <a:pt x="552214" y="711486"/>
                  <a:pt x="355743" y="711486"/>
                </a:cubicBezTo>
                <a:cubicBezTo>
                  <a:pt x="159272" y="711486"/>
                  <a:pt x="0" y="552214"/>
                  <a:pt x="0" y="355743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115625" tIns="115625" rIns="115625" bIns="115625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fr-FR" sz="1000" kern="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fr-FR" sz="1000" b="1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J.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fr-FR" sz="1000" b="1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Gautron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fr-FR" sz="1000" b="1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DR2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000" kern="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3087089" y="584726"/>
            <a:ext cx="1917887" cy="24622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solidFill>
                  <a:prstClr val="black"/>
                </a:solidFill>
                <a:latin typeface="Century Gothic" panose="020B0502020202020204" pitchFamily="34" charset="0"/>
              </a:rPr>
              <a:t>Thèse L, </a:t>
            </a:r>
            <a:r>
              <a:rPr lang="fr-FR" sz="1000" i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Bedrani</a:t>
            </a:r>
            <a:r>
              <a:rPr lang="fr-FR" sz="1000" i="1" dirty="0">
                <a:solidFill>
                  <a:prstClr val="black"/>
                </a:solidFill>
                <a:latin typeface="Century Gothic" panose="020B0502020202020204" pitchFamily="34" charset="0"/>
              </a:rPr>
              <a:t> (2011-2014)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2263929" y="2223260"/>
            <a:ext cx="1939797" cy="24622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solidFill>
                  <a:prstClr val="black"/>
                </a:solidFill>
                <a:latin typeface="Century Gothic" panose="020B0502020202020204" pitchFamily="34" charset="0"/>
              </a:rPr>
              <a:t>Thèse P, Marie (2011-2014)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2205340" y="4158212"/>
            <a:ext cx="1931094" cy="24622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prstClr val="black"/>
                </a:solidFill>
                <a:latin typeface="Century Gothic" panose="020B0502020202020204" pitchFamily="34" charset="0"/>
              </a:rPr>
              <a:t>Thèse M. </a:t>
            </a:r>
            <a:r>
              <a:rPr lang="fr-FR" sz="1000" i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Bourin</a:t>
            </a:r>
            <a:r>
              <a:rPr lang="fr-FR" sz="1000" i="1" dirty="0">
                <a:solidFill>
                  <a:prstClr val="black"/>
                </a:solidFill>
                <a:latin typeface="Century Gothic" panose="020B0502020202020204" pitchFamily="34" charset="0"/>
              </a:rPr>
              <a:t> (2009-2012)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1544033" y="1780189"/>
            <a:ext cx="2964020" cy="40011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000" i="1" dirty="0">
                <a:solidFill>
                  <a:prstClr val="black"/>
                </a:solidFill>
                <a:latin typeface="Century Gothic" panose="020B0502020202020204" pitchFamily="34" charset="0"/>
              </a:rPr>
              <a:t>L. </a:t>
            </a:r>
            <a:r>
              <a:rPr lang="fr-FR" sz="1000" i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Stapane</a:t>
            </a:r>
            <a:r>
              <a:rPr lang="fr-FR" sz="1000" i="1" dirty="0">
                <a:solidFill>
                  <a:prstClr val="black"/>
                </a:solidFill>
                <a:latin typeface="Century Gothic" panose="020B0502020202020204" pitchFamily="34" charset="0"/>
              </a:rPr>
              <a:t> (Doc. 2019)- 6</a:t>
            </a:r>
            <a:r>
              <a:rPr lang="fr-FR" sz="1000" i="1" baseline="30000" dirty="0">
                <a:solidFill>
                  <a:prstClr val="black"/>
                </a:solidFill>
                <a:latin typeface="Century Gothic" panose="020B0502020202020204" pitchFamily="34" charset="0"/>
              </a:rPr>
              <a:t>ème</a:t>
            </a:r>
            <a:r>
              <a:rPr lang="fr-FR" sz="1000" i="1" dirty="0">
                <a:solidFill>
                  <a:prstClr val="black"/>
                </a:solidFill>
                <a:latin typeface="Century Gothic" panose="020B0502020202020204" pitchFamily="34" charset="0"/>
              </a:rPr>
              <a:t> promotion EIR-A</a:t>
            </a:r>
          </a:p>
          <a:p>
            <a:pPr>
              <a:defRPr/>
            </a:pPr>
            <a:r>
              <a:rPr lang="fr-FR" sz="1000" i="1" dirty="0">
                <a:solidFill>
                  <a:prstClr val="black"/>
                </a:solidFill>
                <a:latin typeface="Century Gothic" panose="020B0502020202020204" pitchFamily="34" charset="0"/>
              </a:rPr>
              <a:t>N. Le Roy (Post-Doc. 2018) </a:t>
            </a:r>
            <a:r>
              <a:rPr lang="fr-FR" sz="1000" i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Agreenskills</a:t>
            </a:r>
            <a:endParaRPr lang="en-US" sz="1000" i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12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riangle rectangle 26"/>
          <p:cNvSpPr/>
          <p:nvPr/>
        </p:nvSpPr>
        <p:spPr>
          <a:xfrm rot="5400000" flipH="1">
            <a:off x="2490983" y="318662"/>
            <a:ext cx="642679" cy="3417755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103447" y="3176971"/>
            <a:ext cx="3417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Temps de conservation</a:t>
            </a:r>
            <a:endParaRPr lang="fr-FR" b="1" dirty="0"/>
          </a:p>
        </p:txBody>
      </p:sp>
      <p:sp>
        <p:nvSpPr>
          <p:cNvPr id="33" name="ZoneTexte 32"/>
          <p:cNvSpPr txBox="1"/>
          <p:nvPr/>
        </p:nvSpPr>
        <p:spPr>
          <a:xfrm rot="16200000">
            <a:off x="18679" y="227436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Qualité de l’œuf</a:t>
            </a:r>
            <a:endParaRPr lang="fr-FR" b="1" dirty="0"/>
          </a:p>
        </p:txBody>
      </p:sp>
      <p:sp>
        <p:nvSpPr>
          <p:cNvPr id="10" name="Rectangle 9"/>
          <p:cNvSpPr/>
          <p:nvPr/>
        </p:nvSpPr>
        <p:spPr>
          <a:xfrm>
            <a:off x="1103447" y="2348881"/>
            <a:ext cx="3417754" cy="8345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6" name="Groupe 35"/>
          <p:cNvGrpSpPr/>
          <p:nvPr/>
        </p:nvGrpSpPr>
        <p:grpSpPr>
          <a:xfrm>
            <a:off x="1103446" y="1700809"/>
            <a:ext cx="4365995" cy="1855221"/>
            <a:chOff x="1103446" y="1700809"/>
            <a:chExt cx="4365995" cy="1855221"/>
          </a:xfrm>
        </p:grpSpPr>
        <p:sp>
          <p:nvSpPr>
            <p:cNvPr id="8" name="Rectangle 7"/>
            <p:cNvSpPr/>
            <p:nvPr/>
          </p:nvSpPr>
          <p:spPr>
            <a:xfrm flipV="1">
              <a:off x="4715913" y="2348878"/>
              <a:ext cx="375080" cy="828093"/>
            </a:xfrm>
            <a:prstGeom prst="rect">
              <a:avLst/>
            </a:prstGeom>
            <a:gradFill flip="none" rotWithShape="1">
              <a:gsLst>
                <a:gs pos="0">
                  <a:srgbClr val="C00000"/>
                </a:gs>
                <a:gs pos="50000">
                  <a:srgbClr val="7030A0"/>
                </a:gs>
                <a:gs pos="100000">
                  <a:srgbClr val="00B0F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/>
            <p:cNvSpPr txBox="1"/>
            <p:nvPr/>
          </p:nvSpPr>
          <p:spPr>
            <a:xfrm rot="5400000">
              <a:off x="4479143" y="2565732"/>
              <a:ext cx="1611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Température</a:t>
              </a:r>
              <a:endParaRPr lang="fr-FR" b="1" dirty="0"/>
            </a:p>
          </p:txBody>
        </p:sp>
        <p:sp>
          <p:nvSpPr>
            <p:cNvPr id="29" name="Triangle rectangle 28"/>
            <p:cNvSpPr/>
            <p:nvPr/>
          </p:nvSpPr>
          <p:spPr>
            <a:xfrm rot="5400000" flipH="1">
              <a:off x="2070994" y="733261"/>
              <a:ext cx="1482658" cy="3417754"/>
            </a:xfrm>
            <a:prstGeom prst="rtTriangle">
              <a:avLst/>
            </a:prstGeom>
            <a:solidFill>
              <a:srgbClr val="873A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Triangle rectangle 29"/>
            <p:cNvSpPr/>
            <p:nvPr/>
          </p:nvSpPr>
          <p:spPr>
            <a:xfrm rot="5400000" flipH="1">
              <a:off x="1085376" y="1718880"/>
              <a:ext cx="1482658" cy="1446518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9" name="Titre 2"/>
          <p:cNvSpPr txBox="1">
            <a:spLocks/>
          </p:cNvSpPr>
          <p:nvPr/>
        </p:nvSpPr>
        <p:spPr>
          <a:xfrm>
            <a:off x="0" y="274638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Facteurs de variabilité de la qualité</a:t>
            </a:r>
            <a:r>
              <a:rPr kumimoji="0" lang="fr-FR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l’œuf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5758966" y="2200509"/>
            <a:ext cx="3639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↓ Unités Haugh/Hauteur de l’albumen</a:t>
            </a:r>
            <a:endParaRPr lang="fr-FR" sz="1600" dirty="0">
              <a:solidFill>
                <a:schemeClr val="accent3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5758966" y="2475956"/>
            <a:ext cx="2326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↓ Solidité de la MV</a:t>
            </a:r>
          </a:p>
          <a:p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↓ Index </a:t>
            </a:r>
            <a:r>
              <a:rPr lang="fr-FR" sz="1600" dirty="0" err="1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vitellinique</a:t>
            </a:r>
            <a:endParaRPr lang="fr-FR" sz="1600" dirty="0" smtClean="0">
              <a:solidFill>
                <a:schemeClr val="accent3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37" name="Groupe 36"/>
          <p:cNvGrpSpPr/>
          <p:nvPr/>
        </p:nvGrpSpPr>
        <p:grpSpPr>
          <a:xfrm>
            <a:off x="734112" y="3924494"/>
            <a:ext cx="7749324" cy="2585164"/>
            <a:chOff x="734112" y="3924494"/>
            <a:chExt cx="7749324" cy="2585164"/>
          </a:xfrm>
        </p:grpSpPr>
        <p:sp>
          <p:nvSpPr>
            <p:cNvPr id="20" name="ZoneTexte 19"/>
            <p:cNvSpPr txBox="1"/>
            <p:nvPr/>
          </p:nvSpPr>
          <p:spPr>
            <a:xfrm rot="16200000">
              <a:off x="18678" y="4639928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Qualité de l’œuf</a:t>
              </a:r>
              <a:endParaRPr lang="fr-FR" b="1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1103447" y="5544882"/>
              <a:ext cx="3412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Age des poules</a:t>
              </a:r>
              <a:endParaRPr lang="fr-FR" b="1" dirty="0"/>
            </a:p>
          </p:txBody>
        </p:sp>
        <p:sp>
          <p:nvSpPr>
            <p:cNvPr id="22" name="Triangle rectangle 21"/>
            <p:cNvSpPr/>
            <p:nvPr/>
          </p:nvSpPr>
          <p:spPr>
            <a:xfrm rot="5400000" flipH="1">
              <a:off x="4937197" y="4294049"/>
              <a:ext cx="190222" cy="1032007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16305" y="4905164"/>
              <a:ext cx="1032007" cy="64436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lèche droite 10"/>
            <p:cNvSpPr/>
            <p:nvPr/>
          </p:nvSpPr>
          <p:spPr>
            <a:xfrm>
              <a:off x="4521201" y="5549528"/>
              <a:ext cx="1027111" cy="360041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614101" y="4724234"/>
              <a:ext cx="7263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5400" dirty="0" smtClean="0">
                  <a:solidFill>
                    <a:schemeClr val="bg1"/>
                  </a:solidFill>
                  <a:latin typeface="Arial Black" pitchFamily="34" charset="0"/>
                </a:rPr>
                <a:t>?</a:t>
              </a:r>
              <a:endParaRPr lang="fr-FR" sz="5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5741993" y="4995415"/>
              <a:ext cx="24053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↓ Unités Haugh</a:t>
              </a: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5741993" y="4741250"/>
              <a:ext cx="25468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↓ Solidité de la coquille</a:t>
              </a: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4521201" y="5924883"/>
              <a:ext cx="39622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Impact de l’allongement de la durée de ponte sur la qualité et les défenses de l’œuf?</a:t>
              </a:r>
              <a:endParaRPr lang="fr-FR" sz="1600" b="1" dirty="0"/>
            </a:p>
          </p:txBody>
        </p:sp>
        <p:sp>
          <p:nvSpPr>
            <p:cNvPr id="31" name="Triangle rectangle 30"/>
            <p:cNvSpPr/>
            <p:nvPr/>
          </p:nvSpPr>
          <p:spPr>
            <a:xfrm rot="5400000" flipH="1">
              <a:off x="2490982" y="2684723"/>
              <a:ext cx="642679" cy="3417755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103446" y="4714942"/>
              <a:ext cx="3417754" cy="83458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2549964" y="3546303"/>
            <a:ext cx="4309818" cy="2088232"/>
            <a:chOff x="2549964" y="3546303"/>
            <a:chExt cx="4309818" cy="2088232"/>
          </a:xfrm>
        </p:grpSpPr>
        <p:sp>
          <p:nvSpPr>
            <p:cNvPr id="49" name="ZoneTexte 48"/>
            <p:cNvSpPr txBox="1"/>
            <p:nvPr/>
          </p:nvSpPr>
          <p:spPr>
            <a:xfrm>
              <a:off x="3030017" y="3779872"/>
              <a:ext cx="38297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Effet de l’âge des poules sur le stockage?</a:t>
              </a:r>
            </a:p>
            <a:p>
              <a:r>
                <a:rPr lang="fr-FR" sz="1600" b="1" dirty="0" smtClean="0"/>
                <a:t>(Interaction  Age des poules x Stockage)</a:t>
              </a:r>
            </a:p>
          </p:txBody>
        </p:sp>
        <p:sp>
          <p:nvSpPr>
            <p:cNvPr id="50" name="Double flèche verticale 49"/>
            <p:cNvSpPr/>
            <p:nvPr/>
          </p:nvSpPr>
          <p:spPr>
            <a:xfrm>
              <a:off x="2549964" y="3546303"/>
              <a:ext cx="480053" cy="2088232"/>
            </a:xfrm>
            <a:prstGeom prst="up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2826809" y="4551510"/>
              <a:ext cx="7263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5400" dirty="0" smtClean="0">
                  <a:solidFill>
                    <a:srgbClr val="FFC000"/>
                  </a:solidFill>
                  <a:latin typeface="Arial Black" pitchFamily="34" charset="0"/>
                </a:rPr>
                <a:t>?</a:t>
              </a:r>
              <a:endParaRPr lang="fr-FR" sz="5400" dirty="0">
                <a:solidFill>
                  <a:srgbClr val="FFC00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7560448" y="2607186"/>
            <a:ext cx="4436819" cy="2937696"/>
            <a:chOff x="7560448" y="2607186"/>
            <a:chExt cx="4436819" cy="2937696"/>
          </a:xfrm>
        </p:grpSpPr>
        <p:sp>
          <p:nvSpPr>
            <p:cNvPr id="2" name="ZoneTexte 1"/>
            <p:cNvSpPr txBox="1"/>
            <p:nvPr/>
          </p:nvSpPr>
          <p:spPr>
            <a:xfrm>
              <a:off x="7560448" y="3518261"/>
              <a:ext cx="4436819" cy="110799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Enjeux sanitaires et économiques:</a:t>
              </a:r>
            </a:p>
            <a:p>
              <a:pPr marL="0" lvl="2" indent="-285750">
                <a:buFont typeface="Arial" panose="020B0604020202020204" pitchFamily="34" charset="0"/>
                <a:buChar char="•"/>
              </a:pPr>
              <a:r>
                <a:rPr lang="fr-FR" altLang="fr-FR" sz="1600" dirty="0"/>
                <a:t>Risques </a:t>
              </a:r>
              <a:r>
                <a:rPr lang="fr-FR" altLang="fr-FR" sz="1600" dirty="0" smtClean="0"/>
                <a:t>de toxi-infection</a:t>
              </a:r>
              <a:endParaRPr lang="fr-FR" altLang="fr-FR" sz="1600" dirty="0"/>
            </a:p>
            <a:p>
              <a:pPr marL="0" lvl="2" indent="-285750">
                <a:buFont typeface="Arial" panose="020B0604020202020204" pitchFamily="34" charset="0"/>
                <a:buChar char="•"/>
              </a:pPr>
              <a:r>
                <a:rPr lang="fr-FR" altLang="fr-FR" sz="1600" dirty="0"/>
                <a:t>Œufs déclassés</a:t>
              </a:r>
            </a:p>
            <a:p>
              <a:pPr marL="0" lvl="2" indent="-285750">
                <a:buFont typeface="Arial" panose="020B0604020202020204" pitchFamily="34" charset="0"/>
                <a:buChar char="•"/>
              </a:pPr>
              <a:r>
                <a:rPr lang="fr-FR" altLang="fr-FR" sz="1600" dirty="0"/>
                <a:t>Mauvaise séparation blanc-jaune (</a:t>
              </a:r>
              <a:r>
                <a:rPr lang="fr-FR" altLang="fr-FR" sz="1600" dirty="0" err="1"/>
                <a:t>ovoproduits</a:t>
              </a:r>
              <a:r>
                <a:rPr lang="fr-FR" altLang="fr-FR" sz="1600" dirty="0" smtClean="0"/>
                <a:t>)</a:t>
              </a:r>
              <a:endParaRPr lang="fr-FR" altLang="fr-FR" sz="1600" dirty="0"/>
            </a:p>
          </p:txBody>
        </p:sp>
        <p:sp>
          <p:nvSpPr>
            <p:cNvPr id="5" name="Flèche à angle droit 4"/>
            <p:cNvSpPr/>
            <p:nvPr/>
          </p:nvSpPr>
          <p:spPr>
            <a:xfrm>
              <a:off x="9059333" y="4774744"/>
              <a:ext cx="948267" cy="770138"/>
            </a:xfrm>
            <a:prstGeom prst="bentUp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Flèche à angle droit 34"/>
            <p:cNvSpPr/>
            <p:nvPr/>
          </p:nvSpPr>
          <p:spPr>
            <a:xfrm flipV="1">
              <a:off x="9059327" y="2607186"/>
              <a:ext cx="948267" cy="770138"/>
            </a:xfrm>
            <a:prstGeom prst="bentUp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0307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Projet ELIPSE (</a:t>
            </a:r>
            <a:r>
              <a:rPr lang="fr-FR" sz="2800" b="1" dirty="0" err="1" smtClean="0"/>
              <a:t>Enhance</a:t>
            </a:r>
            <a:r>
              <a:rPr lang="fr-FR" sz="2800" b="1" dirty="0" smtClean="0"/>
              <a:t> the </a:t>
            </a:r>
            <a:r>
              <a:rPr lang="fr-FR" sz="2800" b="1" dirty="0" err="1" smtClean="0"/>
              <a:t>Level</a:t>
            </a:r>
            <a:r>
              <a:rPr lang="fr-FR" sz="2800" b="1" dirty="0" smtClean="0"/>
              <a:t> of </a:t>
            </a:r>
            <a:r>
              <a:rPr lang="fr-FR" sz="2800" b="1" dirty="0" err="1" smtClean="0"/>
              <a:t>Internal</a:t>
            </a:r>
            <a:r>
              <a:rPr lang="fr-FR" sz="2800" b="1" dirty="0" smtClean="0"/>
              <a:t> Protections of Shell </a:t>
            </a:r>
            <a:r>
              <a:rPr lang="fr-FR" sz="2800" b="1" dirty="0" err="1" smtClean="0"/>
              <a:t>Eggs</a:t>
            </a:r>
            <a:r>
              <a:rPr lang="fr-FR" sz="2800" b="1" dirty="0" smtClean="0"/>
              <a:t>)</a:t>
            </a:r>
            <a:endParaRPr lang="fr-FR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541867" y="1885096"/>
            <a:ext cx="6807200" cy="3319596"/>
          </a:xfrm>
          <a:prstGeom prst="rect">
            <a:avLst/>
          </a:prstGeom>
          <a:ln>
            <a:headEnd type="arrow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5" name="Rectangle à coins arrondis 4"/>
          <p:cNvSpPr>
            <a:spLocks noChangeArrowheads="1"/>
          </p:cNvSpPr>
          <p:nvPr/>
        </p:nvSpPr>
        <p:spPr bwMode="auto">
          <a:xfrm>
            <a:off x="719406" y="2029111"/>
            <a:ext cx="3954193" cy="702133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solidFill>
              <a:srgbClr val="595959"/>
            </a:solidFill>
            <a:round/>
            <a:headEnd/>
            <a:tailEnd/>
          </a:ln>
        </p:spPr>
        <p:txBody>
          <a:bodyPr anchor="ctr"/>
          <a:lstStyle>
            <a:lvl1pPr defTabSz="449263">
              <a:spcBef>
                <a:spcPct val="20000"/>
              </a:spcBef>
              <a:buSzPct val="100000"/>
              <a:buBlip>
                <a:blip r:embed="rId2"/>
              </a:buBlip>
              <a:defRPr>
                <a:solidFill>
                  <a:srgbClr val="EC7404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fr-FR" altLang="fr-FR" sz="1400" b="1" dirty="0" smtClean="0">
                <a:solidFill>
                  <a:schemeClr val="tx1"/>
                </a:solidFill>
              </a:rPr>
              <a:t>WP1 (F. Baron, UMR-STLO)</a:t>
            </a:r>
          </a:p>
          <a:p>
            <a:pPr algn="ctr" eaLnBrk="1" hangingPunct="1">
              <a:buNone/>
            </a:pPr>
            <a:r>
              <a:rPr lang="fr-FR" altLang="fr-FR" sz="1200" dirty="0" smtClean="0">
                <a:solidFill>
                  <a:schemeClr val="tx1"/>
                </a:solidFill>
              </a:rPr>
              <a:t>Etudier la variabilité </a:t>
            </a:r>
            <a:r>
              <a:rPr lang="fr-FR" altLang="fr-FR" sz="1200" dirty="0">
                <a:solidFill>
                  <a:schemeClr val="tx1"/>
                </a:solidFill>
              </a:rPr>
              <a:t>des défenses internes de l’œuf induite par l’âge des poules et par les conditions de stockage</a:t>
            </a:r>
          </a:p>
        </p:txBody>
      </p:sp>
      <p:sp>
        <p:nvSpPr>
          <p:cNvPr id="6" name="Rectangle à coins arrondis 5"/>
          <p:cNvSpPr>
            <a:spLocks noChangeArrowheads="1"/>
          </p:cNvSpPr>
          <p:nvPr/>
        </p:nvSpPr>
        <p:spPr bwMode="auto">
          <a:xfrm>
            <a:off x="719402" y="4117341"/>
            <a:ext cx="3954197" cy="648073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solidFill>
              <a:srgbClr val="595959"/>
            </a:solidFill>
            <a:round/>
            <a:headEnd/>
            <a:tailEnd/>
          </a:ln>
        </p:spPr>
        <p:txBody>
          <a:bodyPr anchor="ctr"/>
          <a:lstStyle/>
          <a:p>
            <a:pPr algn="ctr" defTabSz="449263" eaLnBrk="1" hangingPunct="1">
              <a:spcBef>
                <a:spcPct val="20000"/>
              </a:spcBef>
              <a:buSzPct val="100000"/>
            </a:pPr>
            <a:r>
              <a:rPr lang="fr-FR" altLang="fr-FR" sz="1400" b="1" dirty="0" smtClean="0">
                <a:latin typeface="Calibri" panose="020F0502020204030204" pitchFamily="34" charset="0"/>
                <a:cs typeface="ＭＳ Ｐゴシック" panose="020B0600070205080204" pitchFamily="34" charset="-128"/>
              </a:rPr>
              <a:t>WP3 (A. </a:t>
            </a:r>
            <a:r>
              <a:rPr lang="fr-FR" altLang="fr-FR" sz="1400" b="1" dirty="0" err="1" smtClean="0">
                <a:latin typeface="Calibri" panose="020F0502020204030204" pitchFamily="34" charset="0"/>
                <a:cs typeface="ＭＳ Ｐゴシック" panose="020B0600070205080204" pitchFamily="34" charset="-128"/>
              </a:rPr>
              <a:t>Travel</a:t>
            </a:r>
            <a:r>
              <a:rPr lang="fr-FR" altLang="fr-FR" sz="1400" b="1" dirty="0" smtClean="0">
                <a:latin typeface="Calibri" panose="020F0502020204030204" pitchFamily="34" charset="0"/>
                <a:cs typeface="ＭＳ Ｐゴシック" panose="020B0600070205080204" pitchFamily="34" charset="-128"/>
              </a:rPr>
              <a:t>, ITAVI)</a:t>
            </a:r>
          </a:p>
          <a:p>
            <a:pPr algn="ctr" defTabSz="449263" eaLnBrk="1" hangingPunct="1">
              <a:spcBef>
                <a:spcPct val="20000"/>
              </a:spcBef>
              <a:buSzPct val="100000"/>
            </a:pPr>
            <a:r>
              <a:rPr lang="fr-FR" altLang="fr-FR" sz="1200" dirty="0" smtClean="0">
                <a:latin typeface="Calibri" panose="020F0502020204030204" pitchFamily="34" charset="0"/>
                <a:cs typeface="ＭＳ Ｐゴシック" panose="020B0600070205080204" pitchFamily="34" charset="-128"/>
              </a:rPr>
              <a:t>Evaluer l’effet d’actions correctives/protectrices sur </a:t>
            </a:r>
            <a:r>
              <a:rPr lang="fr-FR" altLang="fr-FR" sz="1200" dirty="0">
                <a:latin typeface="Calibri" panose="020F0502020204030204" pitchFamily="34" charset="0"/>
                <a:cs typeface="ＭＳ Ｐゴシック" panose="020B0600070205080204" pitchFamily="34" charset="-128"/>
              </a:rPr>
              <a:t>la qualité interne des œufs</a:t>
            </a:r>
          </a:p>
        </p:txBody>
      </p:sp>
      <p:sp>
        <p:nvSpPr>
          <p:cNvPr id="7" name="Rectangle à coins arrondis 6"/>
          <p:cNvSpPr>
            <a:spLocks noChangeArrowheads="1"/>
          </p:cNvSpPr>
          <p:nvPr/>
        </p:nvSpPr>
        <p:spPr bwMode="auto">
          <a:xfrm>
            <a:off x="3691467" y="2992602"/>
            <a:ext cx="3505200" cy="782278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solidFill>
              <a:srgbClr val="595959"/>
            </a:solidFill>
            <a:round/>
            <a:headEnd/>
            <a:tailEnd/>
          </a:ln>
        </p:spPr>
        <p:txBody>
          <a:bodyPr anchor="ctr"/>
          <a:lstStyle/>
          <a:p>
            <a:pPr algn="ctr" defTabSz="449263" eaLnBrk="1" hangingPunct="1">
              <a:spcBef>
                <a:spcPct val="20000"/>
              </a:spcBef>
              <a:buSzPct val="100000"/>
            </a:pPr>
            <a:r>
              <a:rPr lang="fr-FR" altLang="fr-FR" sz="1400" b="1" dirty="0" smtClean="0">
                <a:latin typeface="Calibri" panose="020F0502020204030204" pitchFamily="34" charset="0"/>
                <a:cs typeface="ＭＳ Ｐゴシック" panose="020B0600070205080204" pitchFamily="34" charset="-128"/>
              </a:rPr>
              <a:t>WP2 (S. </a:t>
            </a:r>
            <a:r>
              <a:rPr lang="fr-FR" altLang="fr-FR" sz="1400" b="1" dirty="0" err="1" smtClean="0">
                <a:latin typeface="Calibri" panose="020F0502020204030204" pitchFamily="34" charset="0"/>
                <a:cs typeface="ＭＳ Ｐゴシック" panose="020B0600070205080204" pitchFamily="34" charset="-128"/>
              </a:rPr>
              <a:t>Réhault</a:t>
            </a:r>
            <a:r>
              <a:rPr lang="fr-FR" altLang="fr-FR" sz="1400" b="1" dirty="0" smtClean="0">
                <a:latin typeface="Calibri" panose="020F0502020204030204" pitchFamily="34" charset="0"/>
                <a:cs typeface="ＭＳ Ｐゴシック" panose="020B0600070205080204" pitchFamily="34" charset="-128"/>
              </a:rPr>
              <a:t>-</a:t>
            </a:r>
            <a:r>
              <a:rPr lang="fr-FR" altLang="fr-FR" sz="1400" b="1" dirty="0" err="1" smtClean="0">
                <a:latin typeface="Calibri" panose="020F0502020204030204" pitchFamily="34" charset="0"/>
                <a:cs typeface="ＭＳ Ｐゴシック" panose="020B0600070205080204" pitchFamily="34" charset="-128"/>
              </a:rPr>
              <a:t>Godbert</a:t>
            </a:r>
            <a:r>
              <a:rPr lang="fr-FR" altLang="fr-FR" sz="1400" b="1" dirty="0" smtClean="0">
                <a:latin typeface="Calibri" panose="020F0502020204030204" pitchFamily="34" charset="0"/>
                <a:cs typeface="ＭＳ Ｐゴシック" panose="020B0600070205080204" pitchFamily="34" charset="-128"/>
              </a:rPr>
              <a:t>, INRA-URA)</a:t>
            </a:r>
          </a:p>
          <a:p>
            <a:pPr algn="ctr" defTabSz="449263" eaLnBrk="1" hangingPunct="1">
              <a:spcBef>
                <a:spcPct val="20000"/>
              </a:spcBef>
              <a:buSzPct val="100000"/>
            </a:pPr>
            <a:r>
              <a:rPr lang="fr-FR" altLang="fr-FR" sz="1200" dirty="0" smtClean="0">
                <a:latin typeface="Calibri" panose="020F0502020204030204" pitchFamily="34" charset="0"/>
                <a:cs typeface="ＭＳ Ｐゴシック" panose="020B0600070205080204" pitchFamily="34" charset="-128"/>
              </a:rPr>
              <a:t>Etudier les mécanismes </a:t>
            </a:r>
            <a:r>
              <a:rPr lang="fr-FR" altLang="fr-FR" sz="1200" dirty="0">
                <a:latin typeface="Calibri" panose="020F0502020204030204" pitchFamily="34" charset="0"/>
                <a:cs typeface="ＭＳ Ｐゴシック" panose="020B0600070205080204" pitchFamily="34" charset="-128"/>
              </a:rPr>
              <a:t>de régulation des défenses internes de </a:t>
            </a:r>
            <a:r>
              <a:rPr lang="fr-FR" altLang="fr-FR" sz="1200" dirty="0" smtClean="0">
                <a:latin typeface="Calibri" panose="020F0502020204030204" pitchFamily="34" charset="0"/>
                <a:cs typeface="ＭＳ Ｐゴシック" panose="020B0600070205080204" pitchFamily="34" charset="-128"/>
              </a:rPr>
              <a:t>l’œuf </a:t>
            </a:r>
            <a:endParaRPr lang="fr-FR" altLang="fr-FR" sz="1200" dirty="0">
              <a:latin typeface="Calibri" panose="020F0502020204030204" pitchFamily="34" charset="0"/>
              <a:cs typeface="ＭＳ Ｐゴシック" panose="020B0600070205080204" pitchFamily="34" charset="-128"/>
            </a:endParaRPr>
          </a:p>
        </p:txBody>
      </p:sp>
      <p:sp>
        <p:nvSpPr>
          <p:cNvPr id="8" name="Rectangle à coins arrondis 8"/>
          <p:cNvSpPr>
            <a:spLocks noChangeArrowheads="1"/>
          </p:cNvSpPr>
          <p:nvPr/>
        </p:nvSpPr>
        <p:spPr bwMode="auto">
          <a:xfrm>
            <a:off x="719403" y="4980655"/>
            <a:ext cx="6477264" cy="448075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solidFill>
              <a:srgbClr val="595959"/>
            </a:solidFill>
            <a:round/>
            <a:headEnd/>
            <a:tailEnd/>
          </a:ln>
        </p:spPr>
        <p:txBody>
          <a:bodyPr anchor="ctr"/>
          <a:lstStyle/>
          <a:p>
            <a:pPr algn="ctr" defTabSz="449263" eaLnBrk="1" hangingPunct="1">
              <a:spcBef>
                <a:spcPct val="20000"/>
              </a:spcBef>
              <a:buSzPct val="100000"/>
            </a:pPr>
            <a:r>
              <a:rPr lang="fr-FR" altLang="fr-FR" sz="1400" b="1" dirty="0" smtClean="0">
                <a:latin typeface="Calibri" panose="020F0502020204030204" pitchFamily="34" charset="0"/>
                <a:cs typeface="ＭＳ Ｐゴシック" panose="020B0600070205080204" pitchFamily="34" charset="-128"/>
              </a:rPr>
              <a:t>WP0 (N. Guyot, Y. Nys, INRA-URA)</a:t>
            </a:r>
            <a:endParaRPr lang="fr-FR" altLang="fr-FR" sz="1400" b="1" dirty="0">
              <a:latin typeface="Calibri" panose="020F0502020204030204" pitchFamily="34" charset="0"/>
              <a:cs typeface="ＭＳ Ｐゴシック" panose="020B0600070205080204" pitchFamily="34" charset="-128"/>
            </a:endParaRPr>
          </a:p>
          <a:p>
            <a:pPr algn="ctr" defTabSz="449263" eaLnBrk="1" hangingPunct="1">
              <a:spcBef>
                <a:spcPct val="20000"/>
              </a:spcBef>
              <a:buSzPct val="100000"/>
            </a:pPr>
            <a:r>
              <a:rPr lang="fr-FR" altLang="fr-FR" sz="1200" dirty="0">
                <a:latin typeface="Calibri" panose="020F0502020204030204" pitchFamily="34" charset="0"/>
                <a:cs typeface="ＭＳ Ｐゴシック" panose="020B0600070205080204" pitchFamily="34" charset="-128"/>
              </a:rPr>
              <a:t>Coordination du </a:t>
            </a:r>
            <a:r>
              <a:rPr lang="fr-FR" altLang="fr-FR" sz="1200" dirty="0" smtClean="0">
                <a:latin typeface="Calibri" panose="020F0502020204030204" pitchFamily="34" charset="0"/>
                <a:cs typeface="ＭＳ Ｐゴシック" panose="020B0600070205080204" pitchFamily="34" charset="-128"/>
              </a:rPr>
              <a:t>projet / Dissémination </a:t>
            </a:r>
            <a:r>
              <a:rPr lang="fr-FR" altLang="fr-FR" sz="1200" dirty="0">
                <a:latin typeface="Calibri" panose="020F0502020204030204" pitchFamily="34" charset="0"/>
                <a:cs typeface="ＭＳ Ｐゴシック" panose="020B0600070205080204" pitchFamily="34" charset="-128"/>
              </a:rPr>
              <a:t>des résultats</a:t>
            </a:r>
          </a:p>
        </p:txBody>
      </p:sp>
      <p:cxnSp>
        <p:nvCxnSpPr>
          <p:cNvPr id="9" name="Connecteur en angle 11"/>
          <p:cNvCxnSpPr>
            <a:cxnSpLocks noChangeShapeType="1"/>
            <a:stCxn id="5" idx="3"/>
            <a:endCxn id="7" idx="0"/>
          </p:cNvCxnSpPr>
          <p:nvPr/>
        </p:nvCxnSpPr>
        <p:spPr bwMode="auto">
          <a:xfrm>
            <a:off x="4673599" y="2380178"/>
            <a:ext cx="770468" cy="612424"/>
          </a:xfrm>
          <a:prstGeom prst="bentConnector2">
            <a:avLst/>
          </a:prstGeom>
          <a:ln>
            <a:headEnd type="arrow"/>
            <a:tailEnd type="arrow" w="med" len="med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Connecteur en angle 13"/>
          <p:cNvCxnSpPr>
            <a:cxnSpLocks noChangeShapeType="1"/>
            <a:stCxn id="5" idx="2"/>
            <a:endCxn id="6" idx="0"/>
          </p:cNvCxnSpPr>
          <p:nvPr/>
        </p:nvCxnSpPr>
        <p:spPr bwMode="auto">
          <a:xfrm rot="5400000">
            <a:off x="2003454" y="3424291"/>
            <a:ext cx="1386097" cy="2"/>
          </a:xfrm>
          <a:prstGeom prst="bentConnector3">
            <a:avLst>
              <a:gd name="adj1" fmla="val 50000"/>
            </a:avLst>
          </a:prstGeom>
          <a:ln>
            <a:headEnd/>
            <a:tailEnd type="arrow" w="med" len="med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Connecteur en angle 15"/>
          <p:cNvCxnSpPr>
            <a:cxnSpLocks noChangeShapeType="1"/>
            <a:stCxn id="7" idx="2"/>
            <a:endCxn id="6" idx="3"/>
          </p:cNvCxnSpPr>
          <p:nvPr/>
        </p:nvCxnSpPr>
        <p:spPr bwMode="auto">
          <a:xfrm rot="5400000">
            <a:off x="4725584" y="3722895"/>
            <a:ext cx="666498" cy="770468"/>
          </a:xfrm>
          <a:prstGeom prst="bentConnector2">
            <a:avLst/>
          </a:prstGeom>
          <a:ln>
            <a:headEnd type="arrow"/>
            <a:tailEnd type="arrow" w="med" len="med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806" y="2876576"/>
            <a:ext cx="573916" cy="23205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2011" y="3890906"/>
            <a:ext cx="590508" cy="23205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414" y="3774880"/>
            <a:ext cx="573916" cy="23205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5477" y="4709434"/>
            <a:ext cx="617042" cy="23205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9572" y="4709434"/>
            <a:ext cx="718344" cy="23205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10859" y="3832592"/>
            <a:ext cx="581007" cy="34868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220" y="2798615"/>
            <a:ext cx="564682" cy="34868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220" y="3703197"/>
            <a:ext cx="564682" cy="34868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67902" y="2856929"/>
            <a:ext cx="668138" cy="23205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67902" y="3751084"/>
            <a:ext cx="668138" cy="232052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541867" y="5710969"/>
            <a:ext cx="6686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5 partenaires: </a:t>
            </a:r>
            <a:r>
              <a:rPr lang="fr-FR" sz="1600" dirty="0" smtClean="0"/>
              <a:t>INRA-URA (</a:t>
            </a:r>
            <a:r>
              <a:rPr lang="fr-FR" sz="1600" dirty="0" err="1" smtClean="0"/>
              <a:t>coord</a:t>
            </a:r>
            <a:r>
              <a:rPr lang="fr-FR" sz="1600" dirty="0" smtClean="0"/>
              <a:t>), INRA-PAIB2, INRA-PEAT, UMR-STLO, ITAVI</a:t>
            </a:r>
          </a:p>
          <a:p>
            <a:r>
              <a:rPr lang="fr-FR" sz="1600" b="1" dirty="0" smtClean="0"/>
              <a:t>Durée du projet: </a:t>
            </a:r>
            <a:r>
              <a:rPr lang="fr-FR" sz="1600" dirty="0" smtClean="0"/>
              <a:t>3 ans</a:t>
            </a:r>
          </a:p>
          <a:p>
            <a:r>
              <a:rPr lang="fr-FR" sz="1600" dirty="0" smtClean="0"/>
              <a:t>Demande de soutien du </a:t>
            </a:r>
            <a:r>
              <a:rPr lang="fr-FR" sz="1600" b="1" dirty="0" smtClean="0"/>
              <a:t>pôle de compétitivité </a:t>
            </a:r>
            <a:r>
              <a:rPr lang="fr-FR" sz="1600" dirty="0" smtClean="0"/>
              <a:t>VALORIAL</a:t>
            </a:r>
          </a:p>
          <a:p>
            <a:endParaRPr lang="fr-FR" sz="1600" b="1" dirty="0" smtClean="0"/>
          </a:p>
        </p:txBody>
      </p:sp>
      <p:sp>
        <p:nvSpPr>
          <p:cNvPr id="64" name="ZoneTexte 63"/>
          <p:cNvSpPr txBox="1"/>
          <p:nvPr/>
        </p:nvSpPr>
        <p:spPr>
          <a:xfrm>
            <a:off x="7594600" y="1789619"/>
            <a:ext cx="392006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+mj-lt"/>
                <a:cs typeface="Arial" pitchFamily="34" charset="0"/>
              </a:rPr>
              <a:t>Paramètres étudiés:</a:t>
            </a:r>
          </a:p>
          <a:p>
            <a:r>
              <a:rPr lang="fr-FR" sz="1600" dirty="0" smtClean="0">
                <a:latin typeface="+mj-lt"/>
                <a:cs typeface="Arial" pitchFamily="34" charset="0"/>
              </a:rPr>
              <a:t>Blanc: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+mj-lt"/>
                <a:cs typeface="Arial" pitchFamily="34" charset="0"/>
              </a:rPr>
              <a:t>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+mj-lt"/>
                <a:cs typeface="Arial" pitchFamily="34" charset="0"/>
              </a:rPr>
              <a:t>Hauteur de l’albumen / unités Haugh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+mj-lt"/>
                <a:cs typeface="Arial" pitchFamily="34" charset="0"/>
              </a:rPr>
              <a:t>Ovalbumine 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+mj-lt"/>
                <a:cs typeface="Arial" pitchFamily="34" charset="0"/>
              </a:rPr>
              <a:t>Masse/Volume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+mj-lt"/>
                <a:cs typeface="Arial" pitchFamily="34" charset="0"/>
              </a:rPr>
              <a:t>Concentration protéique et profil protéique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+mj-lt"/>
                <a:cs typeface="Arial" pitchFamily="34" charset="0"/>
              </a:rPr>
              <a:t>Activités antibactériennes</a:t>
            </a:r>
          </a:p>
          <a:p>
            <a:r>
              <a:rPr lang="fr-FR" sz="1600" dirty="0" smtClean="0">
                <a:latin typeface="+mj-lt"/>
                <a:cs typeface="Arial" pitchFamily="34" charset="0"/>
              </a:rPr>
              <a:t>MV/Jaune: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+mj-lt"/>
                <a:cs typeface="Arial" pitchFamily="34" charset="0"/>
              </a:rPr>
              <a:t>Masse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+mj-lt"/>
                <a:cs typeface="Arial" pitchFamily="34" charset="0"/>
              </a:rPr>
              <a:t>Index </a:t>
            </a:r>
            <a:r>
              <a:rPr lang="fr-FR" sz="1400" dirty="0" err="1" smtClean="0">
                <a:latin typeface="+mj-lt"/>
                <a:cs typeface="Arial" pitchFamily="34" charset="0"/>
              </a:rPr>
              <a:t>vitellinique</a:t>
            </a:r>
            <a:endParaRPr lang="fr-FR" sz="1400" dirty="0" smtClean="0">
              <a:latin typeface="+mj-lt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+mj-lt"/>
                <a:cs typeface="Arial" pitchFamily="34" charset="0"/>
              </a:rPr>
              <a:t>Elasticité et résistance à la rupture de la MV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+mj-lt"/>
                <a:cs typeface="Arial" pitchFamily="34" charset="0"/>
              </a:rPr>
              <a:t>Profil protéique de la MV</a:t>
            </a:r>
            <a:endParaRPr lang="fr-FR" sz="1600" dirty="0">
              <a:latin typeface="+mj-lt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605482" y="5036017"/>
            <a:ext cx="39200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+mj-lt"/>
                <a:cs typeface="Arial" pitchFamily="34" charset="0"/>
              </a:rPr>
              <a:t>Méthodes correctives/protectrices:</a:t>
            </a:r>
          </a:p>
          <a:p>
            <a:r>
              <a:rPr lang="fr-FR" sz="1600" dirty="0" smtClean="0">
                <a:latin typeface="+mj-lt"/>
                <a:cs typeface="Arial" pitchFamily="34" charset="0"/>
              </a:rPr>
              <a:t>Séquences de T°C</a:t>
            </a:r>
          </a:p>
          <a:p>
            <a:r>
              <a:rPr lang="fr-FR" sz="1600" dirty="0" smtClean="0">
                <a:latin typeface="+mj-lt"/>
                <a:cs typeface="Arial" pitchFamily="34" charset="0"/>
              </a:rPr>
              <a:t>Atmosphère enrichie en CO2</a:t>
            </a:r>
          </a:p>
          <a:p>
            <a:r>
              <a:rPr lang="fr-FR" sz="1600" dirty="0" smtClean="0">
                <a:latin typeface="+mj-lt"/>
                <a:cs typeface="Arial" pitchFamily="34" charset="0"/>
              </a:rPr>
              <a:t>Nutrition des poules</a:t>
            </a:r>
            <a:endParaRPr lang="fr-FR" sz="1600" dirty="0">
              <a:latin typeface="+mj-lt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0" y="125185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/>
              <a:t>Dépôt à l’AAP ANR 2018 ?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766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717642" y="2324028"/>
            <a:ext cx="289053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sz="1400" dirty="0" err="1">
                <a:solidFill>
                  <a:srgbClr val="2F5897"/>
                </a:solidFill>
                <a:latin typeface="Century Gothic" panose="020B0502020202020204" pitchFamily="34" charset="0"/>
              </a:rPr>
              <a:t>Plate-formes</a:t>
            </a:r>
            <a:endParaRPr lang="fr-FR" sz="1400" dirty="0">
              <a:solidFill>
                <a:srgbClr val="2F5897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fr-FR" sz="1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Protéomique</a:t>
            </a: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 INRA-PAIB2</a:t>
            </a:r>
          </a:p>
          <a:p>
            <a:pPr algn="ctr">
              <a:defRPr/>
            </a:pPr>
            <a:r>
              <a:rPr lang="fr-FR" sz="1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Métabolomique</a:t>
            </a: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 CHU Tours-ASB</a:t>
            </a:r>
          </a:p>
          <a:p>
            <a:pPr algn="ctr">
              <a:defRPr/>
            </a:pP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SIGENAE (Toulouse)</a:t>
            </a:r>
          </a:p>
          <a:p>
            <a:pPr algn="ctr">
              <a:defRPr/>
            </a:pPr>
            <a:r>
              <a:rPr lang="fr-FR" sz="1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Get</a:t>
            </a: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-PLAGE (Toulouse) </a:t>
            </a: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851928" y="89482"/>
            <a:ext cx="62496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400" dirty="0">
                <a:solidFill>
                  <a:srgbClr val="2F5897"/>
                </a:solidFill>
                <a:latin typeface="Century Gothic" panose="020B0502020202020204" pitchFamily="34" charset="0"/>
              </a:rPr>
              <a:t>Partenaires académiques</a:t>
            </a:r>
          </a:p>
          <a:p>
            <a:pPr algn="ctr">
              <a:defRPr/>
            </a:pP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Centre d’Etude des Pathologies Respiratoires (INSERM)</a:t>
            </a:r>
          </a:p>
          <a:p>
            <a:pPr algn="ctr">
              <a:defRPr/>
            </a:pP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Centre de Biophysique Moléculaire (CNRS, Orléans))</a:t>
            </a:r>
          </a:p>
          <a:p>
            <a:pPr algn="ctr">
              <a:defRPr/>
            </a:pP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UMR Infectiologie et Santé Publique</a:t>
            </a:r>
          </a:p>
          <a:p>
            <a:pPr algn="ctr">
              <a:defRPr/>
            </a:pP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UMR Physiologie de la Reproduction et des Comportements</a:t>
            </a:r>
          </a:p>
          <a:p>
            <a:pPr algn="ctr">
              <a:defRPr/>
            </a:pP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UMR Science et technologie de l’œuf et du lait (Rennes)</a:t>
            </a:r>
          </a:p>
          <a:p>
            <a:pPr algn="ctr">
              <a:defRPr/>
            </a:pPr>
            <a:r>
              <a:rPr lang="fr-FR" sz="1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University</a:t>
            </a: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 of Ottawa (Canada)</a:t>
            </a:r>
          </a:p>
          <a:p>
            <a:pPr algn="ctr">
              <a:defRPr/>
            </a:pPr>
            <a:r>
              <a:rPr lang="fr-FR" sz="1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University</a:t>
            </a: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 of Grenada (Espagne)</a:t>
            </a:r>
          </a:p>
          <a:p>
            <a:pPr algn="ctr">
              <a:defRPr/>
            </a:pPr>
            <a:r>
              <a:rPr lang="fr-FR" sz="1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University</a:t>
            </a: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 of </a:t>
            </a:r>
            <a:r>
              <a:rPr lang="fr-FR" sz="1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Wroclav</a:t>
            </a: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 (Pologne)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040631" y="4896875"/>
            <a:ext cx="170110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sz="1400" dirty="0">
                <a:solidFill>
                  <a:srgbClr val="2F5897"/>
                </a:solidFill>
                <a:latin typeface="Century Gothic" panose="020B0502020202020204" pitchFamily="34" charset="0"/>
              </a:rPr>
              <a:t>Partenaires privés</a:t>
            </a:r>
          </a:p>
          <a:p>
            <a:pPr algn="ctr">
              <a:defRPr/>
            </a:pP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DSM</a:t>
            </a:r>
          </a:p>
          <a:p>
            <a:pPr algn="ctr">
              <a:defRPr/>
            </a:pP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TRONICO</a:t>
            </a:r>
          </a:p>
          <a:p>
            <a:pPr algn="ctr">
              <a:defRPr/>
            </a:pP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IGRECA</a:t>
            </a:r>
          </a:p>
          <a:p>
            <a:pPr algn="ctr">
              <a:defRPr/>
            </a:pP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MERIAL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129372" y="4085150"/>
            <a:ext cx="310028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400" dirty="0">
                <a:solidFill>
                  <a:srgbClr val="2F5897"/>
                </a:solidFill>
                <a:latin typeface="Century Gothic" panose="020B0502020202020204" pitchFamily="34" charset="0"/>
              </a:rPr>
              <a:t>Collaborations Intra-Unité</a:t>
            </a:r>
          </a:p>
          <a:p>
            <a:pPr algn="ctr">
              <a:defRPr/>
            </a:pPr>
            <a:r>
              <a:rPr lang="fr-FR" sz="1400" dirty="0">
                <a:solidFill>
                  <a:srgbClr val="2F5897"/>
                </a:solidFill>
                <a:latin typeface="Century Gothic" panose="020B0502020202020204" pitchFamily="34" charset="0"/>
              </a:rPr>
              <a:t>ALISE</a:t>
            </a: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 Poules pondeuses, Protéines et protéases du tube digestif</a:t>
            </a:r>
          </a:p>
          <a:p>
            <a:pPr algn="ctr">
              <a:defRPr/>
            </a:pPr>
            <a:r>
              <a:rPr lang="fr-FR" sz="1400" dirty="0">
                <a:solidFill>
                  <a:srgbClr val="2F5897"/>
                </a:solidFill>
                <a:latin typeface="Century Gothic" panose="020B0502020202020204" pitchFamily="34" charset="0"/>
              </a:rPr>
              <a:t>MOQA/</a:t>
            </a:r>
            <a:r>
              <a:rPr lang="fr-FR" sz="1400" dirty="0" err="1">
                <a:solidFill>
                  <a:srgbClr val="2F5897"/>
                </a:solidFill>
                <a:latin typeface="Century Gothic" panose="020B0502020202020204" pitchFamily="34" charset="0"/>
              </a:rPr>
              <a:t>AQSel</a:t>
            </a: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 Analyse de la composition des œufs issus de lignées divergentes</a:t>
            </a:r>
          </a:p>
          <a:p>
            <a:pPr algn="ctr">
              <a:defRPr/>
            </a:pPr>
            <a:r>
              <a:rPr lang="fr-FR" sz="1400" dirty="0">
                <a:solidFill>
                  <a:srgbClr val="2F5897"/>
                </a:solidFill>
                <a:latin typeface="Century Gothic" panose="020B0502020202020204" pitchFamily="34" charset="0"/>
              </a:rPr>
              <a:t>Atelier « Gene </a:t>
            </a:r>
            <a:r>
              <a:rPr lang="fr-FR" sz="1400" dirty="0" err="1">
                <a:solidFill>
                  <a:srgbClr val="2F5897"/>
                </a:solidFill>
                <a:latin typeface="Century Gothic" panose="020B0502020202020204" pitchFamily="34" charset="0"/>
              </a:rPr>
              <a:t>Ontology</a:t>
            </a:r>
            <a:r>
              <a:rPr lang="fr-FR" sz="1400" dirty="0">
                <a:solidFill>
                  <a:srgbClr val="2F5897"/>
                </a:solidFill>
                <a:latin typeface="Century Gothic" panose="020B0502020202020204" pitchFamily="34" charset="0"/>
              </a:rPr>
              <a:t> »</a:t>
            </a:r>
            <a:endParaRPr lang="en-US" sz="1400" dirty="0">
              <a:solidFill>
                <a:srgbClr val="2F58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4237827" y="1441239"/>
            <a:ext cx="3348807" cy="3319512"/>
            <a:chOff x="2713826" y="1782439"/>
            <a:chExt cx="3348807" cy="3319512"/>
          </a:xfrm>
        </p:grpSpPr>
        <p:sp>
          <p:nvSpPr>
            <p:cNvPr id="9" name="Chevron 8"/>
            <p:cNvSpPr/>
            <p:nvPr/>
          </p:nvSpPr>
          <p:spPr>
            <a:xfrm rot="14330203">
              <a:off x="3248163" y="2110936"/>
              <a:ext cx="860596" cy="302508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16" y="2779447"/>
              <a:ext cx="1169154" cy="1175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Chevron 10"/>
            <p:cNvSpPr/>
            <p:nvPr/>
          </p:nvSpPr>
          <p:spPr>
            <a:xfrm rot="11250045">
              <a:off x="2713826" y="2980076"/>
              <a:ext cx="860596" cy="294482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 rot="8047247">
              <a:off x="2908515" y="4039545"/>
              <a:ext cx="860596" cy="300383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 rot="17863906">
              <a:off x="4517519" y="2051304"/>
              <a:ext cx="860596" cy="322866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 rot="5400000">
              <a:off x="3936887" y="4481252"/>
              <a:ext cx="860596" cy="380802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Chevron 14"/>
            <p:cNvSpPr/>
            <p:nvPr/>
          </p:nvSpPr>
          <p:spPr>
            <a:xfrm rot="2610030">
              <a:off x="4953370" y="3956815"/>
              <a:ext cx="860596" cy="349830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 rot="20935677">
              <a:off x="5202037" y="2851929"/>
              <a:ext cx="860596" cy="388076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400" y="2324028"/>
            <a:ext cx="1998586" cy="80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261" y="2275994"/>
            <a:ext cx="889373" cy="87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1924197" y="4175975"/>
            <a:ext cx="31897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400" dirty="0">
                <a:solidFill>
                  <a:srgbClr val="2F5897"/>
                </a:solidFill>
                <a:latin typeface="Century Gothic" panose="020B0502020202020204" pitchFamily="34" charset="0"/>
              </a:rPr>
              <a:t>Interprofession</a:t>
            </a:r>
          </a:p>
          <a:p>
            <a:pPr algn="ctr">
              <a:defRPr/>
            </a:pP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CNPO</a:t>
            </a:r>
          </a:p>
          <a:p>
            <a:pPr algn="ctr">
              <a:defRPr/>
            </a:pPr>
            <a:r>
              <a:rPr lang="fr-FR" sz="1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Adro</a:t>
            </a: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-Ouest  </a:t>
            </a:r>
          </a:p>
          <a:p>
            <a:pPr algn="ctr">
              <a:defRPr/>
            </a:pPr>
            <a:endParaRPr lang="fr-FR" sz="1400" dirty="0">
              <a:solidFill>
                <a:srgbClr val="2F5897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endParaRPr lang="fr-FR" sz="1400" dirty="0">
              <a:solidFill>
                <a:srgbClr val="2F5897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82321" y="227487"/>
            <a:ext cx="52865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400" dirty="0">
                <a:solidFill>
                  <a:srgbClr val="2F5897"/>
                </a:solidFill>
                <a:latin typeface="Century Gothic" panose="020B0502020202020204" pitchFamily="34" charset="0"/>
              </a:rPr>
              <a:t>Réseaux, sociétés savantes</a:t>
            </a:r>
          </a:p>
          <a:p>
            <a:pPr algn="ctr">
              <a:defRPr/>
            </a:pP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World </a:t>
            </a:r>
            <a:r>
              <a:rPr lang="fr-FR" sz="1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Poultry</a:t>
            </a: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 Science Association</a:t>
            </a:r>
          </a:p>
          <a:p>
            <a:pPr algn="ctr">
              <a:defRPr/>
            </a:pP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Société Française de le Biologie des Tissus Minéralisés</a:t>
            </a:r>
          </a:p>
          <a:p>
            <a:pPr algn="ctr">
              <a:defRPr/>
            </a:pP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Réseau de génétique avicole (RESAVI)</a:t>
            </a:r>
          </a:p>
          <a:p>
            <a:pPr algn="ctr">
              <a:defRPr/>
            </a:pP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GDR </a:t>
            </a:r>
            <a:r>
              <a:rPr lang="fr-FR" sz="1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Mutifonction</a:t>
            </a: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 des peptides antimicrobiens</a:t>
            </a:r>
          </a:p>
          <a:p>
            <a:pPr algn="ctr">
              <a:defRPr/>
            </a:pP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GDR Modèle Aviaire</a:t>
            </a:r>
          </a:p>
          <a:p>
            <a:pPr algn="ctr">
              <a:defRPr/>
            </a:pP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ARD </a:t>
            </a:r>
            <a:r>
              <a:rPr lang="fr-FR" sz="1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Biomédicaments</a:t>
            </a:r>
            <a:endParaRPr lang="fr-FR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Unité transversale d’allergologie</a:t>
            </a:r>
          </a:p>
        </p:txBody>
      </p:sp>
    </p:spTree>
    <p:extLst>
      <p:ext uri="{BB962C8B-B14F-4D97-AF65-F5344CB8AC3E}">
        <p14:creationId xmlns:p14="http://schemas.microsoft.com/office/powerpoint/2010/main" val="48659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22854" y="902807"/>
            <a:ext cx="3138427" cy="9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5" tIns="45693" rIns="91385" bIns="45693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en-US" sz="1800" b="1" i="0" dirty="0">
                <a:solidFill>
                  <a:srgbClr val="663300"/>
                </a:solidFill>
                <a:latin typeface="Century Gothic" panose="020B0502020202020204" pitchFamily="34" charset="0"/>
              </a:rPr>
              <a:t>L’Œuf de consommation</a:t>
            </a:r>
            <a:endParaRPr lang="fr-FR" altLang="en-US" sz="1800" i="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fr-FR" altLang="en-US" sz="1800" i="0" dirty="0">
                <a:solidFill>
                  <a:schemeClr val="accent1"/>
                </a:solidFill>
                <a:latin typeface="Century Gothic" panose="020B0502020202020204" pitchFamily="34" charset="0"/>
              </a:rPr>
              <a:t>un produit de base pour l’alimentation humaine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26" y="787579"/>
            <a:ext cx="1210874" cy="129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309" y="897431"/>
            <a:ext cx="1301792" cy="105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990059" y="751181"/>
            <a:ext cx="3924436" cy="12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5" tIns="45693" rIns="91385" bIns="45693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en-US" sz="1800" b="1" i="0" dirty="0">
                <a:solidFill>
                  <a:srgbClr val="663300"/>
                </a:solidFill>
                <a:latin typeface="Century Gothic" panose="020B0502020202020204" pitchFamily="34" charset="0"/>
              </a:rPr>
              <a:t>L’Œuf à couver</a:t>
            </a:r>
            <a:endParaRPr lang="fr-FR" altLang="en-US" sz="1800" i="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fr-FR" altLang="en-US" sz="1800" i="0" dirty="0">
                <a:solidFill>
                  <a:schemeClr val="accent1"/>
                </a:solidFill>
                <a:latin typeface="Century Gothic" panose="020B0502020202020204" pitchFamily="34" charset="0"/>
              </a:rPr>
              <a:t>une enceinte close et autosuffisante pour permettre le développement d’un embryon</a:t>
            </a:r>
          </a:p>
        </p:txBody>
      </p:sp>
      <p:sp>
        <p:nvSpPr>
          <p:cNvPr id="8" name="Titre 9"/>
          <p:cNvSpPr txBox="1">
            <a:spLocks/>
          </p:cNvSpPr>
          <p:nvPr/>
        </p:nvSpPr>
        <p:spPr>
          <a:xfrm>
            <a:off x="1700516" y="1"/>
            <a:ext cx="8732554" cy="548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Century Gothic" panose="020B0502020202020204" pitchFamily="34" charset="0"/>
              </a:rPr>
              <a:t>Contexte, démarche et enjeux</a:t>
            </a:r>
          </a:p>
        </p:txBody>
      </p:sp>
      <p:sp>
        <p:nvSpPr>
          <p:cNvPr id="9" name="Rectangle 8"/>
          <p:cNvSpPr/>
          <p:nvPr/>
        </p:nvSpPr>
        <p:spPr>
          <a:xfrm>
            <a:off x="1865176" y="3414753"/>
            <a:ext cx="843282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Caractérisation biochimique et fonctionnelle des protéines de l’œuf associées aux systèmes de défenses naturelles</a:t>
            </a:r>
            <a:endParaRPr lang="en-US" sz="20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86883" y="2599814"/>
            <a:ext cx="4972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u="sng" dirty="0">
                <a:solidFill>
                  <a:srgbClr val="2F5897"/>
                </a:solidFill>
                <a:latin typeface="Century Gothic" panose="020B0502020202020204" pitchFamily="34" charset="0"/>
              </a:rPr>
              <a:t>Enjeux sanitaires, économiques et éthiques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35000" y="1741095"/>
            <a:ext cx="3377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dirty="0">
                <a:solidFill>
                  <a:prstClr val="black"/>
                </a:solidFill>
                <a:latin typeface="Century Gothic" panose="020B0502020202020204" pitchFamily="34" charset="0"/>
              </a:rPr>
              <a:t>14,7 milliards d’œufs en 2015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90059" y="1888656"/>
            <a:ext cx="3159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dirty="0">
                <a:solidFill>
                  <a:prstClr val="black"/>
                </a:solidFill>
                <a:latin typeface="Century Gothic" panose="020B0502020202020204" pitchFamily="34" charset="0"/>
              </a:rPr>
              <a:t>1,1 milliard d’œufs en 2013</a:t>
            </a:r>
          </a:p>
        </p:txBody>
      </p:sp>
      <p:sp>
        <p:nvSpPr>
          <p:cNvPr id="13" name="ZoneTexte 45"/>
          <p:cNvSpPr txBox="1">
            <a:spLocks noChangeArrowheads="1"/>
          </p:cNvSpPr>
          <p:nvPr/>
        </p:nvSpPr>
        <p:spPr bwMode="auto">
          <a:xfrm>
            <a:off x="2374277" y="4454690"/>
            <a:ext cx="7316788" cy="923330"/>
          </a:xfrm>
          <a:prstGeom prst="rect">
            <a:avLst/>
          </a:prstGeom>
          <a:noFill/>
          <a:ln w="19050">
            <a:noFill/>
          </a:ln>
          <a:extLst/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en-US" sz="1800" i="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Garantir et renforcer la qualité sanitaire des œufs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en-US" sz="1800" i="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Valoriser les molécules issues de l’œuf ou dérivés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en-US" sz="1800" i="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Proposer des stratégies innovantes</a:t>
            </a:r>
          </a:p>
        </p:txBody>
      </p:sp>
    </p:spTree>
    <p:extLst>
      <p:ext uri="{BB962C8B-B14F-4D97-AF65-F5344CB8AC3E}">
        <p14:creationId xmlns:p14="http://schemas.microsoft.com/office/powerpoint/2010/main" val="162820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 animBg="1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32" y="90050"/>
            <a:ext cx="12081468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2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L’œuf, une chambre isolée pour le développement embryonnaire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11499" y="891973"/>
            <a:ext cx="11686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Symbol" panose="05050102010706020507" pitchFamily="18" charset="2"/>
              <a:buChar char="®"/>
            </a:pPr>
            <a:r>
              <a:rPr lang="en-US" sz="1600" dirty="0">
                <a:latin typeface="Century Gothic" panose="020B0502020202020204" pitchFamily="34" charset="0"/>
                <a:ea typeface="Batang" panose="02030600000101010101" pitchFamily="18" charset="-127"/>
              </a:rPr>
              <a:t>Assurer le </a:t>
            </a:r>
            <a:r>
              <a:rPr lang="en-US" sz="1600" dirty="0" err="1">
                <a:latin typeface="Century Gothic" panose="020B0502020202020204" pitchFamily="34" charset="0"/>
                <a:ea typeface="Batang" panose="02030600000101010101" pitchFamily="18" charset="-127"/>
              </a:rPr>
              <a:t>développement</a:t>
            </a:r>
            <a:r>
              <a:rPr lang="en-US" sz="1600" dirty="0">
                <a:latin typeface="Century Gothic" panose="020B0502020202020204" pitchFamily="34" charset="0"/>
                <a:ea typeface="Batang" panose="02030600000101010101" pitchFamily="18" charset="-127"/>
              </a:rPr>
              <a:t> de </a:t>
            </a:r>
            <a:r>
              <a:rPr lang="en-US" sz="1600" dirty="0" err="1">
                <a:latin typeface="Century Gothic" panose="020B0502020202020204" pitchFamily="34" charset="0"/>
                <a:ea typeface="Batang" panose="02030600000101010101" pitchFamily="18" charset="-127"/>
              </a:rPr>
              <a:t>l’embryon</a:t>
            </a:r>
            <a:r>
              <a:rPr lang="en-US" sz="1600" dirty="0">
                <a:latin typeface="Century Gothic" panose="020B0502020202020204" pitchFamily="34" charset="0"/>
                <a:ea typeface="Batang" panose="02030600000101010101" pitchFamily="18" charset="-127"/>
              </a:rPr>
              <a:t> et la </a:t>
            </a:r>
            <a:r>
              <a:rPr lang="en-US" sz="1600" dirty="0" err="1">
                <a:latin typeface="Century Gothic" panose="020B0502020202020204" pitchFamily="34" charset="0"/>
                <a:ea typeface="Batang" panose="02030600000101010101" pitchFamily="18" charset="-127"/>
              </a:rPr>
              <a:t>descendance</a:t>
            </a:r>
            <a:r>
              <a:rPr lang="en-US" sz="1600" dirty="0">
                <a:latin typeface="Century Gothic" panose="020B0502020202020204" pitchFamily="34" charset="0"/>
                <a:ea typeface="Batang" panose="02030600000101010101" pitchFamily="18" charset="-127"/>
              </a:rPr>
              <a:t> (source de nutriments, de </a:t>
            </a:r>
            <a:r>
              <a:rPr lang="en-US" sz="1600" dirty="0" err="1">
                <a:latin typeface="Century Gothic" panose="020B0502020202020204" pitchFamily="34" charset="0"/>
                <a:ea typeface="Batang" panose="02030600000101010101" pitchFamily="18" charset="-127"/>
              </a:rPr>
              <a:t>molécules</a:t>
            </a:r>
            <a:r>
              <a:rPr lang="en-US" sz="1600" dirty="0">
                <a:latin typeface="Century Gothic" panose="020B0502020202020204" pitchFamily="34" charset="0"/>
                <a:ea typeface="Batang" panose="02030600000101010101" pitchFamily="18" charset="-127"/>
              </a:rPr>
              <a:t> actives et de </a:t>
            </a:r>
            <a:r>
              <a:rPr lang="en-US" sz="1600" dirty="0" err="1">
                <a:solidFill>
                  <a:schemeClr val="tx2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systèmes</a:t>
            </a:r>
            <a:r>
              <a:rPr lang="en-US" sz="1600" dirty="0">
                <a:solidFill>
                  <a:schemeClr val="tx2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de protection)</a:t>
            </a:r>
          </a:p>
        </p:txBody>
      </p:sp>
      <p:grpSp>
        <p:nvGrpSpPr>
          <p:cNvPr id="2058" name="Groupe 2057"/>
          <p:cNvGrpSpPr/>
          <p:nvPr/>
        </p:nvGrpSpPr>
        <p:grpSpPr>
          <a:xfrm>
            <a:off x="1792204" y="1562394"/>
            <a:ext cx="8774708" cy="4495800"/>
            <a:chOff x="180147" y="2171700"/>
            <a:chExt cx="8774708" cy="4495800"/>
          </a:xfrm>
        </p:grpSpPr>
        <p:grpSp>
          <p:nvGrpSpPr>
            <p:cNvPr id="17" name="Groupe 16"/>
            <p:cNvGrpSpPr/>
            <p:nvPr/>
          </p:nvGrpSpPr>
          <p:grpSpPr>
            <a:xfrm>
              <a:off x="595231" y="3519594"/>
              <a:ext cx="7828017" cy="2961644"/>
              <a:chOff x="507030" y="2118414"/>
              <a:chExt cx="7828017" cy="2961644"/>
            </a:xfrm>
          </p:grpSpPr>
          <p:sp>
            <p:nvSpPr>
              <p:cNvPr id="23" name="ZoneTexte 22"/>
              <p:cNvSpPr txBox="1"/>
              <p:nvPr/>
            </p:nvSpPr>
            <p:spPr>
              <a:xfrm>
                <a:off x="507030" y="2322995"/>
                <a:ext cx="27245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entury Gothic" panose="020B0502020202020204" pitchFamily="34" charset="0"/>
                    <a:ea typeface="Batang" panose="02030600000101010101" pitchFamily="18" charset="-127"/>
                  </a:rPr>
                  <a:t>Coquilles/membranes</a:t>
                </a:r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4925832" y="4044281"/>
                <a:ext cx="29574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 err="1">
                    <a:latin typeface="Century Gothic" panose="020B0502020202020204" pitchFamily="34" charset="0"/>
                    <a:ea typeface="Batang" panose="02030600000101010101" pitchFamily="18" charset="-127"/>
                  </a:rPr>
                  <a:t>Jaune</a:t>
                </a:r>
                <a:r>
                  <a:rPr lang="en-US" dirty="0">
                    <a:latin typeface="Century Gothic" panose="020B0502020202020204" pitchFamily="34" charset="0"/>
                    <a:ea typeface="Batang" panose="02030600000101010101" pitchFamily="18" charset="-127"/>
                  </a:rPr>
                  <a:t> </a:t>
                </a:r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4925832" y="3096603"/>
                <a:ext cx="25170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entury Gothic" panose="020B0502020202020204" pitchFamily="34" charset="0"/>
                    <a:ea typeface="Batang" panose="02030600000101010101" pitchFamily="18" charset="-127"/>
                  </a:rPr>
                  <a:t>Membranes </a:t>
                </a:r>
                <a:r>
                  <a:rPr lang="en-US" dirty="0" err="1">
                    <a:latin typeface="Century Gothic" panose="020B0502020202020204" pitchFamily="34" charset="0"/>
                    <a:ea typeface="Batang" panose="02030600000101010101" pitchFamily="18" charset="-127"/>
                  </a:rPr>
                  <a:t>vitellines</a:t>
                </a:r>
                <a:endParaRPr lang="en-US" dirty="0">
                  <a:latin typeface="Century Gothic" panose="020B0502020202020204" pitchFamily="34" charset="0"/>
                  <a:ea typeface="Batang" panose="02030600000101010101" pitchFamily="18" charset="-127"/>
                </a:endParaRPr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4221078" y="2166293"/>
                <a:ext cx="8114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entury Gothic" panose="020B0502020202020204" pitchFamily="34" charset="0"/>
                    <a:ea typeface="Batang" panose="02030600000101010101" pitchFamily="18" charset="-127"/>
                  </a:rPr>
                  <a:t>Blanc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35676" y="2118414"/>
                <a:ext cx="7599371" cy="2961644"/>
              </a:xfrm>
              <a:prstGeom prst="rect">
                <a:avLst/>
              </a:prstGeom>
              <a:noFill/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9" name="Groupe 48"/>
            <p:cNvGrpSpPr/>
            <p:nvPr/>
          </p:nvGrpSpPr>
          <p:grpSpPr>
            <a:xfrm>
              <a:off x="2491090" y="2864587"/>
              <a:ext cx="4572000" cy="1367129"/>
              <a:chOff x="2410050" y="1333514"/>
              <a:chExt cx="4572000" cy="1367129"/>
            </a:xfrm>
          </p:grpSpPr>
          <p:grpSp>
            <p:nvGrpSpPr>
              <p:cNvPr id="50" name="Groupe 49"/>
              <p:cNvGrpSpPr/>
              <p:nvPr/>
            </p:nvGrpSpPr>
            <p:grpSpPr>
              <a:xfrm>
                <a:off x="3995761" y="1395959"/>
                <a:ext cx="1679931" cy="1304684"/>
                <a:chOff x="3995761" y="1395959"/>
                <a:chExt cx="1679931" cy="1304684"/>
              </a:xfrm>
            </p:grpSpPr>
            <p:sp>
              <p:nvSpPr>
                <p:cNvPr id="52" name="Ellipse 51"/>
                <p:cNvSpPr/>
                <p:nvPr/>
              </p:nvSpPr>
              <p:spPr>
                <a:xfrm>
                  <a:off x="5447092" y="2236023"/>
                  <a:ext cx="228600" cy="2286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2</a:t>
                  </a:r>
                </a:p>
              </p:txBody>
            </p:sp>
            <p:sp>
              <p:nvSpPr>
                <p:cNvPr id="53" name="Ellipse 52"/>
                <p:cNvSpPr/>
                <p:nvPr/>
              </p:nvSpPr>
              <p:spPr>
                <a:xfrm>
                  <a:off x="5332792" y="1395959"/>
                  <a:ext cx="228600" cy="2286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2</a:t>
                  </a:r>
                </a:p>
              </p:txBody>
            </p:sp>
            <p:sp>
              <p:nvSpPr>
                <p:cNvPr id="54" name="ZoneTexte 53"/>
                <p:cNvSpPr txBox="1"/>
                <p:nvPr/>
              </p:nvSpPr>
              <p:spPr>
                <a:xfrm>
                  <a:off x="3995761" y="2331311"/>
                  <a:ext cx="15295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i="1" dirty="0">
                      <a:latin typeface="Century Gothic" panose="020B0502020202020204" pitchFamily="34" charset="0"/>
                    </a:rPr>
                    <a:t>pH/viscosité</a:t>
                  </a:r>
                  <a:endParaRPr lang="en-US" i="1" dirty="0">
                    <a:latin typeface="Century Gothic" panose="020B0502020202020204" pitchFamily="34" charset="0"/>
                  </a:endParaRPr>
                </a:p>
              </p:txBody>
            </p:sp>
          </p:grpSp>
          <p:sp>
            <p:nvSpPr>
              <p:cNvPr id="51" name="Rectangle 50"/>
              <p:cNvSpPr/>
              <p:nvPr/>
            </p:nvSpPr>
            <p:spPr>
              <a:xfrm>
                <a:off x="2410050" y="1333514"/>
                <a:ext cx="4572000" cy="33855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fr-FR" sz="1600" dirty="0" err="1">
                    <a:latin typeface="Century Gothic" panose="020B0502020202020204" pitchFamily="34" charset="0"/>
                    <a:ea typeface="Batang" panose="02030600000101010101" pitchFamily="18" charset="-127"/>
                  </a:rPr>
                  <a:t>Propriétés</a:t>
                </a:r>
                <a:r>
                  <a:rPr lang="en-US" altLang="fr-FR" sz="1600" dirty="0">
                    <a:latin typeface="Century Gothic" panose="020B0502020202020204" pitchFamily="34" charset="0"/>
                    <a:ea typeface="Batang" panose="02030600000101010101" pitchFamily="18" charset="-127"/>
                  </a:rPr>
                  <a:t> </a:t>
                </a:r>
                <a:r>
                  <a:rPr lang="en-US" altLang="fr-FR" sz="1600" dirty="0" err="1">
                    <a:latin typeface="Century Gothic" panose="020B0502020202020204" pitchFamily="34" charset="0"/>
                    <a:ea typeface="Batang" panose="02030600000101010101" pitchFamily="18" charset="-127"/>
                  </a:rPr>
                  <a:t>physicochimiques</a:t>
                </a:r>
                <a:endParaRPr lang="en-US" sz="1600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62" name="Groupe 61"/>
            <p:cNvGrpSpPr/>
            <p:nvPr/>
          </p:nvGrpSpPr>
          <p:grpSpPr>
            <a:xfrm>
              <a:off x="209154" y="2863244"/>
              <a:ext cx="8564373" cy="3621894"/>
              <a:chOff x="209154" y="2494221"/>
              <a:chExt cx="8564373" cy="3621894"/>
            </a:xfrm>
          </p:grpSpPr>
          <p:grpSp>
            <p:nvGrpSpPr>
              <p:cNvPr id="6" name="Groupe 5"/>
              <p:cNvGrpSpPr/>
              <p:nvPr/>
            </p:nvGrpSpPr>
            <p:grpSpPr>
              <a:xfrm>
                <a:off x="209154" y="2494221"/>
                <a:ext cx="8074782" cy="3621894"/>
                <a:chOff x="209154" y="2494221"/>
                <a:chExt cx="8074782" cy="3621894"/>
              </a:xfrm>
            </p:grpSpPr>
            <p:pic>
              <p:nvPicPr>
                <p:cNvPr id="2050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7981" y="4328931"/>
                  <a:ext cx="1441452" cy="17871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36" name="Groupe 35"/>
                <p:cNvGrpSpPr/>
                <p:nvPr/>
              </p:nvGrpSpPr>
              <p:grpSpPr>
                <a:xfrm>
                  <a:off x="209154" y="2494221"/>
                  <a:ext cx="8074782" cy="3408697"/>
                  <a:chOff x="180572" y="1337046"/>
                  <a:chExt cx="8074782" cy="3408697"/>
                </a:xfrm>
              </p:grpSpPr>
              <p:sp>
                <p:nvSpPr>
                  <p:cNvPr id="37" name="Rectangle 36"/>
                  <p:cNvSpPr/>
                  <p:nvPr/>
                </p:nvSpPr>
                <p:spPr>
                  <a:xfrm>
                    <a:off x="180572" y="1337046"/>
                    <a:ext cx="2057674" cy="58477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just"/>
                    <a:r>
                      <a:rPr lang="fr-FR" altLang="fr-FR" sz="1600" dirty="0">
                        <a:latin typeface="Century Gothic" panose="020B0502020202020204" pitchFamily="34" charset="0"/>
                        <a:ea typeface="Batang" panose="02030600000101010101" pitchFamily="18" charset="-127"/>
                      </a:rPr>
                      <a:t>Barrières physiques</a:t>
                    </a:r>
                    <a:r>
                      <a:rPr lang="en-US" altLang="fr-FR" sz="1600" dirty="0">
                        <a:latin typeface="Century Gothic" panose="020B0502020202020204" pitchFamily="34" charset="0"/>
                        <a:ea typeface="Batang" panose="02030600000101010101" pitchFamily="18" charset="-127"/>
                      </a:rPr>
                      <a:t>	</a:t>
                    </a:r>
                    <a:endParaRPr lang="en-US" altLang="fr-FR" sz="1600" dirty="0">
                      <a:solidFill>
                        <a:schemeClr val="tx2"/>
                      </a:solidFill>
                      <a:latin typeface="Century Gothic" panose="020B0502020202020204" pitchFamily="34" charset="0"/>
                      <a:ea typeface="Batang" panose="02030600000101010101" pitchFamily="18" charset="-127"/>
                    </a:endParaRPr>
                  </a:p>
                </p:txBody>
              </p:sp>
              <p:grpSp>
                <p:nvGrpSpPr>
                  <p:cNvPr id="38" name="Groupe 37"/>
                  <p:cNvGrpSpPr/>
                  <p:nvPr/>
                </p:nvGrpSpPr>
                <p:grpSpPr>
                  <a:xfrm>
                    <a:off x="1357039" y="1386108"/>
                    <a:ext cx="6898315" cy="3359635"/>
                    <a:chOff x="1357039" y="1386108"/>
                    <a:chExt cx="6898315" cy="3359635"/>
                  </a:xfrm>
                </p:grpSpPr>
                <p:grpSp>
                  <p:nvGrpSpPr>
                    <p:cNvPr id="39" name="Groupe 38"/>
                    <p:cNvGrpSpPr/>
                    <p:nvPr/>
                  </p:nvGrpSpPr>
                  <p:grpSpPr>
                    <a:xfrm>
                      <a:off x="1827520" y="1386108"/>
                      <a:ext cx="6427834" cy="2683639"/>
                      <a:chOff x="1795046" y="1402185"/>
                      <a:chExt cx="6427834" cy="2683639"/>
                    </a:xfrm>
                  </p:grpSpPr>
                  <p:sp>
                    <p:nvSpPr>
                      <p:cNvPr id="44" name="Ellipse 43"/>
                      <p:cNvSpPr/>
                      <p:nvPr/>
                    </p:nvSpPr>
                    <p:spPr>
                      <a:xfrm>
                        <a:off x="2206412" y="1402185"/>
                        <a:ext cx="228600" cy="22860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>
                            <a:latin typeface="Century Gothic" panose="020B0502020202020204" pitchFamily="34" charset="0"/>
                          </a:rPr>
                          <a:t>1</a:t>
                        </a:r>
                      </a:p>
                    </p:txBody>
                  </p:sp>
                  <p:grpSp>
                    <p:nvGrpSpPr>
                      <p:cNvPr id="45" name="Groupe 44"/>
                      <p:cNvGrpSpPr/>
                      <p:nvPr/>
                    </p:nvGrpSpPr>
                    <p:grpSpPr>
                      <a:xfrm>
                        <a:off x="1795046" y="2543352"/>
                        <a:ext cx="6427834" cy="1542472"/>
                        <a:chOff x="1795046" y="2543352"/>
                        <a:chExt cx="6427834" cy="1542472"/>
                      </a:xfrm>
                    </p:grpSpPr>
                    <p:sp>
                      <p:nvSpPr>
                        <p:cNvPr id="46" name="Ellipse 45"/>
                        <p:cNvSpPr/>
                        <p:nvPr/>
                      </p:nvSpPr>
                      <p:spPr>
                        <a:xfrm>
                          <a:off x="1795046" y="2543352"/>
                          <a:ext cx="228600" cy="228600"/>
                        </a:xfrm>
                        <a:prstGeom prst="ellipse">
                          <a:avLst/>
                        </a:prstGeom>
                        <a:solidFill>
                          <a:schemeClr val="accent1">
                            <a:lumMod val="75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p:txBody>
                    </p:sp>
                    <p:sp>
                      <p:nvSpPr>
                        <p:cNvPr id="47" name="Ellipse 46"/>
                        <p:cNvSpPr/>
                        <p:nvPr/>
                      </p:nvSpPr>
                      <p:spPr>
                        <a:xfrm>
                          <a:off x="5751163" y="3338908"/>
                          <a:ext cx="228600" cy="228600"/>
                        </a:xfrm>
                        <a:prstGeom prst="ellipse">
                          <a:avLst/>
                        </a:prstGeom>
                        <a:solidFill>
                          <a:schemeClr val="accent1">
                            <a:lumMod val="75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p:txBody>
                    </p:sp>
                    <p:pic>
                      <p:nvPicPr>
                        <p:cNvPr id="48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03139" y="2807430"/>
                          <a:ext cx="819741" cy="1278394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bg2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grpSp>
                </p:grpSp>
                <p:grpSp>
                  <p:nvGrpSpPr>
                    <p:cNvPr id="40" name="Groupe 39"/>
                    <p:cNvGrpSpPr/>
                    <p:nvPr/>
                  </p:nvGrpSpPr>
                  <p:grpSpPr>
                    <a:xfrm>
                      <a:off x="1357039" y="2947766"/>
                      <a:ext cx="926857" cy="1797977"/>
                      <a:chOff x="1357039" y="2947766"/>
                      <a:chExt cx="926857" cy="1797977"/>
                    </a:xfrm>
                  </p:grpSpPr>
                  <p:pic>
                    <p:nvPicPr>
                      <p:cNvPr id="41" name="Picture 2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301" t="5307" r="63761" b="18340"/>
                      <a:stretch/>
                    </p:blipFill>
                    <p:spPr bwMode="auto">
                      <a:xfrm>
                        <a:off x="1521127" y="3043614"/>
                        <a:ext cx="591388" cy="14530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sp>
                    <p:nvSpPr>
                      <p:cNvPr id="42" name="ZoneTexte 41"/>
                      <p:cNvSpPr txBox="1"/>
                      <p:nvPr/>
                    </p:nvSpPr>
                    <p:spPr>
                      <a:xfrm>
                        <a:off x="1357039" y="4505371"/>
                        <a:ext cx="926857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800" b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entury Gothic" panose="020B0502020202020204" pitchFamily="34" charset="0"/>
                          </a:rPr>
                          <a:t>Nys et al., 2001</a:t>
                        </a:r>
                        <a:endParaRPr lang="en-US" sz="8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endParaRPr>
                      </a:p>
                    </p:txBody>
                  </p:sp>
                  <p:sp>
                    <p:nvSpPr>
                      <p:cNvPr id="43" name="Rectangle 42"/>
                      <p:cNvSpPr/>
                      <p:nvPr/>
                    </p:nvSpPr>
                    <p:spPr>
                      <a:xfrm>
                        <a:off x="1395397" y="2947766"/>
                        <a:ext cx="842848" cy="1797977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Century Gothic" panose="020B0502020202020204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55" name="Groupe 54"/>
              <p:cNvGrpSpPr/>
              <p:nvPr/>
            </p:nvGrpSpPr>
            <p:grpSpPr>
              <a:xfrm>
                <a:off x="2166450" y="2504383"/>
                <a:ext cx="6607077" cy="2202732"/>
                <a:chOff x="2085410" y="1275658"/>
                <a:chExt cx="6607077" cy="2202732"/>
              </a:xfrm>
            </p:grpSpPr>
            <p:grpSp>
              <p:nvGrpSpPr>
                <p:cNvPr id="56" name="Groupe 55"/>
                <p:cNvGrpSpPr/>
                <p:nvPr/>
              </p:nvGrpSpPr>
              <p:grpSpPr>
                <a:xfrm>
                  <a:off x="2085410" y="1355792"/>
                  <a:ext cx="6607077" cy="2122598"/>
                  <a:chOff x="2085410" y="1355792"/>
                  <a:chExt cx="6607077" cy="2122598"/>
                </a:xfrm>
              </p:grpSpPr>
              <p:sp>
                <p:nvSpPr>
                  <p:cNvPr id="58" name="Ellipse 57"/>
                  <p:cNvSpPr/>
                  <p:nvPr/>
                </p:nvSpPr>
                <p:spPr>
                  <a:xfrm>
                    <a:off x="2085410" y="2451825"/>
                    <a:ext cx="228600" cy="228600"/>
                  </a:xfrm>
                  <a:prstGeom prst="ellipse">
                    <a:avLst/>
                  </a:prstGeom>
                  <a:solidFill>
                    <a:srgbClr val="CC6600"/>
                  </a:solidFill>
                  <a:ln>
                    <a:solidFill>
                      <a:srgbClr val="CC66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latin typeface="Century Gothic" panose="020B050202020202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59" name="Ellipse 58"/>
                  <p:cNvSpPr/>
                  <p:nvPr/>
                </p:nvSpPr>
                <p:spPr>
                  <a:xfrm>
                    <a:off x="6085283" y="3249790"/>
                    <a:ext cx="228600" cy="228600"/>
                  </a:xfrm>
                  <a:prstGeom prst="ellipse">
                    <a:avLst/>
                  </a:prstGeom>
                  <a:solidFill>
                    <a:srgbClr val="CC6600"/>
                  </a:solidFill>
                  <a:ln>
                    <a:solidFill>
                      <a:srgbClr val="CC66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latin typeface="Century Gothic" panose="020B050202020202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60" name="Ellipse 59"/>
                  <p:cNvSpPr/>
                  <p:nvPr/>
                </p:nvSpPr>
                <p:spPr>
                  <a:xfrm>
                    <a:off x="5761723" y="2176923"/>
                    <a:ext cx="228600" cy="228600"/>
                  </a:xfrm>
                  <a:prstGeom prst="ellipse">
                    <a:avLst/>
                  </a:prstGeom>
                  <a:solidFill>
                    <a:srgbClr val="CC6600"/>
                  </a:solidFill>
                  <a:ln>
                    <a:solidFill>
                      <a:srgbClr val="CC66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latin typeface="Century Gothic" panose="020B050202020202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61" name="Ellipse 60"/>
                  <p:cNvSpPr/>
                  <p:nvPr/>
                </p:nvSpPr>
                <p:spPr>
                  <a:xfrm>
                    <a:off x="8463887" y="1355792"/>
                    <a:ext cx="228600" cy="228600"/>
                  </a:xfrm>
                  <a:prstGeom prst="ellipse">
                    <a:avLst/>
                  </a:prstGeom>
                  <a:solidFill>
                    <a:srgbClr val="CC6600"/>
                  </a:solidFill>
                  <a:ln>
                    <a:solidFill>
                      <a:srgbClr val="CC66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latin typeface="Century Gothic" panose="020B0502020202020204" pitchFamily="34" charset="0"/>
                      </a:rPr>
                      <a:t>3</a:t>
                    </a:r>
                  </a:p>
                </p:txBody>
              </p:sp>
            </p:grpSp>
            <p:sp>
              <p:nvSpPr>
                <p:cNvPr id="57" name="Rectangle 56"/>
                <p:cNvSpPr/>
                <p:nvPr/>
              </p:nvSpPr>
              <p:spPr>
                <a:xfrm>
                  <a:off x="5561392" y="1275658"/>
                  <a:ext cx="2969083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fr-FR" sz="1600" dirty="0" err="1">
                      <a:latin typeface="Century Gothic" panose="020B0502020202020204" pitchFamily="34" charset="0"/>
                      <a:ea typeface="Batang" panose="02030600000101010101" pitchFamily="18" charset="-127"/>
                    </a:rPr>
                    <a:t>Molécules</a:t>
                  </a:r>
                  <a:r>
                    <a:rPr lang="en-US" altLang="fr-FR" sz="1600" dirty="0">
                      <a:latin typeface="Century Gothic" panose="020B0502020202020204" pitchFamily="34" charset="0"/>
                      <a:ea typeface="Batang" panose="02030600000101010101" pitchFamily="18" charset="-127"/>
                    </a:rPr>
                    <a:t> </a:t>
                  </a:r>
                  <a:r>
                    <a:rPr lang="en-US" altLang="fr-FR" sz="1600" dirty="0" err="1">
                      <a:latin typeface="Century Gothic" panose="020B0502020202020204" pitchFamily="34" charset="0"/>
                      <a:ea typeface="Batang" panose="02030600000101010101" pitchFamily="18" charset="-127"/>
                    </a:rPr>
                    <a:t>antimicrobiennes</a:t>
                  </a:r>
                  <a:endParaRPr lang="en-US" sz="1600" dirty="0">
                    <a:latin typeface="Century Gothic" panose="020B0502020202020204" pitchFamily="34" charset="0"/>
                  </a:endParaRPr>
                </a:p>
              </p:txBody>
            </p:sp>
          </p:grpSp>
        </p:grpSp>
        <p:sp>
          <p:nvSpPr>
            <p:cNvPr id="63" name="Rectangle 62"/>
            <p:cNvSpPr/>
            <p:nvPr/>
          </p:nvSpPr>
          <p:spPr>
            <a:xfrm>
              <a:off x="2640291" y="2346221"/>
              <a:ext cx="37978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err="1">
                  <a:solidFill>
                    <a:schemeClr val="tx2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Systèmes</a:t>
              </a:r>
              <a:r>
                <a:rPr lang="en-US" b="1" i="1" dirty="0">
                  <a:solidFill>
                    <a:schemeClr val="tx2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 de protection de </a:t>
              </a:r>
              <a:r>
                <a:rPr lang="en-US" b="1" i="1" dirty="0" err="1">
                  <a:solidFill>
                    <a:schemeClr val="tx2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l’œuf</a:t>
              </a:r>
              <a:endParaRPr lang="en-US" b="1" i="1" dirty="0">
                <a:latin typeface="Century Gothic" panose="020B0502020202020204" pitchFamily="34" charset="0"/>
              </a:endParaRPr>
            </a:p>
          </p:txBody>
        </p:sp>
        <p:cxnSp>
          <p:nvCxnSpPr>
            <p:cNvPr id="2049" name="Connecteur droit 2048"/>
            <p:cNvCxnSpPr/>
            <p:nvPr/>
          </p:nvCxnSpPr>
          <p:spPr>
            <a:xfrm>
              <a:off x="2847975" y="4167773"/>
              <a:ext cx="628650" cy="795556"/>
            </a:xfrm>
            <a:prstGeom prst="line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 flipH="1">
              <a:off x="4076801" y="4259604"/>
              <a:ext cx="429008" cy="818025"/>
            </a:xfrm>
            <a:prstGeom prst="line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 flipH="1">
              <a:off x="4057751" y="4821016"/>
              <a:ext cx="937232" cy="551936"/>
            </a:xfrm>
            <a:prstGeom prst="line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flipH="1">
              <a:off x="3892644" y="5630128"/>
              <a:ext cx="1004002" cy="0"/>
            </a:xfrm>
            <a:prstGeom prst="line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7" name="Rectangle 2056"/>
            <p:cNvSpPr/>
            <p:nvPr/>
          </p:nvSpPr>
          <p:spPr>
            <a:xfrm>
              <a:off x="180147" y="2171700"/>
              <a:ext cx="8774708" cy="44958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316565" y="6269512"/>
            <a:ext cx="9749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Symbol" panose="05050102010706020507" pitchFamily="18" charset="2"/>
              <a:buChar char="®"/>
            </a:pPr>
            <a:r>
              <a:rPr lang="en-US" dirty="0" err="1">
                <a:solidFill>
                  <a:srgbClr val="C0000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Garantir</a:t>
            </a:r>
            <a:r>
              <a:rPr lang="en-US" dirty="0">
                <a:solidFill>
                  <a:srgbClr val="C0000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la </a:t>
            </a:r>
            <a:r>
              <a:rPr lang="en-US" dirty="0" err="1">
                <a:solidFill>
                  <a:srgbClr val="C0000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qualité</a:t>
            </a:r>
            <a:r>
              <a:rPr lang="en-US" dirty="0">
                <a:solidFill>
                  <a:srgbClr val="C0000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hygiénique</a:t>
            </a:r>
            <a:r>
              <a:rPr lang="en-US" dirty="0">
                <a:solidFill>
                  <a:srgbClr val="C0000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et les </a:t>
            </a:r>
            <a:r>
              <a:rPr lang="en-US" dirty="0" err="1">
                <a:solidFill>
                  <a:srgbClr val="C0000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propriétés</a:t>
            </a:r>
            <a:r>
              <a:rPr lang="en-US" dirty="0">
                <a:solidFill>
                  <a:srgbClr val="C0000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organoleptiques</a:t>
            </a:r>
            <a:r>
              <a:rPr lang="en-US" dirty="0">
                <a:solidFill>
                  <a:srgbClr val="C0000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et </a:t>
            </a:r>
            <a:r>
              <a:rPr lang="en-US" dirty="0" err="1">
                <a:solidFill>
                  <a:srgbClr val="C0000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fonctionnelles</a:t>
            </a:r>
            <a:endParaRPr lang="en-US" dirty="0">
              <a:solidFill>
                <a:srgbClr val="C00000"/>
              </a:solidFill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258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1"/>
            <a:ext cx="12192000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/>
                    </a:gs>
                    <a:gs pos="50000">
                      <a:schemeClr val="accent1"/>
                    </a:gs>
                    <a:gs pos="100000">
                      <a:schemeClr val="bg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fr-FR" altLang="fr-FR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La coquille : une barrière physique contre la pénétration bactérienne</a:t>
            </a:r>
          </a:p>
        </p:txBody>
      </p:sp>
      <p:pic>
        <p:nvPicPr>
          <p:cNvPr id="114691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133" y="1133152"/>
            <a:ext cx="167798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753627" y="754908"/>
            <a:ext cx="108622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fr-FR" altLang="fr-FR" sz="1600" dirty="0">
                <a:solidFill>
                  <a:schemeClr val="tx2"/>
                </a:solidFill>
                <a:latin typeface="Century Gothic" panose="020B0502020202020204" pitchFamily="34" charset="0"/>
                <a:sym typeface="Wingdings" pitchFamily="2" charset="2"/>
              </a:rPr>
              <a:t> </a:t>
            </a:r>
            <a:r>
              <a:rPr lang="fr-FR" altLang="fr-FR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L’intégrité de la coquille est cruciale pour </a:t>
            </a:r>
            <a:r>
              <a:rPr lang="fr-FR" altLang="fr-FR" sz="1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le producteur et la </a:t>
            </a:r>
            <a:r>
              <a:rPr lang="fr-FR" altLang="fr-FR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sécurité alimentaire du consommateur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2223232" y="1862670"/>
            <a:ext cx="22557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1600" dirty="0">
                <a:latin typeface="Century Gothic" panose="020B0502020202020204" pitchFamily="34" charset="0"/>
              </a:rPr>
              <a:t>Apparition de fêlures</a:t>
            </a: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7230069" y="1872075"/>
            <a:ext cx="26564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1600" dirty="0">
                <a:latin typeface="Century Gothic" panose="020B0502020202020204" pitchFamily="34" charset="0"/>
              </a:rPr>
              <a:t>Pénétration de bactéries</a:t>
            </a:r>
          </a:p>
        </p:txBody>
      </p:sp>
      <p:sp>
        <p:nvSpPr>
          <p:cNvPr id="114695" name="Line 7"/>
          <p:cNvSpPr>
            <a:spLocks noChangeShapeType="1"/>
          </p:cNvSpPr>
          <p:nvPr/>
        </p:nvSpPr>
        <p:spPr bwMode="auto">
          <a:xfrm>
            <a:off x="4563069" y="2085652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114696" name="Line 8"/>
          <p:cNvSpPr>
            <a:spLocks noChangeShapeType="1"/>
          </p:cNvSpPr>
          <p:nvPr/>
        </p:nvSpPr>
        <p:spPr bwMode="auto">
          <a:xfrm flipH="1">
            <a:off x="6023569" y="2072952"/>
            <a:ext cx="1206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114697" name="Rectangle 9"/>
          <p:cNvSpPr>
            <a:spLocks noChangeArrowheads="1"/>
          </p:cNvSpPr>
          <p:nvPr/>
        </p:nvSpPr>
        <p:spPr bwMode="auto">
          <a:xfrm>
            <a:off x="807218" y="5680761"/>
            <a:ext cx="11384782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1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Comprendre les mécanismes de fabrication de la coquille et déterminer l’origine de ses faiblesses</a:t>
            </a:r>
          </a:p>
          <a:p>
            <a:r>
              <a:rPr lang="fr-FR" altLang="fr-FR" sz="1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fr-FR" altLang="fr-FR" sz="1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Développer de nouveaux outils pour la sélection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640279" y="3384602"/>
            <a:ext cx="7855035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Century Gothic" panose="020B0502020202020204" pitchFamily="34" charset="0"/>
              </a:rPr>
              <a:t>Facteurs influençant la qualité de la coquille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>
                <a:latin typeface="Century Gothic" panose="020B0502020202020204" pitchFamily="34" charset="0"/>
              </a:rPr>
              <a:t>Génétique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>
                <a:latin typeface="Century Gothic" panose="020B0502020202020204" pitchFamily="34" charset="0"/>
              </a:rPr>
              <a:t>Nutrition, environnement et élevage de la poule (lumière, températures…)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>
                <a:latin typeface="Century Gothic" panose="020B0502020202020204" pitchFamily="34" charset="0"/>
              </a:rPr>
              <a:t>Physiologie  (Age </a:t>
            </a:r>
            <a:r>
              <a:rPr lang="fr-FR" sz="16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 Allongement de la période de ponte)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Chocs : système d’élevage, transports…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398162" y="4949599"/>
            <a:ext cx="978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La nutrition optimisée, la génétique et la maîtrise de ses facteurs limitent la casse, mais ne l’</a:t>
            </a:r>
            <a:r>
              <a:rPr lang="fr-FR" dirty="0">
                <a:solidFill>
                  <a:srgbClr val="C00000"/>
                </a:solidFill>
              </a:rPr>
              <a:t>é</a:t>
            </a:r>
            <a:r>
              <a:rPr lang="fr-FR" dirty="0" smtClean="0">
                <a:solidFill>
                  <a:srgbClr val="C00000"/>
                </a:solidFill>
              </a:rPr>
              <a:t>limine pas</a:t>
            </a:r>
            <a:endParaRPr lang="fr-FR" dirty="0">
              <a:solidFill>
                <a:srgbClr val="C00000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864159" y="5147602"/>
            <a:ext cx="542610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44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7" grpId="0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2"/>
          <p:cNvGrpSpPr>
            <a:grpSpLocks/>
          </p:cNvGrpSpPr>
          <p:nvPr/>
        </p:nvGrpSpPr>
        <p:grpSpPr bwMode="auto">
          <a:xfrm>
            <a:off x="3189289" y="3978275"/>
            <a:ext cx="7350125" cy="304800"/>
            <a:chOff x="1032" y="2250"/>
            <a:chExt cx="4630" cy="192"/>
          </a:xfrm>
        </p:grpSpPr>
        <p:sp>
          <p:nvSpPr>
            <p:cNvPr id="11305" name="Rectangle 3" descr="20 %"/>
            <p:cNvSpPr>
              <a:spLocks noChangeArrowheads="1"/>
            </p:cNvSpPr>
            <p:nvPr/>
          </p:nvSpPr>
          <p:spPr bwMode="auto">
            <a:xfrm>
              <a:off x="3479" y="2272"/>
              <a:ext cx="2183" cy="139"/>
            </a:xfrm>
            <a:prstGeom prst="rect">
              <a:avLst/>
            </a:prstGeom>
            <a:pattFill prst="pct20">
              <a:fgClr>
                <a:schemeClr val="tx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306" name="Text Box 4"/>
            <p:cNvSpPr txBox="1">
              <a:spLocks noChangeArrowheads="1"/>
            </p:cNvSpPr>
            <p:nvPr/>
          </p:nvSpPr>
          <p:spPr bwMode="auto">
            <a:xfrm>
              <a:off x="2062" y="2250"/>
              <a:ext cx="12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 altLang="fr-FR" sz="1400"/>
                <a:t>Membranes coquillières</a:t>
              </a:r>
            </a:p>
          </p:txBody>
        </p:sp>
        <p:sp>
          <p:nvSpPr>
            <p:cNvPr id="11307" name="Line 5"/>
            <p:cNvSpPr>
              <a:spLocks noChangeShapeType="1"/>
            </p:cNvSpPr>
            <p:nvPr/>
          </p:nvSpPr>
          <p:spPr bwMode="auto">
            <a:xfrm flipH="1">
              <a:off x="1032" y="2344"/>
              <a:ext cx="10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152400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fr-FR" altLang="fr-FR" sz="2800" dirty="0">
                <a:solidFill>
                  <a:schemeClr val="tx2"/>
                </a:solidFill>
                <a:latin typeface="Century Gothic" panose="020B0502020202020204" pitchFamily="34" charset="0"/>
                <a:cs typeface="Times New Roman" pitchFamily="18" charset="0"/>
              </a:rPr>
              <a:t>La coquille (défense physique)</a:t>
            </a:r>
          </a:p>
        </p:txBody>
      </p:sp>
      <p:pic>
        <p:nvPicPr>
          <p:cNvPr id="11268" name="Picture 7" descr="coquill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9" y="1328738"/>
            <a:ext cx="30257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6744" name="Group 8"/>
          <p:cNvGrpSpPr>
            <a:grpSpLocks/>
          </p:cNvGrpSpPr>
          <p:nvPr/>
        </p:nvGrpSpPr>
        <p:grpSpPr bwMode="auto">
          <a:xfrm>
            <a:off x="3949701" y="3590925"/>
            <a:ext cx="6073775" cy="438150"/>
            <a:chOff x="1511" y="2017"/>
            <a:chExt cx="3826" cy="276"/>
          </a:xfrm>
        </p:grpSpPr>
        <p:sp>
          <p:nvSpPr>
            <p:cNvPr id="11297" name="Oval 9"/>
            <p:cNvSpPr>
              <a:spLocks noChangeArrowheads="1"/>
            </p:cNvSpPr>
            <p:nvPr/>
          </p:nvSpPr>
          <p:spPr bwMode="auto">
            <a:xfrm>
              <a:off x="4481" y="2214"/>
              <a:ext cx="70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298" name="Line 10"/>
            <p:cNvSpPr>
              <a:spLocks noChangeShapeType="1"/>
            </p:cNvSpPr>
            <p:nvPr/>
          </p:nvSpPr>
          <p:spPr bwMode="auto">
            <a:xfrm>
              <a:off x="3287" y="2125"/>
              <a:ext cx="1177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9" name="Text Box 11"/>
            <p:cNvSpPr txBox="1">
              <a:spLocks noChangeArrowheads="1"/>
            </p:cNvSpPr>
            <p:nvPr/>
          </p:nvSpPr>
          <p:spPr bwMode="auto">
            <a:xfrm>
              <a:off x="2141" y="2017"/>
              <a:ext cx="101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 altLang="fr-FR" sz="1400"/>
                <a:t>Noyaux mamillaires</a:t>
              </a:r>
            </a:p>
          </p:txBody>
        </p:sp>
        <p:sp>
          <p:nvSpPr>
            <p:cNvPr id="11300" name="Oval 12"/>
            <p:cNvSpPr>
              <a:spLocks noChangeArrowheads="1"/>
            </p:cNvSpPr>
            <p:nvPr/>
          </p:nvSpPr>
          <p:spPr bwMode="auto">
            <a:xfrm>
              <a:off x="3815" y="2237"/>
              <a:ext cx="6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301" name="Line 13"/>
            <p:cNvSpPr>
              <a:spLocks noChangeShapeType="1"/>
            </p:cNvSpPr>
            <p:nvPr/>
          </p:nvSpPr>
          <p:spPr bwMode="auto">
            <a:xfrm>
              <a:off x="3286" y="2133"/>
              <a:ext cx="517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2" name="Oval 14"/>
            <p:cNvSpPr>
              <a:spLocks noChangeArrowheads="1"/>
            </p:cNvSpPr>
            <p:nvPr/>
          </p:nvSpPr>
          <p:spPr bwMode="auto">
            <a:xfrm>
              <a:off x="5267" y="2219"/>
              <a:ext cx="70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303" name="Line 15"/>
            <p:cNvSpPr>
              <a:spLocks noChangeShapeType="1"/>
            </p:cNvSpPr>
            <p:nvPr/>
          </p:nvSpPr>
          <p:spPr bwMode="auto">
            <a:xfrm>
              <a:off x="3285" y="2127"/>
              <a:ext cx="1974" cy="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4" name="Line 16"/>
            <p:cNvSpPr>
              <a:spLocks noChangeShapeType="1"/>
            </p:cNvSpPr>
            <p:nvPr/>
          </p:nvSpPr>
          <p:spPr bwMode="auto">
            <a:xfrm flipH="1">
              <a:off x="1511" y="2110"/>
              <a:ext cx="673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6753" name="Group 17"/>
          <p:cNvGrpSpPr>
            <a:grpSpLocks/>
          </p:cNvGrpSpPr>
          <p:nvPr/>
        </p:nvGrpSpPr>
        <p:grpSpPr bwMode="auto">
          <a:xfrm>
            <a:off x="7577138" y="3849689"/>
            <a:ext cx="2470150" cy="200025"/>
            <a:chOff x="3790" y="1918"/>
            <a:chExt cx="1556" cy="126"/>
          </a:xfrm>
        </p:grpSpPr>
        <p:sp>
          <p:nvSpPr>
            <p:cNvPr id="11294" name="Oval 18" descr="Papier recyclé"/>
            <p:cNvSpPr>
              <a:spLocks noChangeArrowheads="1"/>
            </p:cNvSpPr>
            <p:nvPr/>
          </p:nvSpPr>
          <p:spPr bwMode="auto">
            <a:xfrm>
              <a:off x="4461" y="1918"/>
              <a:ext cx="126" cy="126"/>
            </a:xfrm>
            <a:prstGeom prst="ellipse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295" name="Oval 19" descr="Papier recyclé"/>
            <p:cNvSpPr>
              <a:spLocks noChangeArrowheads="1"/>
            </p:cNvSpPr>
            <p:nvPr/>
          </p:nvSpPr>
          <p:spPr bwMode="auto">
            <a:xfrm>
              <a:off x="3790" y="1918"/>
              <a:ext cx="126" cy="126"/>
            </a:xfrm>
            <a:prstGeom prst="ellipse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296" name="Oval 20" descr="Papier recyclé"/>
            <p:cNvSpPr>
              <a:spLocks noChangeArrowheads="1"/>
            </p:cNvSpPr>
            <p:nvPr/>
          </p:nvSpPr>
          <p:spPr bwMode="auto">
            <a:xfrm>
              <a:off x="5220" y="1918"/>
              <a:ext cx="126" cy="126"/>
            </a:xfrm>
            <a:prstGeom prst="ellipse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116757" name="Group 21"/>
          <p:cNvGrpSpPr>
            <a:grpSpLocks/>
          </p:cNvGrpSpPr>
          <p:nvPr/>
        </p:nvGrpSpPr>
        <p:grpSpPr bwMode="auto">
          <a:xfrm>
            <a:off x="7431089" y="3681413"/>
            <a:ext cx="2744787" cy="347662"/>
            <a:chOff x="3704" y="2063"/>
            <a:chExt cx="1729" cy="219"/>
          </a:xfrm>
        </p:grpSpPr>
        <p:sp>
          <p:nvSpPr>
            <p:cNvPr id="11291" name="Freeform 22" descr="Papier recyclé"/>
            <p:cNvSpPr>
              <a:spLocks/>
            </p:cNvSpPr>
            <p:nvPr/>
          </p:nvSpPr>
          <p:spPr bwMode="auto">
            <a:xfrm>
              <a:off x="4373" y="2063"/>
              <a:ext cx="303" cy="210"/>
            </a:xfrm>
            <a:custGeom>
              <a:avLst/>
              <a:gdLst>
                <a:gd name="T0" fmla="*/ 93 w 303"/>
                <a:gd name="T1" fmla="*/ 207 h 210"/>
                <a:gd name="T2" fmla="*/ 33 w 303"/>
                <a:gd name="T3" fmla="*/ 177 h 210"/>
                <a:gd name="T4" fmla="*/ 6 w 303"/>
                <a:gd name="T5" fmla="*/ 147 h 210"/>
                <a:gd name="T6" fmla="*/ 0 w 303"/>
                <a:gd name="T7" fmla="*/ 108 h 210"/>
                <a:gd name="T8" fmla="*/ 21 w 303"/>
                <a:gd name="T9" fmla="*/ 51 h 210"/>
                <a:gd name="T10" fmla="*/ 72 w 303"/>
                <a:gd name="T11" fmla="*/ 18 h 210"/>
                <a:gd name="T12" fmla="*/ 141 w 303"/>
                <a:gd name="T13" fmla="*/ 0 h 210"/>
                <a:gd name="T14" fmla="*/ 210 w 303"/>
                <a:gd name="T15" fmla="*/ 0 h 210"/>
                <a:gd name="T16" fmla="*/ 294 w 303"/>
                <a:gd name="T17" fmla="*/ 33 h 210"/>
                <a:gd name="T18" fmla="*/ 303 w 303"/>
                <a:gd name="T19" fmla="*/ 90 h 210"/>
                <a:gd name="T20" fmla="*/ 303 w 303"/>
                <a:gd name="T21" fmla="*/ 132 h 210"/>
                <a:gd name="T22" fmla="*/ 282 w 303"/>
                <a:gd name="T23" fmla="*/ 174 h 210"/>
                <a:gd name="T24" fmla="*/ 237 w 303"/>
                <a:gd name="T25" fmla="*/ 201 h 210"/>
                <a:gd name="T26" fmla="*/ 186 w 303"/>
                <a:gd name="T27" fmla="*/ 210 h 2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03" h="210">
                  <a:moveTo>
                    <a:pt x="93" y="207"/>
                  </a:moveTo>
                  <a:lnTo>
                    <a:pt x="33" y="177"/>
                  </a:lnTo>
                  <a:lnTo>
                    <a:pt x="6" y="147"/>
                  </a:lnTo>
                  <a:lnTo>
                    <a:pt x="0" y="108"/>
                  </a:lnTo>
                  <a:lnTo>
                    <a:pt x="21" y="51"/>
                  </a:lnTo>
                  <a:lnTo>
                    <a:pt x="72" y="18"/>
                  </a:lnTo>
                  <a:lnTo>
                    <a:pt x="141" y="0"/>
                  </a:lnTo>
                  <a:lnTo>
                    <a:pt x="210" y="0"/>
                  </a:lnTo>
                  <a:lnTo>
                    <a:pt x="294" y="33"/>
                  </a:lnTo>
                  <a:lnTo>
                    <a:pt x="303" y="90"/>
                  </a:lnTo>
                  <a:lnTo>
                    <a:pt x="303" y="132"/>
                  </a:lnTo>
                  <a:lnTo>
                    <a:pt x="282" y="174"/>
                  </a:lnTo>
                  <a:lnTo>
                    <a:pt x="237" y="201"/>
                  </a:lnTo>
                  <a:lnTo>
                    <a:pt x="186" y="210"/>
                  </a:lnTo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2" name="Freeform 23" descr="Papier recyclé"/>
            <p:cNvSpPr>
              <a:spLocks/>
            </p:cNvSpPr>
            <p:nvPr/>
          </p:nvSpPr>
          <p:spPr bwMode="auto">
            <a:xfrm>
              <a:off x="3704" y="2072"/>
              <a:ext cx="303" cy="210"/>
            </a:xfrm>
            <a:custGeom>
              <a:avLst/>
              <a:gdLst>
                <a:gd name="T0" fmla="*/ 93 w 303"/>
                <a:gd name="T1" fmla="*/ 207 h 210"/>
                <a:gd name="T2" fmla="*/ 33 w 303"/>
                <a:gd name="T3" fmla="*/ 177 h 210"/>
                <a:gd name="T4" fmla="*/ 6 w 303"/>
                <a:gd name="T5" fmla="*/ 147 h 210"/>
                <a:gd name="T6" fmla="*/ 0 w 303"/>
                <a:gd name="T7" fmla="*/ 108 h 210"/>
                <a:gd name="T8" fmla="*/ 21 w 303"/>
                <a:gd name="T9" fmla="*/ 51 h 210"/>
                <a:gd name="T10" fmla="*/ 72 w 303"/>
                <a:gd name="T11" fmla="*/ 18 h 210"/>
                <a:gd name="T12" fmla="*/ 141 w 303"/>
                <a:gd name="T13" fmla="*/ 0 h 210"/>
                <a:gd name="T14" fmla="*/ 210 w 303"/>
                <a:gd name="T15" fmla="*/ 0 h 210"/>
                <a:gd name="T16" fmla="*/ 294 w 303"/>
                <a:gd name="T17" fmla="*/ 33 h 210"/>
                <a:gd name="T18" fmla="*/ 303 w 303"/>
                <a:gd name="T19" fmla="*/ 90 h 210"/>
                <a:gd name="T20" fmla="*/ 303 w 303"/>
                <a:gd name="T21" fmla="*/ 132 h 210"/>
                <a:gd name="T22" fmla="*/ 282 w 303"/>
                <a:gd name="T23" fmla="*/ 174 h 210"/>
                <a:gd name="T24" fmla="*/ 237 w 303"/>
                <a:gd name="T25" fmla="*/ 201 h 210"/>
                <a:gd name="T26" fmla="*/ 186 w 303"/>
                <a:gd name="T27" fmla="*/ 210 h 2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03" h="210">
                  <a:moveTo>
                    <a:pt x="93" y="207"/>
                  </a:moveTo>
                  <a:lnTo>
                    <a:pt x="33" y="177"/>
                  </a:lnTo>
                  <a:lnTo>
                    <a:pt x="6" y="147"/>
                  </a:lnTo>
                  <a:lnTo>
                    <a:pt x="0" y="108"/>
                  </a:lnTo>
                  <a:lnTo>
                    <a:pt x="21" y="51"/>
                  </a:lnTo>
                  <a:lnTo>
                    <a:pt x="72" y="18"/>
                  </a:lnTo>
                  <a:lnTo>
                    <a:pt x="141" y="0"/>
                  </a:lnTo>
                  <a:lnTo>
                    <a:pt x="210" y="0"/>
                  </a:lnTo>
                  <a:lnTo>
                    <a:pt x="294" y="33"/>
                  </a:lnTo>
                  <a:lnTo>
                    <a:pt x="303" y="90"/>
                  </a:lnTo>
                  <a:lnTo>
                    <a:pt x="303" y="132"/>
                  </a:lnTo>
                  <a:lnTo>
                    <a:pt x="282" y="174"/>
                  </a:lnTo>
                  <a:lnTo>
                    <a:pt x="237" y="201"/>
                  </a:lnTo>
                  <a:lnTo>
                    <a:pt x="186" y="210"/>
                  </a:lnTo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3" name="Freeform 24" descr="Papier recyclé"/>
            <p:cNvSpPr>
              <a:spLocks/>
            </p:cNvSpPr>
            <p:nvPr/>
          </p:nvSpPr>
          <p:spPr bwMode="auto">
            <a:xfrm>
              <a:off x="5130" y="2068"/>
              <a:ext cx="303" cy="210"/>
            </a:xfrm>
            <a:custGeom>
              <a:avLst/>
              <a:gdLst>
                <a:gd name="T0" fmla="*/ 93 w 303"/>
                <a:gd name="T1" fmla="*/ 207 h 210"/>
                <a:gd name="T2" fmla="*/ 33 w 303"/>
                <a:gd name="T3" fmla="*/ 177 h 210"/>
                <a:gd name="T4" fmla="*/ 6 w 303"/>
                <a:gd name="T5" fmla="*/ 147 h 210"/>
                <a:gd name="T6" fmla="*/ 0 w 303"/>
                <a:gd name="T7" fmla="*/ 108 h 210"/>
                <a:gd name="T8" fmla="*/ 21 w 303"/>
                <a:gd name="T9" fmla="*/ 51 h 210"/>
                <a:gd name="T10" fmla="*/ 72 w 303"/>
                <a:gd name="T11" fmla="*/ 18 h 210"/>
                <a:gd name="T12" fmla="*/ 141 w 303"/>
                <a:gd name="T13" fmla="*/ 0 h 210"/>
                <a:gd name="T14" fmla="*/ 210 w 303"/>
                <a:gd name="T15" fmla="*/ 0 h 210"/>
                <a:gd name="T16" fmla="*/ 294 w 303"/>
                <a:gd name="T17" fmla="*/ 33 h 210"/>
                <a:gd name="T18" fmla="*/ 303 w 303"/>
                <a:gd name="T19" fmla="*/ 90 h 210"/>
                <a:gd name="T20" fmla="*/ 303 w 303"/>
                <a:gd name="T21" fmla="*/ 132 h 210"/>
                <a:gd name="T22" fmla="*/ 282 w 303"/>
                <a:gd name="T23" fmla="*/ 174 h 210"/>
                <a:gd name="T24" fmla="*/ 237 w 303"/>
                <a:gd name="T25" fmla="*/ 201 h 210"/>
                <a:gd name="T26" fmla="*/ 186 w 303"/>
                <a:gd name="T27" fmla="*/ 210 h 2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03" h="210">
                  <a:moveTo>
                    <a:pt x="93" y="207"/>
                  </a:moveTo>
                  <a:lnTo>
                    <a:pt x="33" y="177"/>
                  </a:lnTo>
                  <a:lnTo>
                    <a:pt x="6" y="147"/>
                  </a:lnTo>
                  <a:lnTo>
                    <a:pt x="0" y="108"/>
                  </a:lnTo>
                  <a:lnTo>
                    <a:pt x="21" y="51"/>
                  </a:lnTo>
                  <a:lnTo>
                    <a:pt x="72" y="18"/>
                  </a:lnTo>
                  <a:lnTo>
                    <a:pt x="141" y="0"/>
                  </a:lnTo>
                  <a:lnTo>
                    <a:pt x="210" y="0"/>
                  </a:lnTo>
                  <a:lnTo>
                    <a:pt x="294" y="33"/>
                  </a:lnTo>
                  <a:lnTo>
                    <a:pt x="303" y="90"/>
                  </a:lnTo>
                  <a:lnTo>
                    <a:pt x="303" y="132"/>
                  </a:lnTo>
                  <a:lnTo>
                    <a:pt x="282" y="174"/>
                  </a:lnTo>
                  <a:lnTo>
                    <a:pt x="237" y="201"/>
                  </a:lnTo>
                  <a:lnTo>
                    <a:pt x="186" y="210"/>
                  </a:lnTo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6761" name="Group 25"/>
          <p:cNvGrpSpPr>
            <a:grpSpLocks/>
          </p:cNvGrpSpPr>
          <p:nvPr/>
        </p:nvGrpSpPr>
        <p:grpSpPr bwMode="auto">
          <a:xfrm>
            <a:off x="8894770" y="1087439"/>
            <a:ext cx="519113" cy="3273425"/>
            <a:chOff x="4061" y="1072"/>
            <a:chExt cx="327" cy="1561"/>
          </a:xfrm>
        </p:grpSpPr>
        <p:sp>
          <p:nvSpPr>
            <p:cNvPr id="116762" name="Text Box 26"/>
            <p:cNvSpPr txBox="1">
              <a:spLocks noChangeArrowheads="1"/>
            </p:cNvSpPr>
            <p:nvPr/>
          </p:nvSpPr>
          <p:spPr bwMode="auto">
            <a:xfrm>
              <a:off x="4061" y="1072"/>
              <a:ext cx="32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CCCC"/>
                      </a:gs>
                      <a:gs pos="50000">
                        <a:schemeClr val="bg1"/>
                      </a:gs>
                      <a:gs pos="100000">
                        <a:srgbClr val="FFCCC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fr-FR" altLang="fr-FR" sz="1400"/>
                <a:t>Pore</a:t>
              </a:r>
            </a:p>
          </p:txBody>
        </p:sp>
        <p:sp>
          <p:nvSpPr>
            <p:cNvPr id="11289" name="Line 27"/>
            <p:cNvSpPr>
              <a:spLocks noChangeShapeType="1"/>
            </p:cNvSpPr>
            <p:nvPr/>
          </p:nvSpPr>
          <p:spPr bwMode="auto">
            <a:xfrm>
              <a:off x="4260" y="1285"/>
              <a:ext cx="0" cy="13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0" name="Line 28"/>
            <p:cNvSpPr>
              <a:spLocks noChangeShapeType="1"/>
            </p:cNvSpPr>
            <p:nvPr/>
          </p:nvSpPr>
          <p:spPr bwMode="auto">
            <a:xfrm flipV="1">
              <a:off x="4305" y="1266"/>
              <a:ext cx="0" cy="13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6765" name="Group 29"/>
          <p:cNvGrpSpPr>
            <a:grpSpLocks/>
          </p:cNvGrpSpPr>
          <p:nvPr/>
        </p:nvGrpSpPr>
        <p:grpSpPr bwMode="auto">
          <a:xfrm>
            <a:off x="4330701" y="1781175"/>
            <a:ext cx="6054725" cy="2217738"/>
            <a:chOff x="1751" y="866"/>
            <a:chExt cx="3814" cy="1397"/>
          </a:xfrm>
        </p:grpSpPr>
        <p:grpSp>
          <p:nvGrpSpPr>
            <p:cNvPr id="11280" name="Group 30"/>
            <p:cNvGrpSpPr>
              <a:grpSpLocks/>
            </p:cNvGrpSpPr>
            <p:nvPr/>
          </p:nvGrpSpPr>
          <p:grpSpPr bwMode="auto">
            <a:xfrm>
              <a:off x="3489" y="866"/>
              <a:ext cx="2076" cy="1397"/>
              <a:chOff x="3489" y="866"/>
              <a:chExt cx="2076" cy="1397"/>
            </a:xfrm>
          </p:grpSpPr>
          <p:sp>
            <p:nvSpPr>
              <p:cNvPr id="11285" name="Freeform 31" descr="Papier recyclé"/>
              <p:cNvSpPr>
                <a:spLocks/>
              </p:cNvSpPr>
              <p:nvPr/>
            </p:nvSpPr>
            <p:spPr bwMode="auto">
              <a:xfrm>
                <a:off x="4135" y="867"/>
                <a:ext cx="690" cy="1396"/>
              </a:xfrm>
              <a:custGeom>
                <a:avLst/>
                <a:gdLst>
                  <a:gd name="T0" fmla="*/ 255 w 690"/>
                  <a:gd name="T1" fmla="*/ 1385 h 774"/>
                  <a:gd name="T2" fmla="*/ 147 w 690"/>
                  <a:gd name="T3" fmla="*/ 1293 h 774"/>
                  <a:gd name="T4" fmla="*/ 60 w 690"/>
                  <a:gd name="T5" fmla="*/ 1185 h 774"/>
                  <a:gd name="T6" fmla="*/ 27 w 690"/>
                  <a:gd name="T7" fmla="*/ 1066 h 774"/>
                  <a:gd name="T8" fmla="*/ 0 w 690"/>
                  <a:gd name="T9" fmla="*/ 839 h 774"/>
                  <a:gd name="T10" fmla="*/ 0 w 690"/>
                  <a:gd name="T11" fmla="*/ 622 h 774"/>
                  <a:gd name="T12" fmla="*/ 0 w 690"/>
                  <a:gd name="T13" fmla="*/ 330 h 774"/>
                  <a:gd name="T14" fmla="*/ 0 w 690"/>
                  <a:gd name="T15" fmla="*/ 108 h 774"/>
                  <a:gd name="T16" fmla="*/ 0 w 690"/>
                  <a:gd name="T17" fmla="*/ 16 h 774"/>
                  <a:gd name="T18" fmla="*/ 153 w 690"/>
                  <a:gd name="T19" fmla="*/ 0 h 774"/>
                  <a:gd name="T20" fmla="*/ 330 w 690"/>
                  <a:gd name="T21" fmla="*/ 22 h 774"/>
                  <a:gd name="T22" fmla="*/ 492 w 690"/>
                  <a:gd name="T23" fmla="*/ 22 h 774"/>
                  <a:gd name="T24" fmla="*/ 627 w 690"/>
                  <a:gd name="T25" fmla="*/ 22 h 774"/>
                  <a:gd name="T26" fmla="*/ 672 w 690"/>
                  <a:gd name="T27" fmla="*/ 22 h 774"/>
                  <a:gd name="T28" fmla="*/ 684 w 690"/>
                  <a:gd name="T29" fmla="*/ 730 h 774"/>
                  <a:gd name="T30" fmla="*/ 690 w 690"/>
                  <a:gd name="T31" fmla="*/ 1050 h 774"/>
                  <a:gd name="T32" fmla="*/ 675 w 690"/>
                  <a:gd name="T33" fmla="*/ 1185 h 774"/>
                  <a:gd name="T34" fmla="*/ 621 w 690"/>
                  <a:gd name="T35" fmla="*/ 1293 h 774"/>
                  <a:gd name="T36" fmla="*/ 519 w 690"/>
                  <a:gd name="T37" fmla="*/ 1374 h 774"/>
                  <a:gd name="T38" fmla="*/ 435 w 690"/>
                  <a:gd name="T39" fmla="*/ 1385 h 774"/>
                  <a:gd name="T40" fmla="*/ 393 w 690"/>
                  <a:gd name="T41" fmla="*/ 1396 h 7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90" h="774">
                    <a:moveTo>
                      <a:pt x="255" y="768"/>
                    </a:moveTo>
                    <a:lnTo>
                      <a:pt x="147" y="717"/>
                    </a:lnTo>
                    <a:lnTo>
                      <a:pt x="60" y="657"/>
                    </a:lnTo>
                    <a:lnTo>
                      <a:pt x="27" y="591"/>
                    </a:lnTo>
                    <a:lnTo>
                      <a:pt x="0" y="465"/>
                    </a:lnTo>
                    <a:lnTo>
                      <a:pt x="0" y="345"/>
                    </a:lnTo>
                    <a:lnTo>
                      <a:pt x="0" y="183"/>
                    </a:lnTo>
                    <a:lnTo>
                      <a:pt x="0" y="60"/>
                    </a:lnTo>
                    <a:lnTo>
                      <a:pt x="0" y="9"/>
                    </a:lnTo>
                    <a:lnTo>
                      <a:pt x="153" y="0"/>
                    </a:lnTo>
                    <a:lnTo>
                      <a:pt x="330" y="12"/>
                    </a:lnTo>
                    <a:lnTo>
                      <a:pt x="492" y="12"/>
                    </a:lnTo>
                    <a:lnTo>
                      <a:pt x="627" y="12"/>
                    </a:lnTo>
                    <a:lnTo>
                      <a:pt x="672" y="12"/>
                    </a:lnTo>
                    <a:lnTo>
                      <a:pt x="684" y="405"/>
                    </a:lnTo>
                    <a:lnTo>
                      <a:pt x="690" y="582"/>
                    </a:lnTo>
                    <a:lnTo>
                      <a:pt x="675" y="657"/>
                    </a:lnTo>
                    <a:lnTo>
                      <a:pt x="621" y="717"/>
                    </a:lnTo>
                    <a:lnTo>
                      <a:pt x="519" y="762"/>
                    </a:lnTo>
                    <a:lnTo>
                      <a:pt x="435" y="768"/>
                    </a:lnTo>
                    <a:lnTo>
                      <a:pt x="393" y="774"/>
                    </a:ln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86" name="Freeform 32" descr="Papier recyclé"/>
              <p:cNvSpPr>
                <a:spLocks/>
              </p:cNvSpPr>
              <p:nvPr/>
            </p:nvSpPr>
            <p:spPr bwMode="auto">
              <a:xfrm>
                <a:off x="3489" y="866"/>
                <a:ext cx="690" cy="1396"/>
              </a:xfrm>
              <a:custGeom>
                <a:avLst/>
                <a:gdLst>
                  <a:gd name="T0" fmla="*/ 255 w 690"/>
                  <a:gd name="T1" fmla="*/ 1385 h 774"/>
                  <a:gd name="T2" fmla="*/ 147 w 690"/>
                  <a:gd name="T3" fmla="*/ 1293 h 774"/>
                  <a:gd name="T4" fmla="*/ 60 w 690"/>
                  <a:gd name="T5" fmla="*/ 1185 h 774"/>
                  <a:gd name="T6" fmla="*/ 27 w 690"/>
                  <a:gd name="T7" fmla="*/ 1066 h 774"/>
                  <a:gd name="T8" fmla="*/ 0 w 690"/>
                  <a:gd name="T9" fmla="*/ 839 h 774"/>
                  <a:gd name="T10" fmla="*/ 0 w 690"/>
                  <a:gd name="T11" fmla="*/ 622 h 774"/>
                  <a:gd name="T12" fmla="*/ 0 w 690"/>
                  <a:gd name="T13" fmla="*/ 330 h 774"/>
                  <a:gd name="T14" fmla="*/ 0 w 690"/>
                  <a:gd name="T15" fmla="*/ 108 h 774"/>
                  <a:gd name="T16" fmla="*/ 0 w 690"/>
                  <a:gd name="T17" fmla="*/ 16 h 774"/>
                  <a:gd name="T18" fmla="*/ 153 w 690"/>
                  <a:gd name="T19" fmla="*/ 0 h 774"/>
                  <a:gd name="T20" fmla="*/ 330 w 690"/>
                  <a:gd name="T21" fmla="*/ 22 h 774"/>
                  <a:gd name="T22" fmla="*/ 492 w 690"/>
                  <a:gd name="T23" fmla="*/ 22 h 774"/>
                  <a:gd name="T24" fmla="*/ 627 w 690"/>
                  <a:gd name="T25" fmla="*/ 22 h 774"/>
                  <a:gd name="T26" fmla="*/ 672 w 690"/>
                  <a:gd name="T27" fmla="*/ 22 h 774"/>
                  <a:gd name="T28" fmla="*/ 684 w 690"/>
                  <a:gd name="T29" fmla="*/ 730 h 774"/>
                  <a:gd name="T30" fmla="*/ 690 w 690"/>
                  <a:gd name="T31" fmla="*/ 1050 h 774"/>
                  <a:gd name="T32" fmla="*/ 675 w 690"/>
                  <a:gd name="T33" fmla="*/ 1185 h 774"/>
                  <a:gd name="T34" fmla="*/ 621 w 690"/>
                  <a:gd name="T35" fmla="*/ 1293 h 774"/>
                  <a:gd name="T36" fmla="*/ 519 w 690"/>
                  <a:gd name="T37" fmla="*/ 1374 h 774"/>
                  <a:gd name="T38" fmla="*/ 435 w 690"/>
                  <a:gd name="T39" fmla="*/ 1385 h 774"/>
                  <a:gd name="T40" fmla="*/ 393 w 690"/>
                  <a:gd name="T41" fmla="*/ 1396 h 7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90" h="774">
                    <a:moveTo>
                      <a:pt x="255" y="768"/>
                    </a:moveTo>
                    <a:lnTo>
                      <a:pt x="147" y="717"/>
                    </a:lnTo>
                    <a:lnTo>
                      <a:pt x="60" y="657"/>
                    </a:lnTo>
                    <a:lnTo>
                      <a:pt x="27" y="591"/>
                    </a:lnTo>
                    <a:lnTo>
                      <a:pt x="0" y="465"/>
                    </a:lnTo>
                    <a:lnTo>
                      <a:pt x="0" y="345"/>
                    </a:lnTo>
                    <a:lnTo>
                      <a:pt x="0" y="183"/>
                    </a:lnTo>
                    <a:lnTo>
                      <a:pt x="0" y="60"/>
                    </a:lnTo>
                    <a:lnTo>
                      <a:pt x="0" y="9"/>
                    </a:lnTo>
                    <a:lnTo>
                      <a:pt x="153" y="0"/>
                    </a:lnTo>
                    <a:lnTo>
                      <a:pt x="330" y="12"/>
                    </a:lnTo>
                    <a:lnTo>
                      <a:pt x="492" y="12"/>
                    </a:lnTo>
                    <a:lnTo>
                      <a:pt x="627" y="12"/>
                    </a:lnTo>
                    <a:lnTo>
                      <a:pt x="672" y="12"/>
                    </a:lnTo>
                    <a:lnTo>
                      <a:pt x="684" y="405"/>
                    </a:lnTo>
                    <a:lnTo>
                      <a:pt x="690" y="582"/>
                    </a:lnTo>
                    <a:lnTo>
                      <a:pt x="675" y="657"/>
                    </a:lnTo>
                    <a:lnTo>
                      <a:pt x="621" y="717"/>
                    </a:lnTo>
                    <a:lnTo>
                      <a:pt x="519" y="762"/>
                    </a:lnTo>
                    <a:lnTo>
                      <a:pt x="435" y="768"/>
                    </a:lnTo>
                    <a:lnTo>
                      <a:pt x="393" y="774"/>
                    </a:ln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87" name="Freeform 33" descr="Papier recyclé"/>
              <p:cNvSpPr>
                <a:spLocks/>
              </p:cNvSpPr>
              <p:nvPr/>
            </p:nvSpPr>
            <p:spPr bwMode="auto">
              <a:xfrm>
                <a:off x="4875" y="866"/>
                <a:ext cx="690" cy="1396"/>
              </a:xfrm>
              <a:custGeom>
                <a:avLst/>
                <a:gdLst>
                  <a:gd name="T0" fmla="*/ 255 w 690"/>
                  <a:gd name="T1" fmla="*/ 1385 h 774"/>
                  <a:gd name="T2" fmla="*/ 147 w 690"/>
                  <a:gd name="T3" fmla="*/ 1293 h 774"/>
                  <a:gd name="T4" fmla="*/ 60 w 690"/>
                  <a:gd name="T5" fmla="*/ 1185 h 774"/>
                  <a:gd name="T6" fmla="*/ 27 w 690"/>
                  <a:gd name="T7" fmla="*/ 1066 h 774"/>
                  <a:gd name="T8" fmla="*/ 0 w 690"/>
                  <a:gd name="T9" fmla="*/ 839 h 774"/>
                  <a:gd name="T10" fmla="*/ 0 w 690"/>
                  <a:gd name="T11" fmla="*/ 622 h 774"/>
                  <a:gd name="T12" fmla="*/ 0 w 690"/>
                  <a:gd name="T13" fmla="*/ 330 h 774"/>
                  <a:gd name="T14" fmla="*/ 0 w 690"/>
                  <a:gd name="T15" fmla="*/ 108 h 774"/>
                  <a:gd name="T16" fmla="*/ 0 w 690"/>
                  <a:gd name="T17" fmla="*/ 16 h 774"/>
                  <a:gd name="T18" fmla="*/ 153 w 690"/>
                  <a:gd name="T19" fmla="*/ 0 h 774"/>
                  <a:gd name="T20" fmla="*/ 330 w 690"/>
                  <a:gd name="T21" fmla="*/ 22 h 774"/>
                  <a:gd name="T22" fmla="*/ 492 w 690"/>
                  <a:gd name="T23" fmla="*/ 22 h 774"/>
                  <a:gd name="T24" fmla="*/ 627 w 690"/>
                  <a:gd name="T25" fmla="*/ 22 h 774"/>
                  <a:gd name="T26" fmla="*/ 672 w 690"/>
                  <a:gd name="T27" fmla="*/ 22 h 774"/>
                  <a:gd name="T28" fmla="*/ 684 w 690"/>
                  <a:gd name="T29" fmla="*/ 730 h 774"/>
                  <a:gd name="T30" fmla="*/ 690 w 690"/>
                  <a:gd name="T31" fmla="*/ 1050 h 774"/>
                  <a:gd name="T32" fmla="*/ 675 w 690"/>
                  <a:gd name="T33" fmla="*/ 1185 h 774"/>
                  <a:gd name="T34" fmla="*/ 621 w 690"/>
                  <a:gd name="T35" fmla="*/ 1293 h 774"/>
                  <a:gd name="T36" fmla="*/ 519 w 690"/>
                  <a:gd name="T37" fmla="*/ 1374 h 774"/>
                  <a:gd name="T38" fmla="*/ 435 w 690"/>
                  <a:gd name="T39" fmla="*/ 1385 h 774"/>
                  <a:gd name="T40" fmla="*/ 393 w 690"/>
                  <a:gd name="T41" fmla="*/ 1396 h 7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90" h="774">
                    <a:moveTo>
                      <a:pt x="255" y="768"/>
                    </a:moveTo>
                    <a:lnTo>
                      <a:pt x="147" y="717"/>
                    </a:lnTo>
                    <a:lnTo>
                      <a:pt x="60" y="657"/>
                    </a:lnTo>
                    <a:lnTo>
                      <a:pt x="27" y="591"/>
                    </a:lnTo>
                    <a:lnTo>
                      <a:pt x="0" y="465"/>
                    </a:lnTo>
                    <a:lnTo>
                      <a:pt x="0" y="345"/>
                    </a:lnTo>
                    <a:lnTo>
                      <a:pt x="0" y="183"/>
                    </a:lnTo>
                    <a:lnTo>
                      <a:pt x="0" y="60"/>
                    </a:lnTo>
                    <a:lnTo>
                      <a:pt x="0" y="9"/>
                    </a:lnTo>
                    <a:lnTo>
                      <a:pt x="153" y="0"/>
                    </a:lnTo>
                    <a:lnTo>
                      <a:pt x="330" y="12"/>
                    </a:lnTo>
                    <a:lnTo>
                      <a:pt x="492" y="12"/>
                    </a:lnTo>
                    <a:lnTo>
                      <a:pt x="627" y="12"/>
                    </a:lnTo>
                    <a:lnTo>
                      <a:pt x="672" y="12"/>
                    </a:lnTo>
                    <a:lnTo>
                      <a:pt x="684" y="405"/>
                    </a:lnTo>
                    <a:lnTo>
                      <a:pt x="690" y="582"/>
                    </a:lnTo>
                    <a:lnTo>
                      <a:pt x="675" y="657"/>
                    </a:lnTo>
                    <a:lnTo>
                      <a:pt x="621" y="717"/>
                    </a:lnTo>
                    <a:lnTo>
                      <a:pt x="519" y="762"/>
                    </a:lnTo>
                    <a:lnTo>
                      <a:pt x="435" y="768"/>
                    </a:lnTo>
                    <a:lnTo>
                      <a:pt x="393" y="774"/>
                    </a:ln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1281" name="Group 34"/>
            <p:cNvGrpSpPr>
              <a:grpSpLocks/>
            </p:cNvGrpSpPr>
            <p:nvPr/>
          </p:nvGrpSpPr>
          <p:grpSpPr bwMode="auto">
            <a:xfrm>
              <a:off x="1751" y="1337"/>
              <a:ext cx="1984" cy="192"/>
              <a:chOff x="1751" y="1337"/>
              <a:chExt cx="1984" cy="192"/>
            </a:xfrm>
          </p:grpSpPr>
          <p:sp>
            <p:nvSpPr>
              <p:cNvPr id="11282" name="Text Box 35"/>
              <p:cNvSpPr txBox="1">
                <a:spLocks noChangeArrowheads="1"/>
              </p:cNvSpPr>
              <p:nvPr/>
            </p:nvSpPr>
            <p:spPr bwMode="auto">
              <a:xfrm>
                <a:off x="2121" y="1337"/>
                <a:ext cx="104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fr-FR" altLang="fr-FR" sz="1400"/>
                  <a:t>Couche palissadique</a:t>
                </a:r>
              </a:p>
            </p:txBody>
          </p:sp>
          <p:sp>
            <p:nvSpPr>
              <p:cNvPr id="11283" name="Line 36"/>
              <p:cNvSpPr>
                <a:spLocks noChangeShapeType="1"/>
              </p:cNvSpPr>
              <p:nvPr/>
            </p:nvSpPr>
            <p:spPr bwMode="auto">
              <a:xfrm flipH="1">
                <a:off x="1751" y="1431"/>
                <a:ext cx="359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84" name="Line 37"/>
              <p:cNvSpPr>
                <a:spLocks noChangeShapeType="1"/>
              </p:cNvSpPr>
              <p:nvPr/>
            </p:nvSpPr>
            <p:spPr bwMode="auto">
              <a:xfrm>
                <a:off x="3376" y="1437"/>
                <a:ext cx="3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16774" name="Group 38"/>
          <p:cNvGrpSpPr>
            <a:grpSpLocks/>
          </p:cNvGrpSpPr>
          <p:nvPr/>
        </p:nvGrpSpPr>
        <p:grpSpPr bwMode="auto">
          <a:xfrm>
            <a:off x="4475163" y="1465264"/>
            <a:ext cx="5884862" cy="382587"/>
            <a:chOff x="1842" y="667"/>
            <a:chExt cx="3707" cy="241"/>
          </a:xfrm>
        </p:grpSpPr>
        <p:sp>
          <p:nvSpPr>
            <p:cNvPr id="11275" name="Rectangle 39"/>
            <p:cNvSpPr>
              <a:spLocks noChangeArrowheads="1"/>
            </p:cNvSpPr>
            <p:nvPr/>
          </p:nvSpPr>
          <p:spPr bwMode="auto">
            <a:xfrm>
              <a:off x="3490" y="838"/>
              <a:ext cx="2059" cy="5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grpSp>
          <p:nvGrpSpPr>
            <p:cNvPr id="11276" name="Group 40"/>
            <p:cNvGrpSpPr>
              <a:grpSpLocks/>
            </p:cNvGrpSpPr>
            <p:nvPr/>
          </p:nvGrpSpPr>
          <p:grpSpPr bwMode="auto">
            <a:xfrm>
              <a:off x="1842" y="667"/>
              <a:ext cx="1608" cy="241"/>
              <a:chOff x="1842" y="667"/>
              <a:chExt cx="1608" cy="241"/>
            </a:xfrm>
          </p:grpSpPr>
          <p:sp>
            <p:nvSpPr>
              <p:cNvPr id="11277" name="Text Box 41"/>
              <p:cNvSpPr txBox="1">
                <a:spLocks noChangeArrowheads="1"/>
              </p:cNvSpPr>
              <p:nvPr/>
            </p:nvSpPr>
            <p:spPr bwMode="auto">
              <a:xfrm>
                <a:off x="2486" y="716"/>
                <a:ext cx="48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fr-FR" altLang="fr-FR" sz="1400"/>
                  <a:t>Cuticule</a:t>
                </a:r>
              </a:p>
            </p:txBody>
          </p:sp>
          <p:sp>
            <p:nvSpPr>
              <p:cNvPr id="11278" name="Line 42"/>
              <p:cNvSpPr>
                <a:spLocks noChangeShapeType="1"/>
              </p:cNvSpPr>
              <p:nvPr/>
            </p:nvSpPr>
            <p:spPr bwMode="auto">
              <a:xfrm>
                <a:off x="3074" y="838"/>
                <a:ext cx="376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79" name="Line 43"/>
              <p:cNvSpPr>
                <a:spLocks noChangeShapeType="1"/>
              </p:cNvSpPr>
              <p:nvPr/>
            </p:nvSpPr>
            <p:spPr bwMode="auto">
              <a:xfrm flipH="1" flipV="1">
                <a:off x="1842" y="667"/>
                <a:ext cx="667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2" name="ZoneTexte 1"/>
          <p:cNvSpPr txBox="1"/>
          <p:nvPr/>
        </p:nvSpPr>
        <p:spPr>
          <a:xfrm>
            <a:off x="0" y="502485"/>
            <a:ext cx="9275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 coquille se forme dans l’utérus selon le processus de </a:t>
            </a:r>
            <a:r>
              <a:rPr lang="fr-FR" dirty="0" err="1" smtClean="0"/>
              <a:t>biominéralisation</a:t>
            </a:r>
            <a:r>
              <a:rPr lang="fr-FR" dirty="0" smtClean="0"/>
              <a:t> le plus rapide du vivant</a:t>
            </a:r>
          </a:p>
          <a:p>
            <a:r>
              <a:rPr lang="fr-FR" dirty="0" smtClean="0"/>
              <a:t>5-6 g de biominéral déposé en 17-18 heures</a:t>
            </a:r>
            <a:endParaRPr lang="fr-FR" dirty="0"/>
          </a:p>
        </p:txBody>
      </p:sp>
      <p:grpSp>
        <p:nvGrpSpPr>
          <p:cNvPr id="67" name="Groupe 66"/>
          <p:cNvGrpSpPr/>
          <p:nvPr/>
        </p:nvGrpSpPr>
        <p:grpSpPr>
          <a:xfrm>
            <a:off x="137470" y="4559301"/>
            <a:ext cx="6293493" cy="2158216"/>
            <a:chOff x="2208362" y="3678976"/>
            <a:chExt cx="6874405" cy="2486874"/>
          </a:xfrm>
        </p:grpSpPr>
        <p:sp>
          <p:nvSpPr>
            <p:cNvPr id="68" name="Rectangle 67"/>
            <p:cNvSpPr/>
            <p:nvPr/>
          </p:nvSpPr>
          <p:spPr>
            <a:xfrm>
              <a:off x="2294905" y="4417676"/>
              <a:ext cx="24345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Supply of minerals for shell mineralization</a:t>
              </a:r>
            </a:p>
          </p:txBody>
        </p:sp>
        <p:pic>
          <p:nvPicPr>
            <p:cNvPr id="6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4019" y="3678976"/>
              <a:ext cx="4398748" cy="2486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0" name="Rectangle 69"/>
            <p:cNvSpPr/>
            <p:nvPr/>
          </p:nvSpPr>
          <p:spPr>
            <a:xfrm>
              <a:off x="2208362" y="3678976"/>
              <a:ext cx="6874405" cy="248687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239"/>
          <p:cNvGrpSpPr>
            <a:grpSpLocks/>
          </p:cNvGrpSpPr>
          <p:nvPr/>
        </p:nvGrpSpPr>
        <p:grpSpPr bwMode="auto">
          <a:xfrm>
            <a:off x="11038969" y="5142278"/>
            <a:ext cx="507148" cy="1311968"/>
            <a:chOff x="4633" y="875"/>
            <a:chExt cx="410" cy="1264"/>
          </a:xfrm>
        </p:grpSpPr>
        <p:grpSp>
          <p:nvGrpSpPr>
            <p:cNvPr id="73" name="Group 31"/>
            <p:cNvGrpSpPr>
              <a:grpSpLocks/>
            </p:cNvGrpSpPr>
            <p:nvPr/>
          </p:nvGrpSpPr>
          <p:grpSpPr bwMode="auto">
            <a:xfrm>
              <a:off x="4680" y="1501"/>
              <a:ext cx="327" cy="353"/>
              <a:chOff x="4701" y="1897"/>
              <a:chExt cx="628" cy="617"/>
            </a:xfrm>
          </p:grpSpPr>
          <p:sp>
            <p:nvSpPr>
              <p:cNvPr id="76" name="Rectangle 32"/>
              <p:cNvSpPr>
                <a:spLocks noChangeArrowheads="1"/>
              </p:cNvSpPr>
              <p:nvPr/>
            </p:nvSpPr>
            <p:spPr bwMode="auto">
              <a:xfrm>
                <a:off x="4710" y="2379"/>
                <a:ext cx="619" cy="135"/>
              </a:xfrm>
              <a:prstGeom prst="rect">
                <a:avLst/>
              </a:prstGeom>
              <a:blipFill dpi="0" rotWithShape="0">
                <a:blip r:embed="rId5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200" b="1">
                  <a:latin typeface="Calibri" pitchFamily="34" charset="0"/>
                </a:endParaRPr>
              </a:p>
            </p:txBody>
          </p:sp>
          <p:sp>
            <p:nvSpPr>
              <p:cNvPr id="77" name="Line 33"/>
              <p:cNvSpPr>
                <a:spLocks noChangeShapeType="1"/>
              </p:cNvSpPr>
              <p:nvPr/>
            </p:nvSpPr>
            <p:spPr bwMode="auto">
              <a:xfrm>
                <a:off x="4701" y="2371"/>
                <a:ext cx="608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78" name="Line 34"/>
              <p:cNvSpPr>
                <a:spLocks noChangeShapeType="1"/>
              </p:cNvSpPr>
              <p:nvPr/>
            </p:nvSpPr>
            <p:spPr bwMode="auto">
              <a:xfrm>
                <a:off x="4701" y="2506"/>
                <a:ext cx="608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79" name="Freeform 35"/>
              <p:cNvSpPr>
                <a:spLocks/>
              </p:cNvSpPr>
              <p:nvPr/>
            </p:nvSpPr>
            <p:spPr bwMode="auto">
              <a:xfrm>
                <a:off x="4750" y="2283"/>
                <a:ext cx="274" cy="120"/>
              </a:xfrm>
              <a:custGeom>
                <a:avLst/>
                <a:gdLst>
                  <a:gd name="T0" fmla="*/ 0 w 274"/>
                  <a:gd name="T1" fmla="*/ 0 h 120"/>
                  <a:gd name="T2" fmla="*/ 0 w 274"/>
                  <a:gd name="T3" fmla="*/ 8 h 120"/>
                  <a:gd name="T4" fmla="*/ 9 w 274"/>
                  <a:gd name="T5" fmla="*/ 8 h 120"/>
                  <a:gd name="T6" fmla="*/ 9 w 274"/>
                  <a:gd name="T7" fmla="*/ 16 h 120"/>
                  <a:gd name="T8" fmla="*/ 9 w 274"/>
                  <a:gd name="T9" fmla="*/ 24 h 120"/>
                  <a:gd name="T10" fmla="*/ 9 w 274"/>
                  <a:gd name="T11" fmla="*/ 32 h 120"/>
                  <a:gd name="T12" fmla="*/ 19 w 274"/>
                  <a:gd name="T13" fmla="*/ 32 h 120"/>
                  <a:gd name="T14" fmla="*/ 19 w 274"/>
                  <a:gd name="T15" fmla="*/ 40 h 120"/>
                  <a:gd name="T16" fmla="*/ 19 w 274"/>
                  <a:gd name="T17" fmla="*/ 48 h 120"/>
                  <a:gd name="T18" fmla="*/ 29 w 274"/>
                  <a:gd name="T19" fmla="*/ 48 h 120"/>
                  <a:gd name="T20" fmla="*/ 29 w 274"/>
                  <a:gd name="T21" fmla="*/ 56 h 120"/>
                  <a:gd name="T22" fmla="*/ 29 w 274"/>
                  <a:gd name="T23" fmla="*/ 64 h 120"/>
                  <a:gd name="T24" fmla="*/ 39 w 274"/>
                  <a:gd name="T25" fmla="*/ 64 h 120"/>
                  <a:gd name="T26" fmla="*/ 39 w 274"/>
                  <a:gd name="T27" fmla="*/ 72 h 120"/>
                  <a:gd name="T28" fmla="*/ 39 w 274"/>
                  <a:gd name="T29" fmla="*/ 80 h 120"/>
                  <a:gd name="T30" fmla="*/ 49 w 274"/>
                  <a:gd name="T31" fmla="*/ 80 h 120"/>
                  <a:gd name="T32" fmla="*/ 49 w 274"/>
                  <a:gd name="T33" fmla="*/ 88 h 120"/>
                  <a:gd name="T34" fmla="*/ 59 w 274"/>
                  <a:gd name="T35" fmla="*/ 88 h 120"/>
                  <a:gd name="T36" fmla="*/ 59 w 274"/>
                  <a:gd name="T37" fmla="*/ 96 h 120"/>
                  <a:gd name="T38" fmla="*/ 68 w 274"/>
                  <a:gd name="T39" fmla="*/ 96 h 120"/>
                  <a:gd name="T40" fmla="*/ 68 w 274"/>
                  <a:gd name="T41" fmla="*/ 104 h 120"/>
                  <a:gd name="T42" fmla="*/ 78 w 274"/>
                  <a:gd name="T43" fmla="*/ 104 h 120"/>
                  <a:gd name="T44" fmla="*/ 88 w 274"/>
                  <a:gd name="T45" fmla="*/ 104 h 120"/>
                  <a:gd name="T46" fmla="*/ 98 w 274"/>
                  <a:gd name="T47" fmla="*/ 112 h 120"/>
                  <a:gd name="T48" fmla="*/ 108 w 274"/>
                  <a:gd name="T49" fmla="*/ 112 h 120"/>
                  <a:gd name="T50" fmla="*/ 108 w 274"/>
                  <a:gd name="T51" fmla="*/ 120 h 120"/>
                  <a:gd name="T52" fmla="*/ 117 w 274"/>
                  <a:gd name="T53" fmla="*/ 120 h 120"/>
                  <a:gd name="T54" fmla="*/ 127 w 274"/>
                  <a:gd name="T55" fmla="*/ 120 h 120"/>
                  <a:gd name="T56" fmla="*/ 137 w 274"/>
                  <a:gd name="T57" fmla="*/ 120 h 120"/>
                  <a:gd name="T58" fmla="*/ 147 w 274"/>
                  <a:gd name="T59" fmla="*/ 120 h 120"/>
                  <a:gd name="T60" fmla="*/ 157 w 274"/>
                  <a:gd name="T61" fmla="*/ 120 h 120"/>
                  <a:gd name="T62" fmla="*/ 166 w 274"/>
                  <a:gd name="T63" fmla="*/ 120 h 120"/>
                  <a:gd name="T64" fmla="*/ 166 w 274"/>
                  <a:gd name="T65" fmla="*/ 112 h 120"/>
                  <a:gd name="T66" fmla="*/ 176 w 274"/>
                  <a:gd name="T67" fmla="*/ 112 h 120"/>
                  <a:gd name="T68" fmla="*/ 176 w 274"/>
                  <a:gd name="T69" fmla="*/ 104 h 120"/>
                  <a:gd name="T70" fmla="*/ 186 w 274"/>
                  <a:gd name="T71" fmla="*/ 104 h 120"/>
                  <a:gd name="T72" fmla="*/ 196 w 274"/>
                  <a:gd name="T73" fmla="*/ 104 h 120"/>
                  <a:gd name="T74" fmla="*/ 196 w 274"/>
                  <a:gd name="T75" fmla="*/ 96 h 120"/>
                  <a:gd name="T76" fmla="*/ 206 w 274"/>
                  <a:gd name="T77" fmla="*/ 96 h 120"/>
                  <a:gd name="T78" fmla="*/ 206 w 274"/>
                  <a:gd name="T79" fmla="*/ 88 h 120"/>
                  <a:gd name="T80" fmla="*/ 216 w 274"/>
                  <a:gd name="T81" fmla="*/ 88 h 120"/>
                  <a:gd name="T82" fmla="*/ 216 w 274"/>
                  <a:gd name="T83" fmla="*/ 80 h 120"/>
                  <a:gd name="T84" fmla="*/ 225 w 274"/>
                  <a:gd name="T85" fmla="*/ 80 h 120"/>
                  <a:gd name="T86" fmla="*/ 225 w 274"/>
                  <a:gd name="T87" fmla="*/ 72 h 120"/>
                  <a:gd name="T88" fmla="*/ 235 w 274"/>
                  <a:gd name="T89" fmla="*/ 72 h 120"/>
                  <a:gd name="T90" fmla="*/ 235 w 274"/>
                  <a:gd name="T91" fmla="*/ 64 h 120"/>
                  <a:gd name="T92" fmla="*/ 235 w 274"/>
                  <a:gd name="T93" fmla="*/ 56 h 120"/>
                  <a:gd name="T94" fmla="*/ 245 w 274"/>
                  <a:gd name="T95" fmla="*/ 56 h 120"/>
                  <a:gd name="T96" fmla="*/ 245 w 274"/>
                  <a:gd name="T97" fmla="*/ 48 h 120"/>
                  <a:gd name="T98" fmla="*/ 245 w 274"/>
                  <a:gd name="T99" fmla="*/ 40 h 120"/>
                  <a:gd name="T100" fmla="*/ 255 w 274"/>
                  <a:gd name="T101" fmla="*/ 40 h 120"/>
                  <a:gd name="T102" fmla="*/ 255 w 274"/>
                  <a:gd name="T103" fmla="*/ 32 h 120"/>
                  <a:gd name="T104" fmla="*/ 265 w 274"/>
                  <a:gd name="T105" fmla="*/ 16 h 120"/>
                  <a:gd name="T106" fmla="*/ 265 w 274"/>
                  <a:gd name="T107" fmla="*/ 8 h 120"/>
                  <a:gd name="T108" fmla="*/ 265 w 274"/>
                  <a:gd name="T109" fmla="*/ 0 h 120"/>
                  <a:gd name="T110" fmla="*/ 274 w 274"/>
                  <a:gd name="T111" fmla="*/ 0 h 120"/>
                  <a:gd name="T112" fmla="*/ 0 w 274"/>
                  <a:gd name="T113" fmla="*/ 0 h 12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74"/>
                  <a:gd name="T172" fmla="*/ 0 h 120"/>
                  <a:gd name="T173" fmla="*/ 274 w 274"/>
                  <a:gd name="T174" fmla="*/ 120 h 12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74" h="120">
                    <a:moveTo>
                      <a:pt x="0" y="0"/>
                    </a:moveTo>
                    <a:lnTo>
                      <a:pt x="0" y="8"/>
                    </a:lnTo>
                    <a:lnTo>
                      <a:pt x="9" y="8"/>
                    </a:lnTo>
                    <a:lnTo>
                      <a:pt x="9" y="16"/>
                    </a:lnTo>
                    <a:lnTo>
                      <a:pt x="9" y="24"/>
                    </a:lnTo>
                    <a:lnTo>
                      <a:pt x="9" y="32"/>
                    </a:lnTo>
                    <a:lnTo>
                      <a:pt x="19" y="32"/>
                    </a:lnTo>
                    <a:lnTo>
                      <a:pt x="19" y="40"/>
                    </a:lnTo>
                    <a:lnTo>
                      <a:pt x="19" y="48"/>
                    </a:lnTo>
                    <a:lnTo>
                      <a:pt x="29" y="48"/>
                    </a:lnTo>
                    <a:lnTo>
                      <a:pt x="29" y="56"/>
                    </a:lnTo>
                    <a:lnTo>
                      <a:pt x="29" y="64"/>
                    </a:lnTo>
                    <a:lnTo>
                      <a:pt x="39" y="64"/>
                    </a:lnTo>
                    <a:lnTo>
                      <a:pt x="39" y="72"/>
                    </a:lnTo>
                    <a:lnTo>
                      <a:pt x="39" y="80"/>
                    </a:lnTo>
                    <a:lnTo>
                      <a:pt x="49" y="80"/>
                    </a:lnTo>
                    <a:lnTo>
                      <a:pt x="49" y="88"/>
                    </a:lnTo>
                    <a:lnTo>
                      <a:pt x="59" y="88"/>
                    </a:lnTo>
                    <a:lnTo>
                      <a:pt x="59" y="96"/>
                    </a:lnTo>
                    <a:lnTo>
                      <a:pt x="68" y="96"/>
                    </a:lnTo>
                    <a:lnTo>
                      <a:pt x="68" y="104"/>
                    </a:lnTo>
                    <a:lnTo>
                      <a:pt x="78" y="104"/>
                    </a:lnTo>
                    <a:lnTo>
                      <a:pt x="88" y="104"/>
                    </a:lnTo>
                    <a:lnTo>
                      <a:pt x="98" y="112"/>
                    </a:lnTo>
                    <a:lnTo>
                      <a:pt x="108" y="112"/>
                    </a:lnTo>
                    <a:lnTo>
                      <a:pt x="108" y="120"/>
                    </a:lnTo>
                    <a:lnTo>
                      <a:pt x="117" y="120"/>
                    </a:lnTo>
                    <a:lnTo>
                      <a:pt x="127" y="120"/>
                    </a:lnTo>
                    <a:lnTo>
                      <a:pt x="137" y="120"/>
                    </a:lnTo>
                    <a:lnTo>
                      <a:pt x="147" y="120"/>
                    </a:lnTo>
                    <a:lnTo>
                      <a:pt x="157" y="120"/>
                    </a:lnTo>
                    <a:lnTo>
                      <a:pt x="166" y="120"/>
                    </a:lnTo>
                    <a:lnTo>
                      <a:pt x="166" y="112"/>
                    </a:lnTo>
                    <a:lnTo>
                      <a:pt x="176" y="112"/>
                    </a:lnTo>
                    <a:lnTo>
                      <a:pt x="176" y="104"/>
                    </a:lnTo>
                    <a:lnTo>
                      <a:pt x="186" y="104"/>
                    </a:lnTo>
                    <a:lnTo>
                      <a:pt x="196" y="104"/>
                    </a:lnTo>
                    <a:lnTo>
                      <a:pt x="196" y="96"/>
                    </a:lnTo>
                    <a:lnTo>
                      <a:pt x="206" y="96"/>
                    </a:lnTo>
                    <a:lnTo>
                      <a:pt x="206" y="88"/>
                    </a:lnTo>
                    <a:lnTo>
                      <a:pt x="216" y="88"/>
                    </a:lnTo>
                    <a:lnTo>
                      <a:pt x="216" y="80"/>
                    </a:lnTo>
                    <a:lnTo>
                      <a:pt x="225" y="80"/>
                    </a:lnTo>
                    <a:lnTo>
                      <a:pt x="225" y="72"/>
                    </a:lnTo>
                    <a:lnTo>
                      <a:pt x="235" y="72"/>
                    </a:lnTo>
                    <a:lnTo>
                      <a:pt x="235" y="64"/>
                    </a:lnTo>
                    <a:lnTo>
                      <a:pt x="235" y="56"/>
                    </a:lnTo>
                    <a:lnTo>
                      <a:pt x="245" y="56"/>
                    </a:lnTo>
                    <a:lnTo>
                      <a:pt x="245" y="48"/>
                    </a:lnTo>
                    <a:lnTo>
                      <a:pt x="245" y="40"/>
                    </a:lnTo>
                    <a:lnTo>
                      <a:pt x="255" y="40"/>
                    </a:lnTo>
                    <a:lnTo>
                      <a:pt x="255" y="32"/>
                    </a:lnTo>
                    <a:lnTo>
                      <a:pt x="265" y="16"/>
                    </a:lnTo>
                    <a:lnTo>
                      <a:pt x="265" y="8"/>
                    </a:lnTo>
                    <a:lnTo>
                      <a:pt x="265" y="0"/>
                    </a:lnTo>
                    <a:lnTo>
                      <a:pt x="274" y="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80" name="Freeform 36"/>
              <p:cNvSpPr>
                <a:spLocks/>
              </p:cNvSpPr>
              <p:nvPr/>
            </p:nvSpPr>
            <p:spPr bwMode="auto">
              <a:xfrm>
                <a:off x="4750" y="2283"/>
                <a:ext cx="274" cy="120"/>
              </a:xfrm>
              <a:custGeom>
                <a:avLst/>
                <a:gdLst>
                  <a:gd name="T0" fmla="*/ 0 w 274"/>
                  <a:gd name="T1" fmla="*/ 0 h 120"/>
                  <a:gd name="T2" fmla="*/ 0 w 274"/>
                  <a:gd name="T3" fmla="*/ 8 h 120"/>
                  <a:gd name="T4" fmla="*/ 9 w 274"/>
                  <a:gd name="T5" fmla="*/ 8 h 120"/>
                  <a:gd name="T6" fmla="*/ 9 w 274"/>
                  <a:gd name="T7" fmla="*/ 16 h 120"/>
                  <a:gd name="T8" fmla="*/ 9 w 274"/>
                  <a:gd name="T9" fmla="*/ 24 h 120"/>
                  <a:gd name="T10" fmla="*/ 9 w 274"/>
                  <a:gd name="T11" fmla="*/ 32 h 120"/>
                  <a:gd name="T12" fmla="*/ 19 w 274"/>
                  <a:gd name="T13" fmla="*/ 32 h 120"/>
                  <a:gd name="T14" fmla="*/ 19 w 274"/>
                  <a:gd name="T15" fmla="*/ 40 h 120"/>
                  <a:gd name="T16" fmla="*/ 19 w 274"/>
                  <a:gd name="T17" fmla="*/ 48 h 120"/>
                  <a:gd name="T18" fmla="*/ 29 w 274"/>
                  <a:gd name="T19" fmla="*/ 48 h 120"/>
                  <a:gd name="T20" fmla="*/ 29 w 274"/>
                  <a:gd name="T21" fmla="*/ 56 h 120"/>
                  <a:gd name="T22" fmla="*/ 29 w 274"/>
                  <a:gd name="T23" fmla="*/ 64 h 120"/>
                  <a:gd name="T24" fmla="*/ 39 w 274"/>
                  <a:gd name="T25" fmla="*/ 64 h 120"/>
                  <a:gd name="T26" fmla="*/ 39 w 274"/>
                  <a:gd name="T27" fmla="*/ 72 h 120"/>
                  <a:gd name="T28" fmla="*/ 39 w 274"/>
                  <a:gd name="T29" fmla="*/ 80 h 120"/>
                  <a:gd name="T30" fmla="*/ 49 w 274"/>
                  <a:gd name="T31" fmla="*/ 80 h 120"/>
                  <a:gd name="T32" fmla="*/ 49 w 274"/>
                  <a:gd name="T33" fmla="*/ 88 h 120"/>
                  <a:gd name="T34" fmla="*/ 59 w 274"/>
                  <a:gd name="T35" fmla="*/ 88 h 120"/>
                  <a:gd name="T36" fmla="*/ 59 w 274"/>
                  <a:gd name="T37" fmla="*/ 96 h 120"/>
                  <a:gd name="T38" fmla="*/ 68 w 274"/>
                  <a:gd name="T39" fmla="*/ 96 h 120"/>
                  <a:gd name="T40" fmla="*/ 68 w 274"/>
                  <a:gd name="T41" fmla="*/ 104 h 120"/>
                  <a:gd name="T42" fmla="*/ 78 w 274"/>
                  <a:gd name="T43" fmla="*/ 104 h 120"/>
                  <a:gd name="T44" fmla="*/ 88 w 274"/>
                  <a:gd name="T45" fmla="*/ 104 h 120"/>
                  <a:gd name="T46" fmla="*/ 98 w 274"/>
                  <a:gd name="T47" fmla="*/ 112 h 120"/>
                  <a:gd name="T48" fmla="*/ 108 w 274"/>
                  <a:gd name="T49" fmla="*/ 112 h 120"/>
                  <a:gd name="T50" fmla="*/ 108 w 274"/>
                  <a:gd name="T51" fmla="*/ 120 h 120"/>
                  <a:gd name="T52" fmla="*/ 117 w 274"/>
                  <a:gd name="T53" fmla="*/ 120 h 120"/>
                  <a:gd name="T54" fmla="*/ 127 w 274"/>
                  <a:gd name="T55" fmla="*/ 120 h 120"/>
                  <a:gd name="T56" fmla="*/ 137 w 274"/>
                  <a:gd name="T57" fmla="*/ 120 h 120"/>
                  <a:gd name="T58" fmla="*/ 147 w 274"/>
                  <a:gd name="T59" fmla="*/ 120 h 120"/>
                  <a:gd name="T60" fmla="*/ 157 w 274"/>
                  <a:gd name="T61" fmla="*/ 120 h 120"/>
                  <a:gd name="T62" fmla="*/ 166 w 274"/>
                  <a:gd name="T63" fmla="*/ 120 h 120"/>
                  <a:gd name="T64" fmla="*/ 166 w 274"/>
                  <a:gd name="T65" fmla="*/ 112 h 120"/>
                  <a:gd name="T66" fmla="*/ 176 w 274"/>
                  <a:gd name="T67" fmla="*/ 112 h 120"/>
                  <a:gd name="T68" fmla="*/ 176 w 274"/>
                  <a:gd name="T69" fmla="*/ 104 h 120"/>
                  <a:gd name="T70" fmla="*/ 186 w 274"/>
                  <a:gd name="T71" fmla="*/ 104 h 120"/>
                  <a:gd name="T72" fmla="*/ 196 w 274"/>
                  <a:gd name="T73" fmla="*/ 104 h 120"/>
                  <a:gd name="T74" fmla="*/ 196 w 274"/>
                  <a:gd name="T75" fmla="*/ 96 h 120"/>
                  <a:gd name="T76" fmla="*/ 206 w 274"/>
                  <a:gd name="T77" fmla="*/ 96 h 120"/>
                  <a:gd name="T78" fmla="*/ 206 w 274"/>
                  <a:gd name="T79" fmla="*/ 88 h 120"/>
                  <a:gd name="T80" fmla="*/ 216 w 274"/>
                  <a:gd name="T81" fmla="*/ 88 h 120"/>
                  <a:gd name="T82" fmla="*/ 216 w 274"/>
                  <a:gd name="T83" fmla="*/ 80 h 120"/>
                  <a:gd name="T84" fmla="*/ 225 w 274"/>
                  <a:gd name="T85" fmla="*/ 80 h 120"/>
                  <a:gd name="T86" fmla="*/ 225 w 274"/>
                  <a:gd name="T87" fmla="*/ 72 h 120"/>
                  <a:gd name="T88" fmla="*/ 235 w 274"/>
                  <a:gd name="T89" fmla="*/ 72 h 120"/>
                  <a:gd name="T90" fmla="*/ 235 w 274"/>
                  <a:gd name="T91" fmla="*/ 64 h 120"/>
                  <a:gd name="T92" fmla="*/ 235 w 274"/>
                  <a:gd name="T93" fmla="*/ 56 h 120"/>
                  <a:gd name="T94" fmla="*/ 245 w 274"/>
                  <a:gd name="T95" fmla="*/ 56 h 120"/>
                  <a:gd name="T96" fmla="*/ 245 w 274"/>
                  <a:gd name="T97" fmla="*/ 48 h 120"/>
                  <a:gd name="T98" fmla="*/ 245 w 274"/>
                  <a:gd name="T99" fmla="*/ 40 h 120"/>
                  <a:gd name="T100" fmla="*/ 255 w 274"/>
                  <a:gd name="T101" fmla="*/ 40 h 120"/>
                  <a:gd name="T102" fmla="*/ 255 w 274"/>
                  <a:gd name="T103" fmla="*/ 32 h 120"/>
                  <a:gd name="T104" fmla="*/ 265 w 274"/>
                  <a:gd name="T105" fmla="*/ 16 h 120"/>
                  <a:gd name="T106" fmla="*/ 265 w 274"/>
                  <a:gd name="T107" fmla="*/ 8 h 120"/>
                  <a:gd name="T108" fmla="*/ 265 w 274"/>
                  <a:gd name="T109" fmla="*/ 0 h 120"/>
                  <a:gd name="T110" fmla="*/ 274 w 274"/>
                  <a:gd name="T111" fmla="*/ 0 h 1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74"/>
                  <a:gd name="T169" fmla="*/ 0 h 120"/>
                  <a:gd name="T170" fmla="*/ 274 w 274"/>
                  <a:gd name="T171" fmla="*/ 120 h 1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74" h="120">
                    <a:moveTo>
                      <a:pt x="0" y="0"/>
                    </a:moveTo>
                    <a:lnTo>
                      <a:pt x="0" y="8"/>
                    </a:lnTo>
                    <a:lnTo>
                      <a:pt x="9" y="8"/>
                    </a:lnTo>
                    <a:lnTo>
                      <a:pt x="9" y="16"/>
                    </a:lnTo>
                    <a:lnTo>
                      <a:pt x="9" y="24"/>
                    </a:lnTo>
                    <a:lnTo>
                      <a:pt x="9" y="32"/>
                    </a:lnTo>
                    <a:lnTo>
                      <a:pt x="19" y="32"/>
                    </a:lnTo>
                    <a:lnTo>
                      <a:pt x="19" y="40"/>
                    </a:lnTo>
                    <a:lnTo>
                      <a:pt x="19" y="48"/>
                    </a:lnTo>
                    <a:lnTo>
                      <a:pt x="29" y="48"/>
                    </a:lnTo>
                    <a:lnTo>
                      <a:pt x="29" y="56"/>
                    </a:lnTo>
                    <a:lnTo>
                      <a:pt x="29" y="64"/>
                    </a:lnTo>
                    <a:lnTo>
                      <a:pt x="39" y="64"/>
                    </a:lnTo>
                    <a:lnTo>
                      <a:pt x="39" y="72"/>
                    </a:lnTo>
                    <a:lnTo>
                      <a:pt x="39" y="80"/>
                    </a:lnTo>
                    <a:lnTo>
                      <a:pt x="49" y="80"/>
                    </a:lnTo>
                    <a:lnTo>
                      <a:pt x="49" y="88"/>
                    </a:lnTo>
                    <a:lnTo>
                      <a:pt x="59" y="88"/>
                    </a:lnTo>
                    <a:lnTo>
                      <a:pt x="59" y="96"/>
                    </a:lnTo>
                    <a:lnTo>
                      <a:pt x="68" y="96"/>
                    </a:lnTo>
                    <a:lnTo>
                      <a:pt x="68" y="104"/>
                    </a:lnTo>
                    <a:lnTo>
                      <a:pt x="78" y="104"/>
                    </a:lnTo>
                    <a:lnTo>
                      <a:pt x="88" y="104"/>
                    </a:lnTo>
                    <a:lnTo>
                      <a:pt x="98" y="112"/>
                    </a:lnTo>
                    <a:lnTo>
                      <a:pt x="108" y="112"/>
                    </a:lnTo>
                    <a:lnTo>
                      <a:pt x="108" y="120"/>
                    </a:lnTo>
                    <a:lnTo>
                      <a:pt x="117" y="120"/>
                    </a:lnTo>
                    <a:lnTo>
                      <a:pt x="127" y="120"/>
                    </a:lnTo>
                    <a:lnTo>
                      <a:pt x="137" y="120"/>
                    </a:lnTo>
                    <a:lnTo>
                      <a:pt x="147" y="120"/>
                    </a:lnTo>
                    <a:lnTo>
                      <a:pt x="157" y="120"/>
                    </a:lnTo>
                    <a:lnTo>
                      <a:pt x="166" y="120"/>
                    </a:lnTo>
                    <a:lnTo>
                      <a:pt x="166" y="112"/>
                    </a:lnTo>
                    <a:lnTo>
                      <a:pt x="176" y="112"/>
                    </a:lnTo>
                    <a:lnTo>
                      <a:pt x="176" y="104"/>
                    </a:lnTo>
                    <a:lnTo>
                      <a:pt x="186" y="104"/>
                    </a:lnTo>
                    <a:lnTo>
                      <a:pt x="196" y="104"/>
                    </a:lnTo>
                    <a:lnTo>
                      <a:pt x="196" y="96"/>
                    </a:lnTo>
                    <a:lnTo>
                      <a:pt x="206" y="96"/>
                    </a:lnTo>
                    <a:lnTo>
                      <a:pt x="206" y="88"/>
                    </a:lnTo>
                    <a:lnTo>
                      <a:pt x="216" y="88"/>
                    </a:lnTo>
                    <a:lnTo>
                      <a:pt x="216" y="80"/>
                    </a:lnTo>
                    <a:lnTo>
                      <a:pt x="225" y="80"/>
                    </a:lnTo>
                    <a:lnTo>
                      <a:pt x="225" y="72"/>
                    </a:lnTo>
                    <a:lnTo>
                      <a:pt x="235" y="72"/>
                    </a:lnTo>
                    <a:lnTo>
                      <a:pt x="235" y="64"/>
                    </a:lnTo>
                    <a:lnTo>
                      <a:pt x="235" y="56"/>
                    </a:lnTo>
                    <a:lnTo>
                      <a:pt x="245" y="56"/>
                    </a:lnTo>
                    <a:lnTo>
                      <a:pt x="245" y="48"/>
                    </a:lnTo>
                    <a:lnTo>
                      <a:pt x="245" y="40"/>
                    </a:lnTo>
                    <a:lnTo>
                      <a:pt x="255" y="40"/>
                    </a:lnTo>
                    <a:lnTo>
                      <a:pt x="255" y="32"/>
                    </a:lnTo>
                    <a:lnTo>
                      <a:pt x="265" y="16"/>
                    </a:lnTo>
                    <a:lnTo>
                      <a:pt x="265" y="8"/>
                    </a:lnTo>
                    <a:lnTo>
                      <a:pt x="265" y="0"/>
                    </a:lnTo>
                    <a:lnTo>
                      <a:pt x="274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81" name="Oval 37"/>
              <p:cNvSpPr>
                <a:spLocks noChangeArrowheads="1"/>
              </p:cNvSpPr>
              <p:nvPr/>
            </p:nvSpPr>
            <p:spPr bwMode="auto">
              <a:xfrm>
                <a:off x="4863" y="2344"/>
                <a:ext cx="48" cy="38"/>
              </a:xfrm>
              <a:prstGeom prst="ellipse">
                <a:avLst/>
              </a:prstGeom>
              <a:solidFill>
                <a:srgbClr val="0000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200" b="1">
                  <a:latin typeface="Calibri" pitchFamily="34" charset="0"/>
                </a:endParaRPr>
              </a:p>
            </p:txBody>
          </p:sp>
          <p:sp>
            <p:nvSpPr>
              <p:cNvPr id="82" name="Freeform 38"/>
              <p:cNvSpPr>
                <a:spLocks/>
              </p:cNvSpPr>
              <p:nvPr/>
            </p:nvSpPr>
            <p:spPr bwMode="auto">
              <a:xfrm>
                <a:off x="5015" y="2283"/>
                <a:ext cx="255" cy="120"/>
              </a:xfrm>
              <a:custGeom>
                <a:avLst/>
                <a:gdLst>
                  <a:gd name="T0" fmla="*/ 0 w 255"/>
                  <a:gd name="T1" fmla="*/ 0 h 120"/>
                  <a:gd name="T2" fmla="*/ 0 w 255"/>
                  <a:gd name="T3" fmla="*/ 8 h 120"/>
                  <a:gd name="T4" fmla="*/ 9 w 255"/>
                  <a:gd name="T5" fmla="*/ 8 h 120"/>
                  <a:gd name="T6" fmla="*/ 9 w 255"/>
                  <a:gd name="T7" fmla="*/ 16 h 120"/>
                  <a:gd name="T8" fmla="*/ 9 w 255"/>
                  <a:gd name="T9" fmla="*/ 24 h 120"/>
                  <a:gd name="T10" fmla="*/ 9 w 255"/>
                  <a:gd name="T11" fmla="*/ 32 h 120"/>
                  <a:gd name="T12" fmla="*/ 19 w 255"/>
                  <a:gd name="T13" fmla="*/ 32 h 120"/>
                  <a:gd name="T14" fmla="*/ 19 w 255"/>
                  <a:gd name="T15" fmla="*/ 40 h 120"/>
                  <a:gd name="T16" fmla="*/ 19 w 255"/>
                  <a:gd name="T17" fmla="*/ 48 h 120"/>
                  <a:gd name="T18" fmla="*/ 19 w 255"/>
                  <a:gd name="T19" fmla="*/ 56 h 120"/>
                  <a:gd name="T20" fmla="*/ 29 w 255"/>
                  <a:gd name="T21" fmla="*/ 56 h 120"/>
                  <a:gd name="T22" fmla="*/ 29 w 255"/>
                  <a:gd name="T23" fmla="*/ 64 h 120"/>
                  <a:gd name="T24" fmla="*/ 39 w 255"/>
                  <a:gd name="T25" fmla="*/ 72 h 120"/>
                  <a:gd name="T26" fmla="*/ 39 w 255"/>
                  <a:gd name="T27" fmla="*/ 80 h 120"/>
                  <a:gd name="T28" fmla="*/ 49 w 255"/>
                  <a:gd name="T29" fmla="*/ 80 h 120"/>
                  <a:gd name="T30" fmla="*/ 49 w 255"/>
                  <a:gd name="T31" fmla="*/ 88 h 120"/>
                  <a:gd name="T32" fmla="*/ 58 w 255"/>
                  <a:gd name="T33" fmla="*/ 96 h 120"/>
                  <a:gd name="T34" fmla="*/ 58 w 255"/>
                  <a:gd name="T35" fmla="*/ 104 h 120"/>
                  <a:gd name="T36" fmla="*/ 68 w 255"/>
                  <a:gd name="T37" fmla="*/ 104 h 120"/>
                  <a:gd name="T38" fmla="*/ 78 w 255"/>
                  <a:gd name="T39" fmla="*/ 104 h 120"/>
                  <a:gd name="T40" fmla="*/ 88 w 255"/>
                  <a:gd name="T41" fmla="*/ 104 h 120"/>
                  <a:gd name="T42" fmla="*/ 98 w 255"/>
                  <a:gd name="T43" fmla="*/ 112 h 120"/>
                  <a:gd name="T44" fmla="*/ 108 w 255"/>
                  <a:gd name="T45" fmla="*/ 120 h 120"/>
                  <a:gd name="T46" fmla="*/ 117 w 255"/>
                  <a:gd name="T47" fmla="*/ 120 h 120"/>
                  <a:gd name="T48" fmla="*/ 127 w 255"/>
                  <a:gd name="T49" fmla="*/ 120 h 120"/>
                  <a:gd name="T50" fmla="*/ 137 w 255"/>
                  <a:gd name="T51" fmla="*/ 120 h 120"/>
                  <a:gd name="T52" fmla="*/ 147 w 255"/>
                  <a:gd name="T53" fmla="*/ 120 h 120"/>
                  <a:gd name="T54" fmla="*/ 157 w 255"/>
                  <a:gd name="T55" fmla="*/ 120 h 120"/>
                  <a:gd name="T56" fmla="*/ 157 w 255"/>
                  <a:gd name="T57" fmla="*/ 112 h 120"/>
                  <a:gd name="T58" fmla="*/ 166 w 255"/>
                  <a:gd name="T59" fmla="*/ 112 h 120"/>
                  <a:gd name="T60" fmla="*/ 166 w 255"/>
                  <a:gd name="T61" fmla="*/ 104 h 120"/>
                  <a:gd name="T62" fmla="*/ 176 w 255"/>
                  <a:gd name="T63" fmla="*/ 104 h 120"/>
                  <a:gd name="T64" fmla="*/ 186 w 255"/>
                  <a:gd name="T65" fmla="*/ 104 h 120"/>
                  <a:gd name="T66" fmla="*/ 186 w 255"/>
                  <a:gd name="T67" fmla="*/ 96 h 120"/>
                  <a:gd name="T68" fmla="*/ 186 w 255"/>
                  <a:gd name="T69" fmla="*/ 88 h 120"/>
                  <a:gd name="T70" fmla="*/ 196 w 255"/>
                  <a:gd name="T71" fmla="*/ 88 h 120"/>
                  <a:gd name="T72" fmla="*/ 206 w 255"/>
                  <a:gd name="T73" fmla="*/ 88 h 120"/>
                  <a:gd name="T74" fmla="*/ 206 w 255"/>
                  <a:gd name="T75" fmla="*/ 80 h 120"/>
                  <a:gd name="T76" fmla="*/ 215 w 255"/>
                  <a:gd name="T77" fmla="*/ 80 h 120"/>
                  <a:gd name="T78" fmla="*/ 215 w 255"/>
                  <a:gd name="T79" fmla="*/ 72 h 120"/>
                  <a:gd name="T80" fmla="*/ 225 w 255"/>
                  <a:gd name="T81" fmla="*/ 64 h 120"/>
                  <a:gd name="T82" fmla="*/ 225 w 255"/>
                  <a:gd name="T83" fmla="*/ 56 h 120"/>
                  <a:gd name="T84" fmla="*/ 235 w 255"/>
                  <a:gd name="T85" fmla="*/ 48 h 120"/>
                  <a:gd name="T86" fmla="*/ 235 w 255"/>
                  <a:gd name="T87" fmla="*/ 40 h 120"/>
                  <a:gd name="T88" fmla="*/ 235 w 255"/>
                  <a:gd name="T89" fmla="*/ 32 h 120"/>
                  <a:gd name="T90" fmla="*/ 245 w 255"/>
                  <a:gd name="T91" fmla="*/ 16 h 120"/>
                  <a:gd name="T92" fmla="*/ 255 w 255"/>
                  <a:gd name="T93" fmla="*/ 8 h 120"/>
                  <a:gd name="T94" fmla="*/ 255 w 255"/>
                  <a:gd name="T95" fmla="*/ 0 h 120"/>
                  <a:gd name="T96" fmla="*/ 0 w 255"/>
                  <a:gd name="T97" fmla="*/ 0 h 12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55"/>
                  <a:gd name="T148" fmla="*/ 0 h 120"/>
                  <a:gd name="T149" fmla="*/ 255 w 255"/>
                  <a:gd name="T150" fmla="*/ 120 h 12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55" h="120">
                    <a:moveTo>
                      <a:pt x="0" y="0"/>
                    </a:moveTo>
                    <a:lnTo>
                      <a:pt x="0" y="8"/>
                    </a:lnTo>
                    <a:lnTo>
                      <a:pt x="9" y="8"/>
                    </a:lnTo>
                    <a:lnTo>
                      <a:pt x="9" y="16"/>
                    </a:lnTo>
                    <a:lnTo>
                      <a:pt x="9" y="24"/>
                    </a:lnTo>
                    <a:lnTo>
                      <a:pt x="9" y="32"/>
                    </a:lnTo>
                    <a:lnTo>
                      <a:pt x="19" y="32"/>
                    </a:lnTo>
                    <a:lnTo>
                      <a:pt x="19" y="40"/>
                    </a:lnTo>
                    <a:lnTo>
                      <a:pt x="19" y="48"/>
                    </a:lnTo>
                    <a:lnTo>
                      <a:pt x="19" y="56"/>
                    </a:lnTo>
                    <a:lnTo>
                      <a:pt x="29" y="56"/>
                    </a:lnTo>
                    <a:lnTo>
                      <a:pt x="29" y="64"/>
                    </a:lnTo>
                    <a:lnTo>
                      <a:pt x="39" y="72"/>
                    </a:lnTo>
                    <a:lnTo>
                      <a:pt x="39" y="80"/>
                    </a:lnTo>
                    <a:lnTo>
                      <a:pt x="49" y="80"/>
                    </a:lnTo>
                    <a:lnTo>
                      <a:pt x="49" y="88"/>
                    </a:lnTo>
                    <a:lnTo>
                      <a:pt x="58" y="96"/>
                    </a:lnTo>
                    <a:lnTo>
                      <a:pt x="58" y="104"/>
                    </a:lnTo>
                    <a:lnTo>
                      <a:pt x="68" y="104"/>
                    </a:lnTo>
                    <a:lnTo>
                      <a:pt x="78" y="104"/>
                    </a:lnTo>
                    <a:lnTo>
                      <a:pt x="88" y="104"/>
                    </a:lnTo>
                    <a:lnTo>
                      <a:pt x="98" y="112"/>
                    </a:lnTo>
                    <a:lnTo>
                      <a:pt x="108" y="120"/>
                    </a:lnTo>
                    <a:lnTo>
                      <a:pt x="117" y="120"/>
                    </a:lnTo>
                    <a:lnTo>
                      <a:pt x="127" y="120"/>
                    </a:lnTo>
                    <a:lnTo>
                      <a:pt x="137" y="120"/>
                    </a:lnTo>
                    <a:lnTo>
                      <a:pt x="147" y="120"/>
                    </a:lnTo>
                    <a:lnTo>
                      <a:pt x="157" y="120"/>
                    </a:lnTo>
                    <a:lnTo>
                      <a:pt x="157" y="112"/>
                    </a:lnTo>
                    <a:lnTo>
                      <a:pt x="166" y="112"/>
                    </a:lnTo>
                    <a:lnTo>
                      <a:pt x="166" y="104"/>
                    </a:lnTo>
                    <a:lnTo>
                      <a:pt x="176" y="104"/>
                    </a:lnTo>
                    <a:lnTo>
                      <a:pt x="186" y="104"/>
                    </a:lnTo>
                    <a:lnTo>
                      <a:pt x="186" y="96"/>
                    </a:lnTo>
                    <a:lnTo>
                      <a:pt x="186" y="88"/>
                    </a:lnTo>
                    <a:lnTo>
                      <a:pt x="196" y="88"/>
                    </a:lnTo>
                    <a:lnTo>
                      <a:pt x="206" y="88"/>
                    </a:lnTo>
                    <a:lnTo>
                      <a:pt x="206" y="80"/>
                    </a:lnTo>
                    <a:lnTo>
                      <a:pt x="215" y="80"/>
                    </a:lnTo>
                    <a:lnTo>
                      <a:pt x="215" y="72"/>
                    </a:lnTo>
                    <a:lnTo>
                      <a:pt x="225" y="64"/>
                    </a:lnTo>
                    <a:lnTo>
                      <a:pt x="225" y="56"/>
                    </a:lnTo>
                    <a:lnTo>
                      <a:pt x="235" y="48"/>
                    </a:lnTo>
                    <a:lnTo>
                      <a:pt x="235" y="40"/>
                    </a:lnTo>
                    <a:lnTo>
                      <a:pt x="235" y="32"/>
                    </a:lnTo>
                    <a:lnTo>
                      <a:pt x="245" y="16"/>
                    </a:lnTo>
                    <a:lnTo>
                      <a:pt x="255" y="8"/>
                    </a:lnTo>
                    <a:lnTo>
                      <a:pt x="255" y="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83" name="Freeform 39"/>
              <p:cNvSpPr>
                <a:spLocks/>
              </p:cNvSpPr>
              <p:nvPr/>
            </p:nvSpPr>
            <p:spPr bwMode="auto">
              <a:xfrm>
                <a:off x="5015" y="2283"/>
                <a:ext cx="255" cy="120"/>
              </a:xfrm>
              <a:custGeom>
                <a:avLst/>
                <a:gdLst>
                  <a:gd name="T0" fmla="*/ 0 w 255"/>
                  <a:gd name="T1" fmla="*/ 0 h 120"/>
                  <a:gd name="T2" fmla="*/ 0 w 255"/>
                  <a:gd name="T3" fmla="*/ 8 h 120"/>
                  <a:gd name="T4" fmla="*/ 9 w 255"/>
                  <a:gd name="T5" fmla="*/ 8 h 120"/>
                  <a:gd name="T6" fmla="*/ 9 w 255"/>
                  <a:gd name="T7" fmla="*/ 16 h 120"/>
                  <a:gd name="T8" fmla="*/ 9 w 255"/>
                  <a:gd name="T9" fmla="*/ 24 h 120"/>
                  <a:gd name="T10" fmla="*/ 9 w 255"/>
                  <a:gd name="T11" fmla="*/ 32 h 120"/>
                  <a:gd name="T12" fmla="*/ 19 w 255"/>
                  <a:gd name="T13" fmla="*/ 32 h 120"/>
                  <a:gd name="T14" fmla="*/ 19 w 255"/>
                  <a:gd name="T15" fmla="*/ 40 h 120"/>
                  <a:gd name="T16" fmla="*/ 19 w 255"/>
                  <a:gd name="T17" fmla="*/ 48 h 120"/>
                  <a:gd name="T18" fmla="*/ 19 w 255"/>
                  <a:gd name="T19" fmla="*/ 56 h 120"/>
                  <a:gd name="T20" fmla="*/ 29 w 255"/>
                  <a:gd name="T21" fmla="*/ 56 h 120"/>
                  <a:gd name="T22" fmla="*/ 29 w 255"/>
                  <a:gd name="T23" fmla="*/ 64 h 120"/>
                  <a:gd name="T24" fmla="*/ 39 w 255"/>
                  <a:gd name="T25" fmla="*/ 72 h 120"/>
                  <a:gd name="T26" fmla="*/ 39 w 255"/>
                  <a:gd name="T27" fmla="*/ 80 h 120"/>
                  <a:gd name="T28" fmla="*/ 49 w 255"/>
                  <a:gd name="T29" fmla="*/ 80 h 120"/>
                  <a:gd name="T30" fmla="*/ 49 w 255"/>
                  <a:gd name="T31" fmla="*/ 88 h 120"/>
                  <a:gd name="T32" fmla="*/ 58 w 255"/>
                  <a:gd name="T33" fmla="*/ 96 h 120"/>
                  <a:gd name="T34" fmla="*/ 58 w 255"/>
                  <a:gd name="T35" fmla="*/ 104 h 120"/>
                  <a:gd name="T36" fmla="*/ 68 w 255"/>
                  <a:gd name="T37" fmla="*/ 104 h 120"/>
                  <a:gd name="T38" fmla="*/ 78 w 255"/>
                  <a:gd name="T39" fmla="*/ 104 h 120"/>
                  <a:gd name="T40" fmla="*/ 88 w 255"/>
                  <a:gd name="T41" fmla="*/ 104 h 120"/>
                  <a:gd name="T42" fmla="*/ 98 w 255"/>
                  <a:gd name="T43" fmla="*/ 112 h 120"/>
                  <a:gd name="T44" fmla="*/ 108 w 255"/>
                  <a:gd name="T45" fmla="*/ 120 h 120"/>
                  <a:gd name="T46" fmla="*/ 117 w 255"/>
                  <a:gd name="T47" fmla="*/ 120 h 120"/>
                  <a:gd name="T48" fmla="*/ 127 w 255"/>
                  <a:gd name="T49" fmla="*/ 120 h 120"/>
                  <a:gd name="T50" fmla="*/ 137 w 255"/>
                  <a:gd name="T51" fmla="*/ 120 h 120"/>
                  <a:gd name="T52" fmla="*/ 147 w 255"/>
                  <a:gd name="T53" fmla="*/ 120 h 120"/>
                  <a:gd name="T54" fmla="*/ 157 w 255"/>
                  <a:gd name="T55" fmla="*/ 120 h 120"/>
                  <a:gd name="T56" fmla="*/ 157 w 255"/>
                  <a:gd name="T57" fmla="*/ 112 h 120"/>
                  <a:gd name="T58" fmla="*/ 166 w 255"/>
                  <a:gd name="T59" fmla="*/ 112 h 120"/>
                  <a:gd name="T60" fmla="*/ 166 w 255"/>
                  <a:gd name="T61" fmla="*/ 104 h 120"/>
                  <a:gd name="T62" fmla="*/ 176 w 255"/>
                  <a:gd name="T63" fmla="*/ 104 h 120"/>
                  <a:gd name="T64" fmla="*/ 186 w 255"/>
                  <a:gd name="T65" fmla="*/ 104 h 120"/>
                  <a:gd name="T66" fmla="*/ 186 w 255"/>
                  <a:gd name="T67" fmla="*/ 96 h 120"/>
                  <a:gd name="T68" fmla="*/ 186 w 255"/>
                  <a:gd name="T69" fmla="*/ 88 h 120"/>
                  <a:gd name="T70" fmla="*/ 196 w 255"/>
                  <a:gd name="T71" fmla="*/ 88 h 120"/>
                  <a:gd name="T72" fmla="*/ 206 w 255"/>
                  <a:gd name="T73" fmla="*/ 88 h 120"/>
                  <a:gd name="T74" fmla="*/ 206 w 255"/>
                  <a:gd name="T75" fmla="*/ 80 h 120"/>
                  <a:gd name="T76" fmla="*/ 215 w 255"/>
                  <a:gd name="T77" fmla="*/ 80 h 120"/>
                  <a:gd name="T78" fmla="*/ 215 w 255"/>
                  <a:gd name="T79" fmla="*/ 72 h 120"/>
                  <a:gd name="T80" fmla="*/ 225 w 255"/>
                  <a:gd name="T81" fmla="*/ 64 h 120"/>
                  <a:gd name="T82" fmla="*/ 225 w 255"/>
                  <a:gd name="T83" fmla="*/ 56 h 120"/>
                  <a:gd name="T84" fmla="*/ 235 w 255"/>
                  <a:gd name="T85" fmla="*/ 48 h 120"/>
                  <a:gd name="T86" fmla="*/ 235 w 255"/>
                  <a:gd name="T87" fmla="*/ 40 h 120"/>
                  <a:gd name="T88" fmla="*/ 235 w 255"/>
                  <a:gd name="T89" fmla="*/ 32 h 120"/>
                  <a:gd name="T90" fmla="*/ 245 w 255"/>
                  <a:gd name="T91" fmla="*/ 16 h 120"/>
                  <a:gd name="T92" fmla="*/ 255 w 255"/>
                  <a:gd name="T93" fmla="*/ 8 h 120"/>
                  <a:gd name="T94" fmla="*/ 255 w 255"/>
                  <a:gd name="T95" fmla="*/ 0 h 12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55"/>
                  <a:gd name="T145" fmla="*/ 0 h 120"/>
                  <a:gd name="T146" fmla="*/ 255 w 255"/>
                  <a:gd name="T147" fmla="*/ 120 h 12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55" h="120">
                    <a:moveTo>
                      <a:pt x="0" y="0"/>
                    </a:moveTo>
                    <a:lnTo>
                      <a:pt x="0" y="8"/>
                    </a:lnTo>
                    <a:lnTo>
                      <a:pt x="9" y="8"/>
                    </a:lnTo>
                    <a:lnTo>
                      <a:pt x="9" y="16"/>
                    </a:lnTo>
                    <a:lnTo>
                      <a:pt x="9" y="24"/>
                    </a:lnTo>
                    <a:lnTo>
                      <a:pt x="9" y="32"/>
                    </a:lnTo>
                    <a:lnTo>
                      <a:pt x="19" y="32"/>
                    </a:lnTo>
                    <a:lnTo>
                      <a:pt x="19" y="40"/>
                    </a:lnTo>
                    <a:lnTo>
                      <a:pt x="19" y="48"/>
                    </a:lnTo>
                    <a:lnTo>
                      <a:pt x="19" y="56"/>
                    </a:lnTo>
                    <a:lnTo>
                      <a:pt x="29" y="56"/>
                    </a:lnTo>
                    <a:lnTo>
                      <a:pt x="29" y="64"/>
                    </a:lnTo>
                    <a:lnTo>
                      <a:pt x="39" y="72"/>
                    </a:lnTo>
                    <a:lnTo>
                      <a:pt x="39" y="80"/>
                    </a:lnTo>
                    <a:lnTo>
                      <a:pt x="49" y="80"/>
                    </a:lnTo>
                    <a:lnTo>
                      <a:pt x="49" y="88"/>
                    </a:lnTo>
                    <a:lnTo>
                      <a:pt x="58" y="96"/>
                    </a:lnTo>
                    <a:lnTo>
                      <a:pt x="58" y="104"/>
                    </a:lnTo>
                    <a:lnTo>
                      <a:pt x="68" y="104"/>
                    </a:lnTo>
                    <a:lnTo>
                      <a:pt x="78" y="104"/>
                    </a:lnTo>
                    <a:lnTo>
                      <a:pt x="88" y="104"/>
                    </a:lnTo>
                    <a:lnTo>
                      <a:pt x="98" y="112"/>
                    </a:lnTo>
                    <a:lnTo>
                      <a:pt x="108" y="120"/>
                    </a:lnTo>
                    <a:lnTo>
                      <a:pt x="117" y="120"/>
                    </a:lnTo>
                    <a:lnTo>
                      <a:pt x="127" y="120"/>
                    </a:lnTo>
                    <a:lnTo>
                      <a:pt x="137" y="120"/>
                    </a:lnTo>
                    <a:lnTo>
                      <a:pt x="147" y="120"/>
                    </a:lnTo>
                    <a:lnTo>
                      <a:pt x="157" y="120"/>
                    </a:lnTo>
                    <a:lnTo>
                      <a:pt x="157" y="112"/>
                    </a:lnTo>
                    <a:lnTo>
                      <a:pt x="166" y="112"/>
                    </a:lnTo>
                    <a:lnTo>
                      <a:pt x="166" y="104"/>
                    </a:lnTo>
                    <a:lnTo>
                      <a:pt x="176" y="104"/>
                    </a:lnTo>
                    <a:lnTo>
                      <a:pt x="186" y="104"/>
                    </a:lnTo>
                    <a:lnTo>
                      <a:pt x="186" y="96"/>
                    </a:lnTo>
                    <a:lnTo>
                      <a:pt x="186" y="88"/>
                    </a:lnTo>
                    <a:lnTo>
                      <a:pt x="196" y="88"/>
                    </a:lnTo>
                    <a:lnTo>
                      <a:pt x="206" y="88"/>
                    </a:lnTo>
                    <a:lnTo>
                      <a:pt x="206" y="80"/>
                    </a:lnTo>
                    <a:lnTo>
                      <a:pt x="215" y="80"/>
                    </a:lnTo>
                    <a:lnTo>
                      <a:pt x="215" y="72"/>
                    </a:lnTo>
                    <a:lnTo>
                      <a:pt x="225" y="64"/>
                    </a:lnTo>
                    <a:lnTo>
                      <a:pt x="225" y="56"/>
                    </a:lnTo>
                    <a:lnTo>
                      <a:pt x="235" y="48"/>
                    </a:lnTo>
                    <a:lnTo>
                      <a:pt x="235" y="40"/>
                    </a:lnTo>
                    <a:lnTo>
                      <a:pt x="235" y="32"/>
                    </a:lnTo>
                    <a:lnTo>
                      <a:pt x="245" y="16"/>
                    </a:lnTo>
                    <a:lnTo>
                      <a:pt x="255" y="8"/>
                    </a:lnTo>
                    <a:lnTo>
                      <a:pt x="255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84" name="Oval 40"/>
              <p:cNvSpPr>
                <a:spLocks noChangeArrowheads="1"/>
              </p:cNvSpPr>
              <p:nvPr/>
            </p:nvSpPr>
            <p:spPr bwMode="auto">
              <a:xfrm>
                <a:off x="5118" y="2344"/>
                <a:ext cx="49" cy="38"/>
              </a:xfrm>
              <a:prstGeom prst="ellipse">
                <a:avLst/>
              </a:prstGeom>
              <a:solidFill>
                <a:srgbClr val="0000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200" b="1">
                  <a:latin typeface="Calibri" pitchFamily="34" charset="0"/>
                </a:endParaRPr>
              </a:p>
            </p:txBody>
          </p:sp>
          <p:sp>
            <p:nvSpPr>
              <p:cNvPr id="85" name="Rectangle 41"/>
              <p:cNvSpPr>
                <a:spLocks noChangeArrowheads="1"/>
              </p:cNvSpPr>
              <p:nvPr/>
            </p:nvSpPr>
            <p:spPr bwMode="auto">
              <a:xfrm>
                <a:off x="4769" y="1908"/>
                <a:ext cx="265" cy="391"/>
              </a:xfrm>
              <a:prstGeom prst="rect">
                <a:avLst/>
              </a:pr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200" b="1">
                  <a:latin typeface="Calibri" pitchFamily="34" charset="0"/>
                </a:endParaRPr>
              </a:p>
            </p:txBody>
          </p:sp>
          <p:sp>
            <p:nvSpPr>
              <p:cNvPr id="86" name="Rectangle 42"/>
              <p:cNvSpPr>
                <a:spLocks noChangeArrowheads="1"/>
              </p:cNvSpPr>
              <p:nvPr/>
            </p:nvSpPr>
            <p:spPr bwMode="auto">
              <a:xfrm>
                <a:off x="5034" y="1908"/>
                <a:ext cx="246" cy="391"/>
              </a:xfrm>
              <a:prstGeom prst="rect">
                <a:avLst/>
              </a:pr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200" b="1">
                  <a:latin typeface="Calibri" pitchFamily="34" charset="0"/>
                </a:endParaRPr>
              </a:p>
            </p:txBody>
          </p:sp>
          <p:sp>
            <p:nvSpPr>
              <p:cNvPr id="87" name="Line 43"/>
              <p:cNvSpPr>
                <a:spLocks noChangeShapeType="1"/>
              </p:cNvSpPr>
              <p:nvPr/>
            </p:nvSpPr>
            <p:spPr bwMode="auto">
              <a:xfrm flipV="1">
                <a:off x="4759" y="1900"/>
                <a:ext cx="1" cy="38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88" name="Line 44"/>
              <p:cNvSpPr>
                <a:spLocks noChangeShapeType="1"/>
              </p:cNvSpPr>
              <p:nvPr/>
            </p:nvSpPr>
            <p:spPr bwMode="auto">
              <a:xfrm flipV="1">
                <a:off x="5015" y="1900"/>
                <a:ext cx="1" cy="38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89" name="Line 45"/>
              <p:cNvSpPr>
                <a:spLocks noChangeShapeType="1"/>
              </p:cNvSpPr>
              <p:nvPr/>
            </p:nvSpPr>
            <p:spPr bwMode="auto">
              <a:xfrm flipV="1">
                <a:off x="5270" y="1900"/>
                <a:ext cx="1" cy="38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90" name="Rectangle 46"/>
              <p:cNvSpPr>
                <a:spLocks noChangeArrowheads="1"/>
              </p:cNvSpPr>
              <p:nvPr/>
            </p:nvSpPr>
            <p:spPr bwMode="auto">
              <a:xfrm>
                <a:off x="4764" y="1897"/>
                <a:ext cx="511" cy="22"/>
              </a:xfrm>
              <a:prstGeom prst="rect">
                <a:avLst/>
              </a:prstGeom>
              <a:solidFill>
                <a:srgbClr val="000000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200" b="1">
                  <a:latin typeface="Calibri" pitchFamily="34" charset="0"/>
                </a:endParaRPr>
              </a:p>
            </p:txBody>
          </p:sp>
        </p:grpSp>
        <p:sp>
          <p:nvSpPr>
            <p:cNvPr id="74" name="Rectangle 47"/>
            <p:cNvSpPr>
              <a:spLocks noChangeArrowheads="1"/>
            </p:cNvSpPr>
            <p:nvPr/>
          </p:nvSpPr>
          <p:spPr bwMode="auto">
            <a:xfrm>
              <a:off x="4641" y="1848"/>
              <a:ext cx="37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GB" sz="1200">
                  <a:latin typeface="Calibri" pitchFamily="34" charset="0"/>
                </a:rPr>
                <a:t>Terminal</a:t>
              </a:r>
            </a:p>
            <a:p>
              <a:pPr algn="ctr" eaLnBrk="0" hangingPunct="0"/>
              <a:r>
                <a:rPr lang="en-GB" sz="1200">
                  <a:latin typeface="Calibri" pitchFamily="34" charset="0"/>
                </a:rPr>
                <a:t>Arrest</a:t>
              </a:r>
            </a:p>
          </p:txBody>
        </p:sp>
        <p:pic>
          <p:nvPicPr>
            <p:cNvPr id="75" name="Picture 48" descr="745EG1 IS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33" y="875"/>
              <a:ext cx="410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1" name="Group 237"/>
          <p:cNvGrpSpPr>
            <a:grpSpLocks/>
          </p:cNvGrpSpPr>
          <p:nvPr/>
        </p:nvGrpSpPr>
        <p:grpSpPr bwMode="auto">
          <a:xfrm>
            <a:off x="7928857" y="5418501"/>
            <a:ext cx="682794" cy="682971"/>
            <a:chOff x="2680" y="1049"/>
            <a:chExt cx="552" cy="658"/>
          </a:xfrm>
        </p:grpSpPr>
        <p:sp>
          <p:nvSpPr>
            <p:cNvPr id="92" name="Rectangle 53"/>
            <p:cNvSpPr>
              <a:spLocks noChangeArrowheads="1"/>
            </p:cNvSpPr>
            <p:nvPr/>
          </p:nvSpPr>
          <p:spPr bwMode="auto">
            <a:xfrm>
              <a:off x="2808" y="1473"/>
              <a:ext cx="24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200">
                  <a:latin typeface="Calibri" pitchFamily="34" charset="0"/>
                </a:rPr>
                <a:t>Initial</a:t>
              </a:r>
            </a:p>
          </p:txBody>
        </p:sp>
        <p:grpSp>
          <p:nvGrpSpPr>
            <p:cNvPr id="93" name="Group 54"/>
            <p:cNvGrpSpPr>
              <a:grpSpLocks/>
            </p:cNvGrpSpPr>
            <p:nvPr/>
          </p:nvGrpSpPr>
          <p:grpSpPr bwMode="auto">
            <a:xfrm>
              <a:off x="2800" y="1587"/>
              <a:ext cx="325" cy="120"/>
              <a:chOff x="640" y="2435"/>
              <a:chExt cx="706" cy="207"/>
            </a:xfrm>
          </p:grpSpPr>
          <p:sp>
            <p:nvSpPr>
              <p:cNvPr id="95" name="Rectangle 55"/>
              <p:cNvSpPr>
                <a:spLocks noChangeArrowheads="1"/>
              </p:cNvSpPr>
              <p:nvPr/>
            </p:nvSpPr>
            <p:spPr bwMode="auto">
              <a:xfrm>
                <a:off x="651" y="2499"/>
                <a:ext cx="695" cy="143"/>
              </a:xfrm>
              <a:prstGeom prst="rect">
                <a:avLst/>
              </a:prstGeom>
              <a:blipFill dpi="0" rotWithShape="0">
                <a:blip r:embed="rId5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200" b="1">
                  <a:latin typeface="Calibri" pitchFamily="34" charset="0"/>
                </a:endParaRPr>
              </a:p>
            </p:txBody>
          </p:sp>
          <p:sp>
            <p:nvSpPr>
              <p:cNvPr id="96" name="Line 56"/>
              <p:cNvSpPr>
                <a:spLocks noChangeShapeType="1"/>
              </p:cNvSpPr>
              <p:nvPr/>
            </p:nvSpPr>
            <p:spPr bwMode="auto">
              <a:xfrm>
                <a:off x="640" y="2491"/>
                <a:ext cx="672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97" name="Line 57"/>
              <p:cNvSpPr>
                <a:spLocks noChangeShapeType="1"/>
              </p:cNvSpPr>
              <p:nvPr/>
            </p:nvSpPr>
            <p:spPr bwMode="auto">
              <a:xfrm>
                <a:off x="640" y="2634"/>
                <a:ext cx="672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98" name="Freeform 58"/>
              <p:cNvSpPr>
                <a:spLocks/>
              </p:cNvSpPr>
              <p:nvPr/>
            </p:nvSpPr>
            <p:spPr bwMode="auto">
              <a:xfrm>
                <a:off x="1037" y="2435"/>
                <a:ext cx="176" cy="104"/>
              </a:xfrm>
              <a:custGeom>
                <a:avLst/>
                <a:gdLst>
                  <a:gd name="T0" fmla="*/ 141 w 157"/>
                  <a:gd name="T1" fmla="*/ 0 h 104"/>
                  <a:gd name="T2" fmla="*/ 121 w 157"/>
                  <a:gd name="T3" fmla="*/ 0 h 104"/>
                  <a:gd name="T4" fmla="*/ 104 w 157"/>
                  <a:gd name="T5" fmla="*/ 0 h 104"/>
                  <a:gd name="T6" fmla="*/ 87 w 157"/>
                  <a:gd name="T7" fmla="*/ 0 h 104"/>
                  <a:gd name="T8" fmla="*/ 70 w 157"/>
                  <a:gd name="T9" fmla="*/ 0 h 104"/>
                  <a:gd name="T10" fmla="*/ 54 w 157"/>
                  <a:gd name="T11" fmla="*/ 0 h 104"/>
                  <a:gd name="T12" fmla="*/ 54 w 157"/>
                  <a:gd name="T13" fmla="*/ 8 h 104"/>
                  <a:gd name="T14" fmla="*/ 35 w 157"/>
                  <a:gd name="T15" fmla="*/ 8 h 104"/>
                  <a:gd name="T16" fmla="*/ 35 w 157"/>
                  <a:gd name="T17" fmla="*/ 16 h 104"/>
                  <a:gd name="T18" fmla="*/ 17 w 157"/>
                  <a:gd name="T19" fmla="*/ 16 h 104"/>
                  <a:gd name="T20" fmla="*/ 17 w 157"/>
                  <a:gd name="T21" fmla="*/ 24 h 104"/>
                  <a:gd name="T22" fmla="*/ 17 w 157"/>
                  <a:gd name="T23" fmla="*/ 32 h 104"/>
                  <a:gd name="T24" fmla="*/ 0 w 157"/>
                  <a:gd name="T25" fmla="*/ 32 h 104"/>
                  <a:gd name="T26" fmla="*/ 0 w 157"/>
                  <a:gd name="T27" fmla="*/ 40 h 104"/>
                  <a:gd name="T28" fmla="*/ 0 w 157"/>
                  <a:gd name="T29" fmla="*/ 48 h 104"/>
                  <a:gd name="T30" fmla="*/ 17 w 157"/>
                  <a:gd name="T31" fmla="*/ 48 h 104"/>
                  <a:gd name="T32" fmla="*/ 17 w 157"/>
                  <a:gd name="T33" fmla="*/ 56 h 104"/>
                  <a:gd name="T34" fmla="*/ 17 w 157"/>
                  <a:gd name="T35" fmla="*/ 64 h 104"/>
                  <a:gd name="T36" fmla="*/ 35 w 157"/>
                  <a:gd name="T37" fmla="*/ 64 h 104"/>
                  <a:gd name="T38" fmla="*/ 35 w 157"/>
                  <a:gd name="T39" fmla="*/ 72 h 104"/>
                  <a:gd name="T40" fmla="*/ 54 w 157"/>
                  <a:gd name="T41" fmla="*/ 72 h 104"/>
                  <a:gd name="T42" fmla="*/ 54 w 157"/>
                  <a:gd name="T43" fmla="*/ 80 h 104"/>
                  <a:gd name="T44" fmla="*/ 70 w 157"/>
                  <a:gd name="T45" fmla="*/ 80 h 104"/>
                  <a:gd name="T46" fmla="*/ 70 w 157"/>
                  <a:gd name="T47" fmla="*/ 88 h 104"/>
                  <a:gd name="T48" fmla="*/ 87 w 157"/>
                  <a:gd name="T49" fmla="*/ 88 h 104"/>
                  <a:gd name="T50" fmla="*/ 104 w 157"/>
                  <a:gd name="T51" fmla="*/ 96 h 104"/>
                  <a:gd name="T52" fmla="*/ 121 w 157"/>
                  <a:gd name="T53" fmla="*/ 96 h 104"/>
                  <a:gd name="T54" fmla="*/ 121 w 157"/>
                  <a:gd name="T55" fmla="*/ 104 h 104"/>
                  <a:gd name="T56" fmla="*/ 141 w 157"/>
                  <a:gd name="T57" fmla="*/ 96 h 104"/>
                  <a:gd name="T58" fmla="*/ 156 w 157"/>
                  <a:gd name="T59" fmla="*/ 96 h 104"/>
                  <a:gd name="T60" fmla="*/ 174 w 157"/>
                  <a:gd name="T61" fmla="*/ 96 h 104"/>
                  <a:gd name="T62" fmla="*/ 191 w 157"/>
                  <a:gd name="T63" fmla="*/ 96 h 104"/>
                  <a:gd name="T64" fmla="*/ 209 w 157"/>
                  <a:gd name="T65" fmla="*/ 96 h 104"/>
                  <a:gd name="T66" fmla="*/ 209 w 157"/>
                  <a:gd name="T67" fmla="*/ 88 h 104"/>
                  <a:gd name="T68" fmla="*/ 209 w 157"/>
                  <a:gd name="T69" fmla="*/ 80 h 104"/>
                  <a:gd name="T70" fmla="*/ 225 w 157"/>
                  <a:gd name="T71" fmla="*/ 80 h 104"/>
                  <a:gd name="T72" fmla="*/ 243 w 157"/>
                  <a:gd name="T73" fmla="*/ 80 h 104"/>
                  <a:gd name="T74" fmla="*/ 243 w 157"/>
                  <a:gd name="T75" fmla="*/ 72 h 104"/>
                  <a:gd name="T76" fmla="*/ 243 w 157"/>
                  <a:gd name="T77" fmla="*/ 64 h 104"/>
                  <a:gd name="T78" fmla="*/ 260 w 157"/>
                  <a:gd name="T79" fmla="*/ 64 h 104"/>
                  <a:gd name="T80" fmla="*/ 260 w 157"/>
                  <a:gd name="T81" fmla="*/ 56 h 104"/>
                  <a:gd name="T82" fmla="*/ 260 w 157"/>
                  <a:gd name="T83" fmla="*/ 48 h 104"/>
                  <a:gd name="T84" fmla="*/ 260 w 157"/>
                  <a:gd name="T85" fmla="*/ 40 h 104"/>
                  <a:gd name="T86" fmla="*/ 278 w 157"/>
                  <a:gd name="T87" fmla="*/ 32 h 104"/>
                  <a:gd name="T88" fmla="*/ 278 w 157"/>
                  <a:gd name="T89" fmla="*/ 24 h 104"/>
                  <a:gd name="T90" fmla="*/ 278 w 157"/>
                  <a:gd name="T91" fmla="*/ 16 h 104"/>
                  <a:gd name="T92" fmla="*/ 278 w 157"/>
                  <a:gd name="T93" fmla="*/ 8 h 104"/>
                  <a:gd name="T94" fmla="*/ 260 w 157"/>
                  <a:gd name="T95" fmla="*/ 8 h 104"/>
                  <a:gd name="T96" fmla="*/ 260 w 157"/>
                  <a:gd name="T97" fmla="*/ 0 h 104"/>
                  <a:gd name="T98" fmla="*/ 243 w 157"/>
                  <a:gd name="T99" fmla="*/ 0 h 104"/>
                  <a:gd name="T100" fmla="*/ 225 w 157"/>
                  <a:gd name="T101" fmla="*/ 0 h 104"/>
                  <a:gd name="T102" fmla="*/ 209 w 157"/>
                  <a:gd name="T103" fmla="*/ 0 h 104"/>
                  <a:gd name="T104" fmla="*/ 191 w 157"/>
                  <a:gd name="T105" fmla="*/ 0 h 104"/>
                  <a:gd name="T106" fmla="*/ 174 w 157"/>
                  <a:gd name="T107" fmla="*/ 0 h 104"/>
                  <a:gd name="T108" fmla="*/ 156 w 157"/>
                  <a:gd name="T109" fmla="*/ 0 h 104"/>
                  <a:gd name="T110" fmla="*/ 141 w 157"/>
                  <a:gd name="T111" fmla="*/ 0 h 10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7"/>
                  <a:gd name="T169" fmla="*/ 0 h 104"/>
                  <a:gd name="T170" fmla="*/ 157 w 157"/>
                  <a:gd name="T171" fmla="*/ 104 h 10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7" h="104">
                    <a:moveTo>
                      <a:pt x="79" y="0"/>
                    </a:moveTo>
                    <a:lnTo>
                      <a:pt x="69" y="0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30" y="8"/>
                    </a:lnTo>
                    <a:lnTo>
                      <a:pt x="20" y="8"/>
                    </a:lnTo>
                    <a:lnTo>
                      <a:pt x="20" y="16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10" y="32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10" y="48"/>
                    </a:lnTo>
                    <a:lnTo>
                      <a:pt x="10" y="56"/>
                    </a:lnTo>
                    <a:lnTo>
                      <a:pt x="10" y="64"/>
                    </a:lnTo>
                    <a:lnTo>
                      <a:pt x="20" y="64"/>
                    </a:lnTo>
                    <a:lnTo>
                      <a:pt x="20" y="72"/>
                    </a:lnTo>
                    <a:lnTo>
                      <a:pt x="30" y="72"/>
                    </a:lnTo>
                    <a:lnTo>
                      <a:pt x="30" y="80"/>
                    </a:lnTo>
                    <a:lnTo>
                      <a:pt x="39" y="80"/>
                    </a:lnTo>
                    <a:lnTo>
                      <a:pt x="39" y="88"/>
                    </a:lnTo>
                    <a:lnTo>
                      <a:pt x="49" y="88"/>
                    </a:lnTo>
                    <a:lnTo>
                      <a:pt x="59" y="96"/>
                    </a:lnTo>
                    <a:lnTo>
                      <a:pt x="69" y="96"/>
                    </a:lnTo>
                    <a:lnTo>
                      <a:pt x="69" y="104"/>
                    </a:lnTo>
                    <a:lnTo>
                      <a:pt x="79" y="96"/>
                    </a:lnTo>
                    <a:lnTo>
                      <a:pt x="88" y="96"/>
                    </a:lnTo>
                    <a:lnTo>
                      <a:pt x="98" y="96"/>
                    </a:lnTo>
                    <a:lnTo>
                      <a:pt x="108" y="96"/>
                    </a:lnTo>
                    <a:lnTo>
                      <a:pt x="118" y="96"/>
                    </a:lnTo>
                    <a:lnTo>
                      <a:pt x="118" y="88"/>
                    </a:lnTo>
                    <a:lnTo>
                      <a:pt x="118" y="80"/>
                    </a:lnTo>
                    <a:lnTo>
                      <a:pt x="128" y="80"/>
                    </a:lnTo>
                    <a:lnTo>
                      <a:pt x="137" y="80"/>
                    </a:lnTo>
                    <a:lnTo>
                      <a:pt x="137" y="72"/>
                    </a:lnTo>
                    <a:lnTo>
                      <a:pt x="137" y="64"/>
                    </a:lnTo>
                    <a:lnTo>
                      <a:pt x="147" y="64"/>
                    </a:lnTo>
                    <a:lnTo>
                      <a:pt x="147" y="56"/>
                    </a:lnTo>
                    <a:lnTo>
                      <a:pt x="147" y="48"/>
                    </a:lnTo>
                    <a:lnTo>
                      <a:pt x="147" y="40"/>
                    </a:lnTo>
                    <a:lnTo>
                      <a:pt x="157" y="32"/>
                    </a:lnTo>
                    <a:lnTo>
                      <a:pt x="157" y="24"/>
                    </a:lnTo>
                    <a:lnTo>
                      <a:pt x="157" y="16"/>
                    </a:lnTo>
                    <a:lnTo>
                      <a:pt x="157" y="8"/>
                    </a:lnTo>
                    <a:lnTo>
                      <a:pt x="147" y="8"/>
                    </a:lnTo>
                    <a:lnTo>
                      <a:pt x="147" y="0"/>
                    </a:lnTo>
                    <a:lnTo>
                      <a:pt x="137" y="0"/>
                    </a:lnTo>
                    <a:lnTo>
                      <a:pt x="128" y="0"/>
                    </a:lnTo>
                    <a:lnTo>
                      <a:pt x="118" y="0"/>
                    </a:lnTo>
                    <a:lnTo>
                      <a:pt x="108" y="0"/>
                    </a:lnTo>
                    <a:lnTo>
                      <a:pt x="98" y="0"/>
                    </a:lnTo>
                    <a:lnTo>
                      <a:pt x="88" y="0"/>
                    </a:lnTo>
                    <a:lnTo>
                      <a:pt x="79" y="0"/>
                    </a:lnTo>
                    <a:close/>
                  </a:path>
                </a:pathLst>
              </a:cu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99" name="Freeform 59"/>
              <p:cNvSpPr>
                <a:spLocks/>
              </p:cNvSpPr>
              <p:nvPr/>
            </p:nvSpPr>
            <p:spPr bwMode="auto">
              <a:xfrm>
                <a:off x="1037" y="2435"/>
                <a:ext cx="176" cy="104"/>
              </a:xfrm>
              <a:custGeom>
                <a:avLst/>
                <a:gdLst>
                  <a:gd name="T0" fmla="*/ 141 w 157"/>
                  <a:gd name="T1" fmla="*/ 0 h 104"/>
                  <a:gd name="T2" fmla="*/ 121 w 157"/>
                  <a:gd name="T3" fmla="*/ 0 h 104"/>
                  <a:gd name="T4" fmla="*/ 104 w 157"/>
                  <a:gd name="T5" fmla="*/ 0 h 104"/>
                  <a:gd name="T6" fmla="*/ 87 w 157"/>
                  <a:gd name="T7" fmla="*/ 0 h 104"/>
                  <a:gd name="T8" fmla="*/ 70 w 157"/>
                  <a:gd name="T9" fmla="*/ 0 h 104"/>
                  <a:gd name="T10" fmla="*/ 54 w 157"/>
                  <a:gd name="T11" fmla="*/ 0 h 104"/>
                  <a:gd name="T12" fmla="*/ 54 w 157"/>
                  <a:gd name="T13" fmla="*/ 8 h 104"/>
                  <a:gd name="T14" fmla="*/ 35 w 157"/>
                  <a:gd name="T15" fmla="*/ 8 h 104"/>
                  <a:gd name="T16" fmla="*/ 35 w 157"/>
                  <a:gd name="T17" fmla="*/ 16 h 104"/>
                  <a:gd name="T18" fmla="*/ 17 w 157"/>
                  <a:gd name="T19" fmla="*/ 16 h 104"/>
                  <a:gd name="T20" fmla="*/ 17 w 157"/>
                  <a:gd name="T21" fmla="*/ 24 h 104"/>
                  <a:gd name="T22" fmla="*/ 17 w 157"/>
                  <a:gd name="T23" fmla="*/ 32 h 104"/>
                  <a:gd name="T24" fmla="*/ 0 w 157"/>
                  <a:gd name="T25" fmla="*/ 32 h 104"/>
                  <a:gd name="T26" fmla="*/ 0 w 157"/>
                  <a:gd name="T27" fmla="*/ 40 h 104"/>
                  <a:gd name="T28" fmla="*/ 0 w 157"/>
                  <a:gd name="T29" fmla="*/ 48 h 104"/>
                  <a:gd name="T30" fmla="*/ 17 w 157"/>
                  <a:gd name="T31" fmla="*/ 48 h 104"/>
                  <a:gd name="T32" fmla="*/ 17 w 157"/>
                  <a:gd name="T33" fmla="*/ 56 h 104"/>
                  <a:gd name="T34" fmla="*/ 17 w 157"/>
                  <a:gd name="T35" fmla="*/ 64 h 104"/>
                  <a:gd name="T36" fmla="*/ 35 w 157"/>
                  <a:gd name="T37" fmla="*/ 64 h 104"/>
                  <a:gd name="T38" fmla="*/ 35 w 157"/>
                  <a:gd name="T39" fmla="*/ 72 h 104"/>
                  <a:gd name="T40" fmla="*/ 54 w 157"/>
                  <a:gd name="T41" fmla="*/ 72 h 104"/>
                  <a:gd name="T42" fmla="*/ 54 w 157"/>
                  <a:gd name="T43" fmla="*/ 80 h 104"/>
                  <a:gd name="T44" fmla="*/ 70 w 157"/>
                  <a:gd name="T45" fmla="*/ 80 h 104"/>
                  <a:gd name="T46" fmla="*/ 70 w 157"/>
                  <a:gd name="T47" fmla="*/ 88 h 104"/>
                  <a:gd name="T48" fmla="*/ 87 w 157"/>
                  <a:gd name="T49" fmla="*/ 88 h 104"/>
                  <a:gd name="T50" fmla="*/ 104 w 157"/>
                  <a:gd name="T51" fmla="*/ 96 h 104"/>
                  <a:gd name="T52" fmla="*/ 121 w 157"/>
                  <a:gd name="T53" fmla="*/ 96 h 104"/>
                  <a:gd name="T54" fmla="*/ 121 w 157"/>
                  <a:gd name="T55" fmla="*/ 104 h 104"/>
                  <a:gd name="T56" fmla="*/ 141 w 157"/>
                  <a:gd name="T57" fmla="*/ 96 h 104"/>
                  <a:gd name="T58" fmla="*/ 156 w 157"/>
                  <a:gd name="T59" fmla="*/ 96 h 104"/>
                  <a:gd name="T60" fmla="*/ 174 w 157"/>
                  <a:gd name="T61" fmla="*/ 96 h 104"/>
                  <a:gd name="T62" fmla="*/ 191 w 157"/>
                  <a:gd name="T63" fmla="*/ 96 h 104"/>
                  <a:gd name="T64" fmla="*/ 209 w 157"/>
                  <a:gd name="T65" fmla="*/ 96 h 104"/>
                  <a:gd name="T66" fmla="*/ 209 w 157"/>
                  <a:gd name="T67" fmla="*/ 88 h 104"/>
                  <a:gd name="T68" fmla="*/ 209 w 157"/>
                  <a:gd name="T69" fmla="*/ 80 h 104"/>
                  <a:gd name="T70" fmla="*/ 225 w 157"/>
                  <a:gd name="T71" fmla="*/ 80 h 104"/>
                  <a:gd name="T72" fmla="*/ 243 w 157"/>
                  <a:gd name="T73" fmla="*/ 80 h 104"/>
                  <a:gd name="T74" fmla="*/ 243 w 157"/>
                  <a:gd name="T75" fmla="*/ 72 h 104"/>
                  <a:gd name="T76" fmla="*/ 243 w 157"/>
                  <a:gd name="T77" fmla="*/ 64 h 104"/>
                  <a:gd name="T78" fmla="*/ 260 w 157"/>
                  <a:gd name="T79" fmla="*/ 64 h 104"/>
                  <a:gd name="T80" fmla="*/ 260 w 157"/>
                  <a:gd name="T81" fmla="*/ 56 h 104"/>
                  <a:gd name="T82" fmla="*/ 260 w 157"/>
                  <a:gd name="T83" fmla="*/ 48 h 104"/>
                  <a:gd name="T84" fmla="*/ 260 w 157"/>
                  <a:gd name="T85" fmla="*/ 40 h 104"/>
                  <a:gd name="T86" fmla="*/ 278 w 157"/>
                  <a:gd name="T87" fmla="*/ 32 h 104"/>
                  <a:gd name="T88" fmla="*/ 278 w 157"/>
                  <a:gd name="T89" fmla="*/ 24 h 104"/>
                  <a:gd name="T90" fmla="*/ 278 w 157"/>
                  <a:gd name="T91" fmla="*/ 16 h 104"/>
                  <a:gd name="T92" fmla="*/ 278 w 157"/>
                  <a:gd name="T93" fmla="*/ 8 h 104"/>
                  <a:gd name="T94" fmla="*/ 260 w 157"/>
                  <a:gd name="T95" fmla="*/ 8 h 104"/>
                  <a:gd name="T96" fmla="*/ 260 w 157"/>
                  <a:gd name="T97" fmla="*/ 0 h 104"/>
                  <a:gd name="T98" fmla="*/ 243 w 157"/>
                  <a:gd name="T99" fmla="*/ 0 h 104"/>
                  <a:gd name="T100" fmla="*/ 225 w 157"/>
                  <a:gd name="T101" fmla="*/ 0 h 104"/>
                  <a:gd name="T102" fmla="*/ 209 w 157"/>
                  <a:gd name="T103" fmla="*/ 0 h 104"/>
                  <a:gd name="T104" fmla="*/ 191 w 157"/>
                  <a:gd name="T105" fmla="*/ 0 h 104"/>
                  <a:gd name="T106" fmla="*/ 174 w 157"/>
                  <a:gd name="T107" fmla="*/ 0 h 104"/>
                  <a:gd name="T108" fmla="*/ 156 w 157"/>
                  <a:gd name="T109" fmla="*/ 0 h 10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57"/>
                  <a:gd name="T166" fmla="*/ 0 h 104"/>
                  <a:gd name="T167" fmla="*/ 157 w 157"/>
                  <a:gd name="T168" fmla="*/ 104 h 10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57" h="104">
                    <a:moveTo>
                      <a:pt x="79" y="0"/>
                    </a:moveTo>
                    <a:lnTo>
                      <a:pt x="69" y="0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30" y="8"/>
                    </a:lnTo>
                    <a:lnTo>
                      <a:pt x="20" y="8"/>
                    </a:lnTo>
                    <a:lnTo>
                      <a:pt x="20" y="16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10" y="32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10" y="48"/>
                    </a:lnTo>
                    <a:lnTo>
                      <a:pt x="10" y="56"/>
                    </a:lnTo>
                    <a:lnTo>
                      <a:pt x="10" y="64"/>
                    </a:lnTo>
                    <a:lnTo>
                      <a:pt x="20" y="64"/>
                    </a:lnTo>
                    <a:lnTo>
                      <a:pt x="20" y="72"/>
                    </a:lnTo>
                    <a:lnTo>
                      <a:pt x="30" y="72"/>
                    </a:lnTo>
                    <a:lnTo>
                      <a:pt x="30" y="80"/>
                    </a:lnTo>
                    <a:lnTo>
                      <a:pt x="39" y="80"/>
                    </a:lnTo>
                    <a:lnTo>
                      <a:pt x="39" y="88"/>
                    </a:lnTo>
                    <a:lnTo>
                      <a:pt x="49" y="88"/>
                    </a:lnTo>
                    <a:lnTo>
                      <a:pt x="59" y="96"/>
                    </a:lnTo>
                    <a:lnTo>
                      <a:pt x="69" y="96"/>
                    </a:lnTo>
                    <a:lnTo>
                      <a:pt x="69" y="104"/>
                    </a:lnTo>
                    <a:lnTo>
                      <a:pt x="79" y="96"/>
                    </a:lnTo>
                    <a:lnTo>
                      <a:pt x="88" y="96"/>
                    </a:lnTo>
                    <a:lnTo>
                      <a:pt x="98" y="96"/>
                    </a:lnTo>
                    <a:lnTo>
                      <a:pt x="108" y="96"/>
                    </a:lnTo>
                    <a:lnTo>
                      <a:pt x="118" y="96"/>
                    </a:lnTo>
                    <a:lnTo>
                      <a:pt x="118" y="88"/>
                    </a:lnTo>
                    <a:lnTo>
                      <a:pt x="118" y="80"/>
                    </a:lnTo>
                    <a:lnTo>
                      <a:pt x="128" y="80"/>
                    </a:lnTo>
                    <a:lnTo>
                      <a:pt x="137" y="80"/>
                    </a:lnTo>
                    <a:lnTo>
                      <a:pt x="137" y="72"/>
                    </a:lnTo>
                    <a:lnTo>
                      <a:pt x="137" y="64"/>
                    </a:lnTo>
                    <a:lnTo>
                      <a:pt x="147" y="64"/>
                    </a:lnTo>
                    <a:lnTo>
                      <a:pt x="147" y="56"/>
                    </a:lnTo>
                    <a:lnTo>
                      <a:pt x="147" y="48"/>
                    </a:lnTo>
                    <a:lnTo>
                      <a:pt x="147" y="40"/>
                    </a:lnTo>
                    <a:lnTo>
                      <a:pt x="157" y="32"/>
                    </a:lnTo>
                    <a:lnTo>
                      <a:pt x="157" y="24"/>
                    </a:lnTo>
                    <a:lnTo>
                      <a:pt x="157" y="16"/>
                    </a:lnTo>
                    <a:lnTo>
                      <a:pt x="157" y="8"/>
                    </a:lnTo>
                    <a:lnTo>
                      <a:pt x="147" y="8"/>
                    </a:lnTo>
                    <a:lnTo>
                      <a:pt x="147" y="0"/>
                    </a:lnTo>
                    <a:lnTo>
                      <a:pt x="137" y="0"/>
                    </a:lnTo>
                    <a:lnTo>
                      <a:pt x="128" y="0"/>
                    </a:lnTo>
                    <a:lnTo>
                      <a:pt x="118" y="0"/>
                    </a:lnTo>
                    <a:lnTo>
                      <a:pt x="108" y="0"/>
                    </a:lnTo>
                    <a:lnTo>
                      <a:pt x="98" y="0"/>
                    </a:lnTo>
                    <a:lnTo>
                      <a:pt x="88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00" name="Oval 60"/>
              <p:cNvSpPr>
                <a:spLocks noChangeArrowheads="1"/>
              </p:cNvSpPr>
              <p:nvPr/>
            </p:nvSpPr>
            <p:spPr bwMode="auto">
              <a:xfrm>
                <a:off x="1109" y="2472"/>
                <a:ext cx="55" cy="38"/>
              </a:xfrm>
              <a:prstGeom prst="ellipse">
                <a:avLst/>
              </a:prstGeom>
              <a:solidFill>
                <a:srgbClr val="0000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200" b="1">
                  <a:latin typeface="Calibri" pitchFamily="34" charset="0"/>
                </a:endParaRPr>
              </a:p>
            </p:txBody>
          </p:sp>
          <p:sp>
            <p:nvSpPr>
              <p:cNvPr id="101" name="Freeform 61"/>
              <p:cNvSpPr>
                <a:spLocks/>
              </p:cNvSpPr>
              <p:nvPr/>
            </p:nvSpPr>
            <p:spPr bwMode="auto">
              <a:xfrm>
                <a:off x="761" y="2435"/>
                <a:ext cx="177" cy="104"/>
              </a:xfrm>
              <a:custGeom>
                <a:avLst/>
                <a:gdLst>
                  <a:gd name="T0" fmla="*/ 142 w 157"/>
                  <a:gd name="T1" fmla="*/ 0 h 104"/>
                  <a:gd name="T2" fmla="*/ 124 w 157"/>
                  <a:gd name="T3" fmla="*/ 0 h 104"/>
                  <a:gd name="T4" fmla="*/ 109 w 157"/>
                  <a:gd name="T5" fmla="*/ 0 h 104"/>
                  <a:gd name="T6" fmla="*/ 89 w 157"/>
                  <a:gd name="T7" fmla="*/ 0 h 104"/>
                  <a:gd name="T8" fmla="*/ 71 w 157"/>
                  <a:gd name="T9" fmla="*/ 0 h 104"/>
                  <a:gd name="T10" fmla="*/ 53 w 157"/>
                  <a:gd name="T11" fmla="*/ 0 h 104"/>
                  <a:gd name="T12" fmla="*/ 53 w 157"/>
                  <a:gd name="T13" fmla="*/ 8 h 104"/>
                  <a:gd name="T14" fmla="*/ 34 w 157"/>
                  <a:gd name="T15" fmla="*/ 8 h 104"/>
                  <a:gd name="T16" fmla="*/ 34 w 157"/>
                  <a:gd name="T17" fmla="*/ 16 h 104"/>
                  <a:gd name="T18" fmla="*/ 18 w 157"/>
                  <a:gd name="T19" fmla="*/ 16 h 104"/>
                  <a:gd name="T20" fmla="*/ 18 w 157"/>
                  <a:gd name="T21" fmla="*/ 24 h 104"/>
                  <a:gd name="T22" fmla="*/ 18 w 157"/>
                  <a:gd name="T23" fmla="*/ 32 h 104"/>
                  <a:gd name="T24" fmla="*/ 0 w 157"/>
                  <a:gd name="T25" fmla="*/ 32 h 104"/>
                  <a:gd name="T26" fmla="*/ 0 w 157"/>
                  <a:gd name="T27" fmla="*/ 40 h 104"/>
                  <a:gd name="T28" fmla="*/ 0 w 157"/>
                  <a:gd name="T29" fmla="*/ 48 h 104"/>
                  <a:gd name="T30" fmla="*/ 18 w 157"/>
                  <a:gd name="T31" fmla="*/ 48 h 104"/>
                  <a:gd name="T32" fmla="*/ 18 w 157"/>
                  <a:gd name="T33" fmla="*/ 56 h 104"/>
                  <a:gd name="T34" fmla="*/ 18 w 157"/>
                  <a:gd name="T35" fmla="*/ 64 h 104"/>
                  <a:gd name="T36" fmla="*/ 34 w 157"/>
                  <a:gd name="T37" fmla="*/ 64 h 104"/>
                  <a:gd name="T38" fmla="*/ 34 w 157"/>
                  <a:gd name="T39" fmla="*/ 72 h 104"/>
                  <a:gd name="T40" fmla="*/ 53 w 157"/>
                  <a:gd name="T41" fmla="*/ 72 h 104"/>
                  <a:gd name="T42" fmla="*/ 53 w 157"/>
                  <a:gd name="T43" fmla="*/ 80 h 104"/>
                  <a:gd name="T44" fmla="*/ 71 w 157"/>
                  <a:gd name="T45" fmla="*/ 80 h 104"/>
                  <a:gd name="T46" fmla="*/ 71 w 157"/>
                  <a:gd name="T47" fmla="*/ 88 h 104"/>
                  <a:gd name="T48" fmla="*/ 89 w 157"/>
                  <a:gd name="T49" fmla="*/ 88 h 104"/>
                  <a:gd name="T50" fmla="*/ 109 w 157"/>
                  <a:gd name="T51" fmla="*/ 96 h 104"/>
                  <a:gd name="T52" fmla="*/ 124 w 157"/>
                  <a:gd name="T53" fmla="*/ 96 h 104"/>
                  <a:gd name="T54" fmla="*/ 124 w 157"/>
                  <a:gd name="T55" fmla="*/ 104 h 104"/>
                  <a:gd name="T56" fmla="*/ 142 w 157"/>
                  <a:gd name="T57" fmla="*/ 96 h 104"/>
                  <a:gd name="T58" fmla="*/ 160 w 157"/>
                  <a:gd name="T59" fmla="*/ 96 h 104"/>
                  <a:gd name="T60" fmla="*/ 178 w 157"/>
                  <a:gd name="T61" fmla="*/ 96 h 104"/>
                  <a:gd name="T62" fmla="*/ 198 w 157"/>
                  <a:gd name="T63" fmla="*/ 96 h 104"/>
                  <a:gd name="T64" fmla="*/ 215 w 157"/>
                  <a:gd name="T65" fmla="*/ 96 h 104"/>
                  <a:gd name="T66" fmla="*/ 215 w 157"/>
                  <a:gd name="T67" fmla="*/ 88 h 104"/>
                  <a:gd name="T68" fmla="*/ 215 w 157"/>
                  <a:gd name="T69" fmla="*/ 80 h 104"/>
                  <a:gd name="T70" fmla="*/ 231 w 157"/>
                  <a:gd name="T71" fmla="*/ 80 h 104"/>
                  <a:gd name="T72" fmla="*/ 249 w 157"/>
                  <a:gd name="T73" fmla="*/ 80 h 104"/>
                  <a:gd name="T74" fmla="*/ 249 w 157"/>
                  <a:gd name="T75" fmla="*/ 72 h 104"/>
                  <a:gd name="T76" fmla="*/ 249 w 157"/>
                  <a:gd name="T77" fmla="*/ 64 h 104"/>
                  <a:gd name="T78" fmla="*/ 268 w 157"/>
                  <a:gd name="T79" fmla="*/ 64 h 104"/>
                  <a:gd name="T80" fmla="*/ 268 w 157"/>
                  <a:gd name="T81" fmla="*/ 56 h 104"/>
                  <a:gd name="T82" fmla="*/ 268 w 157"/>
                  <a:gd name="T83" fmla="*/ 48 h 104"/>
                  <a:gd name="T84" fmla="*/ 268 w 157"/>
                  <a:gd name="T85" fmla="*/ 40 h 104"/>
                  <a:gd name="T86" fmla="*/ 286 w 157"/>
                  <a:gd name="T87" fmla="*/ 32 h 104"/>
                  <a:gd name="T88" fmla="*/ 286 w 157"/>
                  <a:gd name="T89" fmla="*/ 24 h 104"/>
                  <a:gd name="T90" fmla="*/ 286 w 157"/>
                  <a:gd name="T91" fmla="*/ 16 h 104"/>
                  <a:gd name="T92" fmla="*/ 286 w 157"/>
                  <a:gd name="T93" fmla="*/ 8 h 104"/>
                  <a:gd name="T94" fmla="*/ 268 w 157"/>
                  <a:gd name="T95" fmla="*/ 8 h 104"/>
                  <a:gd name="T96" fmla="*/ 268 w 157"/>
                  <a:gd name="T97" fmla="*/ 0 h 104"/>
                  <a:gd name="T98" fmla="*/ 249 w 157"/>
                  <a:gd name="T99" fmla="*/ 0 h 104"/>
                  <a:gd name="T100" fmla="*/ 231 w 157"/>
                  <a:gd name="T101" fmla="*/ 0 h 104"/>
                  <a:gd name="T102" fmla="*/ 215 w 157"/>
                  <a:gd name="T103" fmla="*/ 0 h 104"/>
                  <a:gd name="T104" fmla="*/ 198 w 157"/>
                  <a:gd name="T105" fmla="*/ 0 h 104"/>
                  <a:gd name="T106" fmla="*/ 178 w 157"/>
                  <a:gd name="T107" fmla="*/ 0 h 104"/>
                  <a:gd name="T108" fmla="*/ 160 w 157"/>
                  <a:gd name="T109" fmla="*/ 0 h 104"/>
                  <a:gd name="T110" fmla="*/ 142 w 157"/>
                  <a:gd name="T111" fmla="*/ 0 h 10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7"/>
                  <a:gd name="T169" fmla="*/ 0 h 104"/>
                  <a:gd name="T170" fmla="*/ 157 w 157"/>
                  <a:gd name="T171" fmla="*/ 104 h 10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7" h="104">
                    <a:moveTo>
                      <a:pt x="78" y="0"/>
                    </a:moveTo>
                    <a:lnTo>
                      <a:pt x="68" y="0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29" y="0"/>
                    </a:lnTo>
                    <a:lnTo>
                      <a:pt x="29" y="8"/>
                    </a:lnTo>
                    <a:lnTo>
                      <a:pt x="19" y="8"/>
                    </a:lnTo>
                    <a:lnTo>
                      <a:pt x="19" y="16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10" y="32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10" y="48"/>
                    </a:lnTo>
                    <a:lnTo>
                      <a:pt x="10" y="56"/>
                    </a:lnTo>
                    <a:lnTo>
                      <a:pt x="10" y="64"/>
                    </a:lnTo>
                    <a:lnTo>
                      <a:pt x="19" y="64"/>
                    </a:lnTo>
                    <a:lnTo>
                      <a:pt x="19" y="72"/>
                    </a:lnTo>
                    <a:lnTo>
                      <a:pt x="29" y="72"/>
                    </a:lnTo>
                    <a:lnTo>
                      <a:pt x="29" y="80"/>
                    </a:lnTo>
                    <a:lnTo>
                      <a:pt x="39" y="80"/>
                    </a:lnTo>
                    <a:lnTo>
                      <a:pt x="39" y="88"/>
                    </a:lnTo>
                    <a:lnTo>
                      <a:pt x="49" y="88"/>
                    </a:lnTo>
                    <a:lnTo>
                      <a:pt x="59" y="96"/>
                    </a:lnTo>
                    <a:lnTo>
                      <a:pt x="68" y="96"/>
                    </a:lnTo>
                    <a:lnTo>
                      <a:pt x="68" y="104"/>
                    </a:lnTo>
                    <a:lnTo>
                      <a:pt x="78" y="96"/>
                    </a:lnTo>
                    <a:lnTo>
                      <a:pt x="88" y="96"/>
                    </a:lnTo>
                    <a:lnTo>
                      <a:pt x="98" y="96"/>
                    </a:lnTo>
                    <a:lnTo>
                      <a:pt x="108" y="96"/>
                    </a:lnTo>
                    <a:lnTo>
                      <a:pt x="118" y="96"/>
                    </a:lnTo>
                    <a:lnTo>
                      <a:pt x="118" y="88"/>
                    </a:lnTo>
                    <a:lnTo>
                      <a:pt x="118" y="80"/>
                    </a:lnTo>
                    <a:lnTo>
                      <a:pt x="127" y="80"/>
                    </a:lnTo>
                    <a:lnTo>
                      <a:pt x="137" y="80"/>
                    </a:lnTo>
                    <a:lnTo>
                      <a:pt x="137" y="72"/>
                    </a:lnTo>
                    <a:lnTo>
                      <a:pt x="137" y="64"/>
                    </a:lnTo>
                    <a:lnTo>
                      <a:pt x="147" y="64"/>
                    </a:lnTo>
                    <a:lnTo>
                      <a:pt x="147" y="56"/>
                    </a:lnTo>
                    <a:lnTo>
                      <a:pt x="147" y="48"/>
                    </a:lnTo>
                    <a:lnTo>
                      <a:pt x="147" y="40"/>
                    </a:lnTo>
                    <a:lnTo>
                      <a:pt x="157" y="32"/>
                    </a:lnTo>
                    <a:lnTo>
                      <a:pt x="157" y="24"/>
                    </a:lnTo>
                    <a:lnTo>
                      <a:pt x="157" y="16"/>
                    </a:lnTo>
                    <a:lnTo>
                      <a:pt x="157" y="8"/>
                    </a:lnTo>
                    <a:lnTo>
                      <a:pt x="147" y="8"/>
                    </a:lnTo>
                    <a:lnTo>
                      <a:pt x="147" y="0"/>
                    </a:lnTo>
                    <a:lnTo>
                      <a:pt x="137" y="0"/>
                    </a:lnTo>
                    <a:lnTo>
                      <a:pt x="127" y="0"/>
                    </a:lnTo>
                    <a:lnTo>
                      <a:pt x="118" y="0"/>
                    </a:lnTo>
                    <a:lnTo>
                      <a:pt x="108" y="0"/>
                    </a:lnTo>
                    <a:lnTo>
                      <a:pt x="98" y="0"/>
                    </a:lnTo>
                    <a:lnTo>
                      <a:pt x="88" y="0"/>
                    </a:lnTo>
                    <a:lnTo>
                      <a:pt x="78" y="0"/>
                    </a:lnTo>
                    <a:close/>
                  </a:path>
                </a:pathLst>
              </a:cu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02" name="Freeform 62"/>
              <p:cNvSpPr>
                <a:spLocks/>
              </p:cNvSpPr>
              <p:nvPr/>
            </p:nvSpPr>
            <p:spPr bwMode="auto">
              <a:xfrm>
                <a:off x="761" y="2435"/>
                <a:ext cx="177" cy="104"/>
              </a:xfrm>
              <a:custGeom>
                <a:avLst/>
                <a:gdLst>
                  <a:gd name="T0" fmla="*/ 142 w 157"/>
                  <a:gd name="T1" fmla="*/ 0 h 104"/>
                  <a:gd name="T2" fmla="*/ 124 w 157"/>
                  <a:gd name="T3" fmla="*/ 0 h 104"/>
                  <a:gd name="T4" fmla="*/ 109 w 157"/>
                  <a:gd name="T5" fmla="*/ 0 h 104"/>
                  <a:gd name="T6" fmla="*/ 89 w 157"/>
                  <a:gd name="T7" fmla="*/ 0 h 104"/>
                  <a:gd name="T8" fmla="*/ 71 w 157"/>
                  <a:gd name="T9" fmla="*/ 0 h 104"/>
                  <a:gd name="T10" fmla="*/ 53 w 157"/>
                  <a:gd name="T11" fmla="*/ 0 h 104"/>
                  <a:gd name="T12" fmla="*/ 53 w 157"/>
                  <a:gd name="T13" fmla="*/ 8 h 104"/>
                  <a:gd name="T14" fmla="*/ 34 w 157"/>
                  <a:gd name="T15" fmla="*/ 8 h 104"/>
                  <a:gd name="T16" fmla="*/ 34 w 157"/>
                  <a:gd name="T17" fmla="*/ 16 h 104"/>
                  <a:gd name="T18" fmla="*/ 18 w 157"/>
                  <a:gd name="T19" fmla="*/ 16 h 104"/>
                  <a:gd name="T20" fmla="*/ 18 w 157"/>
                  <a:gd name="T21" fmla="*/ 24 h 104"/>
                  <a:gd name="T22" fmla="*/ 18 w 157"/>
                  <a:gd name="T23" fmla="*/ 32 h 104"/>
                  <a:gd name="T24" fmla="*/ 0 w 157"/>
                  <a:gd name="T25" fmla="*/ 32 h 104"/>
                  <a:gd name="T26" fmla="*/ 0 w 157"/>
                  <a:gd name="T27" fmla="*/ 40 h 104"/>
                  <a:gd name="T28" fmla="*/ 0 w 157"/>
                  <a:gd name="T29" fmla="*/ 48 h 104"/>
                  <a:gd name="T30" fmla="*/ 18 w 157"/>
                  <a:gd name="T31" fmla="*/ 48 h 104"/>
                  <a:gd name="T32" fmla="*/ 18 w 157"/>
                  <a:gd name="T33" fmla="*/ 56 h 104"/>
                  <a:gd name="T34" fmla="*/ 18 w 157"/>
                  <a:gd name="T35" fmla="*/ 64 h 104"/>
                  <a:gd name="T36" fmla="*/ 34 w 157"/>
                  <a:gd name="T37" fmla="*/ 64 h 104"/>
                  <a:gd name="T38" fmla="*/ 34 w 157"/>
                  <a:gd name="T39" fmla="*/ 72 h 104"/>
                  <a:gd name="T40" fmla="*/ 53 w 157"/>
                  <a:gd name="T41" fmla="*/ 72 h 104"/>
                  <a:gd name="T42" fmla="*/ 53 w 157"/>
                  <a:gd name="T43" fmla="*/ 80 h 104"/>
                  <a:gd name="T44" fmla="*/ 71 w 157"/>
                  <a:gd name="T45" fmla="*/ 80 h 104"/>
                  <a:gd name="T46" fmla="*/ 71 w 157"/>
                  <a:gd name="T47" fmla="*/ 88 h 104"/>
                  <a:gd name="T48" fmla="*/ 89 w 157"/>
                  <a:gd name="T49" fmla="*/ 88 h 104"/>
                  <a:gd name="T50" fmla="*/ 109 w 157"/>
                  <a:gd name="T51" fmla="*/ 96 h 104"/>
                  <a:gd name="T52" fmla="*/ 124 w 157"/>
                  <a:gd name="T53" fmla="*/ 96 h 104"/>
                  <a:gd name="T54" fmla="*/ 124 w 157"/>
                  <a:gd name="T55" fmla="*/ 104 h 104"/>
                  <a:gd name="T56" fmla="*/ 142 w 157"/>
                  <a:gd name="T57" fmla="*/ 96 h 104"/>
                  <a:gd name="T58" fmla="*/ 160 w 157"/>
                  <a:gd name="T59" fmla="*/ 96 h 104"/>
                  <a:gd name="T60" fmla="*/ 178 w 157"/>
                  <a:gd name="T61" fmla="*/ 96 h 104"/>
                  <a:gd name="T62" fmla="*/ 198 w 157"/>
                  <a:gd name="T63" fmla="*/ 96 h 104"/>
                  <a:gd name="T64" fmla="*/ 215 w 157"/>
                  <a:gd name="T65" fmla="*/ 96 h 104"/>
                  <a:gd name="T66" fmla="*/ 215 w 157"/>
                  <a:gd name="T67" fmla="*/ 88 h 104"/>
                  <a:gd name="T68" fmla="*/ 215 w 157"/>
                  <a:gd name="T69" fmla="*/ 80 h 104"/>
                  <a:gd name="T70" fmla="*/ 231 w 157"/>
                  <a:gd name="T71" fmla="*/ 80 h 104"/>
                  <a:gd name="T72" fmla="*/ 249 w 157"/>
                  <a:gd name="T73" fmla="*/ 80 h 104"/>
                  <a:gd name="T74" fmla="*/ 249 w 157"/>
                  <a:gd name="T75" fmla="*/ 72 h 104"/>
                  <a:gd name="T76" fmla="*/ 249 w 157"/>
                  <a:gd name="T77" fmla="*/ 64 h 104"/>
                  <a:gd name="T78" fmla="*/ 268 w 157"/>
                  <a:gd name="T79" fmla="*/ 64 h 104"/>
                  <a:gd name="T80" fmla="*/ 268 w 157"/>
                  <a:gd name="T81" fmla="*/ 56 h 104"/>
                  <a:gd name="T82" fmla="*/ 268 w 157"/>
                  <a:gd name="T83" fmla="*/ 48 h 104"/>
                  <a:gd name="T84" fmla="*/ 268 w 157"/>
                  <a:gd name="T85" fmla="*/ 40 h 104"/>
                  <a:gd name="T86" fmla="*/ 286 w 157"/>
                  <a:gd name="T87" fmla="*/ 32 h 104"/>
                  <a:gd name="T88" fmla="*/ 286 w 157"/>
                  <a:gd name="T89" fmla="*/ 24 h 104"/>
                  <a:gd name="T90" fmla="*/ 286 w 157"/>
                  <a:gd name="T91" fmla="*/ 16 h 104"/>
                  <a:gd name="T92" fmla="*/ 286 w 157"/>
                  <a:gd name="T93" fmla="*/ 8 h 104"/>
                  <a:gd name="T94" fmla="*/ 268 w 157"/>
                  <a:gd name="T95" fmla="*/ 8 h 104"/>
                  <a:gd name="T96" fmla="*/ 268 w 157"/>
                  <a:gd name="T97" fmla="*/ 0 h 104"/>
                  <a:gd name="T98" fmla="*/ 249 w 157"/>
                  <a:gd name="T99" fmla="*/ 0 h 104"/>
                  <a:gd name="T100" fmla="*/ 231 w 157"/>
                  <a:gd name="T101" fmla="*/ 0 h 104"/>
                  <a:gd name="T102" fmla="*/ 215 w 157"/>
                  <a:gd name="T103" fmla="*/ 0 h 104"/>
                  <a:gd name="T104" fmla="*/ 198 w 157"/>
                  <a:gd name="T105" fmla="*/ 0 h 104"/>
                  <a:gd name="T106" fmla="*/ 178 w 157"/>
                  <a:gd name="T107" fmla="*/ 0 h 104"/>
                  <a:gd name="T108" fmla="*/ 160 w 157"/>
                  <a:gd name="T109" fmla="*/ 0 h 10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57"/>
                  <a:gd name="T166" fmla="*/ 0 h 104"/>
                  <a:gd name="T167" fmla="*/ 157 w 157"/>
                  <a:gd name="T168" fmla="*/ 104 h 10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57" h="104">
                    <a:moveTo>
                      <a:pt x="78" y="0"/>
                    </a:moveTo>
                    <a:lnTo>
                      <a:pt x="68" y="0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29" y="0"/>
                    </a:lnTo>
                    <a:lnTo>
                      <a:pt x="29" y="8"/>
                    </a:lnTo>
                    <a:lnTo>
                      <a:pt x="19" y="8"/>
                    </a:lnTo>
                    <a:lnTo>
                      <a:pt x="19" y="16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10" y="32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10" y="48"/>
                    </a:lnTo>
                    <a:lnTo>
                      <a:pt x="10" y="56"/>
                    </a:lnTo>
                    <a:lnTo>
                      <a:pt x="10" y="64"/>
                    </a:lnTo>
                    <a:lnTo>
                      <a:pt x="19" y="64"/>
                    </a:lnTo>
                    <a:lnTo>
                      <a:pt x="19" y="72"/>
                    </a:lnTo>
                    <a:lnTo>
                      <a:pt x="29" y="72"/>
                    </a:lnTo>
                    <a:lnTo>
                      <a:pt x="29" y="80"/>
                    </a:lnTo>
                    <a:lnTo>
                      <a:pt x="39" y="80"/>
                    </a:lnTo>
                    <a:lnTo>
                      <a:pt x="39" y="88"/>
                    </a:lnTo>
                    <a:lnTo>
                      <a:pt x="49" y="88"/>
                    </a:lnTo>
                    <a:lnTo>
                      <a:pt x="59" y="96"/>
                    </a:lnTo>
                    <a:lnTo>
                      <a:pt x="68" y="96"/>
                    </a:lnTo>
                    <a:lnTo>
                      <a:pt x="68" y="104"/>
                    </a:lnTo>
                    <a:lnTo>
                      <a:pt x="78" y="96"/>
                    </a:lnTo>
                    <a:lnTo>
                      <a:pt x="88" y="96"/>
                    </a:lnTo>
                    <a:lnTo>
                      <a:pt x="98" y="96"/>
                    </a:lnTo>
                    <a:lnTo>
                      <a:pt x="108" y="96"/>
                    </a:lnTo>
                    <a:lnTo>
                      <a:pt x="118" y="96"/>
                    </a:lnTo>
                    <a:lnTo>
                      <a:pt x="118" y="88"/>
                    </a:lnTo>
                    <a:lnTo>
                      <a:pt x="118" y="80"/>
                    </a:lnTo>
                    <a:lnTo>
                      <a:pt x="127" y="80"/>
                    </a:lnTo>
                    <a:lnTo>
                      <a:pt x="137" y="80"/>
                    </a:lnTo>
                    <a:lnTo>
                      <a:pt x="137" y="72"/>
                    </a:lnTo>
                    <a:lnTo>
                      <a:pt x="137" y="64"/>
                    </a:lnTo>
                    <a:lnTo>
                      <a:pt x="147" y="64"/>
                    </a:lnTo>
                    <a:lnTo>
                      <a:pt x="147" y="56"/>
                    </a:lnTo>
                    <a:lnTo>
                      <a:pt x="147" y="48"/>
                    </a:lnTo>
                    <a:lnTo>
                      <a:pt x="147" y="40"/>
                    </a:lnTo>
                    <a:lnTo>
                      <a:pt x="157" y="32"/>
                    </a:lnTo>
                    <a:lnTo>
                      <a:pt x="157" y="24"/>
                    </a:lnTo>
                    <a:lnTo>
                      <a:pt x="157" y="16"/>
                    </a:lnTo>
                    <a:lnTo>
                      <a:pt x="157" y="8"/>
                    </a:lnTo>
                    <a:lnTo>
                      <a:pt x="147" y="8"/>
                    </a:lnTo>
                    <a:lnTo>
                      <a:pt x="147" y="0"/>
                    </a:lnTo>
                    <a:lnTo>
                      <a:pt x="137" y="0"/>
                    </a:lnTo>
                    <a:lnTo>
                      <a:pt x="127" y="0"/>
                    </a:lnTo>
                    <a:lnTo>
                      <a:pt x="118" y="0"/>
                    </a:lnTo>
                    <a:lnTo>
                      <a:pt x="108" y="0"/>
                    </a:lnTo>
                    <a:lnTo>
                      <a:pt x="98" y="0"/>
                    </a:lnTo>
                    <a:lnTo>
                      <a:pt x="88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03" name="Oval 63"/>
              <p:cNvSpPr>
                <a:spLocks noChangeArrowheads="1"/>
              </p:cNvSpPr>
              <p:nvPr/>
            </p:nvSpPr>
            <p:spPr bwMode="auto">
              <a:xfrm>
                <a:off x="822" y="2472"/>
                <a:ext cx="55" cy="38"/>
              </a:xfrm>
              <a:prstGeom prst="ellipse">
                <a:avLst/>
              </a:prstGeom>
              <a:solidFill>
                <a:srgbClr val="0000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200" b="1">
                  <a:latin typeface="Calibri" pitchFamily="34" charset="0"/>
                </a:endParaRPr>
              </a:p>
            </p:txBody>
          </p:sp>
        </p:grpSp>
        <p:pic>
          <p:nvPicPr>
            <p:cNvPr id="94" name="Picture 64" descr="pintade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80" y="1049"/>
              <a:ext cx="552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4" name="Group 238"/>
          <p:cNvGrpSpPr>
            <a:grpSpLocks/>
          </p:cNvGrpSpPr>
          <p:nvPr/>
        </p:nvGrpSpPr>
        <p:grpSpPr bwMode="auto">
          <a:xfrm>
            <a:off x="9196657" y="5305788"/>
            <a:ext cx="1097172" cy="969445"/>
            <a:chOff x="3469" y="978"/>
            <a:chExt cx="887" cy="934"/>
          </a:xfrm>
        </p:grpSpPr>
        <p:sp>
          <p:nvSpPr>
            <p:cNvPr id="105" name="Rectangle 68"/>
            <p:cNvSpPr>
              <a:spLocks noChangeArrowheads="1"/>
            </p:cNvSpPr>
            <p:nvPr/>
          </p:nvSpPr>
          <p:spPr bwMode="auto">
            <a:xfrm>
              <a:off x="3469" y="1767"/>
              <a:ext cx="88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GB" sz="1200" dirty="0">
                  <a:latin typeface="Calibri" pitchFamily="34" charset="0"/>
                </a:rPr>
                <a:t>Linear growth phase</a:t>
              </a:r>
            </a:p>
          </p:txBody>
        </p:sp>
        <p:grpSp>
          <p:nvGrpSpPr>
            <p:cNvPr id="106" name="Group 69"/>
            <p:cNvGrpSpPr>
              <a:grpSpLocks/>
            </p:cNvGrpSpPr>
            <p:nvPr/>
          </p:nvGrpSpPr>
          <p:grpSpPr bwMode="auto">
            <a:xfrm>
              <a:off x="3718" y="1497"/>
              <a:ext cx="322" cy="267"/>
              <a:chOff x="3132" y="2188"/>
              <a:chExt cx="696" cy="462"/>
            </a:xfrm>
          </p:grpSpPr>
          <p:sp>
            <p:nvSpPr>
              <p:cNvPr id="108" name="Rectangle 70"/>
              <p:cNvSpPr>
                <a:spLocks noChangeArrowheads="1"/>
              </p:cNvSpPr>
              <p:nvPr/>
            </p:nvSpPr>
            <p:spPr bwMode="auto">
              <a:xfrm>
                <a:off x="3143" y="2515"/>
                <a:ext cx="685" cy="135"/>
              </a:xfrm>
              <a:prstGeom prst="rect">
                <a:avLst/>
              </a:prstGeom>
              <a:blipFill dpi="0" rotWithShape="0">
                <a:blip r:embed="rId5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200" b="1">
                  <a:latin typeface="Calibri" pitchFamily="34" charset="0"/>
                </a:endParaRPr>
              </a:p>
            </p:txBody>
          </p:sp>
          <p:sp>
            <p:nvSpPr>
              <p:cNvPr id="109" name="Line 71"/>
              <p:cNvSpPr>
                <a:spLocks noChangeShapeType="1"/>
              </p:cNvSpPr>
              <p:nvPr/>
            </p:nvSpPr>
            <p:spPr bwMode="auto">
              <a:xfrm>
                <a:off x="3132" y="2507"/>
                <a:ext cx="684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0" name="Line 72"/>
              <p:cNvSpPr>
                <a:spLocks noChangeShapeType="1"/>
              </p:cNvSpPr>
              <p:nvPr/>
            </p:nvSpPr>
            <p:spPr bwMode="auto">
              <a:xfrm>
                <a:off x="3132" y="2642"/>
                <a:ext cx="684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1" name="Freeform 73"/>
              <p:cNvSpPr>
                <a:spLocks/>
              </p:cNvSpPr>
              <p:nvPr/>
            </p:nvSpPr>
            <p:spPr bwMode="auto">
              <a:xfrm>
                <a:off x="3199" y="2419"/>
                <a:ext cx="298" cy="120"/>
              </a:xfrm>
              <a:custGeom>
                <a:avLst/>
                <a:gdLst>
                  <a:gd name="T0" fmla="*/ 0 w 265"/>
                  <a:gd name="T1" fmla="*/ 0 h 120"/>
                  <a:gd name="T2" fmla="*/ 0 w 265"/>
                  <a:gd name="T3" fmla="*/ 8 h 120"/>
                  <a:gd name="T4" fmla="*/ 0 w 265"/>
                  <a:gd name="T5" fmla="*/ 16 h 120"/>
                  <a:gd name="T6" fmla="*/ 0 w 265"/>
                  <a:gd name="T7" fmla="*/ 24 h 120"/>
                  <a:gd name="T8" fmla="*/ 0 w 265"/>
                  <a:gd name="T9" fmla="*/ 32 h 120"/>
                  <a:gd name="T10" fmla="*/ 0 w 265"/>
                  <a:gd name="T11" fmla="*/ 40 h 120"/>
                  <a:gd name="T12" fmla="*/ 17 w 265"/>
                  <a:gd name="T13" fmla="*/ 40 h 120"/>
                  <a:gd name="T14" fmla="*/ 17 w 265"/>
                  <a:gd name="T15" fmla="*/ 48 h 120"/>
                  <a:gd name="T16" fmla="*/ 17 w 265"/>
                  <a:gd name="T17" fmla="*/ 56 h 120"/>
                  <a:gd name="T18" fmla="*/ 34 w 265"/>
                  <a:gd name="T19" fmla="*/ 56 h 120"/>
                  <a:gd name="T20" fmla="*/ 34 w 265"/>
                  <a:gd name="T21" fmla="*/ 64 h 120"/>
                  <a:gd name="T22" fmla="*/ 53 w 265"/>
                  <a:gd name="T23" fmla="*/ 72 h 120"/>
                  <a:gd name="T24" fmla="*/ 53 w 265"/>
                  <a:gd name="T25" fmla="*/ 80 h 120"/>
                  <a:gd name="T26" fmla="*/ 70 w 265"/>
                  <a:gd name="T27" fmla="*/ 88 h 120"/>
                  <a:gd name="T28" fmla="*/ 70 w 265"/>
                  <a:gd name="T29" fmla="*/ 96 h 120"/>
                  <a:gd name="T30" fmla="*/ 89 w 265"/>
                  <a:gd name="T31" fmla="*/ 96 h 120"/>
                  <a:gd name="T32" fmla="*/ 105 w 265"/>
                  <a:gd name="T33" fmla="*/ 96 h 120"/>
                  <a:gd name="T34" fmla="*/ 105 w 265"/>
                  <a:gd name="T35" fmla="*/ 104 h 120"/>
                  <a:gd name="T36" fmla="*/ 121 w 265"/>
                  <a:gd name="T37" fmla="*/ 104 h 120"/>
                  <a:gd name="T38" fmla="*/ 141 w 265"/>
                  <a:gd name="T39" fmla="*/ 112 h 120"/>
                  <a:gd name="T40" fmla="*/ 159 w 265"/>
                  <a:gd name="T41" fmla="*/ 112 h 120"/>
                  <a:gd name="T42" fmla="*/ 159 w 265"/>
                  <a:gd name="T43" fmla="*/ 120 h 120"/>
                  <a:gd name="T44" fmla="*/ 175 w 265"/>
                  <a:gd name="T45" fmla="*/ 120 h 120"/>
                  <a:gd name="T46" fmla="*/ 193 w 265"/>
                  <a:gd name="T47" fmla="*/ 120 h 120"/>
                  <a:gd name="T48" fmla="*/ 210 w 265"/>
                  <a:gd name="T49" fmla="*/ 120 h 120"/>
                  <a:gd name="T50" fmla="*/ 229 w 265"/>
                  <a:gd name="T51" fmla="*/ 120 h 120"/>
                  <a:gd name="T52" fmla="*/ 246 w 265"/>
                  <a:gd name="T53" fmla="*/ 120 h 120"/>
                  <a:gd name="T54" fmla="*/ 264 w 265"/>
                  <a:gd name="T55" fmla="*/ 120 h 120"/>
                  <a:gd name="T56" fmla="*/ 283 w 265"/>
                  <a:gd name="T57" fmla="*/ 120 h 120"/>
                  <a:gd name="T58" fmla="*/ 300 w 265"/>
                  <a:gd name="T59" fmla="*/ 120 h 120"/>
                  <a:gd name="T60" fmla="*/ 317 w 265"/>
                  <a:gd name="T61" fmla="*/ 112 h 120"/>
                  <a:gd name="T62" fmla="*/ 317 w 265"/>
                  <a:gd name="T63" fmla="*/ 104 h 120"/>
                  <a:gd name="T64" fmla="*/ 334 w 265"/>
                  <a:gd name="T65" fmla="*/ 104 h 120"/>
                  <a:gd name="T66" fmla="*/ 334 w 265"/>
                  <a:gd name="T67" fmla="*/ 96 h 120"/>
                  <a:gd name="T68" fmla="*/ 352 w 265"/>
                  <a:gd name="T69" fmla="*/ 96 h 120"/>
                  <a:gd name="T70" fmla="*/ 352 w 265"/>
                  <a:gd name="T71" fmla="*/ 88 h 120"/>
                  <a:gd name="T72" fmla="*/ 372 w 265"/>
                  <a:gd name="T73" fmla="*/ 88 h 120"/>
                  <a:gd name="T74" fmla="*/ 388 w 265"/>
                  <a:gd name="T75" fmla="*/ 88 h 120"/>
                  <a:gd name="T76" fmla="*/ 388 w 265"/>
                  <a:gd name="T77" fmla="*/ 80 h 120"/>
                  <a:gd name="T78" fmla="*/ 405 w 265"/>
                  <a:gd name="T79" fmla="*/ 80 h 120"/>
                  <a:gd name="T80" fmla="*/ 405 w 265"/>
                  <a:gd name="T81" fmla="*/ 72 h 120"/>
                  <a:gd name="T82" fmla="*/ 405 w 265"/>
                  <a:gd name="T83" fmla="*/ 64 h 120"/>
                  <a:gd name="T84" fmla="*/ 423 w 265"/>
                  <a:gd name="T85" fmla="*/ 64 h 120"/>
                  <a:gd name="T86" fmla="*/ 423 w 265"/>
                  <a:gd name="T87" fmla="*/ 56 h 120"/>
                  <a:gd name="T88" fmla="*/ 423 w 265"/>
                  <a:gd name="T89" fmla="*/ 48 h 120"/>
                  <a:gd name="T90" fmla="*/ 441 w 265"/>
                  <a:gd name="T91" fmla="*/ 48 h 120"/>
                  <a:gd name="T92" fmla="*/ 441 w 265"/>
                  <a:gd name="T93" fmla="*/ 40 h 120"/>
                  <a:gd name="T94" fmla="*/ 441 w 265"/>
                  <a:gd name="T95" fmla="*/ 32 h 120"/>
                  <a:gd name="T96" fmla="*/ 459 w 265"/>
                  <a:gd name="T97" fmla="*/ 16 h 120"/>
                  <a:gd name="T98" fmla="*/ 477 w 265"/>
                  <a:gd name="T99" fmla="*/ 16 h 120"/>
                  <a:gd name="T100" fmla="*/ 477 w 265"/>
                  <a:gd name="T101" fmla="*/ 8 h 120"/>
                  <a:gd name="T102" fmla="*/ 477 w 265"/>
                  <a:gd name="T103" fmla="*/ 0 h 120"/>
                  <a:gd name="T104" fmla="*/ 0 w 265"/>
                  <a:gd name="T105" fmla="*/ 0 h 12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65"/>
                  <a:gd name="T160" fmla="*/ 0 h 120"/>
                  <a:gd name="T161" fmla="*/ 265 w 265"/>
                  <a:gd name="T162" fmla="*/ 120 h 12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65" h="120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0" y="40"/>
                    </a:lnTo>
                    <a:lnTo>
                      <a:pt x="10" y="48"/>
                    </a:lnTo>
                    <a:lnTo>
                      <a:pt x="10" y="56"/>
                    </a:lnTo>
                    <a:lnTo>
                      <a:pt x="19" y="56"/>
                    </a:lnTo>
                    <a:lnTo>
                      <a:pt x="19" y="64"/>
                    </a:lnTo>
                    <a:lnTo>
                      <a:pt x="29" y="72"/>
                    </a:lnTo>
                    <a:lnTo>
                      <a:pt x="29" y="80"/>
                    </a:lnTo>
                    <a:lnTo>
                      <a:pt x="39" y="88"/>
                    </a:lnTo>
                    <a:lnTo>
                      <a:pt x="39" y="96"/>
                    </a:lnTo>
                    <a:lnTo>
                      <a:pt x="49" y="96"/>
                    </a:lnTo>
                    <a:lnTo>
                      <a:pt x="59" y="96"/>
                    </a:lnTo>
                    <a:lnTo>
                      <a:pt x="59" y="104"/>
                    </a:lnTo>
                    <a:lnTo>
                      <a:pt x="68" y="104"/>
                    </a:lnTo>
                    <a:lnTo>
                      <a:pt x="78" y="112"/>
                    </a:lnTo>
                    <a:lnTo>
                      <a:pt x="88" y="112"/>
                    </a:lnTo>
                    <a:lnTo>
                      <a:pt x="88" y="120"/>
                    </a:lnTo>
                    <a:lnTo>
                      <a:pt x="98" y="120"/>
                    </a:lnTo>
                    <a:lnTo>
                      <a:pt x="108" y="120"/>
                    </a:lnTo>
                    <a:lnTo>
                      <a:pt x="117" y="120"/>
                    </a:lnTo>
                    <a:lnTo>
                      <a:pt x="127" y="120"/>
                    </a:lnTo>
                    <a:lnTo>
                      <a:pt x="137" y="120"/>
                    </a:lnTo>
                    <a:lnTo>
                      <a:pt x="147" y="120"/>
                    </a:lnTo>
                    <a:lnTo>
                      <a:pt x="157" y="120"/>
                    </a:lnTo>
                    <a:lnTo>
                      <a:pt x="167" y="120"/>
                    </a:lnTo>
                    <a:lnTo>
                      <a:pt x="176" y="112"/>
                    </a:lnTo>
                    <a:lnTo>
                      <a:pt x="176" y="104"/>
                    </a:lnTo>
                    <a:lnTo>
                      <a:pt x="186" y="104"/>
                    </a:lnTo>
                    <a:lnTo>
                      <a:pt x="186" y="96"/>
                    </a:lnTo>
                    <a:lnTo>
                      <a:pt x="196" y="96"/>
                    </a:lnTo>
                    <a:lnTo>
                      <a:pt x="196" y="88"/>
                    </a:lnTo>
                    <a:lnTo>
                      <a:pt x="206" y="88"/>
                    </a:lnTo>
                    <a:lnTo>
                      <a:pt x="216" y="88"/>
                    </a:lnTo>
                    <a:lnTo>
                      <a:pt x="216" y="80"/>
                    </a:lnTo>
                    <a:lnTo>
                      <a:pt x="225" y="80"/>
                    </a:lnTo>
                    <a:lnTo>
                      <a:pt x="225" y="72"/>
                    </a:lnTo>
                    <a:lnTo>
                      <a:pt x="225" y="64"/>
                    </a:lnTo>
                    <a:lnTo>
                      <a:pt x="235" y="64"/>
                    </a:lnTo>
                    <a:lnTo>
                      <a:pt x="235" y="56"/>
                    </a:lnTo>
                    <a:lnTo>
                      <a:pt x="235" y="48"/>
                    </a:lnTo>
                    <a:lnTo>
                      <a:pt x="245" y="48"/>
                    </a:lnTo>
                    <a:lnTo>
                      <a:pt x="245" y="40"/>
                    </a:lnTo>
                    <a:lnTo>
                      <a:pt x="245" y="32"/>
                    </a:lnTo>
                    <a:lnTo>
                      <a:pt x="255" y="16"/>
                    </a:lnTo>
                    <a:lnTo>
                      <a:pt x="265" y="16"/>
                    </a:lnTo>
                    <a:lnTo>
                      <a:pt x="265" y="8"/>
                    </a:lnTo>
                    <a:lnTo>
                      <a:pt x="265" y="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2" name="Freeform 74"/>
              <p:cNvSpPr>
                <a:spLocks/>
              </p:cNvSpPr>
              <p:nvPr/>
            </p:nvSpPr>
            <p:spPr bwMode="auto">
              <a:xfrm>
                <a:off x="3199" y="2419"/>
                <a:ext cx="298" cy="120"/>
              </a:xfrm>
              <a:custGeom>
                <a:avLst/>
                <a:gdLst>
                  <a:gd name="T0" fmla="*/ 0 w 265"/>
                  <a:gd name="T1" fmla="*/ 0 h 120"/>
                  <a:gd name="T2" fmla="*/ 0 w 265"/>
                  <a:gd name="T3" fmla="*/ 8 h 120"/>
                  <a:gd name="T4" fmla="*/ 0 w 265"/>
                  <a:gd name="T5" fmla="*/ 16 h 120"/>
                  <a:gd name="T6" fmla="*/ 0 w 265"/>
                  <a:gd name="T7" fmla="*/ 24 h 120"/>
                  <a:gd name="T8" fmla="*/ 0 w 265"/>
                  <a:gd name="T9" fmla="*/ 32 h 120"/>
                  <a:gd name="T10" fmla="*/ 0 w 265"/>
                  <a:gd name="T11" fmla="*/ 40 h 120"/>
                  <a:gd name="T12" fmla="*/ 17 w 265"/>
                  <a:gd name="T13" fmla="*/ 40 h 120"/>
                  <a:gd name="T14" fmla="*/ 17 w 265"/>
                  <a:gd name="T15" fmla="*/ 48 h 120"/>
                  <a:gd name="T16" fmla="*/ 17 w 265"/>
                  <a:gd name="T17" fmla="*/ 56 h 120"/>
                  <a:gd name="T18" fmla="*/ 34 w 265"/>
                  <a:gd name="T19" fmla="*/ 56 h 120"/>
                  <a:gd name="T20" fmla="*/ 34 w 265"/>
                  <a:gd name="T21" fmla="*/ 64 h 120"/>
                  <a:gd name="T22" fmla="*/ 53 w 265"/>
                  <a:gd name="T23" fmla="*/ 72 h 120"/>
                  <a:gd name="T24" fmla="*/ 53 w 265"/>
                  <a:gd name="T25" fmla="*/ 80 h 120"/>
                  <a:gd name="T26" fmla="*/ 70 w 265"/>
                  <a:gd name="T27" fmla="*/ 88 h 120"/>
                  <a:gd name="T28" fmla="*/ 70 w 265"/>
                  <a:gd name="T29" fmla="*/ 96 h 120"/>
                  <a:gd name="T30" fmla="*/ 89 w 265"/>
                  <a:gd name="T31" fmla="*/ 96 h 120"/>
                  <a:gd name="T32" fmla="*/ 105 w 265"/>
                  <a:gd name="T33" fmla="*/ 96 h 120"/>
                  <a:gd name="T34" fmla="*/ 105 w 265"/>
                  <a:gd name="T35" fmla="*/ 104 h 120"/>
                  <a:gd name="T36" fmla="*/ 121 w 265"/>
                  <a:gd name="T37" fmla="*/ 104 h 120"/>
                  <a:gd name="T38" fmla="*/ 141 w 265"/>
                  <a:gd name="T39" fmla="*/ 112 h 120"/>
                  <a:gd name="T40" fmla="*/ 159 w 265"/>
                  <a:gd name="T41" fmla="*/ 112 h 120"/>
                  <a:gd name="T42" fmla="*/ 159 w 265"/>
                  <a:gd name="T43" fmla="*/ 120 h 120"/>
                  <a:gd name="T44" fmla="*/ 175 w 265"/>
                  <a:gd name="T45" fmla="*/ 120 h 120"/>
                  <a:gd name="T46" fmla="*/ 193 w 265"/>
                  <a:gd name="T47" fmla="*/ 120 h 120"/>
                  <a:gd name="T48" fmla="*/ 210 w 265"/>
                  <a:gd name="T49" fmla="*/ 120 h 120"/>
                  <a:gd name="T50" fmla="*/ 229 w 265"/>
                  <a:gd name="T51" fmla="*/ 120 h 120"/>
                  <a:gd name="T52" fmla="*/ 246 w 265"/>
                  <a:gd name="T53" fmla="*/ 120 h 120"/>
                  <a:gd name="T54" fmla="*/ 264 w 265"/>
                  <a:gd name="T55" fmla="*/ 120 h 120"/>
                  <a:gd name="T56" fmla="*/ 283 w 265"/>
                  <a:gd name="T57" fmla="*/ 120 h 120"/>
                  <a:gd name="T58" fmla="*/ 300 w 265"/>
                  <a:gd name="T59" fmla="*/ 120 h 120"/>
                  <a:gd name="T60" fmla="*/ 317 w 265"/>
                  <a:gd name="T61" fmla="*/ 112 h 120"/>
                  <a:gd name="T62" fmla="*/ 317 w 265"/>
                  <a:gd name="T63" fmla="*/ 104 h 120"/>
                  <a:gd name="T64" fmla="*/ 334 w 265"/>
                  <a:gd name="T65" fmla="*/ 104 h 120"/>
                  <a:gd name="T66" fmla="*/ 334 w 265"/>
                  <a:gd name="T67" fmla="*/ 96 h 120"/>
                  <a:gd name="T68" fmla="*/ 352 w 265"/>
                  <a:gd name="T69" fmla="*/ 96 h 120"/>
                  <a:gd name="T70" fmla="*/ 352 w 265"/>
                  <a:gd name="T71" fmla="*/ 88 h 120"/>
                  <a:gd name="T72" fmla="*/ 372 w 265"/>
                  <a:gd name="T73" fmla="*/ 88 h 120"/>
                  <a:gd name="T74" fmla="*/ 388 w 265"/>
                  <a:gd name="T75" fmla="*/ 88 h 120"/>
                  <a:gd name="T76" fmla="*/ 388 w 265"/>
                  <a:gd name="T77" fmla="*/ 80 h 120"/>
                  <a:gd name="T78" fmla="*/ 405 w 265"/>
                  <a:gd name="T79" fmla="*/ 80 h 120"/>
                  <a:gd name="T80" fmla="*/ 405 w 265"/>
                  <a:gd name="T81" fmla="*/ 72 h 120"/>
                  <a:gd name="T82" fmla="*/ 405 w 265"/>
                  <a:gd name="T83" fmla="*/ 64 h 120"/>
                  <a:gd name="T84" fmla="*/ 423 w 265"/>
                  <a:gd name="T85" fmla="*/ 64 h 120"/>
                  <a:gd name="T86" fmla="*/ 423 w 265"/>
                  <a:gd name="T87" fmla="*/ 56 h 120"/>
                  <a:gd name="T88" fmla="*/ 423 w 265"/>
                  <a:gd name="T89" fmla="*/ 48 h 120"/>
                  <a:gd name="T90" fmla="*/ 441 w 265"/>
                  <a:gd name="T91" fmla="*/ 48 h 120"/>
                  <a:gd name="T92" fmla="*/ 441 w 265"/>
                  <a:gd name="T93" fmla="*/ 40 h 120"/>
                  <a:gd name="T94" fmla="*/ 441 w 265"/>
                  <a:gd name="T95" fmla="*/ 32 h 120"/>
                  <a:gd name="T96" fmla="*/ 459 w 265"/>
                  <a:gd name="T97" fmla="*/ 16 h 120"/>
                  <a:gd name="T98" fmla="*/ 477 w 265"/>
                  <a:gd name="T99" fmla="*/ 16 h 120"/>
                  <a:gd name="T100" fmla="*/ 477 w 265"/>
                  <a:gd name="T101" fmla="*/ 8 h 120"/>
                  <a:gd name="T102" fmla="*/ 477 w 265"/>
                  <a:gd name="T103" fmla="*/ 0 h 1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65"/>
                  <a:gd name="T157" fmla="*/ 0 h 120"/>
                  <a:gd name="T158" fmla="*/ 265 w 265"/>
                  <a:gd name="T159" fmla="*/ 120 h 1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65" h="120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0" y="40"/>
                    </a:lnTo>
                    <a:lnTo>
                      <a:pt x="10" y="48"/>
                    </a:lnTo>
                    <a:lnTo>
                      <a:pt x="10" y="56"/>
                    </a:lnTo>
                    <a:lnTo>
                      <a:pt x="19" y="56"/>
                    </a:lnTo>
                    <a:lnTo>
                      <a:pt x="19" y="64"/>
                    </a:lnTo>
                    <a:lnTo>
                      <a:pt x="29" y="72"/>
                    </a:lnTo>
                    <a:lnTo>
                      <a:pt x="29" y="80"/>
                    </a:lnTo>
                    <a:lnTo>
                      <a:pt x="39" y="88"/>
                    </a:lnTo>
                    <a:lnTo>
                      <a:pt x="39" y="96"/>
                    </a:lnTo>
                    <a:lnTo>
                      <a:pt x="49" y="96"/>
                    </a:lnTo>
                    <a:lnTo>
                      <a:pt x="59" y="96"/>
                    </a:lnTo>
                    <a:lnTo>
                      <a:pt x="59" y="104"/>
                    </a:lnTo>
                    <a:lnTo>
                      <a:pt x="68" y="104"/>
                    </a:lnTo>
                    <a:lnTo>
                      <a:pt x="78" y="112"/>
                    </a:lnTo>
                    <a:lnTo>
                      <a:pt x="88" y="112"/>
                    </a:lnTo>
                    <a:lnTo>
                      <a:pt x="88" y="120"/>
                    </a:lnTo>
                    <a:lnTo>
                      <a:pt x="98" y="120"/>
                    </a:lnTo>
                    <a:lnTo>
                      <a:pt x="108" y="120"/>
                    </a:lnTo>
                    <a:lnTo>
                      <a:pt x="117" y="120"/>
                    </a:lnTo>
                    <a:lnTo>
                      <a:pt x="127" y="120"/>
                    </a:lnTo>
                    <a:lnTo>
                      <a:pt x="137" y="120"/>
                    </a:lnTo>
                    <a:lnTo>
                      <a:pt x="147" y="120"/>
                    </a:lnTo>
                    <a:lnTo>
                      <a:pt x="157" y="120"/>
                    </a:lnTo>
                    <a:lnTo>
                      <a:pt x="167" y="120"/>
                    </a:lnTo>
                    <a:lnTo>
                      <a:pt x="176" y="112"/>
                    </a:lnTo>
                    <a:lnTo>
                      <a:pt x="176" y="104"/>
                    </a:lnTo>
                    <a:lnTo>
                      <a:pt x="186" y="104"/>
                    </a:lnTo>
                    <a:lnTo>
                      <a:pt x="186" y="96"/>
                    </a:lnTo>
                    <a:lnTo>
                      <a:pt x="196" y="96"/>
                    </a:lnTo>
                    <a:lnTo>
                      <a:pt x="196" y="88"/>
                    </a:lnTo>
                    <a:lnTo>
                      <a:pt x="206" y="88"/>
                    </a:lnTo>
                    <a:lnTo>
                      <a:pt x="216" y="88"/>
                    </a:lnTo>
                    <a:lnTo>
                      <a:pt x="216" y="80"/>
                    </a:lnTo>
                    <a:lnTo>
                      <a:pt x="225" y="80"/>
                    </a:lnTo>
                    <a:lnTo>
                      <a:pt x="225" y="72"/>
                    </a:lnTo>
                    <a:lnTo>
                      <a:pt x="225" y="64"/>
                    </a:lnTo>
                    <a:lnTo>
                      <a:pt x="235" y="64"/>
                    </a:lnTo>
                    <a:lnTo>
                      <a:pt x="235" y="56"/>
                    </a:lnTo>
                    <a:lnTo>
                      <a:pt x="235" y="48"/>
                    </a:lnTo>
                    <a:lnTo>
                      <a:pt x="245" y="48"/>
                    </a:lnTo>
                    <a:lnTo>
                      <a:pt x="245" y="40"/>
                    </a:lnTo>
                    <a:lnTo>
                      <a:pt x="245" y="32"/>
                    </a:lnTo>
                    <a:lnTo>
                      <a:pt x="255" y="16"/>
                    </a:lnTo>
                    <a:lnTo>
                      <a:pt x="265" y="16"/>
                    </a:lnTo>
                    <a:lnTo>
                      <a:pt x="265" y="8"/>
                    </a:lnTo>
                    <a:lnTo>
                      <a:pt x="265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3" name="Oval 75"/>
              <p:cNvSpPr>
                <a:spLocks noChangeArrowheads="1"/>
              </p:cNvSpPr>
              <p:nvPr/>
            </p:nvSpPr>
            <p:spPr bwMode="auto">
              <a:xfrm>
                <a:off x="3326" y="2488"/>
                <a:ext cx="55" cy="38"/>
              </a:xfrm>
              <a:prstGeom prst="ellipse">
                <a:avLst/>
              </a:prstGeom>
              <a:solidFill>
                <a:srgbClr val="0000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200" b="1">
                  <a:latin typeface="Calibri" pitchFamily="34" charset="0"/>
                </a:endParaRPr>
              </a:p>
            </p:txBody>
          </p:sp>
          <p:sp>
            <p:nvSpPr>
              <p:cNvPr id="114" name="Freeform 76"/>
              <p:cNvSpPr>
                <a:spLocks/>
              </p:cNvSpPr>
              <p:nvPr/>
            </p:nvSpPr>
            <p:spPr bwMode="auto">
              <a:xfrm>
                <a:off x="3485" y="2419"/>
                <a:ext cx="287" cy="120"/>
              </a:xfrm>
              <a:custGeom>
                <a:avLst/>
                <a:gdLst>
                  <a:gd name="T0" fmla="*/ 0 w 255"/>
                  <a:gd name="T1" fmla="*/ 0 h 120"/>
                  <a:gd name="T2" fmla="*/ 0 w 255"/>
                  <a:gd name="T3" fmla="*/ 8 h 120"/>
                  <a:gd name="T4" fmla="*/ 18 w 255"/>
                  <a:gd name="T5" fmla="*/ 8 h 120"/>
                  <a:gd name="T6" fmla="*/ 18 w 255"/>
                  <a:gd name="T7" fmla="*/ 16 h 120"/>
                  <a:gd name="T8" fmla="*/ 18 w 255"/>
                  <a:gd name="T9" fmla="*/ 24 h 120"/>
                  <a:gd name="T10" fmla="*/ 18 w 255"/>
                  <a:gd name="T11" fmla="*/ 32 h 120"/>
                  <a:gd name="T12" fmla="*/ 18 w 255"/>
                  <a:gd name="T13" fmla="*/ 40 h 120"/>
                  <a:gd name="T14" fmla="*/ 34 w 255"/>
                  <a:gd name="T15" fmla="*/ 40 h 120"/>
                  <a:gd name="T16" fmla="*/ 34 w 255"/>
                  <a:gd name="T17" fmla="*/ 48 h 120"/>
                  <a:gd name="T18" fmla="*/ 34 w 255"/>
                  <a:gd name="T19" fmla="*/ 56 h 120"/>
                  <a:gd name="T20" fmla="*/ 53 w 255"/>
                  <a:gd name="T21" fmla="*/ 64 h 120"/>
                  <a:gd name="T22" fmla="*/ 53 w 255"/>
                  <a:gd name="T23" fmla="*/ 72 h 120"/>
                  <a:gd name="T24" fmla="*/ 71 w 255"/>
                  <a:gd name="T25" fmla="*/ 72 h 120"/>
                  <a:gd name="T26" fmla="*/ 71 w 255"/>
                  <a:gd name="T27" fmla="*/ 80 h 120"/>
                  <a:gd name="T28" fmla="*/ 71 w 255"/>
                  <a:gd name="T29" fmla="*/ 88 h 120"/>
                  <a:gd name="T30" fmla="*/ 89 w 255"/>
                  <a:gd name="T31" fmla="*/ 88 h 120"/>
                  <a:gd name="T32" fmla="*/ 89 w 255"/>
                  <a:gd name="T33" fmla="*/ 96 h 120"/>
                  <a:gd name="T34" fmla="*/ 105 w 255"/>
                  <a:gd name="T35" fmla="*/ 96 h 120"/>
                  <a:gd name="T36" fmla="*/ 105 w 255"/>
                  <a:gd name="T37" fmla="*/ 104 h 120"/>
                  <a:gd name="T38" fmla="*/ 125 w 255"/>
                  <a:gd name="T39" fmla="*/ 104 h 120"/>
                  <a:gd name="T40" fmla="*/ 141 w 255"/>
                  <a:gd name="T41" fmla="*/ 112 h 120"/>
                  <a:gd name="T42" fmla="*/ 159 w 255"/>
                  <a:gd name="T43" fmla="*/ 112 h 120"/>
                  <a:gd name="T44" fmla="*/ 178 w 255"/>
                  <a:gd name="T45" fmla="*/ 112 h 120"/>
                  <a:gd name="T46" fmla="*/ 178 w 255"/>
                  <a:gd name="T47" fmla="*/ 120 h 120"/>
                  <a:gd name="T48" fmla="*/ 195 w 255"/>
                  <a:gd name="T49" fmla="*/ 120 h 120"/>
                  <a:gd name="T50" fmla="*/ 214 w 255"/>
                  <a:gd name="T51" fmla="*/ 120 h 120"/>
                  <a:gd name="T52" fmla="*/ 230 w 255"/>
                  <a:gd name="T53" fmla="*/ 120 h 120"/>
                  <a:gd name="T54" fmla="*/ 246 w 255"/>
                  <a:gd name="T55" fmla="*/ 120 h 120"/>
                  <a:gd name="T56" fmla="*/ 264 w 255"/>
                  <a:gd name="T57" fmla="*/ 120 h 120"/>
                  <a:gd name="T58" fmla="*/ 284 w 255"/>
                  <a:gd name="T59" fmla="*/ 120 h 120"/>
                  <a:gd name="T60" fmla="*/ 303 w 255"/>
                  <a:gd name="T61" fmla="*/ 112 h 120"/>
                  <a:gd name="T62" fmla="*/ 317 w 255"/>
                  <a:gd name="T63" fmla="*/ 112 h 120"/>
                  <a:gd name="T64" fmla="*/ 317 w 255"/>
                  <a:gd name="T65" fmla="*/ 104 h 120"/>
                  <a:gd name="T66" fmla="*/ 334 w 255"/>
                  <a:gd name="T67" fmla="*/ 104 h 120"/>
                  <a:gd name="T68" fmla="*/ 334 w 255"/>
                  <a:gd name="T69" fmla="*/ 96 h 120"/>
                  <a:gd name="T70" fmla="*/ 355 w 255"/>
                  <a:gd name="T71" fmla="*/ 96 h 120"/>
                  <a:gd name="T72" fmla="*/ 355 w 255"/>
                  <a:gd name="T73" fmla="*/ 88 h 120"/>
                  <a:gd name="T74" fmla="*/ 373 w 255"/>
                  <a:gd name="T75" fmla="*/ 88 h 120"/>
                  <a:gd name="T76" fmla="*/ 373 w 255"/>
                  <a:gd name="T77" fmla="*/ 80 h 120"/>
                  <a:gd name="T78" fmla="*/ 389 w 255"/>
                  <a:gd name="T79" fmla="*/ 80 h 120"/>
                  <a:gd name="T80" fmla="*/ 389 w 255"/>
                  <a:gd name="T81" fmla="*/ 72 h 120"/>
                  <a:gd name="T82" fmla="*/ 407 w 255"/>
                  <a:gd name="T83" fmla="*/ 72 h 120"/>
                  <a:gd name="T84" fmla="*/ 407 w 255"/>
                  <a:gd name="T85" fmla="*/ 64 h 120"/>
                  <a:gd name="T86" fmla="*/ 407 w 255"/>
                  <a:gd name="T87" fmla="*/ 56 h 120"/>
                  <a:gd name="T88" fmla="*/ 423 w 255"/>
                  <a:gd name="T89" fmla="*/ 56 h 120"/>
                  <a:gd name="T90" fmla="*/ 423 w 255"/>
                  <a:gd name="T91" fmla="*/ 48 h 120"/>
                  <a:gd name="T92" fmla="*/ 423 w 255"/>
                  <a:gd name="T93" fmla="*/ 40 h 120"/>
                  <a:gd name="T94" fmla="*/ 423 w 255"/>
                  <a:gd name="T95" fmla="*/ 32 h 120"/>
                  <a:gd name="T96" fmla="*/ 443 w 255"/>
                  <a:gd name="T97" fmla="*/ 16 h 120"/>
                  <a:gd name="T98" fmla="*/ 461 w 255"/>
                  <a:gd name="T99" fmla="*/ 16 h 120"/>
                  <a:gd name="T100" fmla="*/ 461 w 255"/>
                  <a:gd name="T101" fmla="*/ 8 h 120"/>
                  <a:gd name="T102" fmla="*/ 461 w 255"/>
                  <a:gd name="T103" fmla="*/ 0 h 120"/>
                  <a:gd name="T104" fmla="*/ 0 w 255"/>
                  <a:gd name="T105" fmla="*/ 0 h 12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55"/>
                  <a:gd name="T160" fmla="*/ 0 h 120"/>
                  <a:gd name="T161" fmla="*/ 255 w 255"/>
                  <a:gd name="T162" fmla="*/ 120 h 12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55" h="120">
                    <a:moveTo>
                      <a:pt x="0" y="0"/>
                    </a:moveTo>
                    <a:lnTo>
                      <a:pt x="0" y="8"/>
                    </a:lnTo>
                    <a:lnTo>
                      <a:pt x="10" y="8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10" y="32"/>
                    </a:lnTo>
                    <a:lnTo>
                      <a:pt x="10" y="40"/>
                    </a:lnTo>
                    <a:lnTo>
                      <a:pt x="19" y="40"/>
                    </a:lnTo>
                    <a:lnTo>
                      <a:pt x="19" y="48"/>
                    </a:lnTo>
                    <a:lnTo>
                      <a:pt x="19" y="56"/>
                    </a:lnTo>
                    <a:lnTo>
                      <a:pt x="29" y="64"/>
                    </a:lnTo>
                    <a:lnTo>
                      <a:pt x="29" y="72"/>
                    </a:lnTo>
                    <a:lnTo>
                      <a:pt x="39" y="72"/>
                    </a:lnTo>
                    <a:lnTo>
                      <a:pt x="39" y="80"/>
                    </a:lnTo>
                    <a:lnTo>
                      <a:pt x="39" y="88"/>
                    </a:lnTo>
                    <a:lnTo>
                      <a:pt x="49" y="88"/>
                    </a:lnTo>
                    <a:lnTo>
                      <a:pt x="49" y="96"/>
                    </a:lnTo>
                    <a:lnTo>
                      <a:pt x="59" y="96"/>
                    </a:lnTo>
                    <a:lnTo>
                      <a:pt x="59" y="104"/>
                    </a:lnTo>
                    <a:lnTo>
                      <a:pt x="69" y="104"/>
                    </a:lnTo>
                    <a:lnTo>
                      <a:pt x="78" y="112"/>
                    </a:lnTo>
                    <a:lnTo>
                      <a:pt x="88" y="112"/>
                    </a:lnTo>
                    <a:lnTo>
                      <a:pt x="98" y="112"/>
                    </a:lnTo>
                    <a:lnTo>
                      <a:pt x="98" y="120"/>
                    </a:lnTo>
                    <a:lnTo>
                      <a:pt x="108" y="120"/>
                    </a:lnTo>
                    <a:lnTo>
                      <a:pt x="118" y="120"/>
                    </a:lnTo>
                    <a:lnTo>
                      <a:pt x="127" y="120"/>
                    </a:lnTo>
                    <a:lnTo>
                      <a:pt x="137" y="120"/>
                    </a:lnTo>
                    <a:lnTo>
                      <a:pt x="147" y="120"/>
                    </a:lnTo>
                    <a:lnTo>
                      <a:pt x="157" y="120"/>
                    </a:lnTo>
                    <a:lnTo>
                      <a:pt x="167" y="112"/>
                    </a:lnTo>
                    <a:lnTo>
                      <a:pt x="176" y="112"/>
                    </a:lnTo>
                    <a:lnTo>
                      <a:pt x="176" y="104"/>
                    </a:lnTo>
                    <a:lnTo>
                      <a:pt x="186" y="104"/>
                    </a:lnTo>
                    <a:lnTo>
                      <a:pt x="186" y="96"/>
                    </a:lnTo>
                    <a:lnTo>
                      <a:pt x="196" y="96"/>
                    </a:lnTo>
                    <a:lnTo>
                      <a:pt x="196" y="88"/>
                    </a:lnTo>
                    <a:lnTo>
                      <a:pt x="206" y="88"/>
                    </a:lnTo>
                    <a:lnTo>
                      <a:pt x="206" y="80"/>
                    </a:lnTo>
                    <a:lnTo>
                      <a:pt x="216" y="80"/>
                    </a:lnTo>
                    <a:lnTo>
                      <a:pt x="216" y="72"/>
                    </a:lnTo>
                    <a:lnTo>
                      <a:pt x="226" y="72"/>
                    </a:lnTo>
                    <a:lnTo>
                      <a:pt x="226" y="64"/>
                    </a:lnTo>
                    <a:lnTo>
                      <a:pt x="226" y="56"/>
                    </a:lnTo>
                    <a:lnTo>
                      <a:pt x="235" y="56"/>
                    </a:lnTo>
                    <a:lnTo>
                      <a:pt x="235" y="48"/>
                    </a:lnTo>
                    <a:lnTo>
                      <a:pt x="235" y="40"/>
                    </a:lnTo>
                    <a:lnTo>
                      <a:pt x="235" y="32"/>
                    </a:lnTo>
                    <a:lnTo>
                      <a:pt x="245" y="16"/>
                    </a:lnTo>
                    <a:lnTo>
                      <a:pt x="255" y="16"/>
                    </a:lnTo>
                    <a:lnTo>
                      <a:pt x="255" y="8"/>
                    </a:lnTo>
                    <a:lnTo>
                      <a:pt x="255" y="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5" name="Freeform 77"/>
              <p:cNvSpPr>
                <a:spLocks/>
              </p:cNvSpPr>
              <p:nvPr/>
            </p:nvSpPr>
            <p:spPr bwMode="auto">
              <a:xfrm>
                <a:off x="3485" y="2419"/>
                <a:ext cx="287" cy="120"/>
              </a:xfrm>
              <a:custGeom>
                <a:avLst/>
                <a:gdLst>
                  <a:gd name="T0" fmla="*/ 0 w 255"/>
                  <a:gd name="T1" fmla="*/ 0 h 120"/>
                  <a:gd name="T2" fmla="*/ 0 w 255"/>
                  <a:gd name="T3" fmla="*/ 8 h 120"/>
                  <a:gd name="T4" fmla="*/ 18 w 255"/>
                  <a:gd name="T5" fmla="*/ 8 h 120"/>
                  <a:gd name="T6" fmla="*/ 18 w 255"/>
                  <a:gd name="T7" fmla="*/ 16 h 120"/>
                  <a:gd name="T8" fmla="*/ 18 w 255"/>
                  <a:gd name="T9" fmla="*/ 24 h 120"/>
                  <a:gd name="T10" fmla="*/ 18 w 255"/>
                  <a:gd name="T11" fmla="*/ 32 h 120"/>
                  <a:gd name="T12" fmla="*/ 18 w 255"/>
                  <a:gd name="T13" fmla="*/ 40 h 120"/>
                  <a:gd name="T14" fmla="*/ 34 w 255"/>
                  <a:gd name="T15" fmla="*/ 40 h 120"/>
                  <a:gd name="T16" fmla="*/ 34 w 255"/>
                  <a:gd name="T17" fmla="*/ 48 h 120"/>
                  <a:gd name="T18" fmla="*/ 34 w 255"/>
                  <a:gd name="T19" fmla="*/ 56 h 120"/>
                  <a:gd name="T20" fmla="*/ 53 w 255"/>
                  <a:gd name="T21" fmla="*/ 64 h 120"/>
                  <a:gd name="T22" fmla="*/ 53 w 255"/>
                  <a:gd name="T23" fmla="*/ 72 h 120"/>
                  <a:gd name="T24" fmla="*/ 71 w 255"/>
                  <a:gd name="T25" fmla="*/ 72 h 120"/>
                  <a:gd name="T26" fmla="*/ 71 w 255"/>
                  <a:gd name="T27" fmla="*/ 80 h 120"/>
                  <a:gd name="T28" fmla="*/ 71 w 255"/>
                  <a:gd name="T29" fmla="*/ 88 h 120"/>
                  <a:gd name="T30" fmla="*/ 89 w 255"/>
                  <a:gd name="T31" fmla="*/ 88 h 120"/>
                  <a:gd name="T32" fmla="*/ 89 w 255"/>
                  <a:gd name="T33" fmla="*/ 96 h 120"/>
                  <a:gd name="T34" fmla="*/ 105 w 255"/>
                  <a:gd name="T35" fmla="*/ 96 h 120"/>
                  <a:gd name="T36" fmla="*/ 105 w 255"/>
                  <a:gd name="T37" fmla="*/ 104 h 120"/>
                  <a:gd name="T38" fmla="*/ 125 w 255"/>
                  <a:gd name="T39" fmla="*/ 104 h 120"/>
                  <a:gd name="T40" fmla="*/ 141 w 255"/>
                  <a:gd name="T41" fmla="*/ 112 h 120"/>
                  <a:gd name="T42" fmla="*/ 159 w 255"/>
                  <a:gd name="T43" fmla="*/ 112 h 120"/>
                  <a:gd name="T44" fmla="*/ 178 w 255"/>
                  <a:gd name="T45" fmla="*/ 112 h 120"/>
                  <a:gd name="T46" fmla="*/ 178 w 255"/>
                  <a:gd name="T47" fmla="*/ 120 h 120"/>
                  <a:gd name="T48" fmla="*/ 195 w 255"/>
                  <a:gd name="T49" fmla="*/ 120 h 120"/>
                  <a:gd name="T50" fmla="*/ 214 w 255"/>
                  <a:gd name="T51" fmla="*/ 120 h 120"/>
                  <a:gd name="T52" fmla="*/ 230 w 255"/>
                  <a:gd name="T53" fmla="*/ 120 h 120"/>
                  <a:gd name="T54" fmla="*/ 246 w 255"/>
                  <a:gd name="T55" fmla="*/ 120 h 120"/>
                  <a:gd name="T56" fmla="*/ 264 w 255"/>
                  <a:gd name="T57" fmla="*/ 120 h 120"/>
                  <a:gd name="T58" fmla="*/ 284 w 255"/>
                  <a:gd name="T59" fmla="*/ 120 h 120"/>
                  <a:gd name="T60" fmla="*/ 303 w 255"/>
                  <a:gd name="T61" fmla="*/ 112 h 120"/>
                  <a:gd name="T62" fmla="*/ 317 w 255"/>
                  <a:gd name="T63" fmla="*/ 112 h 120"/>
                  <a:gd name="T64" fmla="*/ 317 w 255"/>
                  <a:gd name="T65" fmla="*/ 104 h 120"/>
                  <a:gd name="T66" fmla="*/ 334 w 255"/>
                  <a:gd name="T67" fmla="*/ 104 h 120"/>
                  <a:gd name="T68" fmla="*/ 334 w 255"/>
                  <a:gd name="T69" fmla="*/ 96 h 120"/>
                  <a:gd name="T70" fmla="*/ 355 w 255"/>
                  <a:gd name="T71" fmla="*/ 96 h 120"/>
                  <a:gd name="T72" fmla="*/ 355 w 255"/>
                  <a:gd name="T73" fmla="*/ 88 h 120"/>
                  <a:gd name="T74" fmla="*/ 373 w 255"/>
                  <a:gd name="T75" fmla="*/ 88 h 120"/>
                  <a:gd name="T76" fmla="*/ 373 w 255"/>
                  <a:gd name="T77" fmla="*/ 80 h 120"/>
                  <a:gd name="T78" fmla="*/ 389 w 255"/>
                  <a:gd name="T79" fmla="*/ 80 h 120"/>
                  <a:gd name="T80" fmla="*/ 389 w 255"/>
                  <a:gd name="T81" fmla="*/ 72 h 120"/>
                  <a:gd name="T82" fmla="*/ 407 w 255"/>
                  <a:gd name="T83" fmla="*/ 72 h 120"/>
                  <a:gd name="T84" fmla="*/ 407 w 255"/>
                  <a:gd name="T85" fmla="*/ 64 h 120"/>
                  <a:gd name="T86" fmla="*/ 407 w 255"/>
                  <a:gd name="T87" fmla="*/ 56 h 120"/>
                  <a:gd name="T88" fmla="*/ 423 w 255"/>
                  <a:gd name="T89" fmla="*/ 56 h 120"/>
                  <a:gd name="T90" fmla="*/ 423 w 255"/>
                  <a:gd name="T91" fmla="*/ 48 h 120"/>
                  <a:gd name="T92" fmla="*/ 423 w 255"/>
                  <a:gd name="T93" fmla="*/ 40 h 120"/>
                  <a:gd name="T94" fmla="*/ 423 w 255"/>
                  <a:gd name="T95" fmla="*/ 32 h 120"/>
                  <a:gd name="T96" fmla="*/ 443 w 255"/>
                  <a:gd name="T97" fmla="*/ 16 h 120"/>
                  <a:gd name="T98" fmla="*/ 461 w 255"/>
                  <a:gd name="T99" fmla="*/ 16 h 120"/>
                  <a:gd name="T100" fmla="*/ 461 w 255"/>
                  <a:gd name="T101" fmla="*/ 8 h 120"/>
                  <a:gd name="T102" fmla="*/ 461 w 255"/>
                  <a:gd name="T103" fmla="*/ 0 h 1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55"/>
                  <a:gd name="T157" fmla="*/ 0 h 120"/>
                  <a:gd name="T158" fmla="*/ 255 w 255"/>
                  <a:gd name="T159" fmla="*/ 120 h 1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55" h="120">
                    <a:moveTo>
                      <a:pt x="0" y="0"/>
                    </a:moveTo>
                    <a:lnTo>
                      <a:pt x="0" y="8"/>
                    </a:lnTo>
                    <a:lnTo>
                      <a:pt x="10" y="8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10" y="32"/>
                    </a:lnTo>
                    <a:lnTo>
                      <a:pt x="10" y="40"/>
                    </a:lnTo>
                    <a:lnTo>
                      <a:pt x="19" y="40"/>
                    </a:lnTo>
                    <a:lnTo>
                      <a:pt x="19" y="48"/>
                    </a:lnTo>
                    <a:lnTo>
                      <a:pt x="19" y="56"/>
                    </a:lnTo>
                    <a:lnTo>
                      <a:pt x="29" y="64"/>
                    </a:lnTo>
                    <a:lnTo>
                      <a:pt x="29" y="72"/>
                    </a:lnTo>
                    <a:lnTo>
                      <a:pt x="39" y="72"/>
                    </a:lnTo>
                    <a:lnTo>
                      <a:pt x="39" y="80"/>
                    </a:lnTo>
                    <a:lnTo>
                      <a:pt x="39" y="88"/>
                    </a:lnTo>
                    <a:lnTo>
                      <a:pt x="49" y="88"/>
                    </a:lnTo>
                    <a:lnTo>
                      <a:pt x="49" y="96"/>
                    </a:lnTo>
                    <a:lnTo>
                      <a:pt x="59" y="96"/>
                    </a:lnTo>
                    <a:lnTo>
                      <a:pt x="59" y="104"/>
                    </a:lnTo>
                    <a:lnTo>
                      <a:pt x="69" y="104"/>
                    </a:lnTo>
                    <a:lnTo>
                      <a:pt x="78" y="112"/>
                    </a:lnTo>
                    <a:lnTo>
                      <a:pt x="88" y="112"/>
                    </a:lnTo>
                    <a:lnTo>
                      <a:pt x="98" y="112"/>
                    </a:lnTo>
                    <a:lnTo>
                      <a:pt x="98" y="120"/>
                    </a:lnTo>
                    <a:lnTo>
                      <a:pt x="108" y="120"/>
                    </a:lnTo>
                    <a:lnTo>
                      <a:pt x="118" y="120"/>
                    </a:lnTo>
                    <a:lnTo>
                      <a:pt x="127" y="120"/>
                    </a:lnTo>
                    <a:lnTo>
                      <a:pt x="137" y="120"/>
                    </a:lnTo>
                    <a:lnTo>
                      <a:pt x="147" y="120"/>
                    </a:lnTo>
                    <a:lnTo>
                      <a:pt x="157" y="120"/>
                    </a:lnTo>
                    <a:lnTo>
                      <a:pt x="167" y="112"/>
                    </a:lnTo>
                    <a:lnTo>
                      <a:pt x="176" y="112"/>
                    </a:lnTo>
                    <a:lnTo>
                      <a:pt x="176" y="104"/>
                    </a:lnTo>
                    <a:lnTo>
                      <a:pt x="186" y="104"/>
                    </a:lnTo>
                    <a:lnTo>
                      <a:pt x="186" y="96"/>
                    </a:lnTo>
                    <a:lnTo>
                      <a:pt x="196" y="96"/>
                    </a:lnTo>
                    <a:lnTo>
                      <a:pt x="196" y="88"/>
                    </a:lnTo>
                    <a:lnTo>
                      <a:pt x="206" y="88"/>
                    </a:lnTo>
                    <a:lnTo>
                      <a:pt x="206" y="80"/>
                    </a:lnTo>
                    <a:lnTo>
                      <a:pt x="216" y="80"/>
                    </a:lnTo>
                    <a:lnTo>
                      <a:pt x="216" y="72"/>
                    </a:lnTo>
                    <a:lnTo>
                      <a:pt x="226" y="72"/>
                    </a:lnTo>
                    <a:lnTo>
                      <a:pt x="226" y="64"/>
                    </a:lnTo>
                    <a:lnTo>
                      <a:pt x="226" y="56"/>
                    </a:lnTo>
                    <a:lnTo>
                      <a:pt x="235" y="56"/>
                    </a:lnTo>
                    <a:lnTo>
                      <a:pt x="235" y="48"/>
                    </a:lnTo>
                    <a:lnTo>
                      <a:pt x="235" y="40"/>
                    </a:lnTo>
                    <a:lnTo>
                      <a:pt x="235" y="32"/>
                    </a:lnTo>
                    <a:lnTo>
                      <a:pt x="245" y="16"/>
                    </a:lnTo>
                    <a:lnTo>
                      <a:pt x="255" y="16"/>
                    </a:lnTo>
                    <a:lnTo>
                      <a:pt x="255" y="8"/>
                    </a:lnTo>
                    <a:lnTo>
                      <a:pt x="255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6" name="Oval 78"/>
              <p:cNvSpPr>
                <a:spLocks noChangeArrowheads="1"/>
              </p:cNvSpPr>
              <p:nvPr/>
            </p:nvSpPr>
            <p:spPr bwMode="auto">
              <a:xfrm>
                <a:off x="3601" y="2488"/>
                <a:ext cx="55" cy="38"/>
              </a:xfrm>
              <a:prstGeom prst="ellipse">
                <a:avLst/>
              </a:prstGeom>
              <a:solidFill>
                <a:srgbClr val="0000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200" b="1">
                  <a:latin typeface="Calibri" pitchFamily="34" charset="0"/>
                </a:endParaRPr>
              </a:p>
            </p:txBody>
          </p:sp>
          <p:sp>
            <p:nvSpPr>
              <p:cNvPr id="117" name="Rectangle 79"/>
              <p:cNvSpPr>
                <a:spLocks noChangeArrowheads="1"/>
              </p:cNvSpPr>
              <p:nvPr/>
            </p:nvSpPr>
            <p:spPr bwMode="auto">
              <a:xfrm>
                <a:off x="3210" y="2196"/>
                <a:ext cx="308" cy="239"/>
              </a:xfrm>
              <a:prstGeom prst="rect">
                <a:avLst/>
              </a:pr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200" b="1">
                  <a:latin typeface="Calibri" pitchFamily="34" charset="0"/>
                </a:endParaRPr>
              </a:p>
            </p:txBody>
          </p:sp>
          <p:sp>
            <p:nvSpPr>
              <p:cNvPr id="118" name="Rectangle 80"/>
              <p:cNvSpPr>
                <a:spLocks noChangeArrowheads="1"/>
              </p:cNvSpPr>
              <p:nvPr/>
            </p:nvSpPr>
            <p:spPr bwMode="auto">
              <a:xfrm>
                <a:off x="3497" y="2196"/>
                <a:ext cx="287" cy="231"/>
              </a:xfrm>
              <a:prstGeom prst="rect">
                <a:avLst/>
              </a:pr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200" b="1">
                  <a:latin typeface="Calibri" pitchFamily="34" charset="0"/>
                </a:endParaRPr>
              </a:p>
            </p:txBody>
          </p:sp>
          <p:sp>
            <p:nvSpPr>
              <p:cNvPr id="119" name="Line 81"/>
              <p:cNvSpPr>
                <a:spLocks noChangeShapeType="1"/>
              </p:cNvSpPr>
              <p:nvPr/>
            </p:nvSpPr>
            <p:spPr bwMode="auto">
              <a:xfrm flipV="1">
                <a:off x="3199" y="2188"/>
                <a:ext cx="1" cy="23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0" name="Line 82"/>
              <p:cNvSpPr>
                <a:spLocks noChangeShapeType="1"/>
              </p:cNvSpPr>
              <p:nvPr/>
            </p:nvSpPr>
            <p:spPr bwMode="auto">
              <a:xfrm flipV="1">
                <a:off x="3497" y="2188"/>
                <a:ext cx="1" cy="23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1" name="Line 83"/>
              <p:cNvSpPr>
                <a:spLocks noChangeShapeType="1"/>
              </p:cNvSpPr>
              <p:nvPr/>
            </p:nvSpPr>
            <p:spPr bwMode="auto">
              <a:xfrm flipV="1">
                <a:off x="3772" y="2188"/>
                <a:ext cx="1" cy="23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200"/>
              </a:p>
            </p:txBody>
          </p:sp>
        </p:grpSp>
        <p:pic>
          <p:nvPicPr>
            <p:cNvPr id="107" name="Picture 84" descr="pintade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26" y="978"/>
              <a:ext cx="671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2" name="Groupe 121"/>
          <p:cNvGrpSpPr/>
          <p:nvPr/>
        </p:nvGrpSpPr>
        <p:grpSpPr>
          <a:xfrm>
            <a:off x="6839986" y="4435478"/>
            <a:ext cx="5107106" cy="2335213"/>
            <a:chOff x="3681573" y="3259626"/>
            <a:chExt cx="5918223" cy="2860187"/>
          </a:xfrm>
        </p:grpSpPr>
        <p:grpSp>
          <p:nvGrpSpPr>
            <p:cNvPr id="123" name="Group 235"/>
            <p:cNvGrpSpPr>
              <a:grpSpLocks/>
            </p:cNvGrpSpPr>
            <p:nvPr/>
          </p:nvGrpSpPr>
          <p:grpSpPr bwMode="auto">
            <a:xfrm>
              <a:off x="4093018" y="3709250"/>
              <a:ext cx="3808541" cy="2255267"/>
              <a:chOff x="2440" y="713"/>
              <a:chExt cx="2657" cy="1774"/>
            </a:xfrm>
          </p:grpSpPr>
          <p:grpSp>
            <p:nvGrpSpPr>
              <p:cNvPr id="128" name="Group 87"/>
              <p:cNvGrpSpPr>
                <a:grpSpLocks/>
              </p:cNvGrpSpPr>
              <p:nvPr/>
            </p:nvGrpSpPr>
            <p:grpSpPr bwMode="auto">
              <a:xfrm>
                <a:off x="2664" y="2194"/>
                <a:ext cx="2178" cy="145"/>
                <a:chOff x="815" y="3440"/>
                <a:chExt cx="4188" cy="252"/>
              </a:xfrm>
            </p:grpSpPr>
            <p:sp>
              <p:nvSpPr>
                <p:cNvPr id="181" name="Rectangle 88"/>
                <p:cNvSpPr>
                  <a:spLocks noChangeArrowheads="1"/>
                </p:cNvSpPr>
                <p:nvPr/>
              </p:nvSpPr>
              <p:spPr bwMode="auto">
                <a:xfrm>
                  <a:off x="4792" y="3440"/>
                  <a:ext cx="211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GB" sz="1200">
                      <a:latin typeface="Calibri" pitchFamily="34" charset="0"/>
                    </a:rPr>
                    <a:t>24</a:t>
                  </a:r>
                </a:p>
              </p:txBody>
            </p:sp>
            <p:sp>
              <p:nvSpPr>
                <p:cNvPr id="182" name="Rectangle 89"/>
                <p:cNvSpPr>
                  <a:spLocks noChangeArrowheads="1"/>
                </p:cNvSpPr>
                <p:nvPr/>
              </p:nvSpPr>
              <p:spPr bwMode="auto">
                <a:xfrm>
                  <a:off x="4336" y="3440"/>
                  <a:ext cx="211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GB" sz="1200">
                      <a:latin typeface="Calibri" pitchFamily="34" charset="0"/>
                    </a:rPr>
                    <a:t>22</a:t>
                  </a:r>
                </a:p>
              </p:txBody>
            </p:sp>
            <p:sp>
              <p:nvSpPr>
                <p:cNvPr id="183" name="Rectangle 90"/>
                <p:cNvSpPr>
                  <a:spLocks noChangeArrowheads="1"/>
                </p:cNvSpPr>
                <p:nvPr/>
              </p:nvSpPr>
              <p:spPr bwMode="auto">
                <a:xfrm>
                  <a:off x="3894" y="3440"/>
                  <a:ext cx="211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GB" sz="1200">
                      <a:latin typeface="Calibri" pitchFamily="34" charset="0"/>
                    </a:rPr>
                    <a:t>20</a:t>
                  </a:r>
                </a:p>
              </p:txBody>
            </p:sp>
            <p:sp>
              <p:nvSpPr>
                <p:cNvPr id="184" name="Rectangle 91"/>
                <p:cNvSpPr>
                  <a:spLocks noChangeArrowheads="1"/>
                </p:cNvSpPr>
                <p:nvPr/>
              </p:nvSpPr>
              <p:spPr bwMode="auto">
                <a:xfrm>
                  <a:off x="3445" y="3440"/>
                  <a:ext cx="211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GB" sz="1200">
                      <a:latin typeface="Calibri" pitchFamily="34" charset="0"/>
                    </a:rPr>
                    <a:t>18</a:t>
                  </a:r>
                </a:p>
              </p:txBody>
            </p:sp>
            <p:sp>
              <p:nvSpPr>
                <p:cNvPr id="185" name="Rectangle 92"/>
                <p:cNvSpPr>
                  <a:spLocks noChangeArrowheads="1"/>
                </p:cNvSpPr>
                <p:nvPr/>
              </p:nvSpPr>
              <p:spPr bwMode="auto">
                <a:xfrm>
                  <a:off x="2991" y="3440"/>
                  <a:ext cx="211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GB" sz="1200">
                      <a:latin typeface="Calibri" pitchFamily="34" charset="0"/>
                    </a:rPr>
                    <a:t>16</a:t>
                  </a:r>
                </a:p>
              </p:txBody>
            </p:sp>
            <p:sp>
              <p:nvSpPr>
                <p:cNvPr id="186" name="Rectangle 93"/>
                <p:cNvSpPr>
                  <a:spLocks noChangeArrowheads="1"/>
                </p:cNvSpPr>
                <p:nvPr/>
              </p:nvSpPr>
              <p:spPr bwMode="auto">
                <a:xfrm>
                  <a:off x="2553" y="3440"/>
                  <a:ext cx="211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GB" sz="1200">
                      <a:latin typeface="Calibri" pitchFamily="34" charset="0"/>
                    </a:rPr>
                    <a:t>14</a:t>
                  </a:r>
                </a:p>
              </p:txBody>
            </p:sp>
            <p:sp>
              <p:nvSpPr>
                <p:cNvPr id="187" name="Rectangle 94"/>
                <p:cNvSpPr>
                  <a:spLocks noChangeArrowheads="1"/>
                </p:cNvSpPr>
                <p:nvPr/>
              </p:nvSpPr>
              <p:spPr bwMode="auto">
                <a:xfrm>
                  <a:off x="2099" y="3440"/>
                  <a:ext cx="211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GB" sz="1200">
                      <a:latin typeface="Calibri" pitchFamily="34" charset="0"/>
                    </a:rPr>
                    <a:t>12</a:t>
                  </a:r>
                </a:p>
              </p:txBody>
            </p:sp>
            <p:sp>
              <p:nvSpPr>
                <p:cNvPr id="188" name="Rectangle 95"/>
                <p:cNvSpPr>
                  <a:spLocks noChangeArrowheads="1"/>
                </p:cNvSpPr>
                <p:nvPr/>
              </p:nvSpPr>
              <p:spPr bwMode="auto">
                <a:xfrm>
                  <a:off x="1661" y="3440"/>
                  <a:ext cx="211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GB" sz="1200">
                      <a:latin typeface="Calibri" pitchFamily="34" charset="0"/>
                    </a:rPr>
                    <a:t>10</a:t>
                  </a:r>
                </a:p>
              </p:txBody>
            </p:sp>
            <p:sp>
              <p:nvSpPr>
                <p:cNvPr id="189" name="Rectangle 96"/>
                <p:cNvSpPr>
                  <a:spLocks noChangeArrowheads="1"/>
                </p:cNvSpPr>
                <p:nvPr/>
              </p:nvSpPr>
              <p:spPr bwMode="auto">
                <a:xfrm>
                  <a:off x="1255" y="3440"/>
                  <a:ext cx="105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GB" sz="1200">
                      <a:latin typeface="Calibri" pitchFamily="34" charset="0"/>
                    </a:rPr>
                    <a:t>8</a:t>
                  </a:r>
                </a:p>
              </p:txBody>
            </p:sp>
            <p:sp>
              <p:nvSpPr>
                <p:cNvPr id="190" name="Rectangle 97"/>
                <p:cNvSpPr>
                  <a:spLocks noChangeArrowheads="1"/>
                </p:cNvSpPr>
                <p:nvPr/>
              </p:nvSpPr>
              <p:spPr bwMode="auto">
                <a:xfrm>
                  <a:off x="815" y="3440"/>
                  <a:ext cx="105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GB" sz="1200">
                      <a:solidFill>
                        <a:srgbClr val="333399"/>
                      </a:solidFill>
                      <a:latin typeface="Calibri" pitchFamily="34" charset="0"/>
                    </a:rPr>
                    <a:t>6</a:t>
                  </a:r>
                </a:p>
              </p:txBody>
            </p:sp>
            <p:sp>
              <p:nvSpPr>
                <p:cNvPr id="191" name="Rectangle 98"/>
                <p:cNvSpPr>
                  <a:spLocks noChangeArrowheads="1"/>
                </p:cNvSpPr>
                <p:nvPr/>
              </p:nvSpPr>
              <p:spPr bwMode="auto">
                <a:xfrm>
                  <a:off x="815" y="3440"/>
                  <a:ext cx="105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GB" sz="1200">
                      <a:latin typeface="Calibri" pitchFamily="34" charset="0"/>
                    </a:rPr>
                    <a:t>6</a:t>
                  </a:r>
                </a:p>
              </p:txBody>
            </p:sp>
          </p:grpSp>
          <p:grpSp>
            <p:nvGrpSpPr>
              <p:cNvPr id="129" name="Group 99"/>
              <p:cNvGrpSpPr>
                <a:grpSpLocks/>
              </p:cNvGrpSpPr>
              <p:nvPr/>
            </p:nvGrpSpPr>
            <p:grpSpPr bwMode="auto">
              <a:xfrm>
                <a:off x="2684" y="2164"/>
                <a:ext cx="2209" cy="23"/>
                <a:chOff x="864" y="3263"/>
                <a:chExt cx="4250" cy="41"/>
              </a:xfrm>
            </p:grpSpPr>
            <p:sp>
              <p:nvSpPr>
                <p:cNvPr id="160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864" y="3272"/>
                  <a:ext cx="1" cy="3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200"/>
                </a:p>
              </p:txBody>
            </p:sp>
            <p:sp>
              <p:nvSpPr>
                <p:cNvPr id="161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1080" y="3272"/>
                  <a:ext cx="1" cy="1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200"/>
                </a:p>
              </p:txBody>
            </p:sp>
            <p:sp>
              <p:nvSpPr>
                <p:cNvPr id="162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1305" y="3272"/>
                  <a:ext cx="1" cy="3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200"/>
                </a:p>
              </p:txBody>
            </p:sp>
            <p:sp>
              <p:nvSpPr>
                <p:cNvPr id="163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1541" y="3272"/>
                  <a:ext cx="1" cy="1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200"/>
                </a:p>
              </p:txBody>
            </p:sp>
            <p:sp>
              <p:nvSpPr>
                <p:cNvPr id="164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1757" y="3272"/>
                  <a:ext cx="1" cy="3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200"/>
                </a:p>
              </p:txBody>
            </p:sp>
            <p:sp>
              <p:nvSpPr>
                <p:cNvPr id="165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1983" y="3272"/>
                  <a:ext cx="1" cy="1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200"/>
                </a:p>
              </p:txBody>
            </p:sp>
            <p:sp>
              <p:nvSpPr>
                <p:cNvPr id="166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2208" y="3272"/>
                  <a:ext cx="1" cy="3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200"/>
                </a:p>
              </p:txBody>
            </p:sp>
            <p:sp>
              <p:nvSpPr>
                <p:cNvPr id="167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2424" y="3272"/>
                  <a:ext cx="1" cy="1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200"/>
                </a:p>
              </p:txBody>
            </p:sp>
            <p:sp>
              <p:nvSpPr>
                <p:cNvPr id="168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2660" y="3272"/>
                  <a:ext cx="1" cy="3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200"/>
                </a:p>
              </p:txBody>
            </p:sp>
            <p:sp>
              <p:nvSpPr>
                <p:cNvPr id="169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2875" y="3272"/>
                  <a:ext cx="1" cy="1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200"/>
                </a:p>
              </p:txBody>
            </p:sp>
            <p:sp>
              <p:nvSpPr>
                <p:cNvPr id="170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3101" y="3272"/>
                  <a:ext cx="1" cy="3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200"/>
                </a:p>
              </p:txBody>
            </p:sp>
            <p:sp>
              <p:nvSpPr>
                <p:cNvPr id="171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3327" y="3272"/>
                  <a:ext cx="1" cy="1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200"/>
                </a:p>
              </p:txBody>
            </p:sp>
            <p:sp>
              <p:nvSpPr>
                <p:cNvPr id="172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3553" y="3272"/>
                  <a:ext cx="1" cy="3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200"/>
                </a:p>
              </p:txBody>
            </p:sp>
            <p:sp>
              <p:nvSpPr>
                <p:cNvPr id="173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3778" y="3272"/>
                  <a:ext cx="1" cy="1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200"/>
                </a:p>
              </p:txBody>
            </p:sp>
            <p:sp>
              <p:nvSpPr>
                <p:cNvPr id="174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3994" y="3272"/>
                  <a:ext cx="1" cy="3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200"/>
                </a:p>
              </p:txBody>
            </p:sp>
            <p:sp>
              <p:nvSpPr>
                <p:cNvPr id="175" name="Line 115"/>
                <p:cNvSpPr>
                  <a:spLocks noChangeShapeType="1"/>
                </p:cNvSpPr>
                <p:nvPr/>
              </p:nvSpPr>
              <p:spPr bwMode="auto">
                <a:xfrm flipV="1">
                  <a:off x="4220" y="3272"/>
                  <a:ext cx="1" cy="1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200"/>
                </a:p>
              </p:txBody>
            </p:sp>
            <p:sp>
              <p:nvSpPr>
                <p:cNvPr id="176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4445" y="3272"/>
                  <a:ext cx="1" cy="3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200"/>
                </a:p>
              </p:txBody>
            </p:sp>
            <p:sp>
              <p:nvSpPr>
                <p:cNvPr id="177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4671" y="3272"/>
                  <a:ext cx="1" cy="1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200"/>
                </a:p>
              </p:txBody>
            </p:sp>
            <p:sp>
              <p:nvSpPr>
                <p:cNvPr id="178" name="Line 118"/>
                <p:cNvSpPr>
                  <a:spLocks noChangeShapeType="1"/>
                </p:cNvSpPr>
                <p:nvPr/>
              </p:nvSpPr>
              <p:spPr bwMode="auto">
                <a:xfrm flipV="1">
                  <a:off x="4897" y="3272"/>
                  <a:ext cx="1" cy="3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200"/>
                </a:p>
              </p:txBody>
            </p:sp>
            <p:sp>
              <p:nvSpPr>
                <p:cNvPr id="179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5113" y="3272"/>
                  <a:ext cx="1" cy="1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200"/>
                </a:p>
              </p:txBody>
            </p:sp>
            <p:sp>
              <p:nvSpPr>
                <p:cNvPr id="180" name="Line 120"/>
                <p:cNvSpPr>
                  <a:spLocks noChangeShapeType="1"/>
                </p:cNvSpPr>
                <p:nvPr/>
              </p:nvSpPr>
              <p:spPr bwMode="auto">
                <a:xfrm>
                  <a:off x="864" y="3263"/>
                  <a:ext cx="4249" cy="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200"/>
                </a:p>
              </p:txBody>
            </p:sp>
          </p:grpSp>
          <p:grpSp>
            <p:nvGrpSpPr>
              <p:cNvPr id="130" name="Group 121"/>
              <p:cNvGrpSpPr>
                <a:grpSpLocks/>
              </p:cNvGrpSpPr>
              <p:nvPr/>
            </p:nvGrpSpPr>
            <p:grpSpPr bwMode="auto">
              <a:xfrm>
                <a:off x="2608" y="713"/>
                <a:ext cx="55" cy="1560"/>
                <a:chOff x="697" y="823"/>
                <a:chExt cx="106" cy="2731"/>
              </a:xfrm>
            </p:grpSpPr>
            <p:sp>
              <p:nvSpPr>
                <p:cNvPr id="153" name="Rectangle 122"/>
                <p:cNvSpPr>
                  <a:spLocks noChangeArrowheads="1"/>
                </p:cNvSpPr>
                <p:nvPr/>
              </p:nvSpPr>
              <p:spPr bwMode="auto">
                <a:xfrm>
                  <a:off x="697" y="3300"/>
                  <a:ext cx="106" cy="2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GB" sz="1200">
                      <a:latin typeface="Calibri" pitchFamily="34" charset="0"/>
                    </a:rPr>
                    <a:t>0</a:t>
                  </a:r>
                </a:p>
              </p:txBody>
            </p:sp>
            <p:sp>
              <p:nvSpPr>
                <p:cNvPr id="154" name="Rectangle 123"/>
                <p:cNvSpPr>
                  <a:spLocks noChangeArrowheads="1"/>
                </p:cNvSpPr>
                <p:nvPr/>
              </p:nvSpPr>
              <p:spPr bwMode="auto">
                <a:xfrm>
                  <a:off x="697" y="2891"/>
                  <a:ext cx="106" cy="2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GB" sz="120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55" name="Rectangle 124"/>
                <p:cNvSpPr>
                  <a:spLocks noChangeArrowheads="1"/>
                </p:cNvSpPr>
                <p:nvPr/>
              </p:nvSpPr>
              <p:spPr bwMode="auto">
                <a:xfrm>
                  <a:off x="697" y="2481"/>
                  <a:ext cx="106" cy="2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GB" sz="120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156" name="Rectangle 125"/>
                <p:cNvSpPr>
                  <a:spLocks noChangeArrowheads="1"/>
                </p:cNvSpPr>
                <p:nvPr/>
              </p:nvSpPr>
              <p:spPr bwMode="auto">
                <a:xfrm>
                  <a:off x="697" y="2068"/>
                  <a:ext cx="106" cy="2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GB" sz="1200">
                      <a:latin typeface="Calibri" pitchFamily="34" charset="0"/>
                    </a:rPr>
                    <a:t>3</a:t>
                  </a:r>
                </a:p>
              </p:txBody>
            </p:sp>
            <p:sp>
              <p:nvSpPr>
                <p:cNvPr id="157" name="Rectangle 126"/>
                <p:cNvSpPr>
                  <a:spLocks noChangeArrowheads="1"/>
                </p:cNvSpPr>
                <p:nvPr/>
              </p:nvSpPr>
              <p:spPr bwMode="auto">
                <a:xfrm>
                  <a:off x="697" y="1648"/>
                  <a:ext cx="106" cy="2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GB" sz="1200">
                      <a:latin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158" name="Rectangle 127"/>
                <p:cNvSpPr>
                  <a:spLocks noChangeArrowheads="1"/>
                </p:cNvSpPr>
                <p:nvPr/>
              </p:nvSpPr>
              <p:spPr bwMode="auto">
                <a:xfrm>
                  <a:off x="697" y="1238"/>
                  <a:ext cx="106" cy="2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GB" sz="1200">
                      <a:latin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159" name="Rectangle 128"/>
                <p:cNvSpPr>
                  <a:spLocks noChangeArrowheads="1"/>
                </p:cNvSpPr>
                <p:nvPr/>
              </p:nvSpPr>
              <p:spPr bwMode="auto">
                <a:xfrm>
                  <a:off x="697" y="823"/>
                  <a:ext cx="106" cy="2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GB" sz="1200">
                      <a:latin typeface="Calibri" pitchFamily="34" charset="0"/>
                    </a:rPr>
                    <a:t>6</a:t>
                  </a:r>
                </a:p>
              </p:txBody>
            </p:sp>
          </p:grpSp>
          <p:grpSp>
            <p:nvGrpSpPr>
              <p:cNvPr id="131" name="Group 129"/>
              <p:cNvGrpSpPr>
                <a:grpSpLocks/>
              </p:cNvGrpSpPr>
              <p:nvPr/>
            </p:nvGrpSpPr>
            <p:grpSpPr bwMode="auto">
              <a:xfrm>
                <a:off x="2661" y="753"/>
                <a:ext cx="20" cy="1417"/>
                <a:chOff x="825" y="791"/>
                <a:chExt cx="40" cy="2482"/>
              </a:xfrm>
            </p:grpSpPr>
            <p:sp>
              <p:nvSpPr>
                <p:cNvPr id="139" name="Line 130"/>
                <p:cNvSpPr>
                  <a:spLocks noChangeShapeType="1"/>
                </p:cNvSpPr>
                <p:nvPr/>
              </p:nvSpPr>
              <p:spPr bwMode="auto">
                <a:xfrm flipH="1">
                  <a:off x="825" y="3272"/>
                  <a:ext cx="39" cy="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200"/>
                </a:p>
              </p:txBody>
            </p:sp>
            <p:sp>
              <p:nvSpPr>
                <p:cNvPr id="140" name="Line 131"/>
                <p:cNvSpPr>
                  <a:spLocks noChangeShapeType="1"/>
                </p:cNvSpPr>
                <p:nvPr/>
              </p:nvSpPr>
              <p:spPr bwMode="auto">
                <a:xfrm flipH="1">
                  <a:off x="844" y="3073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200"/>
                </a:p>
              </p:txBody>
            </p:sp>
            <p:sp>
              <p:nvSpPr>
                <p:cNvPr id="141" name="Line 132"/>
                <p:cNvSpPr>
                  <a:spLocks noChangeShapeType="1"/>
                </p:cNvSpPr>
                <p:nvPr/>
              </p:nvSpPr>
              <p:spPr bwMode="auto">
                <a:xfrm flipH="1">
                  <a:off x="825" y="2857"/>
                  <a:ext cx="39" cy="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200"/>
                </a:p>
              </p:txBody>
            </p:sp>
            <p:sp>
              <p:nvSpPr>
                <p:cNvPr id="142" name="Line 133"/>
                <p:cNvSpPr>
                  <a:spLocks noChangeShapeType="1"/>
                </p:cNvSpPr>
                <p:nvPr/>
              </p:nvSpPr>
              <p:spPr bwMode="auto">
                <a:xfrm flipH="1">
                  <a:off x="844" y="2650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200"/>
                </a:p>
              </p:txBody>
            </p:sp>
            <p:sp>
              <p:nvSpPr>
                <p:cNvPr id="143" name="Line 134"/>
                <p:cNvSpPr>
                  <a:spLocks noChangeShapeType="1"/>
                </p:cNvSpPr>
                <p:nvPr/>
              </p:nvSpPr>
              <p:spPr bwMode="auto">
                <a:xfrm flipH="1">
                  <a:off x="825" y="2451"/>
                  <a:ext cx="39" cy="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200"/>
                </a:p>
              </p:txBody>
            </p:sp>
            <p:sp>
              <p:nvSpPr>
                <p:cNvPr id="144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844" y="2235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200"/>
                </a:p>
              </p:txBody>
            </p:sp>
            <p:sp>
              <p:nvSpPr>
                <p:cNvPr id="145" name="Line 136"/>
                <p:cNvSpPr>
                  <a:spLocks noChangeShapeType="1"/>
                </p:cNvSpPr>
                <p:nvPr/>
              </p:nvSpPr>
              <p:spPr bwMode="auto">
                <a:xfrm flipH="1">
                  <a:off x="825" y="2036"/>
                  <a:ext cx="39" cy="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200"/>
                </a:p>
              </p:txBody>
            </p:sp>
            <p:sp>
              <p:nvSpPr>
                <p:cNvPr id="146" name="Line 137"/>
                <p:cNvSpPr>
                  <a:spLocks noChangeShapeType="1"/>
                </p:cNvSpPr>
                <p:nvPr/>
              </p:nvSpPr>
              <p:spPr bwMode="auto">
                <a:xfrm flipH="1">
                  <a:off x="844" y="1828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200"/>
                </a:p>
              </p:txBody>
            </p:sp>
            <p:sp>
              <p:nvSpPr>
                <p:cNvPr id="147" name="Line 138"/>
                <p:cNvSpPr>
                  <a:spLocks noChangeShapeType="1"/>
                </p:cNvSpPr>
                <p:nvPr/>
              </p:nvSpPr>
              <p:spPr bwMode="auto">
                <a:xfrm flipH="1">
                  <a:off x="825" y="1613"/>
                  <a:ext cx="39" cy="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200"/>
                </a:p>
              </p:txBody>
            </p:sp>
            <p:sp>
              <p:nvSpPr>
                <p:cNvPr id="148" name="Line 139"/>
                <p:cNvSpPr>
                  <a:spLocks noChangeShapeType="1"/>
                </p:cNvSpPr>
                <p:nvPr/>
              </p:nvSpPr>
              <p:spPr bwMode="auto">
                <a:xfrm flipH="1">
                  <a:off x="844" y="1413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200"/>
                </a:p>
              </p:txBody>
            </p:sp>
            <p:sp>
              <p:nvSpPr>
                <p:cNvPr id="149" name="Line 140"/>
                <p:cNvSpPr>
                  <a:spLocks noChangeShapeType="1"/>
                </p:cNvSpPr>
                <p:nvPr/>
              </p:nvSpPr>
              <p:spPr bwMode="auto">
                <a:xfrm flipH="1">
                  <a:off x="825" y="1206"/>
                  <a:ext cx="39" cy="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200"/>
                </a:p>
              </p:txBody>
            </p:sp>
            <p:sp>
              <p:nvSpPr>
                <p:cNvPr id="150" name="Line 141"/>
                <p:cNvSpPr>
                  <a:spLocks noChangeShapeType="1"/>
                </p:cNvSpPr>
                <p:nvPr/>
              </p:nvSpPr>
              <p:spPr bwMode="auto">
                <a:xfrm flipH="1">
                  <a:off x="844" y="998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200"/>
                </a:p>
              </p:txBody>
            </p:sp>
            <p:sp>
              <p:nvSpPr>
                <p:cNvPr id="151" name="Line 142"/>
                <p:cNvSpPr>
                  <a:spLocks noChangeShapeType="1"/>
                </p:cNvSpPr>
                <p:nvPr/>
              </p:nvSpPr>
              <p:spPr bwMode="auto">
                <a:xfrm flipH="1">
                  <a:off x="825" y="791"/>
                  <a:ext cx="39" cy="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200"/>
                </a:p>
              </p:txBody>
            </p:sp>
            <p:sp>
              <p:nvSpPr>
                <p:cNvPr id="152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864" y="791"/>
                  <a:ext cx="1" cy="248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200"/>
                </a:p>
              </p:txBody>
            </p:sp>
          </p:grpSp>
          <p:sp>
            <p:nvSpPr>
              <p:cNvPr id="132" name="Rectangle 144"/>
              <p:cNvSpPr>
                <a:spLocks noChangeArrowheads="1"/>
              </p:cNvSpPr>
              <p:nvPr/>
            </p:nvSpPr>
            <p:spPr bwMode="auto">
              <a:xfrm>
                <a:off x="3283" y="2342"/>
                <a:ext cx="924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sz="1200" dirty="0" err="1">
                    <a:latin typeface="Calibri" pitchFamily="34" charset="0"/>
                  </a:rPr>
                  <a:t>Hours</a:t>
                </a:r>
                <a:r>
                  <a:rPr lang="fr-FR" sz="1200" dirty="0">
                    <a:latin typeface="Calibri" pitchFamily="34" charset="0"/>
                  </a:rPr>
                  <a:t> </a:t>
                </a:r>
                <a:r>
                  <a:rPr lang="fr-FR" sz="1200" dirty="0" err="1">
                    <a:latin typeface="Calibri" pitchFamily="34" charset="0"/>
                  </a:rPr>
                  <a:t>after</a:t>
                </a:r>
                <a:r>
                  <a:rPr lang="fr-FR" sz="1200" dirty="0">
                    <a:latin typeface="Calibri" pitchFamily="34" charset="0"/>
                  </a:rPr>
                  <a:t> ovulation</a:t>
                </a:r>
              </a:p>
            </p:txBody>
          </p:sp>
          <p:sp>
            <p:nvSpPr>
              <p:cNvPr id="133" name="Rectangle 145"/>
              <p:cNvSpPr>
                <a:spLocks noChangeArrowheads="1"/>
              </p:cNvSpPr>
              <p:nvPr/>
            </p:nvSpPr>
            <p:spPr bwMode="auto">
              <a:xfrm rot="16200000">
                <a:off x="2066" y="1580"/>
                <a:ext cx="877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1200">
                    <a:latin typeface="Calibri" pitchFamily="34" charset="0"/>
                  </a:rPr>
                  <a:t>Eggshell weight, g</a:t>
                </a:r>
              </a:p>
            </p:txBody>
          </p:sp>
          <p:sp>
            <p:nvSpPr>
              <p:cNvPr id="134" name="Line 146"/>
              <p:cNvSpPr>
                <a:spLocks noChangeShapeType="1"/>
              </p:cNvSpPr>
              <p:nvPr/>
            </p:nvSpPr>
            <p:spPr bwMode="auto">
              <a:xfrm>
                <a:off x="4893" y="2174"/>
                <a:ext cx="204" cy="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200"/>
              </a:p>
            </p:txBody>
          </p:sp>
          <p:grpSp>
            <p:nvGrpSpPr>
              <p:cNvPr id="135" name="Group 147"/>
              <p:cNvGrpSpPr>
                <a:grpSpLocks/>
              </p:cNvGrpSpPr>
              <p:nvPr/>
            </p:nvGrpSpPr>
            <p:grpSpPr bwMode="auto">
              <a:xfrm>
                <a:off x="2687" y="807"/>
                <a:ext cx="2144" cy="1177"/>
                <a:chOff x="538" y="1021"/>
                <a:chExt cx="4641" cy="2060"/>
              </a:xfrm>
            </p:grpSpPr>
            <p:sp>
              <p:nvSpPr>
                <p:cNvPr id="136" name="Freeform 148"/>
                <p:cNvSpPr>
                  <a:spLocks/>
                </p:cNvSpPr>
                <p:nvPr/>
              </p:nvSpPr>
              <p:spPr bwMode="auto">
                <a:xfrm>
                  <a:off x="4615" y="1021"/>
                  <a:ext cx="564" cy="119"/>
                </a:xfrm>
                <a:custGeom>
                  <a:avLst/>
                  <a:gdLst>
                    <a:gd name="T0" fmla="*/ 18 w 501"/>
                    <a:gd name="T1" fmla="*/ 119 h 119"/>
                    <a:gd name="T2" fmla="*/ 37 w 501"/>
                    <a:gd name="T3" fmla="*/ 111 h 119"/>
                    <a:gd name="T4" fmla="*/ 54 w 501"/>
                    <a:gd name="T5" fmla="*/ 103 h 119"/>
                    <a:gd name="T6" fmla="*/ 89 w 501"/>
                    <a:gd name="T7" fmla="*/ 103 h 119"/>
                    <a:gd name="T8" fmla="*/ 105 w 501"/>
                    <a:gd name="T9" fmla="*/ 95 h 119"/>
                    <a:gd name="T10" fmla="*/ 125 w 501"/>
                    <a:gd name="T11" fmla="*/ 87 h 119"/>
                    <a:gd name="T12" fmla="*/ 143 w 501"/>
                    <a:gd name="T13" fmla="*/ 79 h 119"/>
                    <a:gd name="T14" fmla="*/ 178 w 501"/>
                    <a:gd name="T15" fmla="*/ 79 h 119"/>
                    <a:gd name="T16" fmla="*/ 195 w 501"/>
                    <a:gd name="T17" fmla="*/ 71 h 119"/>
                    <a:gd name="T18" fmla="*/ 214 w 501"/>
                    <a:gd name="T19" fmla="*/ 64 h 119"/>
                    <a:gd name="T20" fmla="*/ 249 w 501"/>
                    <a:gd name="T21" fmla="*/ 64 h 119"/>
                    <a:gd name="T22" fmla="*/ 269 w 501"/>
                    <a:gd name="T23" fmla="*/ 56 h 119"/>
                    <a:gd name="T24" fmla="*/ 284 w 501"/>
                    <a:gd name="T25" fmla="*/ 48 h 119"/>
                    <a:gd name="T26" fmla="*/ 320 w 501"/>
                    <a:gd name="T27" fmla="*/ 48 h 119"/>
                    <a:gd name="T28" fmla="*/ 340 w 501"/>
                    <a:gd name="T29" fmla="*/ 40 h 119"/>
                    <a:gd name="T30" fmla="*/ 356 w 501"/>
                    <a:gd name="T31" fmla="*/ 32 h 119"/>
                    <a:gd name="T32" fmla="*/ 391 w 501"/>
                    <a:gd name="T33" fmla="*/ 32 h 119"/>
                    <a:gd name="T34" fmla="*/ 427 w 501"/>
                    <a:gd name="T35" fmla="*/ 32 h 119"/>
                    <a:gd name="T36" fmla="*/ 445 w 501"/>
                    <a:gd name="T37" fmla="*/ 24 h 119"/>
                    <a:gd name="T38" fmla="*/ 477 w 501"/>
                    <a:gd name="T39" fmla="*/ 24 h 119"/>
                    <a:gd name="T40" fmla="*/ 514 w 501"/>
                    <a:gd name="T41" fmla="*/ 24 h 119"/>
                    <a:gd name="T42" fmla="*/ 552 w 501"/>
                    <a:gd name="T43" fmla="*/ 24 h 119"/>
                    <a:gd name="T44" fmla="*/ 566 w 501"/>
                    <a:gd name="T45" fmla="*/ 16 h 119"/>
                    <a:gd name="T46" fmla="*/ 603 w 501"/>
                    <a:gd name="T47" fmla="*/ 16 h 119"/>
                    <a:gd name="T48" fmla="*/ 623 w 501"/>
                    <a:gd name="T49" fmla="*/ 8 h 119"/>
                    <a:gd name="T50" fmla="*/ 656 w 501"/>
                    <a:gd name="T51" fmla="*/ 8 h 119"/>
                    <a:gd name="T52" fmla="*/ 692 w 501"/>
                    <a:gd name="T53" fmla="*/ 8 h 119"/>
                    <a:gd name="T54" fmla="*/ 728 w 501"/>
                    <a:gd name="T55" fmla="*/ 0 h 119"/>
                    <a:gd name="T56" fmla="*/ 763 w 501"/>
                    <a:gd name="T57" fmla="*/ 0 h 119"/>
                    <a:gd name="T58" fmla="*/ 800 w 501"/>
                    <a:gd name="T59" fmla="*/ 0 h 119"/>
                    <a:gd name="T60" fmla="*/ 835 w 501"/>
                    <a:gd name="T61" fmla="*/ 0 h 119"/>
                    <a:gd name="T62" fmla="*/ 869 w 501"/>
                    <a:gd name="T63" fmla="*/ 0 h 119"/>
                    <a:gd name="T64" fmla="*/ 906 w 501"/>
                    <a:gd name="T65" fmla="*/ 0 h 1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01"/>
                    <a:gd name="T100" fmla="*/ 0 h 119"/>
                    <a:gd name="T101" fmla="*/ 501 w 501"/>
                    <a:gd name="T102" fmla="*/ 119 h 1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01" h="119">
                      <a:moveTo>
                        <a:pt x="0" y="119"/>
                      </a:moveTo>
                      <a:lnTo>
                        <a:pt x="10" y="119"/>
                      </a:lnTo>
                      <a:lnTo>
                        <a:pt x="20" y="119"/>
                      </a:lnTo>
                      <a:lnTo>
                        <a:pt x="20" y="111"/>
                      </a:lnTo>
                      <a:lnTo>
                        <a:pt x="30" y="111"/>
                      </a:lnTo>
                      <a:lnTo>
                        <a:pt x="30" y="103"/>
                      </a:lnTo>
                      <a:lnTo>
                        <a:pt x="40" y="103"/>
                      </a:lnTo>
                      <a:lnTo>
                        <a:pt x="49" y="103"/>
                      </a:lnTo>
                      <a:lnTo>
                        <a:pt x="49" y="95"/>
                      </a:lnTo>
                      <a:lnTo>
                        <a:pt x="59" y="95"/>
                      </a:lnTo>
                      <a:lnTo>
                        <a:pt x="59" y="87"/>
                      </a:lnTo>
                      <a:lnTo>
                        <a:pt x="69" y="87"/>
                      </a:lnTo>
                      <a:lnTo>
                        <a:pt x="79" y="87"/>
                      </a:lnTo>
                      <a:lnTo>
                        <a:pt x="79" y="79"/>
                      </a:lnTo>
                      <a:lnTo>
                        <a:pt x="89" y="79"/>
                      </a:lnTo>
                      <a:lnTo>
                        <a:pt x="98" y="79"/>
                      </a:lnTo>
                      <a:lnTo>
                        <a:pt x="108" y="79"/>
                      </a:lnTo>
                      <a:lnTo>
                        <a:pt x="108" y="71"/>
                      </a:lnTo>
                      <a:lnTo>
                        <a:pt x="118" y="71"/>
                      </a:lnTo>
                      <a:lnTo>
                        <a:pt x="118" y="64"/>
                      </a:lnTo>
                      <a:lnTo>
                        <a:pt x="128" y="64"/>
                      </a:lnTo>
                      <a:lnTo>
                        <a:pt x="138" y="64"/>
                      </a:lnTo>
                      <a:lnTo>
                        <a:pt x="148" y="64"/>
                      </a:lnTo>
                      <a:lnTo>
                        <a:pt x="148" y="56"/>
                      </a:lnTo>
                      <a:lnTo>
                        <a:pt x="157" y="56"/>
                      </a:lnTo>
                      <a:lnTo>
                        <a:pt x="157" y="48"/>
                      </a:lnTo>
                      <a:lnTo>
                        <a:pt x="167" y="48"/>
                      </a:lnTo>
                      <a:lnTo>
                        <a:pt x="177" y="48"/>
                      </a:lnTo>
                      <a:lnTo>
                        <a:pt x="187" y="48"/>
                      </a:lnTo>
                      <a:lnTo>
                        <a:pt x="187" y="40"/>
                      </a:lnTo>
                      <a:lnTo>
                        <a:pt x="197" y="40"/>
                      </a:lnTo>
                      <a:lnTo>
                        <a:pt x="197" y="32"/>
                      </a:lnTo>
                      <a:lnTo>
                        <a:pt x="206" y="32"/>
                      </a:lnTo>
                      <a:lnTo>
                        <a:pt x="216" y="32"/>
                      </a:lnTo>
                      <a:lnTo>
                        <a:pt x="226" y="32"/>
                      </a:lnTo>
                      <a:lnTo>
                        <a:pt x="236" y="32"/>
                      </a:lnTo>
                      <a:lnTo>
                        <a:pt x="236" y="24"/>
                      </a:lnTo>
                      <a:lnTo>
                        <a:pt x="246" y="24"/>
                      </a:lnTo>
                      <a:lnTo>
                        <a:pt x="255" y="24"/>
                      </a:lnTo>
                      <a:lnTo>
                        <a:pt x="265" y="24"/>
                      </a:lnTo>
                      <a:lnTo>
                        <a:pt x="275" y="24"/>
                      </a:lnTo>
                      <a:lnTo>
                        <a:pt x="285" y="24"/>
                      </a:lnTo>
                      <a:lnTo>
                        <a:pt x="295" y="24"/>
                      </a:lnTo>
                      <a:lnTo>
                        <a:pt x="305" y="24"/>
                      </a:lnTo>
                      <a:lnTo>
                        <a:pt x="305" y="16"/>
                      </a:lnTo>
                      <a:lnTo>
                        <a:pt x="314" y="16"/>
                      </a:lnTo>
                      <a:lnTo>
                        <a:pt x="324" y="16"/>
                      </a:lnTo>
                      <a:lnTo>
                        <a:pt x="334" y="16"/>
                      </a:lnTo>
                      <a:lnTo>
                        <a:pt x="344" y="16"/>
                      </a:lnTo>
                      <a:lnTo>
                        <a:pt x="344" y="8"/>
                      </a:lnTo>
                      <a:lnTo>
                        <a:pt x="354" y="8"/>
                      </a:lnTo>
                      <a:lnTo>
                        <a:pt x="363" y="8"/>
                      </a:lnTo>
                      <a:lnTo>
                        <a:pt x="373" y="8"/>
                      </a:lnTo>
                      <a:lnTo>
                        <a:pt x="383" y="8"/>
                      </a:lnTo>
                      <a:lnTo>
                        <a:pt x="393" y="0"/>
                      </a:lnTo>
                      <a:lnTo>
                        <a:pt x="403" y="0"/>
                      </a:lnTo>
                      <a:lnTo>
                        <a:pt x="412" y="0"/>
                      </a:lnTo>
                      <a:lnTo>
                        <a:pt x="422" y="0"/>
                      </a:lnTo>
                      <a:lnTo>
                        <a:pt x="432" y="0"/>
                      </a:lnTo>
                      <a:lnTo>
                        <a:pt x="442" y="0"/>
                      </a:lnTo>
                      <a:lnTo>
                        <a:pt x="452" y="0"/>
                      </a:lnTo>
                      <a:lnTo>
                        <a:pt x="462" y="0"/>
                      </a:lnTo>
                      <a:lnTo>
                        <a:pt x="471" y="0"/>
                      </a:lnTo>
                      <a:lnTo>
                        <a:pt x="481" y="0"/>
                      </a:lnTo>
                      <a:lnTo>
                        <a:pt x="491" y="0"/>
                      </a:lnTo>
                      <a:lnTo>
                        <a:pt x="501" y="0"/>
                      </a:lnTo>
                    </a:path>
                  </a:pathLst>
                </a:custGeom>
                <a:noFill/>
                <a:ln w="31750">
                  <a:solidFill>
                    <a:srgbClr val="CC33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200"/>
                </a:p>
              </p:txBody>
            </p:sp>
            <p:sp>
              <p:nvSpPr>
                <p:cNvPr id="137" name="Freeform 149"/>
                <p:cNvSpPr>
                  <a:spLocks/>
                </p:cNvSpPr>
                <p:nvPr/>
              </p:nvSpPr>
              <p:spPr bwMode="auto">
                <a:xfrm>
                  <a:off x="538" y="2922"/>
                  <a:ext cx="1225" cy="159"/>
                </a:xfrm>
                <a:custGeom>
                  <a:avLst/>
                  <a:gdLst>
                    <a:gd name="T0" fmla="*/ 35 w 1089"/>
                    <a:gd name="T1" fmla="*/ 151 h 159"/>
                    <a:gd name="T2" fmla="*/ 89 w 1089"/>
                    <a:gd name="T3" fmla="*/ 151 h 159"/>
                    <a:gd name="T4" fmla="*/ 141 w 1089"/>
                    <a:gd name="T5" fmla="*/ 151 h 159"/>
                    <a:gd name="T6" fmla="*/ 193 w 1089"/>
                    <a:gd name="T7" fmla="*/ 151 h 159"/>
                    <a:gd name="T8" fmla="*/ 264 w 1089"/>
                    <a:gd name="T9" fmla="*/ 151 h 159"/>
                    <a:gd name="T10" fmla="*/ 300 w 1089"/>
                    <a:gd name="T11" fmla="*/ 159 h 159"/>
                    <a:gd name="T12" fmla="*/ 352 w 1089"/>
                    <a:gd name="T13" fmla="*/ 159 h 159"/>
                    <a:gd name="T14" fmla="*/ 407 w 1089"/>
                    <a:gd name="T15" fmla="*/ 159 h 159"/>
                    <a:gd name="T16" fmla="*/ 442 w 1089"/>
                    <a:gd name="T17" fmla="*/ 151 h 159"/>
                    <a:gd name="T18" fmla="*/ 495 w 1089"/>
                    <a:gd name="T19" fmla="*/ 151 h 159"/>
                    <a:gd name="T20" fmla="*/ 548 w 1089"/>
                    <a:gd name="T21" fmla="*/ 151 h 159"/>
                    <a:gd name="T22" fmla="*/ 602 w 1089"/>
                    <a:gd name="T23" fmla="*/ 151 h 159"/>
                    <a:gd name="T24" fmla="*/ 652 w 1089"/>
                    <a:gd name="T25" fmla="*/ 151 h 159"/>
                    <a:gd name="T26" fmla="*/ 706 w 1089"/>
                    <a:gd name="T27" fmla="*/ 151 h 159"/>
                    <a:gd name="T28" fmla="*/ 760 w 1089"/>
                    <a:gd name="T29" fmla="*/ 143 h 159"/>
                    <a:gd name="T30" fmla="*/ 811 w 1089"/>
                    <a:gd name="T31" fmla="*/ 143 h 159"/>
                    <a:gd name="T32" fmla="*/ 867 w 1089"/>
                    <a:gd name="T33" fmla="*/ 143 h 159"/>
                    <a:gd name="T34" fmla="*/ 920 w 1089"/>
                    <a:gd name="T35" fmla="*/ 135 h 159"/>
                    <a:gd name="T36" fmla="*/ 972 w 1089"/>
                    <a:gd name="T37" fmla="*/ 135 h 159"/>
                    <a:gd name="T38" fmla="*/ 1025 w 1089"/>
                    <a:gd name="T39" fmla="*/ 127 h 159"/>
                    <a:gd name="T40" fmla="*/ 1078 w 1089"/>
                    <a:gd name="T41" fmla="*/ 127 h 159"/>
                    <a:gd name="T42" fmla="*/ 1131 w 1089"/>
                    <a:gd name="T43" fmla="*/ 127 h 159"/>
                    <a:gd name="T44" fmla="*/ 1183 w 1089"/>
                    <a:gd name="T45" fmla="*/ 127 h 159"/>
                    <a:gd name="T46" fmla="*/ 1238 w 1089"/>
                    <a:gd name="T47" fmla="*/ 127 h 159"/>
                    <a:gd name="T48" fmla="*/ 1289 w 1089"/>
                    <a:gd name="T49" fmla="*/ 119 h 159"/>
                    <a:gd name="T50" fmla="*/ 1344 w 1089"/>
                    <a:gd name="T51" fmla="*/ 119 h 159"/>
                    <a:gd name="T52" fmla="*/ 1379 w 1089"/>
                    <a:gd name="T53" fmla="*/ 111 h 159"/>
                    <a:gd name="T54" fmla="*/ 1432 w 1089"/>
                    <a:gd name="T55" fmla="*/ 111 h 159"/>
                    <a:gd name="T56" fmla="*/ 1467 w 1089"/>
                    <a:gd name="T57" fmla="*/ 103 h 159"/>
                    <a:gd name="T58" fmla="*/ 1502 w 1089"/>
                    <a:gd name="T59" fmla="*/ 95 h 159"/>
                    <a:gd name="T60" fmla="*/ 1539 w 1089"/>
                    <a:gd name="T61" fmla="*/ 87 h 159"/>
                    <a:gd name="T62" fmla="*/ 1589 w 1089"/>
                    <a:gd name="T63" fmla="*/ 87 h 159"/>
                    <a:gd name="T64" fmla="*/ 1628 w 1089"/>
                    <a:gd name="T65" fmla="*/ 79 h 159"/>
                    <a:gd name="T66" fmla="*/ 1661 w 1089"/>
                    <a:gd name="T67" fmla="*/ 71 h 159"/>
                    <a:gd name="T68" fmla="*/ 1696 w 1089"/>
                    <a:gd name="T69" fmla="*/ 63 h 159"/>
                    <a:gd name="T70" fmla="*/ 1732 w 1089"/>
                    <a:gd name="T71" fmla="*/ 56 h 159"/>
                    <a:gd name="T72" fmla="*/ 1767 w 1089"/>
                    <a:gd name="T73" fmla="*/ 48 h 159"/>
                    <a:gd name="T74" fmla="*/ 1803 w 1089"/>
                    <a:gd name="T75" fmla="*/ 40 h 159"/>
                    <a:gd name="T76" fmla="*/ 1836 w 1089"/>
                    <a:gd name="T77" fmla="*/ 32 h 159"/>
                    <a:gd name="T78" fmla="*/ 1873 w 1089"/>
                    <a:gd name="T79" fmla="*/ 24 h 159"/>
                    <a:gd name="T80" fmla="*/ 1908 w 1089"/>
                    <a:gd name="T81" fmla="*/ 16 h 159"/>
                    <a:gd name="T82" fmla="*/ 1945 w 1089"/>
                    <a:gd name="T83" fmla="*/ 8 h 15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089"/>
                    <a:gd name="T127" fmla="*/ 0 h 159"/>
                    <a:gd name="T128" fmla="*/ 1089 w 1089"/>
                    <a:gd name="T129" fmla="*/ 159 h 15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089" h="159">
                      <a:moveTo>
                        <a:pt x="0" y="151"/>
                      </a:moveTo>
                      <a:lnTo>
                        <a:pt x="10" y="151"/>
                      </a:lnTo>
                      <a:lnTo>
                        <a:pt x="20" y="151"/>
                      </a:lnTo>
                      <a:lnTo>
                        <a:pt x="29" y="151"/>
                      </a:lnTo>
                      <a:lnTo>
                        <a:pt x="39" y="151"/>
                      </a:lnTo>
                      <a:lnTo>
                        <a:pt x="49" y="151"/>
                      </a:lnTo>
                      <a:lnTo>
                        <a:pt x="59" y="151"/>
                      </a:lnTo>
                      <a:lnTo>
                        <a:pt x="69" y="151"/>
                      </a:lnTo>
                      <a:lnTo>
                        <a:pt x="78" y="151"/>
                      </a:lnTo>
                      <a:lnTo>
                        <a:pt x="88" y="151"/>
                      </a:lnTo>
                      <a:lnTo>
                        <a:pt x="98" y="151"/>
                      </a:lnTo>
                      <a:lnTo>
                        <a:pt x="108" y="151"/>
                      </a:lnTo>
                      <a:lnTo>
                        <a:pt x="118" y="151"/>
                      </a:lnTo>
                      <a:lnTo>
                        <a:pt x="127" y="151"/>
                      </a:lnTo>
                      <a:lnTo>
                        <a:pt x="147" y="151"/>
                      </a:lnTo>
                      <a:lnTo>
                        <a:pt x="157" y="151"/>
                      </a:lnTo>
                      <a:lnTo>
                        <a:pt x="167" y="151"/>
                      </a:lnTo>
                      <a:lnTo>
                        <a:pt x="167" y="159"/>
                      </a:lnTo>
                      <a:lnTo>
                        <a:pt x="177" y="159"/>
                      </a:lnTo>
                      <a:lnTo>
                        <a:pt x="186" y="159"/>
                      </a:lnTo>
                      <a:lnTo>
                        <a:pt x="196" y="159"/>
                      </a:lnTo>
                      <a:lnTo>
                        <a:pt x="206" y="159"/>
                      </a:lnTo>
                      <a:lnTo>
                        <a:pt x="216" y="159"/>
                      </a:lnTo>
                      <a:lnTo>
                        <a:pt x="226" y="159"/>
                      </a:lnTo>
                      <a:lnTo>
                        <a:pt x="226" y="151"/>
                      </a:lnTo>
                      <a:lnTo>
                        <a:pt x="235" y="151"/>
                      </a:lnTo>
                      <a:lnTo>
                        <a:pt x="245" y="151"/>
                      </a:lnTo>
                      <a:lnTo>
                        <a:pt x="255" y="151"/>
                      </a:lnTo>
                      <a:lnTo>
                        <a:pt x="265" y="151"/>
                      </a:lnTo>
                      <a:lnTo>
                        <a:pt x="275" y="151"/>
                      </a:lnTo>
                      <a:lnTo>
                        <a:pt x="284" y="151"/>
                      </a:lnTo>
                      <a:lnTo>
                        <a:pt x="294" y="151"/>
                      </a:lnTo>
                      <a:lnTo>
                        <a:pt x="304" y="151"/>
                      </a:lnTo>
                      <a:lnTo>
                        <a:pt x="314" y="151"/>
                      </a:lnTo>
                      <a:lnTo>
                        <a:pt x="324" y="151"/>
                      </a:lnTo>
                      <a:lnTo>
                        <a:pt x="334" y="151"/>
                      </a:lnTo>
                      <a:lnTo>
                        <a:pt x="343" y="151"/>
                      </a:lnTo>
                      <a:lnTo>
                        <a:pt x="353" y="151"/>
                      </a:lnTo>
                      <a:lnTo>
                        <a:pt x="363" y="151"/>
                      </a:lnTo>
                      <a:lnTo>
                        <a:pt x="373" y="151"/>
                      </a:lnTo>
                      <a:lnTo>
                        <a:pt x="383" y="151"/>
                      </a:lnTo>
                      <a:lnTo>
                        <a:pt x="392" y="151"/>
                      </a:lnTo>
                      <a:lnTo>
                        <a:pt x="402" y="143"/>
                      </a:lnTo>
                      <a:lnTo>
                        <a:pt x="412" y="143"/>
                      </a:lnTo>
                      <a:lnTo>
                        <a:pt x="422" y="143"/>
                      </a:lnTo>
                      <a:lnTo>
                        <a:pt x="432" y="143"/>
                      </a:lnTo>
                      <a:lnTo>
                        <a:pt x="441" y="143"/>
                      </a:lnTo>
                      <a:lnTo>
                        <a:pt x="451" y="143"/>
                      </a:lnTo>
                      <a:lnTo>
                        <a:pt x="461" y="143"/>
                      </a:lnTo>
                      <a:lnTo>
                        <a:pt x="471" y="143"/>
                      </a:lnTo>
                      <a:lnTo>
                        <a:pt x="481" y="143"/>
                      </a:lnTo>
                      <a:lnTo>
                        <a:pt x="491" y="135"/>
                      </a:lnTo>
                      <a:lnTo>
                        <a:pt x="500" y="135"/>
                      </a:lnTo>
                      <a:lnTo>
                        <a:pt x="510" y="135"/>
                      </a:lnTo>
                      <a:lnTo>
                        <a:pt x="520" y="135"/>
                      </a:lnTo>
                      <a:lnTo>
                        <a:pt x="530" y="135"/>
                      </a:lnTo>
                      <a:lnTo>
                        <a:pt x="540" y="135"/>
                      </a:lnTo>
                      <a:lnTo>
                        <a:pt x="549" y="127"/>
                      </a:lnTo>
                      <a:lnTo>
                        <a:pt x="559" y="127"/>
                      </a:lnTo>
                      <a:lnTo>
                        <a:pt x="569" y="127"/>
                      </a:lnTo>
                      <a:lnTo>
                        <a:pt x="579" y="127"/>
                      </a:lnTo>
                      <a:lnTo>
                        <a:pt x="589" y="127"/>
                      </a:lnTo>
                      <a:lnTo>
                        <a:pt x="598" y="127"/>
                      </a:lnTo>
                      <a:lnTo>
                        <a:pt x="608" y="127"/>
                      </a:lnTo>
                      <a:lnTo>
                        <a:pt x="618" y="127"/>
                      </a:lnTo>
                      <a:lnTo>
                        <a:pt x="628" y="127"/>
                      </a:lnTo>
                      <a:lnTo>
                        <a:pt x="638" y="127"/>
                      </a:lnTo>
                      <a:lnTo>
                        <a:pt x="648" y="127"/>
                      </a:lnTo>
                      <a:lnTo>
                        <a:pt x="657" y="127"/>
                      </a:lnTo>
                      <a:lnTo>
                        <a:pt x="667" y="127"/>
                      </a:lnTo>
                      <a:lnTo>
                        <a:pt x="677" y="127"/>
                      </a:lnTo>
                      <a:lnTo>
                        <a:pt x="687" y="127"/>
                      </a:lnTo>
                      <a:lnTo>
                        <a:pt x="697" y="119"/>
                      </a:lnTo>
                      <a:lnTo>
                        <a:pt x="706" y="119"/>
                      </a:lnTo>
                      <a:lnTo>
                        <a:pt x="716" y="119"/>
                      </a:lnTo>
                      <a:lnTo>
                        <a:pt x="726" y="119"/>
                      </a:lnTo>
                      <a:lnTo>
                        <a:pt x="736" y="119"/>
                      </a:lnTo>
                      <a:lnTo>
                        <a:pt x="746" y="119"/>
                      </a:lnTo>
                      <a:lnTo>
                        <a:pt x="746" y="111"/>
                      </a:lnTo>
                      <a:lnTo>
                        <a:pt x="755" y="111"/>
                      </a:lnTo>
                      <a:lnTo>
                        <a:pt x="765" y="111"/>
                      </a:lnTo>
                      <a:lnTo>
                        <a:pt x="775" y="111"/>
                      </a:lnTo>
                      <a:lnTo>
                        <a:pt x="785" y="111"/>
                      </a:lnTo>
                      <a:lnTo>
                        <a:pt x="795" y="111"/>
                      </a:lnTo>
                      <a:lnTo>
                        <a:pt x="805" y="111"/>
                      </a:lnTo>
                      <a:lnTo>
                        <a:pt x="805" y="103"/>
                      </a:lnTo>
                      <a:lnTo>
                        <a:pt x="814" y="103"/>
                      </a:lnTo>
                      <a:lnTo>
                        <a:pt x="824" y="103"/>
                      </a:lnTo>
                      <a:lnTo>
                        <a:pt x="824" y="95"/>
                      </a:lnTo>
                      <a:lnTo>
                        <a:pt x="834" y="95"/>
                      </a:lnTo>
                      <a:lnTo>
                        <a:pt x="844" y="95"/>
                      </a:lnTo>
                      <a:lnTo>
                        <a:pt x="854" y="95"/>
                      </a:lnTo>
                      <a:lnTo>
                        <a:pt x="854" y="87"/>
                      </a:lnTo>
                      <a:lnTo>
                        <a:pt x="863" y="87"/>
                      </a:lnTo>
                      <a:lnTo>
                        <a:pt x="873" y="87"/>
                      </a:lnTo>
                      <a:lnTo>
                        <a:pt x="883" y="87"/>
                      </a:lnTo>
                      <a:lnTo>
                        <a:pt x="883" y="79"/>
                      </a:lnTo>
                      <a:lnTo>
                        <a:pt x="893" y="79"/>
                      </a:lnTo>
                      <a:lnTo>
                        <a:pt x="903" y="79"/>
                      </a:lnTo>
                      <a:lnTo>
                        <a:pt x="912" y="79"/>
                      </a:lnTo>
                      <a:lnTo>
                        <a:pt x="912" y="71"/>
                      </a:lnTo>
                      <a:lnTo>
                        <a:pt x="922" y="71"/>
                      </a:lnTo>
                      <a:lnTo>
                        <a:pt x="932" y="71"/>
                      </a:lnTo>
                      <a:lnTo>
                        <a:pt x="932" y="63"/>
                      </a:lnTo>
                      <a:lnTo>
                        <a:pt x="942" y="63"/>
                      </a:lnTo>
                      <a:lnTo>
                        <a:pt x="952" y="63"/>
                      </a:lnTo>
                      <a:lnTo>
                        <a:pt x="962" y="63"/>
                      </a:lnTo>
                      <a:lnTo>
                        <a:pt x="962" y="56"/>
                      </a:lnTo>
                      <a:lnTo>
                        <a:pt x="971" y="56"/>
                      </a:lnTo>
                      <a:lnTo>
                        <a:pt x="981" y="56"/>
                      </a:lnTo>
                      <a:lnTo>
                        <a:pt x="981" y="48"/>
                      </a:lnTo>
                      <a:lnTo>
                        <a:pt x="991" y="48"/>
                      </a:lnTo>
                      <a:lnTo>
                        <a:pt x="1001" y="48"/>
                      </a:lnTo>
                      <a:lnTo>
                        <a:pt x="1001" y="40"/>
                      </a:lnTo>
                      <a:lnTo>
                        <a:pt x="1011" y="40"/>
                      </a:lnTo>
                      <a:lnTo>
                        <a:pt x="1020" y="40"/>
                      </a:lnTo>
                      <a:lnTo>
                        <a:pt x="1020" y="32"/>
                      </a:lnTo>
                      <a:lnTo>
                        <a:pt x="1030" y="32"/>
                      </a:lnTo>
                      <a:lnTo>
                        <a:pt x="1030" y="24"/>
                      </a:lnTo>
                      <a:lnTo>
                        <a:pt x="1040" y="24"/>
                      </a:lnTo>
                      <a:lnTo>
                        <a:pt x="1040" y="16"/>
                      </a:lnTo>
                      <a:lnTo>
                        <a:pt x="1050" y="16"/>
                      </a:lnTo>
                      <a:lnTo>
                        <a:pt x="1060" y="16"/>
                      </a:lnTo>
                      <a:lnTo>
                        <a:pt x="1060" y="8"/>
                      </a:lnTo>
                      <a:lnTo>
                        <a:pt x="1069" y="8"/>
                      </a:lnTo>
                      <a:lnTo>
                        <a:pt x="1079" y="8"/>
                      </a:lnTo>
                      <a:lnTo>
                        <a:pt x="1079" y="0"/>
                      </a:lnTo>
                      <a:lnTo>
                        <a:pt x="1089" y="0"/>
                      </a:lnTo>
                    </a:path>
                  </a:pathLst>
                </a:custGeom>
                <a:noFill/>
                <a:ln w="31750">
                  <a:solidFill>
                    <a:srgbClr val="CC33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200"/>
                </a:p>
              </p:txBody>
            </p:sp>
            <p:sp>
              <p:nvSpPr>
                <p:cNvPr id="138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1731" y="1142"/>
                  <a:ext cx="2892" cy="1788"/>
                </a:xfrm>
                <a:prstGeom prst="line">
                  <a:avLst/>
                </a:prstGeom>
                <a:noFill/>
                <a:ln w="3175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200"/>
                </a:p>
              </p:txBody>
            </p:sp>
          </p:grpSp>
        </p:grpSp>
        <p:sp>
          <p:nvSpPr>
            <p:cNvPr id="124" name="Rectangle 123"/>
            <p:cNvSpPr/>
            <p:nvPr/>
          </p:nvSpPr>
          <p:spPr>
            <a:xfrm>
              <a:off x="3818121" y="3339918"/>
              <a:ext cx="57816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3 main phases in the uterine fluid (</a:t>
              </a:r>
              <a:r>
                <a:rPr lang="en-US" dirty="0" err="1"/>
                <a:t>acellular</a:t>
              </a:r>
              <a:r>
                <a:rPr lang="en-US" dirty="0"/>
                <a:t> milieu)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681573" y="3259626"/>
              <a:ext cx="5918222" cy="286018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27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6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6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6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152400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fr-FR" altLang="fr-FR" sz="2800" dirty="0">
                <a:solidFill>
                  <a:schemeClr val="tx2"/>
                </a:solidFill>
                <a:latin typeface="Century Gothic" panose="020B0502020202020204" pitchFamily="34" charset="0"/>
                <a:cs typeface="Times New Roman" pitchFamily="18" charset="0"/>
              </a:rPr>
              <a:t>La coquille (défense physique)</a:t>
            </a:r>
          </a:p>
        </p:txBody>
      </p:sp>
      <p:sp>
        <p:nvSpPr>
          <p:cNvPr id="55" name="Text Box 580"/>
          <p:cNvSpPr txBox="1">
            <a:spLocks noChangeArrowheads="1"/>
          </p:cNvSpPr>
          <p:nvPr/>
        </p:nvSpPr>
        <p:spPr bwMode="auto">
          <a:xfrm>
            <a:off x="1287697" y="1186263"/>
            <a:ext cx="1760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95% of CaCO</a:t>
            </a:r>
            <a:r>
              <a:rPr kumimoji="0" lang="fr-FR" alt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3 </a:t>
            </a:r>
            <a:r>
              <a:rPr kumimoji="0" lang="fr-F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(calcite)</a:t>
            </a:r>
          </a:p>
        </p:txBody>
      </p:sp>
      <p:sp>
        <p:nvSpPr>
          <p:cNvPr id="56" name="Text Box 581"/>
          <p:cNvSpPr txBox="1">
            <a:spLocks noChangeArrowheads="1"/>
          </p:cNvSpPr>
          <p:nvPr/>
        </p:nvSpPr>
        <p:spPr bwMode="auto">
          <a:xfrm>
            <a:off x="790809" y="2300688"/>
            <a:ext cx="241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3.5% of </a:t>
            </a:r>
            <a:r>
              <a:rPr kumimoji="0" lang="fr-FR" alt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organic</a:t>
            </a:r>
            <a:r>
              <a:rPr kumimoji="0" lang="fr-F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matrix (</a:t>
            </a:r>
            <a:r>
              <a:rPr kumimoji="0" lang="fr-FR" alt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proteins</a:t>
            </a:r>
            <a:r>
              <a:rPr kumimoji="0" lang="fr-F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, </a:t>
            </a:r>
            <a:r>
              <a:rPr kumimoji="0" lang="fr-FR" alt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proteoglycans</a:t>
            </a:r>
            <a:r>
              <a:rPr kumimoji="0" lang="fr-F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)</a:t>
            </a:r>
          </a:p>
        </p:txBody>
      </p:sp>
      <p:sp>
        <p:nvSpPr>
          <p:cNvPr id="57" name="Line 1132"/>
          <p:cNvSpPr>
            <a:spLocks noChangeShapeType="1"/>
          </p:cNvSpPr>
          <p:nvPr/>
        </p:nvSpPr>
        <p:spPr bwMode="auto">
          <a:xfrm flipV="1">
            <a:off x="1827447" y="1532338"/>
            <a:ext cx="9525" cy="77470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8" name="Text Box 1133"/>
          <p:cNvSpPr txBox="1">
            <a:spLocks noChangeArrowheads="1"/>
          </p:cNvSpPr>
          <p:nvPr/>
        </p:nvSpPr>
        <p:spPr bwMode="auto">
          <a:xfrm>
            <a:off x="1354372" y="1681563"/>
            <a:ext cx="1000125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</a:rPr>
              <a:t>Interaction</a:t>
            </a:r>
          </a:p>
        </p:txBody>
      </p:sp>
      <p:cxnSp>
        <p:nvCxnSpPr>
          <p:cNvPr id="59" name="Connecteur droit avec flèche 58"/>
          <p:cNvCxnSpPr/>
          <p:nvPr/>
        </p:nvCxnSpPr>
        <p:spPr>
          <a:xfrm>
            <a:off x="3035895" y="1416976"/>
            <a:ext cx="2501899" cy="264587"/>
          </a:xfrm>
          <a:prstGeom prst="straightConnector1">
            <a:avLst/>
          </a:prstGeom>
          <a:ln w="19050">
            <a:solidFill>
              <a:srgbClr val="33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>
            <a:spLocks noChangeArrowheads="1"/>
          </p:cNvSpPr>
          <p:nvPr/>
        </p:nvSpPr>
        <p:spPr bwMode="auto">
          <a:xfrm>
            <a:off x="3581724" y="1463643"/>
            <a:ext cx="86360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333399"/>
                </a:solidFill>
                <a:latin typeface="+mj-lt"/>
              </a:rPr>
              <a:t>quantity</a:t>
            </a:r>
          </a:p>
        </p:txBody>
      </p:sp>
      <p:sp>
        <p:nvSpPr>
          <p:cNvPr id="61" name="ZoneTexte 60"/>
          <p:cNvSpPr txBox="1">
            <a:spLocks noChangeArrowheads="1"/>
          </p:cNvSpPr>
          <p:nvPr/>
        </p:nvSpPr>
        <p:spPr bwMode="auto">
          <a:xfrm>
            <a:off x="5633044" y="1636581"/>
            <a:ext cx="1979613" cy="523220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latin typeface="+mj-lt"/>
              </a:rPr>
              <a:t>Ultrastructure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err="1">
                <a:latin typeface="+mj-lt"/>
              </a:rPr>
              <a:t>Mechanical</a:t>
            </a:r>
            <a:r>
              <a:rPr lang="fr-FR" sz="1400" dirty="0">
                <a:latin typeface="+mj-lt"/>
              </a:rPr>
              <a:t> </a:t>
            </a:r>
            <a:r>
              <a:rPr lang="fr-FR" sz="1400" dirty="0" err="1">
                <a:latin typeface="+mj-lt"/>
              </a:rPr>
              <a:t>properties</a:t>
            </a:r>
            <a:r>
              <a:rPr lang="fr-FR" sz="1400" dirty="0">
                <a:latin typeface="+mj-lt"/>
              </a:rPr>
              <a:t> </a:t>
            </a:r>
          </a:p>
        </p:txBody>
      </p:sp>
      <p:cxnSp>
        <p:nvCxnSpPr>
          <p:cNvPr id="62" name="Connecteur droit avec flèche 61"/>
          <p:cNvCxnSpPr/>
          <p:nvPr/>
        </p:nvCxnSpPr>
        <p:spPr>
          <a:xfrm flipV="1">
            <a:off x="3035894" y="2107013"/>
            <a:ext cx="2501900" cy="431169"/>
          </a:xfrm>
          <a:prstGeom prst="straightConnector1">
            <a:avLst/>
          </a:prstGeom>
          <a:ln w="19050">
            <a:solidFill>
              <a:srgbClr val="33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>
            <a:spLocks noChangeArrowheads="1"/>
          </p:cNvSpPr>
          <p:nvPr/>
        </p:nvSpPr>
        <p:spPr bwMode="auto">
          <a:xfrm>
            <a:off x="3486564" y="1943173"/>
            <a:ext cx="1600560" cy="73866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333399"/>
                </a:solidFill>
                <a:latin typeface="+mj-lt"/>
              </a:rPr>
              <a:t>control of </a:t>
            </a:r>
          </a:p>
          <a:p>
            <a:pPr algn="ctr"/>
            <a:r>
              <a:rPr lang="en-GB" sz="1400" b="1" dirty="0" err="1">
                <a:solidFill>
                  <a:srgbClr val="333399"/>
                </a:solidFill>
                <a:latin typeface="+mj-lt"/>
              </a:rPr>
              <a:t>biomineralisation</a:t>
            </a:r>
            <a:r>
              <a:rPr lang="en-GB" sz="1400" b="1" dirty="0">
                <a:solidFill>
                  <a:srgbClr val="333399"/>
                </a:solidFill>
                <a:latin typeface="+mj-lt"/>
              </a:rPr>
              <a:t> </a:t>
            </a:r>
            <a:r>
              <a:rPr lang="en-GB" sz="1400" b="1" dirty="0" smtClean="0">
                <a:solidFill>
                  <a:srgbClr val="333399"/>
                </a:solidFill>
                <a:latin typeface="+mj-lt"/>
              </a:rPr>
              <a:t>process</a:t>
            </a:r>
            <a:endParaRPr lang="en-GB" sz="1400" b="1" dirty="0">
              <a:solidFill>
                <a:srgbClr val="333399"/>
              </a:solidFill>
              <a:latin typeface="+mj-lt"/>
            </a:endParaRPr>
          </a:p>
        </p:txBody>
      </p:sp>
      <p:cxnSp>
        <p:nvCxnSpPr>
          <p:cNvPr id="64" name="Connecteur droit avec flèche 63"/>
          <p:cNvCxnSpPr/>
          <p:nvPr/>
        </p:nvCxnSpPr>
        <p:spPr>
          <a:xfrm>
            <a:off x="2469156" y="1867930"/>
            <a:ext cx="3001963" cy="37621"/>
          </a:xfrm>
          <a:prstGeom prst="straightConnector1">
            <a:avLst/>
          </a:prstGeom>
          <a:ln w="19050">
            <a:solidFill>
              <a:srgbClr val="33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1108" y="652879"/>
            <a:ext cx="10613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La </a:t>
            </a:r>
            <a:r>
              <a:rPr lang="en-US" i="1" dirty="0" err="1" smtClean="0"/>
              <a:t>matrice</a:t>
            </a:r>
            <a:r>
              <a:rPr lang="en-US" i="1" dirty="0" smtClean="0"/>
              <a:t> </a:t>
            </a:r>
            <a:r>
              <a:rPr lang="en-US" i="1" dirty="0" err="1" smtClean="0"/>
              <a:t>organique</a:t>
            </a:r>
            <a:r>
              <a:rPr lang="en-US" i="1" dirty="0" smtClean="0"/>
              <a:t> </a:t>
            </a:r>
            <a:r>
              <a:rPr lang="en-US" i="1" dirty="0" err="1" smtClean="0"/>
              <a:t>détermine</a:t>
            </a:r>
            <a:r>
              <a:rPr lang="en-US" i="1" dirty="0" smtClean="0"/>
              <a:t> la </a:t>
            </a:r>
            <a:r>
              <a:rPr lang="en-US" i="1" dirty="0"/>
              <a:t>texture </a:t>
            </a:r>
            <a:r>
              <a:rPr lang="en-US" i="1" dirty="0" smtClean="0"/>
              <a:t>de la coquille et </a:t>
            </a:r>
            <a:r>
              <a:rPr lang="en-US" i="1" dirty="0" err="1" smtClean="0"/>
              <a:t>ses</a:t>
            </a:r>
            <a:r>
              <a:rPr lang="en-US" i="1" dirty="0" smtClean="0"/>
              <a:t> </a:t>
            </a:r>
            <a:r>
              <a:rPr lang="en-US" i="1" dirty="0" err="1" smtClean="0"/>
              <a:t>propriétés</a:t>
            </a:r>
            <a:r>
              <a:rPr lang="en-US" i="1" dirty="0" smtClean="0"/>
              <a:t> </a:t>
            </a:r>
            <a:r>
              <a:rPr lang="en-US" i="1" dirty="0" err="1" smtClean="0"/>
              <a:t>mécaniques</a:t>
            </a:r>
            <a:r>
              <a:rPr lang="en-US" i="1" dirty="0" smtClean="0"/>
              <a:t> qui </a:t>
            </a:r>
            <a:r>
              <a:rPr lang="en-US" i="1" dirty="0" err="1" smtClean="0"/>
              <a:t>en</a:t>
            </a:r>
            <a:r>
              <a:rPr lang="en-US" i="1" dirty="0" smtClean="0"/>
              <a:t> </a:t>
            </a:r>
            <a:r>
              <a:rPr lang="en-US" i="1" dirty="0" err="1" smtClean="0"/>
              <a:t>résultent</a:t>
            </a:r>
            <a:endParaRPr lang="fr-FR" dirty="0"/>
          </a:p>
        </p:txBody>
      </p:sp>
      <p:grpSp>
        <p:nvGrpSpPr>
          <p:cNvPr id="66" name="Group 11"/>
          <p:cNvGrpSpPr>
            <a:grpSpLocks/>
          </p:cNvGrpSpPr>
          <p:nvPr/>
        </p:nvGrpSpPr>
        <p:grpSpPr bwMode="auto">
          <a:xfrm>
            <a:off x="1270234" y="3695087"/>
            <a:ext cx="1084263" cy="1066800"/>
            <a:chOff x="262" y="2746"/>
            <a:chExt cx="683" cy="672"/>
          </a:xfrm>
        </p:grpSpPr>
        <p:sp>
          <p:nvSpPr>
            <p:cNvPr id="67" name="Rectangle 12"/>
            <p:cNvSpPr>
              <a:spLocks noChangeArrowheads="1"/>
            </p:cNvSpPr>
            <p:nvPr/>
          </p:nvSpPr>
          <p:spPr bwMode="auto">
            <a:xfrm>
              <a:off x="600" y="292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endParaRPr lang="fr-FR" altLang="fr-FR" sz="1400"/>
            </a:p>
          </p:txBody>
        </p:sp>
        <p:sp>
          <p:nvSpPr>
            <p:cNvPr id="68" name="Text Box 13"/>
            <p:cNvSpPr txBox="1">
              <a:spLocks noChangeArrowheads="1"/>
            </p:cNvSpPr>
            <p:nvPr/>
          </p:nvSpPr>
          <p:spPr bwMode="auto">
            <a:xfrm>
              <a:off x="262" y="3226"/>
              <a:ext cx="68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 altLang="fr-FR" sz="1400"/>
                <a:t>Cristal initial</a:t>
              </a:r>
            </a:p>
          </p:txBody>
        </p:sp>
        <p:sp>
          <p:nvSpPr>
            <p:cNvPr id="69" name="Line 14"/>
            <p:cNvSpPr>
              <a:spLocks noChangeShapeType="1"/>
            </p:cNvSpPr>
            <p:nvPr/>
          </p:nvSpPr>
          <p:spPr bwMode="auto">
            <a:xfrm>
              <a:off x="624" y="2848"/>
              <a:ext cx="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Line 15"/>
            <p:cNvSpPr>
              <a:spLocks noChangeShapeType="1"/>
            </p:cNvSpPr>
            <p:nvPr/>
          </p:nvSpPr>
          <p:spPr bwMode="auto">
            <a:xfrm flipV="1">
              <a:off x="552" y="3088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Text Box 16"/>
            <p:cNvSpPr txBox="1">
              <a:spLocks noChangeArrowheads="1"/>
            </p:cNvSpPr>
            <p:nvPr/>
          </p:nvSpPr>
          <p:spPr bwMode="auto">
            <a:xfrm>
              <a:off x="750" y="2746"/>
              <a:ext cx="1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 altLang="fr-FR" sz="1400"/>
                <a:t>a</a:t>
              </a:r>
            </a:p>
          </p:txBody>
        </p:sp>
        <p:sp>
          <p:nvSpPr>
            <p:cNvPr id="72" name="Text Box 17"/>
            <p:cNvSpPr txBox="1">
              <a:spLocks noChangeArrowheads="1"/>
            </p:cNvSpPr>
            <p:nvPr/>
          </p:nvSpPr>
          <p:spPr bwMode="auto">
            <a:xfrm>
              <a:off x="454" y="2938"/>
              <a:ext cx="17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 altLang="fr-FR" sz="1400"/>
                <a:t>b</a:t>
              </a:r>
            </a:p>
          </p:txBody>
        </p:sp>
      </p:grpSp>
      <p:grpSp>
        <p:nvGrpSpPr>
          <p:cNvPr id="73" name="Group 18"/>
          <p:cNvGrpSpPr>
            <a:grpSpLocks/>
          </p:cNvGrpSpPr>
          <p:nvPr/>
        </p:nvGrpSpPr>
        <p:grpSpPr bwMode="auto">
          <a:xfrm>
            <a:off x="2640124" y="3946705"/>
            <a:ext cx="3146425" cy="989013"/>
            <a:chOff x="1032" y="2928"/>
            <a:chExt cx="1982" cy="623"/>
          </a:xfrm>
        </p:grpSpPr>
        <p:sp>
          <p:nvSpPr>
            <p:cNvPr id="74" name="Text Box 19"/>
            <p:cNvSpPr txBox="1">
              <a:spLocks noChangeArrowheads="1"/>
            </p:cNvSpPr>
            <p:nvPr/>
          </p:nvSpPr>
          <p:spPr bwMode="auto">
            <a:xfrm>
              <a:off x="1286" y="3225"/>
              <a:ext cx="1728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fr-FR" altLang="fr-FR" sz="1400"/>
                <a:t>Inhibition de la croissance le long de l’axe b</a:t>
              </a:r>
            </a:p>
          </p:txBody>
        </p:sp>
        <p:sp>
          <p:nvSpPr>
            <p:cNvPr id="75" name="Rectangle 20"/>
            <p:cNvSpPr>
              <a:spLocks noChangeArrowheads="1"/>
            </p:cNvSpPr>
            <p:nvPr/>
          </p:nvSpPr>
          <p:spPr bwMode="auto">
            <a:xfrm>
              <a:off x="1832" y="2928"/>
              <a:ext cx="608" cy="3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6" name="AutoShape 21"/>
            <p:cNvSpPr>
              <a:spLocks noChangeArrowheads="1"/>
            </p:cNvSpPr>
            <p:nvPr/>
          </p:nvSpPr>
          <p:spPr bwMode="auto">
            <a:xfrm>
              <a:off x="1032" y="3040"/>
              <a:ext cx="696" cy="64"/>
            </a:xfrm>
            <a:prstGeom prst="rightArrow">
              <a:avLst>
                <a:gd name="adj1" fmla="val 50000"/>
                <a:gd name="adj2" fmla="val 27187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77" name="Group 22"/>
          <p:cNvGrpSpPr>
            <a:grpSpLocks/>
          </p:cNvGrpSpPr>
          <p:nvPr/>
        </p:nvGrpSpPr>
        <p:grpSpPr bwMode="auto">
          <a:xfrm>
            <a:off x="5007209" y="3984012"/>
            <a:ext cx="4521200" cy="790575"/>
            <a:chOff x="2616" y="2928"/>
            <a:chExt cx="2848" cy="498"/>
          </a:xfrm>
        </p:grpSpPr>
        <p:sp>
          <p:nvSpPr>
            <p:cNvPr id="78" name="Rectangle 23"/>
            <p:cNvSpPr>
              <a:spLocks noChangeArrowheads="1"/>
            </p:cNvSpPr>
            <p:nvPr/>
          </p:nvSpPr>
          <p:spPr bwMode="auto">
            <a:xfrm>
              <a:off x="3432" y="2928"/>
              <a:ext cx="2032" cy="3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9" name="Text Box 24"/>
            <p:cNvSpPr txBox="1">
              <a:spLocks noChangeArrowheads="1"/>
            </p:cNvSpPr>
            <p:nvPr/>
          </p:nvSpPr>
          <p:spPr bwMode="auto">
            <a:xfrm>
              <a:off x="3790" y="3234"/>
              <a:ext cx="11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 altLang="fr-FR" sz="1400"/>
                <a:t>Forme finale du cristal</a:t>
              </a:r>
            </a:p>
          </p:txBody>
        </p:sp>
        <p:sp>
          <p:nvSpPr>
            <p:cNvPr id="80" name="AutoShape 25"/>
            <p:cNvSpPr>
              <a:spLocks noChangeArrowheads="1"/>
            </p:cNvSpPr>
            <p:nvPr/>
          </p:nvSpPr>
          <p:spPr bwMode="auto">
            <a:xfrm>
              <a:off x="2616" y="3048"/>
              <a:ext cx="696" cy="64"/>
            </a:xfrm>
            <a:prstGeom prst="rightArrow">
              <a:avLst>
                <a:gd name="adj1" fmla="val 50000"/>
                <a:gd name="adj2" fmla="val 27187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81" name="Groupe 80"/>
          <p:cNvGrpSpPr/>
          <p:nvPr/>
        </p:nvGrpSpPr>
        <p:grpSpPr>
          <a:xfrm>
            <a:off x="1824341" y="3879784"/>
            <a:ext cx="466076" cy="81454"/>
            <a:chOff x="756776" y="4802244"/>
            <a:chExt cx="466076" cy="81454"/>
          </a:xfrm>
        </p:grpSpPr>
        <p:sp>
          <p:nvSpPr>
            <p:cNvPr id="82" name="Ellipse 81"/>
            <p:cNvSpPr/>
            <p:nvPr/>
          </p:nvSpPr>
          <p:spPr>
            <a:xfrm flipV="1">
              <a:off x="756776" y="4802247"/>
              <a:ext cx="80387" cy="81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Ellipse 82"/>
            <p:cNvSpPr/>
            <p:nvPr/>
          </p:nvSpPr>
          <p:spPr>
            <a:xfrm flipV="1">
              <a:off x="885339" y="4802246"/>
              <a:ext cx="80387" cy="81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Ellipse 83"/>
            <p:cNvSpPr/>
            <p:nvPr/>
          </p:nvSpPr>
          <p:spPr>
            <a:xfrm flipV="1">
              <a:off x="1013902" y="4802245"/>
              <a:ext cx="80387" cy="81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Ellipse 84"/>
            <p:cNvSpPr/>
            <p:nvPr/>
          </p:nvSpPr>
          <p:spPr>
            <a:xfrm flipV="1">
              <a:off x="1142465" y="4802244"/>
              <a:ext cx="80387" cy="81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6" name="Ellipse 85"/>
          <p:cNvSpPr/>
          <p:nvPr/>
        </p:nvSpPr>
        <p:spPr>
          <a:xfrm flipV="1">
            <a:off x="3929700" y="3839061"/>
            <a:ext cx="80387" cy="81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/>
          <p:cNvSpPr/>
          <p:nvPr/>
        </p:nvSpPr>
        <p:spPr>
          <a:xfrm flipV="1">
            <a:off x="4058263" y="3839060"/>
            <a:ext cx="80387" cy="81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/>
          <p:cNvSpPr/>
          <p:nvPr/>
        </p:nvSpPr>
        <p:spPr>
          <a:xfrm flipV="1">
            <a:off x="4186826" y="3839059"/>
            <a:ext cx="80387" cy="81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/>
          <p:cNvSpPr/>
          <p:nvPr/>
        </p:nvSpPr>
        <p:spPr>
          <a:xfrm flipV="1">
            <a:off x="4315389" y="3839058"/>
            <a:ext cx="80387" cy="81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/>
          <p:cNvSpPr/>
          <p:nvPr/>
        </p:nvSpPr>
        <p:spPr>
          <a:xfrm flipV="1">
            <a:off x="4443952" y="3839059"/>
            <a:ext cx="80387" cy="81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/>
          <p:cNvSpPr/>
          <p:nvPr/>
        </p:nvSpPr>
        <p:spPr>
          <a:xfrm flipV="1">
            <a:off x="4572515" y="3839058"/>
            <a:ext cx="80387" cy="81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/>
          <p:cNvSpPr/>
          <p:nvPr/>
        </p:nvSpPr>
        <p:spPr>
          <a:xfrm flipV="1">
            <a:off x="4701078" y="3839057"/>
            <a:ext cx="80387" cy="81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/>
          <p:cNvSpPr/>
          <p:nvPr/>
        </p:nvSpPr>
        <p:spPr>
          <a:xfrm flipV="1">
            <a:off x="4829641" y="3839056"/>
            <a:ext cx="80387" cy="81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31108" y="3235908"/>
            <a:ext cx="10197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La matrice contrôle la nucléation, la forme, la taille et le type cristallin </a:t>
            </a:r>
            <a:r>
              <a:rPr lang="fr-FR" i="1" dirty="0"/>
              <a:t>des </a:t>
            </a:r>
            <a:r>
              <a:rPr lang="fr-FR" i="1" dirty="0" smtClean="0"/>
              <a:t>cristaux déposés dans la coquille</a:t>
            </a:r>
            <a:endParaRPr lang="fr-FR" i="1" dirty="0"/>
          </a:p>
        </p:txBody>
      </p:sp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952" y="4808077"/>
            <a:ext cx="4279900" cy="170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07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3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52810" y="4232314"/>
            <a:ext cx="2112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1200" i="1"/>
              <a:t>C. R. Palevol (2004), 3, 549-562</a:t>
            </a: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2120760" y="2913102"/>
            <a:ext cx="7215188" cy="1657350"/>
            <a:chOff x="374" y="2518"/>
            <a:chExt cx="4943" cy="1171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374" y="2581"/>
              <a:ext cx="2629" cy="297"/>
              <a:chOff x="368" y="2330"/>
              <a:chExt cx="2629" cy="297"/>
            </a:xfrm>
          </p:grpSpPr>
          <p:sp>
            <p:nvSpPr>
              <p:cNvPr id="95" name="Freeform 6"/>
              <p:cNvSpPr>
                <a:spLocks/>
              </p:cNvSpPr>
              <p:nvPr/>
            </p:nvSpPr>
            <p:spPr bwMode="auto">
              <a:xfrm>
                <a:off x="970" y="2477"/>
                <a:ext cx="159" cy="102"/>
              </a:xfrm>
              <a:custGeom>
                <a:avLst/>
                <a:gdLst>
                  <a:gd name="T0" fmla="*/ 0 w 175"/>
                  <a:gd name="T1" fmla="*/ 4 h 76"/>
                  <a:gd name="T2" fmla="*/ 75 w 175"/>
                  <a:gd name="T3" fmla="*/ 102 h 76"/>
                  <a:gd name="T4" fmla="*/ 59 w 175"/>
                  <a:gd name="T5" fmla="*/ 28 h 76"/>
                  <a:gd name="T6" fmla="*/ 82 w 175"/>
                  <a:gd name="T7" fmla="*/ 0 h 76"/>
                  <a:gd name="T8" fmla="*/ 116 w 175"/>
                  <a:gd name="T9" fmla="*/ 20 h 76"/>
                  <a:gd name="T10" fmla="*/ 125 w 175"/>
                  <a:gd name="T11" fmla="*/ 89 h 76"/>
                  <a:gd name="T12" fmla="*/ 159 w 175"/>
                  <a:gd name="T13" fmla="*/ 9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76">
                    <a:moveTo>
                      <a:pt x="0" y="3"/>
                    </a:moveTo>
                    <a:lnTo>
                      <a:pt x="83" y="76"/>
                    </a:lnTo>
                    <a:lnTo>
                      <a:pt x="65" y="21"/>
                    </a:lnTo>
                    <a:lnTo>
                      <a:pt x="90" y="0"/>
                    </a:lnTo>
                    <a:lnTo>
                      <a:pt x="128" y="15"/>
                    </a:lnTo>
                    <a:lnTo>
                      <a:pt x="138" y="66"/>
                    </a:lnTo>
                    <a:lnTo>
                      <a:pt x="175" y="7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" name="Line 7"/>
              <p:cNvSpPr>
                <a:spLocks noChangeShapeType="1"/>
              </p:cNvSpPr>
              <p:nvPr/>
            </p:nvSpPr>
            <p:spPr bwMode="auto">
              <a:xfrm flipH="1">
                <a:off x="1380" y="2486"/>
                <a:ext cx="50" cy="93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" name="Freeform 8"/>
              <p:cNvSpPr>
                <a:spLocks/>
              </p:cNvSpPr>
              <p:nvPr/>
            </p:nvSpPr>
            <p:spPr bwMode="auto">
              <a:xfrm>
                <a:off x="2886" y="2483"/>
                <a:ext cx="83" cy="90"/>
              </a:xfrm>
              <a:custGeom>
                <a:avLst/>
                <a:gdLst>
                  <a:gd name="T0" fmla="*/ 83 w 92"/>
                  <a:gd name="T1" fmla="*/ 87 h 66"/>
                  <a:gd name="T2" fmla="*/ 55 w 92"/>
                  <a:gd name="T3" fmla="*/ 14 h 66"/>
                  <a:gd name="T4" fmla="*/ 21 w 92"/>
                  <a:gd name="T5" fmla="*/ 0 h 66"/>
                  <a:gd name="T6" fmla="*/ 0 w 92"/>
                  <a:gd name="T7" fmla="*/ 48 h 66"/>
                  <a:gd name="T8" fmla="*/ 24 w 92"/>
                  <a:gd name="T9" fmla="*/ 90 h 66"/>
                  <a:gd name="T10" fmla="*/ 83 w 92"/>
                  <a:gd name="T11" fmla="*/ 87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2" h="66">
                    <a:moveTo>
                      <a:pt x="92" y="64"/>
                    </a:moveTo>
                    <a:lnTo>
                      <a:pt x="61" y="10"/>
                    </a:lnTo>
                    <a:lnTo>
                      <a:pt x="23" y="0"/>
                    </a:lnTo>
                    <a:lnTo>
                      <a:pt x="0" y="35"/>
                    </a:lnTo>
                    <a:lnTo>
                      <a:pt x="27" y="66"/>
                    </a:lnTo>
                    <a:lnTo>
                      <a:pt x="92" y="6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8" name="Freeform 9"/>
              <p:cNvSpPr>
                <a:spLocks/>
              </p:cNvSpPr>
              <p:nvPr/>
            </p:nvSpPr>
            <p:spPr bwMode="auto">
              <a:xfrm>
                <a:off x="2886" y="2483"/>
                <a:ext cx="83" cy="90"/>
              </a:xfrm>
              <a:custGeom>
                <a:avLst/>
                <a:gdLst>
                  <a:gd name="T0" fmla="*/ 83 w 92"/>
                  <a:gd name="T1" fmla="*/ 87 h 66"/>
                  <a:gd name="T2" fmla="*/ 55 w 92"/>
                  <a:gd name="T3" fmla="*/ 14 h 66"/>
                  <a:gd name="T4" fmla="*/ 21 w 92"/>
                  <a:gd name="T5" fmla="*/ 0 h 66"/>
                  <a:gd name="T6" fmla="*/ 0 w 92"/>
                  <a:gd name="T7" fmla="*/ 48 h 66"/>
                  <a:gd name="T8" fmla="*/ 24 w 92"/>
                  <a:gd name="T9" fmla="*/ 90 h 66"/>
                  <a:gd name="T10" fmla="*/ 83 w 92"/>
                  <a:gd name="T11" fmla="*/ 87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2" h="66">
                    <a:moveTo>
                      <a:pt x="92" y="64"/>
                    </a:moveTo>
                    <a:lnTo>
                      <a:pt x="61" y="10"/>
                    </a:lnTo>
                    <a:lnTo>
                      <a:pt x="23" y="0"/>
                    </a:lnTo>
                    <a:lnTo>
                      <a:pt x="0" y="35"/>
                    </a:lnTo>
                    <a:lnTo>
                      <a:pt x="27" y="66"/>
                    </a:lnTo>
                    <a:lnTo>
                      <a:pt x="92" y="64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9" name="Freeform 10"/>
              <p:cNvSpPr>
                <a:spLocks/>
              </p:cNvSpPr>
              <p:nvPr/>
            </p:nvSpPr>
            <p:spPr bwMode="auto">
              <a:xfrm>
                <a:off x="2712" y="2474"/>
                <a:ext cx="54" cy="109"/>
              </a:xfrm>
              <a:custGeom>
                <a:avLst/>
                <a:gdLst>
                  <a:gd name="T0" fmla="*/ 54 w 59"/>
                  <a:gd name="T1" fmla="*/ 104 h 80"/>
                  <a:gd name="T2" fmla="*/ 54 w 59"/>
                  <a:gd name="T3" fmla="*/ 45 h 80"/>
                  <a:gd name="T4" fmla="*/ 15 w 59"/>
                  <a:gd name="T5" fmla="*/ 0 h 80"/>
                  <a:gd name="T6" fmla="*/ 0 w 59"/>
                  <a:gd name="T7" fmla="*/ 61 h 80"/>
                  <a:gd name="T8" fmla="*/ 15 w 59"/>
                  <a:gd name="T9" fmla="*/ 109 h 80"/>
                  <a:gd name="T10" fmla="*/ 54 w 59"/>
                  <a:gd name="T11" fmla="*/ 104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9" h="80">
                    <a:moveTo>
                      <a:pt x="59" y="76"/>
                    </a:moveTo>
                    <a:lnTo>
                      <a:pt x="59" y="33"/>
                    </a:lnTo>
                    <a:lnTo>
                      <a:pt x="16" y="0"/>
                    </a:lnTo>
                    <a:lnTo>
                      <a:pt x="0" y="45"/>
                    </a:lnTo>
                    <a:lnTo>
                      <a:pt x="16" y="80"/>
                    </a:lnTo>
                    <a:lnTo>
                      <a:pt x="59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0" name="Freeform 11"/>
              <p:cNvSpPr>
                <a:spLocks/>
              </p:cNvSpPr>
              <p:nvPr/>
            </p:nvSpPr>
            <p:spPr bwMode="auto">
              <a:xfrm>
                <a:off x="2712" y="2474"/>
                <a:ext cx="54" cy="109"/>
              </a:xfrm>
              <a:custGeom>
                <a:avLst/>
                <a:gdLst>
                  <a:gd name="T0" fmla="*/ 54 w 59"/>
                  <a:gd name="T1" fmla="*/ 104 h 80"/>
                  <a:gd name="T2" fmla="*/ 54 w 59"/>
                  <a:gd name="T3" fmla="*/ 45 h 80"/>
                  <a:gd name="T4" fmla="*/ 15 w 59"/>
                  <a:gd name="T5" fmla="*/ 0 h 80"/>
                  <a:gd name="T6" fmla="*/ 0 w 59"/>
                  <a:gd name="T7" fmla="*/ 61 h 80"/>
                  <a:gd name="T8" fmla="*/ 15 w 59"/>
                  <a:gd name="T9" fmla="*/ 109 h 80"/>
                  <a:gd name="T10" fmla="*/ 54 w 59"/>
                  <a:gd name="T11" fmla="*/ 104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9" h="80">
                    <a:moveTo>
                      <a:pt x="59" y="76"/>
                    </a:moveTo>
                    <a:lnTo>
                      <a:pt x="59" y="33"/>
                    </a:lnTo>
                    <a:lnTo>
                      <a:pt x="16" y="0"/>
                    </a:lnTo>
                    <a:lnTo>
                      <a:pt x="0" y="45"/>
                    </a:lnTo>
                    <a:lnTo>
                      <a:pt x="16" y="80"/>
                    </a:lnTo>
                    <a:lnTo>
                      <a:pt x="59" y="76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" name="Freeform 12"/>
              <p:cNvSpPr>
                <a:spLocks/>
              </p:cNvSpPr>
              <p:nvPr/>
            </p:nvSpPr>
            <p:spPr bwMode="auto">
              <a:xfrm>
                <a:off x="2415" y="2473"/>
                <a:ext cx="62" cy="116"/>
              </a:xfrm>
              <a:custGeom>
                <a:avLst/>
                <a:gdLst>
                  <a:gd name="T0" fmla="*/ 62 w 69"/>
                  <a:gd name="T1" fmla="*/ 116 h 86"/>
                  <a:gd name="T2" fmla="*/ 55 w 69"/>
                  <a:gd name="T3" fmla="*/ 28 h 86"/>
                  <a:gd name="T4" fmla="*/ 25 w 69"/>
                  <a:gd name="T5" fmla="*/ 0 h 86"/>
                  <a:gd name="T6" fmla="*/ 0 w 69"/>
                  <a:gd name="T7" fmla="*/ 39 h 86"/>
                  <a:gd name="T8" fmla="*/ 4 w 69"/>
                  <a:gd name="T9" fmla="*/ 109 h 86"/>
                  <a:gd name="T10" fmla="*/ 62 w 69"/>
                  <a:gd name="T11" fmla="*/ 116 h 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9" h="86">
                    <a:moveTo>
                      <a:pt x="69" y="86"/>
                    </a:moveTo>
                    <a:lnTo>
                      <a:pt x="61" y="21"/>
                    </a:lnTo>
                    <a:lnTo>
                      <a:pt x="28" y="0"/>
                    </a:lnTo>
                    <a:lnTo>
                      <a:pt x="0" y="29"/>
                    </a:lnTo>
                    <a:lnTo>
                      <a:pt x="4" y="81"/>
                    </a:lnTo>
                    <a:lnTo>
                      <a:pt x="69" y="8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" name="Freeform 13"/>
              <p:cNvSpPr>
                <a:spLocks/>
              </p:cNvSpPr>
              <p:nvPr/>
            </p:nvSpPr>
            <p:spPr bwMode="auto">
              <a:xfrm>
                <a:off x="2415" y="2473"/>
                <a:ext cx="62" cy="116"/>
              </a:xfrm>
              <a:custGeom>
                <a:avLst/>
                <a:gdLst>
                  <a:gd name="T0" fmla="*/ 62 w 69"/>
                  <a:gd name="T1" fmla="*/ 116 h 86"/>
                  <a:gd name="T2" fmla="*/ 55 w 69"/>
                  <a:gd name="T3" fmla="*/ 28 h 86"/>
                  <a:gd name="T4" fmla="*/ 25 w 69"/>
                  <a:gd name="T5" fmla="*/ 0 h 86"/>
                  <a:gd name="T6" fmla="*/ 0 w 69"/>
                  <a:gd name="T7" fmla="*/ 39 h 86"/>
                  <a:gd name="T8" fmla="*/ 4 w 69"/>
                  <a:gd name="T9" fmla="*/ 109 h 86"/>
                  <a:gd name="T10" fmla="*/ 62 w 69"/>
                  <a:gd name="T11" fmla="*/ 116 h 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9" h="86">
                    <a:moveTo>
                      <a:pt x="69" y="86"/>
                    </a:moveTo>
                    <a:lnTo>
                      <a:pt x="61" y="21"/>
                    </a:lnTo>
                    <a:lnTo>
                      <a:pt x="28" y="0"/>
                    </a:lnTo>
                    <a:lnTo>
                      <a:pt x="0" y="29"/>
                    </a:lnTo>
                    <a:lnTo>
                      <a:pt x="4" y="81"/>
                    </a:lnTo>
                    <a:lnTo>
                      <a:pt x="69" y="86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" name="Freeform 14"/>
              <p:cNvSpPr>
                <a:spLocks/>
              </p:cNvSpPr>
              <p:nvPr/>
            </p:nvSpPr>
            <p:spPr bwMode="auto">
              <a:xfrm>
                <a:off x="2312" y="2474"/>
                <a:ext cx="83" cy="109"/>
              </a:xfrm>
              <a:custGeom>
                <a:avLst/>
                <a:gdLst>
                  <a:gd name="T0" fmla="*/ 67 w 91"/>
                  <a:gd name="T1" fmla="*/ 106 h 80"/>
                  <a:gd name="T2" fmla="*/ 83 w 91"/>
                  <a:gd name="T3" fmla="*/ 45 h 80"/>
                  <a:gd name="T4" fmla="*/ 67 w 91"/>
                  <a:gd name="T5" fmla="*/ 0 h 80"/>
                  <a:gd name="T6" fmla="*/ 27 w 91"/>
                  <a:gd name="T7" fmla="*/ 19 h 80"/>
                  <a:gd name="T8" fmla="*/ 0 w 91"/>
                  <a:gd name="T9" fmla="*/ 109 h 80"/>
                  <a:gd name="T10" fmla="*/ 67 w 91"/>
                  <a:gd name="T11" fmla="*/ 106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1" h="80">
                    <a:moveTo>
                      <a:pt x="73" y="78"/>
                    </a:moveTo>
                    <a:lnTo>
                      <a:pt x="91" y="33"/>
                    </a:lnTo>
                    <a:lnTo>
                      <a:pt x="73" y="0"/>
                    </a:lnTo>
                    <a:lnTo>
                      <a:pt x="30" y="14"/>
                    </a:lnTo>
                    <a:lnTo>
                      <a:pt x="0" y="80"/>
                    </a:lnTo>
                    <a:lnTo>
                      <a:pt x="73" y="7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" name="Freeform 15"/>
              <p:cNvSpPr>
                <a:spLocks/>
              </p:cNvSpPr>
              <p:nvPr/>
            </p:nvSpPr>
            <p:spPr bwMode="auto">
              <a:xfrm>
                <a:off x="2312" y="2474"/>
                <a:ext cx="83" cy="109"/>
              </a:xfrm>
              <a:custGeom>
                <a:avLst/>
                <a:gdLst>
                  <a:gd name="T0" fmla="*/ 67 w 91"/>
                  <a:gd name="T1" fmla="*/ 106 h 80"/>
                  <a:gd name="T2" fmla="*/ 83 w 91"/>
                  <a:gd name="T3" fmla="*/ 45 h 80"/>
                  <a:gd name="T4" fmla="*/ 67 w 91"/>
                  <a:gd name="T5" fmla="*/ 0 h 80"/>
                  <a:gd name="T6" fmla="*/ 27 w 91"/>
                  <a:gd name="T7" fmla="*/ 19 h 80"/>
                  <a:gd name="T8" fmla="*/ 0 w 91"/>
                  <a:gd name="T9" fmla="*/ 109 h 80"/>
                  <a:gd name="T10" fmla="*/ 67 w 91"/>
                  <a:gd name="T11" fmla="*/ 106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1" h="80">
                    <a:moveTo>
                      <a:pt x="73" y="78"/>
                    </a:moveTo>
                    <a:lnTo>
                      <a:pt x="91" y="33"/>
                    </a:lnTo>
                    <a:lnTo>
                      <a:pt x="73" y="0"/>
                    </a:lnTo>
                    <a:lnTo>
                      <a:pt x="30" y="14"/>
                    </a:lnTo>
                    <a:lnTo>
                      <a:pt x="0" y="80"/>
                    </a:lnTo>
                    <a:lnTo>
                      <a:pt x="73" y="78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" name="Freeform 16"/>
              <p:cNvSpPr>
                <a:spLocks/>
              </p:cNvSpPr>
              <p:nvPr/>
            </p:nvSpPr>
            <p:spPr bwMode="auto">
              <a:xfrm>
                <a:off x="2224" y="2481"/>
                <a:ext cx="83" cy="102"/>
              </a:xfrm>
              <a:custGeom>
                <a:avLst/>
                <a:gdLst>
                  <a:gd name="T0" fmla="*/ 60 w 92"/>
                  <a:gd name="T1" fmla="*/ 102 h 75"/>
                  <a:gd name="T2" fmla="*/ 83 w 92"/>
                  <a:gd name="T3" fmla="*/ 50 h 75"/>
                  <a:gd name="T4" fmla="*/ 62 w 92"/>
                  <a:gd name="T5" fmla="*/ 0 h 75"/>
                  <a:gd name="T6" fmla="*/ 30 w 92"/>
                  <a:gd name="T7" fmla="*/ 16 h 75"/>
                  <a:gd name="T8" fmla="*/ 0 w 92"/>
                  <a:gd name="T9" fmla="*/ 92 h 75"/>
                  <a:gd name="T10" fmla="*/ 60 w 92"/>
                  <a:gd name="T11" fmla="*/ 102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2" h="75">
                    <a:moveTo>
                      <a:pt x="67" y="75"/>
                    </a:moveTo>
                    <a:lnTo>
                      <a:pt x="92" y="37"/>
                    </a:lnTo>
                    <a:lnTo>
                      <a:pt x="69" y="0"/>
                    </a:lnTo>
                    <a:lnTo>
                      <a:pt x="33" y="12"/>
                    </a:lnTo>
                    <a:lnTo>
                      <a:pt x="0" y="68"/>
                    </a:lnTo>
                    <a:lnTo>
                      <a:pt x="67" y="75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" name="Freeform 17"/>
              <p:cNvSpPr>
                <a:spLocks/>
              </p:cNvSpPr>
              <p:nvPr/>
            </p:nvSpPr>
            <p:spPr bwMode="auto">
              <a:xfrm>
                <a:off x="2224" y="2481"/>
                <a:ext cx="83" cy="102"/>
              </a:xfrm>
              <a:custGeom>
                <a:avLst/>
                <a:gdLst>
                  <a:gd name="T0" fmla="*/ 60 w 92"/>
                  <a:gd name="T1" fmla="*/ 102 h 75"/>
                  <a:gd name="T2" fmla="*/ 83 w 92"/>
                  <a:gd name="T3" fmla="*/ 50 h 75"/>
                  <a:gd name="T4" fmla="*/ 62 w 92"/>
                  <a:gd name="T5" fmla="*/ 0 h 75"/>
                  <a:gd name="T6" fmla="*/ 30 w 92"/>
                  <a:gd name="T7" fmla="*/ 16 h 75"/>
                  <a:gd name="T8" fmla="*/ 0 w 92"/>
                  <a:gd name="T9" fmla="*/ 92 h 75"/>
                  <a:gd name="T10" fmla="*/ 60 w 92"/>
                  <a:gd name="T11" fmla="*/ 102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2" h="75">
                    <a:moveTo>
                      <a:pt x="67" y="75"/>
                    </a:moveTo>
                    <a:lnTo>
                      <a:pt x="92" y="37"/>
                    </a:lnTo>
                    <a:lnTo>
                      <a:pt x="69" y="0"/>
                    </a:lnTo>
                    <a:lnTo>
                      <a:pt x="33" y="12"/>
                    </a:lnTo>
                    <a:lnTo>
                      <a:pt x="0" y="68"/>
                    </a:lnTo>
                    <a:lnTo>
                      <a:pt x="67" y="75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" name="Freeform 18"/>
              <p:cNvSpPr>
                <a:spLocks/>
              </p:cNvSpPr>
              <p:nvPr/>
            </p:nvSpPr>
            <p:spPr bwMode="auto">
              <a:xfrm>
                <a:off x="2017" y="2490"/>
                <a:ext cx="80" cy="83"/>
              </a:xfrm>
              <a:custGeom>
                <a:avLst/>
                <a:gdLst>
                  <a:gd name="T0" fmla="*/ 63 w 89"/>
                  <a:gd name="T1" fmla="*/ 83 h 61"/>
                  <a:gd name="T2" fmla="*/ 80 w 89"/>
                  <a:gd name="T3" fmla="*/ 49 h 61"/>
                  <a:gd name="T4" fmla="*/ 80 w 89"/>
                  <a:gd name="T5" fmla="*/ 0 h 61"/>
                  <a:gd name="T6" fmla="*/ 45 w 89"/>
                  <a:gd name="T7" fmla="*/ 11 h 61"/>
                  <a:gd name="T8" fmla="*/ 0 w 89"/>
                  <a:gd name="T9" fmla="*/ 83 h 61"/>
                  <a:gd name="T10" fmla="*/ 63 w 89"/>
                  <a:gd name="T11" fmla="*/ 83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" h="61">
                    <a:moveTo>
                      <a:pt x="70" y="61"/>
                    </a:moveTo>
                    <a:lnTo>
                      <a:pt x="89" y="36"/>
                    </a:lnTo>
                    <a:lnTo>
                      <a:pt x="89" y="0"/>
                    </a:lnTo>
                    <a:lnTo>
                      <a:pt x="50" y="8"/>
                    </a:lnTo>
                    <a:lnTo>
                      <a:pt x="0" y="61"/>
                    </a:lnTo>
                    <a:lnTo>
                      <a:pt x="70" y="6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" name="Freeform 19"/>
              <p:cNvSpPr>
                <a:spLocks/>
              </p:cNvSpPr>
              <p:nvPr/>
            </p:nvSpPr>
            <p:spPr bwMode="auto">
              <a:xfrm>
                <a:off x="2017" y="2490"/>
                <a:ext cx="80" cy="83"/>
              </a:xfrm>
              <a:custGeom>
                <a:avLst/>
                <a:gdLst>
                  <a:gd name="T0" fmla="*/ 63 w 89"/>
                  <a:gd name="T1" fmla="*/ 83 h 61"/>
                  <a:gd name="T2" fmla="*/ 80 w 89"/>
                  <a:gd name="T3" fmla="*/ 49 h 61"/>
                  <a:gd name="T4" fmla="*/ 80 w 89"/>
                  <a:gd name="T5" fmla="*/ 0 h 61"/>
                  <a:gd name="T6" fmla="*/ 45 w 89"/>
                  <a:gd name="T7" fmla="*/ 11 h 61"/>
                  <a:gd name="T8" fmla="*/ 0 w 89"/>
                  <a:gd name="T9" fmla="*/ 83 h 61"/>
                  <a:gd name="T10" fmla="*/ 63 w 89"/>
                  <a:gd name="T11" fmla="*/ 83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" h="61">
                    <a:moveTo>
                      <a:pt x="70" y="61"/>
                    </a:moveTo>
                    <a:lnTo>
                      <a:pt x="89" y="36"/>
                    </a:lnTo>
                    <a:lnTo>
                      <a:pt x="89" y="0"/>
                    </a:lnTo>
                    <a:lnTo>
                      <a:pt x="50" y="8"/>
                    </a:lnTo>
                    <a:lnTo>
                      <a:pt x="0" y="61"/>
                    </a:lnTo>
                    <a:lnTo>
                      <a:pt x="70" y="61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" name="Freeform 20"/>
              <p:cNvSpPr>
                <a:spLocks/>
              </p:cNvSpPr>
              <p:nvPr/>
            </p:nvSpPr>
            <p:spPr bwMode="auto">
              <a:xfrm>
                <a:off x="1919" y="2470"/>
                <a:ext cx="72" cy="107"/>
              </a:xfrm>
              <a:custGeom>
                <a:avLst/>
                <a:gdLst>
                  <a:gd name="T0" fmla="*/ 72 w 79"/>
                  <a:gd name="T1" fmla="*/ 107 h 79"/>
                  <a:gd name="T2" fmla="*/ 56 w 79"/>
                  <a:gd name="T3" fmla="*/ 31 h 79"/>
                  <a:gd name="T4" fmla="*/ 23 w 79"/>
                  <a:gd name="T5" fmla="*/ 0 h 79"/>
                  <a:gd name="T6" fmla="*/ 0 w 79"/>
                  <a:gd name="T7" fmla="*/ 42 h 79"/>
                  <a:gd name="T8" fmla="*/ 19 w 79"/>
                  <a:gd name="T9" fmla="*/ 100 h 79"/>
                  <a:gd name="T10" fmla="*/ 72 w 79"/>
                  <a:gd name="T11" fmla="*/ 107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79">
                    <a:moveTo>
                      <a:pt x="79" y="79"/>
                    </a:moveTo>
                    <a:lnTo>
                      <a:pt x="61" y="23"/>
                    </a:lnTo>
                    <a:lnTo>
                      <a:pt x="25" y="0"/>
                    </a:lnTo>
                    <a:lnTo>
                      <a:pt x="0" y="31"/>
                    </a:lnTo>
                    <a:lnTo>
                      <a:pt x="21" y="74"/>
                    </a:lnTo>
                    <a:lnTo>
                      <a:pt x="79" y="79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" name="Freeform 21"/>
              <p:cNvSpPr>
                <a:spLocks/>
              </p:cNvSpPr>
              <p:nvPr/>
            </p:nvSpPr>
            <p:spPr bwMode="auto">
              <a:xfrm>
                <a:off x="1919" y="2470"/>
                <a:ext cx="72" cy="107"/>
              </a:xfrm>
              <a:custGeom>
                <a:avLst/>
                <a:gdLst>
                  <a:gd name="T0" fmla="*/ 72 w 79"/>
                  <a:gd name="T1" fmla="*/ 107 h 79"/>
                  <a:gd name="T2" fmla="*/ 56 w 79"/>
                  <a:gd name="T3" fmla="*/ 31 h 79"/>
                  <a:gd name="T4" fmla="*/ 23 w 79"/>
                  <a:gd name="T5" fmla="*/ 0 h 79"/>
                  <a:gd name="T6" fmla="*/ 0 w 79"/>
                  <a:gd name="T7" fmla="*/ 42 h 79"/>
                  <a:gd name="T8" fmla="*/ 19 w 79"/>
                  <a:gd name="T9" fmla="*/ 100 h 79"/>
                  <a:gd name="T10" fmla="*/ 72 w 79"/>
                  <a:gd name="T11" fmla="*/ 107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79">
                    <a:moveTo>
                      <a:pt x="79" y="79"/>
                    </a:moveTo>
                    <a:lnTo>
                      <a:pt x="61" y="23"/>
                    </a:lnTo>
                    <a:lnTo>
                      <a:pt x="25" y="0"/>
                    </a:lnTo>
                    <a:lnTo>
                      <a:pt x="0" y="31"/>
                    </a:lnTo>
                    <a:lnTo>
                      <a:pt x="21" y="74"/>
                    </a:lnTo>
                    <a:lnTo>
                      <a:pt x="79" y="79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1" name="Freeform 22"/>
              <p:cNvSpPr>
                <a:spLocks/>
              </p:cNvSpPr>
              <p:nvPr/>
            </p:nvSpPr>
            <p:spPr bwMode="auto">
              <a:xfrm>
                <a:off x="1704" y="2473"/>
                <a:ext cx="87" cy="106"/>
              </a:xfrm>
              <a:custGeom>
                <a:avLst/>
                <a:gdLst>
                  <a:gd name="T0" fmla="*/ 83 w 96"/>
                  <a:gd name="T1" fmla="*/ 103 h 79"/>
                  <a:gd name="T2" fmla="*/ 87 w 96"/>
                  <a:gd name="T3" fmla="*/ 35 h 79"/>
                  <a:gd name="T4" fmla="*/ 48 w 96"/>
                  <a:gd name="T5" fmla="*/ 0 h 79"/>
                  <a:gd name="T6" fmla="*/ 19 w 96"/>
                  <a:gd name="T7" fmla="*/ 31 h 79"/>
                  <a:gd name="T8" fmla="*/ 26 w 96"/>
                  <a:gd name="T9" fmla="*/ 106 h 79"/>
                  <a:gd name="T10" fmla="*/ 0 w 96"/>
                  <a:gd name="T11" fmla="*/ 106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6" h="79">
                    <a:moveTo>
                      <a:pt x="92" y="77"/>
                    </a:moveTo>
                    <a:lnTo>
                      <a:pt x="96" y="26"/>
                    </a:lnTo>
                    <a:lnTo>
                      <a:pt x="53" y="0"/>
                    </a:lnTo>
                    <a:lnTo>
                      <a:pt x="21" y="23"/>
                    </a:lnTo>
                    <a:lnTo>
                      <a:pt x="29" y="79"/>
                    </a:lnTo>
                    <a:lnTo>
                      <a:pt x="0" y="79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" name="Freeform 23"/>
              <p:cNvSpPr>
                <a:spLocks/>
              </p:cNvSpPr>
              <p:nvPr/>
            </p:nvSpPr>
            <p:spPr bwMode="auto">
              <a:xfrm>
                <a:off x="1731" y="2474"/>
                <a:ext cx="60" cy="115"/>
              </a:xfrm>
              <a:custGeom>
                <a:avLst/>
                <a:gdLst>
                  <a:gd name="T0" fmla="*/ 56 w 67"/>
                  <a:gd name="T1" fmla="*/ 108 h 85"/>
                  <a:gd name="T2" fmla="*/ 60 w 67"/>
                  <a:gd name="T3" fmla="*/ 30 h 85"/>
                  <a:gd name="T4" fmla="*/ 29 w 67"/>
                  <a:gd name="T5" fmla="*/ 0 h 85"/>
                  <a:gd name="T6" fmla="*/ 0 w 67"/>
                  <a:gd name="T7" fmla="*/ 30 h 85"/>
                  <a:gd name="T8" fmla="*/ 2 w 67"/>
                  <a:gd name="T9" fmla="*/ 115 h 85"/>
                  <a:gd name="T10" fmla="*/ 56 w 67"/>
                  <a:gd name="T11" fmla="*/ 108 h 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7" h="85">
                    <a:moveTo>
                      <a:pt x="63" y="80"/>
                    </a:moveTo>
                    <a:lnTo>
                      <a:pt x="67" y="22"/>
                    </a:lnTo>
                    <a:lnTo>
                      <a:pt x="32" y="0"/>
                    </a:lnTo>
                    <a:lnTo>
                      <a:pt x="0" y="22"/>
                    </a:lnTo>
                    <a:lnTo>
                      <a:pt x="2" y="85"/>
                    </a:lnTo>
                    <a:lnTo>
                      <a:pt x="63" y="8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" name="Freeform 24"/>
              <p:cNvSpPr>
                <a:spLocks/>
              </p:cNvSpPr>
              <p:nvPr/>
            </p:nvSpPr>
            <p:spPr bwMode="auto">
              <a:xfrm>
                <a:off x="1731" y="2474"/>
                <a:ext cx="60" cy="115"/>
              </a:xfrm>
              <a:custGeom>
                <a:avLst/>
                <a:gdLst>
                  <a:gd name="T0" fmla="*/ 56 w 67"/>
                  <a:gd name="T1" fmla="*/ 108 h 85"/>
                  <a:gd name="T2" fmla="*/ 60 w 67"/>
                  <a:gd name="T3" fmla="*/ 30 h 85"/>
                  <a:gd name="T4" fmla="*/ 29 w 67"/>
                  <a:gd name="T5" fmla="*/ 0 h 85"/>
                  <a:gd name="T6" fmla="*/ 0 w 67"/>
                  <a:gd name="T7" fmla="*/ 30 h 85"/>
                  <a:gd name="T8" fmla="*/ 2 w 67"/>
                  <a:gd name="T9" fmla="*/ 115 h 85"/>
                  <a:gd name="T10" fmla="*/ 56 w 67"/>
                  <a:gd name="T11" fmla="*/ 108 h 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7" h="85">
                    <a:moveTo>
                      <a:pt x="63" y="80"/>
                    </a:moveTo>
                    <a:lnTo>
                      <a:pt x="67" y="22"/>
                    </a:lnTo>
                    <a:lnTo>
                      <a:pt x="32" y="0"/>
                    </a:lnTo>
                    <a:lnTo>
                      <a:pt x="0" y="22"/>
                    </a:lnTo>
                    <a:lnTo>
                      <a:pt x="2" y="85"/>
                    </a:lnTo>
                    <a:lnTo>
                      <a:pt x="63" y="80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" name="Freeform 25"/>
              <p:cNvSpPr>
                <a:spLocks/>
              </p:cNvSpPr>
              <p:nvPr/>
            </p:nvSpPr>
            <p:spPr bwMode="auto">
              <a:xfrm>
                <a:off x="1636" y="2486"/>
                <a:ext cx="84" cy="97"/>
              </a:xfrm>
              <a:custGeom>
                <a:avLst/>
                <a:gdLst>
                  <a:gd name="T0" fmla="*/ 61 w 92"/>
                  <a:gd name="T1" fmla="*/ 97 h 71"/>
                  <a:gd name="T2" fmla="*/ 84 w 92"/>
                  <a:gd name="T3" fmla="*/ 52 h 71"/>
                  <a:gd name="T4" fmla="*/ 77 w 92"/>
                  <a:gd name="T5" fmla="*/ 0 h 71"/>
                  <a:gd name="T6" fmla="*/ 41 w 92"/>
                  <a:gd name="T7" fmla="*/ 8 h 71"/>
                  <a:gd name="T8" fmla="*/ 0 w 92"/>
                  <a:gd name="T9" fmla="*/ 64 h 71"/>
                  <a:gd name="T10" fmla="*/ 0 w 92"/>
                  <a:gd name="T11" fmla="*/ 87 h 71"/>
                  <a:gd name="T12" fmla="*/ 61 w 92"/>
                  <a:gd name="T13" fmla="*/ 97 h 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71">
                    <a:moveTo>
                      <a:pt x="67" y="71"/>
                    </a:moveTo>
                    <a:lnTo>
                      <a:pt x="92" y="38"/>
                    </a:lnTo>
                    <a:lnTo>
                      <a:pt x="84" y="0"/>
                    </a:lnTo>
                    <a:lnTo>
                      <a:pt x="45" y="6"/>
                    </a:lnTo>
                    <a:lnTo>
                      <a:pt x="0" y="47"/>
                    </a:lnTo>
                    <a:lnTo>
                      <a:pt x="0" y="64"/>
                    </a:lnTo>
                    <a:lnTo>
                      <a:pt x="67" y="7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" name="Freeform 26"/>
              <p:cNvSpPr>
                <a:spLocks/>
              </p:cNvSpPr>
              <p:nvPr/>
            </p:nvSpPr>
            <p:spPr bwMode="auto">
              <a:xfrm>
                <a:off x="1636" y="2486"/>
                <a:ext cx="84" cy="97"/>
              </a:xfrm>
              <a:custGeom>
                <a:avLst/>
                <a:gdLst>
                  <a:gd name="T0" fmla="*/ 61 w 92"/>
                  <a:gd name="T1" fmla="*/ 97 h 71"/>
                  <a:gd name="T2" fmla="*/ 84 w 92"/>
                  <a:gd name="T3" fmla="*/ 52 h 71"/>
                  <a:gd name="T4" fmla="*/ 77 w 92"/>
                  <a:gd name="T5" fmla="*/ 0 h 71"/>
                  <a:gd name="T6" fmla="*/ 41 w 92"/>
                  <a:gd name="T7" fmla="*/ 8 h 71"/>
                  <a:gd name="T8" fmla="*/ 0 w 92"/>
                  <a:gd name="T9" fmla="*/ 64 h 71"/>
                  <a:gd name="T10" fmla="*/ 0 w 92"/>
                  <a:gd name="T11" fmla="*/ 87 h 71"/>
                  <a:gd name="T12" fmla="*/ 61 w 92"/>
                  <a:gd name="T13" fmla="*/ 97 h 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71">
                    <a:moveTo>
                      <a:pt x="67" y="71"/>
                    </a:moveTo>
                    <a:lnTo>
                      <a:pt x="92" y="38"/>
                    </a:lnTo>
                    <a:lnTo>
                      <a:pt x="84" y="0"/>
                    </a:lnTo>
                    <a:lnTo>
                      <a:pt x="45" y="6"/>
                    </a:lnTo>
                    <a:lnTo>
                      <a:pt x="0" y="47"/>
                    </a:lnTo>
                    <a:lnTo>
                      <a:pt x="0" y="64"/>
                    </a:lnTo>
                    <a:lnTo>
                      <a:pt x="67" y="71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" name="Freeform 27"/>
              <p:cNvSpPr>
                <a:spLocks/>
              </p:cNvSpPr>
              <p:nvPr/>
            </p:nvSpPr>
            <p:spPr bwMode="auto">
              <a:xfrm>
                <a:off x="1324" y="2473"/>
                <a:ext cx="69" cy="104"/>
              </a:xfrm>
              <a:custGeom>
                <a:avLst/>
                <a:gdLst>
                  <a:gd name="T0" fmla="*/ 69 w 75"/>
                  <a:gd name="T1" fmla="*/ 104 h 77"/>
                  <a:gd name="T2" fmla="*/ 65 w 75"/>
                  <a:gd name="T3" fmla="*/ 24 h 77"/>
                  <a:gd name="T4" fmla="*/ 29 w 75"/>
                  <a:gd name="T5" fmla="*/ 0 h 77"/>
                  <a:gd name="T6" fmla="*/ 6 w 75"/>
                  <a:gd name="T7" fmla="*/ 31 h 77"/>
                  <a:gd name="T8" fmla="*/ 0 w 75"/>
                  <a:gd name="T9" fmla="*/ 97 h 77"/>
                  <a:gd name="T10" fmla="*/ 69 w 75"/>
                  <a:gd name="T11" fmla="*/ 104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" h="77">
                    <a:moveTo>
                      <a:pt x="75" y="77"/>
                    </a:moveTo>
                    <a:lnTo>
                      <a:pt x="71" y="18"/>
                    </a:lnTo>
                    <a:lnTo>
                      <a:pt x="31" y="0"/>
                    </a:lnTo>
                    <a:lnTo>
                      <a:pt x="6" y="23"/>
                    </a:lnTo>
                    <a:lnTo>
                      <a:pt x="0" y="72"/>
                    </a:lnTo>
                    <a:lnTo>
                      <a:pt x="75" y="7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7" name="Freeform 28"/>
              <p:cNvSpPr>
                <a:spLocks/>
              </p:cNvSpPr>
              <p:nvPr/>
            </p:nvSpPr>
            <p:spPr bwMode="auto">
              <a:xfrm>
                <a:off x="1324" y="2473"/>
                <a:ext cx="69" cy="104"/>
              </a:xfrm>
              <a:custGeom>
                <a:avLst/>
                <a:gdLst>
                  <a:gd name="T0" fmla="*/ 69 w 75"/>
                  <a:gd name="T1" fmla="*/ 104 h 77"/>
                  <a:gd name="T2" fmla="*/ 65 w 75"/>
                  <a:gd name="T3" fmla="*/ 24 h 77"/>
                  <a:gd name="T4" fmla="*/ 29 w 75"/>
                  <a:gd name="T5" fmla="*/ 0 h 77"/>
                  <a:gd name="T6" fmla="*/ 6 w 75"/>
                  <a:gd name="T7" fmla="*/ 31 h 77"/>
                  <a:gd name="T8" fmla="*/ 0 w 75"/>
                  <a:gd name="T9" fmla="*/ 97 h 77"/>
                  <a:gd name="T10" fmla="*/ 69 w 75"/>
                  <a:gd name="T11" fmla="*/ 104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" h="77">
                    <a:moveTo>
                      <a:pt x="75" y="77"/>
                    </a:moveTo>
                    <a:lnTo>
                      <a:pt x="71" y="18"/>
                    </a:lnTo>
                    <a:lnTo>
                      <a:pt x="31" y="0"/>
                    </a:lnTo>
                    <a:lnTo>
                      <a:pt x="6" y="23"/>
                    </a:lnTo>
                    <a:lnTo>
                      <a:pt x="0" y="72"/>
                    </a:lnTo>
                    <a:lnTo>
                      <a:pt x="75" y="77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" name="Freeform 29"/>
              <p:cNvSpPr>
                <a:spLocks/>
              </p:cNvSpPr>
              <p:nvPr/>
            </p:nvSpPr>
            <p:spPr bwMode="auto">
              <a:xfrm>
                <a:off x="1240" y="2481"/>
                <a:ext cx="80" cy="98"/>
              </a:xfrm>
              <a:custGeom>
                <a:avLst/>
                <a:gdLst>
                  <a:gd name="T0" fmla="*/ 62 w 89"/>
                  <a:gd name="T1" fmla="*/ 98 h 73"/>
                  <a:gd name="T2" fmla="*/ 80 w 89"/>
                  <a:gd name="T3" fmla="*/ 50 h 73"/>
                  <a:gd name="T4" fmla="*/ 67 w 89"/>
                  <a:gd name="T5" fmla="*/ 0 h 73"/>
                  <a:gd name="T6" fmla="*/ 30 w 89"/>
                  <a:gd name="T7" fmla="*/ 13 h 73"/>
                  <a:gd name="T8" fmla="*/ 4 w 89"/>
                  <a:gd name="T9" fmla="*/ 64 h 73"/>
                  <a:gd name="T10" fmla="*/ 0 w 89"/>
                  <a:gd name="T11" fmla="*/ 95 h 73"/>
                  <a:gd name="T12" fmla="*/ 62 w 89"/>
                  <a:gd name="T13" fmla="*/ 98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73">
                    <a:moveTo>
                      <a:pt x="69" y="73"/>
                    </a:moveTo>
                    <a:lnTo>
                      <a:pt x="89" y="37"/>
                    </a:lnTo>
                    <a:lnTo>
                      <a:pt x="75" y="0"/>
                    </a:lnTo>
                    <a:lnTo>
                      <a:pt x="33" y="10"/>
                    </a:lnTo>
                    <a:lnTo>
                      <a:pt x="4" y="48"/>
                    </a:lnTo>
                    <a:lnTo>
                      <a:pt x="0" y="71"/>
                    </a:lnTo>
                    <a:lnTo>
                      <a:pt x="69" y="7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" name="Freeform 30"/>
              <p:cNvSpPr>
                <a:spLocks/>
              </p:cNvSpPr>
              <p:nvPr/>
            </p:nvSpPr>
            <p:spPr bwMode="auto">
              <a:xfrm>
                <a:off x="1240" y="2481"/>
                <a:ext cx="80" cy="98"/>
              </a:xfrm>
              <a:custGeom>
                <a:avLst/>
                <a:gdLst>
                  <a:gd name="T0" fmla="*/ 62 w 89"/>
                  <a:gd name="T1" fmla="*/ 98 h 73"/>
                  <a:gd name="T2" fmla="*/ 80 w 89"/>
                  <a:gd name="T3" fmla="*/ 50 h 73"/>
                  <a:gd name="T4" fmla="*/ 67 w 89"/>
                  <a:gd name="T5" fmla="*/ 0 h 73"/>
                  <a:gd name="T6" fmla="*/ 30 w 89"/>
                  <a:gd name="T7" fmla="*/ 13 h 73"/>
                  <a:gd name="T8" fmla="*/ 4 w 89"/>
                  <a:gd name="T9" fmla="*/ 64 h 73"/>
                  <a:gd name="T10" fmla="*/ 0 w 89"/>
                  <a:gd name="T11" fmla="*/ 95 h 73"/>
                  <a:gd name="T12" fmla="*/ 62 w 89"/>
                  <a:gd name="T13" fmla="*/ 98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73">
                    <a:moveTo>
                      <a:pt x="69" y="73"/>
                    </a:moveTo>
                    <a:lnTo>
                      <a:pt x="89" y="37"/>
                    </a:lnTo>
                    <a:lnTo>
                      <a:pt x="75" y="0"/>
                    </a:lnTo>
                    <a:lnTo>
                      <a:pt x="33" y="10"/>
                    </a:lnTo>
                    <a:lnTo>
                      <a:pt x="4" y="48"/>
                    </a:lnTo>
                    <a:lnTo>
                      <a:pt x="0" y="71"/>
                    </a:lnTo>
                    <a:lnTo>
                      <a:pt x="69" y="73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0" name="Freeform 31"/>
              <p:cNvSpPr>
                <a:spLocks/>
              </p:cNvSpPr>
              <p:nvPr/>
            </p:nvSpPr>
            <p:spPr bwMode="auto">
              <a:xfrm>
                <a:off x="1033" y="2474"/>
                <a:ext cx="62" cy="109"/>
              </a:xfrm>
              <a:custGeom>
                <a:avLst/>
                <a:gdLst>
                  <a:gd name="T0" fmla="*/ 62 w 69"/>
                  <a:gd name="T1" fmla="*/ 104 h 80"/>
                  <a:gd name="T2" fmla="*/ 57 w 69"/>
                  <a:gd name="T3" fmla="*/ 31 h 80"/>
                  <a:gd name="T4" fmla="*/ 22 w 69"/>
                  <a:gd name="T5" fmla="*/ 0 h 80"/>
                  <a:gd name="T6" fmla="*/ 0 w 69"/>
                  <a:gd name="T7" fmla="*/ 41 h 80"/>
                  <a:gd name="T8" fmla="*/ 14 w 69"/>
                  <a:gd name="T9" fmla="*/ 109 h 80"/>
                  <a:gd name="T10" fmla="*/ 62 w 69"/>
                  <a:gd name="T11" fmla="*/ 104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9" h="80">
                    <a:moveTo>
                      <a:pt x="69" y="76"/>
                    </a:moveTo>
                    <a:lnTo>
                      <a:pt x="63" y="23"/>
                    </a:lnTo>
                    <a:lnTo>
                      <a:pt x="25" y="0"/>
                    </a:lnTo>
                    <a:lnTo>
                      <a:pt x="0" y="30"/>
                    </a:lnTo>
                    <a:lnTo>
                      <a:pt x="16" y="80"/>
                    </a:lnTo>
                    <a:lnTo>
                      <a:pt x="69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" name="Freeform 32"/>
              <p:cNvSpPr>
                <a:spLocks/>
              </p:cNvSpPr>
              <p:nvPr/>
            </p:nvSpPr>
            <p:spPr bwMode="auto">
              <a:xfrm>
                <a:off x="1033" y="2474"/>
                <a:ext cx="62" cy="109"/>
              </a:xfrm>
              <a:custGeom>
                <a:avLst/>
                <a:gdLst>
                  <a:gd name="T0" fmla="*/ 62 w 69"/>
                  <a:gd name="T1" fmla="*/ 104 h 80"/>
                  <a:gd name="T2" fmla="*/ 57 w 69"/>
                  <a:gd name="T3" fmla="*/ 31 h 80"/>
                  <a:gd name="T4" fmla="*/ 22 w 69"/>
                  <a:gd name="T5" fmla="*/ 0 h 80"/>
                  <a:gd name="T6" fmla="*/ 0 w 69"/>
                  <a:gd name="T7" fmla="*/ 41 h 80"/>
                  <a:gd name="T8" fmla="*/ 14 w 69"/>
                  <a:gd name="T9" fmla="*/ 109 h 80"/>
                  <a:gd name="T10" fmla="*/ 62 w 69"/>
                  <a:gd name="T11" fmla="*/ 104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9" h="80">
                    <a:moveTo>
                      <a:pt x="69" y="76"/>
                    </a:moveTo>
                    <a:lnTo>
                      <a:pt x="63" y="23"/>
                    </a:lnTo>
                    <a:lnTo>
                      <a:pt x="25" y="0"/>
                    </a:lnTo>
                    <a:lnTo>
                      <a:pt x="0" y="30"/>
                    </a:lnTo>
                    <a:lnTo>
                      <a:pt x="16" y="80"/>
                    </a:lnTo>
                    <a:lnTo>
                      <a:pt x="69" y="76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" name="Freeform 33"/>
              <p:cNvSpPr>
                <a:spLocks/>
              </p:cNvSpPr>
              <p:nvPr/>
            </p:nvSpPr>
            <p:spPr bwMode="auto">
              <a:xfrm>
                <a:off x="888" y="2518"/>
                <a:ext cx="145" cy="61"/>
              </a:xfrm>
              <a:custGeom>
                <a:avLst/>
                <a:gdLst>
                  <a:gd name="T0" fmla="*/ 145 w 160"/>
                  <a:gd name="T1" fmla="*/ 61 h 45"/>
                  <a:gd name="T2" fmla="*/ 37 w 160"/>
                  <a:gd name="T3" fmla="*/ 0 h 45"/>
                  <a:gd name="T4" fmla="*/ 0 w 160"/>
                  <a:gd name="T5" fmla="*/ 19 h 45"/>
                  <a:gd name="T6" fmla="*/ 15 w 160"/>
                  <a:gd name="T7" fmla="*/ 58 h 45"/>
                  <a:gd name="T8" fmla="*/ 145 w 160"/>
                  <a:gd name="T9" fmla="*/ 61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0" h="45">
                    <a:moveTo>
                      <a:pt x="160" y="45"/>
                    </a:moveTo>
                    <a:lnTo>
                      <a:pt x="41" y="0"/>
                    </a:lnTo>
                    <a:lnTo>
                      <a:pt x="0" y="14"/>
                    </a:lnTo>
                    <a:lnTo>
                      <a:pt x="17" y="43"/>
                    </a:lnTo>
                    <a:lnTo>
                      <a:pt x="160" y="45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" name="Freeform 34"/>
              <p:cNvSpPr>
                <a:spLocks/>
              </p:cNvSpPr>
              <p:nvPr/>
            </p:nvSpPr>
            <p:spPr bwMode="auto">
              <a:xfrm>
                <a:off x="888" y="2518"/>
                <a:ext cx="145" cy="61"/>
              </a:xfrm>
              <a:custGeom>
                <a:avLst/>
                <a:gdLst>
                  <a:gd name="T0" fmla="*/ 145 w 160"/>
                  <a:gd name="T1" fmla="*/ 61 h 45"/>
                  <a:gd name="T2" fmla="*/ 37 w 160"/>
                  <a:gd name="T3" fmla="*/ 0 h 45"/>
                  <a:gd name="T4" fmla="*/ 0 w 160"/>
                  <a:gd name="T5" fmla="*/ 19 h 45"/>
                  <a:gd name="T6" fmla="*/ 15 w 160"/>
                  <a:gd name="T7" fmla="*/ 58 h 45"/>
                  <a:gd name="T8" fmla="*/ 145 w 160"/>
                  <a:gd name="T9" fmla="*/ 61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0" h="45">
                    <a:moveTo>
                      <a:pt x="160" y="45"/>
                    </a:moveTo>
                    <a:lnTo>
                      <a:pt x="41" y="0"/>
                    </a:lnTo>
                    <a:lnTo>
                      <a:pt x="0" y="14"/>
                    </a:lnTo>
                    <a:lnTo>
                      <a:pt x="17" y="43"/>
                    </a:lnTo>
                    <a:lnTo>
                      <a:pt x="160" y="45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4" name="Freeform 35"/>
              <p:cNvSpPr>
                <a:spLocks/>
              </p:cNvSpPr>
              <p:nvPr/>
            </p:nvSpPr>
            <p:spPr bwMode="auto">
              <a:xfrm>
                <a:off x="803" y="2356"/>
                <a:ext cx="2187" cy="223"/>
              </a:xfrm>
              <a:custGeom>
                <a:avLst/>
                <a:gdLst>
                  <a:gd name="T0" fmla="*/ 26 w 2412"/>
                  <a:gd name="T1" fmla="*/ 223 h 165"/>
                  <a:gd name="T2" fmla="*/ 0 w 2412"/>
                  <a:gd name="T3" fmla="*/ 120 h 165"/>
                  <a:gd name="T4" fmla="*/ 86 w 2412"/>
                  <a:gd name="T5" fmla="*/ 86 h 165"/>
                  <a:gd name="T6" fmla="*/ 184 w 2412"/>
                  <a:gd name="T7" fmla="*/ 149 h 165"/>
                  <a:gd name="T8" fmla="*/ 177 w 2412"/>
                  <a:gd name="T9" fmla="*/ 86 h 165"/>
                  <a:gd name="T10" fmla="*/ 233 w 2412"/>
                  <a:gd name="T11" fmla="*/ 0 h 165"/>
                  <a:gd name="T12" fmla="*/ 303 w 2412"/>
                  <a:gd name="T13" fmla="*/ 59 h 165"/>
                  <a:gd name="T14" fmla="*/ 318 w 2412"/>
                  <a:gd name="T15" fmla="*/ 149 h 165"/>
                  <a:gd name="T16" fmla="*/ 448 w 2412"/>
                  <a:gd name="T17" fmla="*/ 80 h 165"/>
                  <a:gd name="T18" fmla="*/ 459 w 2412"/>
                  <a:gd name="T19" fmla="*/ 34 h 165"/>
                  <a:gd name="T20" fmla="*/ 525 w 2412"/>
                  <a:gd name="T21" fmla="*/ 34 h 165"/>
                  <a:gd name="T22" fmla="*/ 540 w 2412"/>
                  <a:gd name="T23" fmla="*/ 0 h 165"/>
                  <a:gd name="T24" fmla="*/ 606 w 2412"/>
                  <a:gd name="T25" fmla="*/ 59 h 165"/>
                  <a:gd name="T26" fmla="*/ 616 w 2412"/>
                  <a:gd name="T27" fmla="*/ 149 h 165"/>
                  <a:gd name="T28" fmla="*/ 729 w 2412"/>
                  <a:gd name="T29" fmla="*/ 66 h 165"/>
                  <a:gd name="T30" fmla="*/ 822 w 2412"/>
                  <a:gd name="T31" fmla="*/ 127 h 165"/>
                  <a:gd name="T32" fmla="*/ 909 w 2412"/>
                  <a:gd name="T33" fmla="*/ 53 h 165"/>
                  <a:gd name="T34" fmla="*/ 946 w 2412"/>
                  <a:gd name="T35" fmla="*/ 7 h 165"/>
                  <a:gd name="T36" fmla="*/ 1026 w 2412"/>
                  <a:gd name="T37" fmla="*/ 73 h 165"/>
                  <a:gd name="T38" fmla="*/ 1019 w 2412"/>
                  <a:gd name="T39" fmla="*/ 220 h 165"/>
                  <a:gd name="T40" fmla="*/ 1093 w 2412"/>
                  <a:gd name="T41" fmla="*/ 223 h 165"/>
                  <a:gd name="T42" fmla="*/ 1069 w 2412"/>
                  <a:gd name="T43" fmla="*/ 86 h 165"/>
                  <a:gd name="T44" fmla="*/ 1118 w 2412"/>
                  <a:gd name="T45" fmla="*/ 14 h 165"/>
                  <a:gd name="T46" fmla="*/ 1190 w 2412"/>
                  <a:gd name="T47" fmla="*/ 59 h 165"/>
                  <a:gd name="T48" fmla="*/ 1200 w 2412"/>
                  <a:gd name="T49" fmla="*/ 169 h 165"/>
                  <a:gd name="T50" fmla="*/ 1265 w 2412"/>
                  <a:gd name="T51" fmla="*/ 46 h 165"/>
                  <a:gd name="T52" fmla="*/ 1346 w 2412"/>
                  <a:gd name="T53" fmla="*/ 39 h 165"/>
                  <a:gd name="T54" fmla="*/ 1361 w 2412"/>
                  <a:gd name="T55" fmla="*/ 104 h 165"/>
                  <a:gd name="T56" fmla="*/ 1372 w 2412"/>
                  <a:gd name="T57" fmla="*/ 154 h 165"/>
                  <a:gd name="T58" fmla="*/ 1379 w 2412"/>
                  <a:gd name="T59" fmla="*/ 185 h 165"/>
                  <a:gd name="T60" fmla="*/ 1386 w 2412"/>
                  <a:gd name="T61" fmla="*/ 199 h 165"/>
                  <a:gd name="T62" fmla="*/ 1394 w 2412"/>
                  <a:gd name="T63" fmla="*/ 192 h 165"/>
                  <a:gd name="T64" fmla="*/ 1405 w 2412"/>
                  <a:gd name="T65" fmla="*/ 162 h 165"/>
                  <a:gd name="T66" fmla="*/ 1421 w 2412"/>
                  <a:gd name="T67" fmla="*/ 114 h 165"/>
                  <a:gd name="T68" fmla="*/ 1443 w 2412"/>
                  <a:gd name="T69" fmla="*/ 39 h 165"/>
                  <a:gd name="T70" fmla="*/ 1513 w 2412"/>
                  <a:gd name="T71" fmla="*/ 14 h 165"/>
                  <a:gd name="T72" fmla="*/ 1535 w 2412"/>
                  <a:gd name="T73" fmla="*/ 53 h 165"/>
                  <a:gd name="T74" fmla="*/ 1594 w 2412"/>
                  <a:gd name="T75" fmla="*/ 14 h 165"/>
                  <a:gd name="T76" fmla="*/ 1627 w 2412"/>
                  <a:gd name="T77" fmla="*/ 14 h 165"/>
                  <a:gd name="T78" fmla="*/ 1686 w 2412"/>
                  <a:gd name="T79" fmla="*/ 59 h 165"/>
                  <a:gd name="T80" fmla="*/ 1713 w 2412"/>
                  <a:gd name="T81" fmla="*/ 149 h 165"/>
                  <a:gd name="T82" fmla="*/ 1860 w 2412"/>
                  <a:gd name="T83" fmla="*/ 120 h 165"/>
                  <a:gd name="T84" fmla="*/ 1897 w 2412"/>
                  <a:gd name="T85" fmla="*/ 7 h 165"/>
                  <a:gd name="T86" fmla="*/ 1972 w 2412"/>
                  <a:gd name="T87" fmla="*/ 53 h 165"/>
                  <a:gd name="T88" fmla="*/ 1988 w 2412"/>
                  <a:gd name="T89" fmla="*/ 127 h 165"/>
                  <a:gd name="T90" fmla="*/ 2020 w 2412"/>
                  <a:gd name="T91" fmla="*/ 141 h 165"/>
                  <a:gd name="T92" fmla="*/ 2047 w 2412"/>
                  <a:gd name="T93" fmla="*/ 27 h 165"/>
                  <a:gd name="T94" fmla="*/ 2135 w 2412"/>
                  <a:gd name="T95" fmla="*/ 39 h 165"/>
                  <a:gd name="T96" fmla="*/ 2187 w 2412"/>
                  <a:gd name="T97" fmla="*/ 196 h 16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412" h="165">
                    <a:moveTo>
                      <a:pt x="29" y="165"/>
                    </a:moveTo>
                    <a:lnTo>
                      <a:pt x="0" y="89"/>
                    </a:lnTo>
                    <a:lnTo>
                      <a:pt x="95" y="64"/>
                    </a:lnTo>
                    <a:lnTo>
                      <a:pt x="203" y="110"/>
                    </a:lnTo>
                    <a:lnTo>
                      <a:pt x="195" y="64"/>
                    </a:lnTo>
                    <a:lnTo>
                      <a:pt x="257" y="0"/>
                    </a:lnTo>
                    <a:lnTo>
                      <a:pt x="334" y="44"/>
                    </a:lnTo>
                    <a:lnTo>
                      <a:pt x="351" y="110"/>
                    </a:lnTo>
                    <a:lnTo>
                      <a:pt x="494" y="59"/>
                    </a:lnTo>
                    <a:lnTo>
                      <a:pt x="506" y="25"/>
                    </a:lnTo>
                    <a:lnTo>
                      <a:pt x="579" y="25"/>
                    </a:lnTo>
                    <a:lnTo>
                      <a:pt x="596" y="0"/>
                    </a:lnTo>
                    <a:lnTo>
                      <a:pt x="668" y="44"/>
                    </a:lnTo>
                    <a:lnTo>
                      <a:pt x="679" y="110"/>
                    </a:lnTo>
                    <a:lnTo>
                      <a:pt x="804" y="49"/>
                    </a:lnTo>
                    <a:lnTo>
                      <a:pt x="907" y="94"/>
                    </a:lnTo>
                    <a:lnTo>
                      <a:pt x="1002" y="39"/>
                    </a:lnTo>
                    <a:lnTo>
                      <a:pt x="1043" y="5"/>
                    </a:lnTo>
                    <a:lnTo>
                      <a:pt x="1132" y="54"/>
                    </a:lnTo>
                    <a:lnTo>
                      <a:pt x="1124" y="163"/>
                    </a:lnTo>
                    <a:lnTo>
                      <a:pt x="1205" y="165"/>
                    </a:lnTo>
                    <a:lnTo>
                      <a:pt x="1179" y="64"/>
                    </a:lnTo>
                    <a:lnTo>
                      <a:pt x="1233" y="10"/>
                    </a:lnTo>
                    <a:lnTo>
                      <a:pt x="1312" y="44"/>
                    </a:lnTo>
                    <a:lnTo>
                      <a:pt x="1324" y="125"/>
                    </a:lnTo>
                    <a:lnTo>
                      <a:pt x="1395" y="34"/>
                    </a:lnTo>
                    <a:lnTo>
                      <a:pt x="1484" y="29"/>
                    </a:lnTo>
                    <a:lnTo>
                      <a:pt x="1501" y="77"/>
                    </a:lnTo>
                    <a:lnTo>
                      <a:pt x="1513" y="114"/>
                    </a:lnTo>
                    <a:lnTo>
                      <a:pt x="1521" y="137"/>
                    </a:lnTo>
                    <a:lnTo>
                      <a:pt x="1529" y="147"/>
                    </a:lnTo>
                    <a:lnTo>
                      <a:pt x="1537" y="142"/>
                    </a:lnTo>
                    <a:lnTo>
                      <a:pt x="1549" y="120"/>
                    </a:lnTo>
                    <a:lnTo>
                      <a:pt x="1567" y="84"/>
                    </a:lnTo>
                    <a:lnTo>
                      <a:pt x="1592" y="29"/>
                    </a:lnTo>
                    <a:lnTo>
                      <a:pt x="1669" y="10"/>
                    </a:lnTo>
                    <a:lnTo>
                      <a:pt x="1693" y="39"/>
                    </a:lnTo>
                    <a:lnTo>
                      <a:pt x="1758" y="10"/>
                    </a:lnTo>
                    <a:lnTo>
                      <a:pt x="1794" y="10"/>
                    </a:lnTo>
                    <a:lnTo>
                      <a:pt x="1859" y="44"/>
                    </a:lnTo>
                    <a:lnTo>
                      <a:pt x="1889" y="110"/>
                    </a:lnTo>
                    <a:lnTo>
                      <a:pt x="2051" y="89"/>
                    </a:lnTo>
                    <a:lnTo>
                      <a:pt x="2092" y="5"/>
                    </a:lnTo>
                    <a:lnTo>
                      <a:pt x="2175" y="39"/>
                    </a:lnTo>
                    <a:lnTo>
                      <a:pt x="2193" y="94"/>
                    </a:lnTo>
                    <a:lnTo>
                      <a:pt x="2228" y="104"/>
                    </a:lnTo>
                    <a:lnTo>
                      <a:pt x="2258" y="20"/>
                    </a:lnTo>
                    <a:lnTo>
                      <a:pt x="2355" y="29"/>
                    </a:lnTo>
                    <a:lnTo>
                      <a:pt x="2412" y="145"/>
                    </a:lnTo>
                  </a:path>
                </a:pathLst>
              </a:custGeom>
              <a:noFill/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5" name="Freeform 36"/>
              <p:cNvSpPr>
                <a:spLocks/>
              </p:cNvSpPr>
              <p:nvPr/>
            </p:nvSpPr>
            <p:spPr bwMode="auto">
              <a:xfrm>
                <a:off x="1419" y="2518"/>
                <a:ext cx="135" cy="55"/>
              </a:xfrm>
              <a:custGeom>
                <a:avLst/>
                <a:gdLst>
                  <a:gd name="T0" fmla="*/ 0 w 149"/>
                  <a:gd name="T1" fmla="*/ 55 h 40"/>
                  <a:gd name="T2" fmla="*/ 81 w 149"/>
                  <a:gd name="T3" fmla="*/ 0 h 40"/>
                  <a:gd name="T4" fmla="*/ 135 w 149"/>
                  <a:gd name="T5" fmla="*/ 14 h 40"/>
                  <a:gd name="T6" fmla="*/ 113 w 149"/>
                  <a:gd name="T7" fmla="*/ 48 h 40"/>
                  <a:gd name="T8" fmla="*/ 0 w 149"/>
                  <a:gd name="T9" fmla="*/ 55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9" h="40">
                    <a:moveTo>
                      <a:pt x="0" y="40"/>
                    </a:moveTo>
                    <a:lnTo>
                      <a:pt x="89" y="0"/>
                    </a:lnTo>
                    <a:lnTo>
                      <a:pt x="149" y="10"/>
                    </a:lnTo>
                    <a:lnTo>
                      <a:pt x="125" y="35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" name="Freeform 37"/>
              <p:cNvSpPr>
                <a:spLocks/>
              </p:cNvSpPr>
              <p:nvPr/>
            </p:nvSpPr>
            <p:spPr bwMode="auto">
              <a:xfrm>
                <a:off x="1419" y="2518"/>
                <a:ext cx="135" cy="55"/>
              </a:xfrm>
              <a:custGeom>
                <a:avLst/>
                <a:gdLst>
                  <a:gd name="T0" fmla="*/ 0 w 149"/>
                  <a:gd name="T1" fmla="*/ 55 h 40"/>
                  <a:gd name="T2" fmla="*/ 81 w 149"/>
                  <a:gd name="T3" fmla="*/ 0 h 40"/>
                  <a:gd name="T4" fmla="*/ 135 w 149"/>
                  <a:gd name="T5" fmla="*/ 14 h 40"/>
                  <a:gd name="T6" fmla="*/ 113 w 149"/>
                  <a:gd name="T7" fmla="*/ 48 h 40"/>
                  <a:gd name="T8" fmla="*/ 0 w 149"/>
                  <a:gd name="T9" fmla="*/ 55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9" h="40">
                    <a:moveTo>
                      <a:pt x="0" y="40"/>
                    </a:moveTo>
                    <a:lnTo>
                      <a:pt x="89" y="0"/>
                    </a:lnTo>
                    <a:lnTo>
                      <a:pt x="149" y="10"/>
                    </a:lnTo>
                    <a:lnTo>
                      <a:pt x="125" y="35"/>
                    </a:lnTo>
                    <a:lnTo>
                      <a:pt x="0" y="40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" name="Freeform 38"/>
              <p:cNvSpPr>
                <a:spLocks/>
              </p:cNvSpPr>
              <p:nvPr/>
            </p:nvSpPr>
            <p:spPr bwMode="auto">
              <a:xfrm>
                <a:off x="1117" y="2511"/>
                <a:ext cx="119" cy="66"/>
              </a:xfrm>
              <a:custGeom>
                <a:avLst/>
                <a:gdLst>
                  <a:gd name="T0" fmla="*/ 0 w 132"/>
                  <a:gd name="T1" fmla="*/ 66 h 49"/>
                  <a:gd name="T2" fmla="*/ 92 w 132"/>
                  <a:gd name="T3" fmla="*/ 0 h 49"/>
                  <a:gd name="T4" fmla="*/ 119 w 132"/>
                  <a:gd name="T5" fmla="*/ 15 h 49"/>
                  <a:gd name="T6" fmla="*/ 110 w 132"/>
                  <a:gd name="T7" fmla="*/ 51 h 49"/>
                  <a:gd name="T8" fmla="*/ 0 w 132"/>
                  <a:gd name="T9" fmla="*/ 66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" h="49">
                    <a:moveTo>
                      <a:pt x="0" y="49"/>
                    </a:moveTo>
                    <a:lnTo>
                      <a:pt x="102" y="0"/>
                    </a:lnTo>
                    <a:lnTo>
                      <a:pt x="132" y="11"/>
                    </a:lnTo>
                    <a:lnTo>
                      <a:pt x="122" y="3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8" name="Freeform 39"/>
              <p:cNvSpPr>
                <a:spLocks/>
              </p:cNvSpPr>
              <p:nvPr/>
            </p:nvSpPr>
            <p:spPr bwMode="auto">
              <a:xfrm>
                <a:off x="1117" y="2511"/>
                <a:ext cx="119" cy="66"/>
              </a:xfrm>
              <a:custGeom>
                <a:avLst/>
                <a:gdLst>
                  <a:gd name="T0" fmla="*/ 0 w 132"/>
                  <a:gd name="T1" fmla="*/ 66 h 49"/>
                  <a:gd name="T2" fmla="*/ 92 w 132"/>
                  <a:gd name="T3" fmla="*/ 0 h 49"/>
                  <a:gd name="T4" fmla="*/ 119 w 132"/>
                  <a:gd name="T5" fmla="*/ 15 h 49"/>
                  <a:gd name="T6" fmla="*/ 110 w 132"/>
                  <a:gd name="T7" fmla="*/ 51 h 49"/>
                  <a:gd name="T8" fmla="*/ 0 w 132"/>
                  <a:gd name="T9" fmla="*/ 66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" h="49">
                    <a:moveTo>
                      <a:pt x="0" y="49"/>
                    </a:moveTo>
                    <a:lnTo>
                      <a:pt x="102" y="0"/>
                    </a:lnTo>
                    <a:lnTo>
                      <a:pt x="132" y="11"/>
                    </a:lnTo>
                    <a:lnTo>
                      <a:pt x="122" y="38"/>
                    </a:lnTo>
                    <a:lnTo>
                      <a:pt x="0" y="49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9" name="Freeform 40"/>
              <p:cNvSpPr>
                <a:spLocks/>
              </p:cNvSpPr>
              <p:nvPr/>
            </p:nvSpPr>
            <p:spPr bwMode="auto">
              <a:xfrm>
                <a:off x="1314" y="2391"/>
                <a:ext cx="21" cy="99"/>
              </a:xfrm>
              <a:custGeom>
                <a:avLst/>
                <a:gdLst>
                  <a:gd name="T0" fmla="*/ 5 w 24"/>
                  <a:gd name="T1" fmla="*/ 0 h 73"/>
                  <a:gd name="T2" fmla="*/ 21 w 24"/>
                  <a:gd name="T3" fmla="*/ 18 h 73"/>
                  <a:gd name="T4" fmla="*/ 0 w 24"/>
                  <a:gd name="T5" fmla="*/ 99 h 7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73">
                    <a:moveTo>
                      <a:pt x="6" y="0"/>
                    </a:moveTo>
                    <a:lnTo>
                      <a:pt x="24" y="13"/>
                    </a:lnTo>
                    <a:lnTo>
                      <a:pt x="0" y="73"/>
                    </a:lnTo>
                  </a:path>
                </a:pathLst>
              </a:custGeom>
              <a:noFill/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" name="Line 41"/>
              <p:cNvSpPr>
                <a:spLocks noChangeShapeType="1"/>
              </p:cNvSpPr>
              <p:nvPr/>
            </p:nvSpPr>
            <p:spPr bwMode="auto">
              <a:xfrm flipH="1" flipV="1">
                <a:off x="1248" y="2436"/>
                <a:ext cx="16" cy="52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1" name="Freeform 42"/>
              <p:cNvSpPr>
                <a:spLocks/>
              </p:cNvSpPr>
              <p:nvPr/>
            </p:nvSpPr>
            <p:spPr bwMode="auto">
              <a:xfrm>
                <a:off x="1616" y="2480"/>
                <a:ext cx="18" cy="96"/>
              </a:xfrm>
              <a:custGeom>
                <a:avLst/>
                <a:gdLst>
                  <a:gd name="T0" fmla="*/ 16 w 20"/>
                  <a:gd name="T1" fmla="*/ 0 h 71"/>
                  <a:gd name="T2" fmla="*/ 0 w 20"/>
                  <a:gd name="T3" fmla="*/ 32 h 71"/>
                  <a:gd name="T4" fmla="*/ 18 w 20"/>
                  <a:gd name="T5" fmla="*/ 96 h 7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71">
                    <a:moveTo>
                      <a:pt x="18" y="0"/>
                    </a:moveTo>
                    <a:lnTo>
                      <a:pt x="0" y="24"/>
                    </a:lnTo>
                    <a:lnTo>
                      <a:pt x="20" y="71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" name="Freeform 43"/>
              <p:cNvSpPr>
                <a:spLocks/>
              </p:cNvSpPr>
              <p:nvPr/>
            </p:nvSpPr>
            <p:spPr bwMode="auto">
              <a:xfrm>
                <a:off x="1718" y="2408"/>
                <a:ext cx="13" cy="169"/>
              </a:xfrm>
              <a:custGeom>
                <a:avLst/>
                <a:gdLst>
                  <a:gd name="T0" fmla="*/ 0 w 14"/>
                  <a:gd name="T1" fmla="*/ 0 h 125"/>
                  <a:gd name="T2" fmla="*/ 13 w 14"/>
                  <a:gd name="T3" fmla="*/ 46 h 125"/>
                  <a:gd name="T4" fmla="*/ 7 w 14"/>
                  <a:gd name="T5" fmla="*/ 169 h 1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125">
                    <a:moveTo>
                      <a:pt x="0" y="0"/>
                    </a:moveTo>
                    <a:lnTo>
                      <a:pt x="14" y="34"/>
                    </a:lnTo>
                    <a:lnTo>
                      <a:pt x="8" y="125"/>
                    </a:lnTo>
                  </a:path>
                </a:pathLst>
              </a:custGeom>
              <a:noFill/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" name="Line 44"/>
              <p:cNvSpPr>
                <a:spLocks noChangeShapeType="1"/>
              </p:cNvSpPr>
              <p:nvPr/>
            </p:nvSpPr>
            <p:spPr bwMode="auto">
              <a:xfrm flipH="1">
                <a:off x="1561" y="2528"/>
                <a:ext cx="61" cy="62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" name="Freeform 45"/>
              <p:cNvSpPr>
                <a:spLocks/>
              </p:cNvSpPr>
              <p:nvPr/>
            </p:nvSpPr>
            <p:spPr bwMode="auto">
              <a:xfrm>
                <a:off x="2312" y="2405"/>
                <a:ext cx="23" cy="168"/>
              </a:xfrm>
              <a:custGeom>
                <a:avLst/>
                <a:gdLst>
                  <a:gd name="T0" fmla="*/ 23 w 24"/>
                  <a:gd name="T1" fmla="*/ 0 h 124"/>
                  <a:gd name="T2" fmla="*/ 6 w 24"/>
                  <a:gd name="T3" fmla="*/ 58 h 124"/>
                  <a:gd name="T4" fmla="*/ 0 w 24"/>
                  <a:gd name="T5" fmla="*/ 168 h 1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124">
                    <a:moveTo>
                      <a:pt x="24" y="0"/>
                    </a:moveTo>
                    <a:lnTo>
                      <a:pt x="6" y="43"/>
                    </a:lnTo>
                    <a:lnTo>
                      <a:pt x="0" y="124"/>
                    </a:lnTo>
                  </a:path>
                </a:pathLst>
              </a:custGeom>
              <a:noFill/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" name="Line 46"/>
              <p:cNvSpPr>
                <a:spLocks noChangeShapeType="1"/>
              </p:cNvSpPr>
              <p:nvPr/>
            </p:nvSpPr>
            <p:spPr bwMode="auto">
              <a:xfrm flipH="1">
                <a:off x="2398" y="2372"/>
                <a:ext cx="6" cy="143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" name="Line 47"/>
              <p:cNvSpPr>
                <a:spLocks noChangeShapeType="1"/>
              </p:cNvSpPr>
              <p:nvPr/>
            </p:nvSpPr>
            <p:spPr bwMode="auto">
              <a:xfrm flipV="1">
                <a:off x="2488" y="2490"/>
                <a:ext cx="35" cy="54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7" name="Line 48"/>
              <p:cNvSpPr>
                <a:spLocks noChangeShapeType="1"/>
              </p:cNvSpPr>
              <p:nvPr/>
            </p:nvSpPr>
            <p:spPr bwMode="auto">
              <a:xfrm>
                <a:off x="2665" y="2481"/>
                <a:ext cx="37" cy="56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8" name="Freeform 49"/>
              <p:cNvSpPr>
                <a:spLocks/>
              </p:cNvSpPr>
              <p:nvPr/>
            </p:nvSpPr>
            <p:spPr bwMode="auto">
              <a:xfrm>
                <a:off x="2523" y="2535"/>
                <a:ext cx="122" cy="42"/>
              </a:xfrm>
              <a:custGeom>
                <a:avLst/>
                <a:gdLst>
                  <a:gd name="T0" fmla="*/ 0 w 134"/>
                  <a:gd name="T1" fmla="*/ 41 h 31"/>
                  <a:gd name="T2" fmla="*/ 10 w 134"/>
                  <a:gd name="T3" fmla="*/ 9 h 31"/>
                  <a:gd name="T4" fmla="*/ 89 w 134"/>
                  <a:gd name="T5" fmla="*/ 0 h 31"/>
                  <a:gd name="T6" fmla="*/ 122 w 134"/>
                  <a:gd name="T7" fmla="*/ 20 h 31"/>
                  <a:gd name="T8" fmla="*/ 107 w 134"/>
                  <a:gd name="T9" fmla="*/ 42 h 31"/>
                  <a:gd name="T10" fmla="*/ 21 w 134"/>
                  <a:gd name="T11" fmla="*/ 42 h 31"/>
                  <a:gd name="T12" fmla="*/ 0 w 134"/>
                  <a:gd name="T13" fmla="*/ 4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4" h="31">
                    <a:moveTo>
                      <a:pt x="0" y="30"/>
                    </a:moveTo>
                    <a:lnTo>
                      <a:pt x="11" y="7"/>
                    </a:lnTo>
                    <a:lnTo>
                      <a:pt x="98" y="0"/>
                    </a:lnTo>
                    <a:lnTo>
                      <a:pt x="134" y="15"/>
                    </a:lnTo>
                    <a:lnTo>
                      <a:pt x="118" y="31"/>
                    </a:lnTo>
                    <a:lnTo>
                      <a:pt x="23" y="31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9" name="Freeform 50"/>
              <p:cNvSpPr>
                <a:spLocks/>
              </p:cNvSpPr>
              <p:nvPr/>
            </p:nvSpPr>
            <p:spPr bwMode="auto">
              <a:xfrm>
                <a:off x="2523" y="2535"/>
                <a:ext cx="122" cy="42"/>
              </a:xfrm>
              <a:custGeom>
                <a:avLst/>
                <a:gdLst>
                  <a:gd name="T0" fmla="*/ 0 w 134"/>
                  <a:gd name="T1" fmla="*/ 41 h 31"/>
                  <a:gd name="T2" fmla="*/ 10 w 134"/>
                  <a:gd name="T3" fmla="*/ 9 h 31"/>
                  <a:gd name="T4" fmla="*/ 89 w 134"/>
                  <a:gd name="T5" fmla="*/ 0 h 31"/>
                  <a:gd name="T6" fmla="*/ 122 w 134"/>
                  <a:gd name="T7" fmla="*/ 20 h 31"/>
                  <a:gd name="T8" fmla="*/ 107 w 134"/>
                  <a:gd name="T9" fmla="*/ 42 h 31"/>
                  <a:gd name="T10" fmla="*/ 21 w 134"/>
                  <a:gd name="T11" fmla="*/ 42 h 31"/>
                  <a:gd name="T12" fmla="*/ 0 w 134"/>
                  <a:gd name="T13" fmla="*/ 4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4" h="31">
                    <a:moveTo>
                      <a:pt x="0" y="30"/>
                    </a:moveTo>
                    <a:lnTo>
                      <a:pt x="11" y="7"/>
                    </a:lnTo>
                    <a:lnTo>
                      <a:pt x="98" y="0"/>
                    </a:lnTo>
                    <a:lnTo>
                      <a:pt x="134" y="15"/>
                    </a:lnTo>
                    <a:lnTo>
                      <a:pt x="118" y="31"/>
                    </a:lnTo>
                    <a:lnTo>
                      <a:pt x="23" y="31"/>
                    </a:lnTo>
                    <a:lnTo>
                      <a:pt x="0" y="30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0" name="Freeform 51"/>
              <p:cNvSpPr>
                <a:spLocks/>
              </p:cNvSpPr>
              <p:nvPr/>
            </p:nvSpPr>
            <p:spPr bwMode="auto">
              <a:xfrm>
                <a:off x="2778" y="2418"/>
                <a:ext cx="70" cy="165"/>
              </a:xfrm>
              <a:custGeom>
                <a:avLst/>
                <a:gdLst>
                  <a:gd name="T0" fmla="*/ 31 w 77"/>
                  <a:gd name="T1" fmla="*/ 42 h 121"/>
                  <a:gd name="T2" fmla="*/ 70 w 77"/>
                  <a:gd name="T3" fmla="*/ 165 h 121"/>
                  <a:gd name="T4" fmla="*/ 36 w 77"/>
                  <a:gd name="T5" fmla="*/ 165 h 121"/>
                  <a:gd name="T6" fmla="*/ 0 w 77"/>
                  <a:gd name="T7" fmla="*/ 0 h 1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7" h="121">
                    <a:moveTo>
                      <a:pt x="34" y="31"/>
                    </a:moveTo>
                    <a:lnTo>
                      <a:pt x="77" y="121"/>
                    </a:lnTo>
                    <a:lnTo>
                      <a:pt x="40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1" name="Line 52"/>
              <p:cNvSpPr>
                <a:spLocks noChangeShapeType="1"/>
              </p:cNvSpPr>
              <p:nvPr/>
            </p:nvSpPr>
            <p:spPr bwMode="auto">
              <a:xfrm flipH="1" flipV="1">
                <a:off x="878" y="2537"/>
                <a:ext cx="15" cy="9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2" name="Line 53"/>
              <p:cNvSpPr>
                <a:spLocks noChangeShapeType="1"/>
              </p:cNvSpPr>
              <p:nvPr/>
            </p:nvSpPr>
            <p:spPr bwMode="auto">
              <a:xfrm flipH="1" flipV="1">
                <a:off x="860" y="2522"/>
                <a:ext cx="15" cy="10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" name="Line 54"/>
              <p:cNvSpPr>
                <a:spLocks noChangeShapeType="1"/>
              </p:cNvSpPr>
              <p:nvPr/>
            </p:nvSpPr>
            <p:spPr bwMode="auto">
              <a:xfrm flipH="1" flipV="1">
                <a:off x="842" y="2507"/>
                <a:ext cx="14" cy="11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" name="Line 55"/>
              <p:cNvSpPr>
                <a:spLocks noChangeShapeType="1"/>
              </p:cNvSpPr>
              <p:nvPr/>
            </p:nvSpPr>
            <p:spPr bwMode="auto">
              <a:xfrm flipH="1" flipV="1">
                <a:off x="825" y="2494"/>
                <a:ext cx="14" cy="11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5" name="Line 56"/>
              <p:cNvSpPr>
                <a:spLocks noChangeShapeType="1"/>
              </p:cNvSpPr>
              <p:nvPr/>
            </p:nvSpPr>
            <p:spPr bwMode="auto">
              <a:xfrm flipH="1" flipV="1">
                <a:off x="807" y="2481"/>
                <a:ext cx="15" cy="12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6" name="Line 57"/>
              <p:cNvSpPr>
                <a:spLocks noChangeShapeType="1"/>
              </p:cNvSpPr>
              <p:nvPr/>
            </p:nvSpPr>
            <p:spPr bwMode="auto">
              <a:xfrm>
                <a:off x="803" y="2477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7" name="Line 58"/>
              <p:cNvSpPr>
                <a:spLocks noChangeShapeType="1"/>
              </p:cNvSpPr>
              <p:nvPr/>
            </p:nvSpPr>
            <p:spPr bwMode="auto">
              <a:xfrm flipH="1" flipV="1">
                <a:off x="1055" y="2465"/>
                <a:ext cx="2" cy="21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8" name="Line 59"/>
              <p:cNvSpPr>
                <a:spLocks noChangeShapeType="1"/>
              </p:cNvSpPr>
              <p:nvPr/>
            </p:nvSpPr>
            <p:spPr bwMode="auto">
              <a:xfrm flipH="1" flipV="1">
                <a:off x="1051" y="2441"/>
                <a:ext cx="3" cy="19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9" name="Line 60"/>
              <p:cNvSpPr>
                <a:spLocks noChangeShapeType="1"/>
              </p:cNvSpPr>
              <p:nvPr/>
            </p:nvSpPr>
            <p:spPr bwMode="auto">
              <a:xfrm flipH="1" flipV="1">
                <a:off x="1048" y="2415"/>
                <a:ext cx="3" cy="20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0" name="Line 61"/>
              <p:cNvSpPr>
                <a:spLocks noChangeShapeType="1"/>
              </p:cNvSpPr>
              <p:nvPr/>
            </p:nvSpPr>
            <p:spPr bwMode="auto">
              <a:xfrm flipH="1" flipV="1">
                <a:off x="1047" y="2387"/>
                <a:ext cx="1" cy="21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1" name="Line 62"/>
              <p:cNvSpPr>
                <a:spLocks noChangeShapeType="1"/>
              </p:cNvSpPr>
              <p:nvPr/>
            </p:nvSpPr>
            <p:spPr bwMode="auto">
              <a:xfrm flipH="1" flipV="1">
                <a:off x="1043" y="2363"/>
                <a:ext cx="2" cy="21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2" name="Line 63"/>
              <p:cNvSpPr>
                <a:spLocks noChangeShapeType="1"/>
              </p:cNvSpPr>
              <p:nvPr/>
            </p:nvSpPr>
            <p:spPr bwMode="auto">
              <a:xfrm flipH="1" flipV="1">
                <a:off x="1040" y="2336"/>
                <a:ext cx="3" cy="20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3" name="Line 64"/>
              <p:cNvSpPr>
                <a:spLocks noChangeShapeType="1"/>
              </p:cNvSpPr>
              <p:nvPr/>
            </p:nvSpPr>
            <p:spPr bwMode="auto">
              <a:xfrm flipV="1">
                <a:off x="1040" y="2330"/>
                <a:ext cx="1" cy="2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4" name="Line 65"/>
              <p:cNvSpPr>
                <a:spLocks noChangeShapeType="1"/>
              </p:cNvSpPr>
              <p:nvPr/>
            </p:nvSpPr>
            <p:spPr bwMode="auto">
              <a:xfrm flipH="1" flipV="1">
                <a:off x="1364" y="2459"/>
                <a:ext cx="1" cy="21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" name="Line 66"/>
              <p:cNvSpPr>
                <a:spLocks noChangeShapeType="1"/>
              </p:cNvSpPr>
              <p:nvPr/>
            </p:nvSpPr>
            <p:spPr bwMode="auto">
              <a:xfrm flipH="1" flipV="1">
                <a:off x="1358" y="2432"/>
                <a:ext cx="3" cy="20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" name="Line 67"/>
              <p:cNvSpPr>
                <a:spLocks noChangeShapeType="1"/>
              </p:cNvSpPr>
              <p:nvPr/>
            </p:nvSpPr>
            <p:spPr bwMode="auto">
              <a:xfrm flipH="1" flipV="1">
                <a:off x="1355" y="2408"/>
                <a:ext cx="3" cy="20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" name="Line 68"/>
              <p:cNvSpPr>
                <a:spLocks noChangeShapeType="1"/>
              </p:cNvSpPr>
              <p:nvPr/>
            </p:nvSpPr>
            <p:spPr bwMode="auto">
              <a:xfrm flipH="1" flipV="1">
                <a:off x="1351" y="2380"/>
                <a:ext cx="4" cy="21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" name="Line 69"/>
              <p:cNvSpPr>
                <a:spLocks noChangeShapeType="1"/>
              </p:cNvSpPr>
              <p:nvPr/>
            </p:nvSpPr>
            <p:spPr bwMode="auto">
              <a:xfrm flipH="1" flipV="1">
                <a:off x="1349" y="2369"/>
                <a:ext cx="2" cy="7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" name="Line 70"/>
              <p:cNvSpPr>
                <a:spLocks noChangeShapeType="1"/>
              </p:cNvSpPr>
              <p:nvPr/>
            </p:nvSpPr>
            <p:spPr bwMode="auto">
              <a:xfrm flipV="1">
                <a:off x="1549" y="2532"/>
                <a:ext cx="14" cy="10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" name="Line 71"/>
              <p:cNvSpPr>
                <a:spLocks noChangeShapeType="1"/>
              </p:cNvSpPr>
              <p:nvPr/>
            </p:nvSpPr>
            <p:spPr bwMode="auto">
              <a:xfrm flipV="1">
                <a:off x="1567" y="2522"/>
                <a:ext cx="15" cy="9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1" name="Line 72"/>
              <p:cNvSpPr>
                <a:spLocks noChangeShapeType="1"/>
              </p:cNvSpPr>
              <p:nvPr/>
            </p:nvSpPr>
            <p:spPr bwMode="auto">
              <a:xfrm flipV="1">
                <a:off x="1586" y="2507"/>
                <a:ext cx="14" cy="10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" name="Line 73"/>
              <p:cNvSpPr>
                <a:spLocks noChangeShapeType="1"/>
              </p:cNvSpPr>
              <p:nvPr/>
            </p:nvSpPr>
            <p:spPr bwMode="auto">
              <a:xfrm flipV="1">
                <a:off x="1605" y="2497"/>
                <a:ext cx="15" cy="8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" name="Line 74"/>
              <p:cNvSpPr>
                <a:spLocks noChangeShapeType="1"/>
              </p:cNvSpPr>
              <p:nvPr/>
            </p:nvSpPr>
            <p:spPr bwMode="auto">
              <a:xfrm>
                <a:off x="1624" y="2494"/>
                <a:ext cx="1" cy="1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" name="Line 75"/>
              <p:cNvSpPr>
                <a:spLocks noChangeShapeType="1"/>
              </p:cNvSpPr>
              <p:nvPr/>
            </p:nvSpPr>
            <p:spPr bwMode="auto">
              <a:xfrm flipH="1" flipV="1">
                <a:off x="1936" y="2450"/>
                <a:ext cx="2" cy="20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" name="Line 76"/>
              <p:cNvSpPr>
                <a:spLocks noChangeShapeType="1"/>
              </p:cNvSpPr>
              <p:nvPr/>
            </p:nvSpPr>
            <p:spPr bwMode="auto">
              <a:xfrm flipH="1" flipV="1">
                <a:off x="1932" y="2426"/>
                <a:ext cx="3" cy="20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" name="Line 77"/>
              <p:cNvSpPr>
                <a:spLocks noChangeShapeType="1"/>
              </p:cNvSpPr>
              <p:nvPr/>
            </p:nvSpPr>
            <p:spPr bwMode="auto">
              <a:xfrm flipH="1" flipV="1">
                <a:off x="1928" y="2398"/>
                <a:ext cx="4" cy="20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" name="Line 78"/>
              <p:cNvSpPr>
                <a:spLocks noChangeShapeType="1"/>
              </p:cNvSpPr>
              <p:nvPr/>
            </p:nvSpPr>
            <p:spPr bwMode="auto">
              <a:xfrm flipH="1" flipV="1">
                <a:off x="1925" y="2376"/>
                <a:ext cx="3" cy="18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" name="Line 79"/>
              <p:cNvSpPr>
                <a:spLocks noChangeShapeType="1"/>
              </p:cNvSpPr>
              <p:nvPr/>
            </p:nvSpPr>
            <p:spPr bwMode="auto">
              <a:xfrm flipV="1">
                <a:off x="2103" y="2470"/>
                <a:ext cx="8" cy="16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" name="Line 80"/>
              <p:cNvSpPr>
                <a:spLocks noChangeShapeType="1"/>
              </p:cNvSpPr>
              <p:nvPr/>
            </p:nvSpPr>
            <p:spPr bwMode="auto">
              <a:xfrm flipV="1">
                <a:off x="2114" y="2447"/>
                <a:ext cx="9" cy="16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0" name="Line 81"/>
              <p:cNvSpPr>
                <a:spLocks noChangeShapeType="1"/>
              </p:cNvSpPr>
              <p:nvPr/>
            </p:nvSpPr>
            <p:spPr bwMode="auto">
              <a:xfrm flipV="1">
                <a:off x="2125" y="2426"/>
                <a:ext cx="9" cy="15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" name="Line 82"/>
              <p:cNvSpPr>
                <a:spLocks noChangeShapeType="1"/>
              </p:cNvSpPr>
              <p:nvPr/>
            </p:nvSpPr>
            <p:spPr bwMode="auto">
              <a:xfrm flipV="1">
                <a:off x="2138" y="2411"/>
                <a:ext cx="3" cy="10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" name="Line 83"/>
              <p:cNvSpPr>
                <a:spLocks noChangeShapeType="1"/>
              </p:cNvSpPr>
              <p:nvPr/>
            </p:nvSpPr>
            <p:spPr bwMode="auto">
              <a:xfrm flipH="1" flipV="1">
                <a:off x="2446" y="2474"/>
                <a:ext cx="4" cy="20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" name="Line 84"/>
              <p:cNvSpPr>
                <a:spLocks noChangeShapeType="1"/>
              </p:cNvSpPr>
              <p:nvPr/>
            </p:nvSpPr>
            <p:spPr bwMode="auto">
              <a:xfrm flipH="1" flipV="1">
                <a:off x="2442" y="2447"/>
                <a:ext cx="4" cy="21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" name="Line 85"/>
              <p:cNvSpPr>
                <a:spLocks noChangeShapeType="1"/>
              </p:cNvSpPr>
              <p:nvPr/>
            </p:nvSpPr>
            <p:spPr bwMode="auto">
              <a:xfrm flipH="1" flipV="1">
                <a:off x="2439" y="2422"/>
                <a:ext cx="3" cy="21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" name="Line 86"/>
              <p:cNvSpPr>
                <a:spLocks noChangeShapeType="1"/>
              </p:cNvSpPr>
              <p:nvPr/>
            </p:nvSpPr>
            <p:spPr bwMode="auto">
              <a:xfrm flipH="1" flipV="1">
                <a:off x="2435" y="2396"/>
                <a:ext cx="1" cy="20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" name="Line 87"/>
              <p:cNvSpPr>
                <a:spLocks noChangeShapeType="1"/>
              </p:cNvSpPr>
              <p:nvPr/>
            </p:nvSpPr>
            <p:spPr bwMode="auto">
              <a:xfrm flipH="1" flipV="1">
                <a:off x="2430" y="2372"/>
                <a:ext cx="3" cy="19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" name="Line 88"/>
              <p:cNvSpPr>
                <a:spLocks noChangeShapeType="1"/>
              </p:cNvSpPr>
              <p:nvPr/>
            </p:nvSpPr>
            <p:spPr bwMode="auto">
              <a:xfrm flipH="1" flipV="1">
                <a:off x="2727" y="2450"/>
                <a:ext cx="5" cy="20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" name="Line 89"/>
              <p:cNvSpPr>
                <a:spLocks noChangeShapeType="1"/>
              </p:cNvSpPr>
              <p:nvPr/>
            </p:nvSpPr>
            <p:spPr bwMode="auto">
              <a:xfrm flipH="1" flipV="1">
                <a:off x="2721" y="2426"/>
                <a:ext cx="4" cy="20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" name="Line 90"/>
              <p:cNvSpPr>
                <a:spLocks noChangeShapeType="1"/>
              </p:cNvSpPr>
              <p:nvPr/>
            </p:nvSpPr>
            <p:spPr bwMode="auto">
              <a:xfrm flipH="1" flipV="1">
                <a:off x="2714" y="2401"/>
                <a:ext cx="6" cy="20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" name="Line 91"/>
              <p:cNvSpPr>
                <a:spLocks noChangeShapeType="1"/>
              </p:cNvSpPr>
              <p:nvPr/>
            </p:nvSpPr>
            <p:spPr bwMode="auto">
              <a:xfrm flipH="1" flipV="1">
                <a:off x="2707" y="2376"/>
                <a:ext cx="5" cy="20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" name="Line 92"/>
              <p:cNvSpPr>
                <a:spLocks noChangeShapeType="1"/>
              </p:cNvSpPr>
              <p:nvPr/>
            </p:nvSpPr>
            <p:spPr bwMode="auto">
              <a:xfrm flipH="1" flipV="1">
                <a:off x="2703" y="2357"/>
                <a:ext cx="4" cy="15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" name="Line 93"/>
              <p:cNvSpPr>
                <a:spLocks noChangeShapeType="1"/>
              </p:cNvSpPr>
              <p:nvPr/>
            </p:nvSpPr>
            <p:spPr bwMode="auto">
              <a:xfrm flipH="1" flipV="1">
                <a:off x="2890" y="2474"/>
                <a:ext cx="5" cy="20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" name="Line 94"/>
              <p:cNvSpPr>
                <a:spLocks noChangeShapeType="1"/>
              </p:cNvSpPr>
              <p:nvPr/>
            </p:nvSpPr>
            <p:spPr bwMode="auto">
              <a:xfrm flipH="1" flipV="1">
                <a:off x="2881" y="2452"/>
                <a:ext cx="7" cy="18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" name="Line 95"/>
              <p:cNvSpPr>
                <a:spLocks noChangeShapeType="1"/>
              </p:cNvSpPr>
              <p:nvPr/>
            </p:nvSpPr>
            <p:spPr bwMode="auto">
              <a:xfrm flipH="1" flipV="1">
                <a:off x="2874" y="2428"/>
                <a:ext cx="5" cy="18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" name="Line 96"/>
              <p:cNvSpPr>
                <a:spLocks noChangeShapeType="1"/>
              </p:cNvSpPr>
              <p:nvPr/>
            </p:nvSpPr>
            <p:spPr bwMode="auto">
              <a:xfrm flipH="1" flipV="1">
                <a:off x="2865" y="2402"/>
                <a:ext cx="7" cy="19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" name="Line 97"/>
              <p:cNvSpPr>
                <a:spLocks noChangeShapeType="1"/>
              </p:cNvSpPr>
              <p:nvPr/>
            </p:nvSpPr>
            <p:spPr bwMode="auto">
              <a:xfrm flipH="1" flipV="1">
                <a:off x="2861" y="2391"/>
                <a:ext cx="2" cy="5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7" name="Freeform 98"/>
              <p:cNvSpPr>
                <a:spLocks/>
              </p:cNvSpPr>
              <p:nvPr/>
            </p:nvSpPr>
            <p:spPr bwMode="auto">
              <a:xfrm>
                <a:off x="1121" y="2569"/>
                <a:ext cx="106" cy="42"/>
              </a:xfrm>
              <a:custGeom>
                <a:avLst/>
                <a:gdLst>
                  <a:gd name="T0" fmla="*/ 106 w 117"/>
                  <a:gd name="T1" fmla="*/ 0 h 31"/>
                  <a:gd name="T2" fmla="*/ 33 w 117"/>
                  <a:gd name="T3" fmla="*/ 42 h 31"/>
                  <a:gd name="T4" fmla="*/ 0 w 117"/>
                  <a:gd name="T5" fmla="*/ 35 h 31"/>
                  <a:gd name="T6" fmla="*/ 0 w 117"/>
                  <a:gd name="T7" fmla="*/ 0 h 31"/>
                  <a:gd name="T8" fmla="*/ 106 w 11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" h="31">
                    <a:moveTo>
                      <a:pt x="117" y="0"/>
                    </a:moveTo>
                    <a:lnTo>
                      <a:pt x="36" y="31"/>
                    </a:lnTo>
                    <a:lnTo>
                      <a:pt x="0" y="26"/>
                    </a:lnTo>
                    <a:lnTo>
                      <a:pt x="0" y="0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8" name="Freeform 99"/>
              <p:cNvSpPr>
                <a:spLocks/>
              </p:cNvSpPr>
              <p:nvPr/>
            </p:nvSpPr>
            <p:spPr bwMode="auto">
              <a:xfrm>
                <a:off x="1121" y="2569"/>
                <a:ext cx="106" cy="42"/>
              </a:xfrm>
              <a:custGeom>
                <a:avLst/>
                <a:gdLst>
                  <a:gd name="T0" fmla="*/ 106 w 117"/>
                  <a:gd name="T1" fmla="*/ 0 h 31"/>
                  <a:gd name="T2" fmla="*/ 33 w 117"/>
                  <a:gd name="T3" fmla="*/ 42 h 31"/>
                  <a:gd name="T4" fmla="*/ 0 w 117"/>
                  <a:gd name="T5" fmla="*/ 35 h 31"/>
                  <a:gd name="T6" fmla="*/ 0 w 117"/>
                  <a:gd name="T7" fmla="*/ 0 h 31"/>
                  <a:gd name="T8" fmla="*/ 106 w 11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" h="31">
                    <a:moveTo>
                      <a:pt x="117" y="0"/>
                    </a:moveTo>
                    <a:lnTo>
                      <a:pt x="36" y="31"/>
                    </a:lnTo>
                    <a:lnTo>
                      <a:pt x="0" y="26"/>
                    </a:lnTo>
                    <a:lnTo>
                      <a:pt x="0" y="0"/>
                    </a:lnTo>
                    <a:lnTo>
                      <a:pt x="117" y="0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9" name="Freeform 100"/>
              <p:cNvSpPr>
                <a:spLocks/>
              </p:cNvSpPr>
              <p:nvPr/>
            </p:nvSpPr>
            <p:spPr bwMode="auto">
              <a:xfrm>
                <a:off x="1239" y="2577"/>
                <a:ext cx="60" cy="38"/>
              </a:xfrm>
              <a:custGeom>
                <a:avLst/>
                <a:gdLst>
                  <a:gd name="T0" fmla="*/ 2 w 67"/>
                  <a:gd name="T1" fmla="*/ 38 h 28"/>
                  <a:gd name="T2" fmla="*/ 42 w 67"/>
                  <a:gd name="T3" fmla="*/ 31 h 28"/>
                  <a:gd name="T4" fmla="*/ 60 w 67"/>
                  <a:gd name="T5" fmla="*/ 0 h 28"/>
                  <a:gd name="T6" fmla="*/ 0 w 67"/>
                  <a:gd name="T7" fmla="*/ 5 h 28"/>
                  <a:gd name="T8" fmla="*/ 2 w 67"/>
                  <a:gd name="T9" fmla="*/ 38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" h="28">
                    <a:moveTo>
                      <a:pt x="2" y="28"/>
                    </a:moveTo>
                    <a:lnTo>
                      <a:pt x="47" y="23"/>
                    </a:lnTo>
                    <a:lnTo>
                      <a:pt x="67" y="0"/>
                    </a:lnTo>
                    <a:lnTo>
                      <a:pt x="0" y="4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0" name="Freeform 101"/>
              <p:cNvSpPr>
                <a:spLocks/>
              </p:cNvSpPr>
              <p:nvPr/>
            </p:nvSpPr>
            <p:spPr bwMode="auto">
              <a:xfrm>
                <a:off x="1239" y="2577"/>
                <a:ext cx="60" cy="38"/>
              </a:xfrm>
              <a:custGeom>
                <a:avLst/>
                <a:gdLst>
                  <a:gd name="T0" fmla="*/ 2 w 67"/>
                  <a:gd name="T1" fmla="*/ 38 h 28"/>
                  <a:gd name="T2" fmla="*/ 42 w 67"/>
                  <a:gd name="T3" fmla="*/ 31 h 28"/>
                  <a:gd name="T4" fmla="*/ 60 w 67"/>
                  <a:gd name="T5" fmla="*/ 0 h 28"/>
                  <a:gd name="T6" fmla="*/ 0 w 67"/>
                  <a:gd name="T7" fmla="*/ 5 h 28"/>
                  <a:gd name="T8" fmla="*/ 2 w 67"/>
                  <a:gd name="T9" fmla="*/ 38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" h="28">
                    <a:moveTo>
                      <a:pt x="2" y="28"/>
                    </a:moveTo>
                    <a:lnTo>
                      <a:pt x="47" y="23"/>
                    </a:lnTo>
                    <a:lnTo>
                      <a:pt x="67" y="0"/>
                    </a:lnTo>
                    <a:lnTo>
                      <a:pt x="0" y="4"/>
                    </a:lnTo>
                    <a:lnTo>
                      <a:pt x="2" y="28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" name="Freeform 102"/>
              <p:cNvSpPr>
                <a:spLocks/>
              </p:cNvSpPr>
              <p:nvPr/>
            </p:nvSpPr>
            <p:spPr bwMode="auto">
              <a:xfrm>
                <a:off x="1731" y="2583"/>
                <a:ext cx="54" cy="37"/>
              </a:xfrm>
              <a:custGeom>
                <a:avLst/>
                <a:gdLst>
                  <a:gd name="T0" fmla="*/ 0 w 60"/>
                  <a:gd name="T1" fmla="*/ 0 h 28"/>
                  <a:gd name="T2" fmla="*/ 22 w 60"/>
                  <a:gd name="T3" fmla="*/ 37 h 28"/>
                  <a:gd name="T4" fmla="*/ 54 w 60"/>
                  <a:gd name="T5" fmla="*/ 1 h 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28">
                    <a:moveTo>
                      <a:pt x="0" y="0"/>
                    </a:moveTo>
                    <a:lnTo>
                      <a:pt x="24" y="28"/>
                    </a:lnTo>
                    <a:lnTo>
                      <a:pt x="60" y="1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" name="Freeform 103"/>
              <p:cNvSpPr>
                <a:spLocks/>
              </p:cNvSpPr>
              <p:nvPr/>
            </p:nvSpPr>
            <p:spPr bwMode="auto">
              <a:xfrm>
                <a:off x="1942" y="2566"/>
                <a:ext cx="42" cy="45"/>
              </a:xfrm>
              <a:custGeom>
                <a:avLst/>
                <a:gdLst>
                  <a:gd name="T0" fmla="*/ 0 w 46"/>
                  <a:gd name="T1" fmla="*/ 0 h 33"/>
                  <a:gd name="T2" fmla="*/ 29 w 46"/>
                  <a:gd name="T3" fmla="*/ 45 h 33"/>
                  <a:gd name="T4" fmla="*/ 42 w 46"/>
                  <a:gd name="T5" fmla="*/ 7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6" h="33">
                    <a:moveTo>
                      <a:pt x="0" y="0"/>
                    </a:moveTo>
                    <a:lnTo>
                      <a:pt x="32" y="33"/>
                    </a:lnTo>
                    <a:lnTo>
                      <a:pt x="46" y="5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" name="Freeform 104"/>
              <p:cNvSpPr>
                <a:spLocks/>
              </p:cNvSpPr>
              <p:nvPr/>
            </p:nvSpPr>
            <p:spPr bwMode="auto">
              <a:xfrm>
                <a:off x="2022" y="2573"/>
                <a:ext cx="55" cy="54"/>
              </a:xfrm>
              <a:custGeom>
                <a:avLst/>
                <a:gdLst>
                  <a:gd name="T0" fmla="*/ 0 w 60"/>
                  <a:gd name="T1" fmla="*/ 0 h 40"/>
                  <a:gd name="T2" fmla="*/ 4 w 60"/>
                  <a:gd name="T3" fmla="*/ 54 h 40"/>
                  <a:gd name="T4" fmla="*/ 35 w 60"/>
                  <a:gd name="T5" fmla="*/ 51 h 40"/>
                  <a:gd name="T6" fmla="*/ 55 w 60"/>
                  <a:gd name="T7" fmla="*/ 4 h 40"/>
                  <a:gd name="T8" fmla="*/ 0 w 60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40">
                    <a:moveTo>
                      <a:pt x="0" y="0"/>
                    </a:moveTo>
                    <a:lnTo>
                      <a:pt x="4" y="40"/>
                    </a:lnTo>
                    <a:lnTo>
                      <a:pt x="38" y="38"/>
                    </a:lnTo>
                    <a:lnTo>
                      <a:pt x="6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" name="Freeform 105"/>
              <p:cNvSpPr>
                <a:spLocks/>
              </p:cNvSpPr>
              <p:nvPr/>
            </p:nvSpPr>
            <p:spPr bwMode="auto">
              <a:xfrm>
                <a:off x="2022" y="2573"/>
                <a:ext cx="55" cy="54"/>
              </a:xfrm>
              <a:custGeom>
                <a:avLst/>
                <a:gdLst>
                  <a:gd name="T0" fmla="*/ 0 w 60"/>
                  <a:gd name="T1" fmla="*/ 0 h 40"/>
                  <a:gd name="T2" fmla="*/ 4 w 60"/>
                  <a:gd name="T3" fmla="*/ 54 h 40"/>
                  <a:gd name="T4" fmla="*/ 35 w 60"/>
                  <a:gd name="T5" fmla="*/ 51 h 40"/>
                  <a:gd name="T6" fmla="*/ 55 w 60"/>
                  <a:gd name="T7" fmla="*/ 4 h 40"/>
                  <a:gd name="T8" fmla="*/ 0 w 60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40">
                    <a:moveTo>
                      <a:pt x="0" y="0"/>
                    </a:moveTo>
                    <a:lnTo>
                      <a:pt x="4" y="40"/>
                    </a:lnTo>
                    <a:lnTo>
                      <a:pt x="38" y="38"/>
                    </a:lnTo>
                    <a:lnTo>
                      <a:pt x="60" y="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" name="Freeform 106"/>
              <p:cNvSpPr>
                <a:spLocks/>
              </p:cNvSpPr>
              <p:nvPr/>
            </p:nvSpPr>
            <p:spPr bwMode="auto">
              <a:xfrm>
                <a:off x="2233" y="2562"/>
                <a:ext cx="48" cy="53"/>
              </a:xfrm>
              <a:custGeom>
                <a:avLst/>
                <a:gdLst>
                  <a:gd name="T0" fmla="*/ 4 w 52"/>
                  <a:gd name="T1" fmla="*/ 53 h 39"/>
                  <a:gd name="T2" fmla="*/ 35 w 52"/>
                  <a:gd name="T3" fmla="*/ 49 h 39"/>
                  <a:gd name="T4" fmla="*/ 48 w 52"/>
                  <a:gd name="T5" fmla="*/ 15 h 39"/>
                  <a:gd name="T6" fmla="*/ 41 w 52"/>
                  <a:gd name="T7" fmla="*/ 8 h 39"/>
                  <a:gd name="T8" fmla="*/ 22 w 52"/>
                  <a:gd name="T9" fmla="*/ 0 h 39"/>
                  <a:gd name="T10" fmla="*/ 6 w 52"/>
                  <a:gd name="T11" fmla="*/ 0 h 39"/>
                  <a:gd name="T12" fmla="*/ 0 w 52"/>
                  <a:gd name="T13" fmla="*/ 15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39">
                    <a:moveTo>
                      <a:pt x="4" y="39"/>
                    </a:moveTo>
                    <a:lnTo>
                      <a:pt x="38" y="36"/>
                    </a:lnTo>
                    <a:lnTo>
                      <a:pt x="52" y="11"/>
                    </a:lnTo>
                    <a:lnTo>
                      <a:pt x="44" y="6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6" name="Line 107"/>
              <p:cNvSpPr>
                <a:spLocks noChangeShapeType="1"/>
              </p:cNvSpPr>
              <p:nvPr/>
            </p:nvSpPr>
            <p:spPr bwMode="auto">
              <a:xfrm flipH="1" flipV="1">
                <a:off x="901" y="2577"/>
                <a:ext cx="132" cy="6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7" name="Freeform 108"/>
              <p:cNvSpPr>
                <a:spLocks/>
              </p:cNvSpPr>
              <p:nvPr/>
            </p:nvSpPr>
            <p:spPr bwMode="auto">
              <a:xfrm>
                <a:off x="901" y="2577"/>
                <a:ext cx="119" cy="34"/>
              </a:xfrm>
              <a:custGeom>
                <a:avLst/>
                <a:gdLst>
                  <a:gd name="T0" fmla="*/ 0 w 131"/>
                  <a:gd name="T1" fmla="*/ 0 h 25"/>
                  <a:gd name="T2" fmla="*/ 88 w 131"/>
                  <a:gd name="T3" fmla="*/ 34 h 25"/>
                  <a:gd name="T4" fmla="*/ 119 w 131"/>
                  <a:gd name="T5" fmla="*/ 27 h 25"/>
                  <a:gd name="T6" fmla="*/ 119 w 131"/>
                  <a:gd name="T7" fmla="*/ 5 h 25"/>
                  <a:gd name="T8" fmla="*/ 0 w 131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" h="25">
                    <a:moveTo>
                      <a:pt x="0" y="0"/>
                    </a:moveTo>
                    <a:lnTo>
                      <a:pt x="97" y="25"/>
                    </a:lnTo>
                    <a:lnTo>
                      <a:pt x="131" y="20"/>
                    </a:lnTo>
                    <a:lnTo>
                      <a:pt x="13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8" name="Freeform 109"/>
              <p:cNvSpPr>
                <a:spLocks/>
              </p:cNvSpPr>
              <p:nvPr/>
            </p:nvSpPr>
            <p:spPr bwMode="auto">
              <a:xfrm>
                <a:off x="901" y="2577"/>
                <a:ext cx="119" cy="34"/>
              </a:xfrm>
              <a:custGeom>
                <a:avLst/>
                <a:gdLst>
                  <a:gd name="T0" fmla="*/ 0 w 131"/>
                  <a:gd name="T1" fmla="*/ 0 h 25"/>
                  <a:gd name="T2" fmla="*/ 88 w 131"/>
                  <a:gd name="T3" fmla="*/ 34 h 25"/>
                  <a:gd name="T4" fmla="*/ 119 w 131"/>
                  <a:gd name="T5" fmla="*/ 27 h 25"/>
                  <a:gd name="T6" fmla="*/ 119 w 131"/>
                  <a:gd name="T7" fmla="*/ 5 h 25"/>
                  <a:gd name="T8" fmla="*/ 0 w 131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" h="25">
                    <a:moveTo>
                      <a:pt x="0" y="0"/>
                    </a:moveTo>
                    <a:lnTo>
                      <a:pt x="97" y="25"/>
                    </a:lnTo>
                    <a:lnTo>
                      <a:pt x="131" y="20"/>
                    </a:lnTo>
                    <a:lnTo>
                      <a:pt x="131" y="4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9" name="Freeform 110"/>
              <p:cNvSpPr>
                <a:spLocks/>
              </p:cNvSpPr>
              <p:nvPr/>
            </p:nvSpPr>
            <p:spPr bwMode="auto">
              <a:xfrm>
                <a:off x="1048" y="2573"/>
                <a:ext cx="43" cy="38"/>
              </a:xfrm>
              <a:custGeom>
                <a:avLst/>
                <a:gdLst>
                  <a:gd name="T0" fmla="*/ 0 w 48"/>
                  <a:gd name="T1" fmla="*/ 10 h 28"/>
                  <a:gd name="T2" fmla="*/ 25 w 48"/>
                  <a:gd name="T3" fmla="*/ 38 h 28"/>
                  <a:gd name="T4" fmla="*/ 43 w 48"/>
                  <a:gd name="T5" fmla="*/ 0 h 28"/>
                  <a:gd name="T6" fmla="*/ 0 w 48"/>
                  <a:gd name="T7" fmla="*/ 10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28">
                    <a:moveTo>
                      <a:pt x="0" y="7"/>
                    </a:moveTo>
                    <a:lnTo>
                      <a:pt x="28" y="28"/>
                    </a:lnTo>
                    <a:lnTo>
                      <a:pt x="48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0" name="Freeform 111"/>
              <p:cNvSpPr>
                <a:spLocks/>
              </p:cNvSpPr>
              <p:nvPr/>
            </p:nvSpPr>
            <p:spPr bwMode="auto">
              <a:xfrm>
                <a:off x="1048" y="2573"/>
                <a:ext cx="43" cy="38"/>
              </a:xfrm>
              <a:custGeom>
                <a:avLst/>
                <a:gdLst>
                  <a:gd name="T0" fmla="*/ 0 w 48"/>
                  <a:gd name="T1" fmla="*/ 10 h 28"/>
                  <a:gd name="T2" fmla="*/ 25 w 48"/>
                  <a:gd name="T3" fmla="*/ 38 h 28"/>
                  <a:gd name="T4" fmla="*/ 43 w 48"/>
                  <a:gd name="T5" fmla="*/ 0 h 28"/>
                  <a:gd name="T6" fmla="*/ 0 w 48"/>
                  <a:gd name="T7" fmla="*/ 10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28">
                    <a:moveTo>
                      <a:pt x="0" y="7"/>
                    </a:moveTo>
                    <a:lnTo>
                      <a:pt x="28" y="28"/>
                    </a:lnTo>
                    <a:lnTo>
                      <a:pt x="48" y="0"/>
                    </a:lnTo>
                    <a:lnTo>
                      <a:pt x="0" y="7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1" name="Freeform 112"/>
              <p:cNvSpPr>
                <a:spLocks/>
              </p:cNvSpPr>
              <p:nvPr/>
            </p:nvSpPr>
            <p:spPr bwMode="auto">
              <a:xfrm>
                <a:off x="1641" y="2573"/>
                <a:ext cx="56" cy="38"/>
              </a:xfrm>
              <a:custGeom>
                <a:avLst/>
                <a:gdLst>
                  <a:gd name="T0" fmla="*/ 0 w 62"/>
                  <a:gd name="T1" fmla="*/ 0 h 28"/>
                  <a:gd name="T2" fmla="*/ 0 w 62"/>
                  <a:gd name="T3" fmla="*/ 38 h 28"/>
                  <a:gd name="T4" fmla="*/ 40 w 62"/>
                  <a:gd name="T5" fmla="*/ 35 h 28"/>
                  <a:gd name="T6" fmla="*/ 56 w 62"/>
                  <a:gd name="T7" fmla="*/ 10 h 28"/>
                  <a:gd name="T8" fmla="*/ 0 w 62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28">
                    <a:moveTo>
                      <a:pt x="0" y="0"/>
                    </a:moveTo>
                    <a:lnTo>
                      <a:pt x="0" y="28"/>
                    </a:lnTo>
                    <a:lnTo>
                      <a:pt x="44" y="26"/>
                    </a:lnTo>
                    <a:lnTo>
                      <a:pt x="6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2" name="Freeform 113"/>
              <p:cNvSpPr>
                <a:spLocks/>
              </p:cNvSpPr>
              <p:nvPr/>
            </p:nvSpPr>
            <p:spPr bwMode="auto">
              <a:xfrm>
                <a:off x="1641" y="2573"/>
                <a:ext cx="56" cy="38"/>
              </a:xfrm>
              <a:custGeom>
                <a:avLst/>
                <a:gdLst>
                  <a:gd name="T0" fmla="*/ 0 w 62"/>
                  <a:gd name="T1" fmla="*/ 0 h 28"/>
                  <a:gd name="T2" fmla="*/ 0 w 62"/>
                  <a:gd name="T3" fmla="*/ 38 h 28"/>
                  <a:gd name="T4" fmla="*/ 40 w 62"/>
                  <a:gd name="T5" fmla="*/ 35 h 28"/>
                  <a:gd name="T6" fmla="*/ 56 w 62"/>
                  <a:gd name="T7" fmla="*/ 10 h 28"/>
                  <a:gd name="T8" fmla="*/ 0 w 62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28">
                    <a:moveTo>
                      <a:pt x="0" y="0"/>
                    </a:moveTo>
                    <a:lnTo>
                      <a:pt x="0" y="28"/>
                    </a:lnTo>
                    <a:lnTo>
                      <a:pt x="44" y="26"/>
                    </a:lnTo>
                    <a:lnTo>
                      <a:pt x="62" y="7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3" name="Freeform 114"/>
              <p:cNvSpPr>
                <a:spLocks/>
              </p:cNvSpPr>
              <p:nvPr/>
            </p:nvSpPr>
            <p:spPr bwMode="auto">
              <a:xfrm>
                <a:off x="1946" y="2566"/>
                <a:ext cx="39" cy="42"/>
              </a:xfrm>
              <a:custGeom>
                <a:avLst/>
                <a:gdLst>
                  <a:gd name="T0" fmla="*/ 0 w 44"/>
                  <a:gd name="T1" fmla="*/ 0 h 31"/>
                  <a:gd name="T2" fmla="*/ 25 w 44"/>
                  <a:gd name="T3" fmla="*/ 42 h 31"/>
                  <a:gd name="T4" fmla="*/ 39 w 44"/>
                  <a:gd name="T5" fmla="*/ 0 h 31"/>
                  <a:gd name="T6" fmla="*/ 0 w 44"/>
                  <a:gd name="T7" fmla="*/ 0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31">
                    <a:moveTo>
                      <a:pt x="0" y="0"/>
                    </a:moveTo>
                    <a:lnTo>
                      <a:pt x="28" y="31"/>
                    </a:lnTo>
                    <a:lnTo>
                      <a:pt x="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4" name="Freeform 115"/>
              <p:cNvSpPr>
                <a:spLocks/>
              </p:cNvSpPr>
              <p:nvPr/>
            </p:nvSpPr>
            <p:spPr bwMode="auto">
              <a:xfrm>
                <a:off x="1946" y="2566"/>
                <a:ext cx="39" cy="42"/>
              </a:xfrm>
              <a:custGeom>
                <a:avLst/>
                <a:gdLst>
                  <a:gd name="T0" fmla="*/ 0 w 44"/>
                  <a:gd name="T1" fmla="*/ 0 h 31"/>
                  <a:gd name="T2" fmla="*/ 25 w 44"/>
                  <a:gd name="T3" fmla="*/ 42 h 31"/>
                  <a:gd name="T4" fmla="*/ 39 w 44"/>
                  <a:gd name="T5" fmla="*/ 0 h 31"/>
                  <a:gd name="T6" fmla="*/ 0 w 44"/>
                  <a:gd name="T7" fmla="*/ 0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31">
                    <a:moveTo>
                      <a:pt x="0" y="0"/>
                    </a:moveTo>
                    <a:lnTo>
                      <a:pt x="28" y="31"/>
                    </a:lnTo>
                    <a:lnTo>
                      <a:pt x="44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" name="Freeform 116"/>
              <p:cNvSpPr>
                <a:spLocks/>
              </p:cNvSpPr>
              <p:nvPr/>
            </p:nvSpPr>
            <p:spPr bwMode="auto">
              <a:xfrm>
                <a:off x="1735" y="2583"/>
                <a:ext cx="55" cy="32"/>
              </a:xfrm>
              <a:custGeom>
                <a:avLst/>
                <a:gdLst>
                  <a:gd name="T0" fmla="*/ 55 w 61"/>
                  <a:gd name="T1" fmla="*/ 0 h 24"/>
                  <a:gd name="T2" fmla="*/ 0 w 61"/>
                  <a:gd name="T3" fmla="*/ 0 h 24"/>
                  <a:gd name="T4" fmla="*/ 16 w 61"/>
                  <a:gd name="T5" fmla="*/ 32 h 24"/>
                  <a:gd name="T6" fmla="*/ 55 w 61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1" h="24">
                    <a:moveTo>
                      <a:pt x="61" y="0"/>
                    </a:moveTo>
                    <a:lnTo>
                      <a:pt x="0" y="0"/>
                    </a:lnTo>
                    <a:lnTo>
                      <a:pt x="18" y="24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6" name="Freeform 117"/>
              <p:cNvSpPr>
                <a:spLocks/>
              </p:cNvSpPr>
              <p:nvPr/>
            </p:nvSpPr>
            <p:spPr bwMode="auto">
              <a:xfrm>
                <a:off x="1735" y="2583"/>
                <a:ext cx="55" cy="32"/>
              </a:xfrm>
              <a:custGeom>
                <a:avLst/>
                <a:gdLst>
                  <a:gd name="T0" fmla="*/ 55 w 61"/>
                  <a:gd name="T1" fmla="*/ 0 h 24"/>
                  <a:gd name="T2" fmla="*/ 0 w 61"/>
                  <a:gd name="T3" fmla="*/ 0 h 24"/>
                  <a:gd name="T4" fmla="*/ 16 w 61"/>
                  <a:gd name="T5" fmla="*/ 32 h 24"/>
                  <a:gd name="T6" fmla="*/ 55 w 61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1" h="24">
                    <a:moveTo>
                      <a:pt x="61" y="0"/>
                    </a:moveTo>
                    <a:lnTo>
                      <a:pt x="0" y="0"/>
                    </a:lnTo>
                    <a:lnTo>
                      <a:pt x="18" y="24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" name="Freeform 118"/>
              <p:cNvSpPr>
                <a:spLocks/>
              </p:cNvSpPr>
              <p:nvPr/>
            </p:nvSpPr>
            <p:spPr bwMode="auto">
              <a:xfrm>
                <a:off x="1334" y="2569"/>
                <a:ext cx="55" cy="39"/>
              </a:xfrm>
              <a:custGeom>
                <a:avLst/>
                <a:gdLst>
                  <a:gd name="T0" fmla="*/ 0 w 61"/>
                  <a:gd name="T1" fmla="*/ 0 h 29"/>
                  <a:gd name="T2" fmla="*/ 21 w 61"/>
                  <a:gd name="T3" fmla="*/ 39 h 29"/>
                  <a:gd name="T4" fmla="*/ 55 w 61"/>
                  <a:gd name="T5" fmla="*/ 4 h 29"/>
                  <a:gd name="T6" fmla="*/ 0 w 61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1" h="29">
                    <a:moveTo>
                      <a:pt x="0" y="0"/>
                    </a:moveTo>
                    <a:lnTo>
                      <a:pt x="23" y="29"/>
                    </a:lnTo>
                    <a:lnTo>
                      <a:pt x="6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" name="Freeform 119"/>
              <p:cNvSpPr>
                <a:spLocks/>
              </p:cNvSpPr>
              <p:nvPr/>
            </p:nvSpPr>
            <p:spPr bwMode="auto">
              <a:xfrm>
                <a:off x="1334" y="2569"/>
                <a:ext cx="55" cy="39"/>
              </a:xfrm>
              <a:custGeom>
                <a:avLst/>
                <a:gdLst>
                  <a:gd name="T0" fmla="*/ 0 w 61"/>
                  <a:gd name="T1" fmla="*/ 0 h 29"/>
                  <a:gd name="T2" fmla="*/ 21 w 61"/>
                  <a:gd name="T3" fmla="*/ 39 h 29"/>
                  <a:gd name="T4" fmla="*/ 55 w 61"/>
                  <a:gd name="T5" fmla="*/ 4 h 29"/>
                  <a:gd name="T6" fmla="*/ 0 w 61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1" h="29">
                    <a:moveTo>
                      <a:pt x="0" y="0"/>
                    </a:moveTo>
                    <a:lnTo>
                      <a:pt x="23" y="29"/>
                    </a:lnTo>
                    <a:lnTo>
                      <a:pt x="61" y="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9" name="Freeform 120"/>
              <p:cNvSpPr>
                <a:spLocks/>
              </p:cNvSpPr>
              <p:nvPr/>
            </p:nvSpPr>
            <p:spPr bwMode="auto">
              <a:xfrm>
                <a:off x="1421" y="2566"/>
                <a:ext cx="111" cy="42"/>
              </a:xfrm>
              <a:custGeom>
                <a:avLst/>
                <a:gdLst>
                  <a:gd name="T0" fmla="*/ 111 w 123"/>
                  <a:gd name="T1" fmla="*/ 7 h 31"/>
                  <a:gd name="T2" fmla="*/ 31 w 123"/>
                  <a:gd name="T3" fmla="*/ 42 h 31"/>
                  <a:gd name="T4" fmla="*/ 0 w 123"/>
                  <a:gd name="T5" fmla="*/ 38 h 31"/>
                  <a:gd name="T6" fmla="*/ 0 w 123"/>
                  <a:gd name="T7" fmla="*/ 0 h 31"/>
                  <a:gd name="T8" fmla="*/ 111 w 123"/>
                  <a:gd name="T9" fmla="*/ 7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3" h="31">
                    <a:moveTo>
                      <a:pt x="123" y="5"/>
                    </a:moveTo>
                    <a:lnTo>
                      <a:pt x="34" y="31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123" y="5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0" name="Freeform 121"/>
              <p:cNvSpPr>
                <a:spLocks/>
              </p:cNvSpPr>
              <p:nvPr/>
            </p:nvSpPr>
            <p:spPr bwMode="auto">
              <a:xfrm>
                <a:off x="1421" y="2566"/>
                <a:ext cx="111" cy="42"/>
              </a:xfrm>
              <a:custGeom>
                <a:avLst/>
                <a:gdLst>
                  <a:gd name="T0" fmla="*/ 111 w 123"/>
                  <a:gd name="T1" fmla="*/ 7 h 31"/>
                  <a:gd name="T2" fmla="*/ 31 w 123"/>
                  <a:gd name="T3" fmla="*/ 42 h 31"/>
                  <a:gd name="T4" fmla="*/ 0 w 123"/>
                  <a:gd name="T5" fmla="*/ 38 h 31"/>
                  <a:gd name="T6" fmla="*/ 0 w 123"/>
                  <a:gd name="T7" fmla="*/ 0 h 31"/>
                  <a:gd name="T8" fmla="*/ 111 w 123"/>
                  <a:gd name="T9" fmla="*/ 7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3" h="31">
                    <a:moveTo>
                      <a:pt x="123" y="5"/>
                    </a:moveTo>
                    <a:lnTo>
                      <a:pt x="34" y="31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123" y="5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1" name="Freeform 122"/>
              <p:cNvSpPr>
                <a:spLocks/>
              </p:cNvSpPr>
              <p:nvPr/>
            </p:nvSpPr>
            <p:spPr bwMode="auto">
              <a:xfrm>
                <a:off x="2225" y="2569"/>
                <a:ext cx="60" cy="42"/>
              </a:xfrm>
              <a:custGeom>
                <a:avLst/>
                <a:gdLst>
                  <a:gd name="T0" fmla="*/ 60 w 65"/>
                  <a:gd name="T1" fmla="*/ 4 h 31"/>
                  <a:gd name="T2" fmla="*/ 40 w 65"/>
                  <a:gd name="T3" fmla="*/ 39 h 31"/>
                  <a:gd name="T4" fmla="*/ 8 w 65"/>
                  <a:gd name="T5" fmla="*/ 42 h 31"/>
                  <a:gd name="T6" fmla="*/ 0 w 65"/>
                  <a:gd name="T7" fmla="*/ 0 h 31"/>
                  <a:gd name="T8" fmla="*/ 60 w 65"/>
                  <a:gd name="T9" fmla="*/ 4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31">
                    <a:moveTo>
                      <a:pt x="65" y="3"/>
                    </a:moveTo>
                    <a:lnTo>
                      <a:pt x="43" y="29"/>
                    </a:lnTo>
                    <a:lnTo>
                      <a:pt x="9" y="31"/>
                    </a:lnTo>
                    <a:lnTo>
                      <a:pt x="0" y="0"/>
                    </a:lnTo>
                    <a:lnTo>
                      <a:pt x="65" y="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2" name="Freeform 123"/>
              <p:cNvSpPr>
                <a:spLocks/>
              </p:cNvSpPr>
              <p:nvPr/>
            </p:nvSpPr>
            <p:spPr bwMode="auto">
              <a:xfrm>
                <a:off x="2225" y="2569"/>
                <a:ext cx="60" cy="42"/>
              </a:xfrm>
              <a:custGeom>
                <a:avLst/>
                <a:gdLst>
                  <a:gd name="T0" fmla="*/ 60 w 65"/>
                  <a:gd name="T1" fmla="*/ 4 h 31"/>
                  <a:gd name="T2" fmla="*/ 40 w 65"/>
                  <a:gd name="T3" fmla="*/ 39 h 31"/>
                  <a:gd name="T4" fmla="*/ 8 w 65"/>
                  <a:gd name="T5" fmla="*/ 42 h 31"/>
                  <a:gd name="T6" fmla="*/ 0 w 65"/>
                  <a:gd name="T7" fmla="*/ 0 h 31"/>
                  <a:gd name="T8" fmla="*/ 60 w 65"/>
                  <a:gd name="T9" fmla="*/ 4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31">
                    <a:moveTo>
                      <a:pt x="65" y="3"/>
                    </a:moveTo>
                    <a:lnTo>
                      <a:pt x="43" y="29"/>
                    </a:lnTo>
                    <a:lnTo>
                      <a:pt x="9" y="31"/>
                    </a:lnTo>
                    <a:lnTo>
                      <a:pt x="0" y="0"/>
                    </a:lnTo>
                    <a:lnTo>
                      <a:pt x="65" y="3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3" name="Freeform 124"/>
              <p:cNvSpPr>
                <a:spLocks/>
              </p:cNvSpPr>
              <p:nvPr/>
            </p:nvSpPr>
            <p:spPr bwMode="auto">
              <a:xfrm>
                <a:off x="2320" y="2583"/>
                <a:ext cx="58" cy="32"/>
              </a:xfrm>
              <a:custGeom>
                <a:avLst/>
                <a:gdLst>
                  <a:gd name="T0" fmla="*/ 58 w 64"/>
                  <a:gd name="T1" fmla="*/ 0 h 24"/>
                  <a:gd name="T2" fmla="*/ 16 w 64"/>
                  <a:gd name="T3" fmla="*/ 32 h 24"/>
                  <a:gd name="T4" fmla="*/ 0 w 64"/>
                  <a:gd name="T5" fmla="*/ 1 h 24"/>
                  <a:gd name="T6" fmla="*/ 58 w 6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24">
                    <a:moveTo>
                      <a:pt x="64" y="0"/>
                    </a:moveTo>
                    <a:lnTo>
                      <a:pt x="18" y="24"/>
                    </a:lnTo>
                    <a:lnTo>
                      <a:pt x="0" y="1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4" name="Freeform 125"/>
              <p:cNvSpPr>
                <a:spLocks/>
              </p:cNvSpPr>
              <p:nvPr/>
            </p:nvSpPr>
            <p:spPr bwMode="auto">
              <a:xfrm>
                <a:off x="2320" y="2583"/>
                <a:ext cx="58" cy="32"/>
              </a:xfrm>
              <a:custGeom>
                <a:avLst/>
                <a:gdLst>
                  <a:gd name="T0" fmla="*/ 58 w 64"/>
                  <a:gd name="T1" fmla="*/ 0 h 24"/>
                  <a:gd name="T2" fmla="*/ 16 w 64"/>
                  <a:gd name="T3" fmla="*/ 32 h 24"/>
                  <a:gd name="T4" fmla="*/ 0 w 64"/>
                  <a:gd name="T5" fmla="*/ 1 h 24"/>
                  <a:gd name="T6" fmla="*/ 58 w 6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24">
                    <a:moveTo>
                      <a:pt x="64" y="0"/>
                    </a:moveTo>
                    <a:lnTo>
                      <a:pt x="18" y="24"/>
                    </a:lnTo>
                    <a:lnTo>
                      <a:pt x="0" y="1"/>
                    </a:lnTo>
                    <a:lnTo>
                      <a:pt x="64" y="0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" name="Freeform 126"/>
              <p:cNvSpPr>
                <a:spLocks/>
              </p:cNvSpPr>
              <p:nvPr/>
            </p:nvSpPr>
            <p:spPr bwMode="auto">
              <a:xfrm>
                <a:off x="2424" y="2577"/>
                <a:ext cx="48" cy="34"/>
              </a:xfrm>
              <a:custGeom>
                <a:avLst/>
                <a:gdLst>
                  <a:gd name="T0" fmla="*/ 0 w 53"/>
                  <a:gd name="T1" fmla="*/ 0 h 25"/>
                  <a:gd name="T2" fmla="*/ 22 w 53"/>
                  <a:gd name="T3" fmla="*/ 34 h 25"/>
                  <a:gd name="T4" fmla="*/ 48 w 53"/>
                  <a:gd name="T5" fmla="*/ 12 h 25"/>
                  <a:gd name="T6" fmla="*/ 0 w 53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3" h="25">
                    <a:moveTo>
                      <a:pt x="0" y="0"/>
                    </a:moveTo>
                    <a:lnTo>
                      <a:pt x="24" y="25"/>
                    </a:lnTo>
                    <a:lnTo>
                      <a:pt x="53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6" name="Freeform 127"/>
              <p:cNvSpPr>
                <a:spLocks/>
              </p:cNvSpPr>
              <p:nvPr/>
            </p:nvSpPr>
            <p:spPr bwMode="auto">
              <a:xfrm>
                <a:off x="2424" y="2577"/>
                <a:ext cx="48" cy="34"/>
              </a:xfrm>
              <a:custGeom>
                <a:avLst/>
                <a:gdLst>
                  <a:gd name="T0" fmla="*/ 0 w 53"/>
                  <a:gd name="T1" fmla="*/ 0 h 25"/>
                  <a:gd name="T2" fmla="*/ 22 w 53"/>
                  <a:gd name="T3" fmla="*/ 34 h 25"/>
                  <a:gd name="T4" fmla="*/ 48 w 53"/>
                  <a:gd name="T5" fmla="*/ 12 h 25"/>
                  <a:gd name="T6" fmla="*/ 0 w 53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3" h="25">
                    <a:moveTo>
                      <a:pt x="0" y="0"/>
                    </a:moveTo>
                    <a:lnTo>
                      <a:pt x="24" y="25"/>
                    </a:lnTo>
                    <a:lnTo>
                      <a:pt x="53" y="9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7" name="Freeform 128"/>
              <p:cNvSpPr>
                <a:spLocks/>
              </p:cNvSpPr>
              <p:nvPr/>
            </p:nvSpPr>
            <p:spPr bwMode="auto">
              <a:xfrm>
                <a:off x="2529" y="2577"/>
                <a:ext cx="93" cy="20"/>
              </a:xfrm>
              <a:custGeom>
                <a:avLst/>
                <a:gdLst>
                  <a:gd name="T0" fmla="*/ 0 w 103"/>
                  <a:gd name="T1" fmla="*/ 5 h 15"/>
                  <a:gd name="T2" fmla="*/ 23 w 103"/>
                  <a:gd name="T3" fmla="*/ 20 h 15"/>
                  <a:gd name="T4" fmla="*/ 93 w 103"/>
                  <a:gd name="T5" fmla="*/ 0 h 15"/>
                  <a:gd name="T6" fmla="*/ 0 w 103"/>
                  <a:gd name="T7" fmla="*/ 5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3" h="15">
                    <a:moveTo>
                      <a:pt x="0" y="4"/>
                    </a:moveTo>
                    <a:lnTo>
                      <a:pt x="26" y="15"/>
                    </a:lnTo>
                    <a:lnTo>
                      <a:pt x="10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8" name="Freeform 129"/>
              <p:cNvSpPr>
                <a:spLocks/>
              </p:cNvSpPr>
              <p:nvPr/>
            </p:nvSpPr>
            <p:spPr bwMode="auto">
              <a:xfrm>
                <a:off x="2529" y="2577"/>
                <a:ext cx="93" cy="20"/>
              </a:xfrm>
              <a:custGeom>
                <a:avLst/>
                <a:gdLst>
                  <a:gd name="T0" fmla="*/ 0 w 103"/>
                  <a:gd name="T1" fmla="*/ 5 h 15"/>
                  <a:gd name="T2" fmla="*/ 23 w 103"/>
                  <a:gd name="T3" fmla="*/ 20 h 15"/>
                  <a:gd name="T4" fmla="*/ 93 w 103"/>
                  <a:gd name="T5" fmla="*/ 0 h 15"/>
                  <a:gd name="T6" fmla="*/ 0 w 103"/>
                  <a:gd name="T7" fmla="*/ 5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3" h="15">
                    <a:moveTo>
                      <a:pt x="0" y="4"/>
                    </a:moveTo>
                    <a:lnTo>
                      <a:pt x="26" y="15"/>
                    </a:lnTo>
                    <a:lnTo>
                      <a:pt x="103" y="0"/>
                    </a:lnTo>
                    <a:lnTo>
                      <a:pt x="0" y="4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9" name="Freeform 130"/>
              <p:cNvSpPr>
                <a:spLocks/>
              </p:cNvSpPr>
              <p:nvPr/>
            </p:nvSpPr>
            <p:spPr bwMode="auto">
              <a:xfrm>
                <a:off x="2729" y="2573"/>
                <a:ext cx="42" cy="35"/>
              </a:xfrm>
              <a:custGeom>
                <a:avLst/>
                <a:gdLst>
                  <a:gd name="T0" fmla="*/ 0 w 47"/>
                  <a:gd name="T1" fmla="*/ 16 h 26"/>
                  <a:gd name="T2" fmla="*/ 22 w 47"/>
                  <a:gd name="T3" fmla="*/ 35 h 26"/>
                  <a:gd name="T4" fmla="*/ 42 w 47"/>
                  <a:gd name="T5" fmla="*/ 0 h 26"/>
                  <a:gd name="T6" fmla="*/ 0 w 47"/>
                  <a:gd name="T7" fmla="*/ 16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26">
                    <a:moveTo>
                      <a:pt x="0" y="12"/>
                    </a:moveTo>
                    <a:lnTo>
                      <a:pt x="25" y="26"/>
                    </a:lnTo>
                    <a:lnTo>
                      <a:pt x="47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0" name="Freeform 131"/>
              <p:cNvSpPr>
                <a:spLocks/>
              </p:cNvSpPr>
              <p:nvPr/>
            </p:nvSpPr>
            <p:spPr bwMode="auto">
              <a:xfrm>
                <a:off x="2729" y="2573"/>
                <a:ext cx="42" cy="35"/>
              </a:xfrm>
              <a:custGeom>
                <a:avLst/>
                <a:gdLst>
                  <a:gd name="T0" fmla="*/ 0 w 47"/>
                  <a:gd name="T1" fmla="*/ 16 h 26"/>
                  <a:gd name="T2" fmla="*/ 22 w 47"/>
                  <a:gd name="T3" fmla="*/ 35 h 26"/>
                  <a:gd name="T4" fmla="*/ 42 w 47"/>
                  <a:gd name="T5" fmla="*/ 0 h 26"/>
                  <a:gd name="T6" fmla="*/ 0 w 47"/>
                  <a:gd name="T7" fmla="*/ 16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26">
                    <a:moveTo>
                      <a:pt x="0" y="12"/>
                    </a:moveTo>
                    <a:lnTo>
                      <a:pt x="25" y="26"/>
                    </a:lnTo>
                    <a:lnTo>
                      <a:pt x="47" y="0"/>
                    </a:lnTo>
                    <a:lnTo>
                      <a:pt x="0" y="12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1" name="Freeform 132"/>
              <p:cNvSpPr>
                <a:spLocks/>
              </p:cNvSpPr>
              <p:nvPr/>
            </p:nvSpPr>
            <p:spPr bwMode="auto">
              <a:xfrm>
                <a:off x="2916" y="2569"/>
                <a:ext cx="45" cy="31"/>
              </a:xfrm>
              <a:custGeom>
                <a:avLst/>
                <a:gdLst>
                  <a:gd name="T0" fmla="*/ 0 w 50"/>
                  <a:gd name="T1" fmla="*/ 13 h 23"/>
                  <a:gd name="T2" fmla="*/ 38 w 50"/>
                  <a:gd name="T3" fmla="*/ 31 h 23"/>
                  <a:gd name="T4" fmla="*/ 45 w 50"/>
                  <a:gd name="T5" fmla="*/ 0 h 23"/>
                  <a:gd name="T6" fmla="*/ 0 w 50"/>
                  <a:gd name="T7" fmla="*/ 13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" h="23">
                    <a:moveTo>
                      <a:pt x="0" y="10"/>
                    </a:moveTo>
                    <a:lnTo>
                      <a:pt x="42" y="23"/>
                    </a:lnTo>
                    <a:lnTo>
                      <a:pt x="5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2" name="Freeform 133"/>
              <p:cNvSpPr>
                <a:spLocks/>
              </p:cNvSpPr>
              <p:nvPr/>
            </p:nvSpPr>
            <p:spPr bwMode="auto">
              <a:xfrm>
                <a:off x="2916" y="2569"/>
                <a:ext cx="45" cy="31"/>
              </a:xfrm>
              <a:custGeom>
                <a:avLst/>
                <a:gdLst>
                  <a:gd name="T0" fmla="*/ 0 w 50"/>
                  <a:gd name="T1" fmla="*/ 13 h 23"/>
                  <a:gd name="T2" fmla="*/ 38 w 50"/>
                  <a:gd name="T3" fmla="*/ 31 h 23"/>
                  <a:gd name="T4" fmla="*/ 45 w 50"/>
                  <a:gd name="T5" fmla="*/ 0 h 23"/>
                  <a:gd name="T6" fmla="*/ 0 w 50"/>
                  <a:gd name="T7" fmla="*/ 13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" h="23">
                    <a:moveTo>
                      <a:pt x="0" y="10"/>
                    </a:moveTo>
                    <a:lnTo>
                      <a:pt x="42" y="23"/>
                    </a:lnTo>
                    <a:lnTo>
                      <a:pt x="50" y="0"/>
                    </a:lnTo>
                    <a:lnTo>
                      <a:pt x="0" y="10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3" name="Line 134"/>
              <p:cNvSpPr>
                <a:spLocks noChangeShapeType="1"/>
              </p:cNvSpPr>
              <p:nvPr/>
            </p:nvSpPr>
            <p:spPr bwMode="auto">
              <a:xfrm>
                <a:off x="1754" y="2363"/>
                <a:ext cx="1" cy="9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4" name="Line 135"/>
              <p:cNvSpPr>
                <a:spLocks noChangeShapeType="1"/>
              </p:cNvSpPr>
              <p:nvPr/>
            </p:nvSpPr>
            <p:spPr bwMode="auto">
              <a:xfrm>
                <a:off x="1756" y="2384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5" name="Line 136"/>
              <p:cNvSpPr>
                <a:spLocks noChangeShapeType="1"/>
              </p:cNvSpPr>
              <p:nvPr/>
            </p:nvSpPr>
            <p:spPr bwMode="auto">
              <a:xfrm>
                <a:off x="1756" y="2402"/>
                <a:ext cx="2" cy="9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" name="Line 137"/>
              <p:cNvSpPr>
                <a:spLocks noChangeShapeType="1"/>
              </p:cNvSpPr>
              <p:nvPr/>
            </p:nvSpPr>
            <p:spPr bwMode="auto">
              <a:xfrm>
                <a:off x="1758" y="2422"/>
                <a:ext cx="0" cy="10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" name="Line 138"/>
              <p:cNvSpPr>
                <a:spLocks noChangeShapeType="1"/>
              </p:cNvSpPr>
              <p:nvPr/>
            </p:nvSpPr>
            <p:spPr bwMode="auto">
              <a:xfrm>
                <a:off x="1760" y="2443"/>
                <a:ext cx="1" cy="9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" name="Line 139"/>
              <p:cNvSpPr>
                <a:spLocks noChangeShapeType="1"/>
              </p:cNvSpPr>
              <p:nvPr/>
            </p:nvSpPr>
            <p:spPr bwMode="auto">
              <a:xfrm>
                <a:off x="1760" y="2463"/>
                <a:ext cx="1" cy="10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9" name="Line 140"/>
              <p:cNvSpPr>
                <a:spLocks noChangeShapeType="1"/>
              </p:cNvSpPr>
              <p:nvPr/>
            </p:nvSpPr>
            <p:spPr bwMode="auto">
              <a:xfrm flipH="1">
                <a:off x="2167" y="2542"/>
                <a:ext cx="15" cy="41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0" name="Line 141"/>
              <p:cNvSpPr>
                <a:spLocks noChangeShapeType="1"/>
              </p:cNvSpPr>
              <p:nvPr/>
            </p:nvSpPr>
            <p:spPr bwMode="auto">
              <a:xfrm>
                <a:off x="831" y="2577"/>
                <a:ext cx="2166" cy="6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1" name="Freeform 142"/>
              <p:cNvSpPr>
                <a:spLocks/>
              </p:cNvSpPr>
              <p:nvPr/>
            </p:nvSpPr>
            <p:spPr bwMode="auto">
              <a:xfrm>
                <a:off x="368" y="2460"/>
                <a:ext cx="41" cy="136"/>
              </a:xfrm>
              <a:custGeom>
                <a:avLst/>
                <a:gdLst>
                  <a:gd name="T0" fmla="*/ 15 w 45"/>
                  <a:gd name="T1" fmla="*/ 136 h 100"/>
                  <a:gd name="T2" fmla="*/ 15 w 45"/>
                  <a:gd name="T3" fmla="*/ 45 h 100"/>
                  <a:gd name="T4" fmla="*/ 0 w 45"/>
                  <a:gd name="T5" fmla="*/ 45 h 100"/>
                  <a:gd name="T6" fmla="*/ 0 w 45"/>
                  <a:gd name="T7" fmla="*/ 34 h 100"/>
                  <a:gd name="T8" fmla="*/ 15 w 45"/>
                  <a:gd name="T9" fmla="*/ 34 h 100"/>
                  <a:gd name="T10" fmla="*/ 15 w 45"/>
                  <a:gd name="T11" fmla="*/ 0 h 100"/>
                  <a:gd name="T12" fmla="*/ 25 w 45"/>
                  <a:gd name="T13" fmla="*/ 0 h 100"/>
                  <a:gd name="T14" fmla="*/ 25 w 45"/>
                  <a:gd name="T15" fmla="*/ 34 h 100"/>
                  <a:gd name="T16" fmla="*/ 41 w 45"/>
                  <a:gd name="T17" fmla="*/ 34 h 100"/>
                  <a:gd name="T18" fmla="*/ 41 w 45"/>
                  <a:gd name="T19" fmla="*/ 45 h 100"/>
                  <a:gd name="T20" fmla="*/ 25 w 45"/>
                  <a:gd name="T21" fmla="*/ 45 h 100"/>
                  <a:gd name="T22" fmla="*/ 25 w 45"/>
                  <a:gd name="T23" fmla="*/ 136 h 100"/>
                  <a:gd name="T24" fmla="*/ 15 w 45"/>
                  <a:gd name="T25" fmla="*/ 136 h 1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5" h="100">
                    <a:moveTo>
                      <a:pt x="17" y="100"/>
                    </a:moveTo>
                    <a:lnTo>
                      <a:pt x="17" y="33"/>
                    </a:lnTo>
                    <a:lnTo>
                      <a:pt x="0" y="33"/>
                    </a:lnTo>
                    <a:lnTo>
                      <a:pt x="0" y="25"/>
                    </a:lnTo>
                    <a:lnTo>
                      <a:pt x="17" y="25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27" y="25"/>
                    </a:lnTo>
                    <a:lnTo>
                      <a:pt x="45" y="25"/>
                    </a:lnTo>
                    <a:lnTo>
                      <a:pt x="45" y="33"/>
                    </a:lnTo>
                    <a:lnTo>
                      <a:pt x="27" y="33"/>
                    </a:lnTo>
                    <a:lnTo>
                      <a:pt x="27" y="100"/>
                    </a:lnTo>
                    <a:lnTo>
                      <a:pt x="17" y="100"/>
                    </a:lnTo>
                    <a:close/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2" name="Freeform 143"/>
              <p:cNvSpPr>
                <a:spLocks noEditPoints="1"/>
              </p:cNvSpPr>
              <p:nvPr/>
            </p:nvSpPr>
            <p:spPr bwMode="auto">
              <a:xfrm>
                <a:off x="427" y="2517"/>
                <a:ext cx="88" cy="42"/>
              </a:xfrm>
              <a:custGeom>
                <a:avLst/>
                <a:gdLst>
                  <a:gd name="T0" fmla="*/ 88 w 97"/>
                  <a:gd name="T1" fmla="*/ 33 h 31"/>
                  <a:gd name="T2" fmla="*/ 88 w 97"/>
                  <a:gd name="T3" fmla="*/ 42 h 31"/>
                  <a:gd name="T4" fmla="*/ 0 w 97"/>
                  <a:gd name="T5" fmla="*/ 42 h 31"/>
                  <a:gd name="T6" fmla="*/ 0 w 97"/>
                  <a:gd name="T7" fmla="*/ 33 h 31"/>
                  <a:gd name="T8" fmla="*/ 88 w 97"/>
                  <a:gd name="T9" fmla="*/ 33 h 31"/>
                  <a:gd name="T10" fmla="*/ 88 w 97"/>
                  <a:gd name="T11" fmla="*/ 0 h 31"/>
                  <a:gd name="T12" fmla="*/ 88 w 97"/>
                  <a:gd name="T13" fmla="*/ 8 h 31"/>
                  <a:gd name="T14" fmla="*/ 0 w 97"/>
                  <a:gd name="T15" fmla="*/ 8 h 31"/>
                  <a:gd name="T16" fmla="*/ 0 w 97"/>
                  <a:gd name="T17" fmla="*/ 0 h 31"/>
                  <a:gd name="T18" fmla="*/ 88 w 97"/>
                  <a:gd name="T19" fmla="*/ 0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7" h="31">
                    <a:moveTo>
                      <a:pt x="97" y="24"/>
                    </a:moveTo>
                    <a:lnTo>
                      <a:pt x="97" y="31"/>
                    </a:lnTo>
                    <a:lnTo>
                      <a:pt x="0" y="31"/>
                    </a:lnTo>
                    <a:lnTo>
                      <a:pt x="0" y="24"/>
                    </a:lnTo>
                    <a:lnTo>
                      <a:pt x="97" y="24"/>
                    </a:lnTo>
                    <a:close/>
                    <a:moveTo>
                      <a:pt x="97" y="0"/>
                    </a:moveTo>
                    <a:lnTo>
                      <a:pt x="9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97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3" name="Freeform 144"/>
              <p:cNvSpPr>
                <a:spLocks/>
              </p:cNvSpPr>
              <p:nvPr/>
            </p:nvSpPr>
            <p:spPr bwMode="auto">
              <a:xfrm>
                <a:off x="543" y="2459"/>
                <a:ext cx="66" cy="137"/>
              </a:xfrm>
              <a:custGeom>
                <a:avLst/>
                <a:gdLst>
                  <a:gd name="T0" fmla="*/ 0 w 73"/>
                  <a:gd name="T1" fmla="*/ 123 h 101"/>
                  <a:gd name="T2" fmla="*/ 42 w 73"/>
                  <a:gd name="T3" fmla="*/ 73 h 101"/>
                  <a:gd name="T4" fmla="*/ 47 w 73"/>
                  <a:gd name="T5" fmla="*/ 66 h 101"/>
                  <a:gd name="T6" fmla="*/ 49 w 73"/>
                  <a:gd name="T7" fmla="*/ 62 h 101"/>
                  <a:gd name="T8" fmla="*/ 52 w 73"/>
                  <a:gd name="T9" fmla="*/ 60 h 101"/>
                  <a:gd name="T10" fmla="*/ 54 w 73"/>
                  <a:gd name="T11" fmla="*/ 56 h 101"/>
                  <a:gd name="T12" fmla="*/ 56 w 73"/>
                  <a:gd name="T13" fmla="*/ 52 h 101"/>
                  <a:gd name="T14" fmla="*/ 56 w 73"/>
                  <a:gd name="T15" fmla="*/ 45 h 101"/>
                  <a:gd name="T16" fmla="*/ 56 w 73"/>
                  <a:gd name="T17" fmla="*/ 38 h 101"/>
                  <a:gd name="T18" fmla="*/ 56 w 73"/>
                  <a:gd name="T19" fmla="*/ 31 h 101"/>
                  <a:gd name="T20" fmla="*/ 54 w 73"/>
                  <a:gd name="T21" fmla="*/ 27 h 101"/>
                  <a:gd name="T22" fmla="*/ 52 w 73"/>
                  <a:gd name="T23" fmla="*/ 22 h 101"/>
                  <a:gd name="T24" fmla="*/ 49 w 73"/>
                  <a:gd name="T25" fmla="*/ 18 h 101"/>
                  <a:gd name="T26" fmla="*/ 45 w 73"/>
                  <a:gd name="T27" fmla="*/ 15 h 101"/>
                  <a:gd name="T28" fmla="*/ 42 w 73"/>
                  <a:gd name="T29" fmla="*/ 14 h 101"/>
                  <a:gd name="T30" fmla="*/ 38 w 73"/>
                  <a:gd name="T31" fmla="*/ 11 h 101"/>
                  <a:gd name="T32" fmla="*/ 33 w 73"/>
                  <a:gd name="T33" fmla="*/ 11 h 101"/>
                  <a:gd name="T34" fmla="*/ 27 w 73"/>
                  <a:gd name="T35" fmla="*/ 11 h 101"/>
                  <a:gd name="T36" fmla="*/ 24 w 73"/>
                  <a:gd name="T37" fmla="*/ 14 h 101"/>
                  <a:gd name="T38" fmla="*/ 20 w 73"/>
                  <a:gd name="T39" fmla="*/ 18 h 101"/>
                  <a:gd name="T40" fmla="*/ 16 w 73"/>
                  <a:gd name="T41" fmla="*/ 20 h 101"/>
                  <a:gd name="T42" fmla="*/ 14 w 73"/>
                  <a:gd name="T43" fmla="*/ 24 h 101"/>
                  <a:gd name="T44" fmla="*/ 13 w 73"/>
                  <a:gd name="T45" fmla="*/ 31 h 101"/>
                  <a:gd name="T46" fmla="*/ 11 w 73"/>
                  <a:gd name="T47" fmla="*/ 35 h 101"/>
                  <a:gd name="T48" fmla="*/ 11 w 73"/>
                  <a:gd name="T49" fmla="*/ 42 h 101"/>
                  <a:gd name="T50" fmla="*/ 0 w 73"/>
                  <a:gd name="T51" fmla="*/ 46 h 101"/>
                  <a:gd name="T52" fmla="*/ 0 w 73"/>
                  <a:gd name="T53" fmla="*/ 39 h 101"/>
                  <a:gd name="T54" fmla="*/ 0 w 73"/>
                  <a:gd name="T55" fmla="*/ 34 h 101"/>
                  <a:gd name="T56" fmla="*/ 2 w 73"/>
                  <a:gd name="T57" fmla="*/ 28 h 101"/>
                  <a:gd name="T58" fmla="*/ 4 w 73"/>
                  <a:gd name="T59" fmla="*/ 22 h 101"/>
                  <a:gd name="T60" fmla="*/ 7 w 73"/>
                  <a:gd name="T61" fmla="*/ 18 h 101"/>
                  <a:gd name="T62" fmla="*/ 9 w 73"/>
                  <a:gd name="T63" fmla="*/ 11 h 101"/>
                  <a:gd name="T64" fmla="*/ 13 w 73"/>
                  <a:gd name="T65" fmla="*/ 8 h 101"/>
                  <a:gd name="T66" fmla="*/ 16 w 73"/>
                  <a:gd name="T67" fmla="*/ 4 h 101"/>
                  <a:gd name="T68" fmla="*/ 20 w 73"/>
                  <a:gd name="T69" fmla="*/ 1 h 101"/>
                  <a:gd name="T70" fmla="*/ 25 w 73"/>
                  <a:gd name="T71" fmla="*/ 0 h 101"/>
                  <a:gd name="T72" fmla="*/ 31 w 73"/>
                  <a:gd name="T73" fmla="*/ 0 h 101"/>
                  <a:gd name="T74" fmla="*/ 36 w 73"/>
                  <a:gd name="T75" fmla="*/ 0 h 101"/>
                  <a:gd name="T76" fmla="*/ 42 w 73"/>
                  <a:gd name="T77" fmla="*/ 0 h 101"/>
                  <a:gd name="T78" fmla="*/ 45 w 73"/>
                  <a:gd name="T79" fmla="*/ 1 h 101"/>
                  <a:gd name="T80" fmla="*/ 51 w 73"/>
                  <a:gd name="T81" fmla="*/ 4 h 101"/>
                  <a:gd name="T82" fmla="*/ 54 w 73"/>
                  <a:gd name="T83" fmla="*/ 8 h 101"/>
                  <a:gd name="T84" fmla="*/ 58 w 73"/>
                  <a:gd name="T85" fmla="*/ 11 h 101"/>
                  <a:gd name="T86" fmla="*/ 60 w 73"/>
                  <a:gd name="T87" fmla="*/ 15 h 101"/>
                  <a:gd name="T88" fmla="*/ 61 w 73"/>
                  <a:gd name="T89" fmla="*/ 20 h 101"/>
                  <a:gd name="T90" fmla="*/ 62 w 73"/>
                  <a:gd name="T91" fmla="*/ 24 h 101"/>
                  <a:gd name="T92" fmla="*/ 64 w 73"/>
                  <a:gd name="T93" fmla="*/ 28 h 101"/>
                  <a:gd name="T94" fmla="*/ 66 w 73"/>
                  <a:gd name="T95" fmla="*/ 34 h 101"/>
                  <a:gd name="T96" fmla="*/ 66 w 73"/>
                  <a:gd name="T97" fmla="*/ 39 h 101"/>
                  <a:gd name="T98" fmla="*/ 66 w 73"/>
                  <a:gd name="T99" fmla="*/ 46 h 101"/>
                  <a:gd name="T100" fmla="*/ 64 w 73"/>
                  <a:gd name="T101" fmla="*/ 53 h 101"/>
                  <a:gd name="T102" fmla="*/ 62 w 73"/>
                  <a:gd name="T103" fmla="*/ 60 h 101"/>
                  <a:gd name="T104" fmla="*/ 61 w 73"/>
                  <a:gd name="T105" fmla="*/ 65 h 101"/>
                  <a:gd name="T106" fmla="*/ 60 w 73"/>
                  <a:gd name="T107" fmla="*/ 69 h 101"/>
                  <a:gd name="T108" fmla="*/ 56 w 73"/>
                  <a:gd name="T109" fmla="*/ 73 h 101"/>
                  <a:gd name="T110" fmla="*/ 54 w 73"/>
                  <a:gd name="T111" fmla="*/ 79 h 101"/>
                  <a:gd name="T112" fmla="*/ 14 w 73"/>
                  <a:gd name="T113" fmla="*/ 123 h 10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73" h="101">
                    <a:moveTo>
                      <a:pt x="73" y="101"/>
                    </a:moveTo>
                    <a:lnTo>
                      <a:pt x="0" y="101"/>
                    </a:lnTo>
                    <a:lnTo>
                      <a:pt x="0" y="91"/>
                    </a:lnTo>
                    <a:lnTo>
                      <a:pt x="42" y="58"/>
                    </a:lnTo>
                    <a:lnTo>
                      <a:pt x="44" y="56"/>
                    </a:lnTo>
                    <a:lnTo>
                      <a:pt x="46" y="54"/>
                    </a:lnTo>
                    <a:lnTo>
                      <a:pt x="48" y="53"/>
                    </a:lnTo>
                    <a:lnTo>
                      <a:pt x="50" y="51"/>
                    </a:lnTo>
                    <a:lnTo>
                      <a:pt x="52" y="49"/>
                    </a:lnTo>
                    <a:lnTo>
                      <a:pt x="52" y="48"/>
                    </a:lnTo>
                    <a:lnTo>
                      <a:pt x="54" y="48"/>
                    </a:lnTo>
                    <a:lnTo>
                      <a:pt x="54" y="46"/>
                    </a:lnTo>
                    <a:lnTo>
                      <a:pt x="56" y="46"/>
                    </a:lnTo>
                    <a:lnTo>
                      <a:pt x="56" y="44"/>
                    </a:lnTo>
                    <a:lnTo>
                      <a:pt x="58" y="44"/>
                    </a:lnTo>
                    <a:lnTo>
                      <a:pt x="58" y="43"/>
                    </a:lnTo>
                    <a:lnTo>
                      <a:pt x="58" y="41"/>
                    </a:lnTo>
                    <a:lnTo>
                      <a:pt x="60" y="41"/>
                    </a:lnTo>
                    <a:lnTo>
                      <a:pt x="60" y="39"/>
                    </a:lnTo>
                    <a:lnTo>
                      <a:pt x="60" y="38"/>
                    </a:lnTo>
                    <a:lnTo>
                      <a:pt x="62" y="38"/>
                    </a:lnTo>
                    <a:lnTo>
                      <a:pt x="62" y="36"/>
                    </a:lnTo>
                    <a:lnTo>
                      <a:pt x="62" y="34"/>
                    </a:lnTo>
                    <a:lnTo>
                      <a:pt x="62" y="33"/>
                    </a:lnTo>
                    <a:lnTo>
                      <a:pt x="62" y="31"/>
                    </a:lnTo>
                    <a:lnTo>
                      <a:pt x="62" y="29"/>
                    </a:lnTo>
                    <a:lnTo>
                      <a:pt x="62" y="28"/>
                    </a:lnTo>
                    <a:lnTo>
                      <a:pt x="62" y="26"/>
                    </a:lnTo>
                    <a:lnTo>
                      <a:pt x="62" y="25"/>
                    </a:lnTo>
                    <a:lnTo>
                      <a:pt x="62" y="23"/>
                    </a:lnTo>
                    <a:lnTo>
                      <a:pt x="62" y="21"/>
                    </a:lnTo>
                    <a:lnTo>
                      <a:pt x="60" y="21"/>
                    </a:lnTo>
                    <a:lnTo>
                      <a:pt x="60" y="20"/>
                    </a:lnTo>
                    <a:lnTo>
                      <a:pt x="60" y="18"/>
                    </a:lnTo>
                    <a:lnTo>
                      <a:pt x="58" y="18"/>
                    </a:lnTo>
                    <a:lnTo>
                      <a:pt x="58" y="16"/>
                    </a:lnTo>
                    <a:lnTo>
                      <a:pt x="56" y="16"/>
                    </a:lnTo>
                    <a:lnTo>
                      <a:pt x="56" y="15"/>
                    </a:lnTo>
                    <a:lnTo>
                      <a:pt x="54" y="13"/>
                    </a:lnTo>
                    <a:lnTo>
                      <a:pt x="52" y="13"/>
                    </a:lnTo>
                    <a:lnTo>
                      <a:pt x="52" y="11"/>
                    </a:lnTo>
                    <a:lnTo>
                      <a:pt x="50" y="11"/>
                    </a:lnTo>
                    <a:lnTo>
                      <a:pt x="48" y="11"/>
                    </a:lnTo>
                    <a:lnTo>
                      <a:pt x="48" y="10"/>
                    </a:lnTo>
                    <a:lnTo>
                      <a:pt x="46" y="10"/>
                    </a:lnTo>
                    <a:lnTo>
                      <a:pt x="44" y="10"/>
                    </a:lnTo>
                    <a:lnTo>
                      <a:pt x="44" y="8"/>
                    </a:lnTo>
                    <a:lnTo>
                      <a:pt x="42" y="8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6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10"/>
                    </a:lnTo>
                    <a:lnTo>
                      <a:pt x="28" y="10"/>
                    </a:lnTo>
                    <a:lnTo>
                      <a:pt x="26" y="10"/>
                    </a:lnTo>
                    <a:lnTo>
                      <a:pt x="24" y="11"/>
                    </a:lnTo>
                    <a:lnTo>
                      <a:pt x="22" y="11"/>
                    </a:lnTo>
                    <a:lnTo>
                      <a:pt x="22" y="13"/>
                    </a:lnTo>
                    <a:lnTo>
                      <a:pt x="20" y="13"/>
                    </a:lnTo>
                    <a:lnTo>
                      <a:pt x="20" y="15"/>
                    </a:lnTo>
                    <a:lnTo>
                      <a:pt x="18" y="15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6" y="18"/>
                    </a:lnTo>
                    <a:lnTo>
                      <a:pt x="14" y="20"/>
                    </a:lnTo>
                    <a:lnTo>
                      <a:pt x="14" y="21"/>
                    </a:lnTo>
                    <a:lnTo>
                      <a:pt x="14" y="23"/>
                    </a:lnTo>
                    <a:lnTo>
                      <a:pt x="12" y="23"/>
                    </a:lnTo>
                    <a:lnTo>
                      <a:pt x="12" y="25"/>
                    </a:lnTo>
                    <a:lnTo>
                      <a:pt x="12" y="26"/>
                    </a:lnTo>
                    <a:lnTo>
                      <a:pt x="12" y="28"/>
                    </a:lnTo>
                    <a:lnTo>
                      <a:pt x="12" y="29"/>
                    </a:lnTo>
                    <a:lnTo>
                      <a:pt x="12" y="31"/>
                    </a:lnTo>
                    <a:lnTo>
                      <a:pt x="12" y="33"/>
                    </a:lnTo>
                    <a:lnTo>
                      <a:pt x="12" y="34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8" y="13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6" y="1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48" y="1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54" y="3"/>
                    </a:lnTo>
                    <a:lnTo>
                      <a:pt x="56" y="3"/>
                    </a:lnTo>
                    <a:lnTo>
                      <a:pt x="58" y="5"/>
                    </a:lnTo>
                    <a:lnTo>
                      <a:pt x="60" y="5"/>
                    </a:lnTo>
                    <a:lnTo>
                      <a:pt x="60" y="6"/>
                    </a:lnTo>
                    <a:lnTo>
                      <a:pt x="62" y="6"/>
                    </a:lnTo>
                    <a:lnTo>
                      <a:pt x="62" y="8"/>
                    </a:lnTo>
                    <a:lnTo>
                      <a:pt x="64" y="8"/>
                    </a:lnTo>
                    <a:lnTo>
                      <a:pt x="64" y="10"/>
                    </a:lnTo>
                    <a:lnTo>
                      <a:pt x="66" y="10"/>
                    </a:lnTo>
                    <a:lnTo>
                      <a:pt x="66" y="11"/>
                    </a:lnTo>
                    <a:lnTo>
                      <a:pt x="67" y="11"/>
                    </a:lnTo>
                    <a:lnTo>
                      <a:pt x="67" y="13"/>
                    </a:lnTo>
                    <a:lnTo>
                      <a:pt x="67" y="1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69" y="18"/>
                    </a:lnTo>
                    <a:lnTo>
                      <a:pt x="71" y="18"/>
                    </a:lnTo>
                    <a:lnTo>
                      <a:pt x="71" y="20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3" y="25"/>
                    </a:lnTo>
                    <a:lnTo>
                      <a:pt x="73" y="26"/>
                    </a:lnTo>
                    <a:lnTo>
                      <a:pt x="73" y="28"/>
                    </a:lnTo>
                    <a:lnTo>
                      <a:pt x="73" y="29"/>
                    </a:lnTo>
                    <a:lnTo>
                      <a:pt x="73" y="31"/>
                    </a:lnTo>
                    <a:lnTo>
                      <a:pt x="73" y="33"/>
                    </a:lnTo>
                    <a:lnTo>
                      <a:pt x="73" y="34"/>
                    </a:lnTo>
                    <a:lnTo>
                      <a:pt x="73" y="36"/>
                    </a:lnTo>
                    <a:lnTo>
                      <a:pt x="73" y="38"/>
                    </a:lnTo>
                    <a:lnTo>
                      <a:pt x="71" y="39"/>
                    </a:lnTo>
                    <a:lnTo>
                      <a:pt x="71" y="41"/>
                    </a:lnTo>
                    <a:lnTo>
                      <a:pt x="71" y="43"/>
                    </a:lnTo>
                    <a:lnTo>
                      <a:pt x="69" y="44"/>
                    </a:lnTo>
                    <a:lnTo>
                      <a:pt x="69" y="46"/>
                    </a:lnTo>
                    <a:lnTo>
                      <a:pt x="67" y="46"/>
                    </a:lnTo>
                    <a:lnTo>
                      <a:pt x="67" y="48"/>
                    </a:lnTo>
                    <a:lnTo>
                      <a:pt x="67" y="49"/>
                    </a:lnTo>
                    <a:lnTo>
                      <a:pt x="66" y="49"/>
                    </a:lnTo>
                    <a:lnTo>
                      <a:pt x="66" y="51"/>
                    </a:lnTo>
                    <a:lnTo>
                      <a:pt x="64" y="51"/>
                    </a:lnTo>
                    <a:lnTo>
                      <a:pt x="64" y="53"/>
                    </a:lnTo>
                    <a:lnTo>
                      <a:pt x="62" y="54"/>
                    </a:lnTo>
                    <a:lnTo>
                      <a:pt x="62" y="56"/>
                    </a:lnTo>
                    <a:lnTo>
                      <a:pt x="60" y="56"/>
                    </a:lnTo>
                    <a:lnTo>
                      <a:pt x="60" y="58"/>
                    </a:lnTo>
                    <a:lnTo>
                      <a:pt x="58" y="58"/>
                    </a:lnTo>
                    <a:lnTo>
                      <a:pt x="56" y="59"/>
                    </a:lnTo>
                    <a:lnTo>
                      <a:pt x="16" y="91"/>
                    </a:lnTo>
                    <a:lnTo>
                      <a:pt x="73" y="91"/>
                    </a:lnTo>
                    <a:lnTo>
                      <a:pt x="73" y="101"/>
                    </a:lnTo>
                    <a:close/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" name="Group 145"/>
            <p:cNvGrpSpPr>
              <a:grpSpLocks/>
            </p:cNvGrpSpPr>
            <p:nvPr/>
          </p:nvGrpSpPr>
          <p:grpSpPr bwMode="auto">
            <a:xfrm>
              <a:off x="377" y="3115"/>
              <a:ext cx="2592" cy="463"/>
              <a:chOff x="377" y="3115"/>
              <a:chExt cx="2592" cy="463"/>
            </a:xfrm>
          </p:grpSpPr>
          <p:sp>
            <p:nvSpPr>
              <p:cNvPr id="10" name="Freeform 146"/>
              <p:cNvSpPr>
                <a:spLocks/>
              </p:cNvSpPr>
              <p:nvPr/>
            </p:nvSpPr>
            <p:spPr bwMode="auto">
              <a:xfrm>
                <a:off x="2836" y="3158"/>
                <a:ext cx="86" cy="91"/>
              </a:xfrm>
              <a:custGeom>
                <a:avLst/>
                <a:gdLst>
                  <a:gd name="T0" fmla="*/ 86 w 95"/>
                  <a:gd name="T1" fmla="*/ 86 h 67"/>
                  <a:gd name="T2" fmla="*/ 58 w 95"/>
                  <a:gd name="T3" fmla="*/ 14 h 67"/>
                  <a:gd name="T4" fmla="*/ 24 w 95"/>
                  <a:gd name="T5" fmla="*/ 0 h 67"/>
                  <a:gd name="T6" fmla="*/ 0 w 95"/>
                  <a:gd name="T7" fmla="*/ 48 h 67"/>
                  <a:gd name="T8" fmla="*/ 25 w 95"/>
                  <a:gd name="T9" fmla="*/ 91 h 67"/>
                  <a:gd name="T10" fmla="*/ 86 w 95"/>
                  <a:gd name="T11" fmla="*/ 86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5" h="67">
                    <a:moveTo>
                      <a:pt x="95" y="63"/>
                    </a:moveTo>
                    <a:lnTo>
                      <a:pt x="64" y="10"/>
                    </a:lnTo>
                    <a:lnTo>
                      <a:pt x="26" y="0"/>
                    </a:lnTo>
                    <a:lnTo>
                      <a:pt x="0" y="35"/>
                    </a:lnTo>
                    <a:lnTo>
                      <a:pt x="28" y="67"/>
                    </a:lnTo>
                    <a:lnTo>
                      <a:pt x="95" y="6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" name="Freeform 147"/>
              <p:cNvSpPr>
                <a:spLocks/>
              </p:cNvSpPr>
              <p:nvPr/>
            </p:nvSpPr>
            <p:spPr bwMode="auto">
              <a:xfrm>
                <a:off x="2836" y="3158"/>
                <a:ext cx="86" cy="91"/>
              </a:xfrm>
              <a:custGeom>
                <a:avLst/>
                <a:gdLst>
                  <a:gd name="T0" fmla="*/ 86 w 95"/>
                  <a:gd name="T1" fmla="*/ 86 h 67"/>
                  <a:gd name="T2" fmla="*/ 58 w 95"/>
                  <a:gd name="T3" fmla="*/ 14 h 67"/>
                  <a:gd name="T4" fmla="*/ 24 w 95"/>
                  <a:gd name="T5" fmla="*/ 0 h 67"/>
                  <a:gd name="T6" fmla="*/ 0 w 95"/>
                  <a:gd name="T7" fmla="*/ 48 h 67"/>
                  <a:gd name="T8" fmla="*/ 25 w 95"/>
                  <a:gd name="T9" fmla="*/ 91 h 67"/>
                  <a:gd name="T10" fmla="*/ 86 w 95"/>
                  <a:gd name="T11" fmla="*/ 86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5" h="67">
                    <a:moveTo>
                      <a:pt x="95" y="63"/>
                    </a:moveTo>
                    <a:lnTo>
                      <a:pt x="64" y="10"/>
                    </a:lnTo>
                    <a:lnTo>
                      <a:pt x="26" y="0"/>
                    </a:lnTo>
                    <a:lnTo>
                      <a:pt x="0" y="35"/>
                    </a:lnTo>
                    <a:lnTo>
                      <a:pt x="28" y="67"/>
                    </a:lnTo>
                    <a:lnTo>
                      <a:pt x="95" y="63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" name="Freeform 148"/>
              <p:cNvSpPr>
                <a:spLocks/>
              </p:cNvSpPr>
              <p:nvPr/>
            </p:nvSpPr>
            <p:spPr bwMode="auto">
              <a:xfrm>
                <a:off x="2665" y="3150"/>
                <a:ext cx="52" cy="104"/>
              </a:xfrm>
              <a:custGeom>
                <a:avLst/>
                <a:gdLst>
                  <a:gd name="T0" fmla="*/ 52 w 59"/>
                  <a:gd name="T1" fmla="*/ 100 h 77"/>
                  <a:gd name="T2" fmla="*/ 52 w 59"/>
                  <a:gd name="T3" fmla="*/ 45 h 77"/>
                  <a:gd name="T4" fmla="*/ 11 w 59"/>
                  <a:gd name="T5" fmla="*/ 0 h 77"/>
                  <a:gd name="T6" fmla="*/ 0 w 59"/>
                  <a:gd name="T7" fmla="*/ 58 h 77"/>
                  <a:gd name="T8" fmla="*/ 11 w 59"/>
                  <a:gd name="T9" fmla="*/ 104 h 77"/>
                  <a:gd name="T10" fmla="*/ 52 w 59"/>
                  <a:gd name="T11" fmla="*/ 10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9" h="77">
                    <a:moveTo>
                      <a:pt x="59" y="74"/>
                    </a:moveTo>
                    <a:lnTo>
                      <a:pt x="59" y="33"/>
                    </a:lnTo>
                    <a:lnTo>
                      <a:pt x="13" y="0"/>
                    </a:lnTo>
                    <a:lnTo>
                      <a:pt x="0" y="43"/>
                    </a:lnTo>
                    <a:lnTo>
                      <a:pt x="13" y="77"/>
                    </a:lnTo>
                    <a:lnTo>
                      <a:pt x="59" y="7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" name="Freeform 149"/>
              <p:cNvSpPr>
                <a:spLocks/>
              </p:cNvSpPr>
              <p:nvPr/>
            </p:nvSpPr>
            <p:spPr bwMode="auto">
              <a:xfrm>
                <a:off x="2665" y="3150"/>
                <a:ext cx="52" cy="104"/>
              </a:xfrm>
              <a:custGeom>
                <a:avLst/>
                <a:gdLst>
                  <a:gd name="T0" fmla="*/ 52 w 59"/>
                  <a:gd name="T1" fmla="*/ 100 h 77"/>
                  <a:gd name="T2" fmla="*/ 52 w 59"/>
                  <a:gd name="T3" fmla="*/ 45 h 77"/>
                  <a:gd name="T4" fmla="*/ 11 w 59"/>
                  <a:gd name="T5" fmla="*/ 0 h 77"/>
                  <a:gd name="T6" fmla="*/ 0 w 59"/>
                  <a:gd name="T7" fmla="*/ 58 h 77"/>
                  <a:gd name="T8" fmla="*/ 11 w 59"/>
                  <a:gd name="T9" fmla="*/ 104 h 77"/>
                  <a:gd name="T10" fmla="*/ 52 w 59"/>
                  <a:gd name="T11" fmla="*/ 10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9" h="77">
                    <a:moveTo>
                      <a:pt x="59" y="74"/>
                    </a:moveTo>
                    <a:lnTo>
                      <a:pt x="59" y="33"/>
                    </a:lnTo>
                    <a:lnTo>
                      <a:pt x="13" y="0"/>
                    </a:lnTo>
                    <a:lnTo>
                      <a:pt x="0" y="43"/>
                    </a:lnTo>
                    <a:lnTo>
                      <a:pt x="13" y="77"/>
                    </a:lnTo>
                    <a:lnTo>
                      <a:pt x="59" y="74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Freeform 150"/>
              <p:cNvSpPr>
                <a:spLocks/>
              </p:cNvSpPr>
              <p:nvPr/>
            </p:nvSpPr>
            <p:spPr bwMode="auto">
              <a:xfrm>
                <a:off x="2365" y="3146"/>
                <a:ext cx="62" cy="115"/>
              </a:xfrm>
              <a:custGeom>
                <a:avLst/>
                <a:gdLst>
                  <a:gd name="T0" fmla="*/ 62 w 69"/>
                  <a:gd name="T1" fmla="*/ 115 h 85"/>
                  <a:gd name="T2" fmla="*/ 57 w 69"/>
                  <a:gd name="T3" fmla="*/ 28 h 85"/>
                  <a:gd name="T4" fmla="*/ 24 w 69"/>
                  <a:gd name="T5" fmla="*/ 0 h 85"/>
                  <a:gd name="T6" fmla="*/ 0 w 69"/>
                  <a:gd name="T7" fmla="*/ 39 h 85"/>
                  <a:gd name="T8" fmla="*/ 5 w 69"/>
                  <a:gd name="T9" fmla="*/ 108 h 85"/>
                  <a:gd name="T10" fmla="*/ 62 w 69"/>
                  <a:gd name="T11" fmla="*/ 115 h 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9" h="85">
                    <a:moveTo>
                      <a:pt x="69" y="85"/>
                    </a:moveTo>
                    <a:lnTo>
                      <a:pt x="63" y="21"/>
                    </a:lnTo>
                    <a:lnTo>
                      <a:pt x="27" y="0"/>
                    </a:lnTo>
                    <a:lnTo>
                      <a:pt x="0" y="29"/>
                    </a:lnTo>
                    <a:lnTo>
                      <a:pt x="6" y="80"/>
                    </a:lnTo>
                    <a:lnTo>
                      <a:pt x="69" y="85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Freeform 151"/>
              <p:cNvSpPr>
                <a:spLocks/>
              </p:cNvSpPr>
              <p:nvPr/>
            </p:nvSpPr>
            <p:spPr bwMode="auto">
              <a:xfrm>
                <a:off x="2365" y="3146"/>
                <a:ext cx="62" cy="115"/>
              </a:xfrm>
              <a:custGeom>
                <a:avLst/>
                <a:gdLst>
                  <a:gd name="T0" fmla="*/ 62 w 69"/>
                  <a:gd name="T1" fmla="*/ 115 h 85"/>
                  <a:gd name="T2" fmla="*/ 57 w 69"/>
                  <a:gd name="T3" fmla="*/ 28 h 85"/>
                  <a:gd name="T4" fmla="*/ 24 w 69"/>
                  <a:gd name="T5" fmla="*/ 0 h 85"/>
                  <a:gd name="T6" fmla="*/ 0 w 69"/>
                  <a:gd name="T7" fmla="*/ 39 h 85"/>
                  <a:gd name="T8" fmla="*/ 5 w 69"/>
                  <a:gd name="T9" fmla="*/ 108 h 85"/>
                  <a:gd name="T10" fmla="*/ 62 w 69"/>
                  <a:gd name="T11" fmla="*/ 115 h 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9" h="85">
                    <a:moveTo>
                      <a:pt x="69" y="85"/>
                    </a:moveTo>
                    <a:lnTo>
                      <a:pt x="63" y="21"/>
                    </a:lnTo>
                    <a:lnTo>
                      <a:pt x="27" y="0"/>
                    </a:lnTo>
                    <a:lnTo>
                      <a:pt x="0" y="29"/>
                    </a:lnTo>
                    <a:lnTo>
                      <a:pt x="6" y="80"/>
                    </a:lnTo>
                    <a:lnTo>
                      <a:pt x="69" y="85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" name="Freeform 152"/>
              <p:cNvSpPr>
                <a:spLocks/>
              </p:cNvSpPr>
              <p:nvPr/>
            </p:nvSpPr>
            <p:spPr bwMode="auto">
              <a:xfrm>
                <a:off x="2265" y="3150"/>
                <a:ext cx="80" cy="104"/>
              </a:xfrm>
              <a:custGeom>
                <a:avLst/>
                <a:gdLst>
                  <a:gd name="T0" fmla="*/ 64 w 89"/>
                  <a:gd name="T1" fmla="*/ 103 h 77"/>
                  <a:gd name="T2" fmla="*/ 80 w 89"/>
                  <a:gd name="T3" fmla="*/ 45 h 77"/>
                  <a:gd name="T4" fmla="*/ 64 w 89"/>
                  <a:gd name="T5" fmla="*/ 0 h 77"/>
                  <a:gd name="T6" fmla="*/ 27 w 89"/>
                  <a:gd name="T7" fmla="*/ 15 h 77"/>
                  <a:gd name="T8" fmla="*/ 0 w 89"/>
                  <a:gd name="T9" fmla="*/ 104 h 77"/>
                  <a:gd name="T10" fmla="*/ 64 w 89"/>
                  <a:gd name="T11" fmla="*/ 103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" h="77">
                    <a:moveTo>
                      <a:pt x="71" y="76"/>
                    </a:moveTo>
                    <a:lnTo>
                      <a:pt x="89" y="33"/>
                    </a:lnTo>
                    <a:lnTo>
                      <a:pt x="71" y="0"/>
                    </a:lnTo>
                    <a:lnTo>
                      <a:pt x="30" y="11"/>
                    </a:lnTo>
                    <a:lnTo>
                      <a:pt x="0" y="77"/>
                    </a:lnTo>
                    <a:lnTo>
                      <a:pt x="71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" name="Freeform 153"/>
              <p:cNvSpPr>
                <a:spLocks/>
              </p:cNvSpPr>
              <p:nvPr/>
            </p:nvSpPr>
            <p:spPr bwMode="auto">
              <a:xfrm>
                <a:off x="2265" y="3150"/>
                <a:ext cx="80" cy="104"/>
              </a:xfrm>
              <a:custGeom>
                <a:avLst/>
                <a:gdLst>
                  <a:gd name="T0" fmla="*/ 64 w 89"/>
                  <a:gd name="T1" fmla="*/ 103 h 77"/>
                  <a:gd name="T2" fmla="*/ 80 w 89"/>
                  <a:gd name="T3" fmla="*/ 45 h 77"/>
                  <a:gd name="T4" fmla="*/ 64 w 89"/>
                  <a:gd name="T5" fmla="*/ 0 h 77"/>
                  <a:gd name="T6" fmla="*/ 27 w 89"/>
                  <a:gd name="T7" fmla="*/ 15 h 77"/>
                  <a:gd name="T8" fmla="*/ 0 w 89"/>
                  <a:gd name="T9" fmla="*/ 104 h 77"/>
                  <a:gd name="T10" fmla="*/ 64 w 89"/>
                  <a:gd name="T11" fmla="*/ 103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" h="77">
                    <a:moveTo>
                      <a:pt x="71" y="76"/>
                    </a:moveTo>
                    <a:lnTo>
                      <a:pt x="89" y="33"/>
                    </a:lnTo>
                    <a:lnTo>
                      <a:pt x="71" y="0"/>
                    </a:lnTo>
                    <a:lnTo>
                      <a:pt x="30" y="11"/>
                    </a:lnTo>
                    <a:lnTo>
                      <a:pt x="0" y="77"/>
                    </a:lnTo>
                    <a:lnTo>
                      <a:pt x="71" y="76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" name="Freeform 154"/>
              <p:cNvSpPr>
                <a:spLocks/>
              </p:cNvSpPr>
              <p:nvPr/>
            </p:nvSpPr>
            <p:spPr bwMode="auto">
              <a:xfrm>
                <a:off x="2175" y="3154"/>
                <a:ext cx="82" cy="100"/>
              </a:xfrm>
              <a:custGeom>
                <a:avLst/>
                <a:gdLst>
                  <a:gd name="T0" fmla="*/ 60 w 91"/>
                  <a:gd name="T1" fmla="*/ 100 h 74"/>
                  <a:gd name="T2" fmla="*/ 82 w 91"/>
                  <a:gd name="T3" fmla="*/ 51 h 74"/>
                  <a:gd name="T4" fmla="*/ 62 w 91"/>
                  <a:gd name="T5" fmla="*/ 0 h 74"/>
                  <a:gd name="T6" fmla="*/ 29 w 91"/>
                  <a:gd name="T7" fmla="*/ 18 h 74"/>
                  <a:gd name="T8" fmla="*/ 0 w 91"/>
                  <a:gd name="T9" fmla="*/ 95 h 74"/>
                  <a:gd name="T10" fmla="*/ 60 w 91"/>
                  <a:gd name="T11" fmla="*/ 100 h 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1" h="74">
                    <a:moveTo>
                      <a:pt x="67" y="74"/>
                    </a:moveTo>
                    <a:lnTo>
                      <a:pt x="91" y="38"/>
                    </a:lnTo>
                    <a:lnTo>
                      <a:pt x="69" y="0"/>
                    </a:lnTo>
                    <a:lnTo>
                      <a:pt x="32" y="13"/>
                    </a:lnTo>
                    <a:lnTo>
                      <a:pt x="0" y="70"/>
                    </a:lnTo>
                    <a:lnTo>
                      <a:pt x="67" y="7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Freeform 155"/>
              <p:cNvSpPr>
                <a:spLocks/>
              </p:cNvSpPr>
              <p:nvPr/>
            </p:nvSpPr>
            <p:spPr bwMode="auto">
              <a:xfrm>
                <a:off x="2175" y="3154"/>
                <a:ext cx="82" cy="100"/>
              </a:xfrm>
              <a:custGeom>
                <a:avLst/>
                <a:gdLst>
                  <a:gd name="T0" fmla="*/ 60 w 91"/>
                  <a:gd name="T1" fmla="*/ 100 h 74"/>
                  <a:gd name="T2" fmla="*/ 82 w 91"/>
                  <a:gd name="T3" fmla="*/ 51 h 74"/>
                  <a:gd name="T4" fmla="*/ 62 w 91"/>
                  <a:gd name="T5" fmla="*/ 0 h 74"/>
                  <a:gd name="T6" fmla="*/ 29 w 91"/>
                  <a:gd name="T7" fmla="*/ 18 h 74"/>
                  <a:gd name="T8" fmla="*/ 0 w 91"/>
                  <a:gd name="T9" fmla="*/ 95 h 74"/>
                  <a:gd name="T10" fmla="*/ 60 w 91"/>
                  <a:gd name="T11" fmla="*/ 100 h 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1" h="74">
                    <a:moveTo>
                      <a:pt x="67" y="74"/>
                    </a:moveTo>
                    <a:lnTo>
                      <a:pt x="91" y="38"/>
                    </a:lnTo>
                    <a:lnTo>
                      <a:pt x="69" y="0"/>
                    </a:lnTo>
                    <a:lnTo>
                      <a:pt x="32" y="13"/>
                    </a:lnTo>
                    <a:lnTo>
                      <a:pt x="0" y="70"/>
                    </a:lnTo>
                    <a:lnTo>
                      <a:pt x="67" y="74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" name="Freeform 156"/>
              <p:cNvSpPr>
                <a:spLocks/>
              </p:cNvSpPr>
              <p:nvPr/>
            </p:nvSpPr>
            <p:spPr bwMode="auto">
              <a:xfrm>
                <a:off x="1969" y="3164"/>
                <a:ext cx="81" cy="85"/>
              </a:xfrm>
              <a:custGeom>
                <a:avLst/>
                <a:gdLst>
                  <a:gd name="T0" fmla="*/ 63 w 89"/>
                  <a:gd name="T1" fmla="*/ 85 h 63"/>
                  <a:gd name="T2" fmla="*/ 81 w 89"/>
                  <a:gd name="T3" fmla="*/ 51 h 63"/>
                  <a:gd name="T4" fmla="*/ 81 w 89"/>
                  <a:gd name="T5" fmla="*/ 0 h 63"/>
                  <a:gd name="T6" fmla="*/ 45 w 89"/>
                  <a:gd name="T7" fmla="*/ 11 h 63"/>
                  <a:gd name="T8" fmla="*/ 0 w 89"/>
                  <a:gd name="T9" fmla="*/ 85 h 63"/>
                  <a:gd name="T10" fmla="*/ 63 w 89"/>
                  <a:gd name="T11" fmla="*/ 85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" h="63">
                    <a:moveTo>
                      <a:pt x="69" y="63"/>
                    </a:moveTo>
                    <a:lnTo>
                      <a:pt x="89" y="38"/>
                    </a:lnTo>
                    <a:lnTo>
                      <a:pt x="89" y="0"/>
                    </a:lnTo>
                    <a:lnTo>
                      <a:pt x="49" y="8"/>
                    </a:lnTo>
                    <a:lnTo>
                      <a:pt x="0" y="63"/>
                    </a:lnTo>
                    <a:lnTo>
                      <a:pt x="69" y="6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" name="Freeform 157"/>
              <p:cNvSpPr>
                <a:spLocks/>
              </p:cNvSpPr>
              <p:nvPr/>
            </p:nvSpPr>
            <p:spPr bwMode="auto">
              <a:xfrm>
                <a:off x="1969" y="3164"/>
                <a:ext cx="81" cy="85"/>
              </a:xfrm>
              <a:custGeom>
                <a:avLst/>
                <a:gdLst>
                  <a:gd name="T0" fmla="*/ 63 w 89"/>
                  <a:gd name="T1" fmla="*/ 85 h 63"/>
                  <a:gd name="T2" fmla="*/ 81 w 89"/>
                  <a:gd name="T3" fmla="*/ 51 h 63"/>
                  <a:gd name="T4" fmla="*/ 81 w 89"/>
                  <a:gd name="T5" fmla="*/ 0 h 63"/>
                  <a:gd name="T6" fmla="*/ 45 w 89"/>
                  <a:gd name="T7" fmla="*/ 11 h 63"/>
                  <a:gd name="T8" fmla="*/ 0 w 89"/>
                  <a:gd name="T9" fmla="*/ 85 h 63"/>
                  <a:gd name="T10" fmla="*/ 63 w 89"/>
                  <a:gd name="T11" fmla="*/ 85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" h="63">
                    <a:moveTo>
                      <a:pt x="69" y="63"/>
                    </a:moveTo>
                    <a:lnTo>
                      <a:pt x="89" y="38"/>
                    </a:lnTo>
                    <a:lnTo>
                      <a:pt x="89" y="0"/>
                    </a:lnTo>
                    <a:lnTo>
                      <a:pt x="49" y="8"/>
                    </a:lnTo>
                    <a:lnTo>
                      <a:pt x="0" y="63"/>
                    </a:lnTo>
                    <a:lnTo>
                      <a:pt x="69" y="63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" name="Freeform 158"/>
              <p:cNvSpPr>
                <a:spLocks/>
              </p:cNvSpPr>
              <p:nvPr/>
            </p:nvSpPr>
            <p:spPr bwMode="auto">
              <a:xfrm>
                <a:off x="1868" y="3143"/>
                <a:ext cx="74" cy="107"/>
              </a:xfrm>
              <a:custGeom>
                <a:avLst/>
                <a:gdLst>
                  <a:gd name="T0" fmla="*/ 74 w 81"/>
                  <a:gd name="T1" fmla="*/ 107 h 79"/>
                  <a:gd name="T2" fmla="*/ 58 w 81"/>
                  <a:gd name="T3" fmla="*/ 31 h 79"/>
                  <a:gd name="T4" fmla="*/ 24 w 81"/>
                  <a:gd name="T5" fmla="*/ 0 h 79"/>
                  <a:gd name="T6" fmla="*/ 0 w 81"/>
                  <a:gd name="T7" fmla="*/ 42 h 79"/>
                  <a:gd name="T8" fmla="*/ 22 w 81"/>
                  <a:gd name="T9" fmla="*/ 100 h 79"/>
                  <a:gd name="T10" fmla="*/ 74 w 81"/>
                  <a:gd name="T11" fmla="*/ 107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1" h="79">
                    <a:moveTo>
                      <a:pt x="81" y="79"/>
                    </a:moveTo>
                    <a:lnTo>
                      <a:pt x="64" y="23"/>
                    </a:lnTo>
                    <a:lnTo>
                      <a:pt x="26" y="0"/>
                    </a:lnTo>
                    <a:lnTo>
                      <a:pt x="0" y="31"/>
                    </a:lnTo>
                    <a:lnTo>
                      <a:pt x="24" y="74"/>
                    </a:lnTo>
                    <a:lnTo>
                      <a:pt x="81" y="79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Freeform 159"/>
              <p:cNvSpPr>
                <a:spLocks/>
              </p:cNvSpPr>
              <p:nvPr/>
            </p:nvSpPr>
            <p:spPr bwMode="auto">
              <a:xfrm>
                <a:off x="1868" y="3143"/>
                <a:ext cx="74" cy="107"/>
              </a:xfrm>
              <a:custGeom>
                <a:avLst/>
                <a:gdLst>
                  <a:gd name="T0" fmla="*/ 74 w 81"/>
                  <a:gd name="T1" fmla="*/ 107 h 79"/>
                  <a:gd name="T2" fmla="*/ 58 w 81"/>
                  <a:gd name="T3" fmla="*/ 31 h 79"/>
                  <a:gd name="T4" fmla="*/ 24 w 81"/>
                  <a:gd name="T5" fmla="*/ 0 h 79"/>
                  <a:gd name="T6" fmla="*/ 0 w 81"/>
                  <a:gd name="T7" fmla="*/ 42 h 79"/>
                  <a:gd name="T8" fmla="*/ 22 w 81"/>
                  <a:gd name="T9" fmla="*/ 100 h 79"/>
                  <a:gd name="T10" fmla="*/ 74 w 81"/>
                  <a:gd name="T11" fmla="*/ 107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1" h="79">
                    <a:moveTo>
                      <a:pt x="81" y="79"/>
                    </a:moveTo>
                    <a:lnTo>
                      <a:pt x="64" y="23"/>
                    </a:lnTo>
                    <a:lnTo>
                      <a:pt x="26" y="0"/>
                    </a:lnTo>
                    <a:lnTo>
                      <a:pt x="0" y="31"/>
                    </a:lnTo>
                    <a:lnTo>
                      <a:pt x="24" y="74"/>
                    </a:lnTo>
                    <a:lnTo>
                      <a:pt x="81" y="79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Freeform 160"/>
              <p:cNvSpPr>
                <a:spLocks/>
              </p:cNvSpPr>
              <p:nvPr/>
            </p:nvSpPr>
            <p:spPr bwMode="auto">
              <a:xfrm>
                <a:off x="1654" y="3146"/>
                <a:ext cx="87" cy="107"/>
              </a:xfrm>
              <a:custGeom>
                <a:avLst/>
                <a:gdLst>
                  <a:gd name="T0" fmla="*/ 85 w 97"/>
                  <a:gd name="T1" fmla="*/ 104 h 79"/>
                  <a:gd name="T2" fmla="*/ 87 w 97"/>
                  <a:gd name="T3" fmla="*/ 38 h 79"/>
                  <a:gd name="T4" fmla="*/ 50 w 97"/>
                  <a:gd name="T5" fmla="*/ 0 h 79"/>
                  <a:gd name="T6" fmla="*/ 20 w 97"/>
                  <a:gd name="T7" fmla="*/ 31 h 79"/>
                  <a:gd name="T8" fmla="*/ 27 w 97"/>
                  <a:gd name="T9" fmla="*/ 107 h 79"/>
                  <a:gd name="T10" fmla="*/ 0 w 97"/>
                  <a:gd name="T11" fmla="*/ 107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7" h="79">
                    <a:moveTo>
                      <a:pt x="95" y="77"/>
                    </a:moveTo>
                    <a:lnTo>
                      <a:pt x="97" y="28"/>
                    </a:lnTo>
                    <a:lnTo>
                      <a:pt x="56" y="0"/>
                    </a:lnTo>
                    <a:lnTo>
                      <a:pt x="22" y="23"/>
                    </a:lnTo>
                    <a:lnTo>
                      <a:pt x="30" y="79"/>
                    </a:lnTo>
                    <a:lnTo>
                      <a:pt x="0" y="79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Freeform 161"/>
              <p:cNvSpPr>
                <a:spLocks/>
              </p:cNvSpPr>
              <p:nvPr/>
            </p:nvSpPr>
            <p:spPr bwMode="auto">
              <a:xfrm>
                <a:off x="1681" y="3150"/>
                <a:ext cx="60" cy="111"/>
              </a:xfrm>
              <a:custGeom>
                <a:avLst/>
                <a:gdLst>
                  <a:gd name="T0" fmla="*/ 58 w 67"/>
                  <a:gd name="T1" fmla="*/ 104 h 82"/>
                  <a:gd name="T2" fmla="*/ 60 w 67"/>
                  <a:gd name="T3" fmla="*/ 27 h 82"/>
                  <a:gd name="T4" fmla="*/ 30 w 67"/>
                  <a:gd name="T5" fmla="*/ 0 h 82"/>
                  <a:gd name="T6" fmla="*/ 0 w 67"/>
                  <a:gd name="T7" fmla="*/ 27 h 82"/>
                  <a:gd name="T8" fmla="*/ 4 w 67"/>
                  <a:gd name="T9" fmla="*/ 111 h 82"/>
                  <a:gd name="T10" fmla="*/ 58 w 67"/>
                  <a:gd name="T11" fmla="*/ 104 h 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7" h="82">
                    <a:moveTo>
                      <a:pt x="65" y="77"/>
                    </a:moveTo>
                    <a:lnTo>
                      <a:pt x="67" y="20"/>
                    </a:lnTo>
                    <a:lnTo>
                      <a:pt x="34" y="0"/>
                    </a:lnTo>
                    <a:lnTo>
                      <a:pt x="0" y="20"/>
                    </a:lnTo>
                    <a:lnTo>
                      <a:pt x="4" y="82"/>
                    </a:lnTo>
                    <a:lnTo>
                      <a:pt x="65" y="7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Freeform 162"/>
              <p:cNvSpPr>
                <a:spLocks/>
              </p:cNvSpPr>
              <p:nvPr/>
            </p:nvSpPr>
            <p:spPr bwMode="auto">
              <a:xfrm>
                <a:off x="1681" y="3150"/>
                <a:ext cx="60" cy="111"/>
              </a:xfrm>
              <a:custGeom>
                <a:avLst/>
                <a:gdLst>
                  <a:gd name="T0" fmla="*/ 58 w 67"/>
                  <a:gd name="T1" fmla="*/ 104 h 82"/>
                  <a:gd name="T2" fmla="*/ 60 w 67"/>
                  <a:gd name="T3" fmla="*/ 27 h 82"/>
                  <a:gd name="T4" fmla="*/ 30 w 67"/>
                  <a:gd name="T5" fmla="*/ 0 h 82"/>
                  <a:gd name="T6" fmla="*/ 0 w 67"/>
                  <a:gd name="T7" fmla="*/ 27 h 82"/>
                  <a:gd name="T8" fmla="*/ 4 w 67"/>
                  <a:gd name="T9" fmla="*/ 111 h 82"/>
                  <a:gd name="T10" fmla="*/ 58 w 67"/>
                  <a:gd name="T11" fmla="*/ 104 h 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7" h="82">
                    <a:moveTo>
                      <a:pt x="65" y="77"/>
                    </a:moveTo>
                    <a:lnTo>
                      <a:pt x="67" y="20"/>
                    </a:lnTo>
                    <a:lnTo>
                      <a:pt x="34" y="0"/>
                    </a:lnTo>
                    <a:lnTo>
                      <a:pt x="0" y="20"/>
                    </a:lnTo>
                    <a:lnTo>
                      <a:pt x="4" y="82"/>
                    </a:lnTo>
                    <a:lnTo>
                      <a:pt x="65" y="77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Freeform 163"/>
              <p:cNvSpPr>
                <a:spLocks/>
              </p:cNvSpPr>
              <p:nvPr/>
            </p:nvSpPr>
            <p:spPr bwMode="auto">
              <a:xfrm>
                <a:off x="1587" y="3160"/>
                <a:ext cx="83" cy="94"/>
              </a:xfrm>
              <a:custGeom>
                <a:avLst/>
                <a:gdLst>
                  <a:gd name="T0" fmla="*/ 59 w 91"/>
                  <a:gd name="T1" fmla="*/ 94 h 69"/>
                  <a:gd name="T2" fmla="*/ 83 w 91"/>
                  <a:gd name="T3" fmla="*/ 49 h 69"/>
                  <a:gd name="T4" fmla="*/ 76 w 91"/>
                  <a:gd name="T5" fmla="*/ 0 h 69"/>
                  <a:gd name="T6" fmla="*/ 40 w 91"/>
                  <a:gd name="T7" fmla="*/ 10 h 69"/>
                  <a:gd name="T8" fmla="*/ 0 w 91"/>
                  <a:gd name="T9" fmla="*/ 65 h 69"/>
                  <a:gd name="T10" fmla="*/ 0 w 91"/>
                  <a:gd name="T11" fmla="*/ 89 h 69"/>
                  <a:gd name="T12" fmla="*/ 59 w 91"/>
                  <a:gd name="T13" fmla="*/ 94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1" h="69">
                    <a:moveTo>
                      <a:pt x="65" y="69"/>
                    </a:moveTo>
                    <a:lnTo>
                      <a:pt x="91" y="36"/>
                    </a:lnTo>
                    <a:lnTo>
                      <a:pt x="83" y="0"/>
                    </a:lnTo>
                    <a:lnTo>
                      <a:pt x="44" y="7"/>
                    </a:lnTo>
                    <a:lnTo>
                      <a:pt x="0" y="48"/>
                    </a:lnTo>
                    <a:lnTo>
                      <a:pt x="0" y="65"/>
                    </a:lnTo>
                    <a:lnTo>
                      <a:pt x="65" y="69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" name="Freeform 164"/>
              <p:cNvSpPr>
                <a:spLocks/>
              </p:cNvSpPr>
              <p:nvPr/>
            </p:nvSpPr>
            <p:spPr bwMode="auto">
              <a:xfrm>
                <a:off x="1587" y="3160"/>
                <a:ext cx="83" cy="94"/>
              </a:xfrm>
              <a:custGeom>
                <a:avLst/>
                <a:gdLst>
                  <a:gd name="T0" fmla="*/ 59 w 91"/>
                  <a:gd name="T1" fmla="*/ 94 h 69"/>
                  <a:gd name="T2" fmla="*/ 83 w 91"/>
                  <a:gd name="T3" fmla="*/ 49 h 69"/>
                  <a:gd name="T4" fmla="*/ 76 w 91"/>
                  <a:gd name="T5" fmla="*/ 0 h 69"/>
                  <a:gd name="T6" fmla="*/ 40 w 91"/>
                  <a:gd name="T7" fmla="*/ 10 h 69"/>
                  <a:gd name="T8" fmla="*/ 0 w 91"/>
                  <a:gd name="T9" fmla="*/ 65 h 69"/>
                  <a:gd name="T10" fmla="*/ 0 w 91"/>
                  <a:gd name="T11" fmla="*/ 89 h 69"/>
                  <a:gd name="T12" fmla="*/ 59 w 91"/>
                  <a:gd name="T13" fmla="*/ 94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1" h="69">
                    <a:moveTo>
                      <a:pt x="65" y="69"/>
                    </a:moveTo>
                    <a:lnTo>
                      <a:pt x="91" y="36"/>
                    </a:lnTo>
                    <a:lnTo>
                      <a:pt x="83" y="0"/>
                    </a:lnTo>
                    <a:lnTo>
                      <a:pt x="44" y="7"/>
                    </a:lnTo>
                    <a:lnTo>
                      <a:pt x="0" y="48"/>
                    </a:lnTo>
                    <a:lnTo>
                      <a:pt x="0" y="65"/>
                    </a:lnTo>
                    <a:lnTo>
                      <a:pt x="65" y="69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Freeform 165"/>
              <p:cNvSpPr>
                <a:spLocks/>
              </p:cNvSpPr>
              <p:nvPr/>
            </p:nvSpPr>
            <p:spPr bwMode="auto">
              <a:xfrm>
                <a:off x="1276" y="3146"/>
                <a:ext cx="67" cy="104"/>
              </a:xfrm>
              <a:custGeom>
                <a:avLst/>
                <a:gdLst>
                  <a:gd name="T0" fmla="*/ 67 w 74"/>
                  <a:gd name="T1" fmla="*/ 104 h 77"/>
                  <a:gd name="T2" fmla="*/ 65 w 74"/>
                  <a:gd name="T3" fmla="*/ 26 h 77"/>
                  <a:gd name="T4" fmla="*/ 29 w 74"/>
                  <a:gd name="T5" fmla="*/ 0 h 77"/>
                  <a:gd name="T6" fmla="*/ 4 w 74"/>
                  <a:gd name="T7" fmla="*/ 31 h 77"/>
                  <a:gd name="T8" fmla="*/ 0 w 74"/>
                  <a:gd name="T9" fmla="*/ 97 h 77"/>
                  <a:gd name="T10" fmla="*/ 67 w 74"/>
                  <a:gd name="T11" fmla="*/ 104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4" h="77">
                    <a:moveTo>
                      <a:pt x="74" y="77"/>
                    </a:moveTo>
                    <a:lnTo>
                      <a:pt x="72" y="19"/>
                    </a:lnTo>
                    <a:lnTo>
                      <a:pt x="32" y="0"/>
                    </a:lnTo>
                    <a:lnTo>
                      <a:pt x="4" y="23"/>
                    </a:lnTo>
                    <a:lnTo>
                      <a:pt x="0" y="72"/>
                    </a:lnTo>
                    <a:lnTo>
                      <a:pt x="74" y="7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Freeform 166"/>
              <p:cNvSpPr>
                <a:spLocks/>
              </p:cNvSpPr>
              <p:nvPr/>
            </p:nvSpPr>
            <p:spPr bwMode="auto">
              <a:xfrm>
                <a:off x="1276" y="3146"/>
                <a:ext cx="67" cy="104"/>
              </a:xfrm>
              <a:custGeom>
                <a:avLst/>
                <a:gdLst>
                  <a:gd name="T0" fmla="*/ 67 w 74"/>
                  <a:gd name="T1" fmla="*/ 104 h 77"/>
                  <a:gd name="T2" fmla="*/ 65 w 74"/>
                  <a:gd name="T3" fmla="*/ 26 h 77"/>
                  <a:gd name="T4" fmla="*/ 29 w 74"/>
                  <a:gd name="T5" fmla="*/ 0 h 77"/>
                  <a:gd name="T6" fmla="*/ 4 w 74"/>
                  <a:gd name="T7" fmla="*/ 31 h 77"/>
                  <a:gd name="T8" fmla="*/ 0 w 74"/>
                  <a:gd name="T9" fmla="*/ 97 h 77"/>
                  <a:gd name="T10" fmla="*/ 67 w 74"/>
                  <a:gd name="T11" fmla="*/ 104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4" h="77">
                    <a:moveTo>
                      <a:pt x="74" y="77"/>
                    </a:moveTo>
                    <a:lnTo>
                      <a:pt x="72" y="19"/>
                    </a:lnTo>
                    <a:lnTo>
                      <a:pt x="32" y="0"/>
                    </a:lnTo>
                    <a:lnTo>
                      <a:pt x="4" y="23"/>
                    </a:lnTo>
                    <a:lnTo>
                      <a:pt x="0" y="72"/>
                    </a:lnTo>
                    <a:lnTo>
                      <a:pt x="74" y="77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" name="Freeform 167"/>
              <p:cNvSpPr>
                <a:spLocks/>
              </p:cNvSpPr>
              <p:nvPr/>
            </p:nvSpPr>
            <p:spPr bwMode="auto">
              <a:xfrm>
                <a:off x="1190" y="3154"/>
                <a:ext cx="80" cy="99"/>
              </a:xfrm>
              <a:custGeom>
                <a:avLst/>
                <a:gdLst>
                  <a:gd name="T0" fmla="*/ 63 w 88"/>
                  <a:gd name="T1" fmla="*/ 99 h 73"/>
                  <a:gd name="T2" fmla="*/ 80 w 88"/>
                  <a:gd name="T3" fmla="*/ 52 h 73"/>
                  <a:gd name="T4" fmla="*/ 70 w 88"/>
                  <a:gd name="T5" fmla="*/ 0 h 73"/>
                  <a:gd name="T6" fmla="*/ 30 w 88"/>
                  <a:gd name="T7" fmla="*/ 16 h 73"/>
                  <a:gd name="T8" fmla="*/ 4 w 88"/>
                  <a:gd name="T9" fmla="*/ 65 h 73"/>
                  <a:gd name="T10" fmla="*/ 0 w 88"/>
                  <a:gd name="T11" fmla="*/ 96 h 73"/>
                  <a:gd name="T12" fmla="*/ 63 w 88"/>
                  <a:gd name="T13" fmla="*/ 99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8" h="73">
                    <a:moveTo>
                      <a:pt x="69" y="73"/>
                    </a:moveTo>
                    <a:lnTo>
                      <a:pt x="88" y="38"/>
                    </a:lnTo>
                    <a:lnTo>
                      <a:pt x="77" y="0"/>
                    </a:lnTo>
                    <a:lnTo>
                      <a:pt x="33" y="12"/>
                    </a:lnTo>
                    <a:lnTo>
                      <a:pt x="4" y="48"/>
                    </a:lnTo>
                    <a:lnTo>
                      <a:pt x="0" y="71"/>
                    </a:lnTo>
                    <a:lnTo>
                      <a:pt x="69" y="7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Freeform 168"/>
              <p:cNvSpPr>
                <a:spLocks/>
              </p:cNvSpPr>
              <p:nvPr/>
            </p:nvSpPr>
            <p:spPr bwMode="auto">
              <a:xfrm>
                <a:off x="1190" y="3154"/>
                <a:ext cx="80" cy="99"/>
              </a:xfrm>
              <a:custGeom>
                <a:avLst/>
                <a:gdLst>
                  <a:gd name="T0" fmla="*/ 63 w 88"/>
                  <a:gd name="T1" fmla="*/ 99 h 73"/>
                  <a:gd name="T2" fmla="*/ 80 w 88"/>
                  <a:gd name="T3" fmla="*/ 52 h 73"/>
                  <a:gd name="T4" fmla="*/ 70 w 88"/>
                  <a:gd name="T5" fmla="*/ 0 h 73"/>
                  <a:gd name="T6" fmla="*/ 30 w 88"/>
                  <a:gd name="T7" fmla="*/ 16 h 73"/>
                  <a:gd name="T8" fmla="*/ 4 w 88"/>
                  <a:gd name="T9" fmla="*/ 65 h 73"/>
                  <a:gd name="T10" fmla="*/ 0 w 88"/>
                  <a:gd name="T11" fmla="*/ 96 h 73"/>
                  <a:gd name="T12" fmla="*/ 63 w 88"/>
                  <a:gd name="T13" fmla="*/ 99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8" h="73">
                    <a:moveTo>
                      <a:pt x="69" y="73"/>
                    </a:moveTo>
                    <a:lnTo>
                      <a:pt x="88" y="38"/>
                    </a:lnTo>
                    <a:lnTo>
                      <a:pt x="77" y="0"/>
                    </a:lnTo>
                    <a:lnTo>
                      <a:pt x="33" y="12"/>
                    </a:lnTo>
                    <a:lnTo>
                      <a:pt x="4" y="48"/>
                    </a:lnTo>
                    <a:lnTo>
                      <a:pt x="0" y="71"/>
                    </a:lnTo>
                    <a:lnTo>
                      <a:pt x="69" y="73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" name="Freeform 169"/>
              <p:cNvSpPr>
                <a:spLocks/>
              </p:cNvSpPr>
              <p:nvPr/>
            </p:nvSpPr>
            <p:spPr bwMode="auto">
              <a:xfrm>
                <a:off x="984" y="3150"/>
                <a:ext cx="63" cy="104"/>
              </a:xfrm>
              <a:custGeom>
                <a:avLst/>
                <a:gdLst>
                  <a:gd name="T0" fmla="*/ 63 w 70"/>
                  <a:gd name="T1" fmla="*/ 100 h 77"/>
                  <a:gd name="T2" fmla="*/ 56 w 70"/>
                  <a:gd name="T3" fmla="*/ 31 h 77"/>
                  <a:gd name="T4" fmla="*/ 22 w 70"/>
                  <a:gd name="T5" fmla="*/ 0 h 77"/>
                  <a:gd name="T6" fmla="*/ 0 w 70"/>
                  <a:gd name="T7" fmla="*/ 38 h 77"/>
                  <a:gd name="T8" fmla="*/ 13 w 70"/>
                  <a:gd name="T9" fmla="*/ 104 h 77"/>
                  <a:gd name="T10" fmla="*/ 63 w 70"/>
                  <a:gd name="T11" fmla="*/ 10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0" h="77">
                    <a:moveTo>
                      <a:pt x="70" y="74"/>
                    </a:moveTo>
                    <a:lnTo>
                      <a:pt x="62" y="23"/>
                    </a:lnTo>
                    <a:lnTo>
                      <a:pt x="24" y="0"/>
                    </a:lnTo>
                    <a:lnTo>
                      <a:pt x="0" y="28"/>
                    </a:lnTo>
                    <a:lnTo>
                      <a:pt x="14" y="77"/>
                    </a:lnTo>
                    <a:lnTo>
                      <a:pt x="70" y="7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" name="Freeform 170"/>
              <p:cNvSpPr>
                <a:spLocks/>
              </p:cNvSpPr>
              <p:nvPr/>
            </p:nvSpPr>
            <p:spPr bwMode="auto">
              <a:xfrm>
                <a:off x="984" y="3150"/>
                <a:ext cx="63" cy="104"/>
              </a:xfrm>
              <a:custGeom>
                <a:avLst/>
                <a:gdLst>
                  <a:gd name="T0" fmla="*/ 63 w 70"/>
                  <a:gd name="T1" fmla="*/ 100 h 77"/>
                  <a:gd name="T2" fmla="*/ 56 w 70"/>
                  <a:gd name="T3" fmla="*/ 31 h 77"/>
                  <a:gd name="T4" fmla="*/ 22 w 70"/>
                  <a:gd name="T5" fmla="*/ 0 h 77"/>
                  <a:gd name="T6" fmla="*/ 0 w 70"/>
                  <a:gd name="T7" fmla="*/ 38 h 77"/>
                  <a:gd name="T8" fmla="*/ 13 w 70"/>
                  <a:gd name="T9" fmla="*/ 104 h 77"/>
                  <a:gd name="T10" fmla="*/ 63 w 70"/>
                  <a:gd name="T11" fmla="*/ 10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0" h="77">
                    <a:moveTo>
                      <a:pt x="70" y="74"/>
                    </a:moveTo>
                    <a:lnTo>
                      <a:pt x="62" y="23"/>
                    </a:lnTo>
                    <a:lnTo>
                      <a:pt x="24" y="0"/>
                    </a:lnTo>
                    <a:lnTo>
                      <a:pt x="0" y="28"/>
                    </a:lnTo>
                    <a:lnTo>
                      <a:pt x="14" y="77"/>
                    </a:lnTo>
                    <a:lnTo>
                      <a:pt x="70" y="74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Freeform 171"/>
              <p:cNvSpPr>
                <a:spLocks/>
              </p:cNvSpPr>
              <p:nvPr/>
            </p:nvSpPr>
            <p:spPr bwMode="auto">
              <a:xfrm>
                <a:off x="836" y="3195"/>
                <a:ext cx="148" cy="58"/>
              </a:xfrm>
              <a:custGeom>
                <a:avLst/>
                <a:gdLst>
                  <a:gd name="T0" fmla="*/ 148 w 162"/>
                  <a:gd name="T1" fmla="*/ 58 h 43"/>
                  <a:gd name="T2" fmla="*/ 40 w 162"/>
                  <a:gd name="T3" fmla="*/ 0 h 43"/>
                  <a:gd name="T4" fmla="*/ 0 w 162"/>
                  <a:gd name="T5" fmla="*/ 15 h 43"/>
                  <a:gd name="T6" fmla="*/ 16 w 162"/>
                  <a:gd name="T7" fmla="*/ 55 h 43"/>
                  <a:gd name="T8" fmla="*/ 148 w 162"/>
                  <a:gd name="T9" fmla="*/ 58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2" h="43">
                    <a:moveTo>
                      <a:pt x="162" y="43"/>
                    </a:moveTo>
                    <a:lnTo>
                      <a:pt x="44" y="0"/>
                    </a:lnTo>
                    <a:lnTo>
                      <a:pt x="0" y="11"/>
                    </a:lnTo>
                    <a:lnTo>
                      <a:pt x="18" y="41"/>
                    </a:lnTo>
                    <a:lnTo>
                      <a:pt x="162" y="4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" name="Freeform 172"/>
              <p:cNvSpPr>
                <a:spLocks/>
              </p:cNvSpPr>
              <p:nvPr/>
            </p:nvSpPr>
            <p:spPr bwMode="auto">
              <a:xfrm>
                <a:off x="836" y="3195"/>
                <a:ext cx="148" cy="58"/>
              </a:xfrm>
              <a:custGeom>
                <a:avLst/>
                <a:gdLst>
                  <a:gd name="T0" fmla="*/ 148 w 162"/>
                  <a:gd name="T1" fmla="*/ 58 h 43"/>
                  <a:gd name="T2" fmla="*/ 40 w 162"/>
                  <a:gd name="T3" fmla="*/ 0 h 43"/>
                  <a:gd name="T4" fmla="*/ 0 w 162"/>
                  <a:gd name="T5" fmla="*/ 15 h 43"/>
                  <a:gd name="T6" fmla="*/ 16 w 162"/>
                  <a:gd name="T7" fmla="*/ 55 h 43"/>
                  <a:gd name="T8" fmla="*/ 148 w 162"/>
                  <a:gd name="T9" fmla="*/ 58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2" h="43">
                    <a:moveTo>
                      <a:pt x="162" y="43"/>
                    </a:moveTo>
                    <a:lnTo>
                      <a:pt x="44" y="0"/>
                    </a:lnTo>
                    <a:lnTo>
                      <a:pt x="0" y="11"/>
                    </a:lnTo>
                    <a:lnTo>
                      <a:pt x="18" y="41"/>
                    </a:lnTo>
                    <a:lnTo>
                      <a:pt x="162" y="43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" name="Freeform 173"/>
              <p:cNvSpPr>
                <a:spLocks/>
              </p:cNvSpPr>
              <p:nvPr/>
            </p:nvSpPr>
            <p:spPr bwMode="auto">
              <a:xfrm>
                <a:off x="1369" y="3192"/>
                <a:ext cx="136" cy="55"/>
              </a:xfrm>
              <a:custGeom>
                <a:avLst/>
                <a:gdLst>
                  <a:gd name="T0" fmla="*/ 0 w 150"/>
                  <a:gd name="T1" fmla="*/ 55 h 40"/>
                  <a:gd name="T2" fmla="*/ 83 w 150"/>
                  <a:gd name="T3" fmla="*/ 0 h 40"/>
                  <a:gd name="T4" fmla="*/ 136 w 150"/>
                  <a:gd name="T5" fmla="*/ 14 h 40"/>
                  <a:gd name="T6" fmla="*/ 115 w 150"/>
                  <a:gd name="T7" fmla="*/ 48 h 40"/>
                  <a:gd name="T8" fmla="*/ 0 w 150"/>
                  <a:gd name="T9" fmla="*/ 55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" h="40">
                    <a:moveTo>
                      <a:pt x="0" y="40"/>
                    </a:moveTo>
                    <a:lnTo>
                      <a:pt x="91" y="0"/>
                    </a:lnTo>
                    <a:lnTo>
                      <a:pt x="150" y="10"/>
                    </a:lnTo>
                    <a:lnTo>
                      <a:pt x="127" y="35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Freeform 174"/>
              <p:cNvSpPr>
                <a:spLocks/>
              </p:cNvSpPr>
              <p:nvPr/>
            </p:nvSpPr>
            <p:spPr bwMode="auto">
              <a:xfrm>
                <a:off x="1369" y="3192"/>
                <a:ext cx="136" cy="55"/>
              </a:xfrm>
              <a:custGeom>
                <a:avLst/>
                <a:gdLst>
                  <a:gd name="T0" fmla="*/ 0 w 150"/>
                  <a:gd name="T1" fmla="*/ 55 h 40"/>
                  <a:gd name="T2" fmla="*/ 83 w 150"/>
                  <a:gd name="T3" fmla="*/ 0 h 40"/>
                  <a:gd name="T4" fmla="*/ 136 w 150"/>
                  <a:gd name="T5" fmla="*/ 14 h 40"/>
                  <a:gd name="T6" fmla="*/ 115 w 150"/>
                  <a:gd name="T7" fmla="*/ 48 h 40"/>
                  <a:gd name="T8" fmla="*/ 0 w 150"/>
                  <a:gd name="T9" fmla="*/ 55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" h="40">
                    <a:moveTo>
                      <a:pt x="0" y="40"/>
                    </a:moveTo>
                    <a:lnTo>
                      <a:pt x="91" y="0"/>
                    </a:lnTo>
                    <a:lnTo>
                      <a:pt x="150" y="10"/>
                    </a:lnTo>
                    <a:lnTo>
                      <a:pt x="127" y="35"/>
                    </a:lnTo>
                    <a:lnTo>
                      <a:pt x="0" y="40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Freeform 175"/>
              <p:cNvSpPr>
                <a:spLocks/>
              </p:cNvSpPr>
              <p:nvPr/>
            </p:nvSpPr>
            <p:spPr bwMode="auto">
              <a:xfrm>
                <a:off x="1066" y="3184"/>
                <a:ext cx="122" cy="69"/>
              </a:xfrm>
              <a:custGeom>
                <a:avLst/>
                <a:gdLst>
                  <a:gd name="T0" fmla="*/ 0 w 135"/>
                  <a:gd name="T1" fmla="*/ 69 h 51"/>
                  <a:gd name="T2" fmla="*/ 95 w 135"/>
                  <a:gd name="T3" fmla="*/ 0 h 51"/>
                  <a:gd name="T4" fmla="*/ 122 w 135"/>
                  <a:gd name="T5" fmla="*/ 15 h 51"/>
                  <a:gd name="T6" fmla="*/ 111 w 135"/>
                  <a:gd name="T7" fmla="*/ 53 h 51"/>
                  <a:gd name="T8" fmla="*/ 0 w 135"/>
                  <a:gd name="T9" fmla="*/ 69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5" h="51">
                    <a:moveTo>
                      <a:pt x="0" y="51"/>
                    </a:moveTo>
                    <a:lnTo>
                      <a:pt x="105" y="0"/>
                    </a:lnTo>
                    <a:lnTo>
                      <a:pt x="135" y="11"/>
                    </a:lnTo>
                    <a:lnTo>
                      <a:pt x="123" y="3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" name="Freeform 176"/>
              <p:cNvSpPr>
                <a:spLocks/>
              </p:cNvSpPr>
              <p:nvPr/>
            </p:nvSpPr>
            <p:spPr bwMode="auto">
              <a:xfrm>
                <a:off x="1066" y="3184"/>
                <a:ext cx="122" cy="69"/>
              </a:xfrm>
              <a:custGeom>
                <a:avLst/>
                <a:gdLst>
                  <a:gd name="T0" fmla="*/ 0 w 135"/>
                  <a:gd name="T1" fmla="*/ 69 h 51"/>
                  <a:gd name="T2" fmla="*/ 95 w 135"/>
                  <a:gd name="T3" fmla="*/ 0 h 51"/>
                  <a:gd name="T4" fmla="*/ 122 w 135"/>
                  <a:gd name="T5" fmla="*/ 15 h 51"/>
                  <a:gd name="T6" fmla="*/ 111 w 135"/>
                  <a:gd name="T7" fmla="*/ 53 h 51"/>
                  <a:gd name="T8" fmla="*/ 0 w 135"/>
                  <a:gd name="T9" fmla="*/ 69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5" h="51">
                    <a:moveTo>
                      <a:pt x="0" y="51"/>
                    </a:moveTo>
                    <a:lnTo>
                      <a:pt x="105" y="0"/>
                    </a:lnTo>
                    <a:lnTo>
                      <a:pt x="135" y="11"/>
                    </a:lnTo>
                    <a:lnTo>
                      <a:pt x="123" y="39"/>
                    </a:lnTo>
                    <a:lnTo>
                      <a:pt x="0" y="51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Freeform 177"/>
              <p:cNvSpPr>
                <a:spLocks/>
              </p:cNvSpPr>
              <p:nvPr/>
            </p:nvSpPr>
            <p:spPr bwMode="auto">
              <a:xfrm>
                <a:off x="2474" y="3210"/>
                <a:ext cx="122" cy="43"/>
              </a:xfrm>
              <a:custGeom>
                <a:avLst/>
                <a:gdLst>
                  <a:gd name="T0" fmla="*/ 0 w 135"/>
                  <a:gd name="T1" fmla="*/ 40 h 32"/>
                  <a:gd name="T2" fmla="*/ 11 w 135"/>
                  <a:gd name="T3" fmla="*/ 9 h 32"/>
                  <a:gd name="T4" fmla="*/ 89 w 135"/>
                  <a:gd name="T5" fmla="*/ 0 h 32"/>
                  <a:gd name="T6" fmla="*/ 122 w 135"/>
                  <a:gd name="T7" fmla="*/ 20 h 32"/>
                  <a:gd name="T8" fmla="*/ 108 w 135"/>
                  <a:gd name="T9" fmla="*/ 43 h 32"/>
                  <a:gd name="T10" fmla="*/ 22 w 135"/>
                  <a:gd name="T11" fmla="*/ 43 h 32"/>
                  <a:gd name="T12" fmla="*/ 0 w 135"/>
                  <a:gd name="T13" fmla="*/ 4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32">
                    <a:moveTo>
                      <a:pt x="0" y="30"/>
                    </a:moveTo>
                    <a:lnTo>
                      <a:pt x="12" y="7"/>
                    </a:lnTo>
                    <a:lnTo>
                      <a:pt x="99" y="0"/>
                    </a:lnTo>
                    <a:lnTo>
                      <a:pt x="135" y="15"/>
                    </a:lnTo>
                    <a:lnTo>
                      <a:pt x="119" y="32"/>
                    </a:lnTo>
                    <a:lnTo>
                      <a:pt x="24" y="32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" name="Freeform 178"/>
              <p:cNvSpPr>
                <a:spLocks/>
              </p:cNvSpPr>
              <p:nvPr/>
            </p:nvSpPr>
            <p:spPr bwMode="auto">
              <a:xfrm>
                <a:off x="2474" y="3210"/>
                <a:ext cx="122" cy="43"/>
              </a:xfrm>
              <a:custGeom>
                <a:avLst/>
                <a:gdLst>
                  <a:gd name="T0" fmla="*/ 0 w 135"/>
                  <a:gd name="T1" fmla="*/ 40 h 32"/>
                  <a:gd name="T2" fmla="*/ 11 w 135"/>
                  <a:gd name="T3" fmla="*/ 9 h 32"/>
                  <a:gd name="T4" fmla="*/ 89 w 135"/>
                  <a:gd name="T5" fmla="*/ 0 h 32"/>
                  <a:gd name="T6" fmla="*/ 122 w 135"/>
                  <a:gd name="T7" fmla="*/ 20 h 32"/>
                  <a:gd name="T8" fmla="*/ 108 w 135"/>
                  <a:gd name="T9" fmla="*/ 43 h 32"/>
                  <a:gd name="T10" fmla="*/ 22 w 135"/>
                  <a:gd name="T11" fmla="*/ 43 h 32"/>
                  <a:gd name="T12" fmla="*/ 0 w 135"/>
                  <a:gd name="T13" fmla="*/ 4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32">
                    <a:moveTo>
                      <a:pt x="0" y="30"/>
                    </a:moveTo>
                    <a:lnTo>
                      <a:pt x="12" y="7"/>
                    </a:lnTo>
                    <a:lnTo>
                      <a:pt x="99" y="0"/>
                    </a:lnTo>
                    <a:lnTo>
                      <a:pt x="135" y="15"/>
                    </a:lnTo>
                    <a:lnTo>
                      <a:pt x="119" y="32"/>
                    </a:lnTo>
                    <a:lnTo>
                      <a:pt x="24" y="32"/>
                    </a:lnTo>
                    <a:lnTo>
                      <a:pt x="0" y="30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Freeform 179"/>
              <p:cNvSpPr>
                <a:spLocks/>
              </p:cNvSpPr>
              <p:nvPr/>
            </p:nvSpPr>
            <p:spPr bwMode="auto">
              <a:xfrm>
                <a:off x="1074" y="3243"/>
                <a:ext cx="105" cy="43"/>
              </a:xfrm>
              <a:custGeom>
                <a:avLst/>
                <a:gdLst>
                  <a:gd name="T0" fmla="*/ 105 w 117"/>
                  <a:gd name="T1" fmla="*/ 0 h 32"/>
                  <a:gd name="T2" fmla="*/ 31 w 117"/>
                  <a:gd name="T3" fmla="*/ 43 h 32"/>
                  <a:gd name="T4" fmla="*/ 0 w 117"/>
                  <a:gd name="T5" fmla="*/ 34 h 32"/>
                  <a:gd name="T6" fmla="*/ 0 w 117"/>
                  <a:gd name="T7" fmla="*/ 0 h 32"/>
                  <a:gd name="T8" fmla="*/ 105 w 117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" h="32">
                    <a:moveTo>
                      <a:pt x="117" y="0"/>
                    </a:moveTo>
                    <a:lnTo>
                      <a:pt x="34" y="32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Freeform 180"/>
              <p:cNvSpPr>
                <a:spLocks/>
              </p:cNvSpPr>
              <p:nvPr/>
            </p:nvSpPr>
            <p:spPr bwMode="auto">
              <a:xfrm>
                <a:off x="1074" y="3243"/>
                <a:ext cx="105" cy="43"/>
              </a:xfrm>
              <a:custGeom>
                <a:avLst/>
                <a:gdLst>
                  <a:gd name="T0" fmla="*/ 105 w 117"/>
                  <a:gd name="T1" fmla="*/ 0 h 32"/>
                  <a:gd name="T2" fmla="*/ 31 w 117"/>
                  <a:gd name="T3" fmla="*/ 43 h 32"/>
                  <a:gd name="T4" fmla="*/ 0 w 117"/>
                  <a:gd name="T5" fmla="*/ 34 h 32"/>
                  <a:gd name="T6" fmla="*/ 0 w 117"/>
                  <a:gd name="T7" fmla="*/ 0 h 32"/>
                  <a:gd name="T8" fmla="*/ 105 w 117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" h="32">
                    <a:moveTo>
                      <a:pt x="117" y="0"/>
                    </a:moveTo>
                    <a:lnTo>
                      <a:pt x="34" y="32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117" y="0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" name="Freeform 181"/>
              <p:cNvSpPr>
                <a:spLocks/>
              </p:cNvSpPr>
              <p:nvPr/>
            </p:nvSpPr>
            <p:spPr bwMode="auto">
              <a:xfrm>
                <a:off x="1188" y="3250"/>
                <a:ext cx="63" cy="41"/>
              </a:xfrm>
              <a:custGeom>
                <a:avLst/>
                <a:gdLst>
                  <a:gd name="T0" fmla="*/ 4 w 69"/>
                  <a:gd name="T1" fmla="*/ 41 h 30"/>
                  <a:gd name="T2" fmla="*/ 43 w 69"/>
                  <a:gd name="T3" fmla="*/ 31 h 30"/>
                  <a:gd name="T4" fmla="*/ 63 w 69"/>
                  <a:gd name="T5" fmla="*/ 0 h 30"/>
                  <a:gd name="T6" fmla="*/ 0 w 69"/>
                  <a:gd name="T7" fmla="*/ 4 h 30"/>
                  <a:gd name="T8" fmla="*/ 4 w 69"/>
                  <a:gd name="T9" fmla="*/ 4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9" h="30">
                    <a:moveTo>
                      <a:pt x="4" y="30"/>
                    </a:moveTo>
                    <a:lnTo>
                      <a:pt x="47" y="23"/>
                    </a:lnTo>
                    <a:lnTo>
                      <a:pt x="69" y="0"/>
                    </a:lnTo>
                    <a:lnTo>
                      <a:pt x="0" y="3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" name="Freeform 182"/>
              <p:cNvSpPr>
                <a:spLocks/>
              </p:cNvSpPr>
              <p:nvPr/>
            </p:nvSpPr>
            <p:spPr bwMode="auto">
              <a:xfrm>
                <a:off x="1188" y="3250"/>
                <a:ext cx="63" cy="41"/>
              </a:xfrm>
              <a:custGeom>
                <a:avLst/>
                <a:gdLst>
                  <a:gd name="T0" fmla="*/ 4 w 69"/>
                  <a:gd name="T1" fmla="*/ 41 h 30"/>
                  <a:gd name="T2" fmla="*/ 43 w 69"/>
                  <a:gd name="T3" fmla="*/ 31 h 30"/>
                  <a:gd name="T4" fmla="*/ 63 w 69"/>
                  <a:gd name="T5" fmla="*/ 0 h 30"/>
                  <a:gd name="T6" fmla="*/ 0 w 69"/>
                  <a:gd name="T7" fmla="*/ 4 h 30"/>
                  <a:gd name="T8" fmla="*/ 4 w 69"/>
                  <a:gd name="T9" fmla="*/ 4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9" h="30">
                    <a:moveTo>
                      <a:pt x="4" y="30"/>
                    </a:moveTo>
                    <a:lnTo>
                      <a:pt x="47" y="23"/>
                    </a:lnTo>
                    <a:lnTo>
                      <a:pt x="69" y="0"/>
                    </a:lnTo>
                    <a:lnTo>
                      <a:pt x="0" y="3"/>
                    </a:lnTo>
                    <a:lnTo>
                      <a:pt x="4" y="30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" name="Freeform 183"/>
              <p:cNvSpPr>
                <a:spLocks/>
              </p:cNvSpPr>
              <p:nvPr/>
            </p:nvSpPr>
            <p:spPr bwMode="auto">
              <a:xfrm>
                <a:off x="1683" y="3254"/>
                <a:ext cx="52" cy="40"/>
              </a:xfrm>
              <a:custGeom>
                <a:avLst/>
                <a:gdLst>
                  <a:gd name="T0" fmla="*/ 0 w 57"/>
                  <a:gd name="T1" fmla="*/ 0 h 29"/>
                  <a:gd name="T2" fmla="*/ 22 w 57"/>
                  <a:gd name="T3" fmla="*/ 40 h 29"/>
                  <a:gd name="T4" fmla="*/ 52 w 57"/>
                  <a:gd name="T5" fmla="*/ 6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7" h="29">
                    <a:moveTo>
                      <a:pt x="0" y="0"/>
                    </a:moveTo>
                    <a:lnTo>
                      <a:pt x="24" y="29"/>
                    </a:lnTo>
                    <a:lnTo>
                      <a:pt x="57" y="4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" name="Freeform 184"/>
              <p:cNvSpPr>
                <a:spLocks/>
              </p:cNvSpPr>
              <p:nvPr/>
            </p:nvSpPr>
            <p:spPr bwMode="auto">
              <a:xfrm>
                <a:off x="1892" y="3239"/>
                <a:ext cx="42" cy="47"/>
              </a:xfrm>
              <a:custGeom>
                <a:avLst/>
                <a:gdLst>
                  <a:gd name="T0" fmla="*/ 0 w 46"/>
                  <a:gd name="T1" fmla="*/ 0 h 35"/>
                  <a:gd name="T2" fmla="*/ 29 w 46"/>
                  <a:gd name="T3" fmla="*/ 47 h 35"/>
                  <a:gd name="T4" fmla="*/ 42 w 46"/>
                  <a:gd name="T5" fmla="*/ 9 h 3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6" h="35">
                    <a:moveTo>
                      <a:pt x="0" y="0"/>
                    </a:moveTo>
                    <a:lnTo>
                      <a:pt x="32" y="35"/>
                    </a:lnTo>
                    <a:lnTo>
                      <a:pt x="46" y="7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" name="Freeform 185"/>
              <p:cNvSpPr>
                <a:spLocks/>
              </p:cNvSpPr>
              <p:nvPr/>
            </p:nvSpPr>
            <p:spPr bwMode="auto">
              <a:xfrm>
                <a:off x="1975" y="3249"/>
                <a:ext cx="51" cy="53"/>
              </a:xfrm>
              <a:custGeom>
                <a:avLst/>
                <a:gdLst>
                  <a:gd name="T0" fmla="*/ 0 w 57"/>
                  <a:gd name="T1" fmla="*/ 0 h 39"/>
                  <a:gd name="T2" fmla="*/ 2 w 57"/>
                  <a:gd name="T3" fmla="*/ 53 h 39"/>
                  <a:gd name="T4" fmla="*/ 33 w 57"/>
                  <a:gd name="T5" fmla="*/ 49 h 39"/>
                  <a:gd name="T6" fmla="*/ 51 w 57"/>
                  <a:gd name="T7" fmla="*/ 1 h 39"/>
                  <a:gd name="T8" fmla="*/ 0 w 57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39">
                    <a:moveTo>
                      <a:pt x="0" y="0"/>
                    </a:moveTo>
                    <a:lnTo>
                      <a:pt x="2" y="39"/>
                    </a:lnTo>
                    <a:lnTo>
                      <a:pt x="37" y="36"/>
                    </a:lnTo>
                    <a:lnTo>
                      <a:pt x="5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" name="Freeform 186"/>
              <p:cNvSpPr>
                <a:spLocks/>
              </p:cNvSpPr>
              <p:nvPr/>
            </p:nvSpPr>
            <p:spPr bwMode="auto">
              <a:xfrm>
                <a:off x="1975" y="3249"/>
                <a:ext cx="51" cy="53"/>
              </a:xfrm>
              <a:custGeom>
                <a:avLst/>
                <a:gdLst>
                  <a:gd name="T0" fmla="*/ 0 w 57"/>
                  <a:gd name="T1" fmla="*/ 0 h 39"/>
                  <a:gd name="T2" fmla="*/ 2 w 57"/>
                  <a:gd name="T3" fmla="*/ 53 h 39"/>
                  <a:gd name="T4" fmla="*/ 33 w 57"/>
                  <a:gd name="T5" fmla="*/ 49 h 39"/>
                  <a:gd name="T6" fmla="*/ 51 w 57"/>
                  <a:gd name="T7" fmla="*/ 1 h 39"/>
                  <a:gd name="T8" fmla="*/ 0 w 57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39">
                    <a:moveTo>
                      <a:pt x="0" y="0"/>
                    </a:moveTo>
                    <a:lnTo>
                      <a:pt x="2" y="39"/>
                    </a:lnTo>
                    <a:lnTo>
                      <a:pt x="37" y="36"/>
                    </a:lnTo>
                    <a:lnTo>
                      <a:pt x="57" y="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" name="Freeform 187"/>
              <p:cNvSpPr>
                <a:spLocks/>
              </p:cNvSpPr>
              <p:nvPr/>
            </p:nvSpPr>
            <p:spPr bwMode="auto">
              <a:xfrm>
                <a:off x="2184" y="3236"/>
                <a:ext cx="46" cy="55"/>
              </a:xfrm>
              <a:custGeom>
                <a:avLst/>
                <a:gdLst>
                  <a:gd name="T0" fmla="*/ 4 w 51"/>
                  <a:gd name="T1" fmla="*/ 55 h 41"/>
                  <a:gd name="T2" fmla="*/ 34 w 51"/>
                  <a:gd name="T3" fmla="*/ 51 h 41"/>
                  <a:gd name="T4" fmla="*/ 46 w 51"/>
                  <a:gd name="T5" fmla="*/ 15 h 41"/>
                  <a:gd name="T6" fmla="*/ 40 w 51"/>
                  <a:gd name="T7" fmla="*/ 11 h 41"/>
                  <a:gd name="T8" fmla="*/ 23 w 51"/>
                  <a:gd name="T9" fmla="*/ 1 h 41"/>
                  <a:gd name="T10" fmla="*/ 7 w 51"/>
                  <a:gd name="T11" fmla="*/ 0 h 41"/>
                  <a:gd name="T12" fmla="*/ 0 w 51"/>
                  <a:gd name="T13" fmla="*/ 15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" h="41">
                    <a:moveTo>
                      <a:pt x="4" y="41"/>
                    </a:moveTo>
                    <a:lnTo>
                      <a:pt x="38" y="38"/>
                    </a:lnTo>
                    <a:lnTo>
                      <a:pt x="51" y="11"/>
                    </a:lnTo>
                    <a:lnTo>
                      <a:pt x="44" y="8"/>
                    </a:lnTo>
                    <a:lnTo>
                      <a:pt x="26" y="1"/>
                    </a:lnTo>
                    <a:lnTo>
                      <a:pt x="8" y="0"/>
                    </a:lnTo>
                    <a:lnTo>
                      <a:pt x="0" y="11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" name="Line 188"/>
              <p:cNvSpPr>
                <a:spLocks noChangeShapeType="1"/>
              </p:cNvSpPr>
              <p:nvPr/>
            </p:nvSpPr>
            <p:spPr bwMode="auto">
              <a:xfrm flipH="1" flipV="1">
                <a:off x="853" y="3250"/>
                <a:ext cx="131" cy="4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" name="Freeform 189"/>
              <p:cNvSpPr>
                <a:spLocks/>
              </p:cNvSpPr>
              <p:nvPr/>
            </p:nvSpPr>
            <p:spPr bwMode="auto">
              <a:xfrm>
                <a:off x="853" y="3250"/>
                <a:ext cx="119" cy="36"/>
              </a:xfrm>
              <a:custGeom>
                <a:avLst/>
                <a:gdLst>
                  <a:gd name="T0" fmla="*/ 0 w 131"/>
                  <a:gd name="T1" fmla="*/ 0 h 27"/>
                  <a:gd name="T2" fmla="*/ 86 w 131"/>
                  <a:gd name="T3" fmla="*/ 36 h 27"/>
                  <a:gd name="T4" fmla="*/ 119 w 131"/>
                  <a:gd name="T5" fmla="*/ 27 h 27"/>
                  <a:gd name="T6" fmla="*/ 119 w 131"/>
                  <a:gd name="T7" fmla="*/ 4 h 27"/>
                  <a:gd name="T8" fmla="*/ 0 w 131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" h="27">
                    <a:moveTo>
                      <a:pt x="0" y="0"/>
                    </a:moveTo>
                    <a:lnTo>
                      <a:pt x="95" y="27"/>
                    </a:lnTo>
                    <a:lnTo>
                      <a:pt x="131" y="20"/>
                    </a:lnTo>
                    <a:lnTo>
                      <a:pt x="13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" name="Freeform 190"/>
              <p:cNvSpPr>
                <a:spLocks/>
              </p:cNvSpPr>
              <p:nvPr/>
            </p:nvSpPr>
            <p:spPr bwMode="auto">
              <a:xfrm>
                <a:off x="853" y="3250"/>
                <a:ext cx="119" cy="36"/>
              </a:xfrm>
              <a:custGeom>
                <a:avLst/>
                <a:gdLst>
                  <a:gd name="T0" fmla="*/ 0 w 131"/>
                  <a:gd name="T1" fmla="*/ 0 h 27"/>
                  <a:gd name="T2" fmla="*/ 86 w 131"/>
                  <a:gd name="T3" fmla="*/ 36 h 27"/>
                  <a:gd name="T4" fmla="*/ 119 w 131"/>
                  <a:gd name="T5" fmla="*/ 27 h 27"/>
                  <a:gd name="T6" fmla="*/ 119 w 131"/>
                  <a:gd name="T7" fmla="*/ 4 h 27"/>
                  <a:gd name="T8" fmla="*/ 0 w 131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" h="27">
                    <a:moveTo>
                      <a:pt x="0" y="0"/>
                    </a:moveTo>
                    <a:lnTo>
                      <a:pt x="95" y="27"/>
                    </a:lnTo>
                    <a:lnTo>
                      <a:pt x="131" y="20"/>
                    </a:lnTo>
                    <a:lnTo>
                      <a:pt x="131" y="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" name="Freeform 191"/>
              <p:cNvSpPr>
                <a:spLocks/>
              </p:cNvSpPr>
              <p:nvPr/>
            </p:nvSpPr>
            <p:spPr bwMode="auto">
              <a:xfrm>
                <a:off x="998" y="3249"/>
                <a:ext cx="44" cy="37"/>
              </a:xfrm>
              <a:custGeom>
                <a:avLst/>
                <a:gdLst>
                  <a:gd name="T0" fmla="*/ 0 w 48"/>
                  <a:gd name="T1" fmla="*/ 5 h 28"/>
                  <a:gd name="T2" fmla="*/ 26 w 48"/>
                  <a:gd name="T3" fmla="*/ 37 h 28"/>
                  <a:gd name="T4" fmla="*/ 44 w 48"/>
                  <a:gd name="T5" fmla="*/ 0 h 28"/>
                  <a:gd name="T6" fmla="*/ 0 w 48"/>
                  <a:gd name="T7" fmla="*/ 5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28">
                    <a:moveTo>
                      <a:pt x="0" y="4"/>
                    </a:moveTo>
                    <a:lnTo>
                      <a:pt x="28" y="28"/>
                    </a:lnTo>
                    <a:lnTo>
                      <a:pt x="4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" name="Freeform 192"/>
              <p:cNvSpPr>
                <a:spLocks/>
              </p:cNvSpPr>
              <p:nvPr/>
            </p:nvSpPr>
            <p:spPr bwMode="auto">
              <a:xfrm>
                <a:off x="998" y="3249"/>
                <a:ext cx="44" cy="37"/>
              </a:xfrm>
              <a:custGeom>
                <a:avLst/>
                <a:gdLst>
                  <a:gd name="T0" fmla="*/ 0 w 48"/>
                  <a:gd name="T1" fmla="*/ 5 h 28"/>
                  <a:gd name="T2" fmla="*/ 26 w 48"/>
                  <a:gd name="T3" fmla="*/ 37 h 28"/>
                  <a:gd name="T4" fmla="*/ 44 w 48"/>
                  <a:gd name="T5" fmla="*/ 0 h 28"/>
                  <a:gd name="T6" fmla="*/ 0 w 48"/>
                  <a:gd name="T7" fmla="*/ 5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28">
                    <a:moveTo>
                      <a:pt x="0" y="4"/>
                    </a:moveTo>
                    <a:lnTo>
                      <a:pt x="28" y="28"/>
                    </a:lnTo>
                    <a:lnTo>
                      <a:pt x="48" y="0"/>
                    </a:lnTo>
                    <a:lnTo>
                      <a:pt x="0" y="4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" name="Freeform 193"/>
              <p:cNvSpPr>
                <a:spLocks/>
              </p:cNvSpPr>
              <p:nvPr/>
            </p:nvSpPr>
            <p:spPr bwMode="auto">
              <a:xfrm>
                <a:off x="1591" y="3249"/>
                <a:ext cx="57" cy="37"/>
              </a:xfrm>
              <a:custGeom>
                <a:avLst/>
                <a:gdLst>
                  <a:gd name="T0" fmla="*/ 0 w 63"/>
                  <a:gd name="T1" fmla="*/ 0 h 28"/>
                  <a:gd name="T2" fmla="*/ 0 w 63"/>
                  <a:gd name="T3" fmla="*/ 37 h 28"/>
                  <a:gd name="T4" fmla="*/ 42 w 63"/>
                  <a:gd name="T5" fmla="*/ 32 h 28"/>
                  <a:gd name="T6" fmla="*/ 57 w 63"/>
                  <a:gd name="T7" fmla="*/ 5 h 28"/>
                  <a:gd name="T8" fmla="*/ 0 w 63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8">
                    <a:moveTo>
                      <a:pt x="0" y="0"/>
                    </a:moveTo>
                    <a:lnTo>
                      <a:pt x="0" y="28"/>
                    </a:lnTo>
                    <a:lnTo>
                      <a:pt x="46" y="24"/>
                    </a:lnTo>
                    <a:lnTo>
                      <a:pt x="6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" name="Freeform 194"/>
              <p:cNvSpPr>
                <a:spLocks/>
              </p:cNvSpPr>
              <p:nvPr/>
            </p:nvSpPr>
            <p:spPr bwMode="auto">
              <a:xfrm>
                <a:off x="1591" y="3249"/>
                <a:ext cx="57" cy="37"/>
              </a:xfrm>
              <a:custGeom>
                <a:avLst/>
                <a:gdLst>
                  <a:gd name="T0" fmla="*/ 0 w 63"/>
                  <a:gd name="T1" fmla="*/ 0 h 28"/>
                  <a:gd name="T2" fmla="*/ 0 w 63"/>
                  <a:gd name="T3" fmla="*/ 37 h 28"/>
                  <a:gd name="T4" fmla="*/ 42 w 63"/>
                  <a:gd name="T5" fmla="*/ 32 h 28"/>
                  <a:gd name="T6" fmla="*/ 57 w 63"/>
                  <a:gd name="T7" fmla="*/ 5 h 28"/>
                  <a:gd name="T8" fmla="*/ 0 w 63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8">
                    <a:moveTo>
                      <a:pt x="0" y="0"/>
                    </a:moveTo>
                    <a:lnTo>
                      <a:pt x="0" y="28"/>
                    </a:lnTo>
                    <a:lnTo>
                      <a:pt x="46" y="24"/>
                    </a:lnTo>
                    <a:lnTo>
                      <a:pt x="63" y="4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" name="Freeform 195"/>
              <p:cNvSpPr>
                <a:spLocks/>
              </p:cNvSpPr>
              <p:nvPr/>
            </p:nvSpPr>
            <p:spPr bwMode="auto">
              <a:xfrm>
                <a:off x="1896" y="3239"/>
                <a:ext cx="40" cy="42"/>
              </a:xfrm>
              <a:custGeom>
                <a:avLst/>
                <a:gdLst>
                  <a:gd name="T0" fmla="*/ 0 w 45"/>
                  <a:gd name="T1" fmla="*/ 0 h 31"/>
                  <a:gd name="T2" fmla="*/ 25 w 45"/>
                  <a:gd name="T3" fmla="*/ 42 h 31"/>
                  <a:gd name="T4" fmla="*/ 40 w 45"/>
                  <a:gd name="T5" fmla="*/ 0 h 31"/>
                  <a:gd name="T6" fmla="*/ 0 w 45"/>
                  <a:gd name="T7" fmla="*/ 0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31">
                    <a:moveTo>
                      <a:pt x="0" y="0"/>
                    </a:moveTo>
                    <a:lnTo>
                      <a:pt x="28" y="31"/>
                    </a:ln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" name="Freeform 196"/>
              <p:cNvSpPr>
                <a:spLocks/>
              </p:cNvSpPr>
              <p:nvPr/>
            </p:nvSpPr>
            <p:spPr bwMode="auto">
              <a:xfrm>
                <a:off x="1896" y="3239"/>
                <a:ext cx="40" cy="42"/>
              </a:xfrm>
              <a:custGeom>
                <a:avLst/>
                <a:gdLst>
                  <a:gd name="T0" fmla="*/ 0 w 45"/>
                  <a:gd name="T1" fmla="*/ 0 h 31"/>
                  <a:gd name="T2" fmla="*/ 25 w 45"/>
                  <a:gd name="T3" fmla="*/ 42 h 31"/>
                  <a:gd name="T4" fmla="*/ 40 w 45"/>
                  <a:gd name="T5" fmla="*/ 0 h 31"/>
                  <a:gd name="T6" fmla="*/ 0 w 45"/>
                  <a:gd name="T7" fmla="*/ 0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31">
                    <a:moveTo>
                      <a:pt x="0" y="0"/>
                    </a:moveTo>
                    <a:lnTo>
                      <a:pt x="28" y="31"/>
                    </a:lnTo>
                    <a:lnTo>
                      <a:pt x="45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" name="Freeform 197"/>
              <p:cNvSpPr>
                <a:spLocks/>
              </p:cNvSpPr>
              <p:nvPr/>
            </p:nvSpPr>
            <p:spPr bwMode="auto">
              <a:xfrm>
                <a:off x="1684" y="3254"/>
                <a:ext cx="57" cy="37"/>
              </a:xfrm>
              <a:custGeom>
                <a:avLst/>
                <a:gdLst>
                  <a:gd name="T0" fmla="*/ 57 w 63"/>
                  <a:gd name="T1" fmla="*/ 0 h 27"/>
                  <a:gd name="T2" fmla="*/ 0 w 63"/>
                  <a:gd name="T3" fmla="*/ 0 h 27"/>
                  <a:gd name="T4" fmla="*/ 16 w 63"/>
                  <a:gd name="T5" fmla="*/ 37 h 27"/>
                  <a:gd name="T6" fmla="*/ 57 w 63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3" h="27">
                    <a:moveTo>
                      <a:pt x="63" y="0"/>
                    </a:moveTo>
                    <a:lnTo>
                      <a:pt x="0" y="0"/>
                    </a:lnTo>
                    <a:lnTo>
                      <a:pt x="18" y="27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" name="Freeform 198"/>
              <p:cNvSpPr>
                <a:spLocks/>
              </p:cNvSpPr>
              <p:nvPr/>
            </p:nvSpPr>
            <p:spPr bwMode="auto">
              <a:xfrm>
                <a:off x="1684" y="3254"/>
                <a:ext cx="57" cy="37"/>
              </a:xfrm>
              <a:custGeom>
                <a:avLst/>
                <a:gdLst>
                  <a:gd name="T0" fmla="*/ 57 w 63"/>
                  <a:gd name="T1" fmla="*/ 0 h 27"/>
                  <a:gd name="T2" fmla="*/ 0 w 63"/>
                  <a:gd name="T3" fmla="*/ 0 h 27"/>
                  <a:gd name="T4" fmla="*/ 16 w 63"/>
                  <a:gd name="T5" fmla="*/ 37 h 27"/>
                  <a:gd name="T6" fmla="*/ 57 w 63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3" h="27">
                    <a:moveTo>
                      <a:pt x="63" y="0"/>
                    </a:moveTo>
                    <a:lnTo>
                      <a:pt x="0" y="0"/>
                    </a:lnTo>
                    <a:lnTo>
                      <a:pt x="18" y="27"/>
                    </a:lnTo>
                    <a:lnTo>
                      <a:pt x="63" y="0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" name="Freeform 199"/>
              <p:cNvSpPr>
                <a:spLocks/>
              </p:cNvSpPr>
              <p:nvPr/>
            </p:nvSpPr>
            <p:spPr bwMode="auto">
              <a:xfrm>
                <a:off x="1285" y="3243"/>
                <a:ext cx="55" cy="38"/>
              </a:xfrm>
              <a:custGeom>
                <a:avLst/>
                <a:gdLst>
                  <a:gd name="T0" fmla="*/ 0 w 62"/>
                  <a:gd name="T1" fmla="*/ 0 h 28"/>
                  <a:gd name="T2" fmla="*/ 21 w 62"/>
                  <a:gd name="T3" fmla="*/ 38 h 28"/>
                  <a:gd name="T4" fmla="*/ 55 w 62"/>
                  <a:gd name="T5" fmla="*/ 5 h 28"/>
                  <a:gd name="T6" fmla="*/ 0 w 62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2" h="28">
                    <a:moveTo>
                      <a:pt x="0" y="0"/>
                    </a:moveTo>
                    <a:lnTo>
                      <a:pt x="24" y="28"/>
                    </a:lnTo>
                    <a:lnTo>
                      <a:pt x="6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" name="Freeform 200"/>
              <p:cNvSpPr>
                <a:spLocks/>
              </p:cNvSpPr>
              <p:nvPr/>
            </p:nvSpPr>
            <p:spPr bwMode="auto">
              <a:xfrm>
                <a:off x="1285" y="3243"/>
                <a:ext cx="55" cy="38"/>
              </a:xfrm>
              <a:custGeom>
                <a:avLst/>
                <a:gdLst>
                  <a:gd name="T0" fmla="*/ 0 w 62"/>
                  <a:gd name="T1" fmla="*/ 0 h 28"/>
                  <a:gd name="T2" fmla="*/ 21 w 62"/>
                  <a:gd name="T3" fmla="*/ 38 h 28"/>
                  <a:gd name="T4" fmla="*/ 55 w 62"/>
                  <a:gd name="T5" fmla="*/ 5 h 28"/>
                  <a:gd name="T6" fmla="*/ 0 w 62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2" h="28">
                    <a:moveTo>
                      <a:pt x="0" y="0"/>
                    </a:moveTo>
                    <a:lnTo>
                      <a:pt x="24" y="28"/>
                    </a:lnTo>
                    <a:lnTo>
                      <a:pt x="62" y="4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" name="Freeform 201"/>
              <p:cNvSpPr>
                <a:spLocks/>
              </p:cNvSpPr>
              <p:nvPr/>
            </p:nvSpPr>
            <p:spPr bwMode="auto">
              <a:xfrm>
                <a:off x="1371" y="3239"/>
                <a:ext cx="113" cy="42"/>
              </a:xfrm>
              <a:custGeom>
                <a:avLst/>
                <a:gdLst>
                  <a:gd name="T0" fmla="*/ 113 w 125"/>
                  <a:gd name="T1" fmla="*/ 9 h 31"/>
                  <a:gd name="T2" fmla="*/ 33 w 125"/>
                  <a:gd name="T3" fmla="*/ 42 h 31"/>
                  <a:gd name="T4" fmla="*/ 0 w 125"/>
                  <a:gd name="T5" fmla="*/ 38 h 31"/>
                  <a:gd name="T6" fmla="*/ 0 w 125"/>
                  <a:gd name="T7" fmla="*/ 0 h 31"/>
                  <a:gd name="T8" fmla="*/ 113 w 125"/>
                  <a:gd name="T9" fmla="*/ 9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5" h="31">
                    <a:moveTo>
                      <a:pt x="125" y="7"/>
                    </a:moveTo>
                    <a:lnTo>
                      <a:pt x="36" y="31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125" y="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" name="Freeform 202"/>
              <p:cNvSpPr>
                <a:spLocks/>
              </p:cNvSpPr>
              <p:nvPr/>
            </p:nvSpPr>
            <p:spPr bwMode="auto">
              <a:xfrm>
                <a:off x="1371" y="3239"/>
                <a:ext cx="113" cy="42"/>
              </a:xfrm>
              <a:custGeom>
                <a:avLst/>
                <a:gdLst>
                  <a:gd name="T0" fmla="*/ 113 w 125"/>
                  <a:gd name="T1" fmla="*/ 9 h 31"/>
                  <a:gd name="T2" fmla="*/ 33 w 125"/>
                  <a:gd name="T3" fmla="*/ 42 h 31"/>
                  <a:gd name="T4" fmla="*/ 0 w 125"/>
                  <a:gd name="T5" fmla="*/ 38 h 31"/>
                  <a:gd name="T6" fmla="*/ 0 w 125"/>
                  <a:gd name="T7" fmla="*/ 0 h 31"/>
                  <a:gd name="T8" fmla="*/ 113 w 125"/>
                  <a:gd name="T9" fmla="*/ 9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5" h="31">
                    <a:moveTo>
                      <a:pt x="125" y="7"/>
                    </a:moveTo>
                    <a:lnTo>
                      <a:pt x="36" y="31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125" y="7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" name="Freeform 203"/>
              <p:cNvSpPr>
                <a:spLocks/>
              </p:cNvSpPr>
              <p:nvPr/>
            </p:nvSpPr>
            <p:spPr bwMode="auto">
              <a:xfrm>
                <a:off x="2175" y="3243"/>
                <a:ext cx="58" cy="43"/>
              </a:xfrm>
              <a:custGeom>
                <a:avLst/>
                <a:gdLst>
                  <a:gd name="T0" fmla="*/ 58 w 65"/>
                  <a:gd name="T1" fmla="*/ 5 h 32"/>
                  <a:gd name="T2" fmla="*/ 41 w 65"/>
                  <a:gd name="T3" fmla="*/ 38 h 32"/>
                  <a:gd name="T4" fmla="*/ 9 w 65"/>
                  <a:gd name="T5" fmla="*/ 43 h 32"/>
                  <a:gd name="T6" fmla="*/ 0 w 65"/>
                  <a:gd name="T7" fmla="*/ 0 h 32"/>
                  <a:gd name="T8" fmla="*/ 58 w 65"/>
                  <a:gd name="T9" fmla="*/ 5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32">
                    <a:moveTo>
                      <a:pt x="65" y="4"/>
                    </a:moveTo>
                    <a:lnTo>
                      <a:pt x="46" y="28"/>
                    </a:lnTo>
                    <a:lnTo>
                      <a:pt x="10" y="32"/>
                    </a:lnTo>
                    <a:lnTo>
                      <a:pt x="0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" name="Freeform 204"/>
              <p:cNvSpPr>
                <a:spLocks/>
              </p:cNvSpPr>
              <p:nvPr/>
            </p:nvSpPr>
            <p:spPr bwMode="auto">
              <a:xfrm>
                <a:off x="2175" y="3243"/>
                <a:ext cx="58" cy="43"/>
              </a:xfrm>
              <a:custGeom>
                <a:avLst/>
                <a:gdLst>
                  <a:gd name="T0" fmla="*/ 58 w 65"/>
                  <a:gd name="T1" fmla="*/ 5 h 32"/>
                  <a:gd name="T2" fmla="*/ 41 w 65"/>
                  <a:gd name="T3" fmla="*/ 38 h 32"/>
                  <a:gd name="T4" fmla="*/ 9 w 65"/>
                  <a:gd name="T5" fmla="*/ 43 h 32"/>
                  <a:gd name="T6" fmla="*/ 0 w 65"/>
                  <a:gd name="T7" fmla="*/ 0 h 32"/>
                  <a:gd name="T8" fmla="*/ 58 w 65"/>
                  <a:gd name="T9" fmla="*/ 5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32">
                    <a:moveTo>
                      <a:pt x="65" y="4"/>
                    </a:moveTo>
                    <a:lnTo>
                      <a:pt x="46" y="28"/>
                    </a:lnTo>
                    <a:lnTo>
                      <a:pt x="10" y="32"/>
                    </a:lnTo>
                    <a:lnTo>
                      <a:pt x="0" y="0"/>
                    </a:lnTo>
                    <a:lnTo>
                      <a:pt x="65" y="4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" name="Freeform 205"/>
              <p:cNvSpPr>
                <a:spLocks/>
              </p:cNvSpPr>
              <p:nvPr/>
            </p:nvSpPr>
            <p:spPr bwMode="auto">
              <a:xfrm>
                <a:off x="2272" y="3254"/>
                <a:ext cx="55" cy="37"/>
              </a:xfrm>
              <a:custGeom>
                <a:avLst/>
                <a:gdLst>
                  <a:gd name="T0" fmla="*/ 55 w 61"/>
                  <a:gd name="T1" fmla="*/ 0 h 27"/>
                  <a:gd name="T2" fmla="*/ 16 w 61"/>
                  <a:gd name="T3" fmla="*/ 37 h 27"/>
                  <a:gd name="T4" fmla="*/ 0 w 61"/>
                  <a:gd name="T5" fmla="*/ 5 h 27"/>
                  <a:gd name="T6" fmla="*/ 55 w 61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1" h="27">
                    <a:moveTo>
                      <a:pt x="61" y="0"/>
                    </a:moveTo>
                    <a:lnTo>
                      <a:pt x="18" y="27"/>
                    </a:lnTo>
                    <a:lnTo>
                      <a:pt x="0" y="4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" name="Freeform 206"/>
              <p:cNvSpPr>
                <a:spLocks/>
              </p:cNvSpPr>
              <p:nvPr/>
            </p:nvSpPr>
            <p:spPr bwMode="auto">
              <a:xfrm>
                <a:off x="2272" y="3254"/>
                <a:ext cx="55" cy="37"/>
              </a:xfrm>
              <a:custGeom>
                <a:avLst/>
                <a:gdLst>
                  <a:gd name="T0" fmla="*/ 55 w 61"/>
                  <a:gd name="T1" fmla="*/ 0 h 27"/>
                  <a:gd name="T2" fmla="*/ 16 w 61"/>
                  <a:gd name="T3" fmla="*/ 37 h 27"/>
                  <a:gd name="T4" fmla="*/ 0 w 61"/>
                  <a:gd name="T5" fmla="*/ 5 h 27"/>
                  <a:gd name="T6" fmla="*/ 55 w 61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1" h="27">
                    <a:moveTo>
                      <a:pt x="61" y="0"/>
                    </a:moveTo>
                    <a:lnTo>
                      <a:pt x="18" y="27"/>
                    </a:lnTo>
                    <a:lnTo>
                      <a:pt x="0" y="4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" name="Freeform 207"/>
              <p:cNvSpPr>
                <a:spLocks/>
              </p:cNvSpPr>
              <p:nvPr/>
            </p:nvSpPr>
            <p:spPr bwMode="auto">
              <a:xfrm>
                <a:off x="2374" y="3250"/>
                <a:ext cx="50" cy="36"/>
              </a:xfrm>
              <a:custGeom>
                <a:avLst/>
                <a:gdLst>
                  <a:gd name="T0" fmla="*/ 0 w 55"/>
                  <a:gd name="T1" fmla="*/ 0 h 27"/>
                  <a:gd name="T2" fmla="*/ 21 w 55"/>
                  <a:gd name="T3" fmla="*/ 36 h 27"/>
                  <a:gd name="T4" fmla="*/ 50 w 55"/>
                  <a:gd name="T5" fmla="*/ 11 h 27"/>
                  <a:gd name="T6" fmla="*/ 0 w 55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" h="27">
                    <a:moveTo>
                      <a:pt x="0" y="0"/>
                    </a:moveTo>
                    <a:lnTo>
                      <a:pt x="23" y="27"/>
                    </a:lnTo>
                    <a:lnTo>
                      <a:pt x="5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" name="Freeform 208"/>
              <p:cNvSpPr>
                <a:spLocks/>
              </p:cNvSpPr>
              <p:nvPr/>
            </p:nvSpPr>
            <p:spPr bwMode="auto">
              <a:xfrm>
                <a:off x="2374" y="3250"/>
                <a:ext cx="50" cy="36"/>
              </a:xfrm>
              <a:custGeom>
                <a:avLst/>
                <a:gdLst>
                  <a:gd name="T0" fmla="*/ 0 w 55"/>
                  <a:gd name="T1" fmla="*/ 0 h 27"/>
                  <a:gd name="T2" fmla="*/ 21 w 55"/>
                  <a:gd name="T3" fmla="*/ 36 h 27"/>
                  <a:gd name="T4" fmla="*/ 50 w 55"/>
                  <a:gd name="T5" fmla="*/ 11 h 27"/>
                  <a:gd name="T6" fmla="*/ 0 w 55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" h="27">
                    <a:moveTo>
                      <a:pt x="0" y="0"/>
                    </a:moveTo>
                    <a:lnTo>
                      <a:pt x="23" y="27"/>
                    </a:lnTo>
                    <a:lnTo>
                      <a:pt x="55" y="8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" name="Freeform 209"/>
              <p:cNvSpPr>
                <a:spLocks/>
              </p:cNvSpPr>
              <p:nvPr/>
            </p:nvSpPr>
            <p:spPr bwMode="auto">
              <a:xfrm>
                <a:off x="2480" y="3250"/>
                <a:ext cx="92" cy="21"/>
              </a:xfrm>
              <a:custGeom>
                <a:avLst/>
                <a:gdLst>
                  <a:gd name="T0" fmla="*/ 0 w 103"/>
                  <a:gd name="T1" fmla="*/ 4 h 15"/>
                  <a:gd name="T2" fmla="*/ 25 w 103"/>
                  <a:gd name="T3" fmla="*/ 21 h 15"/>
                  <a:gd name="T4" fmla="*/ 92 w 103"/>
                  <a:gd name="T5" fmla="*/ 0 h 15"/>
                  <a:gd name="T6" fmla="*/ 0 w 103"/>
                  <a:gd name="T7" fmla="*/ 4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3" h="15">
                    <a:moveTo>
                      <a:pt x="0" y="3"/>
                    </a:moveTo>
                    <a:lnTo>
                      <a:pt x="28" y="15"/>
                    </a:lnTo>
                    <a:lnTo>
                      <a:pt x="10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" name="Freeform 210"/>
              <p:cNvSpPr>
                <a:spLocks/>
              </p:cNvSpPr>
              <p:nvPr/>
            </p:nvSpPr>
            <p:spPr bwMode="auto">
              <a:xfrm>
                <a:off x="2480" y="3250"/>
                <a:ext cx="92" cy="21"/>
              </a:xfrm>
              <a:custGeom>
                <a:avLst/>
                <a:gdLst>
                  <a:gd name="T0" fmla="*/ 0 w 103"/>
                  <a:gd name="T1" fmla="*/ 4 h 15"/>
                  <a:gd name="T2" fmla="*/ 25 w 103"/>
                  <a:gd name="T3" fmla="*/ 21 h 15"/>
                  <a:gd name="T4" fmla="*/ 92 w 103"/>
                  <a:gd name="T5" fmla="*/ 0 h 15"/>
                  <a:gd name="T6" fmla="*/ 0 w 103"/>
                  <a:gd name="T7" fmla="*/ 4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3" h="15">
                    <a:moveTo>
                      <a:pt x="0" y="3"/>
                    </a:moveTo>
                    <a:lnTo>
                      <a:pt x="28" y="15"/>
                    </a:lnTo>
                    <a:lnTo>
                      <a:pt x="103" y="0"/>
                    </a:lnTo>
                    <a:lnTo>
                      <a:pt x="0" y="3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5" name="Freeform 211"/>
              <p:cNvSpPr>
                <a:spLocks/>
              </p:cNvSpPr>
              <p:nvPr/>
            </p:nvSpPr>
            <p:spPr bwMode="auto">
              <a:xfrm>
                <a:off x="2678" y="3249"/>
                <a:ext cx="43" cy="32"/>
              </a:xfrm>
              <a:custGeom>
                <a:avLst/>
                <a:gdLst>
                  <a:gd name="T0" fmla="*/ 0 w 48"/>
                  <a:gd name="T1" fmla="*/ 12 h 24"/>
                  <a:gd name="T2" fmla="*/ 25 w 48"/>
                  <a:gd name="T3" fmla="*/ 32 h 24"/>
                  <a:gd name="T4" fmla="*/ 43 w 48"/>
                  <a:gd name="T5" fmla="*/ 0 h 24"/>
                  <a:gd name="T6" fmla="*/ 0 w 48"/>
                  <a:gd name="T7" fmla="*/ 12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24">
                    <a:moveTo>
                      <a:pt x="0" y="9"/>
                    </a:moveTo>
                    <a:lnTo>
                      <a:pt x="28" y="24"/>
                    </a:lnTo>
                    <a:lnTo>
                      <a:pt x="48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" name="Freeform 212"/>
              <p:cNvSpPr>
                <a:spLocks/>
              </p:cNvSpPr>
              <p:nvPr/>
            </p:nvSpPr>
            <p:spPr bwMode="auto">
              <a:xfrm>
                <a:off x="2678" y="3249"/>
                <a:ext cx="43" cy="32"/>
              </a:xfrm>
              <a:custGeom>
                <a:avLst/>
                <a:gdLst>
                  <a:gd name="T0" fmla="*/ 0 w 48"/>
                  <a:gd name="T1" fmla="*/ 12 h 24"/>
                  <a:gd name="T2" fmla="*/ 25 w 48"/>
                  <a:gd name="T3" fmla="*/ 32 h 24"/>
                  <a:gd name="T4" fmla="*/ 43 w 48"/>
                  <a:gd name="T5" fmla="*/ 0 h 24"/>
                  <a:gd name="T6" fmla="*/ 0 w 48"/>
                  <a:gd name="T7" fmla="*/ 12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24">
                    <a:moveTo>
                      <a:pt x="0" y="9"/>
                    </a:moveTo>
                    <a:lnTo>
                      <a:pt x="28" y="24"/>
                    </a:lnTo>
                    <a:lnTo>
                      <a:pt x="48" y="0"/>
                    </a:lnTo>
                    <a:lnTo>
                      <a:pt x="0" y="9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" name="Freeform 213"/>
              <p:cNvSpPr>
                <a:spLocks/>
              </p:cNvSpPr>
              <p:nvPr/>
            </p:nvSpPr>
            <p:spPr bwMode="auto">
              <a:xfrm>
                <a:off x="2868" y="3243"/>
                <a:ext cx="43" cy="31"/>
              </a:xfrm>
              <a:custGeom>
                <a:avLst/>
                <a:gdLst>
                  <a:gd name="T0" fmla="*/ 0 w 47"/>
                  <a:gd name="T1" fmla="*/ 11 h 23"/>
                  <a:gd name="T2" fmla="*/ 38 w 47"/>
                  <a:gd name="T3" fmla="*/ 31 h 23"/>
                  <a:gd name="T4" fmla="*/ 43 w 47"/>
                  <a:gd name="T5" fmla="*/ 0 h 23"/>
                  <a:gd name="T6" fmla="*/ 0 w 47"/>
                  <a:gd name="T7" fmla="*/ 11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23">
                    <a:moveTo>
                      <a:pt x="0" y="8"/>
                    </a:moveTo>
                    <a:lnTo>
                      <a:pt x="41" y="23"/>
                    </a:lnTo>
                    <a:lnTo>
                      <a:pt x="47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" name="Freeform 214"/>
              <p:cNvSpPr>
                <a:spLocks/>
              </p:cNvSpPr>
              <p:nvPr/>
            </p:nvSpPr>
            <p:spPr bwMode="auto">
              <a:xfrm>
                <a:off x="2868" y="3243"/>
                <a:ext cx="43" cy="31"/>
              </a:xfrm>
              <a:custGeom>
                <a:avLst/>
                <a:gdLst>
                  <a:gd name="T0" fmla="*/ 0 w 47"/>
                  <a:gd name="T1" fmla="*/ 11 h 23"/>
                  <a:gd name="T2" fmla="*/ 38 w 47"/>
                  <a:gd name="T3" fmla="*/ 31 h 23"/>
                  <a:gd name="T4" fmla="*/ 43 w 47"/>
                  <a:gd name="T5" fmla="*/ 0 h 23"/>
                  <a:gd name="T6" fmla="*/ 0 w 47"/>
                  <a:gd name="T7" fmla="*/ 11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23">
                    <a:moveTo>
                      <a:pt x="0" y="8"/>
                    </a:moveTo>
                    <a:lnTo>
                      <a:pt x="41" y="23"/>
                    </a:lnTo>
                    <a:lnTo>
                      <a:pt x="47" y="0"/>
                    </a:lnTo>
                    <a:lnTo>
                      <a:pt x="0" y="8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" name="Line 215"/>
              <p:cNvSpPr>
                <a:spLocks noChangeShapeType="1"/>
              </p:cNvSpPr>
              <p:nvPr/>
            </p:nvSpPr>
            <p:spPr bwMode="auto">
              <a:xfrm>
                <a:off x="801" y="3273"/>
                <a:ext cx="2168" cy="7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" name="Freeform 216"/>
              <p:cNvSpPr>
                <a:spLocks/>
              </p:cNvSpPr>
              <p:nvPr/>
            </p:nvSpPr>
            <p:spPr bwMode="auto">
              <a:xfrm>
                <a:off x="377" y="3115"/>
                <a:ext cx="41" cy="132"/>
              </a:xfrm>
              <a:custGeom>
                <a:avLst/>
                <a:gdLst>
                  <a:gd name="T0" fmla="*/ 15 w 45"/>
                  <a:gd name="T1" fmla="*/ 132 h 97"/>
                  <a:gd name="T2" fmla="*/ 15 w 45"/>
                  <a:gd name="T3" fmla="*/ 45 h 97"/>
                  <a:gd name="T4" fmla="*/ 0 w 45"/>
                  <a:gd name="T5" fmla="*/ 45 h 97"/>
                  <a:gd name="T6" fmla="*/ 0 w 45"/>
                  <a:gd name="T7" fmla="*/ 31 h 97"/>
                  <a:gd name="T8" fmla="*/ 15 w 45"/>
                  <a:gd name="T9" fmla="*/ 31 h 97"/>
                  <a:gd name="T10" fmla="*/ 15 w 45"/>
                  <a:gd name="T11" fmla="*/ 0 h 97"/>
                  <a:gd name="T12" fmla="*/ 26 w 45"/>
                  <a:gd name="T13" fmla="*/ 0 h 97"/>
                  <a:gd name="T14" fmla="*/ 26 w 45"/>
                  <a:gd name="T15" fmla="*/ 31 h 97"/>
                  <a:gd name="T16" fmla="*/ 41 w 45"/>
                  <a:gd name="T17" fmla="*/ 31 h 97"/>
                  <a:gd name="T18" fmla="*/ 41 w 45"/>
                  <a:gd name="T19" fmla="*/ 45 h 97"/>
                  <a:gd name="T20" fmla="*/ 26 w 45"/>
                  <a:gd name="T21" fmla="*/ 45 h 97"/>
                  <a:gd name="T22" fmla="*/ 26 w 45"/>
                  <a:gd name="T23" fmla="*/ 132 h 97"/>
                  <a:gd name="T24" fmla="*/ 15 w 45"/>
                  <a:gd name="T25" fmla="*/ 132 h 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5" h="97">
                    <a:moveTo>
                      <a:pt x="17" y="97"/>
                    </a:moveTo>
                    <a:lnTo>
                      <a:pt x="17" y="33"/>
                    </a:lnTo>
                    <a:lnTo>
                      <a:pt x="0" y="33"/>
                    </a:lnTo>
                    <a:lnTo>
                      <a:pt x="0" y="23"/>
                    </a:lnTo>
                    <a:lnTo>
                      <a:pt x="17" y="23"/>
                    </a:lnTo>
                    <a:lnTo>
                      <a:pt x="17" y="0"/>
                    </a:lnTo>
                    <a:lnTo>
                      <a:pt x="29" y="0"/>
                    </a:lnTo>
                    <a:lnTo>
                      <a:pt x="29" y="23"/>
                    </a:lnTo>
                    <a:lnTo>
                      <a:pt x="45" y="23"/>
                    </a:lnTo>
                    <a:lnTo>
                      <a:pt x="45" y="33"/>
                    </a:lnTo>
                    <a:lnTo>
                      <a:pt x="29" y="33"/>
                    </a:lnTo>
                    <a:lnTo>
                      <a:pt x="29" y="97"/>
                    </a:lnTo>
                    <a:lnTo>
                      <a:pt x="17" y="9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" name="Freeform 217"/>
              <p:cNvSpPr>
                <a:spLocks noEditPoints="1"/>
              </p:cNvSpPr>
              <p:nvPr/>
            </p:nvSpPr>
            <p:spPr bwMode="auto">
              <a:xfrm>
                <a:off x="438" y="3170"/>
                <a:ext cx="88" cy="43"/>
              </a:xfrm>
              <a:custGeom>
                <a:avLst/>
                <a:gdLst>
                  <a:gd name="T0" fmla="*/ 88 w 97"/>
                  <a:gd name="T1" fmla="*/ 34 h 32"/>
                  <a:gd name="T2" fmla="*/ 88 w 97"/>
                  <a:gd name="T3" fmla="*/ 43 h 32"/>
                  <a:gd name="T4" fmla="*/ 0 w 97"/>
                  <a:gd name="T5" fmla="*/ 43 h 32"/>
                  <a:gd name="T6" fmla="*/ 0 w 97"/>
                  <a:gd name="T7" fmla="*/ 34 h 32"/>
                  <a:gd name="T8" fmla="*/ 88 w 97"/>
                  <a:gd name="T9" fmla="*/ 34 h 32"/>
                  <a:gd name="T10" fmla="*/ 88 w 97"/>
                  <a:gd name="T11" fmla="*/ 0 h 32"/>
                  <a:gd name="T12" fmla="*/ 88 w 97"/>
                  <a:gd name="T13" fmla="*/ 9 h 32"/>
                  <a:gd name="T14" fmla="*/ 0 w 97"/>
                  <a:gd name="T15" fmla="*/ 9 h 32"/>
                  <a:gd name="T16" fmla="*/ 0 w 97"/>
                  <a:gd name="T17" fmla="*/ 0 h 32"/>
                  <a:gd name="T18" fmla="*/ 88 w 97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7" h="32">
                    <a:moveTo>
                      <a:pt x="97" y="25"/>
                    </a:moveTo>
                    <a:lnTo>
                      <a:pt x="97" y="32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97" y="25"/>
                    </a:lnTo>
                    <a:close/>
                    <a:moveTo>
                      <a:pt x="97" y="0"/>
                    </a:moveTo>
                    <a:lnTo>
                      <a:pt x="97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" name="Freeform 218"/>
              <p:cNvSpPr>
                <a:spLocks/>
              </p:cNvSpPr>
              <p:nvPr/>
            </p:nvSpPr>
            <p:spPr bwMode="auto">
              <a:xfrm>
                <a:off x="563" y="3115"/>
                <a:ext cx="31" cy="132"/>
              </a:xfrm>
              <a:custGeom>
                <a:avLst/>
                <a:gdLst>
                  <a:gd name="T0" fmla="*/ 31 w 34"/>
                  <a:gd name="T1" fmla="*/ 132 h 97"/>
                  <a:gd name="T2" fmla="*/ 18 w 34"/>
                  <a:gd name="T3" fmla="*/ 132 h 97"/>
                  <a:gd name="T4" fmla="*/ 18 w 34"/>
                  <a:gd name="T5" fmla="*/ 11 h 97"/>
                  <a:gd name="T6" fmla="*/ 0 w 34"/>
                  <a:gd name="T7" fmla="*/ 11 h 97"/>
                  <a:gd name="T8" fmla="*/ 0 w 34"/>
                  <a:gd name="T9" fmla="*/ 0 h 97"/>
                  <a:gd name="T10" fmla="*/ 31 w 34"/>
                  <a:gd name="T11" fmla="*/ 0 h 97"/>
                  <a:gd name="T12" fmla="*/ 31 w 34"/>
                  <a:gd name="T13" fmla="*/ 132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97">
                    <a:moveTo>
                      <a:pt x="34" y="97"/>
                    </a:moveTo>
                    <a:lnTo>
                      <a:pt x="20" y="97"/>
                    </a:lnTo>
                    <a:lnTo>
                      <a:pt x="2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34" y="0"/>
                    </a:lnTo>
                    <a:lnTo>
                      <a:pt x="34" y="9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" name="Line 219"/>
              <p:cNvSpPr>
                <a:spLocks noChangeShapeType="1"/>
              </p:cNvSpPr>
              <p:nvPr/>
            </p:nvSpPr>
            <p:spPr bwMode="auto">
              <a:xfrm>
                <a:off x="1034" y="3379"/>
                <a:ext cx="1" cy="20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" name="Line 220"/>
              <p:cNvSpPr>
                <a:spLocks noChangeShapeType="1"/>
              </p:cNvSpPr>
              <p:nvPr/>
            </p:nvSpPr>
            <p:spPr bwMode="auto">
              <a:xfrm>
                <a:off x="1034" y="3406"/>
                <a:ext cx="1" cy="18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" name="Line 221"/>
              <p:cNvSpPr>
                <a:spLocks noChangeShapeType="1"/>
              </p:cNvSpPr>
              <p:nvPr/>
            </p:nvSpPr>
            <p:spPr bwMode="auto">
              <a:xfrm>
                <a:off x="1034" y="3432"/>
                <a:ext cx="1" cy="20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" name="Line 222"/>
              <p:cNvSpPr>
                <a:spLocks noChangeShapeType="1"/>
              </p:cNvSpPr>
              <p:nvPr/>
            </p:nvSpPr>
            <p:spPr bwMode="auto">
              <a:xfrm>
                <a:off x="1034" y="3459"/>
                <a:ext cx="1" cy="20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" name="Line 223"/>
              <p:cNvSpPr>
                <a:spLocks noChangeShapeType="1"/>
              </p:cNvSpPr>
              <p:nvPr/>
            </p:nvSpPr>
            <p:spPr bwMode="auto">
              <a:xfrm>
                <a:off x="900" y="3373"/>
                <a:ext cx="0" cy="19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8" name="Line 224"/>
              <p:cNvSpPr>
                <a:spLocks noChangeShapeType="1"/>
              </p:cNvSpPr>
              <p:nvPr/>
            </p:nvSpPr>
            <p:spPr bwMode="auto">
              <a:xfrm>
                <a:off x="900" y="3399"/>
                <a:ext cx="0" cy="21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" name="Line 225"/>
              <p:cNvSpPr>
                <a:spLocks noChangeShapeType="1"/>
              </p:cNvSpPr>
              <p:nvPr/>
            </p:nvSpPr>
            <p:spPr bwMode="auto">
              <a:xfrm>
                <a:off x="900" y="3424"/>
                <a:ext cx="0" cy="21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" name="Line 226"/>
              <p:cNvSpPr>
                <a:spLocks noChangeShapeType="1"/>
              </p:cNvSpPr>
              <p:nvPr/>
            </p:nvSpPr>
            <p:spPr bwMode="auto">
              <a:xfrm>
                <a:off x="900" y="3451"/>
                <a:ext cx="0" cy="20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" name="Freeform 227"/>
              <p:cNvSpPr>
                <a:spLocks/>
              </p:cNvSpPr>
              <p:nvPr/>
            </p:nvSpPr>
            <p:spPr bwMode="auto">
              <a:xfrm>
                <a:off x="905" y="3387"/>
                <a:ext cx="30" cy="50"/>
              </a:xfrm>
              <a:custGeom>
                <a:avLst/>
                <a:gdLst>
                  <a:gd name="T0" fmla="*/ 30 w 34"/>
                  <a:gd name="T1" fmla="*/ 0 h 37"/>
                  <a:gd name="T2" fmla="*/ 0 w 34"/>
                  <a:gd name="T3" fmla="*/ 26 h 37"/>
                  <a:gd name="T4" fmla="*/ 30 w 34"/>
                  <a:gd name="T5" fmla="*/ 50 h 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37">
                    <a:moveTo>
                      <a:pt x="34" y="0"/>
                    </a:moveTo>
                    <a:lnTo>
                      <a:pt x="0" y="19"/>
                    </a:lnTo>
                    <a:lnTo>
                      <a:pt x="34" y="37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" name="Line 228"/>
              <p:cNvSpPr>
                <a:spLocks noChangeShapeType="1"/>
              </p:cNvSpPr>
              <p:nvPr/>
            </p:nvSpPr>
            <p:spPr bwMode="auto">
              <a:xfrm>
                <a:off x="910" y="3412"/>
                <a:ext cx="99" cy="2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" name="Freeform 229"/>
              <p:cNvSpPr>
                <a:spLocks/>
              </p:cNvSpPr>
              <p:nvPr/>
            </p:nvSpPr>
            <p:spPr bwMode="auto">
              <a:xfrm>
                <a:off x="985" y="3387"/>
                <a:ext cx="31" cy="50"/>
              </a:xfrm>
              <a:custGeom>
                <a:avLst/>
                <a:gdLst>
                  <a:gd name="T0" fmla="*/ 0 w 34"/>
                  <a:gd name="T1" fmla="*/ 0 h 37"/>
                  <a:gd name="T2" fmla="*/ 31 w 34"/>
                  <a:gd name="T3" fmla="*/ 26 h 37"/>
                  <a:gd name="T4" fmla="*/ 0 w 34"/>
                  <a:gd name="T5" fmla="*/ 50 h 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37">
                    <a:moveTo>
                      <a:pt x="0" y="0"/>
                    </a:moveTo>
                    <a:lnTo>
                      <a:pt x="34" y="19"/>
                    </a:lnTo>
                    <a:lnTo>
                      <a:pt x="0" y="37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" name="Freeform 230"/>
              <p:cNvSpPr>
                <a:spLocks noEditPoints="1"/>
              </p:cNvSpPr>
              <p:nvPr/>
            </p:nvSpPr>
            <p:spPr bwMode="auto">
              <a:xfrm>
                <a:off x="930" y="3454"/>
                <a:ext cx="86" cy="124"/>
              </a:xfrm>
              <a:custGeom>
                <a:avLst/>
                <a:gdLst>
                  <a:gd name="T0" fmla="*/ 86 w 95"/>
                  <a:gd name="T1" fmla="*/ 124 h 91"/>
                  <a:gd name="T2" fmla="*/ 0 w 95"/>
                  <a:gd name="T3" fmla="*/ 124 h 91"/>
                  <a:gd name="T4" fmla="*/ 44 w 95"/>
                  <a:gd name="T5" fmla="*/ 0 h 91"/>
                  <a:gd name="T6" fmla="*/ 86 w 95"/>
                  <a:gd name="T7" fmla="*/ 124 h 91"/>
                  <a:gd name="T8" fmla="*/ 70 w 95"/>
                  <a:gd name="T9" fmla="*/ 117 h 91"/>
                  <a:gd name="T10" fmla="*/ 42 w 95"/>
                  <a:gd name="T11" fmla="*/ 31 h 91"/>
                  <a:gd name="T12" fmla="*/ 9 w 95"/>
                  <a:gd name="T13" fmla="*/ 117 h 91"/>
                  <a:gd name="T14" fmla="*/ 70 w 95"/>
                  <a:gd name="T15" fmla="*/ 117 h 9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5" h="91">
                    <a:moveTo>
                      <a:pt x="95" y="91"/>
                    </a:moveTo>
                    <a:lnTo>
                      <a:pt x="0" y="91"/>
                    </a:lnTo>
                    <a:lnTo>
                      <a:pt x="49" y="0"/>
                    </a:lnTo>
                    <a:lnTo>
                      <a:pt x="95" y="91"/>
                    </a:lnTo>
                    <a:close/>
                    <a:moveTo>
                      <a:pt x="77" y="86"/>
                    </a:moveTo>
                    <a:lnTo>
                      <a:pt x="46" y="23"/>
                    </a:lnTo>
                    <a:lnTo>
                      <a:pt x="10" y="86"/>
                    </a:lnTo>
                    <a:lnTo>
                      <a:pt x="77" y="8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pic>
          <p:nvPicPr>
            <p:cNvPr id="9" name="Picture 23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" y="2518"/>
              <a:ext cx="1493" cy="1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4" name="Group 232"/>
          <p:cNvGrpSpPr>
            <a:grpSpLocks/>
          </p:cNvGrpSpPr>
          <p:nvPr/>
        </p:nvGrpSpPr>
        <p:grpSpPr bwMode="auto">
          <a:xfrm>
            <a:off x="2103298" y="790614"/>
            <a:ext cx="7419975" cy="2060575"/>
            <a:chOff x="363" y="877"/>
            <a:chExt cx="5206" cy="1591"/>
          </a:xfrm>
        </p:grpSpPr>
        <p:grpSp>
          <p:nvGrpSpPr>
            <p:cNvPr id="235" name="Group 233"/>
            <p:cNvGrpSpPr>
              <a:grpSpLocks/>
            </p:cNvGrpSpPr>
            <p:nvPr/>
          </p:nvGrpSpPr>
          <p:grpSpPr bwMode="auto">
            <a:xfrm>
              <a:off x="363" y="1002"/>
              <a:ext cx="2612" cy="1235"/>
              <a:chOff x="385" y="774"/>
              <a:chExt cx="2612" cy="1235"/>
            </a:xfrm>
          </p:grpSpPr>
          <p:sp>
            <p:nvSpPr>
              <p:cNvPr id="238" name="Freeform 234"/>
              <p:cNvSpPr>
                <a:spLocks/>
              </p:cNvSpPr>
              <p:nvPr/>
            </p:nvSpPr>
            <p:spPr bwMode="auto">
              <a:xfrm>
                <a:off x="1743" y="774"/>
                <a:ext cx="79" cy="86"/>
              </a:xfrm>
              <a:custGeom>
                <a:avLst/>
                <a:gdLst>
                  <a:gd name="T0" fmla="*/ 40 w 87"/>
                  <a:gd name="T1" fmla="*/ 0 h 64"/>
                  <a:gd name="T2" fmla="*/ 79 w 87"/>
                  <a:gd name="T3" fmla="*/ 86 h 64"/>
                  <a:gd name="T4" fmla="*/ 40 w 87"/>
                  <a:gd name="T5" fmla="*/ 0 h 64"/>
                  <a:gd name="T6" fmla="*/ 0 w 87"/>
                  <a:gd name="T7" fmla="*/ 86 h 64"/>
                  <a:gd name="T8" fmla="*/ 79 w 87"/>
                  <a:gd name="T9" fmla="*/ 86 h 64"/>
                  <a:gd name="T10" fmla="*/ 40 w 8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7" h="64">
                    <a:moveTo>
                      <a:pt x="44" y="0"/>
                    </a:moveTo>
                    <a:lnTo>
                      <a:pt x="87" y="64"/>
                    </a:lnTo>
                    <a:lnTo>
                      <a:pt x="44" y="0"/>
                    </a:lnTo>
                    <a:lnTo>
                      <a:pt x="0" y="64"/>
                    </a:lnTo>
                    <a:lnTo>
                      <a:pt x="87" y="64"/>
                    </a:lnTo>
                    <a:lnTo>
                      <a:pt x="44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9" name="Freeform 235"/>
              <p:cNvSpPr>
                <a:spLocks/>
              </p:cNvSpPr>
              <p:nvPr/>
            </p:nvSpPr>
            <p:spPr bwMode="auto">
              <a:xfrm>
                <a:off x="1776" y="854"/>
                <a:ext cx="14" cy="346"/>
              </a:xfrm>
              <a:custGeom>
                <a:avLst/>
                <a:gdLst>
                  <a:gd name="T0" fmla="*/ 7 w 15"/>
                  <a:gd name="T1" fmla="*/ 346 h 256"/>
                  <a:gd name="T2" fmla="*/ 14 w 15"/>
                  <a:gd name="T3" fmla="*/ 346 h 256"/>
                  <a:gd name="T4" fmla="*/ 14 w 15"/>
                  <a:gd name="T5" fmla="*/ 0 h 256"/>
                  <a:gd name="T6" fmla="*/ 0 w 15"/>
                  <a:gd name="T7" fmla="*/ 0 h 256"/>
                  <a:gd name="T8" fmla="*/ 0 w 15"/>
                  <a:gd name="T9" fmla="*/ 346 h 256"/>
                  <a:gd name="T10" fmla="*/ 7 w 15"/>
                  <a:gd name="T11" fmla="*/ 346 h 2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256">
                    <a:moveTo>
                      <a:pt x="8" y="256"/>
                    </a:moveTo>
                    <a:lnTo>
                      <a:pt x="15" y="256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256"/>
                    </a:lnTo>
                    <a:lnTo>
                      <a:pt x="8" y="256"/>
                    </a:lnTo>
                    <a:close/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0" name="Freeform 236"/>
              <p:cNvSpPr>
                <a:spLocks/>
              </p:cNvSpPr>
              <p:nvPr/>
            </p:nvSpPr>
            <p:spPr bwMode="auto">
              <a:xfrm>
                <a:off x="770" y="1462"/>
                <a:ext cx="437" cy="500"/>
              </a:xfrm>
              <a:custGeom>
                <a:avLst/>
                <a:gdLst>
                  <a:gd name="T0" fmla="*/ 0 w 482"/>
                  <a:gd name="T1" fmla="*/ 41 h 369"/>
                  <a:gd name="T2" fmla="*/ 275 w 482"/>
                  <a:gd name="T3" fmla="*/ 500 h 369"/>
                  <a:gd name="T4" fmla="*/ 258 w 482"/>
                  <a:gd name="T5" fmla="*/ 425 h 369"/>
                  <a:gd name="T6" fmla="*/ 281 w 482"/>
                  <a:gd name="T7" fmla="*/ 397 h 369"/>
                  <a:gd name="T8" fmla="*/ 316 w 482"/>
                  <a:gd name="T9" fmla="*/ 417 h 369"/>
                  <a:gd name="T10" fmla="*/ 325 w 482"/>
                  <a:gd name="T11" fmla="*/ 486 h 369"/>
                  <a:gd name="T12" fmla="*/ 418 w 482"/>
                  <a:gd name="T13" fmla="*/ 297 h 369"/>
                  <a:gd name="T14" fmla="*/ 437 w 482"/>
                  <a:gd name="T15" fmla="*/ 202 h 369"/>
                  <a:gd name="T16" fmla="*/ 424 w 482"/>
                  <a:gd name="T17" fmla="*/ 0 h 3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2" h="369">
                    <a:moveTo>
                      <a:pt x="0" y="30"/>
                    </a:moveTo>
                    <a:lnTo>
                      <a:pt x="303" y="369"/>
                    </a:lnTo>
                    <a:lnTo>
                      <a:pt x="285" y="314"/>
                    </a:lnTo>
                    <a:lnTo>
                      <a:pt x="310" y="293"/>
                    </a:lnTo>
                    <a:lnTo>
                      <a:pt x="348" y="308"/>
                    </a:lnTo>
                    <a:lnTo>
                      <a:pt x="358" y="359"/>
                    </a:lnTo>
                    <a:lnTo>
                      <a:pt x="461" y="219"/>
                    </a:lnTo>
                    <a:lnTo>
                      <a:pt x="482" y="149"/>
                    </a:lnTo>
                    <a:lnTo>
                      <a:pt x="468" y="0"/>
                    </a:lnTo>
                  </a:path>
                </a:pathLst>
              </a:custGeom>
              <a:noFill/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1" name="Line 237"/>
              <p:cNvSpPr>
                <a:spLocks noChangeShapeType="1"/>
              </p:cNvSpPr>
              <p:nvPr/>
            </p:nvSpPr>
            <p:spPr bwMode="auto">
              <a:xfrm flipH="1">
                <a:off x="1380" y="1605"/>
                <a:ext cx="169" cy="357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2" name="Freeform 238"/>
              <p:cNvSpPr>
                <a:spLocks/>
              </p:cNvSpPr>
              <p:nvPr/>
            </p:nvSpPr>
            <p:spPr bwMode="auto">
              <a:xfrm>
                <a:off x="1811" y="1354"/>
                <a:ext cx="61" cy="496"/>
              </a:xfrm>
              <a:custGeom>
                <a:avLst/>
                <a:gdLst>
                  <a:gd name="T0" fmla="*/ 0 w 67"/>
                  <a:gd name="T1" fmla="*/ 0 h 366"/>
                  <a:gd name="T2" fmla="*/ 31 w 67"/>
                  <a:gd name="T3" fmla="*/ 362 h 366"/>
                  <a:gd name="T4" fmla="*/ 61 w 67"/>
                  <a:gd name="T5" fmla="*/ 496 h 3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7" h="366">
                    <a:moveTo>
                      <a:pt x="0" y="0"/>
                    </a:moveTo>
                    <a:lnTo>
                      <a:pt x="34" y="267"/>
                    </a:lnTo>
                    <a:lnTo>
                      <a:pt x="67" y="366"/>
                    </a:lnTo>
                  </a:path>
                </a:pathLst>
              </a:custGeom>
              <a:noFill/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3" name="Line 239"/>
              <p:cNvSpPr>
                <a:spLocks noChangeShapeType="1"/>
              </p:cNvSpPr>
              <p:nvPr/>
            </p:nvSpPr>
            <p:spPr bwMode="auto">
              <a:xfrm flipH="1">
                <a:off x="2028" y="1458"/>
                <a:ext cx="59" cy="367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4" name="Freeform 240"/>
              <p:cNvSpPr>
                <a:spLocks/>
              </p:cNvSpPr>
              <p:nvPr/>
            </p:nvSpPr>
            <p:spPr bwMode="auto">
              <a:xfrm>
                <a:off x="2196" y="1410"/>
                <a:ext cx="147" cy="538"/>
              </a:xfrm>
              <a:custGeom>
                <a:avLst/>
                <a:gdLst>
                  <a:gd name="T0" fmla="*/ 109 w 162"/>
                  <a:gd name="T1" fmla="*/ 0 h 397"/>
                  <a:gd name="T2" fmla="*/ 147 w 162"/>
                  <a:gd name="T3" fmla="*/ 58 h 397"/>
                  <a:gd name="T4" fmla="*/ 59 w 162"/>
                  <a:gd name="T5" fmla="*/ 206 h 397"/>
                  <a:gd name="T6" fmla="*/ 20 w 162"/>
                  <a:gd name="T7" fmla="*/ 390 h 397"/>
                  <a:gd name="T8" fmla="*/ 0 w 162"/>
                  <a:gd name="T9" fmla="*/ 538 h 3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2" h="397">
                    <a:moveTo>
                      <a:pt x="120" y="0"/>
                    </a:moveTo>
                    <a:lnTo>
                      <a:pt x="162" y="43"/>
                    </a:lnTo>
                    <a:lnTo>
                      <a:pt x="65" y="152"/>
                    </a:lnTo>
                    <a:lnTo>
                      <a:pt x="22" y="288"/>
                    </a:lnTo>
                    <a:lnTo>
                      <a:pt x="0" y="397"/>
                    </a:lnTo>
                  </a:path>
                </a:pathLst>
              </a:custGeom>
              <a:noFill/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5" name="Line 241"/>
              <p:cNvSpPr>
                <a:spLocks noChangeShapeType="1"/>
              </p:cNvSpPr>
              <p:nvPr/>
            </p:nvSpPr>
            <p:spPr bwMode="auto">
              <a:xfrm>
                <a:off x="2551" y="1425"/>
                <a:ext cx="29" cy="365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" name="Line 242"/>
              <p:cNvSpPr>
                <a:spLocks noChangeShapeType="1"/>
              </p:cNvSpPr>
              <p:nvPr/>
            </p:nvSpPr>
            <p:spPr bwMode="auto">
              <a:xfrm>
                <a:off x="2687" y="1333"/>
                <a:ext cx="119" cy="382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247" name="Group 243"/>
              <p:cNvGrpSpPr>
                <a:grpSpLocks/>
              </p:cNvGrpSpPr>
              <p:nvPr/>
            </p:nvGrpSpPr>
            <p:grpSpPr bwMode="auto">
              <a:xfrm>
                <a:off x="748" y="1293"/>
                <a:ext cx="2248" cy="683"/>
                <a:chOff x="3136" y="2085"/>
                <a:chExt cx="2479" cy="504"/>
              </a:xfrm>
            </p:grpSpPr>
            <p:sp>
              <p:nvSpPr>
                <p:cNvPr id="355" name="Freeform 244"/>
                <p:cNvSpPr>
                  <a:spLocks/>
                </p:cNvSpPr>
                <p:nvPr/>
              </p:nvSpPr>
              <p:spPr bwMode="auto">
                <a:xfrm>
                  <a:off x="5495" y="2508"/>
                  <a:ext cx="92" cy="66"/>
                </a:xfrm>
                <a:custGeom>
                  <a:avLst/>
                  <a:gdLst>
                    <a:gd name="T0" fmla="*/ 92 w 92"/>
                    <a:gd name="T1" fmla="*/ 64 h 66"/>
                    <a:gd name="T2" fmla="*/ 61 w 92"/>
                    <a:gd name="T3" fmla="*/ 10 h 66"/>
                    <a:gd name="T4" fmla="*/ 23 w 92"/>
                    <a:gd name="T5" fmla="*/ 0 h 66"/>
                    <a:gd name="T6" fmla="*/ 0 w 92"/>
                    <a:gd name="T7" fmla="*/ 35 h 66"/>
                    <a:gd name="T8" fmla="*/ 27 w 92"/>
                    <a:gd name="T9" fmla="*/ 66 h 66"/>
                    <a:gd name="T10" fmla="*/ 92 w 92"/>
                    <a:gd name="T11" fmla="*/ 64 h 6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2" h="66">
                      <a:moveTo>
                        <a:pt x="92" y="64"/>
                      </a:moveTo>
                      <a:lnTo>
                        <a:pt x="61" y="10"/>
                      </a:lnTo>
                      <a:lnTo>
                        <a:pt x="23" y="0"/>
                      </a:lnTo>
                      <a:lnTo>
                        <a:pt x="0" y="35"/>
                      </a:lnTo>
                      <a:lnTo>
                        <a:pt x="27" y="66"/>
                      </a:lnTo>
                      <a:lnTo>
                        <a:pt x="92" y="6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6" name="Freeform 245"/>
                <p:cNvSpPr>
                  <a:spLocks/>
                </p:cNvSpPr>
                <p:nvPr/>
              </p:nvSpPr>
              <p:spPr bwMode="auto">
                <a:xfrm>
                  <a:off x="5495" y="2508"/>
                  <a:ext cx="92" cy="66"/>
                </a:xfrm>
                <a:custGeom>
                  <a:avLst/>
                  <a:gdLst>
                    <a:gd name="T0" fmla="*/ 92 w 92"/>
                    <a:gd name="T1" fmla="*/ 64 h 66"/>
                    <a:gd name="T2" fmla="*/ 61 w 92"/>
                    <a:gd name="T3" fmla="*/ 10 h 66"/>
                    <a:gd name="T4" fmla="*/ 23 w 92"/>
                    <a:gd name="T5" fmla="*/ 0 h 66"/>
                    <a:gd name="T6" fmla="*/ 0 w 92"/>
                    <a:gd name="T7" fmla="*/ 35 h 66"/>
                    <a:gd name="T8" fmla="*/ 27 w 92"/>
                    <a:gd name="T9" fmla="*/ 66 h 66"/>
                    <a:gd name="T10" fmla="*/ 92 w 92"/>
                    <a:gd name="T11" fmla="*/ 64 h 6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2" h="66">
                      <a:moveTo>
                        <a:pt x="92" y="64"/>
                      </a:moveTo>
                      <a:lnTo>
                        <a:pt x="61" y="10"/>
                      </a:lnTo>
                      <a:lnTo>
                        <a:pt x="23" y="0"/>
                      </a:lnTo>
                      <a:lnTo>
                        <a:pt x="0" y="35"/>
                      </a:lnTo>
                      <a:lnTo>
                        <a:pt x="27" y="66"/>
                      </a:lnTo>
                      <a:lnTo>
                        <a:pt x="92" y="64"/>
                      </a:lnTo>
                    </a:path>
                  </a:pathLst>
                </a:custGeom>
                <a:noFill/>
                <a:ln w="0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7" name="Freeform 246"/>
                <p:cNvSpPr>
                  <a:spLocks/>
                </p:cNvSpPr>
                <p:nvPr/>
              </p:nvSpPr>
              <p:spPr bwMode="auto">
                <a:xfrm>
                  <a:off x="5303" y="2501"/>
                  <a:ext cx="59" cy="80"/>
                </a:xfrm>
                <a:custGeom>
                  <a:avLst/>
                  <a:gdLst>
                    <a:gd name="T0" fmla="*/ 59 w 59"/>
                    <a:gd name="T1" fmla="*/ 76 h 80"/>
                    <a:gd name="T2" fmla="*/ 59 w 59"/>
                    <a:gd name="T3" fmla="*/ 33 h 80"/>
                    <a:gd name="T4" fmla="*/ 16 w 59"/>
                    <a:gd name="T5" fmla="*/ 0 h 80"/>
                    <a:gd name="T6" fmla="*/ 0 w 59"/>
                    <a:gd name="T7" fmla="*/ 45 h 80"/>
                    <a:gd name="T8" fmla="*/ 16 w 59"/>
                    <a:gd name="T9" fmla="*/ 80 h 80"/>
                    <a:gd name="T10" fmla="*/ 59 w 59"/>
                    <a:gd name="T11" fmla="*/ 76 h 8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9" h="80">
                      <a:moveTo>
                        <a:pt x="59" y="76"/>
                      </a:moveTo>
                      <a:lnTo>
                        <a:pt x="59" y="33"/>
                      </a:lnTo>
                      <a:lnTo>
                        <a:pt x="16" y="0"/>
                      </a:lnTo>
                      <a:lnTo>
                        <a:pt x="0" y="45"/>
                      </a:lnTo>
                      <a:lnTo>
                        <a:pt x="16" y="80"/>
                      </a:lnTo>
                      <a:lnTo>
                        <a:pt x="59" y="76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8" name="Freeform 247"/>
                <p:cNvSpPr>
                  <a:spLocks/>
                </p:cNvSpPr>
                <p:nvPr/>
              </p:nvSpPr>
              <p:spPr bwMode="auto">
                <a:xfrm>
                  <a:off x="5303" y="2501"/>
                  <a:ext cx="59" cy="80"/>
                </a:xfrm>
                <a:custGeom>
                  <a:avLst/>
                  <a:gdLst>
                    <a:gd name="T0" fmla="*/ 59 w 59"/>
                    <a:gd name="T1" fmla="*/ 76 h 80"/>
                    <a:gd name="T2" fmla="*/ 59 w 59"/>
                    <a:gd name="T3" fmla="*/ 33 h 80"/>
                    <a:gd name="T4" fmla="*/ 16 w 59"/>
                    <a:gd name="T5" fmla="*/ 0 h 80"/>
                    <a:gd name="T6" fmla="*/ 0 w 59"/>
                    <a:gd name="T7" fmla="*/ 45 h 80"/>
                    <a:gd name="T8" fmla="*/ 16 w 59"/>
                    <a:gd name="T9" fmla="*/ 80 h 80"/>
                    <a:gd name="T10" fmla="*/ 59 w 59"/>
                    <a:gd name="T11" fmla="*/ 76 h 8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9" h="80">
                      <a:moveTo>
                        <a:pt x="59" y="76"/>
                      </a:moveTo>
                      <a:lnTo>
                        <a:pt x="59" y="33"/>
                      </a:lnTo>
                      <a:lnTo>
                        <a:pt x="16" y="0"/>
                      </a:lnTo>
                      <a:lnTo>
                        <a:pt x="0" y="45"/>
                      </a:lnTo>
                      <a:lnTo>
                        <a:pt x="16" y="80"/>
                      </a:lnTo>
                      <a:lnTo>
                        <a:pt x="59" y="76"/>
                      </a:lnTo>
                    </a:path>
                  </a:pathLst>
                </a:custGeom>
                <a:noFill/>
                <a:ln w="0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9" name="Freeform 248"/>
                <p:cNvSpPr>
                  <a:spLocks/>
                </p:cNvSpPr>
                <p:nvPr/>
              </p:nvSpPr>
              <p:spPr bwMode="auto">
                <a:xfrm>
                  <a:off x="4975" y="2500"/>
                  <a:ext cx="69" cy="86"/>
                </a:xfrm>
                <a:custGeom>
                  <a:avLst/>
                  <a:gdLst>
                    <a:gd name="T0" fmla="*/ 69 w 69"/>
                    <a:gd name="T1" fmla="*/ 86 h 86"/>
                    <a:gd name="T2" fmla="*/ 61 w 69"/>
                    <a:gd name="T3" fmla="*/ 21 h 86"/>
                    <a:gd name="T4" fmla="*/ 28 w 69"/>
                    <a:gd name="T5" fmla="*/ 0 h 86"/>
                    <a:gd name="T6" fmla="*/ 0 w 69"/>
                    <a:gd name="T7" fmla="*/ 29 h 86"/>
                    <a:gd name="T8" fmla="*/ 4 w 69"/>
                    <a:gd name="T9" fmla="*/ 81 h 86"/>
                    <a:gd name="T10" fmla="*/ 69 w 69"/>
                    <a:gd name="T11" fmla="*/ 86 h 8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9" h="86">
                      <a:moveTo>
                        <a:pt x="69" y="86"/>
                      </a:moveTo>
                      <a:lnTo>
                        <a:pt x="61" y="21"/>
                      </a:lnTo>
                      <a:lnTo>
                        <a:pt x="28" y="0"/>
                      </a:lnTo>
                      <a:lnTo>
                        <a:pt x="0" y="29"/>
                      </a:lnTo>
                      <a:lnTo>
                        <a:pt x="4" y="81"/>
                      </a:lnTo>
                      <a:lnTo>
                        <a:pt x="69" y="86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0" name="Freeform 249"/>
                <p:cNvSpPr>
                  <a:spLocks/>
                </p:cNvSpPr>
                <p:nvPr/>
              </p:nvSpPr>
              <p:spPr bwMode="auto">
                <a:xfrm>
                  <a:off x="4975" y="2500"/>
                  <a:ext cx="69" cy="86"/>
                </a:xfrm>
                <a:custGeom>
                  <a:avLst/>
                  <a:gdLst>
                    <a:gd name="T0" fmla="*/ 69 w 69"/>
                    <a:gd name="T1" fmla="*/ 86 h 86"/>
                    <a:gd name="T2" fmla="*/ 61 w 69"/>
                    <a:gd name="T3" fmla="*/ 21 h 86"/>
                    <a:gd name="T4" fmla="*/ 28 w 69"/>
                    <a:gd name="T5" fmla="*/ 0 h 86"/>
                    <a:gd name="T6" fmla="*/ 0 w 69"/>
                    <a:gd name="T7" fmla="*/ 29 h 86"/>
                    <a:gd name="T8" fmla="*/ 4 w 69"/>
                    <a:gd name="T9" fmla="*/ 81 h 86"/>
                    <a:gd name="T10" fmla="*/ 69 w 69"/>
                    <a:gd name="T11" fmla="*/ 86 h 8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9" h="86">
                      <a:moveTo>
                        <a:pt x="69" y="86"/>
                      </a:moveTo>
                      <a:lnTo>
                        <a:pt x="61" y="21"/>
                      </a:lnTo>
                      <a:lnTo>
                        <a:pt x="28" y="0"/>
                      </a:lnTo>
                      <a:lnTo>
                        <a:pt x="0" y="29"/>
                      </a:lnTo>
                      <a:lnTo>
                        <a:pt x="4" y="81"/>
                      </a:lnTo>
                      <a:lnTo>
                        <a:pt x="69" y="86"/>
                      </a:lnTo>
                    </a:path>
                  </a:pathLst>
                </a:custGeom>
                <a:noFill/>
                <a:ln w="0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1" name="Freeform 250"/>
                <p:cNvSpPr>
                  <a:spLocks/>
                </p:cNvSpPr>
                <p:nvPr/>
              </p:nvSpPr>
              <p:spPr bwMode="auto">
                <a:xfrm>
                  <a:off x="4862" y="2501"/>
                  <a:ext cx="91" cy="80"/>
                </a:xfrm>
                <a:custGeom>
                  <a:avLst/>
                  <a:gdLst>
                    <a:gd name="T0" fmla="*/ 73 w 91"/>
                    <a:gd name="T1" fmla="*/ 78 h 80"/>
                    <a:gd name="T2" fmla="*/ 91 w 91"/>
                    <a:gd name="T3" fmla="*/ 33 h 80"/>
                    <a:gd name="T4" fmla="*/ 73 w 91"/>
                    <a:gd name="T5" fmla="*/ 0 h 80"/>
                    <a:gd name="T6" fmla="*/ 30 w 91"/>
                    <a:gd name="T7" fmla="*/ 13 h 80"/>
                    <a:gd name="T8" fmla="*/ 0 w 91"/>
                    <a:gd name="T9" fmla="*/ 80 h 80"/>
                    <a:gd name="T10" fmla="*/ 73 w 91"/>
                    <a:gd name="T11" fmla="*/ 78 h 8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1" h="80">
                      <a:moveTo>
                        <a:pt x="73" y="78"/>
                      </a:moveTo>
                      <a:lnTo>
                        <a:pt x="91" y="33"/>
                      </a:lnTo>
                      <a:lnTo>
                        <a:pt x="73" y="0"/>
                      </a:lnTo>
                      <a:lnTo>
                        <a:pt x="30" y="13"/>
                      </a:lnTo>
                      <a:lnTo>
                        <a:pt x="0" y="80"/>
                      </a:lnTo>
                      <a:lnTo>
                        <a:pt x="73" y="7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2" name="Freeform 251"/>
                <p:cNvSpPr>
                  <a:spLocks/>
                </p:cNvSpPr>
                <p:nvPr/>
              </p:nvSpPr>
              <p:spPr bwMode="auto">
                <a:xfrm>
                  <a:off x="4862" y="2501"/>
                  <a:ext cx="91" cy="80"/>
                </a:xfrm>
                <a:custGeom>
                  <a:avLst/>
                  <a:gdLst>
                    <a:gd name="T0" fmla="*/ 73 w 91"/>
                    <a:gd name="T1" fmla="*/ 78 h 80"/>
                    <a:gd name="T2" fmla="*/ 91 w 91"/>
                    <a:gd name="T3" fmla="*/ 33 h 80"/>
                    <a:gd name="T4" fmla="*/ 73 w 91"/>
                    <a:gd name="T5" fmla="*/ 0 h 80"/>
                    <a:gd name="T6" fmla="*/ 30 w 91"/>
                    <a:gd name="T7" fmla="*/ 13 h 80"/>
                    <a:gd name="T8" fmla="*/ 0 w 91"/>
                    <a:gd name="T9" fmla="*/ 80 h 80"/>
                    <a:gd name="T10" fmla="*/ 73 w 91"/>
                    <a:gd name="T11" fmla="*/ 78 h 8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1" h="80">
                      <a:moveTo>
                        <a:pt x="73" y="78"/>
                      </a:moveTo>
                      <a:lnTo>
                        <a:pt x="91" y="33"/>
                      </a:lnTo>
                      <a:lnTo>
                        <a:pt x="73" y="0"/>
                      </a:lnTo>
                      <a:lnTo>
                        <a:pt x="30" y="13"/>
                      </a:lnTo>
                      <a:lnTo>
                        <a:pt x="0" y="80"/>
                      </a:lnTo>
                      <a:lnTo>
                        <a:pt x="73" y="78"/>
                      </a:lnTo>
                    </a:path>
                  </a:pathLst>
                </a:custGeom>
                <a:noFill/>
                <a:ln w="0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3" name="Freeform 252"/>
                <p:cNvSpPr>
                  <a:spLocks/>
                </p:cNvSpPr>
                <p:nvPr/>
              </p:nvSpPr>
              <p:spPr bwMode="auto">
                <a:xfrm>
                  <a:off x="4764" y="2506"/>
                  <a:ext cx="92" cy="75"/>
                </a:xfrm>
                <a:custGeom>
                  <a:avLst/>
                  <a:gdLst>
                    <a:gd name="T0" fmla="*/ 67 w 92"/>
                    <a:gd name="T1" fmla="*/ 75 h 75"/>
                    <a:gd name="T2" fmla="*/ 92 w 92"/>
                    <a:gd name="T3" fmla="*/ 37 h 75"/>
                    <a:gd name="T4" fmla="*/ 69 w 92"/>
                    <a:gd name="T5" fmla="*/ 0 h 75"/>
                    <a:gd name="T6" fmla="*/ 33 w 92"/>
                    <a:gd name="T7" fmla="*/ 12 h 75"/>
                    <a:gd name="T8" fmla="*/ 0 w 92"/>
                    <a:gd name="T9" fmla="*/ 68 h 75"/>
                    <a:gd name="T10" fmla="*/ 67 w 92"/>
                    <a:gd name="T11" fmla="*/ 75 h 7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2" h="75">
                      <a:moveTo>
                        <a:pt x="67" y="75"/>
                      </a:moveTo>
                      <a:lnTo>
                        <a:pt x="92" y="37"/>
                      </a:lnTo>
                      <a:lnTo>
                        <a:pt x="69" y="0"/>
                      </a:lnTo>
                      <a:lnTo>
                        <a:pt x="33" y="12"/>
                      </a:lnTo>
                      <a:lnTo>
                        <a:pt x="0" y="68"/>
                      </a:lnTo>
                      <a:lnTo>
                        <a:pt x="67" y="75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4" name="Freeform 253"/>
                <p:cNvSpPr>
                  <a:spLocks/>
                </p:cNvSpPr>
                <p:nvPr/>
              </p:nvSpPr>
              <p:spPr bwMode="auto">
                <a:xfrm>
                  <a:off x="4764" y="2506"/>
                  <a:ext cx="92" cy="75"/>
                </a:xfrm>
                <a:custGeom>
                  <a:avLst/>
                  <a:gdLst>
                    <a:gd name="T0" fmla="*/ 67 w 92"/>
                    <a:gd name="T1" fmla="*/ 75 h 75"/>
                    <a:gd name="T2" fmla="*/ 92 w 92"/>
                    <a:gd name="T3" fmla="*/ 37 h 75"/>
                    <a:gd name="T4" fmla="*/ 69 w 92"/>
                    <a:gd name="T5" fmla="*/ 0 h 75"/>
                    <a:gd name="T6" fmla="*/ 33 w 92"/>
                    <a:gd name="T7" fmla="*/ 12 h 75"/>
                    <a:gd name="T8" fmla="*/ 0 w 92"/>
                    <a:gd name="T9" fmla="*/ 68 h 75"/>
                    <a:gd name="T10" fmla="*/ 67 w 92"/>
                    <a:gd name="T11" fmla="*/ 75 h 7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2" h="75">
                      <a:moveTo>
                        <a:pt x="67" y="75"/>
                      </a:moveTo>
                      <a:lnTo>
                        <a:pt x="92" y="37"/>
                      </a:lnTo>
                      <a:lnTo>
                        <a:pt x="69" y="0"/>
                      </a:lnTo>
                      <a:lnTo>
                        <a:pt x="33" y="12"/>
                      </a:lnTo>
                      <a:lnTo>
                        <a:pt x="0" y="68"/>
                      </a:lnTo>
                      <a:lnTo>
                        <a:pt x="67" y="75"/>
                      </a:lnTo>
                    </a:path>
                  </a:pathLst>
                </a:custGeom>
                <a:noFill/>
                <a:ln w="0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5" name="Freeform 254"/>
                <p:cNvSpPr>
                  <a:spLocks/>
                </p:cNvSpPr>
                <p:nvPr/>
              </p:nvSpPr>
              <p:spPr bwMode="auto">
                <a:xfrm>
                  <a:off x="4536" y="2513"/>
                  <a:ext cx="89" cy="61"/>
                </a:xfrm>
                <a:custGeom>
                  <a:avLst/>
                  <a:gdLst>
                    <a:gd name="T0" fmla="*/ 70 w 89"/>
                    <a:gd name="T1" fmla="*/ 61 h 61"/>
                    <a:gd name="T2" fmla="*/ 89 w 89"/>
                    <a:gd name="T3" fmla="*/ 36 h 61"/>
                    <a:gd name="T4" fmla="*/ 89 w 89"/>
                    <a:gd name="T5" fmla="*/ 0 h 61"/>
                    <a:gd name="T6" fmla="*/ 50 w 89"/>
                    <a:gd name="T7" fmla="*/ 8 h 61"/>
                    <a:gd name="T8" fmla="*/ 0 w 89"/>
                    <a:gd name="T9" fmla="*/ 61 h 61"/>
                    <a:gd name="T10" fmla="*/ 70 w 89"/>
                    <a:gd name="T11" fmla="*/ 61 h 6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" h="61">
                      <a:moveTo>
                        <a:pt x="70" y="61"/>
                      </a:moveTo>
                      <a:lnTo>
                        <a:pt x="89" y="36"/>
                      </a:lnTo>
                      <a:lnTo>
                        <a:pt x="89" y="0"/>
                      </a:lnTo>
                      <a:lnTo>
                        <a:pt x="50" y="8"/>
                      </a:lnTo>
                      <a:lnTo>
                        <a:pt x="0" y="61"/>
                      </a:lnTo>
                      <a:lnTo>
                        <a:pt x="70" y="6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6" name="Freeform 255"/>
                <p:cNvSpPr>
                  <a:spLocks/>
                </p:cNvSpPr>
                <p:nvPr/>
              </p:nvSpPr>
              <p:spPr bwMode="auto">
                <a:xfrm>
                  <a:off x="4536" y="2513"/>
                  <a:ext cx="89" cy="61"/>
                </a:xfrm>
                <a:custGeom>
                  <a:avLst/>
                  <a:gdLst>
                    <a:gd name="T0" fmla="*/ 70 w 89"/>
                    <a:gd name="T1" fmla="*/ 61 h 61"/>
                    <a:gd name="T2" fmla="*/ 89 w 89"/>
                    <a:gd name="T3" fmla="*/ 36 h 61"/>
                    <a:gd name="T4" fmla="*/ 89 w 89"/>
                    <a:gd name="T5" fmla="*/ 0 h 61"/>
                    <a:gd name="T6" fmla="*/ 50 w 89"/>
                    <a:gd name="T7" fmla="*/ 8 h 61"/>
                    <a:gd name="T8" fmla="*/ 0 w 89"/>
                    <a:gd name="T9" fmla="*/ 61 h 61"/>
                    <a:gd name="T10" fmla="*/ 70 w 89"/>
                    <a:gd name="T11" fmla="*/ 61 h 6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" h="61">
                      <a:moveTo>
                        <a:pt x="70" y="61"/>
                      </a:moveTo>
                      <a:lnTo>
                        <a:pt x="89" y="36"/>
                      </a:lnTo>
                      <a:lnTo>
                        <a:pt x="89" y="0"/>
                      </a:lnTo>
                      <a:lnTo>
                        <a:pt x="50" y="8"/>
                      </a:lnTo>
                      <a:lnTo>
                        <a:pt x="0" y="61"/>
                      </a:lnTo>
                      <a:lnTo>
                        <a:pt x="70" y="61"/>
                      </a:lnTo>
                    </a:path>
                  </a:pathLst>
                </a:custGeom>
                <a:noFill/>
                <a:ln w="0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7" name="Freeform 256"/>
                <p:cNvSpPr>
                  <a:spLocks/>
                </p:cNvSpPr>
                <p:nvPr/>
              </p:nvSpPr>
              <p:spPr bwMode="auto">
                <a:xfrm>
                  <a:off x="4428" y="2498"/>
                  <a:ext cx="79" cy="79"/>
                </a:xfrm>
                <a:custGeom>
                  <a:avLst/>
                  <a:gdLst>
                    <a:gd name="T0" fmla="*/ 79 w 79"/>
                    <a:gd name="T1" fmla="*/ 79 h 79"/>
                    <a:gd name="T2" fmla="*/ 61 w 79"/>
                    <a:gd name="T3" fmla="*/ 23 h 79"/>
                    <a:gd name="T4" fmla="*/ 25 w 79"/>
                    <a:gd name="T5" fmla="*/ 0 h 79"/>
                    <a:gd name="T6" fmla="*/ 0 w 79"/>
                    <a:gd name="T7" fmla="*/ 31 h 79"/>
                    <a:gd name="T8" fmla="*/ 21 w 79"/>
                    <a:gd name="T9" fmla="*/ 74 h 79"/>
                    <a:gd name="T10" fmla="*/ 79 w 79"/>
                    <a:gd name="T11" fmla="*/ 79 h 7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9" h="79">
                      <a:moveTo>
                        <a:pt x="79" y="79"/>
                      </a:moveTo>
                      <a:lnTo>
                        <a:pt x="61" y="23"/>
                      </a:lnTo>
                      <a:lnTo>
                        <a:pt x="25" y="0"/>
                      </a:lnTo>
                      <a:lnTo>
                        <a:pt x="0" y="31"/>
                      </a:lnTo>
                      <a:lnTo>
                        <a:pt x="21" y="74"/>
                      </a:lnTo>
                      <a:lnTo>
                        <a:pt x="79" y="79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8" name="Freeform 257"/>
                <p:cNvSpPr>
                  <a:spLocks/>
                </p:cNvSpPr>
                <p:nvPr/>
              </p:nvSpPr>
              <p:spPr bwMode="auto">
                <a:xfrm>
                  <a:off x="4428" y="2498"/>
                  <a:ext cx="79" cy="79"/>
                </a:xfrm>
                <a:custGeom>
                  <a:avLst/>
                  <a:gdLst>
                    <a:gd name="T0" fmla="*/ 79 w 79"/>
                    <a:gd name="T1" fmla="*/ 79 h 79"/>
                    <a:gd name="T2" fmla="*/ 61 w 79"/>
                    <a:gd name="T3" fmla="*/ 23 h 79"/>
                    <a:gd name="T4" fmla="*/ 25 w 79"/>
                    <a:gd name="T5" fmla="*/ 0 h 79"/>
                    <a:gd name="T6" fmla="*/ 0 w 79"/>
                    <a:gd name="T7" fmla="*/ 31 h 79"/>
                    <a:gd name="T8" fmla="*/ 21 w 79"/>
                    <a:gd name="T9" fmla="*/ 74 h 79"/>
                    <a:gd name="T10" fmla="*/ 79 w 79"/>
                    <a:gd name="T11" fmla="*/ 79 h 7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9" h="79">
                      <a:moveTo>
                        <a:pt x="79" y="79"/>
                      </a:moveTo>
                      <a:lnTo>
                        <a:pt x="61" y="23"/>
                      </a:lnTo>
                      <a:lnTo>
                        <a:pt x="25" y="0"/>
                      </a:lnTo>
                      <a:lnTo>
                        <a:pt x="0" y="31"/>
                      </a:lnTo>
                      <a:lnTo>
                        <a:pt x="21" y="74"/>
                      </a:lnTo>
                      <a:lnTo>
                        <a:pt x="79" y="79"/>
                      </a:lnTo>
                    </a:path>
                  </a:pathLst>
                </a:custGeom>
                <a:noFill/>
                <a:ln w="0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9" name="Freeform 258"/>
                <p:cNvSpPr>
                  <a:spLocks/>
                </p:cNvSpPr>
                <p:nvPr/>
              </p:nvSpPr>
              <p:spPr bwMode="auto">
                <a:xfrm>
                  <a:off x="4191" y="2500"/>
                  <a:ext cx="96" cy="79"/>
                </a:xfrm>
                <a:custGeom>
                  <a:avLst/>
                  <a:gdLst>
                    <a:gd name="T0" fmla="*/ 92 w 96"/>
                    <a:gd name="T1" fmla="*/ 77 h 79"/>
                    <a:gd name="T2" fmla="*/ 96 w 96"/>
                    <a:gd name="T3" fmla="*/ 26 h 79"/>
                    <a:gd name="T4" fmla="*/ 53 w 96"/>
                    <a:gd name="T5" fmla="*/ 0 h 79"/>
                    <a:gd name="T6" fmla="*/ 21 w 96"/>
                    <a:gd name="T7" fmla="*/ 23 h 79"/>
                    <a:gd name="T8" fmla="*/ 29 w 96"/>
                    <a:gd name="T9" fmla="*/ 79 h 79"/>
                    <a:gd name="T10" fmla="*/ 0 w 96"/>
                    <a:gd name="T11" fmla="*/ 79 h 7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6" h="79">
                      <a:moveTo>
                        <a:pt x="92" y="77"/>
                      </a:moveTo>
                      <a:lnTo>
                        <a:pt x="96" y="26"/>
                      </a:lnTo>
                      <a:lnTo>
                        <a:pt x="53" y="0"/>
                      </a:lnTo>
                      <a:lnTo>
                        <a:pt x="21" y="23"/>
                      </a:lnTo>
                      <a:lnTo>
                        <a:pt x="29" y="79"/>
                      </a:lnTo>
                      <a:lnTo>
                        <a:pt x="0" y="79"/>
                      </a:lnTo>
                    </a:path>
                  </a:pathLst>
                </a:custGeom>
                <a:noFill/>
                <a:ln w="0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0" name="Freeform 259"/>
                <p:cNvSpPr>
                  <a:spLocks/>
                </p:cNvSpPr>
                <p:nvPr/>
              </p:nvSpPr>
              <p:spPr bwMode="auto">
                <a:xfrm>
                  <a:off x="4220" y="2501"/>
                  <a:ext cx="67" cy="85"/>
                </a:xfrm>
                <a:custGeom>
                  <a:avLst/>
                  <a:gdLst>
                    <a:gd name="T0" fmla="*/ 63 w 67"/>
                    <a:gd name="T1" fmla="*/ 80 h 85"/>
                    <a:gd name="T2" fmla="*/ 67 w 67"/>
                    <a:gd name="T3" fmla="*/ 22 h 85"/>
                    <a:gd name="T4" fmla="*/ 32 w 67"/>
                    <a:gd name="T5" fmla="*/ 0 h 85"/>
                    <a:gd name="T6" fmla="*/ 0 w 67"/>
                    <a:gd name="T7" fmla="*/ 22 h 85"/>
                    <a:gd name="T8" fmla="*/ 2 w 67"/>
                    <a:gd name="T9" fmla="*/ 85 h 85"/>
                    <a:gd name="T10" fmla="*/ 63 w 67"/>
                    <a:gd name="T11" fmla="*/ 80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7" h="85">
                      <a:moveTo>
                        <a:pt x="63" y="80"/>
                      </a:moveTo>
                      <a:lnTo>
                        <a:pt x="67" y="22"/>
                      </a:lnTo>
                      <a:lnTo>
                        <a:pt x="32" y="0"/>
                      </a:lnTo>
                      <a:lnTo>
                        <a:pt x="0" y="22"/>
                      </a:lnTo>
                      <a:lnTo>
                        <a:pt x="2" y="85"/>
                      </a:lnTo>
                      <a:lnTo>
                        <a:pt x="63" y="8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1" name="Freeform 260"/>
                <p:cNvSpPr>
                  <a:spLocks/>
                </p:cNvSpPr>
                <p:nvPr/>
              </p:nvSpPr>
              <p:spPr bwMode="auto">
                <a:xfrm>
                  <a:off x="4220" y="2501"/>
                  <a:ext cx="67" cy="85"/>
                </a:xfrm>
                <a:custGeom>
                  <a:avLst/>
                  <a:gdLst>
                    <a:gd name="T0" fmla="*/ 63 w 67"/>
                    <a:gd name="T1" fmla="*/ 80 h 85"/>
                    <a:gd name="T2" fmla="*/ 67 w 67"/>
                    <a:gd name="T3" fmla="*/ 22 h 85"/>
                    <a:gd name="T4" fmla="*/ 32 w 67"/>
                    <a:gd name="T5" fmla="*/ 0 h 85"/>
                    <a:gd name="T6" fmla="*/ 0 w 67"/>
                    <a:gd name="T7" fmla="*/ 22 h 85"/>
                    <a:gd name="T8" fmla="*/ 2 w 67"/>
                    <a:gd name="T9" fmla="*/ 85 h 85"/>
                    <a:gd name="T10" fmla="*/ 63 w 67"/>
                    <a:gd name="T11" fmla="*/ 80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7" h="85">
                      <a:moveTo>
                        <a:pt x="63" y="80"/>
                      </a:moveTo>
                      <a:lnTo>
                        <a:pt x="67" y="22"/>
                      </a:lnTo>
                      <a:lnTo>
                        <a:pt x="32" y="0"/>
                      </a:lnTo>
                      <a:lnTo>
                        <a:pt x="0" y="22"/>
                      </a:lnTo>
                      <a:lnTo>
                        <a:pt x="2" y="85"/>
                      </a:lnTo>
                      <a:lnTo>
                        <a:pt x="63" y="80"/>
                      </a:lnTo>
                    </a:path>
                  </a:pathLst>
                </a:custGeom>
                <a:noFill/>
                <a:ln w="0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2" name="Freeform 261"/>
                <p:cNvSpPr>
                  <a:spLocks/>
                </p:cNvSpPr>
                <p:nvPr/>
              </p:nvSpPr>
              <p:spPr bwMode="auto">
                <a:xfrm>
                  <a:off x="4116" y="2510"/>
                  <a:ext cx="92" cy="71"/>
                </a:xfrm>
                <a:custGeom>
                  <a:avLst/>
                  <a:gdLst>
                    <a:gd name="T0" fmla="*/ 67 w 92"/>
                    <a:gd name="T1" fmla="*/ 71 h 71"/>
                    <a:gd name="T2" fmla="*/ 92 w 92"/>
                    <a:gd name="T3" fmla="*/ 38 h 71"/>
                    <a:gd name="T4" fmla="*/ 84 w 92"/>
                    <a:gd name="T5" fmla="*/ 0 h 71"/>
                    <a:gd name="T6" fmla="*/ 45 w 92"/>
                    <a:gd name="T7" fmla="*/ 6 h 71"/>
                    <a:gd name="T8" fmla="*/ 0 w 92"/>
                    <a:gd name="T9" fmla="*/ 47 h 71"/>
                    <a:gd name="T10" fmla="*/ 0 w 92"/>
                    <a:gd name="T11" fmla="*/ 64 h 71"/>
                    <a:gd name="T12" fmla="*/ 67 w 92"/>
                    <a:gd name="T13" fmla="*/ 71 h 7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2" h="71">
                      <a:moveTo>
                        <a:pt x="67" y="71"/>
                      </a:moveTo>
                      <a:lnTo>
                        <a:pt x="92" y="38"/>
                      </a:lnTo>
                      <a:lnTo>
                        <a:pt x="84" y="0"/>
                      </a:lnTo>
                      <a:lnTo>
                        <a:pt x="45" y="6"/>
                      </a:lnTo>
                      <a:lnTo>
                        <a:pt x="0" y="47"/>
                      </a:lnTo>
                      <a:lnTo>
                        <a:pt x="0" y="64"/>
                      </a:lnTo>
                      <a:lnTo>
                        <a:pt x="67" y="7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3" name="Freeform 262"/>
                <p:cNvSpPr>
                  <a:spLocks/>
                </p:cNvSpPr>
                <p:nvPr/>
              </p:nvSpPr>
              <p:spPr bwMode="auto">
                <a:xfrm>
                  <a:off x="4116" y="2510"/>
                  <a:ext cx="92" cy="71"/>
                </a:xfrm>
                <a:custGeom>
                  <a:avLst/>
                  <a:gdLst>
                    <a:gd name="T0" fmla="*/ 67 w 92"/>
                    <a:gd name="T1" fmla="*/ 71 h 71"/>
                    <a:gd name="T2" fmla="*/ 92 w 92"/>
                    <a:gd name="T3" fmla="*/ 38 h 71"/>
                    <a:gd name="T4" fmla="*/ 84 w 92"/>
                    <a:gd name="T5" fmla="*/ 0 h 71"/>
                    <a:gd name="T6" fmla="*/ 45 w 92"/>
                    <a:gd name="T7" fmla="*/ 6 h 71"/>
                    <a:gd name="T8" fmla="*/ 0 w 92"/>
                    <a:gd name="T9" fmla="*/ 47 h 71"/>
                    <a:gd name="T10" fmla="*/ 0 w 92"/>
                    <a:gd name="T11" fmla="*/ 64 h 71"/>
                    <a:gd name="T12" fmla="*/ 67 w 92"/>
                    <a:gd name="T13" fmla="*/ 71 h 7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2" h="71">
                      <a:moveTo>
                        <a:pt x="67" y="71"/>
                      </a:moveTo>
                      <a:lnTo>
                        <a:pt x="92" y="38"/>
                      </a:lnTo>
                      <a:lnTo>
                        <a:pt x="84" y="0"/>
                      </a:lnTo>
                      <a:lnTo>
                        <a:pt x="45" y="6"/>
                      </a:lnTo>
                      <a:lnTo>
                        <a:pt x="0" y="47"/>
                      </a:lnTo>
                      <a:lnTo>
                        <a:pt x="0" y="64"/>
                      </a:lnTo>
                      <a:lnTo>
                        <a:pt x="67" y="71"/>
                      </a:lnTo>
                    </a:path>
                  </a:pathLst>
                </a:custGeom>
                <a:noFill/>
                <a:ln w="0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4" name="Freeform 263"/>
                <p:cNvSpPr>
                  <a:spLocks/>
                </p:cNvSpPr>
                <p:nvPr/>
              </p:nvSpPr>
              <p:spPr bwMode="auto">
                <a:xfrm>
                  <a:off x="3772" y="2500"/>
                  <a:ext cx="75" cy="77"/>
                </a:xfrm>
                <a:custGeom>
                  <a:avLst/>
                  <a:gdLst>
                    <a:gd name="T0" fmla="*/ 75 w 75"/>
                    <a:gd name="T1" fmla="*/ 77 h 77"/>
                    <a:gd name="T2" fmla="*/ 71 w 75"/>
                    <a:gd name="T3" fmla="*/ 18 h 77"/>
                    <a:gd name="T4" fmla="*/ 31 w 75"/>
                    <a:gd name="T5" fmla="*/ 0 h 77"/>
                    <a:gd name="T6" fmla="*/ 6 w 75"/>
                    <a:gd name="T7" fmla="*/ 23 h 77"/>
                    <a:gd name="T8" fmla="*/ 0 w 75"/>
                    <a:gd name="T9" fmla="*/ 72 h 77"/>
                    <a:gd name="T10" fmla="*/ 75 w 75"/>
                    <a:gd name="T11" fmla="*/ 77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5" h="77">
                      <a:moveTo>
                        <a:pt x="75" y="77"/>
                      </a:moveTo>
                      <a:lnTo>
                        <a:pt x="71" y="18"/>
                      </a:lnTo>
                      <a:lnTo>
                        <a:pt x="31" y="0"/>
                      </a:lnTo>
                      <a:lnTo>
                        <a:pt x="6" y="23"/>
                      </a:lnTo>
                      <a:lnTo>
                        <a:pt x="0" y="72"/>
                      </a:lnTo>
                      <a:lnTo>
                        <a:pt x="75" y="77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5" name="Freeform 264"/>
                <p:cNvSpPr>
                  <a:spLocks/>
                </p:cNvSpPr>
                <p:nvPr/>
              </p:nvSpPr>
              <p:spPr bwMode="auto">
                <a:xfrm>
                  <a:off x="3772" y="2500"/>
                  <a:ext cx="75" cy="77"/>
                </a:xfrm>
                <a:custGeom>
                  <a:avLst/>
                  <a:gdLst>
                    <a:gd name="T0" fmla="*/ 75 w 75"/>
                    <a:gd name="T1" fmla="*/ 77 h 77"/>
                    <a:gd name="T2" fmla="*/ 71 w 75"/>
                    <a:gd name="T3" fmla="*/ 18 h 77"/>
                    <a:gd name="T4" fmla="*/ 31 w 75"/>
                    <a:gd name="T5" fmla="*/ 0 h 77"/>
                    <a:gd name="T6" fmla="*/ 6 w 75"/>
                    <a:gd name="T7" fmla="*/ 23 h 77"/>
                    <a:gd name="T8" fmla="*/ 0 w 75"/>
                    <a:gd name="T9" fmla="*/ 72 h 77"/>
                    <a:gd name="T10" fmla="*/ 75 w 75"/>
                    <a:gd name="T11" fmla="*/ 77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5" h="77">
                      <a:moveTo>
                        <a:pt x="75" y="77"/>
                      </a:moveTo>
                      <a:lnTo>
                        <a:pt x="71" y="18"/>
                      </a:lnTo>
                      <a:lnTo>
                        <a:pt x="31" y="0"/>
                      </a:lnTo>
                      <a:lnTo>
                        <a:pt x="6" y="23"/>
                      </a:lnTo>
                      <a:lnTo>
                        <a:pt x="0" y="72"/>
                      </a:lnTo>
                      <a:lnTo>
                        <a:pt x="75" y="77"/>
                      </a:lnTo>
                    </a:path>
                  </a:pathLst>
                </a:custGeom>
                <a:noFill/>
                <a:ln w="0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6" name="Freeform 265"/>
                <p:cNvSpPr>
                  <a:spLocks/>
                </p:cNvSpPr>
                <p:nvPr/>
              </p:nvSpPr>
              <p:spPr bwMode="auto">
                <a:xfrm>
                  <a:off x="3679" y="2506"/>
                  <a:ext cx="89" cy="73"/>
                </a:xfrm>
                <a:custGeom>
                  <a:avLst/>
                  <a:gdLst>
                    <a:gd name="T0" fmla="*/ 69 w 89"/>
                    <a:gd name="T1" fmla="*/ 73 h 73"/>
                    <a:gd name="T2" fmla="*/ 89 w 89"/>
                    <a:gd name="T3" fmla="*/ 37 h 73"/>
                    <a:gd name="T4" fmla="*/ 75 w 89"/>
                    <a:gd name="T5" fmla="*/ 0 h 73"/>
                    <a:gd name="T6" fmla="*/ 33 w 89"/>
                    <a:gd name="T7" fmla="*/ 10 h 73"/>
                    <a:gd name="T8" fmla="*/ 4 w 89"/>
                    <a:gd name="T9" fmla="*/ 48 h 73"/>
                    <a:gd name="T10" fmla="*/ 0 w 89"/>
                    <a:gd name="T11" fmla="*/ 71 h 73"/>
                    <a:gd name="T12" fmla="*/ 69 w 89"/>
                    <a:gd name="T13" fmla="*/ 73 h 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9" h="73">
                      <a:moveTo>
                        <a:pt x="69" y="73"/>
                      </a:moveTo>
                      <a:lnTo>
                        <a:pt x="89" y="37"/>
                      </a:lnTo>
                      <a:lnTo>
                        <a:pt x="75" y="0"/>
                      </a:lnTo>
                      <a:lnTo>
                        <a:pt x="33" y="10"/>
                      </a:lnTo>
                      <a:lnTo>
                        <a:pt x="4" y="48"/>
                      </a:lnTo>
                      <a:lnTo>
                        <a:pt x="0" y="71"/>
                      </a:lnTo>
                      <a:lnTo>
                        <a:pt x="69" y="7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7" name="Freeform 266"/>
                <p:cNvSpPr>
                  <a:spLocks/>
                </p:cNvSpPr>
                <p:nvPr/>
              </p:nvSpPr>
              <p:spPr bwMode="auto">
                <a:xfrm>
                  <a:off x="3679" y="2506"/>
                  <a:ext cx="89" cy="73"/>
                </a:xfrm>
                <a:custGeom>
                  <a:avLst/>
                  <a:gdLst>
                    <a:gd name="T0" fmla="*/ 69 w 89"/>
                    <a:gd name="T1" fmla="*/ 73 h 73"/>
                    <a:gd name="T2" fmla="*/ 89 w 89"/>
                    <a:gd name="T3" fmla="*/ 37 h 73"/>
                    <a:gd name="T4" fmla="*/ 75 w 89"/>
                    <a:gd name="T5" fmla="*/ 0 h 73"/>
                    <a:gd name="T6" fmla="*/ 33 w 89"/>
                    <a:gd name="T7" fmla="*/ 10 h 73"/>
                    <a:gd name="T8" fmla="*/ 4 w 89"/>
                    <a:gd name="T9" fmla="*/ 48 h 73"/>
                    <a:gd name="T10" fmla="*/ 0 w 89"/>
                    <a:gd name="T11" fmla="*/ 71 h 73"/>
                    <a:gd name="T12" fmla="*/ 69 w 89"/>
                    <a:gd name="T13" fmla="*/ 73 h 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9" h="73">
                      <a:moveTo>
                        <a:pt x="69" y="73"/>
                      </a:moveTo>
                      <a:lnTo>
                        <a:pt x="89" y="37"/>
                      </a:lnTo>
                      <a:lnTo>
                        <a:pt x="75" y="0"/>
                      </a:lnTo>
                      <a:lnTo>
                        <a:pt x="33" y="10"/>
                      </a:lnTo>
                      <a:lnTo>
                        <a:pt x="4" y="48"/>
                      </a:lnTo>
                      <a:lnTo>
                        <a:pt x="0" y="71"/>
                      </a:lnTo>
                      <a:lnTo>
                        <a:pt x="69" y="73"/>
                      </a:lnTo>
                    </a:path>
                  </a:pathLst>
                </a:custGeom>
                <a:noFill/>
                <a:ln w="0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8" name="Freeform 267"/>
                <p:cNvSpPr>
                  <a:spLocks/>
                </p:cNvSpPr>
                <p:nvPr/>
              </p:nvSpPr>
              <p:spPr bwMode="auto">
                <a:xfrm>
                  <a:off x="3450" y="2501"/>
                  <a:ext cx="69" cy="80"/>
                </a:xfrm>
                <a:custGeom>
                  <a:avLst/>
                  <a:gdLst>
                    <a:gd name="T0" fmla="*/ 69 w 69"/>
                    <a:gd name="T1" fmla="*/ 76 h 80"/>
                    <a:gd name="T2" fmla="*/ 63 w 69"/>
                    <a:gd name="T3" fmla="*/ 23 h 80"/>
                    <a:gd name="T4" fmla="*/ 25 w 69"/>
                    <a:gd name="T5" fmla="*/ 0 h 80"/>
                    <a:gd name="T6" fmla="*/ 0 w 69"/>
                    <a:gd name="T7" fmla="*/ 30 h 80"/>
                    <a:gd name="T8" fmla="*/ 16 w 69"/>
                    <a:gd name="T9" fmla="*/ 80 h 80"/>
                    <a:gd name="T10" fmla="*/ 69 w 69"/>
                    <a:gd name="T11" fmla="*/ 76 h 8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9" h="80">
                      <a:moveTo>
                        <a:pt x="69" y="76"/>
                      </a:moveTo>
                      <a:lnTo>
                        <a:pt x="63" y="23"/>
                      </a:lnTo>
                      <a:lnTo>
                        <a:pt x="25" y="0"/>
                      </a:lnTo>
                      <a:lnTo>
                        <a:pt x="0" y="30"/>
                      </a:lnTo>
                      <a:lnTo>
                        <a:pt x="16" y="80"/>
                      </a:lnTo>
                      <a:lnTo>
                        <a:pt x="69" y="76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9" name="Freeform 268"/>
                <p:cNvSpPr>
                  <a:spLocks/>
                </p:cNvSpPr>
                <p:nvPr/>
              </p:nvSpPr>
              <p:spPr bwMode="auto">
                <a:xfrm>
                  <a:off x="3450" y="2501"/>
                  <a:ext cx="69" cy="80"/>
                </a:xfrm>
                <a:custGeom>
                  <a:avLst/>
                  <a:gdLst>
                    <a:gd name="T0" fmla="*/ 69 w 69"/>
                    <a:gd name="T1" fmla="*/ 76 h 80"/>
                    <a:gd name="T2" fmla="*/ 63 w 69"/>
                    <a:gd name="T3" fmla="*/ 23 h 80"/>
                    <a:gd name="T4" fmla="*/ 25 w 69"/>
                    <a:gd name="T5" fmla="*/ 0 h 80"/>
                    <a:gd name="T6" fmla="*/ 0 w 69"/>
                    <a:gd name="T7" fmla="*/ 30 h 80"/>
                    <a:gd name="T8" fmla="*/ 16 w 69"/>
                    <a:gd name="T9" fmla="*/ 80 h 80"/>
                    <a:gd name="T10" fmla="*/ 69 w 69"/>
                    <a:gd name="T11" fmla="*/ 76 h 8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9" h="80">
                      <a:moveTo>
                        <a:pt x="69" y="76"/>
                      </a:moveTo>
                      <a:lnTo>
                        <a:pt x="63" y="23"/>
                      </a:lnTo>
                      <a:lnTo>
                        <a:pt x="25" y="0"/>
                      </a:lnTo>
                      <a:lnTo>
                        <a:pt x="0" y="30"/>
                      </a:lnTo>
                      <a:lnTo>
                        <a:pt x="16" y="80"/>
                      </a:lnTo>
                      <a:lnTo>
                        <a:pt x="69" y="76"/>
                      </a:lnTo>
                    </a:path>
                  </a:pathLst>
                </a:custGeom>
                <a:noFill/>
                <a:ln w="0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0" name="Freeform 269"/>
                <p:cNvSpPr>
                  <a:spLocks/>
                </p:cNvSpPr>
                <p:nvPr/>
              </p:nvSpPr>
              <p:spPr bwMode="auto">
                <a:xfrm>
                  <a:off x="3290" y="2534"/>
                  <a:ext cx="160" cy="45"/>
                </a:xfrm>
                <a:custGeom>
                  <a:avLst/>
                  <a:gdLst>
                    <a:gd name="T0" fmla="*/ 160 w 160"/>
                    <a:gd name="T1" fmla="*/ 45 h 45"/>
                    <a:gd name="T2" fmla="*/ 41 w 160"/>
                    <a:gd name="T3" fmla="*/ 0 h 45"/>
                    <a:gd name="T4" fmla="*/ 0 w 160"/>
                    <a:gd name="T5" fmla="*/ 14 h 45"/>
                    <a:gd name="T6" fmla="*/ 17 w 160"/>
                    <a:gd name="T7" fmla="*/ 43 h 45"/>
                    <a:gd name="T8" fmla="*/ 160 w 160"/>
                    <a:gd name="T9" fmla="*/ 45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0" h="45">
                      <a:moveTo>
                        <a:pt x="160" y="45"/>
                      </a:moveTo>
                      <a:lnTo>
                        <a:pt x="41" y="0"/>
                      </a:lnTo>
                      <a:lnTo>
                        <a:pt x="0" y="14"/>
                      </a:lnTo>
                      <a:lnTo>
                        <a:pt x="17" y="43"/>
                      </a:lnTo>
                      <a:lnTo>
                        <a:pt x="160" y="45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1" name="Freeform 270"/>
                <p:cNvSpPr>
                  <a:spLocks/>
                </p:cNvSpPr>
                <p:nvPr/>
              </p:nvSpPr>
              <p:spPr bwMode="auto">
                <a:xfrm>
                  <a:off x="3290" y="2534"/>
                  <a:ext cx="160" cy="45"/>
                </a:xfrm>
                <a:custGeom>
                  <a:avLst/>
                  <a:gdLst>
                    <a:gd name="T0" fmla="*/ 160 w 160"/>
                    <a:gd name="T1" fmla="*/ 45 h 45"/>
                    <a:gd name="T2" fmla="*/ 41 w 160"/>
                    <a:gd name="T3" fmla="*/ 0 h 45"/>
                    <a:gd name="T4" fmla="*/ 0 w 160"/>
                    <a:gd name="T5" fmla="*/ 14 h 45"/>
                    <a:gd name="T6" fmla="*/ 17 w 160"/>
                    <a:gd name="T7" fmla="*/ 43 h 45"/>
                    <a:gd name="T8" fmla="*/ 160 w 160"/>
                    <a:gd name="T9" fmla="*/ 45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0" h="45">
                      <a:moveTo>
                        <a:pt x="160" y="45"/>
                      </a:moveTo>
                      <a:lnTo>
                        <a:pt x="41" y="0"/>
                      </a:lnTo>
                      <a:lnTo>
                        <a:pt x="0" y="14"/>
                      </a:lnTo>
                      <a:lnTo>
                        <a:pt x="17" y="43"/>
                      </a:lnTo>
                      <a:lnTo>
                        <a:pt x="160" y="45"/>
                      </a:lnTo>
                    </a:path>
                  </a:pathLst>
                </a:custGeom>
                <a:noFill/>
                <a:ln w="0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2" name="Freeform 271"/>
                <p:cNvSpPr>
                  <a:spLocks/>
                </p:cNvSpPr>
                <p:nvPr/>
              </p:nvSpPr>
              <p:spPr bwMode="auto">
                <a:xfrm>
                  <a:off x="3197" y="2414"/>
                  <a:ext cx="2412" cy="165"/>
                </a:xfrm>
                <a:custGeom>
                  <a:avLst/>
                  <a:gdLst>
                    <a:gd name="T0" fmla="*/ 29 w 2412"/>
                    <a:gd name="T1" fmla="*/ 165 h 165"/>
                    <a:gd name="T2" fmla="*/ 0 w 2412"/>
                    <a:gd name="T3" fmla="*/ 89 h 165"/>
                    <a:gd name="T4" fmla="*/ 95 w 2412"/>
                    <a:gd name="T5" fmla="*/ 64 h 165"/>
                    <a:gd name="T6" fmla="*/ 203 w 2412"/>
                    <a:gd name="T7" fmla="*/ 110 h 165"/>
                    <a:gd name="T8" fmla="*/ 195 w 2412"/>
                    <a:gd name="T9" fmla="*/ 64 h 165"/>
                    <a:gd name="T10" fmla="*/ 257 w 2412"/>
                    <a:gd name="T11" fmla="*/ 0 h 165"/>
                    <a:gd name="T12" fmla="*/ 334 w 2412"/>
                    <a:gd name="T13" fmla="*/ 44 h 165"/>
                    <a:gd name="T14" fmla="*/ 351 w 2412"/>
                    <a:gd name="T15" fmla="*/ 110 h 165"/>
                    <a:gd name="T16" fmla="*/ 494 w 2412"/>
                    <a:gd name="T17" fmla="*/ 59 h 165"/>
                    <a:gd name="T18" fmla="*/ 506 w 2412"/>
                    <a:gd name="T19" fmla="*/ 24 h 165"/>
                    <a:gd name="T20" fmla="*/ 579 w 2412"/>
                    <a:gd name="T21" fmla="*/ 24 h 165"/>
                    <a:gd name="T22" fmla="*/ 596 w 2412"/>
                    <a:gd name="T23" fmla="*/ 0 h 165"/>
                    <a:gd name="T24" fmla="*/ 668 w 2412"/>
                    <a:gd name="T25" fmla="*/ 44 h 165"/>
                    <a:gd name="T26" fmla="*/ 679 w 2412"/>
                    <a:gd name="T27" fmla="*/ 110 h 165"/>
                    <a:gd name="T28" fmla="*/ 804 w 2412"/>
                    <a:gd name="T29" fmla="*/ 49 h 165"/>
                    <a:gd name="T30" fmla="*/ 907 w 2412"/>
                    <a:gd name="T31" fmla="*/ 94 h 165"/>
                    <a:gd name="T32" fmla="*/ 1002 w 2412"/>
                    <a:gd name="T33" fmla="*/ 39 h 165"/>
                    <a:gd name="T34" fmla="*/ 1043 w 2412"/>
                    <a:gd name="T35" fmla="*/ 5 h 165"/>
                    <a:gd name="T36" fmla="*/ 1132 w 2412"/>
                    <a:gd name="T37" fmla="*/ 54 h 165"/>
                    <a:gd name="T38" fmla="*/ 1124 w 2412"/>
                    <a:gd name="T39" fmla="*/ 163 h 165"/>
                    <a:gd name="T40" fmla="*/ 1205 w 2412"/>
                    <a:gd name="T41" fmla="*/ 165 h 165"/>
                    <a:gd name="T42" fmla="*/ 1179 w 2412"/>
                    <a:gd name="T43" fmla="*/ 64 h 165"/>
                    <a:gd name="T44" fmla="*/ 1233 w 2412"/>
                    <a:gd name="T45" fmla="*/ 10 h 165"/>
                    <a:gd name="T46" fmla="*/ 1312 w 2412"/>
                    <a:gd name="T47" fmla="*/ 44 h 165"/>
                    <a:gd name="T48" fmla="*/ 1324 w 2412"/>
                    <a:gd name="T49" fmla="*/ 125 h 165"/>
                    <a:gd name="T50" fmla="*/ 1395 w 2412"/>
                    <a:gd name="T51" fmla="*/ 34 h 165"/>
                    <a:gd name="T52" fmla="*/ 1484 w 2412"/>
                    <a:gd name="T53" fmla="*/ 29 h 165"/>
                    <a:gd name="T54" fmla="*/ 1501 w 2412"/>
                    <a:gd name="T55" fmla="*/ 77 h 165"/>
                    <a:gd name="T56" fmla="*/ 1513 w 2412"/>
                    <a:gd name="T57" fmla="*/ 114 h 165"/>
                    <a:gd name="T58" fmla="*/ 1521 w 2412"/>
                    <a:gd name="T59" fmla="*/ 137 h 165"/>
                    <a:gd name="T60" fmla="*/ 1529 w 2412"/>
                    <a:gd name="T61" fmla="*/ 147 h 165"/>
                    <a:gd name="T62" fmla="*/ 1537 w 2412"/>
                    <a:gd name="T63" fmla="*/ 142 h 165"/>
                    <a:gd name="T64" fmla="*/ 1549 w 2412"/>
                    <a:gd name="T65" fmla="*/ 120 h 165"/>
                    <a:gd name="T66" fmla="*/ 1567 w 2412"/>
                    <a:gd name="T67" fmla="*/ 84 h 165"/>
                    <a:gd name="T68" fmla="*/ 1592 w 2412"/>
                    <a:gd name="T69" fmla="*/ 29 h 165"/>
                    <a:gd name="T70" fmla="*/ 1669 w 2412"/>
                    <a:gd name="T71" fmla="*/ 10 h 165"/>
                    <a:gd name="T72" fmla="*/ 1693 w 2412"/>
                    <a:gd name="T73" fmla="*/ 39 h 165"/>
                    <a:gd name="T74" fmla="*/ 1758 w 2412"/>
                    <a:gd name="T75" fmla="*/ 10 h 165"/>
                    <a:gd name="T76" fmla="*/ 1794 w 2412"/>
                    <a:gd name="T77" fmla="*/ 10 h 165"/>
                    <a:gd name="T78" fmla="*/ 1859 w 2412"/>
                    <a:gd name="T79" fmla="*/ 44 h 165"/>
                    <a:gd name="T80" fmla="*/ 1889 w 2412"/>
                    <a:gd name="T81" fmla="*/ 110 h 165"/>
                    <a:gd name="T82" fmla="*/ 2051 w 2412"/>
                    <a:gd name="T83" fmla="*/ 89 h 165"/>
                    <a:gd name="T84" fmla="*/ 2092 w 2412"/>
                    <a:gd name="T85" fmla="*/ 5 h 165"/>
                    <a:gd name="T86" fmla="*/ 2175 w 2412"/>
                    <a:gd name="T87" fmla="*/ 39 h 165"/>
                    <a:gd name="T88" fmla="*/ 2193 w 2412"/>
                    <a:gd name="T89" fmla="*/ 94 h 165"/>
                    <a:gd name="T90" fmla="*/ 2228 w 2412"/>
                    <a:gd name="T91" fmla="*/ 104 h 165"/>
                    <a:gd name="T92" fmla="*/ 2258 w 2412"/>
                    <a:gd name="T93" fmla="*/ 20 h 165"/>
                    <a:gd name="T94" fmla="*/ 2355 w 2412"/>
                    <a:gd name="T95" fmla="*/ 29 h 165"/>
                    <a:gd name="T96" fmla="*/ 2412 w 2412"/>
                    <a:gd name="T97" fmla="*/ 145 h 16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412" h="165">
                      <a:moveTo>
                        <a:pt x="29" y="165"/>
                      </a:moveTo>
                      <a:lnTo>
                        <a:pt x="0" y="89"/>
                      </a:lnTo>
                      <a:lnTo>
                        <a:pt x="95" y="64"/>
                      </a:lnTo>
                      <a:lnTo>
                        <a:pt x="203" y="110"/>
                      </a:lnTo>
                      <a:lnTo>
                        <a:pt x="195" y="64"/>
                      </a:lnTo>
                      <a:lnTo>
                        <a:pt x="257" y="0"/>
                      </a:lnTo>
                      <a:lnTo>
                        <a:pt x="334" y="44"/>
                      </a:lnTo>
                      <a:lnTo>
                        <a:pt x="351" y="110"/>
                      </a:lnTo>
                      <a:lnTo>
                        <a:pt x="494" y="59"/>
                      </a:lnTo>
                      <a:lnTo>
                        <a:pt x="506" y="24"/>
                      </a:lnTo>
                      <a:lnTo>
                        <a:pt x="579" y="24"/>
                      </a:lnTo>
                      <a:lnTo>
                        <a:pt x="596" y="0"/>
                      </a:lnTo>
                      <a:lnTo>
                        <a:pt x="668" y="44"/>
                      </a:lnTo>
                      <a:lnTo>
                        <a:pt x="679" y="110"/>
                      </a:lnTo>
                      <a:lnTo>
                        <a:pt x="804" y="49"/>
                      </a:lnTo>
                      <a:lnTo>
                        <a:pt x="907" y="94"/>
                      </a:lnTo>
                      <a:lnTo>
                        <a:pt x="1002" y="39"/>
                      </a:lnTo>
                      <a:lnTo>
                        <a:pt x="1043" y="5"/>
                      </a:lnTo>
                      <a:lnTo>
                        <a:pt x="1132" y="54"/>
                      </a:lnTo>
                      <a:lnTo>
                        <a:pt x="1124" y="163"/>
                      </a:lnTo>
                      <a:lnTo>
                        <a:pt x="1205" y="165"/>
                      </a:lnTo>
                      <a:lnTo>
                        <a:pt x="1179" y="64"/>
                      </a:lnTo>
                      <a:lnTo>
                        <a:pt x="1233" y="10"/>
                      </a:lnTo>
                      <a:lnTo>
                        <a:pt x="1312" y="44"/>
                      </a:lnTo>
                      <a:lnTo>
                        <a:pt x="1324" y="125"/>
                      </a:lnTo>
                      <a:lnTo>
                        <a:pt x="1395" y="34"/>
                      </a:lnTo>
                      <a:lnTo>
                        <a:pt x="1484" y="29"/>
                      </a:lnTo>
                      <a:lnTo>
                        <a:pt x="1501" y="77"/>
                      </a:lnTo>
                      <a:lnTo>
                        <a:pt x="1513" y="114"/>
                      </a:lnTo>
                      <a:lnTo>
                        <a:pt x="1521" y="137"/>
                      </a:lnTo>
                      <a:lnTo>
                        <a:pt x="1529" y="147"/>
                      </a:lnTo>
                      <a:lnTo>
                        <a:pt x="1537" y="142"/>
                      </a:lnTo>
                      <a:lnTo>
                        <a:pt x="1549" y="120"/>
                      </a:lnTo>
                      <a:lnTo>
                        <a:pt x="1567" y="84"/>
                      </a:lnTo>
                      <a:lnTo>
                        <a:pt x="1592" y="29"/>
                      </a:lnTo>
                      <a:lnTo>
                        <a:pt x="1669" y="10"/>
                      </a:lnTo>
                      <a:lnTo>
                        <a:pt x="1693" y="39"/>
                      </a:lnTo>
                      <a:lnTo>
                        <a:pt x="1758" y="10"/>
                      </a:lnTo>
                      <a:lnTo>
                        <a:pt x="1794" y="10"/>
                      </a:lnTo>
                      <a:lnTo>
                        <a:pt x="1859" y="44"/>
                      </a:lnTo>
                      <a:lnTo>
                        <a:pt x="1889" y="110"/>
                      </a:lnTo>
                      <a:lnTo>
                        <a:pt x="2051" y="89"/>
                      </a:lnTo>
                      <a:lnTo>
                        <a:pt x="2092" y="5"/>
                      </a:lnTo>
                      <a:lnTo>
                        <a:pt x="2175" y="39"/>
                      </a:lnTo>
                      <a:lnTo>
                        <a:pt x="2193" y="94"/>
                      </a:lnTo>
                      <a:lnTo>
                        <a:pt x="2228" y="104"/>
                      </a:lnTo>
                      <a:lnTo>
                        <a:pt x="2258" y="20"/>
                      </a:lnTo>
                      <a:lnTo>
                        <a:pt x="2355" y="29"/>
                      </a:lnTo>
                      <a:lnTo>
                        <a:pt x="2412" y="145"/>
                      </a:lnTo>
                    </a:path>
                  </a:pathLst>
                </a:custGeom>
                <a:noFill/>
                <a:ln w="0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3" name="Freeform 272"/>
                <p:cNvSpPr>
                  <a:spLocks/>
                </p:cNvSpPr>
                <p:nvPr/>
              </p:nvSpPr>
              <p:spPr bwMode="auto">
                <a:xfrm>
                  <a:off x="3876" y="2534"/>
                  <a:ext cx="149" cy="40"/>
                </a:xfrm>
                <a:custGeom>
                  <a:avLst/>
                  <a:gdLst>
                    <a:gd name="T0" fmla="*/ 0 w 149"/>
                    <a:gd name="T1" fmla="*/ 40 h 40"/>
                    <a:gd name="T2" fmla="*/ 89 w 149"/>
                    <a:gd name="T3" fmla="*/ 0 h 40"/>
                    <a:gd name="T4" fmla="*/ 149 w 149"/>
                    <a:gd name="T5" fmla="*/ 10 h 40"/>
                    <a:gd name="T6" fmla="*/ 125 w 149"/>
                    <a:gd name="T7" fmla="*/ 35 h 40"/>
                    <a:gd name="T8" fmla="*/ 0 w 149"/>
                    <a:gd name="T9" fmla="*/ 4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9" h="40">
                      <a:moveTo>
                        <a:pt x="0" y="40"/>
                      </a:moveTo>
                      <a:lnTo>
                        <a:pt x="89" y="0"/>
                      </a:lnTo>
                      <a:lnTo>
                        <a:pt x="149" y="10"/>
                      </a:lnTo>
                      <a:lnTo>
                        <a:pt x="125" y="35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4" name="Freeform 273"/>
                <p:cNvSpPr>
                  <a:spLocks/>
                </p:cNvSpPr>
                <p:nvPr/>
              </p:nvSpPr>
              <p:spPr bwMode="auto">
                <a:xfrm>
                  <a:off x="3876" y="2534"/>
                  <a:ext cx="149" cy="40"/>
                </a:xfrm>
                <a:custGeom>
                  <a:avLst/>
                  <a:gdLst>
                    <a:gd name="T0" fmla="*/ 0 w 149"/>
                    <a:gd name="T1" fmla="*/ 40 h 40"/>
                    <a:gd name="T2" fmla="*/ 89 w 149"/>
                    <a:gd name="T3" fmla="*/ 0 h 40"/>
                    <a:gd name="T4" fmla="*/ 149 w 149"/>
                    <a:gd name="T5" fmla="*/ 10 h 40"/>
                    <a:gd name="T6" fmla="*/ 125 w 149"/>
                    <a:gd name="T7" fmla="*/ 35 h 40"/>
                    <a:gd name="T8" fmla="*/ 0 w 149"/>
                    <a:gd name="T9" fmla="*/ 4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9" h="40">
                      <a:moveTo>
                        <a:pt x="0" y="40"/>
                      </a:moveTo>
                      <a:lnTo>
                        <a:pt x="89" y="0"/>
                      </a:lnTo>
                      <a:lnTo>
                        <a:pt x="149" y="10"/>
                      </a:lnTo>
                      <a:lnTo>
                        <a:pt x="125" y="35"/>
                      </a:lnTo>
                      <a:lnTo>
                        <a:pt x="0" y="40"/>
                      </a:lnTo>
                    </a:path>
                  </a:pathLst>
                </a:custGeom>
                <a:noFill/>
                <a:ln w="0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5" name="Line 274"/>
                <p:cNvSpPr>
                  <a:spLocks noChangeShapeType="1"/>
                </p:cNvSpPr>
                <p:nvPr/>
              </p:nvSpPr>
              <p:spPr bwMode="auto">
                <a:xfrm>
                  <a:off x="3145" y="2253"/>
                  <a:ext cx="1" cy="336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6" name="Freeform 275"/>
                <p:cNvSpPr>
                  <a:spLocks/>
                </p:cNvSpPr>
                <p:nvPr/>
              </p:nvSpPr>
              <p:spPr bwMode="auto">
                <a:xfrm>
                  <a:off x="3543" y="2528"/>
                  <a:ext cx="132" cy="49"/>
                </a:xfrm>
                <a:custGeom>
                  <a:avLst/>
                  <a:gdLst>
                    <a:gd name="T0" fmla="*/ 0 w 132"/>
                    <a:gd name="T1" fmla="*/ 49 h 49"/>
                    <a:gd name="T2" fmla="*/ 102 w 132"/>
                    <a:gd name="T3" fmla="*/ 0 h 49"/>
                    <a:gd name="T4" fmla="*/ 132 w 132"/>
                    <a:gd name="T5" fmla="*/ 11 h 49"/>
                    <a:gd name="T6" fmla="*/ 122 w 132"/>
                    <a:gd name="T7" fmla="*/ 38 h 49"/>
                    <a:gd name="T8" fmla="*/ 0 w 132"/>
                    <a:gd name="T9" fmla="*/ 49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2" h="49">
                      <a:moveTo>
                        <a:pt x="0" y="49"/>
                      </a:moveTo>
                      <a:lnTo>
                        <a:pt x="102" y="0"/>
                      </a:lnTo>
                      <a:lnTo>
                        <a:pt x="132" y="11"/>
                      </a:lnTo>
                      <a:lnTo>
                        <a:pt x="122" y="38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7" name="Freeform 276"/>
                <p:cNvSpPr>
                  <a:spLocks/>
                </p:cNvSpPr>
                <p:nvPr/>
              </p:nvSpPr>
              <p:spPr bwMode="auto">
                <a:xfrm>
                  <a:off x="3543" y="2528"/>
                  <a:ext cx="132" cy="49"/>
                </a:xfrm>
                <a:custGeom>
                  <a:avLst/>
                  <a:gdLst>
                    <a:gd name="T0" fmla="*/ 0 w 132"/>
                    <a:gd name="T1" fmla="*/ 49 h 49"/>
                    <a:gd name="T2" fmla="*/ 102 w 132"/>
                    <a:gd name="T3" fmla="*/ 0 h 49"/>
                    <a:gd name="T4" fmla="*/ 132 w 132"/>
                    <a:gd name="T5" fmla="*/ 11 h 49"/>
                    <a:gd name="T6" fmla="*/ 122 w 132"/>
                    <a:gd name="T7" fmla="*/ 38 h 49"/>
                    <a:gd name="T8" fmla="*/ 0 w 132"/>
                    <a:gd name="T9" fmla="*/ 49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2" h="49">
                      <a:moveTo>
                        <a:pt x="0" y="49"/>
                      </a:moveTo>
                      <a:lnTo>
                        <a:pt x="102" y="0"/>
                      </a:lnTo>
                      <a:lnTo>
                        <a:pt x="132" y="11"/>
                      </a:lnTo>
                      <a:lnTo>
                        <a:pt x="122" y="38"/>
                      </a:lnTo>
                      <a:lnTo>
                        <a:pt x="0" y="49"/>
                      </a:lnTo>
                    </a:path>
                  </a:pathLst>
                </a:custGeom>
                <a:noFill/>
                <a:ln w="0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8" name="Freeform 277"/>
                <p:cNvSpPr>
                  <a:spLocks/>
                </p:cNvSpPr>
                <p:nvPr/>
              </p:nvSpPr>
              <p:spPr bwMode="auto">
                <a:xfrm>
                  <a:off x="3643" y="2367"/>
                  <a:ext cx="141" cy="146"/>
                </a:xfrm>
                <a:custGeom>
                  <a:avLst/>
                  <a:gdLst>
                    <a:gd name="T0" fmla="*/ 62 w 141"/>
                    <a:gd name="T1" fmla="*/ 144 h 146"/>
                    <a:gd name="T2" fmla="*/ 0 w 141"/>
                    <a:gd name="T3" fmla="*/ 0 h 146"/>
                    <a:gd name="T4" fmla="*/ 87 w 141"/>
                    <a:gd name="T5" fmla="*/ 19 h 146"/>
                    <a:gd name="T6" fmla="*/ 123 w 141"/>
                    <a:gd name="T7" fmla="*/ 73 h 146"/>
                    <a:gd name="T8" fmla="*/ 141 w 141"/>
                    <a:gd name="T9" fmla="*/ 86 h 146"/>
                    <a:gd name="T10" fmla="*/ 117 w 141"/>
                    <a:gd name="T11" fmla="*/ 146 h 1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1" h="146">
                      <a:moveTo>
                        <a:pt x="62" y="144"/>
                      </a:moveTo>
                      <a:lnTo>
                        <a:pt x="0" y="0"/>
                      </a:lnTo>
                      <a:lnTo>
                        <a:pt x="87" y="19"/>
                      </a:lnTo>
                      <a:lnTo>
                        <a:pt x="123" y="73"/>
                      </a:lnTo>
                      <a:lnTo>
                        <a:pt x="141" y="86"/>
                      </a:lnTo>
                      <a:lnTo>
                        <a:pt x="117" y="146"/>
                      </a:lnTo>
                    </a:path>
                  </a:pathLst>
                </a:custGeom>
                <a:noFill/>
                <a:ln w="0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9" name="Freeform 278"/>
                <p:cNvSpPr>
                  <a:spLocks/>
                </p:cNvSpPr>
                <p:nvPr/>
              </p:nvSpPr>
              <p:spPr bwMode="auto">
                <a:xfrm>
                  <a:off x="4027" y="2315"/>
                  <a:ext cx="116" cy="261"/>
                </a:xfrm>
                <a:custGeom>
                  <a:avLst/>
                  <a:gdLst>
                    <a:gd name="T0" fmla="*/ 0 w 116"/>
                    <a:gd name="T1" fmla="*/ 0 h 261"/>
                    <a:gd name="T2" fmla="*/ 63 w 116"/>
                    <a:gd name="T3" fmla="*/ 29 h 261"/>
                    <a:gd name="T4" fmla="*/ 92 w 116"/>
                    <a:gd name="T5" fmla="*/ 72 h 261"/>
                    <a:gd name="T6" fmla="*/ 116 w 116"/>
                    <a:gd name="T7" fmla="*/ 107 h 261"/>
                    <a:gd name="T8" fmla="*/ 100 w 116"/>
                    <a:gd name="T9" fmla="*/ 123 h 261"/>
                    <a:gd name="T10" fmla="*/ 85 w 116"/>
                    <a:gd name="T11" fmla="*/ 190 h 261"/>
                    <a:gd name="T12" fmla="*/ 67 w 116"/>
                    <a:gd name="T13" fmla="*/ 214 h 261"/>
                    <a:gd name="T14" fmla="*/ 87 w 116"/>
                    <a:gd name="T15" fmla="*/ 261 h 2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16" h="261">
                      <a:moveTo>
                        <a:pt x="0" y="0"/>
                      </a:moveTo>
                      <a:lnTo>
                        <a:pt x="63" y="29"/>
                      </a:lnTo>
                      <a:lnTo>
                        <a:pt x="92" y="72"/>
                      </a:lnTo>
                      <a:lnTo>
                        <a:pt x="116" y="107"/>
                      </a:lnTo>
                      <a:lnTo>
                        <a:pt x="100" y="123"/>
                      </a:lnTo>
                      <a:lnTo>
                        <a:pt x="85" y="190"/>
                      </a:lnTo>
                      <a:lnTo>
                        <a:pt x="67" y="214"/>
                      </a:lnTo>
                      <a:lnTo>
                        <a:pt x="87" y="261"/>
                      </a:lnTo>
                    </a:path>
                  </a:pathLst>
                </a:custGeom>
                <a:noFill/>
                <a:ln w="0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0" name="Freeform 279"/>
                <p:cNvSpPr>
                  <a:spLocks/>
                </p:cNvSpPr>
                <p:nvPr/>
              </p:nvSpPr>
              <p:spPr bwMode="auto">
                <a:xfrm>
                  <a:off x="4143" y="2404"/>
                  <a:ext cx="77" cy="173"/>
                </a:xfrm>
                <a:custGeom>
                  <a:avLst/>
                  <a:gdLst>
                    <a:gd name="T0" fmla="*/ 0 w 77"/>
                    <a:gd name="T1" fmla="*/ 25 h 173"/>
                    <a:gd name="T2" fmla="*/ 12 w 77"/>
                    <a:gd name="T3" fmla="*/ 0 h 173"/>
                    <a:gd name="T4" fmla="*/ 42 w 77"/>
                    <a:gd name="T5" fmla="*/ 13 h 173"/>
                    <a:gd name="T6" fmla="*/ 63 w 77"/>
                    <a:gd name="T7" fmla="*/ 48 h 173"/>
                    <a:gd name="T8" fmla="*/ 77 w 77"/>
                    <a:gd name="T9" fmla="*/ 82 h 173"/>
                    <a:gd name="T10" fmla="*/ 71 w 77"/>
                    <a:gd name="T11" fmla="*/ 173 h 1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7" h="173">
                      <a:moveTo>
                        <a:pt x="0" y="25"/>
                      </a:moveTo>
                      <a:lnTo>
                        <a:pt x="12" y="0"/>
                      </a:lnTo>
                      <a:lnTo>
                        <a:pt x="42" y="13"/>
                      </a:lnTo>
                      <a:lnTo>
                        <a:pt x="63" y="48"/>
                      </a:lnTo>
                      <a:lnTo>
                        <a:pt x="77" y="82"/>
                      </a:lnTo>
                      <a:lnTo>
                        <a:pt x="71" y="173"/>
                      </a:lnTo>
                    </a:path>
                  </a:pathLst>
                </a:custGeom>
                <a:noFill/>
                <a:ln w="0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1" name="Freeform 280"/>
                <p:cNvSpPr>
                  <a:spLocks/>
                </p:cNvSpPr>
                <p:nvPr/>
              </p:nvSpPr>
              <p:spPr bwMode="auto">
                <a:xfrm>
                  <a:off x="4299" y="2493"/>
                  <a:ext cx="117" cy="61"/>
                </a:xfrm>
                <a:custGeom>
                  <a:avLst/>
                  <a:gdLst>
                    <a:gd name="T0" fmla="*/ 0 w 117"/>
                    <a:gd name="T1" fmla="*/ 61 h 61"/>
                    <a:gd name="T2" fmla="*/ 62 w 117"/>
                    <a:gd name="T3" fmla="*/ 0 h 61"/>
                    <a:gd name="T4" fmla="*/ 117 w 117"/>
                    <a:gd name="T5" fmla="*/ 41 h 6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7" h="61">
                      <a:moveTo>
                        <a:pt x="0" y="61"/>
                      </a:moveTo>
                      <a:lnTo>
                        <a:pt x="62" y="0"/>
                      </a:lnTo>
                      <a:lnTo>
                        <a:pt x="117" y="41"/>
                      </a:lnTo>
                    </a:path>
                  </a:pathLst>
                </a:custGeom>
                <a:noFill/>
                <a:ln w="0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2" name="Line 281"/>
                <p:cNvSpPr>
                  <a:spLocks noChangeShapeType="1"/>
                </p:cNvSpPr>
                <p:nvPr/>
              </p:nvSpPr>
              <p:spPr bwMode="auto">
                <a:xfrm flipH="1">
                  <a:off x="4033" y="2541"/>
                  <a:ext cx="67" cy="46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3" name="Freeform 282"/>
                <p:cNvSpPr>
                  <a:spLocks/>
                </p:cNvSpPr>
                <p:nvPr/>
              </p:nvSpPr>
              <p:spPr bwMode="auto">
                <a:xfrm>
                  <a:off x="4862" y="2222"/>
                  <a:ext cx="83" cy="352"/>
                </a:xfrm>
                <a:custGeom>
                  <a:avLst/>
                  <a:gdLst>
                    <a:gd name="T0" fmla="*/ 32 w 83"/>
                    <a:gd name="T1" fmla="*/ 0 h 352"/>
                    <a:gd name="T2" fmla="*/ 83 w 83"/>
                    <a:gd name="T3" fmla="*/ 66 h 352"/>
                    <a:gd name="T4" fmla="*/ 58 w 83"/>
                    <a:gd name="T5" fmla="*/ 155 h 352"/>
                    <a:gd name="T6" fmla="*/ 6 w 83"/>
                    <a:gd name="T7" fmla="*/ 271 h 352"/>
                    <a:gd name="T8" fmla="*/ 0 w 83"/>
                    <a:gd name="T9" fmla="*/ 352 h 3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3" h="352">
                      <a:moveTo>
                        <a:pt x="32" y="0"/>
                      </a:moveTo>
                      <a:lnTo>
                        <a:pt x="83" y="66"/>
                      </a:lnTo>
                      <a:lnTo>
                        <a:pt x="58" y="155"/>
                      </a:lnTo>
                      <a:lnTo>
                        <a:pt x="6" y="271"/>
                      </a:lnTo>
                      <a:lnTo>
                        <a:pt x="0" y="352"/>
                      </a:lnTo>
                    </a:path>
                  </a:pathLst>
                </a:custGeom>
                <a:noFill/>
                <a:ln w="0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4" name="Freeform 283"/>
                <p:cNvSpPr>
                  <a:spLocks/>
                </p:cNvSpPr>
                <p:nvPr/>
              </p:nvSpPr>
              <p:spPr bwMode="auto">
                <a:xfrm>
                  <a:off x="4935" y="2344"/>
                  <a:ext cx="36" cy="187"/>
                </a:xfrm>
                <a:custGeom>
                  <a:avLst/>
                  <a:gdLst>
                    <a:gd name="T0" fmla="*/ 0 w 36"/>
                    <a:gd name="T1" fmla="*/ 0 h 187"/>
                    <a:gd name="T2" fmla="*/ 36 w 36"/>
                    <a:gd name="T3" fmla="*/ 27 h 187"/>
                    <a:gd name="T4" fmla="*/ 22 w 36"/>
                    <a:gd name="T5" fmla="*/ 187 h 1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187">
                      <a:moveTo>
                        <a:pt x="0" y="0"/>
                      </a:moveTo>
                      <a:lnTo>
                        <a:pt x="36" y="27"/>
                      </a:lnTo>
                      <a:lnTo>
                        <a:pt x="22" y="187"/>
                      </a:lnTo>
                    </a:path>
                  </a:pathLst>
                </a:custGeom>
                <a:noFill/>
                <a:ln w="0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5" name="Line 284"/>
                <p:cNvSpPr>
                  <a:spLocks noChangeShapeType="1"/>
                </p:cNvSpPr>
                <p:nvPr/>
              </p:nvSpPr>
              <p:spPr bwMode="auto">
                <a:xfrm flipV="1">
                  <a:off x="5056" y="2458"/>
                  <a:ext cx="79" cy="94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6" name="Freeform 285"/>
                <p:cNvSpPr>
                  <a:spLocks/>
                </p:cNvSpPr>
                <p:nvPr/>
              </p:nvSpPr>
              <p:spPr bwMode="auto">
                <a:xfrm>
                  <a:off x="5169" y="2458"/>
                  <a:ext cx="122" cy="90"/>
                </a:xfrm>
                <a:custGeom>
                  <a:avLst/>
                  <a:gdLst>
                    <a:gd name="T0" fmla="*/ 0 w 122"/>
                    <a:gd name="T1" fmla="*/ 0 h 90"/>
                    <a:gd name="T2" fmla="*/ 81 w 122"/>
                    <a:gd name="T3" fmla="*/ 48 h 90"/>
                    <a:gd name="T4" fmla="*/ 122 w 122"/>
                    <a:gd name="T5" fmla="*/ 90 h 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2" h="90">
                      <a:moveTo>
                        <a:pt x="0" y="0"/>
                      </a:moveTo>
                      <a:lnTo>
                        <a:pt x="81" y="48"/>
                      </a:lnTo>
                      <a:lnTo>
                        <a:pt x="122" y="90"/>
                      </a:lnTo>
                    </a:path>
                  </a:pathLst>
                </a:custGeom>
                <a:noFill/>
                <a:ln w="0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7" name="Freeform 286"/>
                <p:cNvSpPr>
                  <a:spLocks/>
                </p:cNvSpPr>
                <p:nvPr/>
              </p:nvSpPr>
              <p:spPr bwMode="auto">
                <a:xfrm>
                  <a:off x="5094" y="2546"/>
                  <a:ext cx="134" cy="31"/>
                </a:xfrm>
                <a:custGeom>
                  <a:avLst/>
                  <a:gdLst>
                    <a:gd name="T0" fmla="*/ 0 w 134"/>
                    <a:gd name="T1" fmla="*/ 30 h 31"/>
                    <a:gd name="T2" fmla="*/ 11 w 134"/>
                    <a:gd name="T3" fmla="*/ 6 h 31"/>
                    <a:gd name="T4" fmla="*/ 98 w 134"/>
                    <a:gd name="T5" fmla="*/ 0 h 31"/>
                    <a:gd name="T6" fmla="*/ 134 w 134"/>
                    <a:gd name="T7" fmla="*/ 15 h 31"/>
                    <a:gd name="T8" fmla="*/ 118 w 134"/>
                    <a:gd name="T9" fmla="*/ 31 h 31"/>
                    <a:gd name="T10" fmla="*/ 23 w 134"/>
                    <a:gd name="T11" fmla="*/ 31 h 31"/>
                    <a:gd name="T12" fmla="*/ 0 w 134"/>
                    <a:gd name="T13" fmla="*/ 30 h 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4" h="31">
                      <a:moveTo>
                        <a:pt x="0" y="30"/>
                      </a:moveTo>
                      <a:lnTo>
                        <a:pt x="11" y="6"/>
                      </a:lnTo>
                      <a:lnTo>
                        <a:pt x="98" y="0"/>
                      </a:lnTo>
                      <a:lnTo>
                        <a:pt x="134" y="15"/>
                      </a:lnTo>
                      <a:lnTo>
                        <a:pt x="118" y="31"/>
                      </a:lnTo>
                      <a:lnTo>
                        <a:pt x="23" y="31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8" name="Freeform 287"/>
                <p:cNvSpPr>
                  <a:spLocks/>
                </p:cNvSpPr>
                <p:nvPr/>
              </p:nvSpPr>
              <p:spPr bwMode="auto">
                <a:xfrm>
                  <a:off x="5094" y="2546"/>
                  <a:ext cx="134" cy="31"/>
                </a:xfrm>
                <a:custGeom>
                  <a:avLst/>
                  <a:gdLst>
                    <a:gd name="T0" fmla="*/ 0 w 134"/>
                    <a:gd name="T1" fmla="*/ 30 h 31"/>
                    <a:gd name="T2" fmla="*/ 11 w 134"/>
                    <a:gd name="T3" fmla="*/ 6 h 31"/>
                    <a:gd name="T4" fmla="*/ 98 w 134"/>
                    <a:gd name="T5" fmla="*/ 0 h 31"/>
                    <a:gd name="T6" fmla="*/ 134 w 134"/>
                    <a:gd name="T7" fmla="*/ 15 h 31"/>
                    <a:gd name="T8" fmla="*/ 118 w 134"/>
                    <a:gd name="T9" fmla="*/ 31 h 31"/>
                    <a:gd name="T10" fmla="*/ 23 w 134"/>
                    <a:gd name="T11" fmla="*/ 31 h 31"/>
                    <a:gd name="T12" fmla="*/ 0 w 134"/>
                    <a:gd name="T13" fmla="*/ 30 h 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4" h="31">
                      <a:moveTo>
                        <a:pt x="0" y="30"/>
                      </a:moveTo>
                      <a:lnTo>
                        <a:pt x="11" y="6"/>
                      </a:lnTo>
                      <a:lnTo>
                        <a:pt x="98" y="0"/>
                      </a:lnTo>
                      <a:lnTo>
                        <a:pt x="134" y="15"/>
                      </a:lnTo>
                      <a:lnTo>
                        <a:pt x="118" y="31"/>
                      </a:lnTo>
                      <a:lnTo>
                        <a:pt x="23" y="31"/>
                      </a:lnTo>
                      <a:lnTo>
                        <a:pt x="0" y="30"/>
                      </a:lnTo>
                    </a:path>
                  </a:pathLst>
                </a:custGeom>
                <a:noFill/>
                <a:ln w="0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9" name="Freeform 288"/>
                <p:cNvSpPr>
                  <a:spLocks/>
                </p:cNvSpPr>
                <p:nvPr/>
              </p:nvSpPr>
              <p:spPr bwMode="auto">
                <a:xfrm>
                  <a:off x="5376" y="2387"/>
                  <a:ext cx="77" cy="194"/>
                </a:xfrm>
                <a:custGeom>
                  <a:avLst/>
                  <a:gdLst>
                    <a:gd name="T0" fmla="*/ 30 w 77"/>
                    <a:gd name="T1" fmla="*/ 0 h 194"/>
                    <a:gd name="T2" fmla="*/ 34 w 77"/>
                    <a:gd name="T3" fmla="*/ 104 h 194"/>
                    <a:gd name="T4" fmla="*/ 77 w 77"/>
                    <a:gd name="T5" fmla="*/ 194 h 194"/>
                    <a:gd name="T6" fmla="*/ 40 w 77"/>
                    <a:gd name="T7" fmla="*/ 194 h 194"/>
                    <a:gd name="T8" fmla="*/ 0 w 77"/>
                    <a:gd name="T9" fmla="*/ 73 h 1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7" h="194">
                      <a:moveTo>
                        <a:pt x="30" y="0"/>
                      </a:moveTo>
                      <a:lnTo>
                        <a:pt x="34" y="104"/>
                      </a:lnTo>
                      <a:lnTo>
                        <a:pt x="77" y="194"/>
                      </a:lnTo>
                      <a:lnTo>
                        <a:pt x="40" y="194"/>
                      </a:lnTo>
                      <a:lnTo>
                        <a:pt x="0" y="73"/>
                      </a:lnTo>
                    </a:path>
                  </a:pathLst>
                </a:custGeom>
                <a:noFill/>
                <a:ln w="0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0" name="Freeform 289"/>
                <p:cNvSpPr>
                  <a:spLocks/>
                </p:cNvSpPr>
                <p:nvPr/>
              </p:nvSpPr>
              <p:spPr bwMode="auto">
                <a:xfrm>
                  <a:off x="3157" y="2247"/>
                  <a:ext cx="2458" cy="213"/>
                </a:xfrm>
                <a:custGeom>
                  <a:avLst/>
                  <a:gdLst>
                    <a:gd name="T0" fmla="*/ 0 w 2458"/>
                    <a:gd name="T1" fmla="*/ 150 h 213"/>
                    <a:gd name="T2" fmla="*/ 22 w 2458"/>
                    <a:gd name="T3" fmla="*/ 137 h 213"/>
                    <a:gd name="T4" fmla="*/ 156 w 2458"/>
                    <a:gd name="T5" fmla="*/ 185 h 213"/>
                    <a:gd name="T6" fmla="*/ 168 w 2458"/>
                    <a:gd name="T7" fmla="*/ 115 h 213"/>
                    <a:gd name="T8" fmla="*/ 281 w 2458"/>
                    <a:gd name="T9" fmla="*/ 6 h 213"/>
                    <a:gd name="T10" fmla="*/ 431 w 2458"/>
                    <a:gd name="T11" fmla="*/ 97 h 213"/>
                    <a:gd name="T12" fmla="*/ 453 w 2458"/>
                    <a:gd name="T13" fmla="*/ 200 h 213"/>
                    <a:gd name="T14" fmla="*/ 494 w 2458"/>
                    <a:gd name="T15" fmla="*/ 175 h 213"/>
                    <a:gd name="T16" fmla="*/ 524 w 2458"/>
                    <a:gd name="T17" fmla="*/ 140 h 213"/>
                    <a:gd name="T18" fmla="*/ 524 w 2458"/>
                    <a:gd name="T19" fmla="*/ 101 h 213"/>
                    <a:gd name="T20" fmla="*/ 621 w 2458"/>
                    <a:gd name="T21" fmla="*/ 6 h 213"/>
                    <a:gd name="T22" fmla="*/ 771 w 2458"/>
                    <a:gd name="T23" fmla="*/ 106 h 213"/>
                    <a:gd name="T24" fmla="*/ 783 w 2458"/>
                    <a:gd name="T25" fmla="*/ 193 h 213"/>
                    <a:gd name="T26" fmla="*/ 951 w 2458"/>
                    <a:gd name="T27" fmla="*/ 137 h 213"/>
                    <a:gd name="T28" fmla="*/ 962 w 2458"/>
                    <a:gd name="T29" fmla="*/ 97 h 213"/>
                    <a:gd name="T30" fmla="*/ 1093 w 2458"/>
                    <a:gd name="T31" fmla="*/ 6 h 213"/>
                    <a:gd name="T32" fmla="*/ 1176 w 2458"/>
                    <a:gd name="T33" fmla="*/ 69 h 213"/>
                    <a:gd name="T34" fmla="*/ 1247 w 2458"/>
                    <a:gd name="T35" fmla="*/ 3 h 213"/>
                    <a:gd name="T36" fmla="*/ 1407 w 2458"/>
                    <a:gd name="T37" fmla="*/ 97 h 213"/>
                    <a:gd name="T38" fmla="*/ 1407 w 2458"/>
                    <a:gd name="T39" fmla="*/ 119 h 213"/>
                    <a:gd name="T40" fmla="*/ 1445 w 2458"/>
                    <a:gd name="T41" fmla="*/ 73 h 213"/>
                    <a:gd name="T42" fmla="*/ 1624 w 2458"/>
                    <a:gd name="T43" fmla="*/ 56 h 213"/>
                    <a:gd name="T44" fmla="*/ 1640 w 2458"/>
                    <a:gd name="T45" fmla="*/ 73 h 213"/>
                    <a:gd name="T46" fmla="*/ 1771 w 2458"/>
                    <a:gd name="T47" fmla="*/ 25 h 213"/>
                    <a:gd name="T48" fmla="*/ 1808 w 2458"/>
                    <a:gd name="T49" fmla="*/ 0 h 213"/>
                    <a:gd name="T50" fmla="*/ 1958 w 2458"/>
                    <a:gd name="T51" fmla="*/ 97 h 213"/>
                    <a:gd name="T52" fmla="*/ 1972 w 2458"/>
                    <a:gd name="T53" fmla="*/ 213 h 213"/>
                    <a:gd name="T54" fmla="*/ 2010 w 2458"/>
                    <a:gd name="T55" fmla="*/ 213 h 213"/>
                    <a:gd name="T56" fmla="*/ 1992 w 2458"/>
                    <a:gd name="T57" fmla="*/ 134 h 213"/>
                    <a:gd name="T58" fmla="*/ 2089 w 2458"/>
                    <a:gd name="T59" fmla="*/ 13 h 213"/>
                    <a:gd name="T60" fmla="*/ 2201 w 2458"/>
                    <a:gd name="T61" fmla="*/ 59 h 213"/>
                    <a:gd name="T62" fmla="*/ 2213 w 2458"/>
                    <a:gd name="T63" fmla="*/ 35 h 213"/>
                    <a:gd name="T64" fmla="*/ 2403 w 2458"/>
                    <a:gd name="T65" fmla="*/ 84 h 213"/>
                    <a:gd name="T66" fmla="*/ 2458 w 2458"/>
                    <a:gd name="T67" fmla="*/ 144 h 21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458" h="213">
                      <a:moveTo>
                        <a:pt x="0" y="150"/>
                      </a:moveTo>
                      <a:lnTo>
                        <a:pt x="22" y="137"/>
                      </a:lnTo>
                      <a:lnTo>
                        <a:pt x="156" y="185"/>
                      </a:lnTo>
                      <a:lnTo>
                        <a:pt x="168" y="115"/>
                      </a:lnTo>
                      <a:lnTo>
                        <a:pt x="281" y="6"/>
                      </a:lnTo>
                      <a:lnTo>
                        <a:pt x="431" y="97"/>
                      </a:lnTo>
                      <a:lnTo>
                        <a:pt x="453" y="200"/>
                      </a:lnTo>
                      <a:lnTo>
                        <a:pt x="494" y="175"/>
                      </a:lnTo>
                      <a:lnTo>
                        <a:pt x="524" y="140"/>
                      </a:lnTo>
                      <a:lnTo>
                        <a:pt x="524" y="101"/>
                      </a:lnTo>
                      <a:lnTo>
                        <a:pt x="621" y="6"/>
                      </a:lnTo>
                      <a:lnTo>
                        <a:pt x="771" y="106"/>
                      </a:lnTo>
                      <a:lnTo>
                        <a:pt x="783" y="193"/>
                      </a:lnTo>
                      <a:lnTo>
                        <a:pt x="951" y="137"/>
                      </a:lnTo>
                      <a:lnTo>
                        <a:pt x="962" y="97"/>
                      </a:lnTo>
                      <a:lnTo>
                        <a:pt x="1093" y="6"/>
                      </a:lnTo>
                      <a:lnTo>
                        <a:pt x="1176" y="69"/>
                      </a:lnTo>
                      <a:lnTo>
                        <a:pt x="1247" y="3"/>
                      </a:lnTo>
                      <a:lnTo>
                        <a:pt x="1407" y="97"/>
                      </a:lnTo>
                      <a:lnTo>
                        <a:pt x="1407" y="119"/>
                      </a:lnTo>
                      <a:lnTo>
                        <a:pt x="1445" y="73"/>
                      </a:lnTo>
                      <a:lnTo>
                        <a:pt x="1624" y="56"/>
                      </a:lnTo>
                      <a:lnTo>
                        <a:pt x="1640" y="73"/>
                      </a:lnTo>
                      <a:lnTo>
                        <a:pt x="1771" y="25"/>
                      </a:lnTo>
                      <a:lnTo>
                        <a:pt x="1808" y="0"/>
                      </a:lnTo>
                      <a:lnTo>
                        <a:pt x="1958" y="97"/>
                      </a:lnTo>
                      <a:lnTo>
                        <a:pt x="1972" y="213"/>
                      </a:lnTo>
                      <a:lnTo>
                        <a:pt x="2010" y="213"/>
                      </a:lnTo>
                      <a:lnTo>
                        <a:pt x="1992" y="134"/>
                      </a:lnTo>
                      <a:lnTo>
                        <a:pt x="2089" y="13"/>
                      </a:lnTo>
                      <a:lnTo>
                        <a:pt x="2201" y="59"/>
                      </a:lnTo>
                      <a:lnTo>
                        <a:pt x="2213" y="35"/>
                      </a:lnTo>
                      <a:lnTo>
                        <a:pt x="2403" y="84"/>
                      </a:lnTo>
                      <a:lnTo>
                        <a:pt x="2458" y="144"/>
                      </a:lnTo>
                    </a:path>
                  </a:pathLst>
                </a:custGeom>
                <a:noFill/>
                <a:ln w="0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1" name="Freeform 290"/>
                <p:cNvSpPr>
                  <a:spLocks/>
                </p:cNvSpPr>
                <p:nvPr/>
              </p:nvSpPr>
              <p:spPr bwMode="auto">
                <a:xfrm>
                  <a:off x="3159" y="2323"/>
                  <a:ext cx="2444" cy="168"/>
                </a:xfrm>
                <a:custGeom>
                  <a:avLst/>
                  <a:gdLst>
                    <a:gd name="T0" fmla="*/ 0 w 2444"/>
                    <a:gd name="T1" fmla="*/ 135 h 168"/>
                    <a:gd name="T2" fmla="*/ 67 w 2444"/>
                    <a:gd name="T3" fmla="*/ 111 h 168"/>
                    <a:gd name="T4" fmla="*/ 208 w 2444"/>
                    <a:gd name="T5" fmla="*/ 152 h 168"/>
                    <a:gd name="T6" fmla="*/ 202 w 2444"/>
                    <a:gd name="T7" fmla="*/ 97 h 168"/>
                    <a:gd name="T8" fmla="*/ 299 w 2444"/>
                    <a:gd name="T9" fmla="*/ 16 h 168"/>
                    <a:gd name="T10" fmla="*/ 403 w 2444"/>
                    <a:gd name="T11" fmla="*/ 81 h 168"/>
                    <a:gd name="T12" fmla="*/ 415 w 2444"/>
                    <a:gd name="T13" fmla="*/ 165 h 168"/>
                    <a:gd name="T14" fmla="*/ 504 w 2444"/>
                    <a:gd name="T15" fmla="*/ 135 h 168"/>
                    <a:gd name="T16" fmla="*/ 585 w 2444"/>
                    <a:gd name="T17" fmla="*/ 68 h 168"/>
                    <a:gd name="T18" fmla="*/ 615 w 2444"/>
                    <a:gd name="T19" fmla="*/ 0 h 168"/>
                    <a:gd name="T20" fmla="*/ 741 w 2444"/>
                    <a:gd name="T21" fmla="*/ 84 h 168"/>
                    <a:gd name="T22" fmla="*/ 757 w 2444"/>
                    <a:gd name="T23" fmla="*/ 165 h 168"/>
                    <a:gd name="T24" fmla="*/ 897 w 2444"/>
                    <a:gd name="T25" fmla="*/ 114 h 168"/>
                    <a:gd name="T26" fmla="*/ 968 w 2444"/>
                    <a:gd name="T27" fmla="*/ 114 h 168"/>
                    <a:gd name="T28" fmla="*/ 1085 w 2444"/>
                    <a:gd name="T29" fmla="*/ 13 h 168"/>
                    <a:gd name="T30" fmla="*/ 1184 w 2444"/>
                    <a:gd name="T31" fmla="*/ 84 h 168"/>
                    <a:gd name="T32" fmla="*/ 1265 w 2444"/>
                    <a:gd name="T33" fmla="*/ 16 h 168"/>
                    <a:gd name="T34" fmla="*/ 1375 w 2444"/>
                    <a:gd name="T35" fmla="*/ 84 h 168"/>
                    <a:gd name="T36" fmla="*/ 1381 w 2444"/>
                    <a:gd name="T37" fmla="*/ 122 h 168"/>
                    <a:gd name="T38" fmla="*/ 1452 w 2444"/>
                    <a:gd name="T39" fmla="*/ 76 h 168"/>
                    <a:gd name="T40" fmla="*/ 1583 w 2444"/>
                    <a:gd name="T41" fmla="*/ 46 h 168"/>
                    <a:gd name="T42" fmla="*/ 1593 w 2444"/>
                    <a:gd name="T43" fmla="*/ 106 h 168"/>
                    <a:gd name="T44" fmla="*/ 1622 w 2444"/>
                    <a:gd name="T45" fmla="*/ 59 h 168"/>
                    <a:gd name="T46" fmla="*/ 1749 w 2444"/>
                    <a:gd name="T47" fmla="*/ 26 h 168"/>
                    <a:gd name="T48" fmla="*/ 1759 w 2444"/>
                    <a:gd name="T49" fmla="*/ 54 h 168"/>
                    <a:gd name="T50" fmla="*/ 1775 w 2444"/>
                    <a:gd name="T51" fmla="*/ 26 h 168"/>
                    <a:gd name="T52" fmla="*/ 1814 w 2444"/>
                    <a:gd name="T53" fmla="*/ 8 h 168"/>
                    <a:gd name="T54" fmla="*/ 1935 w 2444"/>
                    <a:gd name="T55" fmla="*/ 84 h 168"/>
                    <a:gd name="T56" fmla="*/ 1950 w 2444"/>
                    <a:gd name="T57" fmla="*/ 168 h 168"/>
                    <a:gd name="T58" fmla="*/ 2041 w 2444"/>
                    <a:gd name="T59" fmla="*/ 160 h 168"/>
                    <a:gd name="T60" fmla="*/ 2041 w 2444"/>
                    <a:gd name="T61" fmla="*/ 114 h 168"/>
                    <a:gd name="T62" fmla="*/ 2110 w 2444"/>
                    <a:gd name="T63" fmla="*/ 16 h 168"/>
                    <a:gd name="T64" fmla="*/ 2247 w 2444"/>
                    <a:gd name="T65" fmla="*/ 68 h 168"/>
                    <a:gd name="T66" fmla="*/ 2263 w 2444"/>
                    <a:gd name="T67" fmla="*/ 35 h 168"/>
                    <a:gd name="T68" fmla="*/ 2403 w 2444"/>
                    <a:gd name="T69" fmla="*/ 68 h 168"/>
                    <a:gd name="T70" fmla="*/ 2444 w 2444"/>
                    <a:gd name="T71" fmla="*/ 112 h 16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444" h="168">
                      <a:moveTo>
                        <a:pt x="0" y="135"/>
                      </a:moveTo>
                      <a:lnTo>
                        <a:pt x="67" y="111"/>
                      </a:lnTo>
                      <a:lnTo>
                        <a:pt x="208" y="152"/>
                      </a:lnTo>
                      <a:lnTo>
                        <a:pt x="202" y="97"/>
                      </a:lnTo>
                      <a:lnTo>
                        <a:pt x="299" y="16"/>
                      </a:lnTo>
                      <a:lnTo>
                        <a:pt x="403" y="81"/>
                      </a:lnTo>
                      <a:lnTo>
                        <a:pt x="415" y="165"/>
                      </a:lnTo>
                      <a:lnTo>
                        <a:pt x="504" y="135"/>
                      </a:lnTo>
                      <a:lnTo>
                        <a:pt x="585" y="68"/>
                      </a:lnTo>
                      <a:lnTo>
                        <a:pt x="615" y="0"/>
                      </a:lnTo>
                      <a:lnTo>
                        <a:pt x="741" y="84"/>
                      </a:lnTo>
                      <a:lnTo>
                        <a:pt x="757" y="165"/>
                      </a:lnTo>
                      <a:lnTo>
                        <a:pt x="897" y="114"/>
                      </a:lnTo>
                      <a:lnTo>
                        <a:pt x="968" y="114"/>
                      </a:lnTo>
                      <a:lnTo>
                        <a:pt x="1085" y="13"/>
                      </a:lnTo>
                      <a:lnTo>
                        <a:pt x="1184" y="84"/>
                      </a:lnTo>
                      <a:lnTo>
                        <a:pt x="1265" y="16"/>
                      </a:lnTo>
                      <a:lnTo>
                        <a:pt x="1375" y="84"/>
                      </a:lnTo>
                      <a:lnTo>
                        <a:pt x="1381" y="122"/>
                      </a:lnTo>
                      <a:lnTo>
                        <a:pt x="1452" y="76"/>
                      </a:lnTo>
                      <a:lnTo>
                        <a:pt x="1583" y="46"/>
                      </a:lnTo>
                      <a:lnTo>
                        <a:pt x="1593" y="106"/>
                      </a:lnTo>
                      <a:lnTo>
                        <a:pt x="1622" y="59"/>
                      </a:lnTo>
                      <a:lnTo>
                        <a:pt x="1749" y="26"/>
                      </a:lnTo>
                      <a:lnTo>
                        <a:pt x="1759" y="54"/>
                      </a:lnTo>
                      <a:lnTo>
                        <a:pt x="1775" y="26"/>
                      </a:lnTo>
                      <a:lnTo>
                        <a:pt x="1814" y="8"/>
                      </a:lnTo>
                      <a:lnTo>
                        <a:pt x="1935" y="84"/>
                      </a:lnTo>
                      <a:lnTo>
                        <a:pt x="1950" y="168"/>
                      </a:lnTo>
                      <a:lnTo>
                        <a:pt x="2041" y="160"/>
                      </a:lnTo>
                      <a:lnTo>
                        <a:pt x="2041" y="114"/>
                      </a:lnTo>
                      <a:lnTo>
                        <a:pt x="2110" y="16"/>
                      </a:lnTo>
                      <a:lnTo>
                        <a:pt x="2247" y="68"/>
                      </a:lnTo>
                      <a:lnTo>
                        <a:pt x="2263" y="35"/>
                      </a:lnTo>
                      <a:lnTo>
                        <a:pt x="2403" y="68"/>
                      </a:lnTo>
                      <a:lnTo>
                        <a:pt x="2444" y="112"/>
                      </a:lnTo>
                    </a:path>
                  </a:pathLst>
                </a:custGeom>
                <a:noFill/>
                <a:ln w="0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2" name="Line 291"/>
                <p:cNvSpPr>
                  <a:spLocks noChangeShapeType="1"/>
                </p:cNvSpPr>
                <p:nvPr/>
              </p:nvSpPr>
              <p:spPr bwMode="auto">
                <a:xfrm flipH="1" flipV="1">
                  <a:off x="3280" y="2546"/>
                  <a:ext cx="16" cy="8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3" name="Line 292"/>
                <p:cNvSpPr>
                  <a:spLocks noChangeShapeType="1"/>
                </p:cNvSpPr>
                <p:nvPr/>
              </p:nvSpPr>
              <p:spPr bwMode="auto">
                <a:xfrm flipH="1" flipV="1">
                  <a:off x="3262" y="2534"/>
                  <a:ext cx="14" cy="10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4" name="Line 293"/>
                <p:cNvSpPr>
                  <a:spLocks noChangeShapeType="1"/>
                </p:cNvSpPr>
                <p:nvPr/>
              </p:nvSpPr>
              <p:spPr bwMode="auto">
                <a:xfrm flipH="1" flipV="1">
                  <a:off x="3242" y="2523"/>
                  <a:ext cx="16" cy="10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5" name="Line 294"/>
                <p:cNvSpPr>
                  <a:spLocks noChangeShapeType="1"/>
                </p:cNvSpPr>
                <p:nvPr/>
              </p:nvSpPr>
              <p:spPr bwMode="auto">
                <a:xfrm flipH="1" flipV="1">
                  <a:off x="3224" y="2513"/>
                  <a:ext cx="14" cy="8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6" name="Line 295"/>
                <p:cNvSpPr>
                  <a:spLocks noChangeShapeType="1"/>
                </p:cNvSpPr>
                <p:nvPr/>
              </p:nvSpPr>
              <p:spPr bwMode="auto">
                <a:xfrm flipH="1" flipV="1">
                  <a:off x="3205" y="2501"/>
                  <a:ext cx="16" cy="9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7" name="Line 296"/>
                <p:cNvSpPr>
                  <a:spLocks noChangeShapeType="1"/>
                </p:cNvSpPr>
                <p:nvPr/>
              </p:nvSpPr>
              <p:spPr bwMode="auto">
                <a:xfrm flipH="1" flipV="1">
                  <a:off x="3187" y="2490"/>
                  <a:ext cx="14" cy="8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8" name="Line 297"/>
                <p:cNvSpPr>
                  <a:spLocks noChangeShapeType="1"/>
                </p:cNvSpPr>
                <p:nvPr/>
              </p:nvSpPr>
              <p:spPr bwMode="auto">
                <a:xfrm flipH="1" flipV="1">
                  <a:off x="3167" y="2478"/>
                  <a:ext cx="14" cy="8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9" name="Line 298"/>
                <p:cNvSpPr>
                  <a:spLocks noChangeShapeType="1"/>
                </p:cNvSpPr>
                <p:nvPr/>
              </p:nvSpPr>
              <p:spPr bwMode="auto">
                <a:xfrm flipH="1" flipV="1">
                  <a:off x="3149" y="2467"/>
                  <a:ext cx="14" cy="9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0" name="Line 299"/>
                <p:cNvSpPr>
                  <a:spLocks noChangeShapeType="1"/>
                </p:cNvSpPr>
                <p:nvPr/>
              </p:nvSpPr>
              <p:spPr bwMode="auto">
                <a:xfrm flipH="1" flipV="1">
                  <a:off x="3136" y="2458"/>
                  <a:ext cx="7" cy="7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1" name="Line 300"/>
                <p:cNvSpPr>
                  <a:spLocks noChangeShapeType="1"/>
                </p:cNvSpPr>
                <p:nvPr/>
              </p:nvSpPr>
              <p:spPr bwMode="auto">
                <a:xfrm flipH="1" flipV="1">
                  <a:off x="3475" y="2495"/>
                  <a:ext cx="2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2" name="Line 301"/>
                <p:cNvSpPr>
                  <a:spLocks noChangeShapeType="1"/>
                </p:cNvSpPr>
                <p:nvPr/>
              </p:nvSpPr>
              <p:spPr bwMode="auto">
                <a:xfrm flipH="1" flipV="1">
                  <a:off x="3471" y="2476"/>
                  <a:ext cx="2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3" name="Line 302"/>
                <p:cNvSpPr>
                  <a:spLocks noChangeShapeType="1"/>
                </p:cNvSpPr>
                <p:nvPr/>
              </p:nvSpPr>
              <p:spPr bwMode="auto">
                <a:xfrm flipH="1" flipV="1">
                  <a:off x="3467" y="2457"/>
                  <a:ext cx="4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4" name="Line 303"/>
                <p:cNvSpPr>
                  <a:spLocks noChangeShapeType="1"/>
                </p:cNvSpPr>
                <p:nvPr/>
              </p:nvSpPr>
              <p:spPr bwMode="auto">
                <a:xfrm flipH="1" flipV="1">
                  <a:off x="3466" y="2437"/>
                  <a:ext cx="1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5" name="Line 304"/>
                <p:cNvSpPr>
                  <a:spLocks noChangeShapeType="1"/>
                </p:cNvSpPr>
                <p:nvPr/>
              </p:nvSpPr>
              <p:spPr bwMode="auto">
                <a:xfrm flipH="1" flipV="1">
                  <a:off x="3462" y="2419"/>
                  <a:ext cx="2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6" name="Line 305"/>
                <p:cNvSpPr>
                  <a:spLocks noChangeShapeType="1"/>
                </p:cNvSpPr>
                <p:nvPr/>
              </p:nvSpPr>
              <p:spPr bwMode="auto">
                <a:xfrm flipH="1" flipV="1">
                  <a:off x="3458" y="2399"/>
                  <a:ext cx="4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7" name="Line 306"/>
                <p:cNvSpPr>
                  <a:spLocks noChangeShapeType="1"/>
                </p:cNvSpPr>
                <p:nvPr/>
              </p:nvSpPr>
              <p:spPr bwMode="auto">
                <a:xfrm flipH="1" flipV="1">
                  <a:off x="3454" y="2381"/>
                  <a:ext cx="4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8" name="Line 307"/>
                <p:cNvSpPr>
                  <a:spLocks noChangeShapeType="1"/>
                </p:cNvSpPr>
                <p:nvPr/>
              </p:nvSpPr>
              <p:spPr bwMode="auto">
                <a:xfrm flipH="1" flipV="1">
                  <a:off x="3452" y="2361"/>
                  <a:ext cx="2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9" name="Line 308"/>
                <p:cNvSpPr>
                  <a:spLocks noChangeShapeType="1"/>
                </p:cNvSpPr>
                <p:nvPr/>
              </p:nvSpPr>
              <p:spPr bwMode="auto">
                <a:xfrm flipH="1" flipV="1">
                  <a:off x="3448" y="2343"/>
                  <a:ext cx="2" cy="13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0" name="Line 309"/>
                <p:cNvSpPr>
                  <a:spLocks noChangeShapeType="1"/>
                </p:cNvSpPr>
                <p:nvPr/>
              </p:nvSpPr>
              <p:spPr bwMode="auto">
                <a:xfrm flipH="1" flipV="1">
                  <a:off x="3444" y="2323"/>
                  <a:ext cx="4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1" name="Line 310"/>
                <p:cNvSpPr>
                  <a:spLocks noChangeShapeType="1"/>
                </p:cNvSpPr>
                <p:nvPr/>
              </p:nvSpPr>
              <p:spPr bwMode="auto">
                <a:xfrm flipH="1" flipV="1">
                  <a:off x="3442" y="2303"/>
                  <a:ext cx="2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2" name="Line 311"/>
                <p:cNvSpPr>
                  <a:spLocks noChangeShapeType="1"/>
                </p:cNvSpPr>
                <p:nvPr/>
              </p:nvSpPr>
              <p:spPr bwMode="auto">
                <a:xfrm flipH="1" flipV="1">
                  <a:off x="3438" y="2285"/>
                  <a:ext cx="2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3" name="Line 312"/>
                <p:cNvSpPr>
                  <a:spLocks noChangeShapeType="1"/>
                </p:cNvSpPr>
                <p:nvPr/>
              </p:nvSpPr>
              <p:spPr bwMode="auto">
                <a:xfrm flipH="1" flipV="1">
                  <a:off x="3434" y="2265"/>
                  <a:ext cx="2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4" name="Line 313"/>
                <p:cNvSpPr>
                  <a:spLocks noChangeShapeType="1"/>
                </p:cNvSpPr>
                <p:nvPr/>
              </p:nvSpPr>
              <p:spPr bwMode="auto">
                <a:xfrm flipH="1" flipV="1">
                  <a:off x="3430" y="2247"/>
                  <a:ext cx="4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5" name="Line 314"/>
                <p:cNvSpPr>
                  <a:spLocks noChangeShapeType="1"/>
                </p:cNvSpPr>
                <p:nvPr/>
              </p:nvSpPr>
              <p:spPr bwMode="auto">
                <a:xfrm flipH="1" flipV="1">
                  <a:off x="3428" y="2227"/>
                  <a:ext cx="2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6" name="Line 315"/>
                <p:cNvSpPr>
                  <a:spLocks noChangeShapeType="1"/>
                </p:cNvSpPr>
                <p:nvPr/>
              </p:nvSpPr>
              <p:spPr bwMode="auto">
                <a:xfrm flipH="1" flipV="1">
                  <a:off x="3424" y="2209"/>
                  <a:ext cx="2" cy="13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7" name="Line 316"/>
                <p:cNvSpPr>
                  <a:spLocks noChangeShapeType="1"/>
                </p:cNvSpPr>
                <p:nvPr/>
              </p:nvSpPr>
              <p:spPr bwMode="auto">
                <a:xfrm flipH="1" flipV="1">
                  <a:off x="3420" y="2189"/>
                  <a:ext cx="4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8" name="Line 317"/>
                <p:cNvSpPr>
                  <a:spLocks noChangeShapeType="1"/>
                </p:cNvSpPr>
                <p:nvPr/>
              </p:nvSpPr>
              <p:spPr bwMode="auto">
                <a:xfrm flipH="1" flipV="1">
                  <a:off x="3416" y="2169"/>
                  <a:ext cx="4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9" name="Line 318"/>
                <p:cNvSpPr>
                  <a:spLocks noChangeShapeType="1"/>
                </p:cNvSpPr>
                <p:nvPr/>
              </p:nvSpPr>
              <p:spPr bwMode="auto">
                <a:xfrm flipH="1" flipV="1">
                  <a:off x="3414" y="2151"/>
                  <a:ext cx="2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0" name="Line 319"/>
                <p:cNvSpPr>
                  <a:spLocks noChangeShapeType="1"/>
                </p:cNvSpPr>
                <p:nvPr/>
              </p:nvSpPr>
              <p:spPr bwMode="auto">
                <a:xfrm flipH="1" flipV="1">
                  <a:off x="3410" y="2131"/>
                  <a:ext cx="2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1" name="Line 320"/>
                <p:cNvSpPr>
                  <a:spLocks noChangeShapeType="1"/>
                </p:cNvSpPr>
                <p:nvPr/>
              </p:nvSpPr>
              <p:spPr bwMode="auto">
                <a:xfrm flipH="1" flipV="1">
                  <a:off x="3406" y="2113"/>
                  <a:ext cx="4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2" name="Line 321"/>
                <p:cNvSpPr>
                  <a:spLocks noChangeShapeType="1"/>
                </p:cNvSpPr>
                <p:nvPr/>
              </p:nvSpPr>
              <p:spPr bwMode="auto">
                <a:xfrm flipH="1" flipV="1">
                  <a:off x="3404" y="2100"/>
                  <a:ext cx="2" cy="8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3" name="Line 322"/>
                <p:cNvSpPr>
                  <a:spLocks noChangeShapeType="1"/>
                </p:cNvSpPr>
                <p:nvPr/>
              </p:nvSpPr>
              <p:spPr bwMode="auto">
                <a:xfrm flipH="1" flipV="1">
                  <a:off x="3815" y="2490"/>
                  <a:ext cx="2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4" name="Line 323"/>
                <p:cNvSpPr>
                  <a:spLocks noChangeShapeType="1"/>
                </p:cNvSpPr>
                <p:nvPr/>
              </p:nvSpPr>
              <p:spPr bwMode="auto">
                <a:xfrm flipH="1" flipV="1">
                  <a:off x="3813" y="2470"/>
                  <a:ext cx="2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5" name="Line 324"/>
                <p:cNvSpPr>
                  <a:spLocks noChangeShapeType="1"/>
                </p:cNvSpPr>
                <p:nvPr/>
              </p:nvSpPr>
              <p:spPr bwMode="auto">
                <a:xfrm flipH="1" flipV="1">
                  <a:off x="3811" y="2450"/>
                  <a:ext cx="2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6" name="Line 325"/>
                <p:cNvSpPr>
                  <a:spLocks noChangeShapeType="1"/>
                </p:cNvSpPr>
                <p:nvPr/>
              </p:nvSpPr>
              <p:spPr bwMode="auto">
                <a:xfrm flipH="1" flipV="1">
                  <a:off x="3809" y="2432"/>
                  <a:ext cx="2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7" name="Line 326"/>
                <p:cNvSpPr>
                  <a:spLocks noChangeShapeType="1"/>
                </p:cNvSpPr>
                <p:nvPr/>
              </p:nvSpPr>
              <p:spPr bwMode="auto">
                <a:xfrm flipH="1" flipV="1">
                  <a:off x="3807" y="2412"/>
                  <a:ext cx="2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8" name="Line 327"/>
                <p:cNvSpPr>
                  <a:spLocks noChangeShapeType="1"/>
                </p:cNvSpPr>
                <p:nvPr/>
              </p:nvSpPr>
              <p:spPr bwMode="auto">
                <a:xfrm flipH="1" flipV="1">
                  <a:off x="3805" y="2392"/>
                  <a:ext cx="2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9" name="Line 328"/>
                <p:cNvSpPr>
                  <a:spLocks noChangeShapeType="1"/>
                </p:cNvSpPr>
                <p:nvPr/>
              </p:nvSpPr>
              <p:spPr bwMode="auto">
                <a:xfrm flipH="1" flipV="1">
                  <a:off x="3801" y="2374"/>
                  <a:ext cx="2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0" name="Line 329"/>
                <p:cNvSpPr>
                  <a:spLocks noChangeShapeType="1"/>
                </p:cNvSpPr>
                <p:nvPr/>
              </p:nvSpPr>
              <p:spPr bwMode="auto">
                <a:xfrm flipH="1" flipV="1">
                  <a:off x="3799" y="2354"/>
                  <a:ext cx="2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1" name="Line 330"/>
                <p:cNvSpPr>
                  <a:spLocks noChangeShapeType="1"/>
                </p:cNvSpPr>
                <p:nvPr/>
              </p:nvSpPr>
              <p:spPr bwMode="auto">
                <a:xfrm flipH="1" flipV="1">
                  <a:off x="3797" y="2334"/>
                  <a:ext cx="2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2" name="Line 331"/>
                <p:cNvSpPr>
                  <a:spLocks noChangeShapeType="1"/>
                </p:cNvSpPr>
                <p:nvPr/>
              </p:nvSpPr>
              <p:spPr bwMode="auto">
                <a:xfrm flipH="1" flipV="1">
                  <a:off x="3795" y="2316"/>
                  <a:ext cx="2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3" name="Line 332"/>
                <p:cNvSpPr>
                  <a:spLocks noChangeShapeType="1"/>
                </p:cNvSpPr>
                <p:nvPr/>
              </p:nvSpPr>
              <p:spPr bwMode="auto">
                <a:xfrm flipH="1" flipV="1">
                  <a:off x="3793" y="2296"/>
                  <a:ext cx="2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4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3792" y="2278"/>
                  <a:ext cx="1" cy="13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5" name="Line 334"/>
                <p:cNvSpPr>
                  <a:spLocks noChangeShapeType="1"/>
                </p:cNvSpPr>
                <p:nvPr/>
              </p:nvSpPr>
              <p:spPr bwMode="auto">
                <a:xfrm flipH="1" flipV="1">
                  <a:off x="3788" y="2258"/>
                  <a:ext cx="2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6" name="Line 335"/>
                <p:cNvSpPr>
                  <a:spLocks noChangeShapeType="1"/>
                </p:cNvSpPr>
                <p:nvPr/>
              </p:nvSpPr>
              <p:spPr bwMode="auto">
                <a:xfrm flipH="1" flipV="1">
                  <a:off x="3786" y="2239"/>
                  <a:ext cx="2" cy="14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7" name="Line 336"/>
                <p:cNvSpPr>
                  <a:spLocks noChangeShapeType="1"/>
                </p:cNvSpPr>
                <p:nvPr/>
              </p:nvSpPr>
              <p:spPr bwMode="auto">
                <a:xfrm flipH="1" flipV="1">
                  <a:off x="3784" y="2220"/>
                  <a:ext cx="2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8" name="Line 337"/>
                <p:cNvSpPr>
                  <a:spLocks noChangeShapeType="1"/>
                </p:cNvSpPr>
                <p:nvPr/>
              </p:nvSpPr>
              <p:spPr bwMode="auto">
                <a:xfrm flipH="1" flipV="1">
                  <a:off x="3782" y="2201"/>
                  <a:ext cx="2" cy="14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9" name="Line 338"/>
                <p:cNvSpPr>
                  <a:spLocks noChangeShapeType="1"/>
                </p:cNvSpPr>
                <p:nvPr/>
              </p:nvSpPr>
              <p:spPr bwMode="auto">
                <a:xfrm flipH="1" flipV="1">
                  <a:off x="3780" y="2181"/>
                  <a:ext cx="2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0" name="Line 339"/>
                <p:cNvSpPr>
                  <a:spLocks noChangeShapeType="1"/>
                </p:cNvSpPr>
                <p:nvPr/>
              </p:nvSpPr>
              <p:spPr bwMode="auto">
                <a:xfrm flipH="1" flipV="1">
                  <a:off x="3776" y="2163"/>
                  <a:ext cx="2" cy="14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1" name="Line 340"/>
                <p:cNvSpPr>
                  <a:spLocks noChangeShapeType="1"/>
                </p:cNvSpPr>
                <p:nvPr/>
              </p:nvSpPr>
              <p:spPr bwMode="auto">
                <a:xfrm flipH="1" flipV="1">
                  <a:off x="3774" y="2143"/>
                  <a:ext cx="2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2" name="Line 341"/>
                <p:cNvSpPr>
                  <a:spLocks noChangeShapeType="1"/>
                </p:cNvSpPr>
                <p:nvPr/>
              </p:nvSpPr>
              <p:spPr bwMode="auto">
                <a:xfrm flipH="1" flipV="1">
                  <a:off x="3772" y="2123"/>
                  <a:ext cx="2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3" name="Line 342"/>
                <p:cNvSpPr>
                  <a:spLocks noChangeShapeType="1"/>
                </p:cNvSpPr>
                <p:nvPr/>
              </p:nvSpPr>
              <p:spPr bwMode="auto">
                <a:xfrm flipH="1" flipV="1">
                  <a:off x="3770" y="2105"/>
                  <a:ext cx="2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4" name="Line 343"/>
                <p:cNvSpPr>
                  <a:spLocks noChangeShapeType="1"/>
                </p:cNvSpPr>
                <p:nvPr/>
              </p:nvSpPr>
              <p:spPr bwMode="auto">
                <a:xfrm flipH="1" flipV="1">
                  <a:off x="3768" y="2085"/>
                  <a:ext cx="2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5" name="Line 344"/>
                <p:cNvSpPr>
                  <a:spLocks noChangeShapeType="1"/>
                </p:cNvSpPr>
                <p:nvPr/>
              </p:nvSpPr>
              <p:spPr bwMode="auto">
                <a:xfrm flipV="1">
                  <a:off x="4019" y="2544"/>
                  <a:ext cx="16" cy="7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6" name="Line 345"/>
                <p:cNvSpPr>
                  <a:spLocks noChangeShapeType="1"/>
                </p:cNvSpPr>
                <p:nvPr/>
              </p:nvSpPr>
              <p:spPr bwMode="auto">
                <a:xfrm flipV="1">
                  <a:off x="4040" y="2536"/>
                  <a:ext cx="16" cy="7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7" name="Line 346"/>
                <p:cNvSpPr>
                  <a:spLocks noChangeShapeType="1"/>
                </p:cNvSpPr>
                <p:nvPr/>
              </p:nvSpPr>
              <p:spPr bwMode="auto">
                <a:xfrm flipV="1">
                  <a:off x="4060" y="2526"/>
                  <a:ext cx="16" cy="7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8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4082" y="2518"/>
                  <a:ext cx="16" cy="6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9" name="Line 348"/>
                <p:cNvSpPr>
                  <a:spLocks noChangeShapeType="1"/>
                </p:cNvSpPr>
                <p:nvPr/>
              </p:nvSpPr>
              <p:spPr bwMode="auto">
                <a:xfrm>
                  <a:off x="4102" y="2516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0" name="Line 349"/>
                <p:cNvSpPr>
                  <a:spLocks noChangeShapeType="1"/>
                </p:cNvSpPr>
                <p:nvPr/>
              </p:nvSpPr>
              <p:spPr bwMode="auto">
                <a:xfrm flipH="1" flipV="1">
                  <a:off x="4447" y="2483"/>
                  <a:ext cx="2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1" name="Line 350"/>
                <p:cNvSpPr>
                  <a:spLocks noChangeShapeType="1"/>
                </p:cNvSpPr>
                <p:nvPr/>
              </p:nvSpPr>
              <p:spPr bwMode="auto">
                <a:xfrm flipH="1" flipV="1">
                  <a:off x="4444" y="2465"/>
                  <a:ext cx="1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2" name="Line 351"/>
                <p:cNvSpPr>
                  <a:spLocks noChangeShapeType="1"/>
                </p:cNvSpPr>
                <p:nvPr/>
              </p:nvSpPr>
              <p:spPr bwMode="auto">
                <a:xfrm flipH="1" flipV="1">
                  <a:off x="4438" y="2445"/>
                  <a:ext cx="4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3" name="Line 352"/>
                <p:cNvSpPr>
                  <a:spLocks noChangeShapeType="1"/>
                </p:cNvSpPr>
                <p:nvPr/>
              </p:nvSpPr>
              <p:spPr bwMode="auto">
                <a:xfrm flipH="1" flipV="1">
                  <a:off x="4434" y="2427"/>
                  <a:ext cx="4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4" name="Line 353"/>
                <p:cNvSpPr>
                  <a:spLocks noChangeShapeType="1"/>
                </p:cNvSpPr>
                <p:nvPr/>
              </p:nvSpPr>
              <p:spPr bwMode="auto">
                <a:xfrm flipH="1" flipV="1">
                  <a:off x="4430" y="2407"/>
                  <a:ext cx="4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5" name="Line 354"/>
                <p:cNvSpPr>
                  <a:spLocks noChangeShapeType="1"/>
                </p:cNvSpPr>
                <p:nvPr/>
              </p:nvSpPr>
              <p:spPr bwMode="auto">
                <a:xfrm flipH="1" flipV="1">
                  <a:off x="4426" y="2389"/>
                  <a:ext cx="4" cy="13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6" name="Line 355"/>
                <p:cNvSpPr>
                  <a:spLocks noChangeShapeType="1"/>
                </p:cNvSpPr>
                <p:nvPr/>
              </p:nvSpPr>
              <p:spPr bwMode="auto">
                <a:xfrm flipH="1" flipV="1">
                  <a:off x="4422" y="2369"/>
                  <a:ext cx="4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7" name="Line 356"/>
                <p:cNvSpPr>
                  <a:spLocks noChangeShapeType="1"/>
                </p:cNvSpPr>
                <p:nvPr/>
              </p:nvSpPr>
              <p:spPr bwMode="auto">
                <a:xfrm flipH="1" flipV="1">
                  <a:off x="4418" y="2351"/>
                  <a:ext cx="4" cy="13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8" name="Line 357"/>
                <p:cNvSpPr>
                  <a:spLocks noChangeShapeType="1"/>
                </p:cNvSpPr>
                <p:nvPr/>
              </p:nvSpPr>
              <p:spPr bwMode="auto">
                <a:xfrm flipH="1" flipV="1">
                  <a:off x="4414" y="2331"/>
                  <a:ext cx="4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9" name="Line 358"/>
                <p:cNvSpPr>
                  <a:spLocks noChangeShapeType="1"/>
                </p:cNvSpPr>
                <p:nvPr/>
              </p:nvSpPr>
              <p:spPr bwMode="auto">
                <a:xfrm flipH="1" flipV="1">
                  <a:off x="4410" y="2313"/>
                  <a:ext cx="4" cy="13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0" name="Line 359"/>
                <p:cNvSpPr>
                  <a:spLocks noChangeShapeType="1"/>
                </p:cNvSpPr>
                <p:nvPr/>
              </p:nvSpPr>
              <p:spPr bwMode="auto">
                <a:xfrm flipH="1" flipV="1">
                  <a:off x="4406" y="2293"/>
                  <a:ext cx="2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1" name="Line 360"/>
                <p:cNvSpPr>
                  <a:spLocks noChangeShapeType="1"/>
                </p:cNvSpPr>
                <p:nvPr/>
              </p:nvSpPr>
              <p:spPr bwMode="auto">
                <a:xfrm flipH="1" flipV="1">
                  <a:off x="4402" y="2273"/>
                  <a:ext cx="2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2" name="Line 361"/>
                <p:cNvSpPr>
                  <a:spLocks noChangeShapeType="1"/>
                </p:cNvSpPr>
                <p:nvPr/>
              </p:nvSpPr>
              <p:spPr bwMode="auto">
                <a:xfrm flipH="1" flipV="1">
                  <a:off x="4398" y="2255"/>
                  <a:ext cx="2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3" name="Line 362"/>
                <p:cNvSpPr>
                  <a:spLocks noChangeShapeType="1"/>
                </p:cNvSpPr>
                <p:nvPr/>
              </p:nvSpPr>
              <p:spPr bwMode="auto">
                <a:xfrm flipH="1" flipV="1">
                  <a:off x="4394" y="2235"/>
                  <a:ext cx="2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4" name="Line 363"/>
                <p:cNvSpPr>
                  <a:spLocks noChangeShapeType="1"/>
                </p:cNvSpPr>
                <p:nvPr/>
              </p:nvSpPr>
              <p:spPr bwMode="auto">
                <a:xfrm flipH="1" flipV="1">
                  <a:off x="4390" y="2217"/>
                  <a:ext cx="2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5" name="Line 364"/>
                <p:cNvSpPr>
                  <a:spLocks noChangeShapeType="1"/>
                </p:cNvSpPr>
                <p:nvPr/>
              </p:nvSpPr>
              <p:spPr bwMode="auto">
                <a:xfrm flipH="1" flipV="1">
                  <a:off x="4386" y="2197"/>
                  <a:ext cx="2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6" name="Line 365"/>
                <p:cNvSpPr>
                  <a:spLocks noChangeShapeType="1"/>
                </p:cNvSpPr>
                <p:nvPr/>
              </p:nvSpPr>
              <p:spPr bwMode="auto">
                <a:xfrm flipH="1" flipV="1">
                  <a:off x="4380" y="2179"/>
                  <a:ext cx="4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7" name="Line 366"/>
                <p:cNvSpPr>
                  <a:spLocks noChangeShapeType="1"/>
                </p:cNvSpPr>
                <p:nvPr/>
              </p:nvSpPr>
              <p:spPr bwMode="auto">
                <a:xfrm flipH="1" flipV="1">
                  <a:off x="4376" y="2159"/>
                  <a:ext cx="4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8" name="Line 367"/>
                <p:cNvSpPr>
                  <a:spLocks noChangeShapeType="1"/>
                </p:cNvSpPr>
                <p:nvPr/>
              </p:nvSpPr>
              <p:spPr bwMode="auto">
                <a:xfrm flipH="1" flipV="1">
                  <a:off x="4372" y="2141"/>
                  <a:ext cx="4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9" name="Line 368"/>
                <p:cNvSpPr>
                  <a:spLocks noChangeShapeType="1"/>
                </p:cNvSpPr>
                <p:nvPr/>
              </p:nvSpPr>
              <p:spPr bwMode="auto">
                <a:xfrm flipH="1" flipV="1">
                  <a:off x="4368" y="2121"/>
                  <a:ext cx="4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0" name="Line 369"/>
                <p:cNvSpPr>
                  <a:spLocks noChangeShapeType="1"/>
                </p:cNvSpPr>
                <p:nvPr/>
              </p:nvSpPr>
              <p:spPr bwMode="auto">
                <a:xfrm flipH="1" flipV="1">
                  <a:off x="4364" y="2105"/>
                  <a:ext cx="4" cy="13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1" name="Line 370"/>
                <p:cNvSpPr>
                  <a:spLocks noChangeShapeType="1"/>
                </p:cNvSpPr>
                <p:nvPr/>
              </p:nvSpPr>
              <p:spPr bwMode="auto">
                <a:xfrm flipV="1">
                  <a:off x="4631" y="2498"/>
                  <a:ext cx="10" cy="12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2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4643" y="2481"/>
                  <a:ext cx="10" cy="12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3" name="Line 372"/>
                <p:cNvSpPr>
                  <a:spLocks noChangeShapeType="1"/>
                </p:cNvSpPr>
                <p:nvPr/>
              </p:nvSpPr>
              <p:spPr bwMode="auto">
                <a:xfrm flipV="1">
                  <a:off x="4657" y="2465"/>
                  <a:ext cx="10" cy="13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4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4669" y="2448"/>
                  <a:ext cx="10" cy="14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5" name="Line 374"/>
                <p:cNvSpPr>
                  <a:spLocks noChangeShapeType="1"/>
                </p:cNvSpPr>
                <p:nvPr/>
              </p:nvSpPr>
              <p:spPr bwMode="auto">
                <a:xfrm flipV="1">
                  <a:off x="4681" y="2434"/>
                  <a:ext cx="9" cy="11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6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4694" y="2417"/>
                  <a:ext cx="10" cy="12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7" name="Line 376"/>
                <p:cNvSpPr>
                  <a:spLocks noChangeShapeType="1"/>
                </p:cNvSpPr>
                <p:nvPr/>
              </p:nvSpPr>
              <p:spPr bwMode="auto">
                <a:xfrm flipV="1">
                  <a:off x="4706" y="2400"/>
                  <a:ext cx="10" cy="14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8" name="Line 377"/>
                <p:cNvSpPr>
                  <a:spLocks noChangeShapeType="1"/>
                </p:cNvSpPr>
                <p:nvPr/>
              </p:nvSpPr>
              <p:spPr bwMode="auto">
                <a:xfrm flipV="1">
                  <a:off x="4720" y="2384"/>
                  <a:ext cx="10" cy="13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9" name="Line 378"/>
                <p:cNvSpPr>
                  <a:spLocks noChangeShapeType="1"/>
                </p:cNvSpPr>
                <p:nvPr/>
              </p:nvSpPr>
              <p:spPr bwMode="auto">
                <a:xfrm flipV="1">
                  <a:off x="4732" y="2369"/>
                  <a:ext cx="10" cy="12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0" name="Line 379"/>
                <p:cNvSpPr>
                  <a:spLocks noChangeShapeType="1"/>
                </p:cNvSpPr>
                <p:nvPr/>
              </p:nvSpPr>
              <p:spPr bwMode="auto">
                <a:xfrm flipV="1">
                  <a:off x="4746" y="2353"/>
                  <a:ext cx="10" cy="11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1" name="Line 380"/>
                <p:cNvSpPr>
                  <a:spLocks noChangeShapeType="1"/>
                </p:cNvSpPr>
                <p:nvPr/>
              </p:nvSpPr>
              <p:spPr bwMode="auto">
                <a:xfrm flipV="1">
                  <a:off x="4758" y="2336"/>
                  <a:ext cx="10" cy="13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2" name="Line 381"/>
                <p:cNvSpPr>
                  <a:spLocks noChangeShapeType="1"/>
                </p:cNvSpPr>
                <p:nvPr/>
              </p:nvSpPr>
              <p:spPr bwMode="auto">
                <a:xfrm flipV="1">
                  <a:off x="4771" y="2320"/>
                  <a:ext cx="10" cy="13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3" name="Line 382"/>
                <p:cNvSpPr>
                  <a:spLocks noChangeShapeType="1"/>
                </p:cNvSpPr>
                <p:nvPr/>
              </p:nvSpPr>
              <p:spPr bwMode="auto">
                <a:xfrm flipV="1">
                  <a:off x="4783" y="2305"/>
                  <a:ext cx="10" cy="11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" name="Line 383"/>
                <p:cNvSpPr>
                  <a:spLocks noChangeShapeType="1"/>
                </p:cNvSpPr>
                <p:nvPr/>
              </p:nvSpPr>
              <p:spPr bwMode="auto">
                <a:xfrm flipV="1">
                  <a:off x="4797" y="2288"/>
                  <a:ext cx="10" cy="12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5" name="Line 384"/>
                <p:cNvSpPr>
                  <a:spLocks noChangeShapeType="1"/>
                </p:cNvSpPr>
                <p:nvPr/>
              </p:nvSpPr>
              <p:spPr bwMode="auto">
                <a:xfrm flipV="1">
                  <a:off x="4809" y="2272"/>
                  <a:ext cx="10" cy="13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6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4823" y="2255"/>
                  <a:ext cx="10" cy="13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7" name="Line 386"/>
                <p:cNvSpPr>
                  <a:spLocks noChangeShapeType="1"/>
                </p:cNvSpPr>
                <p:nvPr/>
              </p:nvSpPr>
              <p:spPr bwMode="auto">
                <a:xfrm flipV="1">
                  <a:off x="4835" y="2240"/>
                  <a:ext cx="10" cy="12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8" name="Line 387"/>
                <p:cNvSpPr>
                  <a:spLocks noChangeShapeType="1"/>
                </p:cNvSpPr>
                <p:nvPr/>
              </p:nvSpPr>
              <p:spPr bwMode="auto">
                <a:xfrm flipV="1">
                  <a:off x="4849" y="2224"/>
                  <a:ext cx="9" cy="11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9" name="Line 388"/>
                <p:cNvSpPr>
                  <a:spLocks noChangeShapeType="1"/>
                </p:cNvSpPr>
                <p:nvPr/>
              </p:nvSpPr>
              <p:spPr bwMode="auto">
                <a:xfrm flipV="1">
                  <a:off x="4860" y="2207"/>
                  <a:ext cx="10" cy="13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0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4874" y="2196"/>
                  <a:ext cx="6" cy="8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1" name="Line 390"/>
                <p:cNvSpPr>
                  <a:spLocks noChangeShapeType="1"/>
                </p:cNvSpPr>
                <p:nvPr/>
              </p:nvSpPr>
              <p:spPr bwMode="auto">
                <a:xfrm flipH="1" flipV="1">
                  <a:off x="5011" y="2501"/>
                  <a:ext cx="2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2" name="Line 391"/>
                <p:cNvSpPr>
                  <a:spLocks noChangeShapeType="1"/>
                </p:cNvSpPr>
                <p:nvPr/>
              </p:nvSpPr>
              <p:spPr bwMode="auto">
                <a:xfrm flipH="1" flipV="1">
                  <a:off x="5007" y="2481"/>
                  <a:ext cx="2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3" name="Line 392"/>
                <p:cNvSpPr>
                  <a:spLocks noChangeShapeType="1"/>
                </p:cNvSpPr>
                <p:nvPr/>
              </p:nvSpPr>
              <p:spPr bwMode="auto">
                <a:xfrm flipH="1" flipV="1">
                  <a:off x="5003" y="2463"/>
                  <a:ext cx="4" cy="13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4" name="Line 393"/>
                <p:cNvSpPr>
                  <a:spLocks noChangeShapeType="1"/>
                </p:cNvSpPr>
                <p:nvPr/>
              </p:nvSpPr>
              <p:spPr bwMode="auto">
                <a:xfrm flipH="1" flipV="1">
                  <a:off x="5001" y="2443"/>
                  <a:ext cx="2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5" name="Line 394"/>
                <p:cNvSpPr>
                  <a:spLocks noChangeShapeType="1"/>
                </p:cNvSpPr>
                <p:nvPr/>
              </p:nvSpPr>
              <p:spPr bwMode="auto">
                <a:xfrm flipH="1" flipV="1">
                  <a:off x="4997" y="2424"/>
                  <a:ext cx="4" cy="14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6" name="Line 395"/>
                <p:cNvSpPr>
                  <a:spLocks noChangeShapeType="1"/>
                </p:cNvSpPr>
                <p:nvPr/>
              </p:nvSpPr>
              <p:spPr bwMode="auto">
                <a:xfrm flipH="1" flipV="1">
                  <a:off x="4995" y="2405"/>
                  <a:ext cx="2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7" name="Line 396"/>
                <p:cNvSpPr>
                  <a:spLocks noChangeShapeType="1"/>
                </p:cNvSpPr>
                <p:nvPr/>
              </p:nvSpPr>
              <p:spPr bwMode="auto">
                <a:xfrm flipH="1" flipV="1">
                  <a:off x="4991" y="2386"/>
                  <a:ext cx="2" cy="14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8" name="Line 397"/>
                <p:cNvSpPr>
                  <a:spLocks noChangeShapeType="1"/>
                </p:cNvSpPr>
                <p:nvPr/>
              </p:nvSpPr>
              <p:spPr bwMode="auto">
                <a:xfrm flipH="1" flipV="1">
                  <a:off x="4989" y="2367"/>
                  <a:ext cx="2" cy="14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9" name="Line 398"/>
                <p:cNvSpPr>
                  <a:spLocks noChangeShapeType="1"/>
                </p:cNvSpPr>
                <p:nvPr/>
              </p:nvSpPr>
              <p:spPr bwMode="auto">
                <a:xfrm flipH="1" flipV="1">
                  <a:off x="4985" y="2348"/>
                  <a:ext cx="2" cy="14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0" name="Line 399"/>
                <p:cNvSpPr>
                  <a:spLocks noChangeShapeType="1"/>
                </p:cNvSpPr>
                <p:nvPr/>
              </p:nvSpPr>
              <p:spPr bwMode="auto">
                <a:xfrm flipH="1" flipV="1">
                  <a:off x="4981" y="2328"/>
                  <a:ext cx="4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1" name="Line 400"/>
                <p:cNvSpPr>
                  <a:spLocks noChangeShapeType="1"/>
                </p:cNvSpPr>
                <p:nvPr/>
              </p:nvSpPr>
              <p:spPr bwMode="auto">
                <a:xfrm flipH="1" flipV="1">
                  <a:off x="4979" y="2310"/>
                  <a:ext cx="2" cy="14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" name="Line 401"/>
                <p:cNvSpPr>
                  <a:spLocks noChangeShapeType="1"/>
                </p:cNvSpPr>
                <p:nvPr/>
              </p:nvSpPr>
              <p:spPr bwMode="auto">
                <a:xfrm flipH="1" flipV="1">
                  <a:off x="4975" y="2290"/>
                  <a:ext cx="2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3" name="Line 402"/>
                <p:cNvSpPr>
                  <a:spLocks noChangeShapeType="1"/>
                </p:cNvSpPr>
                <p:nvPr/>
              </p:nvSpPr>
              <p:spPr bwMode="auto">
                <a:xfrm flipH="1" flipV="1">
                  <a:off x="4973" y="2272"/>
                  <a:ext cx="2" cy="13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4" name="Line 403"/>
                <p:cNvSpPr>
                  <a:spLocks noChangeShapeType="1"/>
                </p:cNvSpPr>
                <p:nvPr/>
              </p:nvSpPr>
              <p:spPr bwMode="auto">
                <a:xfrm flipH="1" flipV="1">
                  <a:off x="4969" y="2252"/>
                  <a:ext cx="2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5" name="Line 404"/>
                <p:cNvSpPr>
                  <a:spLocks noChangeShapeType="1"/>
                </p:cNvSpPr>
                <p:nvPr/>
              </p:nvSpPr>
              <p:spPr bwMode="auto">
                <a:xfrm flipH="1" flipV="1">
                  <a:off x="4965" y="2232"/>
                  <a:ext cx="4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6" name="Line 405"/>
                <p:cNvSpPr>
                  <a:spLocks noChangeShapeType="1"/>
                </p:cNvSpPr>
                <p:nvPr/>
              </p:nvSpPr>
              <p:spPr bwMode="auto">
                <a:xfrm flipH="1" flipV="1">
                  <a:off x="4963" y="2214"/>
                  <a:ext cx="2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7" name="Line 406"/>
                <p:cNvSpPr>
                  <a:spLocks noChangeShapeType="1"/>
                </p:cNvSpPr>
                <p:nvPr/>
              </p:nvSpPr>
              <p:spPr bwMode="auto">
                <a:xfrm flipH="1" flipV="1">
                  <a:off x="4959" y="2194"/>
                  <a:ext cx="4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8" name="Line 407"/>
                <p:cNvSpPr>
                  <a:spLocks noChangeShapeType="1"/>
                </p:cNvSpPr>
                <p:nvPr/>
              </p:nvSpPr>
              <p:spPr bwMode="auto">
                <a:xfrm flipH="1" flipV="1">
                  <a:off x="4957" y="2176"/>
                  <a:ext cx="2" cy="13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9" name="Line 408"/>
                <p:cNvSpPr>
                  <a:spLocks noChangeShapeType="1"/>
                </p:cNvSpPr>
                <p:nvPr/>
              </p:nvSpPr>
              <p:spPr bwMode="auto">
                <a:xfrm flipH="1" flipV="1">
                  <a:off x="4953" y="2156"/>
                  <a:ext cx="2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0" name="Line 409"/>
                <p:cNvSpPr>
                  <a:spLocks noChangeShapeType="1"/>
                </p:cNvSpPr>
                <p:nvPr/>
              </p:nvSpPr>
              <p:spPr bwMode="auto">
                <a:xfrm flipH="1" flipV="1">
                  <a:off x="4951" y="2136"/>
                  <a:ext cx="2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1" name="Line 410"/>
                <p:cNvSpPr>
                  <a:spLocks noChangeShapeType="1"/>
                </p:cNvSpPr>
                <p:nvPr/>
              </p:nvSpPr>
              <p:spPr bwMode="auto">
                <a:xfrm flipH="1" flipV="1">
                  <a:off x="4947" y="2118"/>
                  <a:ext cx="2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2" name="Line 411"/>
                <p:cNvSpPr>
                  <a:spLocks noChangeShapeType="1"/>
                </p:cNvSpPr>
                <p:nvPr/>
              </p:nvSpPr>
              <p:spPr bwMode="auto">
                <a:xfrm flipH="1" flipV="1">
                  <a:off x="4943" y="2098"/>
                  <a:ext cx="4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3" name="Line 412"/>
                <p:cNvSpPr>
                  <a:spLocks noChangeShapeType="1"/>
                </p:cNvSpPr>
                <p:nvPr/>
              </p:nvSpPr>
              <p:spPr bwMode="auto">
                <a:xfrm flipV="1">
                  <a:off x="4943" y="2090"/>
                  <a:ext cx="1" cy="3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4" name="Line 413"/>
                <p:cNvSpPr>
                  <a:spLocks noChangeShapeType="1"/>
                </p:cNvSpPr>
                <p:nvPr/>
              </p:nvSpPr>
              <p:spPr bwMode="auto">
                <a:xfrm flipH="1" flipV="1">
                  <a:off x="5321" y="2483"/>
                  <a:ext cx="4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5" name="Line 414"/>
                <p:cNvSpPr>
                  <a:spLocks noChangeShapeType="1"/>
                </p:cNvSpPr>
                <p:nvPr/>
              </p:nvSpPr>
              <p:spPr bwMode="auto">
                <a:xfrm flipH="1" flipV="1">
                  <a:off x="5315" y="2465"/>
                  <a:ext cx="4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6" name="Line 415"/>
                <p:cNvSpPr>
                  <a:spLocks noChangeShapeType="1"/>
                </p:cNvSpPr>
                <p:nvPr/>
              </p:nvSpPr>
              <p:spPr bwMode="auto">
                <a:xfrm flipH="1" flipV="1">
                  <a:off x="5309" y="2447"/>
                  <a:ext cx="4" cy="13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7" name="Line 416"/>
                <p:cNvSpPr>
                  <a:spLocks noChangeShapeType="1"/>
                </p:cNvSpPr>
                <p:nvPr/>
              </p:nvSpPr>
              <p:spPr bwMode="auto">
                <a:xfrm flipH="1" flipV="1">
                  <a:off x="5305" y="2427"/>
                  <a:ext cx="4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8" name="Line 417"/>
                <p:cNvSpPr>
                  <a:spLocks noChangeShapeType="1"/>
                </p:cNvSpPr>
                <p:nvPr/>
              </p:nvSpPr>
              <p:spPr bwMode="auto">
                <a:xfrm flipH="1" flipV="1">
                  <a:off x="5299" y="2409"/>
                  <a:ext cx="4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9" name="Line 418"/>
                <p:cNvSpPr>
                  <a:spLocks noChangeShapeType="1"/>
                </p:cNvSpPr>
                <p:nvPr/>
              </p:nvSpPr>
              <p:spPr bwMode="auto">
                <a:xfrm flipH="1" flipV="1">
                  <a:off x="5293" y="2389"/>
                  <a:ext cx="4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0" name="Line 419"/>
                <p:cNvSpPr>
                  <a:spLocks noChangeShapeType="1"/>
                </p:cNvSpPr>
                <p:nvPr/>
              </p:nvSpPr>
              <p:spPr bwMode="auto">
                <a:xfrm flipH="1" flipV="1">
                  <a:off x="5287" y="2371"/>
                  <a:ext cx="4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1" name="Line 420"/>
                <p:cNvSpPr>
                  <a:spLocks noChangeShapeType="1"/>
                </p:cNvSpPr>
                <p:nvPr/>
              </p:nvSpPr>
              <p:spPr bwMode="auto">
                <a:xfrm flipH="1" flipV="1">
                  <a:off x="5283" y="2353"/>
                  <a:ext cx="4" cy="13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2" name="Line 421"/>
                <p:cNvSpPr>
                  <a:spLocks noChangeShapeType="1"/>
                </p:cNvSpPr>
                <p:nvPr/>
              </p:nvSpPr>
              <p:spPr bwMode="auto">
                <a:xfrm flipH="1" flipV="1">
                  <a:off x="5277" y="2333"/>
                  <a:ext cx="4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3" name="Line 422"/>
                <p:cNvSpPr>
                  <a:spLocks noChangeShapeType="1"/>
                </p:cNvSpPr>
                <p:nvPr/>
              </p:nvSpPr>
              <p:spPr bwMode="auto">
                <a:xfrm flipH="1" flipV="1">
                  <a:off x="5271" y="2315"/>
                  <a:ext cx="4" cy="14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4" name="Line 423"/>
                <p:cNvSpPr>
                  <a:spLocks noChangeShapeType="1"/>
                </p:cNvSpPr>
                <p:nvPr/>
              </p:nvSpPr>
              <p:spPr bwMode="auto">
                <a:xfrm flipH="1" flipV="1">
                  <a:off x="5265" y="2296"/>
                  <a:ext cx="4" cy="14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5" name="Line 424"/>
                <p:cNvSpPr>
                  <a:spLocks noChangeShapeType="1"/>
                </p:cNvSpPr>
                <p:nvPr/>
              </p:nvSpPr>
              <p:spPr bwMode="auto">
                <a:xfrm flipH="1" flipV="1">
                  <a:off x="5260" y="2277"/>
                  <a:ext cx="5" cy="14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6" name="Line 425"/>
                <p:cNvSpPr>
                  <a:spLocks noChangeShapeType="1"/>
                </p:cNvSpPr>
                <p:nvPr/>
              </p:nvSpPr>
              <p:spPr bwMode="auto">
                <a:xfrm flipH="1" flipV="1">
                  <a:off x="5256" y="2258"/>
                  <a:ext cx="4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7" name="Line 426"/>
                <p:cNvSpPr>
                  <a:spLocks noChangeShapeType="1"/>
                </p:cNvSpPr>
                <p:nvPr/>
              </p:nvSpPr>
              <p:spPr bwMode="auto">
                <a:xfrm flipH="1" flipV="1">
                  <a:off x="5250" y="2239"/>
                  <a:ext cx="4" cy="14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8" name="Line 427"/>
                <p:cNvSpPr>
                  <a:spLocks noChangeShapeType="1"/>
                </p:cNvSpPr>
                <p:nvPr/>
              </p:nvSpPr>
              <p:spPr bwMode="auto">
                <a:xfrm flipH="1" flipV="1">
                  <a:off x="5244" y="2220"/>
                  <a:ext cx="4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9" name="Line 428"/>
                <p:cNvSpPr>
                  <a:spLocks noChangeShapeType="1"/>
                </p:cNvSpPr>
                <p:nvPr/>
              </p:nvSpPr>
              <p:spPr bwMode="auto">
                <a:xfrm flipH="1" flipV="1">
                  <a:off x="5238" y="2202"/>
                  <a:ext cx="4" cy="13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0" name="Line 429"/>
                <p:cNvSpPr>
                  <a:spLocks noChangeShapeType="1"/>
                </p:cNvSpPr>
                <p:nvPr/>
              </p:nvSpPr>
              <p:spPr bwMode="auto">
                <a:xfrm flipH="1" flipV="1">
                  <a:off x="5234" y="2182"/>
                  <a:ext cx="4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1" name="Line 430"/>
                <p:cNvSpPr>
                  <a:spLocks noChangeShapeType="1"/>
                </p:cNvSpPr>
                <p:nvPr/>
              </p:nvSpPr>
              <p:spPr bwMode="auto">
                <a:xfrm flipH="1" flipV="1">
                  <a:off x="5228" y="2164"/>
                  <a:ext cx="4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2" name="Line 431"/>
                <p:cNvSpPr>
                  <a:spLocks noChangeShapeType="1"/>
                </p:cNvSpPr>
                <p:nvPr/>
              </p:nvSpPr>
              <p:spPr bwMode="auto">
                <a:xfrm flipH="1" flipV="1">
                  <a:off x="5222" y="2146"/>
                  <a:ext cx="4" cy="13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3" name="Line 432"/>
                <p:cNvSpPr>
                  <a:spLocks noChangeShapeType="1"/>
                </p:cNvSpPr>
                <p:nvPr/>
              </p:nvSpPr>
              <p:spPr bwMode="auto">
                <a:xfrm flipH="1" flipV="1">
                  <a:off x="5216" y="2126"/>
                  <a:ext cx="4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4" name="Line 433"/>
                <p:cNvSpPr>
                  <a:spLocks noChangeShapeType="1"/>
                </p:cNvSpPr>
                <p:nvPr/>
              </p:nvSpPr>
              <p:spPr bwMode="auto">
                <a:xfrm flipH="1" flipV="1">
                  <a:off x="5212" y="2108"/>
                  <a:ext cx="4" cy="15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5" name="Line 434"/>
                <p:cNvSpPr>
                  <a:spLocks noChangeShapeType="1"/>
                </p:cNvSpPr>
                <p:nvPr/>
              </p:nvSpPr>
              <p:spPr bwMode="auto">
                <a:xfrm flipH="1" flipV="1">
                  <a:off x="5497" y="2503"/>
                  <a:ext cx="8" cy="13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6" name="Line 435"/>
                <p:cNvSpPr>
                  <a:spLocks noChangeShapeType="1"/>
                </p:cNvSpPr>
                <p:nvPr/>
              </p:nvSpPr>
              <p:spPr bwMode="auto">
                <a:xfrm flipH="1" flipV="1">
                  <a:off x="5487" y="2485"/>
                  <a:ext cx="8" cy="13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7" name="Line 436"/>
                <p:cNvSpPr>
                  <a:spLocks noChangeShapeType="1"/>
                </p:cNvSpPr>
                <p:nvPr/>
              </p:nvSpPr>
              <p:spPr bwMode="auto">
                <a:xfrm flipH="1" flipV="1">
                  <a:off x="5477" y="2467"/>
                  <a:ext cx="8" cy="14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8" name="Line 437"/>
                <p:cNvSpPr>
                  <a:spLocks noChangeShapeType="1"/>
                </p:cNvSpPr>
                <p:nvPr/>
              </p:nvSpPr>
              <p:spPr bwMode="auto">
                <a:xfrm flipH="1" flipV="1">
                  <a:off x="5467" y="2450"/>
                  <a:ext cx="8" cy="13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9" name="Line 438"/>
                <p:cNvSpPr>
                  <a:spLocks noChangeShapeType="1"/>
                </p:cNvSpPr>
                <p:nvPr/>
              </p:nvSpPr>
              <p:spPr bwMode="auto">
                <a:xfrm flipH="1" flipV="1">
                  <a:off x="5457" y="2432"/>
                  <a:ext cx="8" cy="13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50" name="Line 439"/>
                <p:cNvSpPr>
                  <a:spLocks noChangeShapeType="1"/>
                </p:cNvSpPr>
                <p:nvPr/>
              </p:nvSpPr>
              <p:spPr bwMode="auto">
                <a:xfrm flipH="1" flipV="1">
                  <a:off x="5447" y="2415"/>
                  <a:ext cx="8" cy="14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51" name="Line 440"/>
                <p:cNvSpPr>
                  <a:spLocks noChangeShapeType="1"/>
                </p:cNvSpPr>
                <p:nvPr/>
              </p:nvSpPr>
              <p:spPr bwMode="auto">
                <a:xfrm flipH="1" flipV="1">
                  <a:off x="5437" y="2397"/>
                  <a:ext cx="8" cy="13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52" name="Line 441"/>
                <p:cNvSpPr>
                  <a:spLocks noChangeShapeType="1"/>
                </p:cNvSpPr>
                <p:nvPr/>
              </p:nvSpPr>
              <p:spPr bwMode="auto">
                <a:xfrm flipH="1" flipV="1">
                  <a:off x="5427" y="2381"/>
                  <a:ext cx="8" cy="13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53" name="Line 442"/>
                <p:cNvSpPr>
                  <a:spLocks noChangeShapeType="1"/>
                </p:cNvSpPr>
                <p:nvPr/>
              </p:nvSpPr>
              <p:spPr bwMode="auto">
                <a:xfrm flipH="1" flipV="1">
                  <a:off x="5418" y="2362"/>
                  <a:ext cx="7" cy="14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54" name="Line 443"/>
                <p:cNvSpPr>
                  <a:spLocks noChangeShapeType="1"/>
                </p:cNvSpPr>
                <p:nvPr/>
              </p:nvSpPr>
              <p:spPr bwMode="auto">
                <a:xfrm flipH="1" flipV="1">
                  <a:off x="5408" y="2346"/>
                  <a:ext cx="8" cy="13"/>
                </a:xfrm>
                <a:prstGeom prst="line">
                  <a:avLst/>
                </a:prstGeom>
                <a:noFill/>
                <a:ln w="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248" name="Line 444"/>
              <p:cNvSpPr>
                <a:spLocks noChangeShapeType="1"/>
              </p:cNvSpPr>
              <p:nvPr/>
            </p:nvSpPr>
            <p:spPr bwMode="auto">
              <a:xfrm flipH="1" flipV="1">
                <a:off x="2798" y="1622"/>
                <a:ext cx="6" cy="17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9" name="Line 445"/>
              <p:cNvSpPr>
                <a:spLocks noChangeShapeType="1"/>
              </p:cNvSpPr>
              <p:nvPr/>
            </p:nvSpPr>
            <p:spPr bwMode="auto">
              <a:xfrm flipH="1" flipV="1">
                <a:off x="2787" y="1599"/>
                <a:ext cx="8" cy="18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0" name="Line 446"/>
              <p:cNvSpPr>
                <a:spLocks noChangeShapeType="1"/>
              </p:cNvSpPr>
              <p:nvPr/>
            </p:nvSpPr>
            <p:spPr bwMode="auto">
              <a:xfrm flipH="1" flipV="1">
                <a:off x="2778" y="1575"/>
                <a:ext cx="8" cy="18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1" name="Line 447"/>
              <p:cNvSpPr>
                <a:spLocks noChangeShapeType="1"/>
              </p:cNvSpPr>
              <p:nvPr/>
            </p:nvSpPr>
            <p:spPr bwMode="auto">
              <a:xfrm flipH="1" flipV="1">
                <a:off x="2769" y="1553"/>
                <a:ext cx="8" cy="18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2" name="Line 448"/>
              <p:cNvSpPr>
                <a:spLocks noChangeShapeType="1"/>
              </p:cNvSpPr>
              <p:nvPr/>
            </p:nvSpPr>
            <p:spPr bwMode="auto">
              <a:xfrm flipH="1" flipV="1">
                <a:off x="2761" y="1527"/>
                <a:ext cx="7" cy="19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3" name="Line 449"/>
              <p:cNvSpPr>
                <a:spLocks noChangeShapeType="1"/>
              </p:cNvSpPr>
              <p:nvPr/>
            </p:nvSpPr>
            <p:spPr bwMode="auto">
              <a:xfrm flipH="1" flipV="1">
                <a:off x="2752" y="1503"/>
                <a:ext cx="6" cy="20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4" name="Line 450"/>
              <p:cNvSpPr>
                <a:spLocks noChangeShapeType="1"/>
              </p:cNvSpPr>
              <p:nvPr/>
            </p:nvSpPr>
            <p:spPr bwMode="auto">
              <a:xfrm flipH="1" flipV="1">
                <a:off x="2743" y="1481"/>
                <a:ext cx="6" cy="18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5" name="Line 451"/>
              <p:cNvSpPr>
                <a:spLocks noChangeShapeType="1"/>
              </p:cNvSpPr>
              <p:nvPr/>
            </p:nvSpPr>
            <p:spPr bwMode="auto">
              <a:xfrm flipH="1" flipV="1">
                <a:off x="2734" y="1457"/>
                <a:ext cx="7" cy="17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" name="Line 452"/>
              <p:cNvSpPr>
                <a:spLocks noChangeShapeType="1"/>
              </p:cNvSpPr>
              <p:nvPr/>
            </p:nvSpPr>
            <p:spPr bwMode="auto">
              <a:xfrm flipH="1" flipV="1">
                <a:off x="2725" y="1434"/>
                <a:ext cx="7" cy="17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7" name="Line 453"/>
              <p:cNvSpPr>
                <a:spLocks noChangeShapeType="1"/>
              </p:cNvSpPr>
              <p:nvPr/>
            </p:nvSpPr>
            <p:spPr bwMode="auto">
              <a:xfrm flipH="1" flipV="1">
                <a:off x="2716" y="1409"/>
                <a:ext cx="7" cy="18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8" name="Line 454"/>
              <p:cNvSpPr>
                <a:spLocks noChangeShapeType="1"/>
              </p:cNvSpPr>
              <p:nvPr/>
            </p:nvSpPr>
            <p:spPr bwMode="auto">
              <a:xfrm flipH="1" flipV="1">
                <a:off x="2707" y="1386"/>
                <a:ext cx="5" cy="19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9" name="Line 455"/>
              <p:cNvSpPr>
                <a:spLocks noChangeShapeType="1"/>
              </p:cNvSpPr>
              <p:nvPr/>
            </p:nvSpPr>
            <p:spPr bwMode="auto">
              <a:xfrm flipH="1" flipV="1">
                <a:off x="2696" y="1362"/>
                <a:ext cx="7" cy="17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0" name="Line 456"/>
              <p:cNvSpPr>
                <a:spLocks noChangeShapeType="1"/>
              </p:cNvSpPr>
              <p:nvPr/>
            </p:nvSpPr>
            <p:spPr bwMode="auto">
              <a:xfrm flipH="1" flipV="1">
                <a:off x="2687" y="1341"/>
                <a:ext cx="7" cy="16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1" name="Line 457"/>
              <p:cNvSpPr>
                <a:spLocks noChangeShapeType="1"/>
              </p:cNvSpPr>
              <p:nvPr/>
            </p:nvSpPr>
            <p:spPr bwMode="auto">
              <a:xfrm>
                <a:off x="2955" y="1461"/>
                <a:ext cx="37" cy="51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2" name="Freeform 458"/>
              <p:cNvSpPr>
                <a:spLocks/>
              </p:cNvSpPr>
              <p:nvPr/>
            </p:nvSpPr>
            <p:spPr bwMode="auto">
              <a:xfrm>
                <a:off x="774" y="1289"/>
                <a:ext cx="2181" cy="373"/>
              </a:xfrm>
              <a:custGeom>
                <a:avLst/>
                <a:gdLst>
                  <a:gd name="T0" fmla="*/ 0 w 2405"/>
                  <a:gd name="T1" fmla="*/ 319 h 276"/>
                  <a:gd name="T2" fmla="*/ 77 w 2405"/>
                  <a:gd name="T3" fmla="*/ 354 h 276"/>
                  <a:gd name="T4" fmla="*/ 72 w 2405"/>
                  <a:gd name="T5" fmla="*/ 254 h 276"/>
                  <a:gd name="T6" fmla="*/ 228 w 2405"/>
                  <a:gd name="T7" fmla="*/ 18 h 276"/>
                  <a:gd name="T8" fmla="*/ 418 w 2405"/>
                  <a:gd name="T9" fmla="*/ 172 h 276"/>
                  <a:gd name="T10" fmla="*/ 545 w 2405"/>
                  <a:gd name="T11" fmla="*/ 0 h 276"/>
                  <a:gd name="T12" fmla="*/ 744 w 2405"/>
                  <a:gd name="T13" fmla="*/ 207 h 276"/>
                  <a:gd name="T14" fmla="*/ 758 w 2405"/>
                  <a:gd name="T15" fmla="*/ 337 h 276"/>
                  <a:gd name="T16" fmla="*/ 753 w 2405"/>
                  <a:gd name="T17" fmla="*/ 373 h 276"/>
                  <a:gd name="T18" fmla="*/ 810 w 2405"/>
                  <a:gd name="T19" fmla="*/ 337 h 276"/>
                  <a:gd name="T20" fmla="*/ 810 w 2405"/>
                  <a:gd name="T21" fmla="*/ 207 h 276"/>
                  <a:gd name="T22" fmla="*/ 986 w 2405"/>
                  <a:gd name="T23" fmla="*/ 18 h 276"/>
                  <a:gd name="T24" fmla="*/ 1056 w 2405"/>
                  <a:gd name="T25" fmla="*/ 70 h 276"/>
                  <a:gd name="T26" fmla="*/ 1098 w 2405"/>
                  <a:gd name="T27" fmla="*/ 11 h 276"/>
                  <a:gd name="T28" fmla="*/ 1301 w 2405"/>
                  <a:gd name="T29" fmla="*/ 182 h 276"/>
                  <a:gd name="T30" fmla="*/ 1543 w 2405"/>
                  <a:gd name="T31" fmla="*/ 128 h 276"/>
                  <a:gd name="T32" fmla="*/ 1614 w 2405"/>
                  <a:gd name="T33" fmla="*/ 11 h 276"/>
                  <a:gd name="T34" fmla="*/ 1794 w 2405"/>
                  <a:gd name="T35" fmla="*/ 147 h 276"/>
                  <a:gd name="T36" fmla="*/ 1855 w 2405"/>
                  <a:gd name="T37" fmla="*/ 18 h 276"/>
                  <a:gd name="T38" fmla="*/ 1917 w 2405"/>
                  <a:gd name="T39" fmla="*/ 53 h 276"/>
                  <a:gd name="T40" fmla="*/ 2181 w 2405"/>
                  <a:gd name="T41" fmla="*/ 172 h 27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405" h="276">
                    <a:moveTo>
                      <a:pt x="0" y="236"/>
                    </a:moveTo>
                    <a:lnTo>
                      <a:pt x="85" y="262"/>
                    </a:lnTo>
                    <a:lnTo>
                      <a:pt x="79" y="188"/>
                    </a:lnTo>
                    <a:lnTo>
                      <a:pt x="251" y="13"/>
                    </a:lnTo>
                    <a:lnTo>
                      <a:pt x="461" y="127"/>
                    </a:lnTo>
                    <a:lnTo>
                      <a:pt x="601" y="0"/>
                    </a:lnTo>
                    <a:lnTo>
                      <a:pt x="820" y="153"/>
                    </a:lnTo>
                    <a:lnTo>
                      <a:pt x="836" y="249"/>
                    </a:lnTo>
                    <a:lnTo>
                      <a:pt x="830" y="276"/>
                    </a:lnTo>
                    <a:lnTo>
                      <a:pt x="893" y="249"/>
                    </a:lnTo>
                    <a:lnTo>
                      <a:pt x="893" y="153"/>
                    </a:lnTo>
                    <a:lnTo>
                      <a:pt x="1087" y="13"/>
                    </a:lnTo>
                    <a:lnTo>
                      <a:pt x="1164" y="52"/>
                    </a:lnTo>
                    <a:lnTo>
                      <a:pt x="1211" y="8"/>
                    </a:lnTo>
                    <a:lnTo>
                      <a:pt x="1435" y="135"/>
                    </a:lnTo>
                    <a:lnTo>
                      <a:pt x="1701" y="95"/>
                    </a:lnTo>
                    <a:lnTo>
                      <a:pt x="1780" y="8"/>
                    </a:lnTo>
                    <a:lnTo>
                      <a:pt x="1978" y="109"/>
                    </a:lnTo>
                    <a:lnTo>
                      <a:pt x="2045" y="13"/>
                    </a:lnTo>
                    <a:lnTo>
                      <a:pt x="2114" y="39"/>
                    </a:lnTo>
                    <a:lnTo>
                      <a:pt x="2405" y="127"/>
                    </a:lnTo>
                  </a:path>
                </a:pathLst>
              </a:custGeom>
              <a:noFill/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3" name="Line 459"/>
              <p:cNvSpPr>
                <a:spLocks noChangeShapeType="1"/>
              </p:cNvSpPr>
              <p:nvPr/>
            </p:nvSpPr>
            <p:spPr bwMode="auto">
              <a:xfrm flipV="1">
                <a:off x="2666" y="1935"/>
                <a:ext cx="1" cy="20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4" name="Line 460"/>
              <p:cNvSpPr>
                <a:spLocks noChangeShapeType="1"/>
              </p:cNvSpPr>
              <p:nvPr/>
            </p:nvSpPr>
            <p:spPr bwMode="auto">
              <a:xfrm flipV="1">
                <a:off x="2666" y="1911"/>
                <a:ext cx="2" cy="20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5" name="Line 461"/>
              <p:cNvSpPr>
                <a:spLocks noChangeShapeType="1"/>
              </p:cNvSpPr>
              <p:nvPr/>
            </p:nvSpPr>
            <p:spPr bwMode="auto">
              <a:xfrm flipV="1">
                <a:off x="2668" y="1883"/>
                <a:ext cx="1" cy="21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6" name="Line 462"/>
              <p:cNvSpPr>
                <a:spLocks noChangeShapeType="1"/>
              </p:cNvSpPr>
              <p:nvPr/>
            </p:nvSpPr>
            <p:spPr bwMode="auto">
              <a:xfrm flipV="1">
                <a:off x="2668" y="1857"/>
                <a:ext cx="1" cy="20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7" name="Line 463"/>
              <p:cNvSpPr>
                <a:spLocks noChangeShapeType="1"/>
              </p:cNvSpPr>
              <p:nvPr/>
            </p:nvSpPr>
            <p:spPr bwMode="auto">
              <a:xfrm flipV="1">
                <a:off x="2668" y="1832"/>
                <a:ext cx="2" cy="20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8" name="Line 464"/>
              <p:cNvSpPr>
                <a:spLocks noChangeShapeType="1"/>
              </p:cNvSpPr>
              <p:nvPr/>
            </p:nvSpPr>
            <p:spPr bwMode="auto">
              <a:xfrm flipV="1">
                <a:off x="2670" y="1805"/>
                <a:ext cx="1" cy="20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9" name="Line 465"/>
              <p:cNvSpPr>
                <a:spLocks noChangeShapeType="1"/>
              </p:cNvSpPr>
              <p:nvPr/>
            </p:nvSpPr>
            <p:spPr bwMode="auto">
              <a:xfrm flipV="1">
                <a:off x="2670" y="1778"/>
                <a:ext cx="1" cy="20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0" name="Line 466"/>
              <p:cNvSpPr>
                <a:spLocks noChangeShapeType="1"/>
              </p:cNvSpPr>
              <p:nvPr/>
            </p:nvSpPr>
            <p:spPr bwMode="auto">
              <a:xfrm flipV="1">
                <a:off x="2671" y="1752"/>
                <a:ext cx="1" cy="19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1" name="Line 467"/>
              <p:cNvSpPr>
                <a:spLocks noChangeShapeType="1"/>
              </p:cNvSpPr>
              <p:nvPr/>
            </p:nvSpPr>
            <p:spPr bwMode="auto">
              <a:xfrm flipV="1">
                <a:off x="2671" y="1726"/>
                <a:ext cx="1" cy="20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2" name="Line 468"/>
              <p:cNvSpPr>
                <a:spLocks noChangeShapeType="1"/>
              </p:cNvSpPr>
              <p:nvPr/>
            </p:nvSpPr>
            <p:spPr bwMode="auto">
              <a:xfrm flipV="1">
                <a:off x="2671" y="1701"/>
                <a:ext cx="3" cy="19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3" name="Line 469"/>
              <p:cNvSpPr>
                <a:spLocks noChangeShapeType="1"/>
              </p:cNvSpPr>
              <p:nvPr/>
            </p:nvSpPr>
            <p:spPr bwMode="auto">
              <a:xfrm flipV="1">
                <a:off x="2674" y="1673"/>
                <a:ext cx="0" cy="21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4" name="Line 470"/>
              <p:cNvSpPr>
                <a:spLocks noChangeShapeType="1"/>
              </p:cNvSpPr>
              <p:nvPr/>
            </p:nvSpPr>
            <p:spPr bwMode="auto">
              <a:xfrm flipV="1">
                <a:off x="2674" y="1649"/>
                <a:ext cx="0" cy="19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5" name="Line 471"/>
              <p:cNvSpPr>
                <a:spLocks noChangeShapeType="1"/>
              </p:cNvSpPr>
              <p:nvPr/>
            </p:nvSpPr>
            <p:spPr bwMode="auto">
              <a:xfrm flipV="1">
                <a:off x="2674" y="1622"/>
                <a:ext cx="1" cy="20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" name="Line 472"/>
              <p:cNvSpPr>
                <a:spLocks noChangeShapeType="1"/>
              </p:cNvSpPr>
              <p:nvPr/>
            </p:nvSpPr>
            <p:spPr bwMode="auto">
              <a:xfrm flipV="1">
                <a:off x="2674" y="1595"/>
                <a:ext cx="1" cy="20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" name="Line 473"/>
              <p:cNvSpPr>
                <a:spLocks noChangeShapeType="1"/>
              </p:cNvSpPr>
              <p:nvPr/>
            </p:nvSpPr>
            <p:spPr bwMode="auto">
              <a:xfrm flipV="1">
                <a:off x="2674" y="1571"/>
                <a:ext cx="2" cy="19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" name="Line 474"/>
              <p:cNvSpPr>
                <a:spLocks noChangeShapeType="1"/>
              </p:cNvSpPr>
              <p:nvPr/>
            </p:nvSpPr>
            <p:spPr bwMode="auto">
              <a:xfrm flipV="1">
                <a:off x="2676" y="1543"/>
                <a:ext cx="1" cy="21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9" name="Line 475"/>
              <p:cNvSpPr>
                <a:spLocks noChangeShapeType="1"/>
              </p:cNvSpPr>
              <p:nvPr/>
            </p:nvSpPr>
            <p:spPr bwMode="auto">
              <a:xfrm flipV="1">
                <a:off x="2676" y="1516"/>
                <a:ext cx="2" cy="20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0" name="Line 476"/>
              <p:cNvSpPr>
                <a:spLocks noChangeShapeType="1"/>
              </p:cNvSpPr>
              <p:nvPr/>
            </p:nvSpPr>
            <p:spPr bwMode="auto">
              <a:xfrm flipV="1">
                <a:off x="2678" y="1489"/>
                <a:ext cx="1" cy="21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1" name="Line 477"/>
              <p:cNvSpPr>
                <a:spLocks noChangeShapeType="1"/>
              </p:cNvSpPr>
              <p:nvPr/>
            </p:nvSpPr>
            <p:spPr bwMode="auto">
              <a:xfrm flipV="1">
                <a:off x="2678" y="1465"/>
                <a:ext cx="1" cy="20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2" name="Line 478"/>
              <p:cNvSpPr>
                <a:spLocks noChangeShapeType="1"/>
              </p:cNvSpPr>
              <p:nvPr/>
            </p:nvSpPr>
            <p:spPr bwMode="auto">
              <a:xfrm flipV="1">
                <a:off x="2678" y="1438"/>
                <a:ext cx="2" cy="20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3" name="Line 479"/>
              <p:cNvSpPr>
                <a:spLocks noChangeShapeType="1"/>
              </p:cNvSpPr>
              <p:nvPr/>
            </p:nvSpPr>
            <p:spPr bwMode="auto">
              <a:xfrm flipV="1">
                <a:off x="2680" y="1410"/>
                <a:ext cx="0" cy="21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" name="Line 480"/>
              <p:cNvSpPr>
                <a:spLocks noChangeShapeType="1"/>
              </p:cNvSpPr>
              <p:nvPr/>
            </p:nvSpPr>
            <p:spPr bwMode="auto">
              <a:xfrm flipV="1">
                <a:off x="2680" y="1386"/>
                <a:ext cx="2" cy="21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5" name="Freeform 481"/>
              <p:cNvSpPr>
                <a:spLocks/>
              </p:cNvSpPr>
              <p:nvPr/>
            </p:nvSpPr>
            <p:spPr bwMode="auto">
              <a:xfrm>
                <a:off x="1121" y="1951"/>
                <a:ext cx="106" cy="42"/>
              </a:xfrm>
              <a:custGeom>
                <a:avLst/>
                <a:gdLst>
                  <a:gd name="T0" fmla="*/ 106 w 117"/>
                  <a:gd name="T1" fmla="*/ 0 h 31"/>
                  <a:gd name="T2" fmla="*/ 33 w 117"/>
                  <a:gd name="T3" fmla="*/ 42 h 31"/>
                  <a:gd name="T4" fmla="*/ 0 w 117"/>
                  <a:gd name="T5" fmla="*/ 35 h 31"/>
                  <a:gd name="T6" fmla="*/ 0 w 117"/>
                  <a:gd name="T7" fmla="*/ 0 h 31"/>
                  <a:gd name="T8" fmla="*/ 106 w 11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" h="31">
                    <a:moveTo>
                      <a:pt x="117" y="0"/>
                    </a:moveTo>
                    <a:lnTo>
                      <a:pt x="36" y="31"/>
                    </a:lnTo>
                    <a:lnTo>
                      <a:pt x="0" y="26"/>
                    </a:lnTo>
                    <a:lnTo>
                      <a:pt x="0" y="0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6" name="Freeform 482"/>
              <p:cNvSpPr>
                <a:spLocks/>
              </p:cNvSpPr>
              <p:nvPr/>
            </p:nvSpPr>
            <p:spPr bwMode="auto">
              <a:xfrm>
                <a:off x="1121" y="1951"/>
                <a:ext cx="106" cy="42"/>
              </a:xfrm>
              <a:custGeom>
                <a:avLst/>
                <a:gdLst>
                  <a:gd name="T0" fmla="*/ 106 w 117"/>
                  <a:gd name="T1" fmla="*/ 0 h 31"/>
                  <a:gd name="T2" fmla="*/ 33 w 117"/>
                  <a:gd name="T3" fmla="*/ 42 h 31"/>
                  <a:gd name="T4" fmla="*/ 0 w 117"/>
                  <a:gd name="T5" fmla="*/ 35 h 31"/>
                  <a:gd name="T6" fmla="*/ 0 w 117"/>
                  <a:gd name="T7" fmla="*/ 0 h 31"/>
                  <a:gd name="T8" fmla="*/ 106 w 11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" h="31">
                    <a:moveTo>
                      <a:pt x="117" y="0"/>
                    </a:moveTo>
                    <a:lnTo>
                      <a:pt x="36" y="31"/>
                    </a:lnTo>
                    <a:lnTo>
                      <a:pt x="0" y="26"/>
                    </a:lnTo>
                    <a:lnTo>
                      <a:pt x="0" y="0"/>
                    </a:lnTo>
                    <a:lnTo>
                      <a:pt x="117" y="0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" name="Freeform 483"/>
              <p:cNvSpPr>
                <a:spLocks/>
              </p:cNvSpPr>
              <p:nvPr/>
            </p:nvSpPr>
            <p:spPr bwMode="auto">
              <a:xfrm>
                <a:off x="1239" y="1959"/>
                <a:ext cx="60" cy="38"/>
              </a:xfrm>
              <a:custGeom>
                <a:avLst/>
                <a:gdLst>
                  <a:gd name="T0" fmla="*/ 2 w 67"/>
                  <a:gd name="T1" fmla="*/ 38 h 28"/>
                  <a:gd name="T2" fmla="*/ 42 w 67"/>
                  <a:gd name="T3" fmla="*/ 31 h 28"/>
                  <a:gd name="T4" fmla="*/ 60 w 67"/>
                  <a:gd name="T5" fmla="*/ 0 h 28"/>
                  <a:gd name="T6" fmla="*/ 0 w 67"/>
                  <a:gd name="T7" fmla="*/ 5 h 28"/>
                  <a:gd name="T8" fmla="*/ 2 w 67"/>
                  <a:gd name="T9" fmla="*/ 38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" h="28">
                    <a:moveTo>
                      <a:pt x="2" y="28"/>
                    </a:moveTo>
                    <a:lnTo>
                      <a:pt x="47" y="23"/>
                    </a:lnTo>
                    <a:lnTo>
                      <a:pt x="67" y="0"/>
                    </a:lnTo>
                    <a:lnTo>
                      <a:pt x="0" y="4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" name="Freeform 484"/>
              <p:cNvSpPr>
                <a:spLocks/>
              </p:cNvSpPr>
              <p:nvPr/>
            </p:nvSpPr>
            <p:spPr bwMode="auto">
              <a:xfrm>
                <a:off x="1239" y="1959"/>
                <a:ext cx="60" cy="38"/>
              </a:xfrm>
              <a:custGeom>
                <a:avLst/>
                <a:gdLst>
                  <a:gd name="T0" fmla="*/ 2 w 67"/>
                  <a:gd name="T1" fmla="*/ 38 h 28"/>
                  <a:gd name="T2" fmla="*/ 42 w 67"/>
                  <a:gd name="T3" fmla="*/ 31 h 28"/>
                  <a:gd name="T4" fmla="*/ 60 w 67"/>
                  <a:gd name="T5" fmla="*/ 0 h 28"/>
                  <a:gd name="T6" fmla="*/ 0 w 67"/>
                  <a:gd name="T7" fmla="*/ 5 h 28"/>
                  <a:gd name="T8" fmla="*/ 2 w 67"/>
                  <a:gd name="T9" fmla="*/ 38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" h="28">
                    <a:moveTo>
                      <a:pt x="2" y="28"/>
                    </a:moveTo>
                    <a:lnTo>
                      <a:pt x="47" y="23"/>
                    </a:lnTo>
                    <a:lnTo>
                      <a:pt x="67" y="0"/>
                    </a:lnTo>
                    <a:lnTo>
                      <a:pt x="0" y="4"/>
                    </a:lnTo>
                    <a:lnTo>
                      <a:pt x="2" y="28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9" name="Freeform 485"/>
              <p:cNvSpPr>
                <a:spLocks/>
              </p:cNvSpPr>
              <p:nvPr/>
            </p:nvSpPr>
            <p:spPr bwMode="auto">
              <a:xfrm>
                <a:off x="1731" y="1965"/>
                <a:ext cx="54" cy="38"/>
              </a:xfrm>
              <a:custGeom>
                <a:avLst/>
                <a:gdLst>
                  <a:gd name="T0" fmla="*/ 0 w 60"/>
                  <a:gd name="T1" fmla="*/ 0 h 28"/>
                  <a:gd name="T2" fmla="*/ 22 w 60"/>
                  <a:gd name="T3" fmla="*/ 38 h 28"/>
                  <a:gd name="T4" fmla="*/ 54 w 60"/>
                  <a:gd name="T5" fmla="*/ 1 h 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28">
                    <a:moveTo>
                      <a:pt x="0" y="0"/>
                    </a:moveTo>
                    <a:lnTo>
                      <a:pt x="24" y="28"/>
                    </a:lnTo>
                    <a:lnTo>
                      <a:pt x="60" y="1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" name="Freeform 486"/>
              <p:cNvSpPr>
                <a:spLocks/>
              </p:cNvSpPr>
              <p:nvPr/>
            </p:nvSpPr>
            <p:spPr bwMode="auto">
              <a:xfrm>
                <a:off x="1942" y="1948"/>
                <a:ext cx="42" cy="45"/>
              </a:xfrm>
              <a:custGeom>
                <a:avLst/>
                <a:gdLst>
                  <a:gd name="T0" fmla="*/ 0 w 46"/>
                  <a:gd name="T1" fmla="*/ 0 h 33"/>
                  <a:gd name="T2" fmla="*/ 29 w 46"/>
                  <a:gd name="T3" fmla="*/ 45 h 33"/>
                  <a:gd name="T4" fmla="*/ 42 w 46"/>
                  <a:gd name="T5" fmla="*/ 7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6" h="33">
                    <a:moveTo>
                      <a:pt x="0" y="0"/>
                    </a:moveTo>
                    <a:lnTo>
                      <a:pt x="32" y="33"/>
                    </a:lnTo>
                    <a:lnTo>
                      <a:pt x="46" y="5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" name="Freeform 487"/>
              <p:cNvSpPr>
                <a:spLocks/>
              </p:cNvSpPr>
              <p:nvPr/>
            </p:nvSpPr>
            <p:spPr bwMode="auto">
              <a:xfrm>
                <a:off x="2022" y="1955"/>
                <a:ext cx="55" cy="54"/>
              </a:xfrm>
              <a:custGeom>
                <a:avLst/>
                <a:gdLst>
                  <a:gd name="T0" fmla="*/ 0 w 60"/>
                  <a:gd name="T1" fmla="*/ 0 h 40"/>
                  <a:gd name="T2" fmla="*/ 4 w 60"/>
                  <a:gd name="T3" fmla="*/ 54 h 40"/>
                  <a:gd name="T4" fmla="*/ 35 w 60"/>
                  <a:gd name="T5" fmla="*/ 51 h 40"/>
                  <a:gd name="T6" fmla="*/ 55 w 60"/>
                  <a:gd name="T7" fmla="*/ 4 h 40"/>
                  <a:gd name="T8" fmla="*/ 0 w 60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40">
                    <a:moveTo>
                      <a:pt x="0" y="0"/>
                    </a:moveTo>
                    <a:lnTo>
                      <a:pt x="4" y="40"/>
                    </a:lnTo>
                    <a:lnTo>
                      <a:pt x="38" y="38"/>
                    </a:lnTo>
                    <a:lnTo>
                      <a:pt x="6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2" name="Freeform 488"/>
              <p:cNvSpPr>
                <a:spLocks/>
              </p:cNvSpPr>
              <p:nvPr/>
            </p:nvSpPr>
            <p:spPr bwMode="auto">
              <a:xfrm>
                <a:off x="2022" y="1955"/>
                <a:ext cx="55" cy="54"/>
              </a:xfrm>
              <a:custGeom>
                <a:avLst/>
                <a:gdLst>
                  <a:gd name="T0" fmla="*/ 0 w 60"/>
                  <a:gd name="T1" fmla="*/ 0 h 40"/>
                  <a:gd name="T2" fmla="*/ 4 w 60"/>
                  <a:gd name="T3" fmla="*/ 54 h 40"/>
                  <a:gd name="T4" fmla="*/ 35 w 60"/>
                  <a:gd name="T5" fmla="*/ 51 h 40"/>
                  <a:gd name="T6" fmla="*/ 55 w 60"/>
                  <a:gd name="T7" fmla="*/ 4 h 40"/>
                  <a:gd name="T8" fmla="*/ 0 w 60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40">
                    <a:moveTo>
                      <a:pt x="0" y="0"/>
                    </a:moveTo>
                    <a:lnTo>
                      <a:pt x="4" y="40"/>
                    </a:lnTo>
                    <a:lnTo>
                      <a:pt x="38" y="38"/>
                    </a:lnTo>
                    <a:lnTo>
                      <a:pt x="60" y="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3" name="Freeform 489"/>
              <p:cNvSpPr>
                <a:spLocks/>
              </p:cNvSpPr>
              <p:nvPr/>
            </p:nvSpPr>
            <p:spPr bwMode="auto">
              <a:xfrm>
                <a:off x="2233" y="1944"/>
                <a:ext cx="48" cy="53"/>
              </a:xfrm>
              <a:custGeom>
                <a:avLst/>
                <a:gdLst>
                  <a:gd name="T0" fmla="*/ 4 w 52"/>
                  <a:gd name="T1" fmla="*/ 53 h 39"/>
                  <a:gd name="T2" fmla="*/ 35 w 52"/>
                  <a:gd name="T3" fmla="*/ 49 h 39"/>
                  <a:gd name="T4" fmla="*/ 48 w 52"/>
                  <a:gd name="T5" fmla="*/ 15 h 39"/>
                  <a:gd name="T6" fmla="*/ 41 w 52"/>
                  <a:gd name="T7" fmla="*/ 8 h 39"/>
                  <a:gd name="T8" fmla="*/ 22 w 52"/>
                  <a:gd name="T9" fmla="*/ 0 h 39"/>
                  <a:gd name="T10" fmla="*/ 6 w 52"/>
                  <a:gd name="T11" fmla="*/ 0 h 39"/>
                  <a:gd name="T12" fmla="*/ 0 w 52"/>
                  <a:gd name="T13" fmla="*/ 15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39">
                    <a:moveTo>
                      <a:pt x="4" y="39"/>
                    </a:moveTo>
                    <a:lnTo>
                      <a:pt x="38" y="36"/>
                    </a:lnTo>
                    <a:lnTo>
                      <a:pt x="52" y="11"/>
                    </a:lnTo>
                    <a:lnTo>
                      <a:pt x="44" y="6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4" name="Line 490"/>
              <p:cNvSpPr>
                <a:spLocks noChangeShapeType="1"/>
              </p:cNvSpPr>
              <p:nvPr/>
            </p:nvSpPr>
            <p:spPr bwMode="auto">
              <a:xfrm flipH="1" flipV="1">
                <a:off x="901" y="1959"/>
                <a:ext cx="132" cy="6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5" name="Freeform 491"/>
              <p:cNvSpPr>
                <a:spLocks/>
              </p:cNvSpPr>
              <p:nvPr/>
            </p:nvSpPr>
            <p:spPr bwMode="auto">
              <a:xfrm>
                <a:off x="901" y="1959"/>
                <a:ext cx="119" cy="34"/>
              </a:xfrm>
              <a:custGeom>
                <a:avLst/>
                <a:gdLst>
                  <a:gd name="T0" fmla="*/ 0 w 131"/>
                  <a:gd name="T1" fmla="*/ 0 h 25"/>
                  <a:gd name="T2" fmla="*/ 88 w 131"/>
                  <a:gd name="T3" fmla="*/ 34 h 25"/>
                  <a:gd name="T4" fmla="*/ 119 w 131"/>
                  <a:gd name="T5" fmla="*/ 27 h 25"/>
                  <a:gd name="T6" fmla="*/ 119 w 131"/>
                  <a:gd name="T7" fmla="*/ 5 h 25"/>
                  <a:gd name="T8" fmla="*/ 0 w 131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" h="25">
                    <a:moveTo>
                      <a:pt x="0" y="0"/>
                    </a:moveTo>
                    <a:lnTo>
                      <a:pt x="97" y="25"/>
                    </a:lnTo>
                    <a:lnTo>
                      <a:pt x="131" y="20"/>
                    </a:lnTo>
                    <a:lnTo>
                      <a:pt x="13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6" name="Freeform 492"/>
              <p:cNvSpPr>
                <a:spLocks/>
              </p:cNvSpPr>
              <p:nvPr/>
            </p:nvSpPr>
            <p:spPr bwMode="auto">
              <a:xfrm>
                <a:off x="901" y="1959"/>
                <a:ext cx="119" cy="34"/>
              </a:xfrm>
              <a:custGeom>
                <a:avLst/>
                <a:gdLst>
                  <a:gd name="T0" fmla="*/ 0 w 131"/>
                  <a:gd name="T1" fmla="*/ 0 h 25"/>
                  <a:gd name="T2" fmla="*/ 88 w 131"/>
                  <a:gd name="T3" fmla="*/ 34 h 25"/>
                  <a:gd name="T4" fmla="*/ 119 w 131"/>
                  <a:gd name="T5" fmla="*/ 27 h 25"/>
                  <a:gd name="T6" fmla="*/ 119 w 131"/>
                  <a:gd name="T7" fmla="*/ 5 h 25"/>
                  <a:gd name="T8" fmla="*/ 0 w 131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" h="25">
                    <a:moveTo>
                      <a:pt x="0" y="0"/>
                    </a:moveTo>
                    <a:lnTo>
                      <a:pt x="97" y="25"/>
                    </a:lnTo>
                    <a:lnTo>
                      <a:pt x="131" y="20"/>
                    </a:lnTo>
                    <a:lnTo>
                      <a:pt x="131" y="4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" name="Freeform 493"/>
              <p:cNvSpPr>
                <a:spLocks/>
              </p:cNvSpPr>
              <p:nvPr/>
            </p:nvSpPr>
            <p:spPr bwMode="auto">
              <a:xfrm>
                <a:off x="1048" y="1955"/>
                <a:ext cx="43" cy="38"/>
              </a:xfrm>
              <a:custGeom>
                <a:avLst/>
                <a:gdLst>
                  <a:gd name="T0" fmla="*/ 0 w 48"/>
                  <a:gd name="T1" fmla="*/ 10 h 28"/>
                  <a:gd name="T2" fmla="*/ 25 w 48"/>
                  <a:gd name="T3" fmla="*/ 38 h 28"/>
                  <a:gd name="T4" fmla="*/ 43 w 48"/>
                  <a:gd name="T5" fmla="*/ 0 h 28"/>
                  <a:gd name="T6" fmla="*/ 0 w 48"/>
                  <a:gd name="T7" fmla="*/ 10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28">
                    <a:moveTo>
                      <a:pt x="0" y="7"/>
                    </a:moveTo>
                    <a:lnTo>
                      <a:pt x="28" y="28"/>
                    </a:lnTo>
                    <a:lnTo>
                      <a:pt x="48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8" name="Freeform 494"/>
              <p:cNvSpPr>
                <a:spLocks/>
              </p:cNvSpPr>
              <p:nvPr/>
            </p:nvSpPr>
            <p:spPr bwMode="auto">
              <a:xfrm>
                <a:off x="1048" y="1955"/>
                <a:ext cx="43" cy="38"/>
              </a:xfrm>
              <a:custGeom>
                <a:avLst/>
                <a:gdLst>
                  <a:gd name="T0" fmla="*/ 0 w 48"/>
                  <a:gd name="T1" fmla="*/ 10 h 28"/>
                  <a:gd name="T2" fmla="*/ 25 w 48"/>
                  <a:gd name="T3" fmla="*/ 38 h 28"/>
                  <a:gd name="T4" fmla="*/ 43 w 48"/>
                  <a:gd name="T5" fmla="*/ 0 h 28"/>
                  <a:gd name="T6" fmla="*/ 0 w 48"/>
                  <a:gd name="T7" fmla="*/ 10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28">
                    <a:moveTo>
                      <a:pt x="0" y="7"/>
                    </a:moveTo>
                    <a:lnTo>
                      <a:pt x="28" y="28"/>
                    </a:lnTo>
                    <a:lnTo>
                      <a:pt x="48" y="0"/>
                    </a:lnTo>
                    <a:lnTo>
                      <a:pt x="0" y="7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9" name="Freeform 495"/>
              <p:cNvSpPr>
                <a:spLocks/>
              </p:cNvSpPr>
              <p:nvPr/>
            </p:nvSpPr>
            <p:spPr bwMode="auto">
              <a:xfrm>
                <a:off x="1641" y="1955"/>
                <a:ext cx="56" cy="38"/>
              </a:xfrm>
              <a:custGeom>
                <a:avLst/>
                <a:gdLst>
                  <a:gd name="T0" fmla="*/ 0 w 62"/>
                  <a:gd name="T1" fmla="*/ 0 h 28"/>
                  <a:gd name="T2" fmla="*/ 0 w 62"/>
                  <a:gd name="T3" fmla="*/ 38 h 28"/>
                  <a:gd name="T4" fmla="*/ 40 w 62"/>
                  <a:gd name="T5" fmla="*/ 35 h 28"/>
                  <a:gd name="T6" fmla="*/ 56 w 62"/>
                  <a:gd name="T7" fmla="*/ 10 h 28"/>
                  <a:gd name="T8" fmla="*/ 0 w 62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28">
                    <a:moveTo>
                      <a:pt x="0" y="0"/>
                    </a:moveTo>
                    <a:lnTo>
                      <a:pt x="0" y="28"/>
                    </a:lnTo>
                    <a:lnTo>
                      <a:pt x="44" y="26"/>
                    </a:lnTo>
                    <a:lnTo>
                      <a:pt x="6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0" name="Freeform 496"/>
              <p:cNvSpPr>
                <a:spLocks/>
              </p:cNvSpPr>
              <p:nvPr/>
            </p:nvSpPr>
            <p:spPr bwMode="auto">
              <a:xfrm>
                <a:off x="1641" y="1955"/>
                <a:ext cx="56" cy="38"/>
              </a:xfrm>
              <a:custGeom>
                <a:avLst/>
                <a:gdLst>
                  <a:gd name="T0" fmla="*/ 0 w 62"/>
                  <a:gd name="T1" fmla="*/ 0 h 28"/>
                  <a:gd name="T2" fmla="*/ 0 w 62"/>
                  <a:gd name="T3" fmla="*/ 38 h 28"/>
                  <a:gd name="T4" fmla="*/ 40 w 62"/>
                  <a:gd name="T5" fmla="*/ 35 h 28"/>
                  <a:gd name="T6" fmla="*/ 56 w 62"/>
                  <a:gd name="T7" fmla="*/ 10 h 28"/>
                  <a:gd name="T8" fmla="*/ 0 w 62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28">
                    <a:moveTo>
                      <a:pt x="0" y="0"/>
                    </a:moveTo>
                    <a:lnTo>
                      <a:pt x="0" y="28"/>
                    </a:lnTo>
                    <a:lnTo>
                      <a:pt x="44" y="26"/>
                    </a:lnTo>
                    <a:lnTo>
                      <a:pt x="62" y="7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1" name="Freeform 497"/>
              <p:cNvSpPr>
                <a:spLocks/>
              </p:cNvSpPr>
              <p:nvPr/>
            </p:nvSpPr>
            <p:spPr bwMode="auto">
              <a:xfrm>
                <a:off x="1946" y="1948"/>
                <a:ext cx="39" cy="42"/>
              </a:xfrm>
              <a:custGeom>
                <a:avLst/>
                <a:gdLst>
                  <a:gd name="T0" fmla="*/ 0 w 44"/>
                  <a:gd name="T1" fmla="*/ 0 h 31"/>
                  <a:gd name="T2" fmla="*/ 25 w 44"/>
                  <a:gd name="T3" fmla="*/ 42 h 31"/>
                  <a:gd name="T4" fmla="*/ 39 w 44"/>
                  <a:gd name="T5" fmla="*/ 0 h 31"/>
                  <a:gd name="T6" fmla="*/ 0 w 44"/>
                  <a:gd name="T7" fmla="*/ 0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31">
                    <a:moveTo>
                      <a:pt x="0" y="0"/>
                    </a:moveTo>
                    <a:lnTo>
                      <a:pt x="28" y="31"/>
                    </a:lnTo>
                    <a:lnTo>
                      <a:pt x="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2" name="Freeform 498"/>
              <p:cNvSpPr>
                <a:spLocks/>
              </p:cNvSpPr>
              <p:nvPr/>
            </p:nvSpPr>
            <p:spPr bwMode="auto">
              <a:xfrm>
                <a:off x="1946" y="1948"/>
                <a:ext cx="39" cy="42"/>
              </a:xfrm>
              <a:custGeom>
                <a:avLst/>
                <a:gdLst>
                  <a:gd name="T0" fmla="*/ 0 w 44"/>
                  <a:gd name="T1" fmla="*/ 0 h 31"/>
                  <a:gd name="T2" fmla="*/ 25 w 44"/>
                  <a:gd name="T3" fmla="*/ 42 h 31"/>
                  <a:gd name="T4" fmla="*/ 39 w 44"/>
                  <a:gd name="T5" fmla="*/ 0 h 31"/>
                  <a:gd name="T6" fmla="*/ 0 w 44"/>
                  <a:gd name="T7" fmla="*/ 0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31">
                    <a:moveTo>
                      <a:pt x="0" y="0"/>
                    </a:moveTo>
                    <a:lnTo>
                      <a:pt x="28" y="31"/>
                    </a:lnTo>
                    <a:lnTo>
                      <a:pt x="44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3" name="Freeform 499"/>
              <p:cNvSpPr>
                <a:spLocks/>
              </p:cNvSpPr>
              <p:nvPr/>
            </p:nvSpPr>
            <p:spPr bwMode="auto">
              <a:xfrm>
                <a:off x="1735" y="1965"/>
                <a:ext cx="55" cy="32"/>
              </a:xfrm>
              <a:custGeom>
                <a:avLst/>
                <a:gdLst>
                  <a:gd name="T0" fmla="*/ 55 w 61"/>
                  <a:gd name="T1" fmla="*/ 0 h 24"/>
                  <a:gd name="T2" fmla="*/ 0 w 61"/>
                  <a:gd name="T3" fmla="*/ 0 h 24"/>
                  <a:gd name="T4" fmla="*/ 16 w 61"/>
                  <a:gd name="T5" fmla="*/ 32 h 24"/>
                  <a:gd name="T6" fmla="*/ 55 w 61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1" h="24">
                    <a:moveTo>
                      <a:pt x="61" y="0"/>
                    </a:moveTo>
                    <a:lnTo>
                      <a:pt x="0" y="0"/>
                    </a:lnTo>
                    <a:lnTo>
                      <a:pt x="18" y="24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4" name="Freeform 500"/>
              <p:cNvSpPr>
                <a:spLocks/>
              </p:cNvSpPr>
              <p:nvPr/>
            </p:nvSpPr>
            <p:spPr bwMode="auto">
              <a:xfrm>
                <a:off x="1735" y="1965"/>
                <a:ext cx="55" cy="32"/>
              </a:xfrm>
              <a:custGeom>
                <a:avLst/>
                <a:gdLst>
                  <a:gd name="T0" fmla="*/ 55 w 61"/>
                  <a:gd name="T1" fmla="*/ 0 h 24"/>
                  <a:gd name="T2" fmla="*/ 0 w 61"/>
                  <a:gd name="T3" fmla="*/ 0 h 24"/>
                  <a:gd name="T4" fmla="*/ 16 w 61"/>
                  <a:gd name="T5" fmla="*/ 32 h 24"/>
                  <a:gd name="T6" fmla="*/ 55 w 61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1" h="24">
                    <a:moveTo>
                      <a:pt x="61" y="0"/>
                    </a:moveTo>
                    <a:lnTo>
                      <a:pt x="0" y="0"/>
                    </a:lnTo>
                    <a:lnTo>
                      <a:pt x="18" y="24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5" name="Freeform 501"/>
              <p:cNvSpPr>
                <a:spLocks/>
              </p:cNvSpPr>
              <p:nvPr/>
            </p:nvSpPr>
            <p:spPr bwMode="auto">
              <a:xfrm>
                <a:off x="1334" y="1951"/>
                <a:ext cx="55" cy="39"/>
              </a:xfrm>
              <a:custGeom>
                <a:avLst/>
                <a:gdLst>
                  <a:gd name="T0" fmla="*/ 0 w 61"/>
                  <a:gd name="T1" fmla="*/ 0 h 29"/>
                  <a:gd name="T2" fmla="*/ 21 w 61"/>
                  <a:gd name="T3" fmla="*/ 39 h 29"/>
                  <a:gd name="T4" fmla="*/ 55 w 61"/>
                  <a:gd name="T5" fmla="*/ 4 h 29"/>
                  <a:gd name="T6" fmla="*/ 0 w 61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1" h="29">
                    <a:moveTo>
                      <a:pt x="0" y="0"/>
                    </a:moveTo>
                    <a:lnTo>
                      <a:pt x="23" y="29"/>
                    </a:lnTo>
                    <a:lnTo>
                      <a:pt x="6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6" name="Freeform 502"/>
              <p:cNvSpPr>
                <a:spLocks/>
              </p:cNvSpPr>
              <p:nvPr/>
            </p:nvSpPr>
            <p:spPr bwMode="auto">
              <a:xfrm>
                <a:off x="1334" y="1951"/>
                <a:ext cx="55" cy="39"/>
              </a:xfrm>
              <a:custGeom>
                <a:avLst/>
                <a:gdLst>
                  <a:gd name="T0" fmla="*/ 0 w 61"/>
                  <a:gd name="T1" fmla="*/ 0 h 29"/>
                  <a:gd name="T2" fmla="*/ 21 w 61"/>
                  <a:gd name="T3" fmla="*/ 39 h 29"/>
                  <a:gd name="T4" fmla="*/ 55 w 61"/>
                  <a:gd name="T5" fmla="*/ 4 h 29"/>
                  <a:gd name="T6" fmla="*/ 0 w 61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1" h="29">
                    <a:moveTo>
                      <a:pt x="0" y="0"/>
                    </a:moveTo>
                    <a:lnTo>
                      <a:pt x="23" y="29"/>
                    </a:lnTo>
                    <a:lnTo>
                      <a:pt x="61" y="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7" name="Freeform 503"/>
              <p:cNvSpPr>
                <a:spLocks/>
              </p:cNvSpPr>
              <p:nvPr/>
            </p:nvSpPr>
            <p:spPr bwMode="auto">
              <a:xfrm>
                <a:off x="1421" y="1948"/>
                <a:ext cx="111" cy="42"/>
              </a:xfrm>
              <a:custGeom>
                <a:avLst/>
                <a:gdLst>
                  <a:gd name="T0" fmla="*/ 111 w 123"/>
                  <a:gd name="T1" fmla="*/ 7 h 31"/>
                  <a:gd name="T2" fmla="*/ 31 w 123"/>
                  <a:gd name="T3" fmla="*/ 42 h 31"/>
                  <a:gd name="T4" fmla="*/ 0 w 123"/>
                  <a:gd name="T5" fmla="*/ 38 h 31"/>
                  <a:gd name="T6" fmla="*/ 0 w 123"/>
                  <a:gd name="T7" fmla="*/ 0 h 31"/>
                  <a:gd name="T8" fmla="*/ 111 w 123"/>
                  <a:gd name="T9" fmla="*/ 7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3" h="31">
                    <a:moveTo>
                      <a:pt x="123" y="5"/>
                    </a:moveTo>
                    <a:lnTo>
                      <a:pt x="34" y="31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123" y="5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" name="Freeform 504"/>
              <p:cNvSpPr>
                <a:spLocks/>
              </p:cNvSpPr>
              <p:nvPr/>
            </p:nvSpPr>
            <p:spPr bwMode="auto">
              <a:xfrm>
                <a:off x="1421" y="1948"/>
                <a:ext cx="111" cy="42"/>
              </a:xfrm>
              <a:custGeom>
                <a:avLst/>
                <a:gdLst>
                  <a:gd name="T0" fmla="*/ 111 w 123"/>
                  <a:gd name="T1" fmla="*/ 7 h 31"/>
                  <a:gd name="T2" fmla="*/ 31 w 123"/>
                  <a:gd name="T3" fmla="*/ 42 h 31"/>
                  <a:gd name="T4" fmla="*/ 0 w 123"/>
                  <a:gd name="T5" fmla="*/ 38 h 31"/>
                  <a:gd name="T6" fmla="*/ 0 w 123"/>
                  <a:gd name="T7" fmla="*/ 0 h 31"/>
                  <a:gd name="T8" fmla="*/ 111 w 123"/>
                  <a:gd name="T9" fmla="*/ 7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3" h="31">
                    <a:moveTo>
                      <a:pt x="123" y="5"/>
                    </a:moveTo>
                    <a:lnTo>
                      <a:pt x="34" y="31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123" y="5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" name="Freeform 505"/>
              <p:cNvSpPr>
                <a:spLocks/>
              </p:cNvSpPr>
              <p:nvPr/>
            </p:nvSpPr>
            <p:spPr bwMode="auto">
              <a:xfrm>
                <a:off x="2225" y="1951"/>
                <a:ext cx="60" cy="42"/>
              </a:xfrm>
              <a:custGeom>
                <a:avLst/>
                <a:gdLst>
                  <a:gd name="T0" fmla="*/ 60 w 65"/>
                  <a:gd name="T1" fmla="*/ 4 h 31"/>
                  <a:gd name="T2" fmla="*/ 40 w 65"/>
                  <a:gd name="T3" fmla="*/ 39 h 31"/>
                  <a:gd name="T4" fmla="*/ 8 w 65"/>
                  <a:gd name="T5" fmla="*/ 42 h 31"/>
                  <a:gd name="T6" fmla="*/ 0 w 65"/>
                  <a:gd name="T7" fmla="*/ 0 h 31"/>
                  <a:gd name="T8" fmla="*/ 60 w 65"/>
                  <a:gd name="T9" fmla="*/ 4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31">
                    <a:moveTo>
                      <a:pt x="65" y="3"/>
                    </a:moveTo>
                    <a:lnTo>
                      <a:pt x="43" y="29"/>
                    </a:lnTo>
                    <a:lnTo>
                      <a:pt x="9" y="31"/>
                    </a:lnTo>
                    <a:lnTo>
                      <a:pt x="0" y="0"/>
                    </a:lnTo>
                    <a:lnTo>
                      <a:pt x="65" y="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" name="Freeform 506"/>
              <p:cNvSpPr>
                <a:spLocks/>
              </p:cNvSpPr>
              <p:nvPr/>
            </p:nvSpPr>
            <p:spPr bwMode="auto">
              <a:xfrm>
                <a:off x="2225" y="1951"/>
                <a:ext cx="60" cy="42"/>
              </a:xfrm>
              <a:custGeom>
                <a:avLst/>
                <a:gdLst>
                  <a:gd name="T0" fmla="*/ 60 w 65"/>
                  <a:gd name="T1" fmla="*/ 4 h 31"/>
                  <a:gd name="T2" fmla="*/ 40 w 65"/>
                  <a:gd name="T3" fmla="*/ 39 h 31"/>
                  <a:gd name="T4" fmla="*/ 8 w 65"/>
                  <a:gd name="T5" fmla="*/ 42 h 31"/>
                  <a:gd name="T6" fmla="*/ 0 w 65"/>
                  <a:gd name="T7" fmla="*/ 0 h 31"/>
                  <a:gd name="T8" fmla="*/ 60 w 65"/>
                  <a:gd name="T9" fmla="*/ 4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31">
                    <a:moveTo>
                      <a:pt x="65" y="3"/>
                    </a:moveTo>
                    <a:lnTo>
                      <a:pt x="43" y="29"/>
                    </a:lnTo>
                    <a:lnTo>
                      <a:pt x="9" y="31"/>
                    </a:lnTo>
                    <a:lnTo>
                      <a:pt x="0" y="0"/>
                    </a:lnTo>
                    <a:lnTo>
                      <a:pt x="65" y="3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1" name="Freeform 507"/>
              <p:cNvSpPr>
                <a:spLocks/>
              </p:cNvSpPr>
              <p:nvPr/>
            </p:nvSpPr>
            <p:spPr bwMode="auto">
              <a:xfrm>
                <a:off x="2320" y="1965"/>
                <a:ext cx="58" cy="32"/>
              </a:xfrm>
              <a:custGeom>
                <a:avLst/>
                <a:gdLst>
                  <a:gd name="T0" fmla="*/ 58 w 64"/>
                  <a:gd name="T1" fmla="*/ 0 h 24"/>
                  <a:gd name="T2" fmla="*/ 16 w 64"/>
                  <a:gd name="T3" fmla="*/ 32 h 24"/>
                  <a:gd name="T4" fmla="*/ 0 w 64"/>
                  <a:gd name="T5" fmla="*/ 1 h 24"/>
                  <a:gd name="T6" fmla="*/ 58 w 6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24">
                    <a:moveTo>
                      <a:pt x="64" y="0"/>
                    </a:moveTo>
                    <a:lnTo>
                      <a:pt x="18" y="24"/>
                    </a:lnTo>
                    <a:lnTo>
                      <a:pt x="0" y="1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2" name="Freeform 508"/>
              <p:cNvSpPr>
                <a:spLocks/>
              </p:cNvSpPr>
              <p:nvPr/>
            </p:nvSpPr>
            <p:spPr bwMode="auto">
              <a:xfrm>
                <a:off x="2320" y="1965"/>
                <a:ext cx="58" cy="32"/>
              </a:xfrm>
              <a:custGeom>
                <a:avLst/>
                <a:gdLst>
                  <a:gd name="T0" fmla="*/ 58 w 64"/>
                  <a:gd name="T1" fmla="*/ 0 h 24"/>
                  <a:gd name="T2" fmla="*/ 16 w 64"/>
                  <a:gd name="T3" fmla="*/ 32 h 24"/>
                  <a:gd name="T4" fmla="*/ 0 w 64"/>
                  <a:gd name="T5" fmla="*/ 1 h 24"/>
                  <a:gd name="T6" fmla="*/ 58 w 6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24">
                    <a:moveTo>
                      <a:pt x="64" y="0"/>
                    </a:moveTo>
                    <a:lnTo>
                      <a:pt x="18" y="24"/>
                    </a:lnTo>
                    <a:lnTo>
                      <a:pt x="0" y="1"/>
                    </a:lnTo>
                    <a:lnTo>
                      <a:pt x="64" y="0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3" name="Freeform 509"/>
              <p:cNvSpPr>
                <a:spLocks/>
              </p:cNvSpPr>
              <p:nvPr/>
            </p:nvSpPr>
            <p:spPr bwMode="auto">
              <a:xfrm>
                <a:off x="2424" y="1959"/>
                <a:ext cx="48" cy="34"/>
              </a:xfrm>
              <a:custGeom>
                <a:avLst/>
                <a:gdLst>
                  <a:gd name="T0" fmla="*/ 0 w 53"/>
                  <a:gd name="T1" fmla="*/ 0 h 25"/>
                  <a:gd name="T2" fmla="*/ 22 w 53"/>
                  <a:gd name="T3" fmla="*/ 34 h 25"/>
                  <a:gd name="T4" fmla="*/ 48 w 53"/>
                  <a:gd name="T5" fmla="*/ 12 h 25"/>
                  <a:gd name="T6" fmla="*/ 0 w 53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3" h="25">
                    <a:moveTo>
                      <a:pt x="0" y="0"/>
                    </a:moveTo>
                    <a:lnTo>
                      <a:pt x="24" y="25"/>
                    </a:lnTo>
                    <a:lnTo>
                      <a:pt x="53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4" name="Freeform 510"/>
              <p:cNvSpPr>
                <a:spLocks/>
              </p:cNvSpPr>
              <p:nvPr/>
            </p:nvSpPr>
            <p:spPr bwMode="auto">
              <a:xfrm>
                <a:off x="2424" y="1959"/>
                <a:ext cx="48" cy="34"/>
              </a:xfrm>
              <a:custGeom>
                <a:avLst/>
                <a:gdLst>
                  <a:gd name="T0" fmla="*/ 0 w 53"/>
                  <a:gd name="T1" fmla="*/ 0 h 25"/>
                  <a:gd name="T2" fmla="*/ 22 w 53"/>
                  <a:gd name="T3" fmla="*/ 34 h 25"/>
                  <a:gd name="T4" fmla="*/ 48 w 53"/>
                  <a:gd name="T5" fmla="*/ 12 h 25"/>
                  <a:gd name="T6" fmla="*/ 0 w 53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3" h="25">
                    <a:moveTo>
                      <a:pt x="0" y="0"/>
                    </a:moveTo>
                    <a:lnTo>
                      <a:pt x="24" y="25"/>
                    </a:lnTo>
                    <a:lnTo>
                      <a:pt x="53" y="9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" name="Freeform 511"/>
              <p:cNvSpPr>
                <a:spLocks/>
              </p:cNvSpPr>
              <p:nvPr/>
            </p:nvSpPr>
            <p:spPr bwMode="auto">
              <a:xfrm>
                <a:off x="2529" y="1959"/>
                <a:ext cx="93" cy="20"/>
              </a:xfrm>
              <a:custGeom>
                <a:avLst/>
                <a:gdLst>
                  <a:gd name="T0" fmla="*/ 0 w 103"/>
                  <a:gd name="T1" fmla="*/ 5 h 15"/>
                  <a:gd name="T2" fmla="*/ 23 w 103"/>
                  <a:gd name="T3" fmla="*/ 20 h 15"/>
                  <a:gd name="T4" fmla="*/ 93 w 103"/>
                  <a:gd name="T5" fmla="*/ 0 h 15"/>
                  <a:gd name="T6" fmla="*/ 0 w 103"/>
                  <a:gd name="T7" fmla="*/ 5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3" h="15">
                    <a:moveTo>
                      <a:pt x="0" y="4"/>
                    </a:moveTo>
                    <a:lnTo>
                      <a:pt x="26" y="15"/>
                    </a:lnTo>
                    <a:lnTo>
                      <a:pt x="10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6" name="Freeform 512"/>
              <p:cNvSpPr>
                <a:spLocks/>
              </p:cNvSpPr>
              <p:nvPr/>
            </p:nvSpPr>
            <p:spPr bwMode="auto">
              <a:xfrm>
                <a:off x="2529" y="1959"/>
                <a:ext cx="93" cy="20"/>
              </a:xfrm>
              <a:custGeom>
                <a:avLst/>
                <a:gdLst>
                  <a:gd name="T0" fmla="*/ 0 w 103"/>
                  <a:gd name="T1" fmla="*/ 5 h 15"/>
                  <a:gd name="T2" fmla="*/ 23 w 103"/>
                  <a:gd name="T3" fmla="*/ 20 h 15"/>
                  <a:gd name="T4" fmla="*/ 93 w 103"/>
                  <a:gd name="T5" fmla="*/ 0 h 15"/>
                  <a:gd name="T6" fmla="*/ 0 w 103"/>
                  <a:gd name="T7" fmla="*/ 5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3" h="15">
                    <a:moveTo>
                      <a:pt x="0" y="4"/>
                    </a:moveTo>
                    <a:lnTo>
                      <a:pt x="26" y="15"/>
                    </a:lnTo>
                    <a:lnTo>
                      <a:pt x="103" y="0"/>
                    </a:lnTo>
                    <a:lnTo>
                      <a:pt x="0" y="4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" name="Freeform 513"/>
              <p:cNvSpPr>
                <a:spLocks/>
              </p:cNvSpPr>
              <p:nvPr/>
            </p:nvSpPr>
            <p:spPr bwMode="auto">
              <a:xfrm>
                <a:off x="2729" y="1955"/>
                <a:ext cx="42" cy="35"/>
              </a:xfrm>
              <a:custGeom>
                <a:avLst/>
                <a:gdLst>
                  <a:gd name="T0" fmla="*/ 0 w 47"/>
                  <a:gd name="T1" fmla="*/ 16 h 26"/>
                  <a:gd name="T2" fmla="*/ 22 w 47"/>
                  <a:gd name="T3" fmla="*/ 35 h 26"/>
                  <a:gd name="T4" fmla="*/ 42 w 47"/>
                  <a:gd name="T5" fmla="*/ 0 h 26"/>
                  <a:gd name="T6" fmla="*/ 0 w 47"/>
                  <a:gd name="T7" fmla="*/ 16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26">
                    <a:moveTo>
                      <a:pt x="0" y="12"/>
                    </a:moveTo>
                    <a:lnTo>
                      <a:pt x="25" y="26"/>
                    </a:lnTo>
                    <a:lnTo>
                      <a:pt x="47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" name="Freeform 514"/>
              <p:cNvSpPr>
                <a:spLocks/>
              </p:cNvSpPr>
              <p:nvPr/>
            </p:nvSpPr>
            <p:spPr bwMode="auto">
              <a:xfrm>
                <a:off x="2729" y="1955"/>
                <a:ext cx="42" cy="35"/>
              </a:xfrm>
              <a:custGeom>
                <a:avLst/>
                <a:gdLst>
                  <a:gd name="T0" fmla="*/ 0 w 47"/>
                  <a:gd name="T1" fmla="*/ 16 h 26"/>
                  <a:gd name="T2" fmla="*/ 22 w 47"/>
                  <a:gd name="T3" fmla="*/ 35 h 26"/>
                  <a:gd name="T4" fmla="*/ 42 w 47"/>
                  <a:gd name="T5" fmla="*/ 0 h 26"/>
                  <a:gd name="T6" fmla="*/ 0 w 47"/>
                  <a:gd name="T7" fmla="*/ 16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26">
                    <a:moveTo>
                      <a:pt x="0" y="12"/>
                    </a:moveTo>
                    <a:lnTo>
                      <a:pt x="25" y="26"/>
                    </a:lnTo>
                    <a:lnTo>
                      <a:pt x="47" y="0"/>
                    </a:lnTo>
                    <a:lnTo>
                      <a:pt x="0" y="12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9" name="Freeform 515"/>
              <p:cNvSpPr>
                <a:spLocks/>
              </p:cNvSpPr>
              <p:nvPr/>
            </p:nvSpPr>
            <p:spPr bwMode="auto">
              <a:xfrm>
                <a:off x="2916" y="1951"/>
                <a:ext cx="45" cy="32"/>
              </a:xfrm>
              <a:custGeom>
                <a:avLst/>
                <a:gdLst>
                  <a:gd name="T0" fmla="*/ 0 w 50"/>
                  <a:gd name="T1" fmla="*/ 14 h 23"/>
                  <a:gd name="T2" fmla="*/ 38 w 50"/>
                  <a:gd name="T3" fmla="*/ 32 h 23"/>
                  <a:gd name="T4" fmla="*/ 45 w 50"/>
                  <a:gd name="T5" fmla="*/ 0 h 23"/>
                  <a:gd name="T6" fmla="*/ 0 w 50"/>
                  <a:gd name="T7" fmla="*/ 14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" h="23">
                    <a:moveTo>
                      <a:pt x="0" y="10"/>
                    </a:moveTo>
                    <a:lnTo>
                      <a:pt x="42" y="23"/>
                    </a:lnTo>
                    <a:lnTo>
                      <a:pt x="5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0" name="Freeform 516"/>
              <p:cNvSpPr>
                <a:spLocks/>
              </p:cNvSpPr>
              <p:nvPr/>
            </p:nvSpPr>
            <p:spPr bwMode="auto">
              <a:xfrm>
                <a:off x="2916" y="1951"/>
                <a:ext cx="45" cy="32"/>
              </a:xfrm>
              <a:custGeom>
                <a:avLst/>
                <a:gdLst>
                  <a:gd name="T0" fmla="*/ 0 w 50"/>
                  <a:gd name="T1" fmla="*/ 14 h 23"/>
                  <a:gd name="T2" fmla="*/ 38 w 50"/>
                  <a:gd name="T3" fmla="*/ 32 h 23"/>
                  <a:gd name="T4" fmla="*/ 45 w 50"/>
                  <a:gd name="T5" fmla="*/ 0 h 23"/>
                  <a:gd name="T6" fmla="*/ 0 w 50"/>
                  <a:gd name="T7" fmla="*/ 14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" h="23">
                    <a:moveTo>
                      <a:pt x="0" y="10"/>
                    </a:moveTo>
                    <a:lnTo>
                      <a:pt x="42" y="23"/>
                    </a:lnTo>
                    <a:lnTo>
                      <a:pt x="50" y="0"/>
                    </a:lnTo>
                    <a:lnTo>
                      <a:pt x="0" y="10"/>
                    </a:lnTo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1" name="Line 517"/>
              <p:cNvSpPr>
                <a:spLocks noChangeShapeType="1"/>
              </p:cNvSpPr>
              <p:nvPr/>
            </p:nvSpPr>
            <p:spPr bwMode="auto">
              <a:xfrm>
                <a:off x="1758" y="1311"/>
                <a:ext cx="0" cy="9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2" name="Line 518"/>
              <p:cNvSpPr>
                <a:spLocks noChangeShapeType="1"/>
              </p:cNvSpPr>
              <p:nvPr/>
            </p:nvSpPr>
            <p:spPr bwMode="auto">
              <a:xfrm>
                <a:off x="1758" y="1331"/>
                <a:ext cx="0" cy="10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3" name="Line 519"/>
              <p:cNvSpPr>
                <a:spLocks noChangeShapeType="1"/>
              </p:cNvSpPr>
              <p:nvPr/>
            </p:nvSpPr>
            <p:spPr bwMode="auto">
              <a:xfrm>
                <a:off x="1758" y="1351"/>
                <a:ext cx="0" cy="9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4" name="Line 520"/>
              <p:cNvSpPr>
                <a:spLocks noChangeShapeType="1"/>
              </p:cNvSpPr>
              <p:nvPr/>
            </p:nvSpPr>
            <p:spPr bwMode="auto">
              <a:xfrm>
                <a:off x="1758" y="1372"/>
                <a:ext cx="0" cy="7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5" name="Line 521"/>
              <p:cNvSpPr>
                <a:spLocks noChangeShapeType="1"/>
              </p:cNvSpPr>
              <p:nvPr/>
            </p:nvSpPr>
            <p:spPr bwMode="auto">
              <a:xfrm>
                <a:off x="1758" y="1392"/>
                <a:ext cx="0" cy="7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6" name="Line 522"/>
              <p:cNvSpPr>
                <a:spLocks noChangeShapeType="1"/>
              </p:cNvSpPr>
              <p:nvPr/>
            </p:nvSpPr>
            <p:spPr bwMode="auto">
              <a:xfrm>
                <a:off x="1758" y="1410"/>
                <a:ext cx="0" cy="10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7" name="Line 523"/>
              <p:cNvSpPr>
                <a:spLocks noChangeShapeType="1"/>
              </p:cNvSpPr>
              <p:nvPr/>
            </p:nvSpPr>
            <p:spPr bwMode="auto">
              <a:xfrm>
                <a:off x="1758" y="1431"/>
                <a:ext cx="0" cy="9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8" name="Line 524"/>
              <p:cNvSpPr>
                <a:spLocks noChangeShapeType="1"/>
              </p:cNvSpPr>
              <p:nvPr/>
            </p:nvSpPr>
            <p:spPr bwMode="auto">
              <a:xfrm>
                <a:off x="1758" y="1451"/>
                <a:ext cx="0" cy="10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9" name="Line 525"/>
              <p:cNvSpPr>
                <a:spLocks noChangeShapeType="1"/>
              </p:cNvSpPr>
              <p:nvPr/>
            </p:nvSpPr>
            <p:spPr bwMode="auto">
              <a:xfrm>
                <a:off x="1760" y="1471"/>
                <a:ext cx="1" cy="10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0" name="Line 526"/>
              <p:cNvSpPr>
                <a:spLocks noChangeShapeType="1"/>
              </p:cNvSpPr>
              <p:nvPr/>
            </p:nvSpPr>
            <p:spPr bwMode="auto">
              <a:xfrm>
                <a:off x="1760" y="1492"/>
                <a:ext cx="1" cy="9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1" name="Line 527"/>
              <p:cNvSpPr>
                <a:spLocks noChangeShapeType="1"/>
              </p:cNvSpPr>
              <p:nvPr/>
            </p:nvSpPr>
            <p:spPr bwMode="auto">
              <a:xfrm>
                <a:off x="1760" y="1512"/>
                <a:ext cx="1" cy="9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2" name="Line 528"/>
              <p:cNvSpPr>
                <a:spLocks noChangeShapeType="1"/>
              </p:cNvSpPr>
              <p:nvPr/>
            </p:nvSpPr>
            <p:spPr bwMode="auto">
              <a:xfrm>
                <a:off x="1760" y="1533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3" name="Line 529"/>
              <p:cNvSpPr>
                <a:spLocks noChangeShapeType="1"/>
              </p:cNvSpPr>
              <p:nvPr/>
            </p:nvSpPr>
            <p:spPr bwMode="auto">
              <a:xfrm>
                <a:off x="1760" y="1553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4" name="Line 530"/>
              <p:cNvSpPr>
                <a:spLocks noChangeShapeType="1"/>
              </p:cNvSpPr>
              <p:nvPr/>
            </p:nvSpPr>
            <p:spPr bwMode="auto">
              <a:xfrm>
                <a:off x="1760" y="1572"/>
                <a:ext cx="1" cy="10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5" name="Line 531"/>
              <p:cNvSpPr>
                <a:spLocks noChangeShapeType="1"/>
              </p:cNvSpPr>
              <p:nvPr/>
            </p:nvSpPr>
            <p:spPr bwMode="auto">
              <a:xfrm>
                <a:off x="1760" y="1593"/>
                <a:ext cx="1" cy="9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6" name="Line 532"/>
              <p:cNvSpPr>
                <a:spLocks noChangeShapeType="1"/>
              </p:cNvSpPr>
              <p:nvPr/>
            </p:nvSpPr>
            <p:spPr bwMode="auto">
              <a:xfrm>
                <a:off x="1760" y="1613"/>
                <a:ext cx="1" cy="9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" name="Line 533"/>
              <p:cNvSpPr>
                <a:spLocks noChangeShapeType="1"/>
              </p:cNvSpPr>
              <p:nvPr/>
            </p:nvSpPr>
            <p:spPr bwMode="auto">
              <a:xfrm>
                <a:off x="1760" y="1632"/>
                <a:ext cx="1" cy="10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" name="Line 534"/>
              <p:cNvSpPr>
                <a:spLocks noChangeShapeType="1"/>
              </p:cNvSpPr>
              <p:nvPr/>
            </p:nvSpPr>
            <p:spPr bwMode="auto">
              <a:xfrm>
                <a:off x="1760" y="1653"/>
                <a:ext cx="1" cy="9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" name="Line 535"/>
              <p:cNvSpPr>
                <a:spLocks noChangeShapeType="1"/>
              </p:cNvSpPr>
              <p:nvPr/>
            </p:nvSpPr>
            <p:spPr bwMode="auto">
              <a:xfrm>
                <a:off x="1760" y="1673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0" name="Line 536"/>
              <p:cNvSpPr>
                <a:spLocks noChangeShapeType="1"/>
              </p:cNvSpPr>
              <p:nvPr/>
            </p:nvSpPr>
            <p:spPr bwMode="auto">
              <a:xfrm>
                <a:off x="1760" y="1694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1" name="Line 537"/>
              <p:cNvSpPr>
                <a:spLocks noChangeShapeType="1"/>
              </p:cNvSpPr>
              <p:nvPr/>
            </p:nvSpPr>
            <p:spPr bwMode="auto">
              <a:xfrm>
                <a:off x="1760" y="1714"/>
                <a:ext cx="1" cy="8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2" name="Line 538"/>
              <p:cNvSpPr>
                <a:spLocks noChangeShapeType="1"/>
              </p:cNvSpPr>
              <p:nvPr/>
            </p:nvSpPr>
            <p:spPr bwMode="auto">
              <a:xfrm>
                <a:off x="1760" y="1733"/>
                <a:ext cx="1" cy="10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3" name="Line 539"/>
              <p:cNvSpPr>
                <a:spLocks noChangeShapeType="1"/>
              </p:cNvSpPr>
              <p:nvPr/>
            </p:nvSpPr>
            <p:spPr bwMode="auto">
              <a:xfrm>
                <a:off x="1761" y="1753"/>
                <a:ext cx="1" cy="10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4" name="Line 540"/>
              <p:cNvSpPr>
                <a:spLocks noChangeShapeType="1"/>
              </p:cNvSpPr>
              <p:nvPr/>
            </p:nvSpPr>
            <p:spPr bwMode="auto">
              <a:xfrm>
                <a:off x="1761" y="1774"/>
                <a:ext cx="1" cy="9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5" name="Line 541"/>
              <p:cNvSpPr>
                <a:spLocks noChangeShapeType="1"/>
              </p:cNvSpPr>
              <p:nvPr/>
            </p:nvSpPr>
            <p:spPr bwMode="auto">
              <a:xfrm>
                <a:off x="1761" y="1794"/>
                <a:ext cx="1" cy="10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6" name="Line 542"/>
              <p:cNvSpPr>
                <a:spLocks noChangeShapeType="1"/>
              </p:cNvSpPr>
              <p:nvPr/>
            </p:nvSpPr>
            <p:spPr bwMode="auto">
              <a:xfrm>
                <a:off x="1761" y="1815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7" name="Line 543"/>
              <p:cNvSpPr>
                <a:spLocks noChangeShapeType="1"/>
              </p:cNvSpPr>
              <p:nvPr/>
            </p:nvSpPr>
            <p:spPr bwMode="auto">
              <a:xfrm>
                <a:off x="1761" y="1835"/>
                <a:ext cx="1" cy="7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8" name="Line 544"/>
              <p:cNvSpPr>
                <a:spLocks noChangeShapeType="1"/>
              </p:cNvSpPr>
              <p:nvPr/>
            </p:nvSpPr>
            <p:spPr bwMode="auto">
              <a:xfrm>
                <a:off x="1761" y="1855"/>
                <a:ext cx="1" cy="2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9" name="Line 545"/>
              <p:cNvSpPr>
                <a:spLocks noChangeShapeType="1"/>
              </p:cNvSpPr>
              <p:nvPr/>
            </p:nvSpPr>
            <p:spPr bwMode="auto">
              <a:xfrm flipV="1">
                <a:off x="2986" y="1512"/>
                <a:ext cx="4" cy="436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0" name="Line 546"/>
              <p:cNvSpPr>
                <a:spLocks noChangeShapeType="1"/>
              </p:cNvSpPr>
              <p:nvPr/>
            </p:nvSpPr>
            <p:spPr bwMode="auto">
              <a:xfrm>
                <a:off x="744" y="1959"/>
                <a:ext cx="2253" cy="6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1" name="Freeform 547"/>
              <p:cNvSpPr>
                <a:spLocks/>
              </p:cNvSpPr>
              <p:nvPr/>
            </p:nvSpPr>
            <p:spPr bwMode="auto">
              <a:xfrm>
                <a:off x="385" y="1846"/>
                <a:ext cx="42" cy="131"/>
              </a:xfrm>
              <a:custGeom>
                <a:avLst/>
                <a:gdLst>
                  <a:gd name="T0" fmla="*/ 16 w 46"/>
                  <a:gd name="T1" fmla="*/ 131 h 97"/>
                  <a:gd name="T2" fmla="*/ 16 w 46"/>
                  <a:gd name="T3" fmla="*/ 45 h 97"/>
                  <a:gd name="T4" fmla="*/ 0 w 46"/>
                  <a:gd name="T5" fmla="*/ 45 h 97"/>
                  <a:gd name="T6" fmla="*/ 0 w 46"/>
                  <a:gd name="T7" fmla="*/ 31 h 97"/>
                  <a:gd name="T8" fmla="*/ 16 w 46"/>
                  <a:gd name="T9" fmla="*/ 31 h 97"/>
                  <a:gd name="T10" fmla="*/ 16 w 46"/>
                  <a:gd name="T11" fmla="*/ 0 h 97"/>
                  <a:gd name="T12" fmla="*/ 27 w 46"/>
                  <a:gd name="T13" fmla="*/ 0 h 97"/>
                  <a:gd name="T14" fmla="*/ 27 w 46"/>
                  <a:gd name="T15" fmla="*/ 31 h 97"/>
                  <a:gd name="T16" fmla="*/ 42 w 46"/>
                  <a:gd name="T17" fmla="*/ 31 h 97"/>
                  <a:gd name="T18" fmla="*/ 42 w 46"/>
                  <a:gd name="T19" fmla="*/ 45 h 97"/>
                  <a:gd name="T20" fmla="*/ 27 w 46"/>
                  <a:gd name="T21" fmla="*/ 45 h 97"/>
                  <a:gd name="T22" fmla="*/ 27 w 46"/>
                  <a:gd name="T23" fmla="*/ 131 h 97"/>
                  <a:gd name="T24" fmla="*/ 16 w 46"/>
                  <a:gd name="T25" fmla="*/ 131 h 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7">
                    <a:moveTo>
                      <a:pt x="18" y="97"/>
                    </a:moveTo>
                    <a:lnTo>
                      <a:pt x="18" y="33"/>
                    </a:lnTo>
                    <a:lnTo>
                      <a:pt x="0" y="33"/>
                    </a:lnTo>
                    <a:lnTo>
                      <a:pt x="0" y="23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30" y="0"/>
                    </a:lnTo>
                    <a:lnTo>
                      <a:pt x="30" y="23"/>
                    </a:lnTo>
                    <a:lnTo>
                      <a:pt x="46" y="23"/>
                    </a:lnTo>
                    <a:lnTo>
                      <a:pt x="46" y="33"/>
                    </a:lnTo>
                    <a:lnTo>
                      <a:pt x="30" y="33"/>
                    </a:lnTo>
                    <a:lnTo>
                      <a:pt x="30" y="97"/>
                    </a:lnTo>
                    <a:lnTo>
                      <a:pt x="18" y="97"/>
                    </a:lnTo>
                    <a:close/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2" name="Freeform 548"/>
              <p:cNvSpPr>
                <a:spLocks noEditPoints="1"/>
              </p:cNvSpPr>
              <p:nvPr/>
            </p:nvSpPr>
            <p:spPr bwMode="auto">
              <a:xfrm>
                <a:off x="445" y="1901"/>
                <a:ext cx="87" cy="43"/>
              </a:xfrm>
              <a:custGeom>
                <a:avLst/>
                <a:gdLst>
                  <a:gd name="T0" fmla="*/ 87 w 96"/>
                  <a:gd name="T1" fmla="*/ 34 h 32"/>
                  <a:gd name="T2" fmla="*/ 87 w 96"/>
                  <a:gd name="T3" fmla="*/ 43 h 32"/>
                  <a:gd name="T4" fmla="*/ 0 w 96"/>
                  <a:gd name="T5" fmla="*/ 43 h 32"/>
                  <a:gd name="T6" fmla="*/ 0 w 96"/>
                  <a:gd name="T7" fmla="*/ 34 h 32"/>
                  <a:gd name="T8" fmla="*/ 87 w 96"/>
                  <a:gd name="T9" fmla="*/ 34 h 32"/>
                  <a:gd name="T10" fmla="*/ 87 w 96"/>
                  <a:gd name="T11" fmla="*/ 0 h 32"/>
                  <a:gd name="T12" fmla="*/ 87 w 96"/>
                  <a:gd name="T13" fmla="*/ 9 h 32"/>
                  <a:gd name="T14" fmla="*/ 0 w 96"/>
                  <a:gd name="T15" fmla="*/ 9 h 32"/>
                  <a:gd name="T16" fmla="*/ 0 w 96"/>
                  <a:gd name="T17" fmla="*/ 0 h 32"/>
                  <a:gd name="T18" fmla="*/ 87 w 96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32">
                    <a:moveTo>
                      <a:pt x="96" y="25"/>
                    </a:moveTo>
                    <a:lnTo>
                      <a:pt x="96" y="32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96" y="25"/>
                    </a:lnTo>
                    <a:close/>
                    <a:moveTo>
                      <a:pt x="96" y="0"/>
                    </a:moveTo>
                    <a:lnTo>
                      <a:pt x="96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96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3" name="Freeform 549"/>
              <p:cNvSpPr>
                <a:spLocks noEditPoints="1"/>
              </p:cNvSpPr>
              <p:nvPr/>
            </p:nvSpPr>
            <p:spPr bwMode="auto">
              <a:xfrm>
                <a:off x="558" y="1846"/>
                <a:ext cx="73" cy="133"/>
              </a:xfrm>
              <a:custGeom>
                <a:avLst/>
                <a:gdLst>
                  <a:gd name="T0" fmla="*/ 34 w 81"/>
                  <a:gd name="T1" fmla="*/ 58 h 99"/>
                  <a:gd name="T2" fmla="*/ 27 w 81"/>
                  <a:gd name="T3" fmla="*/ 58 h 99"/>
                  <a:gd name="T4" fmla="*/ 23 w 81"/>
                  <a:gd name="T5" fmla="*/ 62 h 99"/>
                  <a:gd name="T6" fmla="*/ 18 w 81"/>
                  <a:gd name="T7" fmla="*/ 67 h 99"/>
                  <a:gd name="T8" fmla="*/ 14 w 81"/>
                  <a:gd name="T9" fmla="*/ 74 h 99"/>
                  <a:gd name="T10" fmla="*/ 13 w 81"/>
                  <a:gd name="T11" fmla="*/ 79 h 99"/>
                  <a:gd name="T12" fmla="*/ 11 w 81"/>
                  <a:gd name="T13" fmla="*/ 86 h 99"/>
                  <a:gd name="T14" fmla="*/ 13 w 81"/>
                  <a:gd name="T15" fmla="*/ 95 h 99"/>
                  <a:gd name="T16" fmla="*/ 14 w 81"/>
                  <a:gd name="T17" fmla="*/ 102 h 99"/>
                  <a:gd name="T18" fmla="*/ 16 w 81"/>
                  <a:gd name="T19" fmla="*/ 109 h 99"/>
                  <a:gd name="T20" fmla="*/ 22 w 81"/>
                  <a:gd name="T21" fmla="*/ 116 h 99"/>
                  <a:gd name="T22" fmla="*/ 25 w 81"/>
                  <a:gd name="T23" fmla="*/ 120 h 99"/>
                  <a:gd name="T24" fmla="*/ 31 w 81"/>
                  <a:gd name="T25" fmla="*/ 122 h 99"/>
                  <a:gd name="T26" fmla="*/ 38 w 81"/>
                  <a:gd name="T27" fmla="*/ 122 h 99"/>
                  <a:gd name="T28" fmla="*/ 45 w 81"/>
                  <a:gd name="T29" fmla="*/ 122 h 99"/>
                  <a:gd name="T30" fmla="*/ 48 w 81"/>
                  <a:gd name="T31" fmla="*/ 118 h 99"/>
                  <a:gd name="T32" fmla="*/ 53 w 81"/>
                  <a:gd name="T33" fmla="*/ 116 h 99"/>
                  <a:gd name="T34" fmla="*/ 57 w 81"/>
                  <a:gd name="T35" fmla="*/ 112 h 99"/>
                  <a:gd name="T36" fmla="*/ 59 w 81"/>
                  <a:gd name="T37" fmla="*/ 102 h 99"/>
                  <a:gd name="T38" fmla="*/ 60 w 81"/>
                  <a:gd name="T39" fmla="*/ 95 h 99"/>
                  <a:gd name="T40" fmla="*/ 62 w 81"/>
                  <a:gd name="T41" fmla="*/ 86 h 99"/>
                  <a:gd name="T42" fmla="*/ 60 w 81"/>
                  <a:gd name="T43" fmla="*/ 79 h 99"/>
                  <a:gd name="T44" fmla="*/ 59 w 81"/>
                  <a:gd name="T45" fmla="*/ 74 h 99"/>
                  <a:gd name="T46" fmla="*/ 55 w 81"/>
                  <a:gd name="T47" fmla="*/ 67 h 99"/>
                  <a:gd name="T48" fmla="*/ 50 w 81"/>
                  <a:gd name="T49" fmla="*/ 60 h 99"/>
                  <a:gd name="T50" fmla="*/ 43 w 81"/>
                  <a:gd name="T51" fmla="*/ 58 h 99"/>
                  <a:gd name="T52" fmla="*/ 40 w 81"/>
                  <a:gd name="T53" fmla="*/ 0 h 99"/>
                  <a:gd name="T54" fmla="*/ 32 w 81"/>
                  <a:gd name="T55" fmla="*/ 47 h 99"/>
                  <a:gd name="T56" fmla="*/ 38 w 81"/>
                  <a:gd name="T57" fmla="*/ 44 h 99"/>
                  <a:gd name="T58" fmla="*/ 45 w 81"/>
                  <a:gd name="T59" fmla="*/ 44 h 99"/>
                  <a:gd name="T60" fmla="*/ 50 w 81"/>
                  <a:gd name="T61" fmla="*/ 47 h 99"/>
                  <a:gd name="T62" fmla="*/ 55 w 81"/>
                  <a:gd name="T63" fmla="*/ 48 h 99"/>
                  <a:gd name="T64" fmla="*/ 59 w 81"/>
                  <a:gd name="T65" fmla="*/ 54 h 99"/>
                  <a:gd name="T66" fmla="*/ 62 w 81"/>
                  <a:gd name="T67" fmla="*/ 58 h 99"/>
                  <a:gd name="T68" fmla="*/ 66 w 81"/>
                  <a:gd name="T69" fmla="*/ 62 h 99"/>
                  <a:gd name="T70" fmla="*/ 69 w 81"/>
                  <a:gd name="T71" fmla="*/ 71 h 99"/>
                  <a:gd name="T72" fmla="*/ 71 w 81"/>
                  <a:gd name="T73" fmla="*/ 78 h 99"/>
                  <a:gd name="T74" fmla="*/ 73 w 81"/>
                  <a:gd name="T75" fmla="*/ 86 h 99"/>
                  <a:gd name="T76" fmla="*/ 71 w 81"/>
                  <a:gd name="T77" fmla="*/ 95 h 99"/>
                  <a:gd name="T78" fmla="*/ 71 w 81"/>
                  <a:gd name="T79" fmla="*/ 105 h 99"/>
                  <a:gd name="T80" fmla="*/ 68 w 81"/>
                  <a:gd name="T81" fmla="*/ 113 h 99"/>
                  <a:gd name="T82" fmla="*/ 64 w 81"/>
                  <a:gd name="T83" fmla="*/ 118 h 99"/>
                  <a:gd name="T84" fmla="*/ 60 w 81"/>
                  <a:gd name="T85" fmla="*/ 122 h 99"/>
                  <a:gd name="T86" fmla="*/ 55 w 81"/>
                  <a:gd name="T87" fmla="*/ 126 h 99"/>
                  <a:gd name="T88" fmla="*/ 51 w 81"/>
                  <a:gd name="T89" fmla="*/ 130 h 99"/>
                  <a:gd name="T90" fmla="*/ 46 w 81"/>
                  <a:gd name="T91" fmla="*/ 133 h 99"/>
                  <a:gd name="T92" fmla="*/ 40 w 81"/>
                  <a:gd name="T93" fmla="*/ 133 h 99"/>
                  <a:gd name="T94" fmla="*/ 32 w 81"/>
                  <a:gd name="T95" fmla="*/ 133 h 99"/>
                  <a:gd name="T96" fmla="*/ 25 w 81"/>
                  <a:gd name="T97" fmla="*/ 130 h 99"/>
                  <a:gd name="T98" fmla="*/ 18 w 81"/>
                  <a:gd name="T99" fmla="*/ 129 h 99"/>
                  <a:gd name="T100" fmla="*/ 13 w 81"/>
                  <a:gd name="T101" fmla="*/ 125 h 99"/>
                  <a:gd name="T102" fmla="*/ 9 w 81"/>
                  <a:gd name="T103" fmla="*/ 120 h 99"/>
                  <a:gd name="T104" fmla="*/ 5 w 81"/>
                  <a:gd name="T105" fmla="*/ 116 h 99"/>
                  <a:gd name="T106" fmla="*/ 4 w 81"/>
                  <a:gd name="T107" fmla="*/ 109 h 99"/>
                  <a:gd name="T108" fmla="*/ 2 w 81"/>
                  <a:gd name="T109" fmla="*/ 102 h 99"/>
                  <a:gd name="T110" fmla="*/ 0 w 81"/>
                  <a:gd name="T111" fmla="*/ 95 h 99"/>
                  <a:gd name="T112" fmla="*/ 0 w 81"/>
                  <a:gd name="T113" fmla="*/ 86 h 99"/>
                  <a:gd name="T114" fmla="*/ 2 w 81"/>
                  <a:gd name="T115" fmla="*/ 78 h 99"/>
                  <a:gd name="T116" fmla="*/ 4 w 81"/>
                  <a:gd name="T117" fmla="*/ 71 h 99"/>
                  <a:gd name="T118" fmla="*/ 7 w 81"/>
                  <a:gd name="T119" fmla="*/ 62 h 99"/>
                  <a:gd name="T120" fmla="*/ 11 w 81"/>
                  <a:gd name="T121" fmla="*/ 54 h 99"/>
                  <a:gd name="T122" fmla="*/ 14 w 81"/>
                  <a:gd name="T123" fmla="*/ 47 h 9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81" h="99">
                    <a:moveTo>
                      <a:pt x="42" y="41"/>
                    </a:moveTo>
                    <a:lnTo>
                      <a:pt x="40" y="41"/>
                    </a:lnTo>
                    <a:lnTo>
                      <a:pt x="38" y="41"/>
                    </a:lnTo>
                    <a:lnTo>
                      <a:pt x="38" y="43"/>
                    </a:lnTo>
                    <a:lnTo>
                      <a:pt x="36" y="43"/>
                    </a:lnTo>
                    <a:lnTo>
                      <a:pt x="34" y="43"/>
                    </a:lnTo>
                    <a:lnTo>
                      <a:pt x="32" y="43"/>
                    </a:lnTo>
                    <a:lnTo>
                      <a:pt x="30" y="43"/>
                    </a:lnTo>
                    <a:lnTo>
                      <a:pt x="30" y="45"/>
                    </a:lnTo>
                    <a:lnTo>
                      <a:pt x="28" y="45"/>
                    </a:lnTo>
                    <a:lnTo>
                      <a:pt x="26" y="45"/>
                    </a:lnTo>
                    <a:lnTo>
                      <a:pt x="26" y="46"/>
                    </a:lnTo>
                    <a:lnTo>
                      <a:pt x="24" y="46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20" y="50"/>
                    </a:lnTo>
                    <a:lnTo>
                      <a:pt x="18" y="51"/>
                    </a:lnTo>
                    <a:lnTo>
                      <a:pt x="18" y="53"/>
                    </a:lnTo>
                    <a:lnTo>
                      <a:pt x="16" y="53"/>
                    </a:lnTo>
                    <a:lnTo>
                      <a:pt x="16" y="55"/>
                    </a:lnTo>
                    <a:lnTo>
                      <a:pt x="16" y="56"/>
                    </a:lnTo>
                    <a:lnTo>
                      <a:pt x="14" y="56"/>
                    </a:lnTo>
                    <a:lnTo>
                      <a:pt x="14" y="58"/>
                    </a:lnTo>
                    <a:lnTo>
                      <a:pt x="14" y="59"/>
                    </a:lnTo>
                    <a:lnTo>
                      <a:pt x="14" y="61"/>
                    </a:lnTo>
                    <a:lnTo>
                      <a:pt x="14" y="63"/>
                    </a:lnTo>
                    <a:lnTo>
                      <a:pt x="12" y="63"/>
                    </a:lnTo>
                    <a:lnTo>
                      <a:pt x="12" y="64"/>
                    </a:lnTo>
                    <a:lnTo>
                      <a:pt x="12" y="66"/>
                    </a:lnTo>
                    <a:lnTo>
                      <a:pt x="12" y="68"/>
                    </a:lnTo>
                    <a:lnTo>
                      <a:pt x="12" y="69"/>
                    </a:lnTo>
                    <a:lnTo>
                      <a:pt x="14" y="71"/>
                    </a:lnTo>
                    <a:lnTo>
                      <a:pt x="14" y="73"/>
                    </a:lnTo>
                    <a:lnTo>
                      <a:pt x="14" y="74"/>
                    </a:lnTo>
                    <a:lnTo>
                      <a:pt x="14" y="76"/>
                    </a:lnTo>
                    <a:lnTo>
                      <a:pt x="16" y="76"/>
                    </a:lnTo>
                    <a:lnTo>
                      <a:pt x="16" y="78"/>
                    </a:lnTo>
                    <a:lnTo>
                      <a:pt x="16" y="79"/>
                    </a:lnTo>
                    <a:lnTo>
                      <a:pt x="18" y="79"/>
                    </a:lnTo>
                    <a:lnTo>
                      <a:pt x="18" y="81"/>
                    </a:lnTo>
                    <a:lnTo>
                      <a:pt x="20" y="83"/>
                    </a:lnTo>
                    <a:lnTo>
                      <a:pt x="22" y="84"/>
                    </a:lnTo>
                    <a:lnTo>
                      <a:pt x="22" y="86"/>
                    </a:lnTo>
                    <a:lnTo>
                      <a:pt x="24" y="86"/>
                    </a:lnTo>
                    <a:lnTo>
                      <a:pt x="26" y="86"/>
                    </a:lnTo>
                    <a:lnTo>
                      <a:pt x="26" y="88"/>
                    </a:lnTo>
                    <a:lnTo>
                      <a:pt x="28" y="88"/>
                    </a:lnTo>
                    <a:lnTo>
                      <a:pt x="28" y="89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38" y="91"/>
                    </a:lnTo>
                    <a:lnTo>
                      <a:pt x="40" y="91"/>
                    </a:lnTo>
                    <a:lnTo>
                      <a:pt x="42" y="91"/>
                    </a:lnTo>
                    <a:lnTo>
                      <a:pt x="44" y="91"/>
                    </a:lnTo>
                    <a:lnTo>
                      <a:pt x="46" y="91"/>
                    </a:lnTo>
                    <a:lnTo>
                      <a:pt x="48" y="91"/>
                    </a:lnTo>
                    <a:lnTo>
                      <a:pt x="50" y="91"/>
                    </a:lnTo>
                    <a:lnTo>
                      <a:pt x="50" y="89"/>
                    </a:lnTo>
                    <a:lnTo>
                      <a:pt x="51" y="89"/>
                    </a:lnTo>
                    <a:lnTo>
                      <a:pt x="53" y="89"/>
                    </a:lnTo>
                    <a:lnTo>
                      <a:pt x="53" y="88"/>
                    </a:lnTo>
                    <a:lnTo>
                      <a:pt x="55" y="88"/>
                    </a:lnTo>
                    <a:lnTo>
                      <a:pt x="57" y="88"/>
                    </a:lnTo>
                    <a:lnTo>
                      <a:pt x="57" y="86"/>
                    </a:lnTo>
                    <a:lnTo>
                      <a:pt x="59" y="86"/>
                    </a:lnTo>
                    <a:lnTo>
                      <a:pt x="59" y="84"/>
                    </a:lnTo>
                    <a:lnTo>
                      <a:pt x="61" y="84"/>
                    </a:lnTo>
                    <a:lnTo>
                      <a:pt x="61" y="83"/>
                    </a:lnTo>
                    <a:lnTo>
                      <a:pt x="63" y="83"/>
                    </a:lnTo>
                    <a:lnTo>
                      <a:pt x="63" y="81"/>
                    </a:lnTo>
                    <a:lnTo>
                      <a:pt x="65" y="79"/>
                    </a:lnTo>
                    <a:lnTo>
                      <a:pt x="65" y="78"/>
                    </a:lnTo>
                    <a:lnTo>
                      <a:pt x="65" y="76"/>
                    </a:lnTo>
                    <a:lnTo>
                      <a:pt x="67" y="76"/>
                    </a:lnTo>
                    <a:lnTo>
                      <a:pt x="67" y="74"/>
                    </a:lnTo>
                    <a:lnTo>
                      <a:pt x="67" y="73"/>
                    </a:lnTo>
                    <a:lnTo>
                      <a:pt x="67" y="71"/>
                    </a:lnTo>
                    <a:lnTo>
                      <a:pt x="67" y="69"/>
                    </a:lnTo>
                    <a:lnTo>
                      <a:pt x="69" y="68"/>
                    </a:lnTo>
                    <a:lnTo>
                      <a:pt x="69" y="66"/>
                    </a:lnTo>
                    <a:lnTo>
                      <a:pt x="69" y="64"/>
                    </a:lnTo>
                    <a:lnTo>
                      <a:pt x="67" y="64"/>
                    </a:lnTo>
                    <a:lnTo>
                      <a:pt x="67" y="63"/>
                    </a:lnTo>
                    <a:lnTo>
                      <a:pt x="67" y="61"/>
                    </a:lnTo>
                    <a:lnTo>
                      <a:pt x="67" y="59"/>
                    </a:lnTo>
                    <a:lnTo>
                      <a:pt x="67" y="58"/>
                    </a:lnTo>
                    <a:lnTo>
                      <a:pt x="67" y="56"/>
                    </a:lnTo>
                    <a:lnTo>
                      <a:pt x="65" y="56"/>
                    </a:lnTo>
                    <a:lnTo>
                      <a:pt x="65" y="55"/>
                    </a:lnTo>
                    <a:lnTo>
                      <a:pt x="65" y="53"/>
                    </a:lnTo>
                    <a:lnTo>
                      <a:pt x="63" y="53"/>
                    </a:lnTo>
                    <a:lnTo>
                      <a:pt x="63" y="51"/>
                    </a:lnTo>
                    <a:lnTo>
                      <a:pt x="61" y="50"/>
                    </a:lnTo>
                    <a:lnTo>
                      <a:pt x="59" y="48"/>
                    </a:lnTo>
                    <a:lnTo>
                      <a:pt x="57" y="46"/>
                    </a:lnTo>
                    <a:lnTo>
                      <a:pt x="55" y="46"/>
                    </a:lnTo>
                    <a:lnTo>
                      <a:pt x="55" y="45"/>
                    </a:lnTo>
                    <a:lnTo>
                      <a:pt x="53" y="45"/>
                    </a:lnTo>
                    <a:lnTo>
                      <a:pt x="51" y="43"/>
                    </a:lnTo>
                    <a:lnTo>
                      <a:pt x="50" y="43"/>
                    </a:lnTo>
                    <a:lnTo>
                      <a:pt x="48" y="43"/>
                    </a:lnTo>
                    <a:lnTo>
                      <a:pt x="46" y="43"/>
                    </a:lnTo>
                    <a:lnTo>
                      <a:pt x="44" y="41"/>
                    </a:lnTo>
                    <a:lnTo>
                      <a:pt x="42" y="41"/>
                    </a:lnTo>
                    <a:close/>
                    <a:moveTo>
                      <a:pt x="44" y="0"/>
                    </a:moveTo>
                    <a:lnTo>
                      <a:pt x="57" y="0"/>
                    </a:lnTo>
                    <a:lnTo>
                      <a:pt x="32" y="35"/>
                    </a:lnTo>
                    <a:lnTo>
                      <a:pt x="34" y="35"/>
                    </a:lnTo>
                    <a:lnTo>
                      <a:pt x="36" y="35"/>
                    </a:lnTo>
                    <a:lnTo>
                      <a:pt x="38" y="35"/>
                    </a:lnTo>
                    <a:lnTo>
                      <a:pt x="38" y="33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4" y="33"/>
                    </a:lnTo>
                    <a:lnTo>
                      <a:pt x="46" y="33"/>
                    </a:lnTo>
                    <a:lnTo>
                      <a:pt x="48" y="33"/>
                    </a:lnTo>
                    <a:lnTo>
                      <a:pt x="50" y="33"/>
                    </a:lnTo>
                    <a:lnTo>
                      <a:pt x="50" y="35"/>
                    </a:lnTo>
                    <a:lnTo>
                      <a:pt x="51" y="35"/>
                    </a:lnTo>
                    <a:lnTo>
                      <a:pt x="53" y="35"/>
                    </a:lnTo>
                    <a:lnTo>
                      <a:pt x="55" y="35"/>
                    </a:lnTo>
                    <a:lnTo>
                      <a:pt x="57" y="35"/>
                    </a:lnTo>
                    <a:lnTo>
                      <a:pt x="57" y="36"/>
                    </a:lnTo>
                    <a:lnTo>
                      <a:pt x="59" y="36"/>
                    </a:lnTo>
                    <a:lnTo>
                      <a:pt x="61" y="36"/>
                    </a:lnTo>
                    <a:lnTo>
                      <a:pt x="61" y="38"/>
                    </a:lnTo>
                    <a:lnTo>
                      <a:pt x="63" y="38"/>
                    </a:lnTo>
                    <a:lnTo>
                      <a:pt x="65" y="38"/>
                    </a:lnTo>
                    <a:lnTo>
                      <a:pt x="65" y="40"/>
                    </a:lnTo>
                    <a:lnTo>
                      <a:pt x="67" y="40"/>
                    </a:lnTo>
                    <a:lnTo>
                      <a:pt x="67" y="41"/>
                    </a:lnTo>
                    <a:lnTo>
                      <a:pt x="69" y="41"/>
                    </a:lnTo>
                    <a:lnTo>
                      <a:pt x="69" y="43"/>
                    </a:lnTo>
                    <a:lnTo>
                      <a:pt x="71" y="43"/>
                    </a:lnTo>
                    <a:lnTo>
                      <a:pt x="71" y="45"/>
                    </a:lnTo>
                    <a:lnTo>
                      <a:pt x="73" y="45"/>
                    </a:lnTo>
                    <a:lnTo>
                      <a:pt x="73" y="46"/>
                    </a:lnTo>
                    <a:lnTo>
                      <a:pt x="75" y="48"/>
                    </a:lnTo>
                    <a:lnTo>
                      <a:pt x="75" y="50"/>
                    </a:lnTo>
                    <a:lnTo>
                      <a:pt x="77" y="51"/>
                    </a:lnTo>
                    <a:lnTo>
                      <a:pt x="77" y="53"/>
                    </a:lnTo>
                    <a:lnTo>
                      <a:pt x="77" y="55"/>
                    </a:lnTo>
                    <a:lnTo>
                      <a:pt x="79" y="55"/>
                    </a:lnTo>
                    <a:lnTo>
                      <a:pt x="79" y="56"/>
                    </a:lnTo>
                    <a:lnTo>
                      <a:pt x="79" y="58"/>
                    </a:lnTo>
                    <a:lnTo>
                      <a:pt x="79" y="59"/>
                    </a:lnTo>
                    <a:lnTo>
                      <a:pt x="79" y="61"/>
                    </a:lnTo>
                    <a:lnTo>
                      <a:pt x="81" y="63"/>
                    </a:lnTo>
                    <a:lnTo>
                      <a:pt x="81" y="64"/>
                    </a:lnTo>
                    <a:lnTo>
                      <a:pt x="81" y="66"/>
                    </a:lnTo>
                    <a:lnTo>
                      <a:pt x="81" y="68"/>
                    </a:lnTo>
                    <a:lnTo>
                      <a:pt x="81" y="69"/>
                    </a:lnTo>
                    <a:lnTo>
                      <a:pt x="79" y="71"/>
                    </a:lnTo>
                    <a:lnTo>
                      <a:pt x="79" y="73"/>
                    </a:lnTo>
                    <a:lnTo>
                      <a:pt x="79" y="74"/>
                    </a:lnTo>
                    <a:lnTo>
                      <a:pt x="79" y="76"/>
                    </a:lnTo>
                    <a:lnTo>
                      <a:pt x="79" y="78"/>
                    </a:lnTo>
                    <a:lnTo>
                      <a:pt x="77" y="79"/>
                    </a:lnTo>
                    <a:lnTo>
                      <a:pt x="77" y="81"/>
                    </a:lnTo>
                    <a:lnTo>
                      <a:pt x="75" y="83"/>
                    </a:lnTo>
                    <a:lnTo>
                      <a:pt x="75" y="84"/>
                    </a:lnTo>
                    <a:lnTo>
                      <a:pt x="73" y="84"/>
                    </a:lnTo>
                    <a:lnTo>
                      <a:pt x="73" y="86"/>
                    </a:lnTo>
                    <a:lnTo>
                      <a:pt x="73" y="88"/>
                    </a:lnTo>
                    <a:lnTo>
                      <a:pt x="71" y="88"/>
                    </a:lnTo>
                    <a:lnTo>
                      <a:pt x="71" y="89"/>
                    </a:lnTo>
                    <a:lnTo>
                      <a:pt x="69" y="89"/>
                    </a:lnTo>
                    <a:lnTo>
                      <a:pt x="69" y="91"/>
                    </a:lnTo>
                    <a:lnTo>
                      <a:pt x="67" y="91"/>
                    </a:lnTo>
                    <a:lnTo>
                      <a:pt x="67" y="93"/>
                    </a:lnTo>
                    <a:lnTo>
                      <a:pt x="65" y="93"/>
                    </a:lnTo>
                    <a:lnTo>
                      <a:pt x="63" y="94"/>
                    </a:lnTo>
                    <a:lnTo>
                      <a:pt x="61" y="94"/>
                    </a:lnTo>
                    <a:lnTo>
                      <a:pt x="61" y="96"/>
                    </a:lnTo>
                    <a:lnTo>
                      <a:pt x="59" y="96"/>
                    </a:lnTo>
                    <a:lnTo>
                      <a:pt x="57" y="96"/>
                    </a:lnTo>
                    <a:lnTo>
                      <a:pt x="57" y="97"/>
                    </a:lnTo>
                    <a:lnTo>
                      <a:pt x="55" y="97"/>
                    </a:lnTo>
                    <a:lnTo>
                      <a:pt x="53" y="97"/>
                    </a:lnTo>
                    <a:lnTo>
                      <a:pt x="51" y="97"/>
                    </a:lnTo>
                    <a:lnTo>
                      <a:pt x="51" y="99"/>
                    </a:lnTo>
                    <a:lnTo>
                      <a:pt x="50" y="99"/>
                    </a:lnTo>
                    <a:lnTo>
                      <a:pt x="48" y="99"/>
                    </a:lnTo>
                    <a:lnTo>
                      <a:pt x="46" y="99"/>
                    </a:lnTo>
                    <a:lnTo>
                      <a:pt x="44" y="99"/>
                    </a:lnTo>
                    <a:lnTo>
                      <a:pt x="42" y="99"/>
                    </a:lnTo>
                    <a:lnTo>
                      <a:pt x="40" y="99"/>
                    </a:lnTo>
                    <a:lnTo>
                      <a:pt x="38" y="99"/>
                    </a:lnTo>
                    <a:lnTo>
                      <a:pt x="36" y="99"/>
                    </a:lnTo>
                    <a:lnTo>
                      <a:pt x="34" y="99"/>
                    </a:lnTo>
                    <a:lnTo>
                      <a:pt x="32" y="99"/>
                    </a:lnTo>
                    <a:lnTo>
                      <a:pt x="30" y="99"/>
                    </a:lnTo>
                    <a:lnTo>
                      <a:pt x="28" y="97"/>
                    </a:lnTo>
                    <a:lnTo>
                      <a:pt x="26" y="97"/>
                    </a:lnTo>
                    <a:lnTo>
                      <a:pt x="24" y="97"/>
                    </a:lnTo>
                    <a:lnTo>
                      <a:pt x="22" y="96"/>
                    </a:lnTo>
                    <a:lnTo>
                      <a:pt x="20" y="96"/>
                    </a:lnTo>
                    <a:lnTo>
                      <a:pt x="18" y="94"/>
                    </a:lnTo>
                    <a:lnTo>
                      <a:pt x="16" y="94"/>
                    </a:lnTo>
                    <a:lnTo>
                      <a:pt x="16" y="93"/>
                    </a:lnTo>
                    <a:lnTo>
                      <a:pt x="14" y="93"/>
                    </a:lnTo>
                    <a:lnTo>
                      <a:pt x="14" y="91"/>
                    </a:lnTo>
                    <a:lnTo>
                      <a:pt x="12" y="91"/>
                    </a:lnTo>
                    <a:lnTo>
                      <a:pt x="12" y="89"/>
                    </a:lnTo>
                    <a:lnTo>
                      <a:pt x="10" y="89"/>
                    </a:lnTo>
                    <a:lnTo>
                      <a:pt x="10" y="88"/>
                    </a:lnTo>
                    <a:lnTo>
                      <a:pt x="8" y="88"/>
                    </a:lnTo>
                    <a:lnTo>
                      <a:pt x="8" y="86"/>
                    </a:lnTo>
                    <a:lnTo>
                      <a:pt x="6" y="86"/>
                    </a:lnTo>
                    <a:lnTo>
                      <a:pt x="6" y="84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4" y="81"/>
                    </a:lnTo>
                    <a:lnTo>
                      <a:pt x="4" y="79"/>
                    </a:lnTo>
                    <a:lnTo>
                      <a:pt x="2" y="79"/>
                    </a:lnTo>
                    <a:lnTo>
                      <a:pt x="2" y="78"/>
                    </a:lnTo>
                    <a:lnTo>
                      <a:pt x="2" y="76"/>
                    </a:lnTo>
                    <a:lnTo>
                      <a:pt x="2" y="74"/>
                    </a:lnTo>
                    <a:lnTo>
                      <a:pt x="2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0" y="69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0" y="63"/>
                    </a:lnTo>
                    <a:lnTo>
                      <a:pt x="2" y="61"/>
                    </a:lnTo>
                    <a:lnTo>
                      <a:pt x="2" y="59"/>
                    </a:lnTo>
                    <a:lnTo>
                      <a:pt x="2" y="58"/>
                    </a:lnTo>
                    <a:lnTo>
                      <a:pt x="2" y="56"/>
                    </a:lnTo>
                    <a:lnTo>
                      <a:pt x="4" y="56"/>
                    </a:lnTo>
                    <a:lnTo>
                      <a:pt x="4" y="55"/>
                    </a:lnTo>
                    <a:lnTo>
                      <a:pt x="4" y="53"/>
                    </a:lnTo>
                    <a:lnTo>
                      <a:pt x="6" y="51"/>
                    </a:lnTo>
                    <a:lnTo>
                      <a:pt x="6" y="50"/>
                    </a:lnTo>
                    <a:lnTo>
                      <a:pt x="8" y="48"/>
                    </a:lnTo>
                    <a:lnTo>
                      <a:pt x="8" y="46"/>
                    </a:lnTo>
                    <a:lnTo>
                      <a:pt x="10" y="45"/>
                    </a:lnTo>
                    <a:lnTo>
                      <a:pt x="10" y="43"/>
                    </a:lnTo>
                    <a:lnTo>
                      <a:pt x="12" y="41"/>
                    </a:lnTo>
                    <a:lnTo>
                      <a:pt x="12" y="40"/>
                    </a:lnTo>
                    <a:lnTo>
                      <a:pt x="14" y="40"/>
                    </a:lnTo>
                    <a:lnTo>
                      <a:pt x="14" y="38"/>
                    </a:lnTo>
                    <a:lnTo>
                      <a:pt x="16" y="36"/>
                    </a:lnTo>
                    <a:lnTo>
                      <a:pt x="16" y="35"/>
                    </a:lnTo>
                    <a:lnTo>
                      <a:pt x="18" y="35"/>
                    </a:lnTo>
                    <a:lnTo>
                      <a:pt x="44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4" name="Line 550"/>
              <p:cNvSpPr>
                <a:spLocks noChangeShapeType="1"/>
              </p:cNvSpPr>
              <p:nvPr/>
            </p:nvSpPr>
            <p:spPr bwMode="auto">
              <a:xfrm flipH="1" flipV="1">
                <a:off x="1489" y="1233"/>
                <a:ext cx="83" cy="286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pic>
          <p:nvPicPr>
            <p:cNvPr id="236" name="Picture 55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877"/>
              <a:ext cx="1040" cy="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7" name="Picture 55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" y="890"/>
              <a:ext cx="886" cy="1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5" name="Rectangle 554"/>
          <p:cNvSpPr>
            <a:spLocks noChangeArrowheads="1"/>
          </p:cNvSpPr>
          <p:nvPr/>
        </p:nvSpPr>
        <p:spPr bwMode="auto">
          <a:xfrm>
            <a:off x="-47625" y="0"/>
            <a:ext cx="121056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fr-FR" altLang="fr-FR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La formation de la coquille, </a:t>
            </a:r>
            <a:r>
              <a:rPr lang="fr-FR" altLang="fr-FR" sz="28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un </a:t>
            </a:r>
            <a:r>
              <a:rPr lang="fr-FR" altLang="fr-FR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processus de </a:t>
            </a:r>
            <a:r>
              <a:rPr lang="fr-FR" altLang="fr-FR" sz="28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biominéralisation</a:t>
            </a:r>
            <a:endParaRPr lang="fr-FR" altLang="fr-FR" sz="28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556" name="Text Box 555"/>
          <p:cNvSpPr txBox="1">
            <a:spLocks noChangeArrowheads="1"/>
          </p:cNvSpPr>
          <p:nvPr/>
        </p:nvSpPr>
        <p:spPr bwMode="auto">
          <a:xfrm>
            <a:off x="1939785" y="4656177"/>
            <a:ext cx="9065464" cy="4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93" tIns="45697" rIns="91393" bIns="456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fr-FR" sz="2000" b="1" dirty="0">
                <a:solidFill>
                  <a:srgbClr val="CC0000"/>
                </a:solidFill>
                <a:sym typeface="Wingdings" pitchFamily="2" charset="2"/>
              </a:rPr>
              <a:t> Identification et </a:t>
            </a:r>
            <a:r>
              <a:rPr lang="en-US" altLang="fr-FR" sz="2000" b="1" dirty="0" err="1">
                <a:solidFill>
                  <a:srgbClr val="CC0000"/>
                </a:solidFill>
                <a:sym typeface="Wingdings" pitchFamily="2" charset="2"/>
              </a:rPr>
              <a:t>caractérisation</a:t>
            </a:r>
            <a:r>
              <a:rPr lang="en-US" altLang="fr-FR" sz="2000" b="1" dirty="0">
                <a:solidFill>
                  <a:srgbClr val="CC0000"/>
                </a:solidFill>
                <a:sym typeface="Wingdings" pitchFamily="2" charset="2"/>
              </a:rPr>
              <a:t> </a:t>
            </a:r>
            <a:r>
              <a:rPr lang="en-US" altLang="fr-FR" sz="2000" b="1" dirty="0" smtClean="0">
                <a:solidFill>
                  <a:srgbClr val="CC0000"/>
                </a:solidFill>
                <a:sym typeface="Wingdings" pitchFamily="2" charset="2"/>
              </a:rPr>
              <a:t>de plus de 700 </a:t>
            </a:r>
            <a:r>
              <a:rPr lang="en-US" altLang="fr-FR" sz="2000" b="1" dirty="0" err="1">
                <a:solidFill>
                  <a:srgbClr val="CC0000"/>
                </a:solidFill>
                <a:sym typeface="Wingdings" pitchFamily="2" charset="2"/>
              </a:rPr>
              <a:t>protéines</a:t>
            </a:r>
            <a:r>
              <a:rPr lang="en-US" altLang="fr-FR" sz="2000" b="1" dirty="0">
                <a:solidFill>
                  <a:srgbClr val="CC0000"/>
                </a:solidFill>
                <a:sym typeface="Wingdings" pitchFamily="2" charset="2"/>
              </a:rPr>
              <a:t> de la </a:t>
            </a:r>
            <a:r>
              <a:rPr lang="en-US" altLang="fr-FR" sz="2000" b="1" dirty="0" err="1">
                <a:solidFill>
                  <a:srgbClr val="CC0000"/>
                </a:solidFill>
                <a:sym typeface="Wingdings" pitchFamily="2" charset="2"/>
              </a:rPr>
              <a:t>matrice</a:t>
            </a:r>
            <a:r>
              <a:rPr lang="en-US" altLang="fr-FR" sz="2000" b="1" dirty="0">
                <a:solidFill>
                  <a:srgbClr val="CC0000"/>
                </a:solidFill>
                <a:sym typeface="Wingdings" pitchFamily="2" charset="2"/>
              </a:rPr>
              <a:t> </a:t>
            </a:r>
            <a:r>
              <a:rPr lang="en-US" altLang="fr-FR" sz="2000" b="1" dirty="0" err="1">
                <a:solidFill>
                  <a:srgbClr val="CC0000"/>
                </a:solidFill>
                <a:sym typeface="Wingdings" pitchFamily="2" charset="2"/>
              </a:rPr>
              <a:t>organique</a:t>
            </a:r>
            <a:endParaRPr lang="en-US" altLang="fr-FR" sz="2000" b="1" dirty="0">
              <a:solidFill>
                <a:srgbClr val="CC0000"/>
              </a:solidFill>
            </a:endParaRPr>
          </a:p>
        </p:txBody>
      </p:sp>
      <p:grpSp>
        <p:nvGrpSpPr>
          <p:cNvPr id="557" name="Groupe 556"/>
          <p:cNvGrpSpPr/>
          <p:nvPr/>
        </p:nvGrpSpPr>
        <p:grpSpPr>
          <a:xfrm>
            <a:off x="345357" y="5095682"/>
            <a:ext cx="1205779" cy="1412299"/>
            <a:chOff x="7888664" y="23750"/>
            <a:chExt cx="1205779" cy="1412299"/>
          </a:xfrm>
        </p:grpSpPr>
        <p:pic>
          <p:nvPicPr>
            <p:cNvPr id="558" name="Picture 2" descr="Z:\Synchro Loches Jgautron\Feuille temps Contrat CE ANR\ANR 2013\RéunionANR février 2014\Logo AN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6402" y="23750"/>
              <a:ext cx="941986" cy="977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9" name="ZoneTexte 558"/>
            <p:cNvSpPr txBox="1"/>
            <p:nvPr/>
          </p:nvSpPr>
          <p:spPr>
            <a:xfrm>
              <a:off x="7888664" y="912829"/>
              <a:ext cx="12057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Impact </a:t>
              </a:r>
            </a:p>
            <a:p>
              <a:pPr algn="ctr"/>
              <a:r>
                <a:rPr lang="en-US" sz="1400" b="1" dirty="0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(2013-2017)</a:t>
              </a:r>
              <a:endParaRPr lang="en-US" sz="1400" b="1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60" name="Groupe 559"/>
          <p:cNvGrpSpPr/>
          <p:nvPr/>
        </p:nvGrpSpPr>
        <p:grpSpPr>
          <a:xfrm>
            <a:off x="1703732" y="5178662"/>
            <a:ext cx="9301517" cy="1591696"/>
            <a:chOff x="326310" y="4589902"/>
            <a:chExt cx="9301517" cy="1591696"/>
          </a:xfrm>
        </p:grpSpPr>
        <p:grpSp>
          <p:nvGrpSpPr>
            <p:cNvPr id="561" name="Groupe 560"/>
            <p:cNvGrpSpPr/>
            <p:nvPr/>
          </p:nvGrpSpPr>
          <p:grpSpPr>
            <a:xfrm>
              <a:off x="326310" y="4589902"/>
              <a:ext cx="9301517" cy="1588560"/>
              <a:chOff x="-30760" y="4586968"/>
              <a:chExt cx="9301517" cy="1588560"/>
            </a:xfrm>
          </p:grpSpPr>
          <p:sp>
            <p:nvSpPr>
              <p:cNvPr id="563" name="ZoneTexte 34"/>
              <p:cNvSpPr txBox="1">
                <a:spLocks noChangeArrowheads="1"/>
              </p:cNvSpPr>
              <p:nvPr/>
            </p:nvSpPr>
            <p:spPr bwMode="auto">
              <a:xfrm>
                <a:off x="649362" y="4586968"/>
                <a:ext cx="7359707" cy="3693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 err="1" smtClean="0">
                    <a:latin typeface="Century Gothic" panose="020B0502020202020204" pitchFamily="34" charset="0"/>
                  </a:rPr>
                  <a:t>Classement</a:t>
                </a:r>
                <a:r>
                  <a:rPr lang="en-US" b="1" dirty="0" smtClean="0">
                    <a:latin typeface="Century Gothic" panose="020B0502020202020204" pitchFamily="34" charset="0"/>
                  </a:rPr>
                  <a:t> </a:t>
                </a:r>
                <a:r>
                  <a:rPr lang="en-US" b="1" dirty="0" err="1" smtClean="0">
                    <a:latin typeface="Century Gothic" panose="020B0502020202020204" pitchFamily="34" charset="0"/>
                  </a:rPr>
                  <a:t>en</a:t>
                </a:r>
                <a:r>
                  <a:rPr lang="en-US" b="1" dirty="0" smtClean="0">
                    <a:latin typeface="Century Gothic" panose="020B0502020202020204" pitchFamily="34" charset="0"/>
                  </a:rPr>
                  <a:t> 3 </a:t>
                </a:r>
                <a:r>
                  <a:rPr lang="en-US" b="1" dirty="0" err="1" smtClean="0">
                    <a:latin typeface="Century Gothic" panose="020B0502020202020204" pitchFamily="34" charset="0"/>
                  </a:rPr>
                  <a:t>groupes</a:t>
                </a:r>
                <a:r>
                  <a:rPr lang="en-US" b="1" dirty="0" smtClean="0">
                    <a:latin typeface="Century Gothic" panose="020B0502020202020204" pitchFamily="34" charset="0"/>
                  </a:rPr>
                  <a:t> </a:t>
                </a:r>
                <a:r>
                  <a:rPr lang="en-US" b="1" dirty="0" err="1" smtClean="0">
                    <a:latin typeface="Century Gothic" panose="020B0502020202020204" pitchFamily="34" charset="0"/>
                  </a:rPr>
                  <a:t>différents</a:t>
                </a:r>
                <a:r>
                  <a:rPr lang="en-US" b="1" dirty="0" smtClean="0">
                    <a:latin typeface="Century Gothic" panose="020B0502020202020204" pitchFamily="34" charset="0"/>
                  </a:rPr>
                  <a:t> </a:t>
                </a:r>
                <a:r>
                  <a:rPr lang="en-US" b="1" dirty="0" err="1" smtClean="0">
                    <a:latin typeface="Century Gothic" panose="020B0502020202020204" pitchFamily="34" charset="0"/>
                  </a:rPr>
                  <a:t>selon</a:t>
                </a:r>
                <a:r>
                  <a:rPr lang="en-US" b="1" dirty="0" smtClean="0">
                    <a:latin typeface="Century Gothic" panose="020B0502020202020204" pitchFamily="34" charset="0"/>
                  </a:rPr>
                  <a:t> </a:t>
                </a:r>
                <a:r>
                  <a:rPr lang="en-US" b="1" dirty="0" err="1" smtClean="0">
                    <a:latin typeface="Century Gothic" panose="020B0502020202020204" pitchFamily="34" charset="0"/>
                  </a:rPr>
                  <a:t>leurs</a:t>
                </a:r>
                <a:r>
                  <a:rPr lang="en-US" b="1" dirty="0" smtClean="0">
                    <a:latin typeface="Century Gothic" panose="020B0502020202020204" pitchFamily="34" charset="0"/>
                  </a:rPr>
                  <a:t> </a:t>
                </a:r>
                <a:r>
                  <a:rPr lang="en-US" b="1" dirty="0" err="1" smtClean="0">
                    <a:latin typeface="Century Gothic" panose="020B0502020202020204" pitchFamily="34" charset="0"/>
                  </a:rPr>
                  <a:t>fonctions</a:t>
                </a:r>
                <a:r>
                  <a:rPr lang="en-US" b="1" dirty="0" smtClean="0">
                    <a:latin typeface="Century Gothic" panose="020B0502020202020204" pitchFamily="34" charset="0"/>
                  </a:rPr>
                  <a:t> </a:t>
                </a:r>
                <a:r>
                  <a:rPr lang="en-US" b="1" dirty="0" err="1" smtClean="0">
                    <a:latin typeface="Century Gothic" panose="020B0502020202020204" pitchFamily="34" charset="0"/>
                  </a:rPr>
                  <a:t>prédites</a:t>
                </a:r>
                <a:endParaRPr lang="en-US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64" name="ZoneTexte 563"/>
              <p:cNvSpPr txBox="1"/>
              <p:nvPr/>
            </p:nvSpPr>
            <p:spPr>
              <a:xfrm>
                <a:off x="-30760" y="5272918"/>
                <a:ext cx="3273869" cy="646331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 smtClean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Impliquées</a:t>
                </a:r>
                <a:r>
                  <a:rPr lang="en-US" b="1" dirty="0" smtClean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dans</a:t>
                </a:r>
                <a:r>
                  <a:rPr lang="en-US" b="1" dirty="0" smtClean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le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processus</a:t>
                </a:r>
                <a:r>
                  <a:rPr lang="en-US" b="1" dirty="0" smtClean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de 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minéralisation</a:t>
                </a:r>
                <a:endParaRPr lang="en-US" b="1" dirty="0">
                  <a:solidFill>
                    <a:srgbClr val="C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65" name="ZoneTexte 564"/>
              <p:cNvSpPr txBox="1"/>
              <p:nvPr/>
            </p:nvSpPr>
            <p:spPr>
              <a:xfrm>
                <a:off x="6400800" y="5252198"/>
                <a:ext cx="2869957" cy="92333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Protéines</a:t>
                </a:r>
                <a:r>
                  <a:rPr lang="en-US" dirty="0" smtClean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dirty="0" err="1" smtClean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antimicrobiennes</a:t>
                </a:r>
                <a:r>
                  <a:rPr lang="en-US" dirty="0" smtClean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et </a:t>
                </a:r>
                <a:r>
                  <a:rPr lang="en-US" dirty="0" err="1" smtClean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autres</a:t>
                </a:r>
                <a:r>
                  <a:rPr lang="en-US" dirty="0" smtClean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..</a:t>
                </a:r>
                <a:endParaRPr lang="en-US" dirty="0">
                  <a:solidFill>
                    <a:srgbClr val="C00000"/>
                  </a:solidFill>
                  <a:latin typeface="Century Gothic" panose="020B0502020202020204" pitchFamily="34" charset="0"/>
                </a:endParaRPr>
              </a:p>
            </p:txBody>
          </p:sp>
          <p:cxnSp>
            <p:nvCxnSpPr>
              <p:cNvPr id="566" name="Connecteur droit avec flèche 565"/>
              <p:cNvCxnSpPr/>
              <p:nvPr/>
            </p:nvCxnSpPr>
            <p:spPr>
              <a:xfrm flipH="1">
                <a:off x="2055812" y="5010885"/>
                <a:ext cx="274616" cy="19343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Connecteur droit avec flèche 566"/>
              <p:cNvCxnSpPr/>
              <p:nvPr/>
            </p:nvCxnSpPr>
            <p:spPr>
              <a:xfrm>
                <a:off x="4760033" y="4966924"/>
                <a:ext cx="0" cy="28841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Connecteur droit avec flèche 567"/>
              <p:cNvCxnSpPr/>
              <p:nvPr/>
            </p:nvCxnSpPr>
            <p:spPr>
              <a:xfrm>
                <a:off x="6871472" y="4993300"/>
                <a:ext cx="320636" cy="211016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2" name="ZoneTexte 561"/>
            <p:cNvSpPr txBox="1"/>
            <p:nvPr/>
          </p:nvSpPr>
          <p:spPr>
            <a:xfrm>
              <a:off x="3718852" y="5258268"/>
              <a:ext cx="2981772" cy="92333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Impliquées</a:t>
              </a:r>
              <a:r>
                <a:rPr lang="en-US" b="1" dirty="0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b="1" dirty="0" err="1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dans</a:t>
              </a:r>
              <a:r>
                <a:rPr lang="en-US" b="1" dirty="0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 la regulation des </a:t>
              </a:r>
              <a:r>
                <a:rPr lang="en-US" b="1" dirty="0" err="1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protéines</a:t>
              </a:r>
              <a:r>
                <a:rPr lang="en-US" b="1" dirty="0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 qui </a:t>
              </a:r>
              <a:r>
                <a:rPr lang="en-US" b="1" dirty="0" err="1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minéralisent</a:t>
              </a:r>
              <a:endParaRPr lang="en-US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088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2647</TotalTime>
  <Words>1768</Words>
  <Application>Microsoft Office PowerPoint</Application>
  <PresentationFormat>Grand écran</PresentationFormat>
  <Paragraphs>374</Paragraphs>
  <Slides>21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3" baseType="lpstr">
      <vt:lpstr>ＭＳ Ｐゴシック</vt:lpstr>
      <vt:lpstr>Arial</vt:lpstr>
      <vt:lpstr>Arial Black</vt:lpstr>
      <vt:lpstr>Arial Narrow</vt:lpstr>
      <vt:lpstr>Batang</vt:lpstr>
      <vt:lpstr>Calibri</vt:lpstr>
      <vt:lpstr>Century Gothic</vt:lpstr>
      <vt:lpstr>Palatino Linotype</vt:lpstr>
      <vt:lpstr>Symbol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Défenses naturelles  &amp;  Qualité de l’œuf</vt:lpstr>
      <vt:lpstr>Présentation PowerPoint</vt:lpstr>
      <vt:lpstr>Projet ELIPSE (Enhance the Level of Internal Protections of Shell Eggs)</vt:lpstr>
    </vt:vector>
  </TitlesOfParts>
  <Company>INRA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RG</dc:creator>
  <cp:lastModifiedBy>anonyme</cp:lastModifiedBy>
  <cp:revision>177</cp:revision>
  <cp:lastPrinted>2017-06-19T15:03:27Z</cp:lastPrinted>
  <dcterms:created xsi:type="dcterms:W3CDTF">2017-06-09T17:00:33Z</dcterms:created>
  <dcterms:modified xsi:type="dcterms:W3CDTF">2017-10-04T07:46:12Z</dcterms:modified>
</cp:coreProperties>
</file>