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91" r:id="rId3"/>
    <p:sldId id="315" r:id="rId4"/>
    <p:sldId id="303" r:id="rId5"/>
    <p:sldId id="311" r:id="rId6"/>
    <p:sldId id="316" r:id="rId7"/>
    <p:sldId id="318" r:id="rId8"/>
    <p:sldId id="319" r:id="rId9"/>
    <p:sldId id="317" r:id="rId10"/>
    <p:sldId id="298" r:id="rId11"/>
    <p:sldId id="320" r:id="rId12"/>
    <p:sldId id="321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990000"/>
    <a:srgbClr val="333399"/>
    <a:srgbClr val="339933"/>
    <a:srgbClr val="FF0000"/>
    <a:srgbClr val="777777"/>
    <a:srgbClr val="969696"/>
    <a:srgbClr val="3333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0"/>
  </p:normalViewPr>
  <p:slideViewPr>
    <p:cSldViewPr snapToGrid="0">
      <p:cViewPr>
        <p:scale>
          <a:sx n="100" d="100"/>
          <a:sy n="100" d="100"/>
        </p:scale>
        <p:origin x="780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F6AFA-C9CE-4138-9E04-6453E7315E49}" type="datetimeFigureOut">
              <a:rPr lang="fr-FR" smtClean="0"/>
              <a:pPr/>
              <a:t>03/09/2015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DB9A-D096-43D6-8255-A8783D8600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174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15"/>
          <p:cNvGrpSpPr>
            <a:grpSpLocks/>
          </p:cNvGrpSpPr>
          <p:nvPr userDrawn="1"/>
        </p:nvGrpSpPr>
        <p:grpSpPr bwMode="auto">
          <a:xfrm>
            <a:off x="0" y="6119813"/>
            <a:ext cx="9144000" cy="738187"/>
            <a:chOff x="0" y="6120399"/>
            <a:chExt cx="9144000" cy="737601"/>
          </a:xfrm>
        </p:grpSpPr>
        <p:sp>
          <p:nvSpPr>
            <p:cNvPr id="7" name="Rectangle 6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pic>
          <p:nvPicPr>
            <p:cNvPr id="8" name="Image 1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6309320"/>
              <a:ext cx="1080000" cy="44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6120399"/>
              <a:ext cx="1403350" cy="46000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pic>
        <p:nvPicPr>
          <p:cNvPr id="11" name="Picture 5" descr="Z:\DOCS nguyot\Charte graphique\Logos 2013\Tripode+Ver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6124575"/>
            <a:ext cx="14716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7"/>
          <p:cNvSpPr txBox="1">
            <a:spLocks noChangeArrowheads="1"/>
          </p:cNvSpPr>
          <p:nvPr userDrawn="1"/>
        </p:nvSpPr>
        <p:spPr bwMode="auto">
          <a:xfrm>
            <a:off x="1298575" y="6469063"/>
            <a:ext cx="4137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Gautron</a:t>
            </a:r>
            <a:r>
              <a:rPr lang="fr-FR" sz="900" b="1" dirty="0">
                <a:solidFill>
                  <a:schemeClr val="bg1"/>
                </a:solidFill>
                <a:latin typeface="Arial" charset="0"/>
                <a:cs typeface="Arial" charset="0"/>
              </a:rPr>
              <a:t> J. / </a:t>
            </a:r>
            <a:r>
              <a:rPr lang="fr-FR" sz="9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Chicken</a:t>
            </a:r>
            <a:r>
              <a:rPr lang="fr-FR" sz="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sz="9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eggshell</a:t>
            </a:r>
            <a:r>
              <a:rPr lang="fr-FR" sz="9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sz="9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biomineralization</a:t>
            </a:r>
            <a:endParaRPr lang="fr-FR" sz="900" b="1" dirty="0">
              <a:solidFill>
                <a:srgbClr val="C5DD0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ZoneTexte 8"/>
          <p:cNvSpPr txBox="1">
            <a:spLocks noChangeArrowheads="1"/>
          </p:cNvSpPr>
          <p:nvPr userDrawn="1"/>
        </p:nvSpPr>
        <p:spPr bwMode="auto">
          <a:xfrm>
            <a:off x="7115175" y="6469063"/>
            <a:ext cx="1905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Granada, </a:t>
            </a:r>
            <a:r>
              <a:rPr lang="fr-FR" sz="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Biomin</a:t>
            </a:r>
            <a:r>
              <a:rPr lang="fr-FR" sz="800" b="1" baseline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XIII</a:t>
            </a:r>
            <a:endParaRPr lang="fr-FR" sz="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Espace réservé du numéro de diapositive 3"/>
          <p:cNvSpPr txBox="1">
            <a:spLocks/>
          </p:cNvSpPr>
          <p:nvPr userDrawn="1"/>
        </p:nvSpPr>
        <p:spPr bwMode="auto">
          <a:xfrm>
            <a:off x="7904083" y="6241502"/>
            <a:ext cx="1122362" cy="25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.0</a:t>
            </a:r>
            <a:fld id="{050EC497-8A22-4334-AB4B-D956D8546499}" type="slidenum">
              <a:rPr lang="en-US" sz="1600" smtClean="0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1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D109-E169-4569-ACF8-0797519DB438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3070-4556-483E-A2DA-DA44A25D72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E0FA-E80C-4030-8795-4D9CED5CFA99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4ED5-8BCD-4C64-87B6-A6F0A4324F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451B-8804-450B-91B6-192F4CB610E0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51B2-2300-499C-9919-8A9D5C052B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1888-8E9A-44D9-82D2-B9B363C43399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272F-651E-4A8A-B3E8-F63CA31CE6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7894-FF2F-42E9-97D9-1AAF102F0A04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EDA7-2F82-4D08-A6ED-4E55E7A297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98AA-EF07-4921-8AD5-D36B1C39B3D4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4340-972C-48AE-87D6-79A63E45F4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6AE3-11AE-4455-A454-520E9801D9CC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7F33-A45D-4544-BF2D-36D757468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9EC8-BEFE-4101-8468-EC7707A60AB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DFFE-F78F-48D8-AB3F-D889A6CD7B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CA1F-7FC3-40D2-AB5B-EBB2F5DB4F8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7A79-98E4-4EAD-8E1D-8359B96F2D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33FB-0987-4B10-93EE-7C6AFF8D334E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7D48-C243-474A-B110-54BE5263B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3B07-0505-40A5-8A19-684AC47044AC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E104-81E3-419F-A326-B19996201A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B3A35-4A1B-4D3F-8629-CCDE21ADBA3A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60171-930B-44C6-84FB-E717C6EAEE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Z:\DOCS nguyot\Charte graphique\Logos 2013\Logotype-INRA-Vert-transparent+300x1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"/>
            <a:ext cx="24955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257816" y="1818927"/>
            <a:ext cx="856932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fr-FR" sz="2800" b="1" dirty="0" smtClean="0"/>
              <a:t>Quantitative proteomics provides new insight into chicken eggshell matrix protein functions during pivotal stages of shell mineralization</a:t>
            </a:r>
            <a:endParaRPr lang="en-US" altLang="fr-FR" sz="2800" b="1" dirty="0"/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498020" y="3311525"/>
            <a:ext cx="808892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b="1" u="sng" dirty="0"/>
              <a:t>Joël </a:t>
            </a:r>
            <a:r>
              <a:rPr lang="fr-FR" altLang="fr-FR" b="1" u="sng" dirty="0" err="1" smtClean="0"/>
              <a:t>Gautron</a:t>
            </a:r>
            <a:r>
              <a:rPr lang="fr-FR" altLang="fr-FR" b="1" u="sng" dirty="0" smtClean="0"/>
              <a:t>,</a:t>
            </a:r>
            <a:r>
              <a:rPr lang="fr-FR" altLang="fr-FR" b="1" dirty="0" smtClean="0"/>
              <a:t> </a:t>
            </a:r>
            <a:r>
              <a:rPr lang="fr-FR" altLang="fr-FR" b="1" dirty="0"/>
              <a:t>P. Marie (</a:t>
            </a:r>
            <a:r>
              <a:rPr lang="fr-FR" altLang="fr-FR" b="1" dirty="0" err="1"/>
              <a:t>phD</a:t>
            </a:r>
            <a:r>
              <a:rPr lang="fr-FR" altLang="fr-FR" b="1" dirty="0"/>
              <a:t>)</a:t>
            </a:r>
          </a:p>
          <a:p>
            <a:pPr marL="342900" indent="-342900" algn="ctr">
              <a:buAutoNum type="alphaUcPeriod"/>
            </a:pPr>
            <a:r>
              <a:rPr lang="fr-FR" altLang="fr-FR" b="1" dirty="0" smtClean="0"/>
              <a:t>Brionne, C. </a:t>
            </a:r>
            <a:r>
              <a:rPr lang="fr-FR" altLang="fr-FR" b="1" dirty="0" err="1" smtClean="0"/>
              <a:t>Hennequet-Antier</a:t>
            </a:r>
            <a:r>
              <a:rPr lang="fr-FR" altLang="fr-FR" b="1" dirty="0" smtClean="0"/>
              <a:t>, Y</a:t>
            </a:r>
            <a:r>
              <a:rPr lang="fr-FR" altLang="fr-FR" b="1" dirty="0"/>
              <a:t>. </a:t>
            </a:r>
            <a:r>
              <a:rPr lang="fr-FR" altLang="fr-FR" b="1" dirty="0" smtClean="0"/>
              <a:t>Nys</a:t>
            </a:r>
          </a:p>
          <a:p>
            <a:pPr algn="ctr"/>
            <a:r>
              <a:rPr lang="fr-FR" alt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INRA, «</a:t>
            </a:r>
            <a:r>
              <a:rPr lang="fr-FR" alt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r-FR" alt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Function</a:t>
            </a:r>
            <a:r>
              <a:rPr lang="fr-FR" alt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fr-FR" alt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regulation</a:t>
            </a:r>
            <a:r>
              <a:rPr lang="fr-FR" alt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r-FR" alt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egg</a:t>
            </a:r>
            <a:r>
              <a:rPr lang="fr-FR" alt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proteins</a:t>
            </a:r>
            <a:r>
              <a:rPr lang="fr-FR" alt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»</a:t>
            </a:r>
            <a:endParaRPr lang="fr-FR" alt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alt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UR83 Recherches </a:t>
            </a:r>
            <a:r>
              <a:rPr lang="fr-FR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Avicoles, 37380 </a:t>
            </a:r>
            <a:r>
              <a:rPr lang="fr-FR" alt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Nouzilly</a:t>
            </a:r>
            <a:r>
              <a:rPr lang="fr-FR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France</a:t>
            </a:r>
          </a:p>
          <a:p>
            <a:pPr algn="ctr"/>
            <a:endParaRPr lang="fr-FR" alt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AutoNum type="alphaUcPeriod"/>
            </a:pPr>
            <a:r>
              <a:rPr lang="fr-FR" altLang="fr-FR" b="1" dirty="0" smtClean="0"/>
              <a:t>Rodriguez-Navarro</a:t>
            </a:r>
          </a:p>
          <a:p>
            <a:pPr algn="ctr"/>
            <a:r>
              <a:rPr lang="fr-FR" alt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r>
              <a:rPr lang="fr-FR" alt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Granada</a:t>
            </a:r>
            <a:r>
              <a:rPr lang="fr-FR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alt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CSIC</a:t>
            </a:r>
            <a:r>
              <a:rPr lang="fr-FR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Spain</a:t>
            </a:r>
          </a:p>
          <a:p>
            <a:pPr algn="ctr"/>
            <a:endParaRPr lang="fr-FR" alt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altLang="fr-FR" b="1" dirty="0" smtClean="0"/>
              <a:t>V. </a:t>
            </a:r>
            <a:r>
              <a:rPr lang="fr-FR" altLang="fr-FR" b="1" dirty="0" err="1" smtClean="0"/>
              <a:t>Labas</a:t>
            </a:r>
            <a:r>
              <a:rPr lang="fr-FR" altLang="fr-FR" b="1" dirty="0" smtClean="0"/>
              <a:t>, G. </a:t>
            </a:r>
            <a:r>
              <a:rPr lang="fr-FR" altLang="fr-FR" b="1" dirty="0" err="1" smtClean="0"/>
              <a:t>Harichaux</a:t>
            </a:r>
            <a:endParaRPr lang="fr-FR" altLang="fr-FR" b="1" dirty="0" smtClean="0"/>
          </a:p>
          <a:p>
            <a:pPr algn="ctr"/>
            <a:r>
              <a:rPr lang="fr-FR" altLang="fr-FR" b="1" dirty="0" smtClean="0">
                <a:solidFill>
                  <a:schemeClr val="bg1">
                    <a:lumMod val="65000"/>
                  </a:schemeClr>
                </a:solidFill>
              </a:rPr>
              <a:t>UMR INRA 85, </a:t>
            </a:r>
            <a:r>
              <a:rPr lang="fr-FR" altLang="fr-FR" b="1" dirty="0" err="1" smtClean="0">
                <a:solidFill>
                  <a:schemeClr val="bg1">
                    <a:lumMod val="65000"/>
                  </a:schemeClr>
                </a:solidFill>
              </a:rPr>
              <a:t>Proteomics</a:t>
            </a:r>
            <a:r>
              <a:rPr lang="fr-FR" altLang="fr-F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fr-FR" b="1" dirty="0" err="1" smtClean="0">
                <a:solidFill>
                  <a:schemeClr val="bg1">
                    <a:lumMod val="65000"/>
                  </a:schemeClr>
                </a:solidFill>
              </a:rPr>
              <a:t>facilities</a:t>
            </a:r>
            <a:r>
              <a:rPr lang="fr-FR" altLang="fr-FR" b="1" dirty="0" smtClean="0">
                <a:solidFill>
                  <a:schemeClr val="bg1">
                    <a:lumMod val="65000"/>
                  </a:schemeClr>
                </a:solidFill>
              </a:rPr>
              <a:t>, 37380 </a:t>
            </a:r>
            <a:r>
              <a:rPr lang="fr-FR" altLang="fr-FR" b="1" dirty="0" err="1" smtClean="0">
                <a:solidFill>
                  <a:schemeClr val="bg1">
                    <a:lumMod val="65000"/>
                  </a:schemeClr>
                </a:solidFill>
              </a:rPr>
              <a:t>Nouzilly</a:t>
            </a:r>
            <a:r>
              <a:rPr lang="fr-FR" altLang="fr-FR" b="1" dirty="0" smtClean="0">
                <a:solidFill>
                  <a:schemeClr val="bg1">
                    <a:lumMod val="65000"/>
                  </a:schemeClr>
                </a:solidFill>
              </a:rPr>
              <a:t> France</a:t>
            </a:r>
            <a:endParaRPr lang="fr-FR" altLang="fr-FR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7748000" y="178028"/>
            <a:ext cx="1079142" cy="1412299"/>
            <a:chOff x="7951982" y="23750"/>
            <a:chExt cx="1079142" cy="1412299"/>
          </a:xfrm>
        </p:grpSpPr>
        <p:pic>
          <p:nvPicPr>
            <p:cNvPr id="8" name="Picture 2" descr="Z:\Synchro Loches Jgautron\Feuille temps Contrat CE ANR\ANR 2013\RéunionANR février 2014\Logo AN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402" y="23750"/>
              <a:ext cx="941986" cy="97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951982" y="912829"/>
              <a:ext cx="1079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2"/>
                  </a:solidFill>
                </a:rPr>
                <a:t>Impact </a:t>
              </a:r>
            </a:p>
            <a:p>
              <a:pPr algn="ctr"/>
              <a:r>
                <a:rPr lang="fr-FR" sz="1400" b="1" dirty="0" smtClean="0">
                  <a:solidFill>
                    <a:schemeClr val="tx2"/>
                  </a:solidFill>
                </a:rPr>
                <a:t>(2013-2017)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101673" y="690886"/>
            <a:ext cx="961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 Proteins involved in the regulation of proteins driving mineralization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4606" y="1117314"/>
            <a:ext cx="92145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</a:rPr>
              <a:t> Proteins involved in the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/>
              <a:t>proper folding of the eggshell matrix </a:t>
            </a:r>
            <a:r>
              <a:rPr lang="en-US" dirty="0" smtClean="0"/>
              <a:t>to ensure calcium and mineral interactions and to ensure template to the mineralized structure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Proteins</a:t>
            </a:r>
            <a:r>
              <a:rPr lang="en-US" b="1" dirty="0" smtClean="0"/>
              <a:t> </a:t>
            </a:r>
            <a:r>
              <a:rPr lang="en-US" b="1" dirty="0"/>
              <a:t>inhibiting or activating proteins present </a:t>
            </a:r>
            <a:r>
              <a:rPr lang="en-US" b="1" dirty="0" smtClean="0"/>
              <a:t>in the mineralization</a:t>
            </a:r>
            <a:r>
              <a:rPr lang="en-US" dirty="0" smtClean="0"/>
              <a:t> </a:t>
            </a:r>
            <a:r>
              <a:rPr lang="en-US" b="1" dirty="0" smtClean="0"/>
              <a:t>milieu (non cellular). </a:t>
            </a:r>
          </a:p>
          <a:p>
            <a:pPr lvl="0"/>
            <a:r>
              <a:rPr lang="en-US" i="1" dirty="0" smtClean="0">
                <a:solidFill>
                  <a:srgbClr val="1F497D"/>
                </a:solidFill>
              </a:rPr>
              <a:t>	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/>
              <a:t>Direct interaction with other proteins.</a:t>
            </a:r>
            <a:endParaRPr lang="en-US" i="1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2009" y="2225459"/>
            <a:ext cx="8615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rgbClr val="006600"/>
                </a:solidFill>
              </a:rPr>
              <a:t>Molecular </a:t>
            </a:r>
            <a:r>
              <a:rPr lang="en-US" sz="1600" b="1" i="1" dirty="0">
                <a:solidFill>
                  <a:srgbClr val="006600"/>
                </a:solidFill>
              </a:rPr>
              <a:t>chaperone </a:t>
            </a:r>
            <a:r>
              <a:rPr lang="en-US" sz="1600" b="1" i="1" dirty="0" smtClean="0">
                <a:solidFill>
                  <a:srgbClr val="006600"/>
                </a:solidFill>
              </a:rPr>
              <a:t>interact </a:t>
            </a:r>
            <a:r>
              <a:rPr lang="en-US" sz="1600" b="1" i="1" dirty="0">
                <a:solidFill>
                  <a:srgbClr val="006600"/>
                </a:solidFill>
              </a:rPr>
              <a:t>with proteins </a:t>
            </a:r>
            <a:r>
              <a:rPr lang="en-US" sz="1600" b="1" i="1" dirty="0" smtClean="0">
                <a:solidFill>
                  <a:srgbClr val="006600"/>
                </a:solidFill>
              </a:rPr>
              <a:t>driving mineralization</a:t>
            </a:r>
            <a:endParaRPr lang="en-US" sz="1600" b="1" i="1" dirty="0">
              <a:solidFill>
                <a:srgbClr val="006600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b="1" i="1" dirty="0">
                <a:solidFill>
                  <a:schemeClr val="tx2"/>
                </a:solidFill>
              </a:rPr>
              <a:t>Proteases and </a:t>
            </a:r>
            <a:r>
              <a:rPr lang="en-US" sz="1600" b="1" i="1" dirty="0" smtClean="0">
                <a:solidFill>
                  <a:schemeClr val="tx2"/>
                </a:solidFill>
              </a:rPr>
              <a:t>protease </a:t>
            </a:r>
            <a:r>
              <a:rPr lang="en-US" sz="1600" b="1" i="1" dirty="0">
                <a:solidFill>
                  <a:schemeClr val="tx2"/>
                </a:solidFill>
              </a:rPr>
              <a:t>inhibitors (specific and controlled role during calcification process, either by degrading proteins or regulating processing of proteins into their mature forms)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44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Proteins at pivotal events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59851" y="5434859"/>
            <a:ext cx="16609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ACC transformation into calcite aggregates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315280" y="5052353"/>
            <a:ext cx="723139" cy="324380"/>
            <a:chOff x="4381734" y="3692068"/>
            <a:chExt cx="944419" cy="439257"/>
          </a:xfrm>
        </p:grpSpPr>
        <p:grpSp>
          <p:nvGrpSpPr>
            <p:cNvPr id="11" name="Groupe 67"/>
            <p:cNvGrpSpPr/>
            <p:nvPr/>
          </p:nvGrpSpPr>
          <p:grpSpPr>
            <a:xfrm>
              <a:off x="4607336" y="3692068"/>
              <a:ext cx="563299" cy="402775"/>
              <a:chOff x="3805924" y="3385996"/>
              <a:chExt cx="563299" cy="402775"/>
            </a:xfrm>
          </p:grpSpPr>
          <p:sp>
            <p:nvSpPr>
              <p:cNvPr id="13" name="Freeform 22" descr="Papier recyclé"/>
              <p:cNvSpPr>
                <a:spLocks/>
              </p:cNvSpPr>
              <p:nvPr/>
            </p:nvSpPr>
            <p:spPr bwMode="auto">
              <a:xfrm>
                <a:off x="3805924" y="3385996"/>
                <a:ext cx="563299" cy="4027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22" descr="Papier recyclé"/>
              <p:cNvSpPr>
                <a:spLocks/>
              </p:cNvSpPr>
              <p:nvPr/>
            </p:nvSpPr>
            <p:spPr bwMode="auto">
              <a:xfrm>
                <a:off x="3836566" y="3425204"/>
                <a:ext cx="481012" cy="3333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3987033" y="3558554"/>
                <a:ext cx="200025" cy="2000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381734" y="4064651"/>
              <a:ext cx="944419" cy="666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620782" y="5438517"/>
            <a:ext cx="1638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Calcite crystal units </a:t>
            </a:r>
          </a:p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formation </a:t>
            </a:r>
            <a:endParaRPr lang="en-US" sz="1200" b="1" dirty="0">
              <a:cs typeface="Times New Roman" panose="02020603050405020304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5501069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3382" y="5847404"/>
            <a:ext cx="1880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Rapid growth phase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58329" y="5844206"/>
            <a:ext cx="5101333" cy="338554"/>
            <a:chOff x="581891" y="3444544"/>
            <a:chExt cx="6482320" cy="338554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581891" y="3476317"/>
              <a:ext cx="6482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412852" y="3444544"/>
              <a:ext cx="51269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cs typeface="Times New Roman" panose="02020603050405020304" pitchFamily="18" charset="0"/>
                </a:rPr>
                <a:t>First events of shell mineralization (initiation)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63568" y="5619326"/>
            <a:ext cx="13207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ACC deposition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421007" y="4287471"/>
            <a:ext cx="1662765" cy="1629730"/>
            <a:chOff x="4589009" y="2418235"/>
            <a:chExt cx="1695227" cy="2094259"/>
          </a:xfrm>
        </p:grpSpPr>
        <p:grpSp>
          <p:nvGrpSpPr>
            <p:cNvPr id="26" name="Groupe 25"/>
            <p:cNvGrpSpPr/>
            <p:nvPr/>
          </p:nvGrpSpPr>
          <p:grpSpPr>
            <a:xfrm>
              <a:off x="4589009" y="2418235"/>
              <a:ext cx="1695227" cy="2094259"/>
              <a:chOff x="2256599" y="3790941"/>
              <a:chExt cx="2451020" cy="2441947"/>
            </a:xfrm>
          </p:grpSpPr>
          <p:sp>
            <p:nvSpPr>
              <p:cNvPr id="28" name="ZoneTexte 27"/>
              <p:cNvSpPr txBox="1"/>
              <p:nvPr/>
            </p:nvSpPr>
            <p:spPr>
              <a:xfrm>
                <a:off x="2256599" y="5541141"/>
                <a:ext cx="2451020" cy="691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n-lt"/>
                    <a:cs typeface="Times New Roman" panose="02020603050405020304" pitchFamily="18" charset="0"/>
                  </a:rPr>
                  <a:t>P</a:t>
                </a:r>
                <a:r>
                  <a:rPr lang="en-US" sz="1200" b="1" dirty="0" smtClean="0">
                    <a:latin typeface="+mn-lt"/>
                    <a:cs typeface="Times New Roman" panose="02020603050405020304" pitchFamily="18" charset="0"/>
                  </a:rPr>
                  <a:t>referential crystal orientation</a:t>
                </a:r>
                <a:endParaRPr lang="en-US" sz="12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e 86"/>
              <p:cNvGrpSpPr/>
              <p:nvPr/>
            </p:nvGrpSpPr>
            <p:grpSpPr>
              <a:xfrm>
                <a:off x="3012393" y="3790941"/>
                <a:ext cx="939433" cy="1579033"/>
                <a:chOff x="3836566" y="5518373"/>
                <a:chExt cx="1095375" cy="1983081"/>
              </a:xfrm>
            </p:grpSpPr>
            <p:sp>
              <p:nvSpPr>
                <p:cNvPr id="31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39" y="5518373"/>
                  <a:ext cx="1082602" cy="197291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563182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Oval 19" descr="Papier recyclé"/>
                <p:cNvSpPr>
                  <a:spLocks noChangeArrowheads="1"/>
                </p:cNvSpPr>
                <p:nvPr/>
              </p:nvSpPr>
              <p:spPr bwMode="auto">
                <a:xfrm>
                  <a:off x="4316066" y="7241209"/>
                  <a:ext cx="210005" cy="260245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3046042" y="5356390"/>
                <a:ext cx="944419" cy="666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Oval 19" descr="Papier recyclé"/>
            <p:cNvSpPr>
              <a:spLocks noChangeArrowheads="1"/>
            </p:cNvSpPr>
            <p:nvPr/>
          </p:nvSpPr>
          <p:spPr bwMode="auto">
            <a:xfrm>
              <a:off x="5383544" y="3585289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7757206" y="4091816"/>
            <a:ext cx="777193" cy="1284916"/>
            <a:chOff x="5940820" y="2147500"/>
            <a:chExt cx="792366" cy="1651159"/>
          </a:xfrm>
        </p:grpSpPr>
        <p:grpSp>
          <p:nvGrpSpPr>
            <p:cNvPr id="35" name="Groupe 34"/>
            <p:cNvGrpSpPr/>
            <p:nvPr/>
          </p:nvGrpSpPr>
          <p:grpSpPr>
            <a:xfrm>
              <a:off x="5940820" y="2147500"/>
              <a:ext cx="792366" cy="1651159"/>
              <a:chOff x="8856000" y="2577380"/>
              <a:chExt cx="576000" cy="1059872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8856000" y="2585770"/>
                <a:ext cx="576000" cy="1037455"/>
                <a:chOff x="3836566" y="5219323"/>
                <a:chExt cx="1095375" cy="1972920"/>
              </a:xfrm>
            </p:grpSpPr>
            <p:sp>
              <p:nvSpPr>
                <p:cNvPr id="40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40" y="5219323"/>
                  <a:ext cx="1082601" cy="197292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264125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8" name="Rectangle 44"/>
              <p:cNvSpPr/>
              <p:nvPr/>
            </p:nvSpPr>
            <p:spPr>
              <a:xfrm>
                <a:off x="8915620" y="3602192"/>
                <a:ext cx="496620" cy="350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8856000" y="2577380"/>
                <a:ext cx="562278" cy="47350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 dirty="0">
                  <a:solidFill>
                    <a:srgbClr val="4F6228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6" name="Oval 19" descr="Papier recyclé"/>
            <p:cNvSpPr>
              <a:spLocks noChangeArrowheads="1"/>
            </p:cNvSpPr>
            <p:nvPr/>
          </p:nvSpPr>
          <p:spPr bwMode="auto">
            <a:xfrm>
              <a:off x="6263548" y="3556448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995982" y="4873800"/>
            <a:ext cx="774003" cy="512457"/>
            <a:chOff x="3478087" y="3177186"/>
            <a:chExt cx="789113" cy="658524"/>
          </a:xfrm>
        </p:grpSpPr>
        <p:grpSp>
          <p:nvGrpSpPr>
            <p:cNvPr id="43" name="Groupe 42"/>
            <p:cNvGrpSpPr/>
            <p:nvPr/>
          </p:nvGrpSpPr>
          <p:grpSpPr>
            <a:xfrm>
              <a:off x="3597291" y="3177186"/>
              <a:ext cx="593306" cy="623304"/>
              <a:chOff x="1895766" y="6176082"/>
              <a:chExt cx="742046" cy="822758"/>
            </a:xfrm>
          </p:grpSpPr>
          <p:sp>
            <p:nvSpPr>
              <p:cNvPr id="46" name="Freeform 22" descr="Papier recyclé"/>
              <p:cNvSpPr>
                <a:spLocks/>
              </p:cNvSpPr>
              <p:nvPr/>
            </p:nvSpPr>
            <p:spPr bwMode="auto">
              <a:xfrm>
                <a:off x="1895766" y="6176082"/>
                <a:ext cx="742046" cy="757706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22" descr="Papier recyclé"/>
              <p:cNvSpPr>
                <a:spLocks/>
              </p:cNvSpPr>
              <p:nvPr/>
            </p:nvSpPr>
            <p:spPr bwMode="auto">
              <a:xfrm>
                <a:off x="1916655" y="6228184"/>
                <a:ext cx="700271" cy="703982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2176751" y="6669179"/>
                <a:ext cx="200025" cy="26298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974637" y="6932166"/>
                <a:ext cx="584305" cy="6667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478087" y="3761608"/>
              <a:ext cx="789113" cy="741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Oval 19" descr="Papier recyclé"/>
            <p:cNvSpPr>
              <a:spLocks noChangeArrowheads="1"/>
            </p:cNvSpPr>
            <p:nvPr/>
          </p:nvSpPr>
          <p:spPr bwMode="auto">
            <a:xfrm>
              <a:off x="3815869" y="3556137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17225" y="5153624"/>
            <a:ext cx="739390" cy="214113"/>
            <a:chOff x="386763" y="3014637"/>
            <a:chExt cx="1162542" cy="307615"/>
          </a:xfrm>
        </p:grpSpPr>
        <p:sp>
          <p:nvSpPr>
            <p:cNvPr id="51" name="Oval 19" descr="Papier recyclé"/>
            <p:cNvSpPr>
              <a:spLocks noChangeArrowheads="1"/>
            </p:cNvSpPr>
            <p:nvPr/>
          </p:nvSpPr>
          <p:spPr bwMode="auto">
            <a:xfrm>
              <a:off x="803700" y="3014637"/>
              <a:ext cx="379967" cy="29474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2" name="Oval 19" descr="Papier recyclé"/>
            <p:cNvSpPr>
              <a:spLocks noChangeArrowheads="1"/>
            </p:cNvSpPr>
            <p:nvPr/>
          </p:nvSpPr>
          <p:spPr bwMode="auto">
            <a:xfrm>
              <a:off x="871330" y="3065870"/>
              <a:ext cx="244710" cy="192287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3906" y="3258157"/>
              <a:ext cx="1155399" cy="640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50627" y="3204315"/>
              <a:ext cx="398678" cy="4395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86763" y="3204314"/>
              <a:ext cx="477424" cy="45719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6" name="Connecteur droit 55"/>
          <p:cNvCxnSpPr/>
          <p:nvPr/>
        </p:nvCxnSpPr>
        <p:spPr>
          <a:xfrm>
            <a:off x="7358444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375210" y="5866454"/>
            <a:ext cx="159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Terminal phase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383646" y="5614720"/>
            <a:ext cx="1537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Arrest of calcification</a:t>
            </a:r>
            <a:endParaRPr lang="en-US" sz="1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2243695" y="3660929"/>
            <a:ext cx="6301103" cy="1470442"/>
            <a:chOff x="2243695" y="3660929"/>
            <a:chExt cx="6301103" cy="1470442"/>
          </a:xfrm>
        </p:grpSpPr>
        <p:sp>
          <p:nvSpPr>
            <p:cNvPr id="59" name="Rectangle 58"/>
            <p:cNvSpPr/>
            <p:nvPr/>
          </p:nvSpPr>
          <p:spPr>
            <a:xfrm>
              <a:off x="2243695" y="4823594"/>
              <a:ext cx="4677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 smtClean="0">
                  <a:solidFill>
                    <a:srgbClr val="006600"/>
                  </a:solidFill>
                  <a:latin typeface="+mj-lt"/>
                  <a:cs typeface="Times New Roman" panose="02020603050405020304" pitchFamily="18" charset="0"/>
                </a:rPr>
                <a:t>CLU</a:t>
              </a:r>
              <a:endParaRPr lang="en-US" sz="1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05309" y="4576967"/>
              <a:ext cx="54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006600"/>
                  </a:solidFill>
                  <a:latin typeface="+mj-lt"/>
                  <a:cs typeface="Times New Roman" panose="02020603050405020304" pitchFamily="18" charset="0"/>
                </a:rPr>
                <a:t>CLU</a:t>
              </a:r>
              <a:endParaRPr lang="en-US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50186" y="3660929"/>
              <a:ext cx="88471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006600"/>
                  </a:solidFill>
                  <a:latin typeface="+mj-lt"/>
                  <a:cs typeface="Times New Roman" panose="02020603050405020304" pitchFamily="18" charset="0"/>
                </a:rPr>
                <a:t>OCX21</a:t>
              </a:r>
            </a:p>
            <a:p>
              <a:pPr lvl="0"/>
              <a:r>
                <a:rPr lang="en-US" b="1" dirty="0" smtClean="0">
                  <a:solidFill>
                    <a:srgbClr val="006600"/>
                  </a:solidFill>
                  <a:latin typeface="+mj-lt"/>
                  <a:cs typeface="Times New Roman" panose="02020603050405020304" pitchFamily="18" charset="0"/>
                </a:rPr>
                <a:t>PPIB</a:t>
              </a:r>
            </a:p>
            <a:p>
              <a:pPr lvl="0"/>
              <a:r>
                <a:rPr lang="en-US" sz="1400" dirty="0" smtClean="0">
                  <a:solidFill>
                    <a:srgbClr val="006600"/>
                  </a:solidFill>
                  <a:latin typeface="+mj-lt"/>
                  <a:cs typeface="Times New Roman" panose="02020603050405020304" pitchFamily="18" charset="0"/>
                </a:rPr>
                <a:t>CLU</a:t>
              </a:r>
              <a:endParaRPr lang="en-US" sz="1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722137" y="3764032"/>
              <a:ext cx="822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006600"/>
                  </a:solidFill>
                  <a:cs typeface="Times New Roman" panose="02020603050405020304" pitchFamily="18" charset="0"/>
                </a:rPr>
                <a:t>OCX21</a:t>
              </a:r>
              <a:endParaRPr lang="en-US" b="1" dirty="0">
                <a:solidFill>
                  <a:srgbClr val="0066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503183" y="2987268"/>
            <a:ext cx="8752521" cy="2217133"/>
            <a:chOff x="503183" y="2987268"/>
            <a:chExt cx="8752521" cy="2217133"/>
          </a:xfrm>
        </p:grpSpPr>
        <p:sp>
          <p:nvSpPr>
            <p:cNvPr id="62" name="Rectangle 61"/>
            <p:cNvSpPr/>
            <p:nvPr/>
          </p:nvSpPr>
          <p:spPr>
            <a:xfrm>
              <a:off x="503183" y="4619626"/>
              <a:ext cx="8001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CST3</a:t>
              </a:r>
            </a:p>
            <a:p>
              <a:pPr lvl="0"/>
              <a:r>
                <a:rPr lang="en-US" b="1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OVM</a:t>
              </a:r>
              <a:endParaRPr lang="en-US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34170" y="4132257"/>
              <a:ext cx="99480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OCX-25</a:t>
              </a:r>
            </a:p>
            <a:p>
              <a:pPr lvl="0"/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OVM</a:t>
              </a:r>
            </a:p>
            <a:p>
              <a:pPr lvl="0"/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CST3</a:t>
              </a:r>
              <a:endPara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49798" y="4045427"/>
              <a:ext cx="126958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OCX-32</a:t>
              </a:r>
            </a:p>
            <a:p>
              <a:pPr lvl="0"/>
              <a:r>
                <a:rPr lang="en-US" b="1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OCX-25</a:t>
              </a:r>
            </a:p>
            <a:p>
              <a:pPr lvl="0"/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CST3</a:t>
              </a:r>
              <a:endPara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46729" y="3679240"/>
              <a:ext cx="103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OCX25</a:t>
              </a:r>
            </a:p>
            <a:p>
              <a:pPr lvl="0"/>
              <a:r>
                <a:rPr lang="en-US" b="1" dirty="0" smtClean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CST3</a:t>
              </a:r>
              <a:endParaRPr lang="en-US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46802" y="2987268"/>
              <a:ext cx="160890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CST3</a:t>
              </a:r>
            </a:p>
            <a:p>
              <a:pPr lvl="0"/>
              <a:r>
                <a:rPr lang="en-US" b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LOC100859272</a:t>
              </a:r>
            </a:p>
            <a:p>
              <a:pPr lvl="0"/>
              <a:r>
                <a:rPr lang="en-US" b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OIH</a:t>
              </a:r>
              <a:endParaRPr lang="en-US" b="1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48615" y="4336019"/>
              <a:ext cx="691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 smtClean="0">
                  <a:solidFill>
                    <a:schemeClr val="tx2"/>
                  </a:solidFill>
                  <a:cs typeface="Times New Roman" panose="02020603050405020304" pitchFamily="18" charset="0"/>
                </a:rPr>
                <a:t>OVST</a:t>
              </a:r>
              <a:endParaRPr lang="en-US" b="1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30850" y="2996793"/>
            <a:ext cx="887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Mineralization </a:t>
            </a:r>
            <a:r>
              <a:rPr lang="en-US" dirty="0">
                <a:solidFill>
                  <a:srgbClr val="800000"/>
                </a:solidFill>
              </a:rPr>
              <a:t>depends of the </a:t>
            </a:r>
            <a:r>
              <a:rPr lang="en-US" b="1" dirty="0">
                <a:solidFill>
                  <a:srgbClr val="800000"/>
                </a:solidFill>
              </a:rPr>
              <a:t>degree of protein </a:t>
            </a:r>
            <a:r>
              <a:rPr lang="en-US" b="1" dirty="0" smtClean="0">
                <a:solidFill>
                  <a:srgbClr val="800000"/>
                </a:solidFill>
              </a:rPr>
              <a:t>phosphorylation </a:t>
            </a:r>
          </a:p>
          <a:p>
            <a:pPr marL="809625" indent="-266700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800000"/>
                </a:solidFill>
              </a:rPr>
              <a:t>Kinases and Phosphatases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770854" y="3751186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 428451</a:t>
            </a:r>
            <a:endParaRPr lang="en-US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7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86371" y="67253"/>
            <a:ext cx="791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39933"/>
                </a:solidFill>
              </a:rPr>
              <a:t>Chicken eggshell calcification</a:t>
            </a:r>
            <a:endParaRPr lang="en-GB" sz="3200" b="1" dirty="0">
              <a:solidFill>
                <a:srgbClr val="339933"/>
              </a:solidFill>
            </a:endParaRP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84142" y="661375"/>
            <a:ext cx="886498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en-US" b="1" dirty="0" smtClean="0"/>
              <a:t>Quantitative proteomics to classify and determine a hierarchy of proteins driving the mineralization         </a:t>
            </a:r>
            <a:r>
              <a:rPr lang="en-US" altLang="en-US" b="1" dirty="0" smtClean="0">
                <a:sym typeface="Wingdings" panose="05000000000000000000" pitchFamily="2" charset="2"/>
              </a:rPr>
              <a:t> </a:t>
            </a:r>
            <a:r>
              <a:rPr lang="en-US" altLang="en-US" b="1" dirty="0" smtClean="0"/>
              <a:t>Restricted list of 22 pivotal candidate proteins</a:t>
            </a:r>
          </a:p>
          <a:p>
            <a:pPr marL="0" indent="0"/>
            <a:endParaRPr lang="en-US" altLang="en-US" b="1" dirty="0" smtClean="0"/>
          </a:p>
          <a:p>
            <a:pPr>
              <a:buFont typeface="Wingdings" pitchFamily="2" charset="2"/>
              <a:buChar char="ü"/>
            </a:pPr>
            <a:r>
              <a:rPr lang="fr-FR" altLang="en-US" b="1" dirty="0" smtClean="0"/>
              <a:t>Direct </a:t>
            </a:r>
            <a:r>
              <a:rPr lang="fr-FR" altLang="en-US" b="1" dirty="0" err="1" smtClean="0"/>
              <a:t>role</a:t>
            </a:r>
            <a:r>
              <a:rPr lang="fr-FR" altLang="en-US" b="1" dirty="0" smtClean="0"/>
              <a:t> in </a:t>
            </a:r>
            <a:r>
              <a:rPr lang="fr-FR" altLang="en-US" b="1" dirty="0" err="1" smtClean="0"/>
              <a:t>shell</a:t>
            </a:r>
            <a:r>
              <a:rPr lang="fr-FR" altLang="en-US" b="1" dirty="0" smtClean="0"/>
              <a:t> </a:t>
            </a:r>
            <a:r>
              <a:rPr lang="fr-FR" altLang="en-US" b="1" dirty="0" err="1" smtClean="0"/>
              <a:t>mineralization</a:t>
            </a:r>
            <a:endParaRPr lang="en-US" altLang="en-US" b="1" dirty="0" smtClean="0"/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fr-FR" altLang="en-US" sz="1600" b="1" i="1" dirty="0" smtClean="0">
                <a:solidFill>
                  <a:srgbClr val="C00000"/>
                </a:solidFill>
              </a:rPr>
              <a:t>Ovocleidin-17		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ACC transformation </a:t>
            </a:r>
            <a:r>
              <a:rPr lang="fr-FR" altLang="en-US" sz="1600" b="1" dirty="0" err="1" smtClean="0">
                <a:solidFill>
                  <a:srgbClr val="C00000"/>
                </a:solidFill>
              </a:rPr>
              <a:t>into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 calcite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fr-FR" altLang="en-US" sz="1600" b="1" i="1" dirty="0" err="1" smtClean="0">
                <a:solidFill>
                  <a:srgbClr val="C00000"/>
                </a:solidFill>
              </a:rPr>
              <a:t>Nucleobindin</a:t>
            </a:r>
            <a:r>
              <a:rPr lang="fr-FR" altLang="en-US" sz="1600" b="1" i="1" dirty="0" smtClean="0">
                <a:solidFill>
                  <a:srgbClr val="C00000"/>
                </a:solidFill>
              </a:rPr>
              <a:t>, MFGE8 	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calcite </a:t>
            </a:r>
            <a:r>
              <a:rPr lang="fr-FR" altLang="en-US" sz="1600" b="1" dirty="0" err="1">
                <a:solidFill>
                  <a:srgbClr val="C00000"/>
                </a:solidFill>
              </a:rPr>
              <a:t>crystal</a:t>
            </a:r>
            <a:r>
              <a:rPr lang="fr-FR" altLang="en-US" sz="1600" b="1" dirty="0">
                <a:solidFill>
                  <a:srgbClr val="C00000"/>
                </a:solidFill>
              </a:rPr>
              <a:t> </a:t>
            </a:r>
            <a:r>
              <a:rPr lang="fr-FR" altLang="en-US" sz="1600" b="1" dirty="0" err="1">
                <a:solidFill>
                  <a:srgbClr val="C00000"/>
                </a:solidFill>
              </a:rPr>
              <a:t>units</a:t>
            </a:r>
            <a:r>
              <a:rPr lang="fr-FR" altLang="en-US" sz="1600" b="1" dirty="0">
                <a:solidFill>
                  <a:srgbClr val="C00000"/>
                </a:solidFill>
              </a:rPr>
              <a:t> formation 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and </a:t>
            </a:r>
            <a:r>
              <a:rPr lang="fr-FR" altLang="en-US" sz="1600" b="1" dirty="0" err="1">
                <a:solidFill>
                  <a:srgbClr val="C00000"/>
                </a:solidFill>
              </a:rPr>
              <a:t>generation</a:t>
            </a:r>
            <a:r>
              <a:rPr lang="fr-FR" altLang="en-US" sz="1600" b="1" dirty="0">
                <a:solidFill>
                  <a:srgbClr val="C00000"/>
                </a:solidFill>
              </a:rPr>
              <a:t> </a:t>
            </a:r>
            <a:r>
              <a:rPr lang="fr-FR" altLang="en-US" sz="1600" b="1" i="1" dirty="0">
                <a:solidFill>
                  <a:srgbClr val="C00000"/>
                </a:solidFill>
              </a:rPr>
              <a:t>	 </a:t>
            </a:r>
            <a:r>
              <a:rPr lang="fr-FR" altLang="en-US" sz="1600" b="1" i="1" dirty="0" smtClean="0">
                <a:solidFill>
                  <a:srgbClr val="C00000"/>
                </a:solidFill>
              </a:rPr>
              <a:t>     and </a:t>
            </a:r>
            <a:r>
              <a:rPr lang="fr-FR" altLang="en-US" sz="1600" b="1" i="1" dirty="0">
                <a:solidFill>
                  <a:srgbClr val="C00000"/>
                </a:solidFill>
              </a:rPr>
              <a:t>EDIL3 </a:t>
            </a:r>
            <a:r>
              <a:rPr lang="fr-FR" altLang="en-US" sz="1600" b="1" i="1" dirty="0" smtClean="0">
                <a:solidFill>
                  <a:srgbClr val="C00000"/>
                </a:solidFill>
              </a:rPr>
              <a:t>		</a:t>
            </a:r>
            <a:r>
              <a:rPr lang="fr-FR" altLang="en-US" sz="1600" b="1" dirty="0">
                <a:solidFill>
                  <a:srgbClr val="C00000"/>
                </a:solidFill>
              </a:rPr>
              <a:t>of a </a:t>
            </a:r>
            <a:r>
              <a:rPr lang="fr-FR" altLang="en-US" sz="1600" b="1" dirty="0" err="1" smtClean="0">
                <a:solidFill>
                  <a:srgbClr val="C00000"/>
                </a:solidFill>
              </a:rPr>
              <a:t>preferential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 </a:t>
            </a:r>
            <a:r>
              <a:rPr lang="fr-FR" altLang="en-US" sz="1600" b="1" dirty="0" err="1" smtClean="0">
                <a:solidFill>
                  <a:srgbClr val="C00000"/>
                </a:solidFill>
              </a:rPr>
              <a:t>crystal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 orientation</a:t>
            </a:r>
          </a:p>
          <a:p>
            <a:pPr marL="857250" lvl="2" indent="0"/>
            <a:endParaRPr lang="en-US" altLang="en-US" b="1" i="1" dirty="0"/>
          </a:p>
          <a:p>
            <a:pPr marL="371475" lvl="2" indent="-285750">
              <a:buFont typeface="Wingdings" panose="05000000000000000000" pitchFamily="2" charset="2"/>
              <a:buChar char="ü"/>
            </a:pPr>
            <a:r>
              <a:rPr lang="fr-FR" altLang="en-US" b="1" dirty="0" err="1" smtClean="0"/>
              <a:t>Regulation</a:t>
            </a:r>
            <a:r>
              <a:rPr lang="fr-FR" altLang="en-US" b="1" dirty="0" smtClean="0"/>
              <a:t> of </a:t>
            </a:r>
            <a:r>
              <a:rPr lang="fr-FR" altLang="en-US" b="1" dirty="0" err="1" smtClean="0"/>
              <a:t>activity</a:t>
            </a:r>
            <a:r>
              <a:rPr lang="fr-FR" altLang="en-US" b="1" dirty="0" smtClean="0"/>
              <a:t> of </a:t>
            </a:r>
            <a:r>
              <a:rPr lang="fr-FR" altLang="en-US" b="1" dirty="0" err="1" smtClean="0"/>
              <a:t>proteins</a:t>
            </a:r>
            <a:r>
              <a:rPr lang="fr-FR" altLang="en-US" b="1" dirty="0" smtClean="0"/>
              <a:t> </a:t>
            </a:r>
            <a:r>
              <a:rPr lang="fr-FR" altLang="en-US" b="1" dirty="0" err="1" smtClean="0"/>
              <a:t>driving</a:t>
            </a:r>
            <a:r>
              <a:rPr lang="fr-FR" altLang="en-US" b="1" dirty="0" smtClean="0"/>
              <a:t> the </a:t>
            </a:r>
            <a:r>
              <a:rPr lang="fr-FR" altLang="en-US" b="1" dirty="0" err="1" smtClean="0"/>
              <a:t>mineralization</a:t>
            </a:r>
            <a:endParaRPr lang="fr-FR" altLang="en-US" b="1" dirty="0" smtClean="0"/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fr-FR" altLang="en-US" sz="1600" b="1" i="1" dirty="0">
                <a:solidFill>
                  <a:srgbClr val="C00000"/>
                </a:solidFill>
              </a:rPr>
              <a:t>Glypican-4, TSKU		</a:t>
            </a:r>
            <a:r>
              <a:rPr lang="fr-FR" altLang="en-US" sz="1600" b="1" dirty="0" err="1">
                <a:solidFill>
                  <a:srgbClr val="C00000"/>
                </a:solidFill>
              </a:rPr>
              <a:t>Regulation</a:t>
            </a:r>
            <a:r>
              <a:rPr lang="fr-FR" altLang="en-US" sz="1600" b="1" dirty="0">
                <a:solidFill>
                  <a:srgbClr val="C00000"/>
                </a:solidFill>
              </a:rPr>
              <a:t> of </a:t>
            </a:r>
            <a:r>
              <a:rPr lang="fr-FR" altLang="en-US" sz="1600" b="1" dirty="0" err="1">
                <a:solidFill>
                  <a:srgbClr val="C00000"/>
                </a:solidFill>
              </a:rPr>
              <a:t>activity</a:t>
            </a:r>
            <a:r>
              <a:rPr lang="fr-FR" altLang="en-US" sz="1600" b="1" dirty="0">
                <a:solidFill>
                  <a:srgbClr val="C00000"/>
                </a:solidFill>
              </a:rPr>
              <a:t> of </a:t>
            </a:r>
            <a:r>
              <a:rPr lang="fr-FR" altLang="en-US" sz="1600" b="1" dirty="0" err="1">
                <a:solidFill>
                  <a:srgbClr val="C00000"/>
                </a:solidFill>
              </a:rPr>
              <a:t>proteins</a:t>
            </a:r>
            <a:r>
              <a:rPr lang="fr-FR" altLang="en-US" sz="1600" b="1" dirty="0">
                <a:solidFill>
                  <a:srgbClr val="C00000"/>
                </a:solidFill>
              </a:rPr>
              <a:t> </a:t>
            </a:r>
            <a:r>
              <a:rPr lang="fr-FR" altLang="en-US" sz="1600" b="1" dirty="0" err="1">
                <a:solidFill>
                  <a:srgbClr val="C00000"/>
                </a:solidFill>
              </a:rPr>
              <a:t>during</a:t>
            </a:r>
            <a:r>
              <a:rPr lang="fr-FR" altLang="en-US" sz="1600" b="1" dirty="0">
                <a:solidFill>
                  <a:srgbClr val="C00000"/>
                </a:solidFill>
              </a:rPr>
              <a:t> the 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active </a:t>
            </a:r>
          </a:p>
          <a:p>
            <a:pPr marL="857250" lvl="2" indent="0"/>
            <a:r>
              <a:rPr lang="fr-FR" altLang="en-US" sz="1600" b="1" i="1" dirty="0">
                <a:solidFill>
                  <a:srgbClr val="C00000"/>
                </a:solidFill>
              </a:rPr>
              <a:t> </a:t>
            </a:r>
            <a:r>
              <a:rPr lang="fr-FR" altLang="en-US" sz="1600" b="1" i="1" dirty="0" smtClean="0">
                <a:solidFill>
                  <a:srgbClr val="C00000"/>
                </a:solidFill>
              </a:rPr>
              <a:t>      Ovocalyxin-21		</a:t>
            </a:r>
            <a:r>
              <a:rPr lang="fr-FR" altLang="en-US" sz="1600" b="1" dirty="0" err="1" smtClean="0">
                <a:solidFill>
                  <a:srgbClr val="C00000"/>
                </a:solidFill>
              </a:rPr>
              <a:t>growth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 </a:t>
            </a:r>
            <a:r>
              <a:rPr lang="fr-FR" altLang="en-US" sz="1600" b="1" dirty="0">
                <a:solidFill>
                  <a:srgbClr val="C00000"/>
                </a:solidFill>
              </a:rPr>
              <a:t>and terminal phases of </a:t>
            </a:r>
            <a:r>
              <a:rPr lang="fr-FR" altLang="en-US" sz="1600" b="1" dirty="0" err="1">
                <a:solidFill>
                  <a:srgbClr val="C00000"/>
                </a:solidFill>
              </a:rPr>
              <a:t>shell</a:t>
            </a:r>
            <a:r>
              <a:rPr lang="fr-FR" altLang="en-US" sz="1600" b="1" dirty="0">
                <a:solidFill>
                  <a:srgbClr val="C00000"/>
                </a:solidFill>
              </a:rPr>
              <a:t> 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calcification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fr-FR" altLang="en-US" sz="1600" b="1" i="1" dirty="0" smtClean="0">
                <a:solidFill>
                  <a:srgbClr val="C00000"/>
                </a:solidFill>
              </a:rPr>
              <a:t>Ovocalyxin-25		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Initiation and </a:t>
            </a:r>
            <a:r>
              <a:rPr lang="fr-FR" altLang="en-US" sz="1600" b="1" dirty="0" err="1" smtClean="0">
                <a:solidFill>
                  <a:srgbClr val="C00000"/>
                </a:solidFill>
              </a:rPr>
              <a:t>rapid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 </a:t>
            </a:r>
            <a:r>
              <a:rPr lang="fr-FR" altLang="en-US" sz="1600" b="1" dirty="0" err="1" smtClean="0">
                <a:solidFill>
                  <a:srgbClr val="C00000"/>
                </a:solidFill>
              </a:rPr>
              <a:t>growth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 phases of </a:t>
            </a:r>
            <a:r>
              <a:rPr lang="fr-FR" altLang="en-US" sz="1600" b="1" dirty="0" err="1" smtClean="0">
                <a:solidFill>
                  <a:srgbClr val="C00000"/>
                </a:solidFill>
              </a:rPr>
              <a:t>eggshell</a:t>
            </a:r>
            <a:r>
              <a:rPr lang="fr-FR" altLang="en-US" sz="1600" b="1" dirty="0" smtClean="0">
                <a:solidFill>
                  <a:srgbClr val="C00000"/>
                </a:solidFill>
              </a:rPr>
              <a:t> calcification</a:t>
            </a:r>
            <a:endParaRPr lang="fr-FR" alt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2000" y="4276725"/>
            <a:ext cx="6562725" cy="152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/>
              <a:t>Experimental</a:t>
            </a:r>
            <a:r>
              <a:rPr lang="fr-FR" sz="2400" b="1" dirty="0" smtClean="0"/>
              <a:t> Validation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(Purification</a:t>
            </a:r>
            <a:r>
              <a:rPr lang="fr-FR" dirty="0"/>
              <a:t>, </a:t>
            </a:r>
            <a:r>
              <a:rPr lang="fr-FR" dirty="0" smtClean="0"/>
              <a:t>interaction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mineral</a:t>
            </a:r>
            <a:r>
              <a:rPr lang="fr-FR" dirty="0" smtClean="0"/>
              <a:t>, </a:t>
            </a:r>
            <a:r>
              <a:rPr lang="fr-FR" dirty="0" err="1" smtClean="0"/>
              <a:t>Regulation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physiological</a:t>
            </a:r>
            <a:r>
              <a:rPr lang="fr-FR" dirty="0" smtClean="0"/>
              <a:t> stages, </a:t>
            </a:r>
            <a:r>
              <a:rPr lang="fr-FR" dirty="0" err="1" smtClean="0"/>
              <a:t>polymorphisms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eggshell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, </a:t>
            </a:r>
            <a:r>
              <a:rPr lang="fr-FR" dirty="0" err="1" smtClean="0"/>
              <a:t>Biological</a:t>
            </a:r>
            <a:r>
              <a:rPr lang="fr-FR" dirty="0" smtClean="0"/>
              <a:t> markers 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3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833211" y="837000"/>
            <a:ext cx="7477579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6F9D20"/>
                </a:solidFill>
                <a:latin typeface="Calibri" panose="020F0502020204030204" pitchFamily="34" charset="0"/>
                <a:cs typeface="Arial" charset="0"/>
              </a:rPr>
              <a:t>THANK YOU FOR YOUR ATTENTION</a:t>
            </a:r>
            <a:endParaRPr lang="fr-FR" sz="4400" b="1" dirty="0">
              <a:solidFill>
                <a:srgbClr val="6F9D20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6" name="Picture 2" descr="les bénéfices de l'oeu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35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6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494423" y="4119202"/>
            <a:ext cx="167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3" rIns="91424" bIns="4571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Eggshell membranes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1859298" y="4268427"/>
            <a:ext cx="1674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1" name="Picture 10" descr="coquill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73" y="1469665"/>
            <a:ext cx="3025775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2774492" y="3769158"/>
            <a:ext cx="2487613" cy="304800"/>
            <a:chOff x="1511" y="2017"/>
            <a:chExt cx="1567" cy="192"/>
          </a:xfrm>
        </p:grpSpPr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141" y="2017"/>
              <a:ext cx="9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Mammilary</a:t>
              </a:r>
              <a:r>
                <a:rPr kumimoji="0" lang="en-US" altLang="fr-FR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knobs</a:t>
              </a: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H="1">
              <a:off x="1511" y="2110"/>
              <a:ext cx="673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Group 37"/>
          <p:cNvGrpSpPr>
            <a:grpSpLocks/>
          </p:cNvGrpSpPr>
          <p:nvPr/>
        </p:nvGrpSpPr>
        <p:grpSpPr bwMode="auto">
          <a:xfrm>
            <a:off x="2946737" y="2661877"/>
            <a:ext cx="1865313" cy="304800"/>
            <a:chOff x="1751" y="1337"/>
            <a:chExt cx="1175" cy="192"/>
          </a:xfrm>
        </p:grpSpPr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2121" y="1337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Palissadic</a:t>
              </a:r>
              <a:r>
                <a:rPr kumimoji="0" lang="en-US" altLang="fr-FR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layer</a:t>
              </a: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 flipH="1">
              <a:off x="1751" y="1431"/>
              <a:ext cx="359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3116598" y="1606190"/>
            <a:ext cx="1701800" cy="382587"/>
            <a:chOff x="1842" y="667"/>
            <a:chExt cx="1072" cy="241"/>
          </a:xfrm>
        </p:grpSpPr>
        <p:sp>
          <p:nvSpPr>
            <p:cNvPr id="55" name="Text Box 44"/>
            <p:cNvSpPr txBox="1">
              <a:spLocks noChangeArrowheads="1"/>
            </p:cNvSpPr>
            <p:nvPr/>
          </p:nvSpPr>
          <p:spPr bwMode="auto">
            <a:xfrm>
              <a:off x="2486" y="716"/>
              <a:ext cx="4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4" tIns="45713" rIns="91424" bIns="45713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Cuticle</a:t>
              </a:r>
            </a:p>
          </p:txBody>
        </p:sp>
        <p:sp>
          <p:nvSpPr>
            <p:cNvPr id="57" name="Line 46"/>
            <p:cNvSpPr>
              <a:spLocks noChangeShapeType="1"/>
            </p:cNvSpPr>
            <p:nvPr/>
          </p:nvSpPr>
          <p:spPr bwMode="auto">
            <a:xfrm flipH="1" flipV="1">
              <a:off x="1842" y="667"/>
              <a:ext cx="667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0" y="4445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9933"/>
                </a:solidFill>
              </a:rPr>
              <a:t>The chicken eggshell</a:t>
            </a:r>
            <a:endParaRPr lang="en-US" sz="3200" b="1" dirty="0">
              <a:solidFill>
                <a:srgbClr val="33993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0329" y="656768"/>
            <a:ext cx="536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Eggshell </a:t>
            </a:r>
            <a:r>
              <a:rPr lang="en-US" dirty="0" err="1" smtClean="0"/>
              <a:t>biomineralization</a:t>
            </a:r>
            <a:r>
              <a:rPr lang="en-US" dirty="0" smtClean="0"/>
              <a:t> in </a:t>
            </a:r>
            <a:r>
              <a:rPr lang="en-US" dirty="0"/>
              <a:t>uterus </a:t>
            </a:r>
            <a:r>
              <a:rPr lang="en-US" dirty="0" smtClean="0"/>
              <a:t>(fast process)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5-6 </a:t>
            </a:r>
            <a:r>
              <a:rPr lang="en-US" dirty="0"/>
              <a:t>g of mineral </a:t>
            </a:r>
            <a:r>
              <a:rPr lang="en-US" dirty="0" smtClean="0"/>
              <a:t>are </a:t>
            </a:r>
            <a:r>
              <a:rPr lang="en-US" dirty="0"/>
              <a:t>deposited within a 20 h </a:t>
            </a:r>
            <a:r>
              <a:rPr lang="en-US" dirty="0" smtClean="0"/>
              <a:t>period</a:t>
            </a:r>
          </a:p>
        </p:txBody>
      </p:sp>
      <p:pic>
        <p:nvPicPr>
          <p:cNvPr id="58" name="Picture 2" descr="Z:\Synchro Loches Jgautron\DIVERS\Images PC\images M6\envoi\poule polarise copi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187" y="1313390"/>
            <a:ext cx="1910268" cy="32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>
            <a:stCxn id="18" idx="3"/>
          </p:cNvCxnSpPr>
          <p:nvPr/>
        </p:nvCxnSpPr>
        <p:spPr>
          <a:xfrm>
            <a:off x="5173998" y="4271602"/>
            <a:ext cx="876300" cy="214313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5259723" y="3938133"/>
            <a:ext cx="873125" cy="40966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4761248" y="2814277"/>
            <a:ext cx="1171575" cy="12382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4761247" y="1383240"/>
            <a:ext cx="1171576" cy="466537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87901" y="455137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SEM</a:t>
            </a:r>
            <a:endParaRPr lang="en-US" sz="1600" dirty="0"/>
          </a:p>
        </p:txBody>
      </p:sp>
      <p:sp>
        <p:nvSpPr>
          <p:cNvPr id="68" name="ZoneTexte 67"/>
          <p:cNvSpPr txBox="1"/>
          <p:nvPr/>
        </p:nvSpPr>
        <p:spPr>
          <a:xfrm>
            <a:off x="5624848" y="4523995"/>
            <a:ext cx="208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Cross-polarized light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7709265" y="2503325"/>
            <a:ext cx="1329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Images: 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J.M. Garcia-Ruiz, Granada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25" y="5115596"/>
            <a:ext cx="5046708" cy="600165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6434380" y="5092512"/>
            <a:ext cx="2604864" cy="646331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Ultrastructure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Mechanical properties </a:t>
            </a:r>
            <a:endParaRPr lang="en-US" dirty="0"/>
          </a:p>
        </p:txBody>
      </p:sp>
      <p:sp>
        <p:nvSpPr>
          <p:cNvPr id="27" name="Text Box 1133"/>
          <p:cNvSpPr txBox="1">
            <a:spLocks noChangeArrowheads="1"/>
          </p:cNvSpPr>
          <p:nvPr/>
        </p:nvSpPr>
        <p:spPr bwMode="auto">
          <a:xfrm>
            <a:off x="5116848" y="5248261"/>
            <a:ext cx="126038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</a:rPr>
              <a:t>Interaction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730" y="5115596"/>
            <a:ext cx="511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95 % calcium carbonate (calcite polymorph)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3.5 % proteins and proteoglycans (organic matrix)</a:t>
            </a:r>
          </a:p>
        </p:txBody>
      </p:sp>
    </p:spTree>
    <p:extLst>
      <p:ext uri="{BB962C8B-B14F-4D97-AF65-F5344CB8AC3E}">
        <p14:creationId xmlns:p14="http://schemas.microsoft.com/office/powerpoint/2010/main" xmlns="" val="21014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445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9933"/>
                </a:solidFill>
              </a:rPr>
              <a:t>The chicken eggshell formation</a:t>
            </a:r>
            <a:endParaRPr lang="en-US" sz="3200" b="1" dirty="0">
              <a:solidFill>
                <a:srgbClr val="339933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549305" y="1014697"/>
            <a:ext cx="56801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Rodriguez-Navarro et al., Journal of structural Biology, 2015, 190: 291-303 </a:t>
            </a:r>
            <a:endParaRPr lang="en-US" sz="1200" b="1" dirty="0">
              <a:solidFill>
                <a:srgbClr val="00B0F0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184819" y="3447798"/>
            <a:ext cx="1136990" cy="466035"/>
            <a:chOff x="4381734" y="3692068"/>
            <a:chExt cx="944419" cy="439257"/>
          </a:xfrm>
        </p:grpSpPr>
        <p:grpSp>
          <p:nvGrpSpPr>
            <p:cNvPr id="44" name="Groupe 67"/>
            <p:cNvGrpSpPr/>
            <p:nvPr/>
          </p:nvGrpSpPr>
          <p:grpSpPr>
            <a:xfrm>
              <a:off x="4607336" y="3692068"/>
              <a:ext cx="563299" cy="402775"/>
              <a:chOff x="3805924" y="3385996"/>
              <a:chExt cx="563299" cy="402775"/>
            </a:xfrm>
          </p:grpSpPr>
          <p:sp>
            <p:nvSpPr>
              <p:cNvPr id="49" name="Freeform 22" descr="Papier recyclé"/>
              <p:cNvSpPr>
                <a:spLocks/>
              </p:cNvSpPr>
              <p:nvPr/>
            </p:nvSpPr>
            <p:spPr bwMode="auto">
              <a:xfrm>
                <a:off x="3805924" y="3385996"/>
                <a:ext cx="563299" cy="4027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22" descr="Papier recyclé"/>
              <p:cNvSpPr>
                <a:spLocks/>
              </p:cNvSpPr>
              <p:nvPr/>
            </p:nvSpPr>
            <p:spPr bwMode="auto">
              <a:xfrm>
                <a:off x="3836566" y="3425204"/>
                <a:ext cx="481012" cy="3333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3987033" y="3558554"/>
                <a:ext cx="200025" cy="2000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4381734" y="4064651"/>
              <a:ext cx="944419" cy="666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0" name="Connecteur droit 69"/>
          <p:cNvCxnSpPr/>
          <p:nvPr/>
        </p:nvCxnSpPr>
        <p:spPr>
          <a:xfrm>
            <a:off x="5627782" y="4104970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701698" y="4089230"/>
            <a:ext cx="159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Rapid growth phase (12 h) 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185042" y="4079705"/>
            <a:ext cx="5135644" cy="394709"/>
            <a:chOff x="581891" y="3142942"/>
            <a:chExt cx="6525919" cy="394709"/>
          </a:xfrm>
        </p:grpSpPr>
        <p:cxnSp>
          <p:nvCxnSpPr>
            <p:cNvPr id="97" name="Connecteur droit 96"/>
            <p:cNvCxnSpPr/>
            <p:nvPr/>
          </p:nvCxnSpPr>
          <p:spPr>
            <a:xfrm>
              <a:off x="581891" y="3142942"/>
              <a:ext cx="6482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844829" y="3168319"/>
              <a:ext cx="62629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cs typeface="Times New Roman" panose="02020603050405020304" pitchFamily="18" charset="0"/>
                </a:rPr>
                <a:t>First events of shell mineralization (initiation 2 h)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963355" y="2348897"/>
            <a:ext cx="1043249" cy="1564938"/>
            <a:chOff x="5111746" y="2418233"/>
            <a:chExt cx="676472" cy="1399736"/>
          </a:xfrm>
        </p:grpSpPr>
        <p:grpSp>
          <p:nvGrpSpPr>
            <p:cNvPr id="69" name="Groupe 68"/>
            <p:cNvGrpSpPr/>
            <p:nvPr/>
          </p:nvGrpSpPr>
          <p:grpSpPr>
            <a:xfrm>
              <a:off x="5111746" y="2418233"/>
              <a:ext cx="676472" cy="1399736"/>
              <a:chOff x="3012393" y="3790941"/>
              <a:chExt cx="978068" cy="1632123"/>
            </a:xfrm>
          </p:grpSpPr>
          <p:grpSp>
            <p:nvGrpSpPr>
              <p:cNvPr id="73" name="Groupe 86"/>
              <p:cNvGrpSpPr/>
              <p:nvPr/>
            </p:nvGrpSpPr>
            <p:grpSpPr>
              <a:xfrm>
                <a:off x="3012393" y="3790941"/>
                <a:ext cx="939433" cy="1579033"/>
                <a:chOff x="3836566" y="5518373"/>
                <a:chExt cx="1095375" cy="1983081"/>
              </a:xfrm>
            </p:grpSpPr>
            <p:sp>
              <p:nvSpPr>
                <p:cNvPr id="75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39" y="5518373"/>
                  <a:ext cx="1082602" cy="197291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563182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Oval 19" descr="Papier recyclé"/>
                <p:cNvSpPr>
                  <a:spLocks noChangeArrowheads="1"/>
                </p:cNvSpPr>
                <p:nvPr/>
              </p:nvSpPr>
              <p:spPr bwMode="auto">
                <a:xfrm>
                  <a:off x="4316066" y="7241209"/>
                  <a:ext cx="210005" cy="260245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3046042" y="5356390"/>
                <a:ext cx="944419" cy="666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7" name="Oval 19" descr="Papier recyclé"/>
            <p:cNvSpPr>
              <a:spLocks noChangeArrowheads="1"/>
            </p:cNvSpPr>
            <p:nvPr/>
          </p:nvSpPr>
          <p:spPr bwMode="auto">
            <a:xfrm>
              <a:off x="5383544" y="3585289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626745" y="2067799"/>
            <a:ext cx="1221980" cy="1846034"/>
            <a:chOff x="5940820" y="2147500"/>
            <a:chExt cx="792366" cy="1651159"/>
          </a:xfrm>
        </p:grpSpPr>
        <p:grpSp>
          <p:nvGrpSpPr>
            <p:cNvPr id="9" name="Groupe 8"/>
            <p:cNvGrpSpPr/>
            <p:nvPr/>
          </p:nvGrpSpPr>
          <p:grpSpPr>
            <a:xfrm>
              <a:off x="5940820" y="2147500"/>
              <a:ext cx="792366" cy="1651159"/>
              <a:chOff x="8856000" y="2577380"/>
              <a:chExt cx="576000" cy="1059872"/>
            </a:xfrm>
          </p:grpSpPr>
          <p:grpSp>
            <p:nvGrpSpPr>
              <p:cNvPr id="100" name="Groupe 99"/>
              <p:cNvGrpSpPr/>
              <p:nvPr/>
            </p:nvGrpSpPr>
            <p:grpSpPr>
              <a:xfrm>
                <a:off x="8856000" y="2585770"/>
                <a:ext cx="576000" cy="1037455"/>
                <a:chOff x="3836566" y="5219323"/>
                <a:chExt cx="1095375" cy="1972920"/>
              </a:xfrm>
            </p:grpSpPr>
            <p:sp>
              <p:nvSpPr>
                <p:cNvPr id="104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40" y="5219323"/>
                  <a:ext cx="1082601" cy="197292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264125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2" name="Rectangle 44"/>
              <p:cNvSpPr/>
              <p:nvPr/>
            </p:nvSpPr>
            <p:spPr>
              <a:xfrm>
                <a:off x="8915620" y="3602192"/>
                <a:ext cx="496620" cy="350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39"/>
              <p:cNvSpPr>
                <a:spLocks noChangeArrowheads="1"/>
              </p:cNvSpPr>
              <p:nvPr/>
            </p:nvSpPr>
            <p:spPr bwMode="auto">
              <a:xfrm>
                <a:off x="8856000" y="2577380"/>
                <a:ext cx="562278" cy="47350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 dirty="0">
                  <a:solidFill>
                    <a:srgbClr val="4F6228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8" name="Oval 19" descr="Papier recyclé"/>
            <p:cNvSpPr>
              <a:spLocks noChangeArrowheads="1"/>
            </p:cNvSpPr>
            <p:nvPr/>
          </p:nvSpPr>
          <p:spPr bwMode="auto">
            <a:xfrm>
              <a:off x="6263548" y="3556448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865520" y="3187113"/>
            <a:ext cx="1216963" cy="736245"/>
            <a:chOff x="3478087" y="3177186"/>
            <a:chExt cx="789113" cy="658524"/>
          </a:xfrm>
        </p:grpSpPr>
        <p:grpSp>
          <p:nvGrpSpPr>
            <p:cNvPr id="56" name="Groupe 55"/>
            <p:cNvGrpSpPr/>
            <p:nvPr/>
          </p:nvGrpSpPr>
          <p:grpSpPr>
            <a:xfrm>
              <a:off x="3597291" y="3177186"/>
              <a:ext cx="593306" cy="623304"/>
              <a:chOff x="1895766" y="6176082"/>
              <a:chExt cx="742046" cy="822758"/>
            </a:xfrm>
          </p:grpSpPr>
          <p:sp>
            <p:nvSpPr>
              <p:cNvPr id="61" name="Freeform 22" descr="Papier recyclé"/>
              <p:cNvSpPr>
                <a:spLocks/>
              </p:cNvSpPr>
              <p:nvPr/>
            </p:nvSpPr>
            <p:spPr bwMode="auto">
              <a:xfrm>
                <a:off x="1895766" y="6176082"/>
                <a:ext cx="742046" cy="757706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2" descr="Papier recyclé"/>
              <p:cNvSpPr>
                <a:spLocks/>
              </p:cNvSpPr>
              <p:nvPr/>
            </p:nvSpPr>
            <p:spPr bwMode="auto">
              <a:xfrm>
                <a:off x="1916655" y="6228184"/>
                <a:ext cx="700271" cy="703982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2176751" y="6669179"/>
                <a:ext cx="200025" cy="26298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74637" y="6932166"/>
                <a:ext cx="584305" cy="6667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478087" y="3761608"/>
              <a:ext cx="789113" cy="741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9" name="Oval 19" descr="Papier recyclé"/>
            <p:cNvSpPr>
              <a:spLocks noChangeArrowheads="1"/>
            </p:cNvSpPr>
            <p:nvPr/>
          </p:nvSpPr>
          <p:spPr bwMode="auto">
            <a:xfrm>
              <a:off x="3815869" y="3556137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0" y="2628917"/>
            <a:ext cx="1976927" cy="1275921"/>
            <a:chOff x="0" y="2628917"/>
            <a:chExt cx="1976927" cy="1275921"/>
          </a:xfrm>
        </p:grpSpPr>
        <p:sp>
          <p:nvSpPr>
            <p:cNvPr id="85" name="Rectangle 84"/>
            <p:cNvSpPr/>
            <p:nvPr/>
          </p:nvSpPr>
          <p:spPr>
            <a:xfrm>
              <a:off x="144079" y="2693316"/>
              <a:ext cx="276653" cy="137586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44622" y="2895200"/>
              <a:ext cx="276653" cy="13758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450387" y="2628917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</a:t>
              </a:r>
              <a:endPara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433404" y="2823207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Calcite</a:t>
              </a:r>
              <a:endPara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0" y="3379812"/>
              <a:ext cx="1976927" cy="525026"/>
              <a:chOff x="0" y="2797226"/>
              <a:chExt cx="1976927" cy="525026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1183667" y="2818793"/>
                <a:ext cx="793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Mammillary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Knobs</a:t>
                </a:r>
              </a:p>
            </p:txBody>
          </p:sp>
          <p:grpSp>
            <p:nvGrpSpPr>
              <p:cNvPr id="24" name="Groupe 23"/>
              <p:cNvGrpSpPr/>
              <p:nvPr/>
            </p:nvGrpSpPr>
            <p:grpSpPr>
              <a:xfrm>
                <a:off x="386763" y="3014637"/>
                <a:ext cx="1162542" cy="307615"/>
                <a:chOff x="386763" y="3014637"/>
                <a:chExt cx="1162542" cy="307615"/>
              </a:xfrm>
            </p:grpSpPr>
            <p:sp>
              <p:nvSpPr>
                <p:cNvPr id="89" name="Oval 19" descr="Papier recyclé"/>
                <p:cNvSpPr>
                  <a:spLocks noChangeArrowheads="1"/>
                </p:cNvSpPr>
                <p:nvPr/>
              </p:nvSpPr>
              <p:spPr bwMode="auto">
                <a:xfrm>
                  <a:off x="803700" y="3014637"/>
                  <a:ext cx="379967" cy="294748"/>
                </a:xfrm>
                <a:prstGeom prst="ellipse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91" name="Oval 19" descr="Papier recyclé"/>
                <p:cNvSpPr>
                  <a:spLocks noChangeArrowheads="1"/>
                </p:cNvSpPr>
                <p:nvPr/>
              </p:nvSpPr>
              <p:spPr bwMode="auto">
                <a:xfrm>
                  <a:off x="871330" y="3065870"/>
                  <a:ext cx="244710" cy="192287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93906" y="3258157"/>
                  <a:ext cx="1155399" cy="6409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150627" y="3204315"/>
                  <a:ext cx="398678" cy="43950"/>
                </a:xfrm>
                <a:prstGeom prst="rect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386763" y="3204314"/>
                  <a:ext cx="477424" cy="45719"/>
                </a:xfrm>
                <a:prstGeom prst="rect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" name="ZoneTexte 92"/>
              <p:cNvSpPr txBox="1"/>
              <p:nvPr/>
            </p:nvSpPr>
            <p:spPr>
              <a:xfrm>
                <a:off x="0" y="2797226"/>
                <a:ext cx="744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Eggshell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Membranes</a:t>
                </a:r>
              </a:p>
            </p:txBody>
          </p:sp>
          <p:cxnSp>
            <p:nvCxnSpPr>
              <p:cNvPr id="83" name="Connecteur droit avec flèche 82"/>
              <p:cNvCxnSpPr/>
              <p:nvPr/>
            </p:nvCxnSpPr>
            <p:spPr>
              <a:xfrm flipH="1">
                <a:off x="973088" y="3083659"/>
                <a:ext cx="376878" cy="8750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10" name="Connecteur droit avec flèche 109"/>
              <p:cNvCxnSpPr/>
              <p:nvPr/>
            </p:nvCxnSpPr>
            <p:spPr>
              <a:xfrm>
                <a:off x="433404" y="3131582"/>
                <a:ext cx="311465" cy="17780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</p:grpSp>
      <p:grpSp>
        <p:nvGrpSpPr>
          <p:cNvPr id="117" name="Groupe 116"/>
          <p:cNvGrpSpPr/>
          <p:nvPr/>
        </p:nvGrpSpPr>
        <p:grpSpPr>
          <a:xfrm>
            <a:off x="1638455" y="4754944"/>
            <a:ext cx="5514745" cy="1175999"/>
            <a:chOff x="2560476" y="4203523"/>
            <a:chExt cx="5514745" cy="1175999"/>
          </a:xfrm>
        </p:grpSpPr>
        <p:sp>
          <p:nvSpPr>
            <p:cNvPr id="120" name="Rectangle 119"/>
            <p:cNvSpPr/>
            <p:nvPr/>
          </p:nvSpPr>
          <p:spPr>
            <a:xfrm>
              <a:off x="2560476" y="4203523"/>
              <a:ext cx="5419742" cy="1175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2613987" y="4249083"/>
              <a:ext cx="536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Role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of organic matrix proteins at pivotal events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703104" y="4604064"/>
              <a:ext cx="5372117" cy="72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b="1" i="1" dirty="0" smtClean="0">
                  <a:solidFill>
                    <a:srgbClr val="333399"/>
                  </a:solidFill>
                  <a:cs typeface="Angsana New" pitchFamily="18" charset="-34"/>
                </a:rPr>
                <a:t>Stabilization of amorphous calcium carbonate (ACC)</a:t>
              </a:r>
            </a:p>
            <a:p>
              <a:pPr>
                <a:lnSpc>
                  <a:spcPct val="114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US" b="1" i="1" dirty="0" smtClean="0">
                  <a:solidFill>
                    <a:srgbClr val="333399"/>
                  </a:solidFill>
                  <a:cs typeface="Angsana New" pitchFamily="18" charset="-34"/>
                </a:rPr>
                <a:t>Polymorphs, morphology and size of crystals</a:t>
              </a:r>
              <a:endParaRPr lang="en-US" b="1" i="1" dirty="0">
                <a:solidFill>
                  <a:srgbClr val="333399"/>
                </a:solidFill>
                <a:cs typeface="Angsana New" pitchFamily="18" charset="-34"/>
              </a:endParaRPr>
            </a:p>
          </p:txBody>
        </p:sp>
      </p:grpSp>
      <p:cxnSp>
        <p:nvCxnSpPr>
          <p:cNvPr id="124" name="Connecteur droit 123"/>
          <p:cNvCxnSpPr/>
          <p:nvPr/>
        </p:nvCxnSpPr>
        <p:spPr>
          <a:xfrm>
            <a:off x="7485157" y="4104970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501923" y="4089230"/>
            <a:ext cx="159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Terminal phase (2 h) 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7950013" y="4991100"/>
            <a:ext cx="1082349" cy="1163559"/>
            <a:chOff x="7694524" y="23750"/>
            <a:chExt cx="1594059" cy="1615543"/>
          </a:xfrm>
        </p:grpSpPr>
        <p:pic>
          <p:nvPicPr>
            <p:cNvPr id="80" name="Picture 2" descr="Z:\Synchro Loches Jgautron\Feuille temps Contrat CE ANR\ANR 2013\RéunionANR février 2014\Logo AN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402" y="23750"/>
              <a:ext cx="941986" cy="97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ZoneTexte 81"/>
            <p:cNvSpPr txBox="1"/>
            <p:nvPr/>
          </p:nvSpPr>
          <p:spPr>
            <a:xfrm>
              <a:off x="7694524" y="912828"/>
              <a:ext cx="1594059" cy="726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Impact 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(2013-2017)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4" name="ZoneTexte 83"/>
          <p:cNvSpPr txBox="1"/>
          <p:nvPr/>
        </p:nvSpPr>
        <p:spPr>
          <a:xfrm>
            <a:off x="240512" y="712891"/>
            <a:ext cx="88177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Role </a:t>
            </a:r>
            <a:r>
              <a:rPr lang="en-US" sz="2000" b="1" dirty="0" smtClean="0">
                <a:solidFill>
                  <a:srgbClr val="C00000"/>
                </a:solidFill>
              </a:rPr>
              <a:t>of amorphous calcium carbonate (ACC) at pivotal stages of shell formation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821870" y="1329128"/>
            <a:ext cx="7369963" cy="646331"/>
          </a:xfrm>
          <a:prstGeom prst="rect">
            <a:avLst/>
          </a:prstGeom>
          <a:noFill/>
          <a:ln w="19050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99"/>
                </a:solidFill>
              </a:rPr>
              <a:t>Friday 18: « 654. Evolution of calcium carbonate mineralogy during rapid avian eggshell calcification » Rodriguez-Navarro et al., presented by Y. </a:t>
            </a:r>
            <a:r>
              <a:rPr lang="en-US" b="1" dirty="0" err="1" smtClean="0">
                <a:solidFill>
                  <a:srgbClr val="333399"/>
                </a:solidFill>
              </a:rPr>
              <a:t>Nys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876425" y="2955924"/>
            <a:ext cx="16836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ACC transformation into calcite aggregates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668466" y="2654782"/>
            <a:ext cx="1638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Calcite crystal units </a:t>
            </a:r>
          </a:p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formation </a:t>
            </a:r>
            <a:endParaRPr lang="en-US" sz="1200" b="1" dirty="0">
              <a:cs typeface="Times New Roman" panose="02020603050405020304" pitchFamily="18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11252" y="3140391"/>
            <a:ext cx="13207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ACC deposition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666669" y="2627825"/>
            <a:ext cx="16627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referential crystal orientation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7457858" y="2787009"/>
            <a:ext cx="1537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Arrest of calcification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6762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71" grpId="0"/>
      <p:bldP spid="125" grpId="0"/>
      <p:bldP spid="84" grpId="0"/>
      <p:bldP spid="90" grpId="0" animBg="1"/>
      <p:bldP spid="67" grpId="0"/>
      <p:bldP spid="68" grpId="0"/>
      <p:bldP spid="72" grpId="0"/>
      <p:bldP spid="81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44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Quantification of matrix proteins at pivotal events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22075" y="5100361"/>
            <a:ext cx="736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To sort major protein candidates involved in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particular key points of the eggshell mineralization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" name="Flèche droite 29"/>
          <p:cNvSpPr>
            <a:spLocks noChangeArrowheads="1"/>
          </p:cNvSpPr>
          <p:nvPr/>
        </p:nvSpPr>
        <p:spPr bwMode="auto">
          <a:xfrm rot="5400000">
            <a:off x="4483063" y="2840698"/>
            <a:ext cx="250825" cy="358775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BF4D00"/>
          </a:solidFill>
          <a:ln w="25400" algn="ctr">
            <a:solidFill>
              <a:srgbClr val="7F34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95521" y="3414657"/>
            <a:ext cx="7014857" cy="119181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F6228"/>
                </a:solidFill>
              </a:rPr>
              <a:t>High-throughput quantitative proteomics, statistical and </a:t>
            </a:r>
            <a:r>
              <a:rPr lang="en-US" sz="2000" b="1" dirty="0" err="1" smtClean="0">
                <a:solidFill>
                  <a:srgbClr val="4F6228"/>
                </a:solidFill>
              </a:rPr>
              <a:t>bioinformatic</a:t>
            </a:r>
            <a:r>
              <a:rPr lang="en-US" sz="2000" b="1" dirty="0" smtClean="0">
                <a:solidFill>
                  <a:srgbClr val="4F6228"/>
                </a:solidFill>
              </a:rPr>
              <a:t> functional analyses of matrix proteins</a:t>
            </a:r>
          </a:p>
          <a:p>
            <a:pPr lvl="0" algn="ctr"/>
            <a:r>
              <a:rPr lang="en-US" sz="1200" b="1" dirty="0" smtClean="0">
                <a:solidFill>
                  <a:srgbClr val="00B0F0"/>
                </a:solidFill>
              </a:rPr>
              <a:t>Marie et al., Journal of Proteomics, 2015, 113: 178-193</a:t>
            </a:r>
          </a:p>
          <a:p>
            <a:pPr lvl="0" algn="ctr"/>
            <a:r>
              <a:rPr lang="en-US" sz="1200" b="1" dirty="0" smtClean="0">
                <a:solidFill>
                  <a:srgbClr val="00B0F0"/>
                </a:solidFill>
              </a:rPr>
              <a:t>Marie et al., Journal of Proteomics, 2015, 126: 140-154</a:t>
            </a:r>
            <a:endParaRPr lang="en-US" sz="1200" b="1" dirty="0">
              <a:solidFill>
                <a:srgbClr val="00B0F0"/>
              </a:solidFill>
            </a:endParaRPr>
          </a:p>
        </p:txBody>
      </p:sp>
      <p:grpSp>
        <p:nvGrpSpPr>
          <p:cNvPr id="78" name="Groupe 77"/>
          <p:cNvGrpSpPr/>
          <p:nvPr/>
        </p:nvGrpSpPr>
        <p:grpSpPr>
          <a:xfrm>
            <a:off x="16379" y="4643603"/>
            <a:ext cx="1079142" cy="1412299"/>
            <a:chOff x="7951982" y="23750"/>
            <a:chExt cx="1079142" cy="1412299"/>
          </a:xfrm>
        </p:grpSpPr>
        <p:pic>
          <p:nvPicPr>
            <p:cNvPr id="79" name="Picture 2" descr="Z:\Synchro Loches Jgautron\Feuille temps Contrat CE ANR\ANR 2013\RéunionANR février 2014\Logo AN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402" y="23750"/>
              <a:ext cx="941986" cy="97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ZoneTexte 79"/>
            <p:cNvSpPr txBox="1"/>
            <p:nvPr/>
          </p:nvSpPr>
          <p:spPr>
            <a:xfrm>
              <a:off x="7951982" y="912829"/>
              <a:ext cx="1079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Impact </a:t>
              </a:r>
            </a:p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(2013-2017)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1" name="Flèche droite 80"/>
          <p:cNvSpPr>
            <a:spLocks noChangeArrowheads="1"/>
          </p:cNvSpPr>
          <p:nvPr/>
        </p:nvSpPr>
        <p:spPr bwMode="auto">
          <a:xfrm rot="5400000">
            <a:off x="4477535" y="4795561"/>
            <a:ext cx="250825" cy="358775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BF4D00"/>
          </a:solidFill>
          <a:ln w="25400" algn="ctr">
            <a:solidFill>
              <a:srgbClr val="7F34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63" y="597475"/>
            <a:ext cx="8674137" cy="237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0" grpId="0" animBg="1"/>
      <p:bldP spid="32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44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Quantification of matrix proteins at pivotal events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2217" y="3114675"/>
            <a:ext cx="7535974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Distribution and variation of abundance of about 300 matrix proteins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152525" y="2844839"/>
            <a:ext cx="0" cy="22221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819400" y="2844839"/>
            <a:ext cx="0" cy="22221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486275" y="2844839"/>
            <a:ext cx="0" cy="22221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324600" y="2844839"/>
            <a:ext cx="0" cy="22221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991475" y="2844839"/>
            <a:ext cx="0" cy="22221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/>
          <p:cNvGrpSpPr/>
          <p:nvPr/>
        </p:nvGrpSpPr>
        <p:grpSpPr>
          <a:xfrm>
            <a:off x="523261" y="3534298"/>
            <a:ext cx="7660168" cy="924585"/>
            <a:chOff x="710623" y="3582114"/>
            <a:chExt cx="7660168" cy="924585"/>
          </a:xfrm>
        </p:grpSpPr>
        <p:pic>
          <p:nvPicPr>
            <p:cNvPr id="36" name="Picture 2" descr="C:\Users\jgautron\AppData\Local\Microsoft\Windows\Temporary Internet Files\Content.IE5\T3M01ABQ\MC900434411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0623" y="3735297"/>
              <a:ext cx="685724" cy="77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ZoneTexte 1"/>
            <p:cNvSpPr txBox="1">
              <a:spLocks noChangeArrowheads="1"/>
            </p:cNvSpPr>
            <p:nvPr/>
          </p:nvSpPr>
          <p:spPr bwMode="auto">
            <a:xfrm>
              <a:off x="1401639" y="3582114"/>
              <a:ext cx="69691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Predicted functional activities of the identified matrix proteins ?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23261" y="3901299"/>
            <a:ext cx="8078426" cy="1160397"/>
            <a:chOff x="701675" y="4638675"/>
            <a:chExt cx="8078426" cy="1160397"/>
          </a:xfrm>
        </p:grpSpPr>
        <p:grpSp>
          <p:nvGrpSpPr>
            <p:cNvPr id="22" name="Groupe 21"/>
            <p:cNvGrpSpPr/>
            <p:nvPr/>
          </p:nvGrpSpPr>
          <p:grpSpPr>
            <a:xfrm>
              <a:off x="701675" y="4638675"/>
              <a:ext cx="8078426" cy="1160397"/>
              <a:chOff x="344605" y="4635741"/>
              <a:chExt cx="8078426" cy="1160397"/>
            </a:xfrm>
          </p:grpSpPr>
          <p:sp>
            <p:nvSpPr>
              <p:cNvPr id="24" name="ZoneTexte 34"/>
              <p:cNvSpPr txBox="1">
                <a:spLocks noChangeArrowheads="1"/>
              </p:cNvSpPr>
              <p:nvPr/>
            </p:nvSpPr>
            <p:spPr bwMode="auto">
              <a:xfrm>
                <a:off x="1811803" y="4635741"/>
                <a:ext cx="5517472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 smtClean="0"/>
                  <a:t>Classification in 3 different groups according to their potential functions</a:t>
                </a:r>
                <a:endParaRPr lang="en-US" sz="1400" b="1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344605" y="5272918"/>
                <a:ext cx="2556861" cy="52322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C00000"/>
                    </a:solidFill>
                  </a:rPr>
                  <a:t>Associated to mineralization process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6400800" y="5272294"/>
                <a:ext cx="2022231" cy="52322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C00000"/>
                    </a:solidFill>
                  </a:rPr>
                  <a:t>Antimicrobial</a:t>
                </a:r>
              </a:p>
              <a:p>
                <a:pPr algn="ctr"/>
                <a:r>
                  <a:rPr lang="en-US" sz="1400" dirty="0" smtClean="0">
                    <a:solidFill>
                      <a:srgbClr val="C00000"/>
                    </a:solidFill>
                  </a:rPr>
                  <a:t>proteins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9" name="Connecteur droit avec flèche 28"/>
              <p:cNvCxnSpPr/>
              <p:nvPr/>
            </p:nvCxnSpPr>
            <p:spPr>
              <a:xfrm flipH="1">
                <a:off x="2055812" y="5010885"/>
                <a:ext cx="274616" cy="19343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>
                <a:off x="4478681" y="4966924"/>
                <a:ext cx="0" cy="28841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6871472" y="4993300"/>
                <a:ext cx="320636" cy="21101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ZoneTexte 42"/>
            <p:cNvSpPr txBox="1"/>
            <p:nvPr/>
          </p:nvSpPr>
          <p:spPr>
            <a:xfrm>
              <a:off x="3618370" y="5258268"/>
              <a:ext cx="2720367" cy="52322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Involved in the regulation of activity of proteins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63" y="597475"/>
            <a:ext cx="8674137" cy="237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50042" y="5202018"/>
            <a:ext cx="8443913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Highlight on 22 matrix proteins suspected to have predominant roles in the control of the different stages of shell calcification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59851" y="5434859"/>
            <a:ext cx="15525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ACC transformation into calcite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315280" y="5052353"/>
            <a:ext cx="723139" cy="324380"/>
            <a:chOff x="4381734" y="3692068"/>
            <a:chExt cx="944419" cy="439257"/>
          </a:xfrm>
        </p:grpSpPr>
        <p:grpSp>
          <p:nvGrpSpPr>
            <p:cNvPr id="6" name="Groupe 67"/>
            <p:cNvGrpSpPr/>
            <p:nvPr/>
          </p:nvGrpSpPr>
          <p:grpSpPr>
            <a:xfrm>
              <a:off x="4607336" y="3692068"/>
              <a:ext cx="563299" cy="402775"/>
              <a:chOff x="3805924" y="3385996"/>
              <a:chExt cx="563299" cy="402775"/>
            </a:xfrm>
          </p:grpSpPr>
          <p:sp>
            <p:nvSpPr>
              <p:cNvPr id="8" name="Freeform 22" descr="Papier recyclé"/>
              <p:cNvSpPr>
                <a:spLocks/>
              </p:cNvSpPr>
              <p:nvPr/>
            </p:nvSpPr>
            <p:spPr bwMode="auto">
              <a:xfrm>
                <a:off x="3805924" y="3385996"/>
                <a:ext cx="563299" cy="4027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22" descr="Papier recyclé"/>
              <p:cNvSpPr>
                <a:spLocks/>
              </p:cNvSpPr>
              <p:nvPr/>
            </p:nvSpPr>
            <p:spPr bwMode="auto">
              <a:xfrm>
                <a:off x="3836566" y="3425204"/>
                <a:ext cx="481012" cy="3333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3987033" y="3558554"/>
                <a:ext cx="200025" cy="2000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381734" y="4064651"/>
              <a:ext cx="944419" cy="666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620782" y="5438517"/>
            <a:ext cx="1638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Crystal units </a:t>
            </a:r>
          </a:p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formation </a:t>
            </a:r>
            <a:endParaRPr lang="en-US" sz="1200" b="1" dirty="0"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501069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73382" y="5847404"/>
            <a:ext cx="1880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Rapid growth phase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8329" y="5844206"/>
            <a:ext cx="5101333" cy="338554"/>
            <a:chOff x="581891" y="3444544"/>
            <a:chExt cx="6482320" cy="338554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81891" y="3476317"/>
              <a:ext cx="6482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412852" y="3444544"/>
              <a:ext cx="51269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cs typeface="Times New Roman" panose="02020603050405020304" pitchFamily="18" charset="0"/>
                </a:rPr>
                <a:t>First events of shell mineralization (initiation)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63568" y="5619326"/>
            <a:ext cx="13207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ACC deposition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421007" y="5455536"/>
            <a:ext cx="16627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referential crystal orientation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6" name="Groupe 86"/>
          <p:cNvGrpSpPr/>
          <p:nvPr/>
        </p:nvGrpSpPr>
        <p:grpSpPr>
          <a:xfrm>
            <a:off x="5933736" y="4287471"/>
            <a:ext cx="637309" cy="1053830"/>
            <a:chOff x="3836566" y="5518373"/>
            <a:chExt cx="1095375" cy="1983081"/>
          </a:xfrm>
        </p:grpSpPr>
        <p:sp>
          <p:nvSpPr>
            <p:cNvPr id="28" name="Freeform 33" descr="Papier recyclé"/>
            <p:cNvSpPr>
              <a:spLocks/>
            </p:cNvSpPr>
            <p:nvPr/>
          </p:nvSpPr>
          <p:spPr bwMode="auto">
            <a:xfrm>
              <a:off x="3849339" y="5518373"/>
              <a:ext cx="1082602" cy="1972910"/>
            </a:xfrm>
            <a:custGeom>
              <a:avLst/>
              <a:gdLst>
                <a:gd name="T0" fmla="*/ 255 w 690"/>
                <a:gd name="T1" fmla="*/ 1385 h 774"/>
                <a:gd name="T2" fmla="*/ 147 w 690"/>
                <a:gd name="T3" fmla="*/ 1293 h 774"/>
                <a:gd name="T4" fmla="*/ 60 w 690"/>
                <a:gd name="T5" fmla="*/ 1185 h 774"/>
                <a:gd name="T6" fmla="*/ 27 w 690"/>
                <a:gd name="T7" fmla="*/ 1066 h 774"/>
                <a:gd name="T8" fmla="*/ 0 w 690"/>
                <a:gd name="T9" fmla="*/ 839 h 774"/>
                <a:gd name="T10" fmla="*/ 0 w 690"/>
                <a:gd name="T11" fmla="*/ 622 h 774"/>
                <a:gd name="T12" fmla="*/ 0 w 690"/>
                <a:gd name="T13" fmla="*/ 330 h 774"/>
                <a:gd name="T14" fmla="*/ 0 w 690"/>
                <a:gd name="T15" fmla="*/ 108 h 774"/>
                <a:gd name="T16" fmla="*/ 0 w 690"/>
                <a:gd name="T17" fmla="*/ 16 h 774"/>
                <a:gd name="T18" fmla="*/ 153 w 690"/>
                <a:gd name="T19" fmla="*/ 0 h 774"/>
                <a:gd name="T20" fmla="*/ 330 w 690"/>
                <a:gd name="T21" fmla="*/ 22 h 774"/>
                <a:gd name="T22" fmla="*/ 492 w 690"/>
                <a:gd name="T23" fmla="*/ 22 h 774"/>
                <a:gd name="T24" fmla="*/ 627 w 690"/>
                <a:gd name="T25" fmla="*/ 22 h 774"/>
                <a:gd name="T26" fmla="*/ 672 w 690"/>
                <a:gd name="T27" fmla="*/ 22 h 774"/>
                <a:gd name="T28" fmla="*/ 684 w 690"/>
                <a:gd name="T29" fmla="*/ 730 h 774"/>
                <a:gd name="T30" fmla="*/ 690 w 690"/>
                <a:gd name="T31" fmla="*/ 1050 h 774"/>
                <a:gd name="T32" fmla="*/ 675 w 690"/>
                <a:gd name="T33" fmla="*/ 1185 h 774"/>
                <a:gd name="T34" fmla="*/ 621 w 690"/>
                <a:gd name="T35" fmla="*/ 1293 h 774"/>
                <a:gd name="T36" fmla="*/ 519 w 690"/>
                <a:gd name="T37" fmla="*/ 1374 h 774"/>
                <a:gd name="T38" fmla="*/ 435 w 690"/>
                <a:gd name="T39" fmla="*/ 1385 h 774"/>
                <a:gd name="T40" fmla="*/ 393 w 690"/>
                <a:gd name="T41" fmla="*/ 1396 h 7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90" h="774">
                  <a:moveTo>
                    <a:pt x="255" y="768"/>
                  </a:moveTo>
                  <a:lnTo>
                    <a:pt x="147" y="717"/>
                  </a:lnTo>
                  <a:lnTo>
                    <a:pt x="60" y="657"/>
                  </a:lnTo>
                  <a:lnTo>
                    <a:pt x="27" y="591"/>
                  </a:lnTo>
                  <a:lnTo>
                    <a:pt x="0" y="465"/>
                  </a:lnTo>
                  <a:lnTo>
                    <a:pt x="0" y="345"/>
                  </a:lnTo>
                  <a:lnTo>
                    <a:pt x="0" y="183"/>
                  </a:lnTo>
                  <a:lnTo>
                    <a:pt x="0" y="60"/>
                  </a:lnTo>
                  <a:lnTo>
                    <a:pt x="0" y="9"/>
                  </a:lnTo>
                  <a:lnTo>
                    <a:pt x="153" y="0"/>
                  </a:lnTo>
                  <a:lnTo>
                    <a:pt x="330" y="12"/>
                  </a:lnTo>
                  <a:lnTo>
                    <a:pt x="492" y="12"/>
                  </a:lnTo>
                  <a:lnTo>
                    <a:pt x="627" y="12"/>
                  </a:lnTo>
                  <a:lnTo>
                    <a:pt x="672" y="12"/>
                  </a:lnTo>
                  <a:lnTo>
                    <a:pt x="684" y="405"/>
                  </a:lnTo>
                  <a:lnTo>
                    <a:pt x="690" y="582"/>
                  </a:lnTo>
                  <a:lnTo>
                    <a:pt x="675" y="657"/>
                  </a:lnTo>
                  <a:lnTo>
                    <a:pt x="621" y="717"/>
                  </a:lnTo>
                  <a:lnTo>
                    <a:pt x="519" y="762"/>
                  </a:lnTo>
                  <a:lnTo>
                    <a:pt x="435" y="768"/>
                  </a:lnTo>
                  <a:lnTo>
                    <a:pt x="393" y="774"/>
                  </a:lnTo>
                </a:path>
              </a:pathLst>
            </a:cu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3" descr="Papier recyclé"/>
            <p:cNvSpPr>
              <a:spLocks/>
            </p:cNvSpPr>
            <p:nvPr/>
          </p:nvSpPr>
          <p:spPr bwMode="auto">
            <a:xfrm>
              <a:off x="3836566" y="5563182"/>
              <a:ext cx="1095375" cy="1928118"/>
            </a:xfrm>
            <a:custGeom>
              <a:avLst/>
              <a:gdLst>
                <a:gd name="T0" fmla="*/ 255 w 690"/>
                <a:gd name="T1" fmla="*/ 1385 h 774"/>
                <a:gd name="T2" fmla="*/ 147 w 690"/>
                <a:gd name="T3" fmla="*/ 1293 h 774"/>
                <a:gd name="T4" fmla="*/ 60 w 690"/>
                <a:gd name="T5" fmla="*/ 1185 h 774"/>
                <a:gd name="T6" fmla="*/ 27 w 690"/>
                <a:gd name="T7" fmla="*/ 1066 h 774"/>
                <a:gd name="T8" fmla="*/ 0 w 690"/>
                <a:gd name="T9" fmla="*/ 839 h 774"/>
                <a:gd name="T10" fmla="*/ 0 w 690"/>
                <a:gd name="T11" fmla="*/ 622 h 774"/>
                <a:gd name="T12" fmla="*/ 0 w 690"/>
                <a:gd name="T13" fmla="*/ 330 h 774"/>
                <a:gd name="T14" fmla="*/ 0 w 690"/>
                <a:gd name="T15" fmla="*/ 108 h 774"/>
                <a:gd name="T16" fmla="*/ 0 w 690"/>
                <a:gd name="T17" fmla="*/ 16 h 774"/>
                <a:gd name="T18" fmla="*/ 153 w 690"/>
                <a:gd name="T19" fmla="*/ 0 h 774"/>
                <a:gd name="T20" fmla="*/ 330 w 690"/>
                <a:gd name="T21" fmla="*/ 22 h 774"/>
                <a:gd name="T22" fmla="*/ 492 w 690"/>
                <a:gd name="T23" fmla="*/ 22 h 774"/>
                <a:gd name="T24" fmla="*/ 627 w 690"/>
                <a:gd name="T25" fmla="*/ 22 h 774"/>
                <a:gd name="T26" fmla="*/ 672 w 690"/>
                <a:gd name="T27" fmla="*/ 22 h 774"/>
                <a:gd name="T28" fmla="*/ 684 w 690"/>
                <a:gd name="T29" fmla="*/ 730 h 774"/>
                <a:gd name="T30" fmla="*/ 690 w 690"/>
                <a:gd name="T31" fmla="*/ 1050 h 774"/>
                <a:gd name="T32" fmla="*/ 675 w 690"/>
                <a:gd name="T33" fmla="*/ 1185 h 774"/>
                <a:gd name="T34" fmla="*/ 621 w 690"/>
                <a:gd name="T35" fmla="*/ 1293 h 774"/>
                <a:gd name="T36" fmla="*/ 519 w 690"/>
                <a:gd name="T37" fmla="*/ 1374 h 774"/>
                <a:gd name="T38" fmla="*/ 435 w 690"/>
                <a:gd name="T39" fmla="*/ 1385 h 774"/>
                <a:gd name="T40" fmla="*/ 393 w 690"/>
                <a:gd name="T41" fmla="*/ 1396 h 7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90" h="774">
                  <a:moveTo>
                    <a:pt x="255" y="768"/>
                  </a:moveTo>
                  <a:lnTo>
                    <a:pt x="147" y="717"/>
                  </a:lnTo>
                  <a:lnTo>
                    <a:pt x="60" y="657"/>
                  </a:lnTo>
                  <a:lnTo>
                    <a:pt x="27" y="591"/>
                  </a:lnTo>
                  <a:lnTo>
                    <a:pt x="0" y="465"/>
                  </a:lnTo>
                  <a:lnTo>
                    <a:pt x="0" y="345"/>
                  </a:lnTo>
                  <a:lnTo>
                    <a:pt x="0" y="183"/>
                  </a:lnTo>
                  <a:lnTo>
                    <a:pt x="0" y="60"/>
                  </a:lnTo>
                  <a:lnTo>
                    <a:pt x="0" y="9"/>
                  </a:lnTo>
                  <a:lnTo>
                    <a:pt x="153" y="0"/>
                  </a:lnTo>
                  <a:lnTo>
                    <a:pt x="330" y="12"/>
                  </a:lnTo>
                  <a:lnTo>
                    <a:pt x="492" y="12"/>
                  </a:lnTo>
                  <a:lnTo>
                    <a:pt x="627" y="12"/>
                  </a:lnTo>
                  <a:lnTo>
                    <a:pt x="672" y="12"/>
                  </a:lnTo>
                  <a:lnTo>
                    <a:pt x="684" y="405"/>
                  </a:lnTo>
                  <a:lnTo>
                    <a:pt x="690" y="582"/>
                  </a:lnTo>
                  <a:lnTo>
                    <a:pt x="675" y="657"/>
                  </a:lnTo>
                  <a:lnTo>
                    <a:pt x="621" y="717"/>
                  </a:lnTo>
                  <a:lnTo>
                    <a:pt x="519" y="762"/>
                  </a:lnTo>
                  <a:lnTo>
                    <a:pt x="435" y="768"/>
                  </a:lnTo>
                  <a:lnTo>
                    <a:pt x="393" y="774"/>
                  </a:lnTo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19" descr="Papier recyclé"/>
            <p:cNvSpPr>
              <a:spLocks noChangeArrowheads="1"/>
            </p:cNvSpPr>
            <p:nvPr/>
          </p:nvSpPr>
          <p:spPr bwMode="auto">
            <a:xfrm>
              <a:off x="4316066" y="7241209"/>
              <a:ext cx="210005" cy="260245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956563" y="5332235"/>
            <a:ext cx="640691" cy="444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Oval 19" descr="Papier recyclé"/>
          <p:cNvSpPr>
            <a:spLocks noChangeArrowheads="1"/>
          </p:cNvSpPr>
          <p:nvPr/>
        </p:nvSpPr>
        <p:spPr bwMode="auto">
          <a:xfrm>
            <a:off x="6200327" y="5195660"/>
            <a:ext cx="153159" cy="147713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8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757206" y="4091816"/>
            <a:ext cx="777193" cy="1284916"/>
            <a:chOff x="5940820" y="2147500"/>
            <a:chExt cx="792366" cy="1651159"/>
          </a:xfrm>
        </p:grpSpPr>
        <p:grpSp>
          <p:nvGrpSpPr>
            <p:cNvPr id="32" name="Groupe 31"/>
            <p:cNvGrpSpPr/>
            <p:nvPr/>
          </p:nvGrpSpPr>
          <p:grpSpPr>
            <a:xfrm>
              <a:off x="5940820" y="2147500"/>
              <a:ext cx="792366" cy="1651159"/>
              <a:chOff x="8856000" y="2577380"/>
              <a:chExt cx="576000" cy="1059872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8856000" y="2585770"/>
                <a:ext cx="576000" cy="1037455"/>
                <a:chOff x="3836566" y="5219323"/>
                <a:chExt cx="1095375" cy="1972920"/>
              </a:xfrm>
            </p:grpSpPr>
            <p:sp>
              <p:nvSpPr>
                <p:cNvPr id="37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40" y="5219323"/>
                  <a:ext cx="1082601" cy="197292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264125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Rectangle 44"/>
              <p:cNvSpPr/>
              <p:nvPr/>
            </p:nvSpPr>
            <p:spPr>
              <a:xfrm>
                <a:off x="8915620" y="3602192"/>
                <a:ext cx="496620" cy="350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8856000" y="2577380"/>
                <a:ext cx="562278" cy="47350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 dirty="0">
                  <a:solidFill>
                    <a:srgbClr val="4F6228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" name="Oval 19" descr="Papier recyclé"/>
            <p:cNvSpPr>
              <a:spLocks noChangeArrowheads="1"/>
            </p:cNvSpPr>
            <p:nvPr/>
          </p:nvSpPr>
          <p:spPr bwMode="auto">
            <a:xfrm>
              <a:off x="6263548" y="3556448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95982" y="4873800"/>
            <a:ext cx="774003" cy="512457"/>
            <a:chOff x="3478087" y="3177186"/>
            <a:chExt cx="789113" cy="658524"/>
          </a:xfrm>
        </p:grpSpPr>
        <p:grpSp>
          <p:nvGrpSpPr>
            <p:cNvPr id="40" name="Groupe 39"/>
            <p:cNvGrpSpPr/>
            <p:nvPr/>
          </p:nvGrpSpPr>
          <p:grpSpPr>
            <a:xfrm>
              <a:off x="3597291" y="3177186"/>
              <a:ext cx="593306" cy="623304"/>
              <a:chOff x="1895766" y="6176082"/>
              <a:chExt cx="742046" cy="822758"/>
            </a:xfrm>
          </p:grpSpPr>
          <p:sp>
            <p:nvSpPr>
              <p:cNvPr id="43" name="Freeform 22" descr="Papier recyclé"/>
              <p:cNvSpPr>
                <a:spLocks/>
              </p:cNvSpPr>
              <p:nvPr/>
            </p:nvSpPr>
            <p:spPr bwMode="auto">
              <a:xfrm>
                <a:off x="1895766" y="6176082"/>
                <a:ext cx="742046" cy="757706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2" descr="Papier recyclé"/>
              <p:cNvSpPr>
                <a:spLocks/>
              </p:cNvSpPr>
              <p:nvPr/>
            </p:nvSpPr>
            <p:spPr bwMode="auto">
              <a:xfrm>
                <a:off x="1916655" y="6228184"/>
                <a:ext cx="700271" cy="703982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2176751" y="6669179"/>
                <a:ext cx="200025" cy="26298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74637" y="6932166"/>
                <a:ext cx="584305" cy="6667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478087" y="3761608"/>
              <a:ext cx="789113" cy="741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Oval 19" descr="Papier recyclé"/>
            <p:cNvSpPr>
              <a:spLocks noChangeArrowheads="1"/>
            </p:cNvSpPr>
            <p:nvPr/>
          </p:nvSpPr>
          <p:spPr bwMode="auto">
            <a:xfrm>
              <a:off x="3815869" y="3556137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17225" y="5153624"/>
            <a:ext cx="739390" cy="214113"/>
            <a:chOff x="386763" y="3014637"/>
            <a:chExt cx="1162542" cy="307615"/>
          </a:xfrm>
        </p:grpSpPr>
        <p:sp>
          <p:nvSpPr>
            <p:cNvPr id="53" name="Oval 19" descr="Papier recyclé"/>
            <p:cNvSpPr>
              <a:spLocks noChangeArrowheads="1"/>
            </p:cNvSpPr>
            <p:nvPr/>
          </p:nvSpPr>
          <p:spPr bwMode="auto">
            <a:xfrm>
              <a:off x="803700" y="3014637"/>
              <a:ext cx="379967" cy="29474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4" name="Oval 19" descr="Papier recyclé"/>
            <p:cNvSpPr>
              <a:spLocks noChangeArrowheads="1"/>
            </p:cNvSpPr>
            <p:nvPr/>
          </p:nvSpPr>
          <p:spPr bwMode="auto">
            <a:xfrm>
              <a:off x="871330" y="3065870"/>
              <a:ext cx="244710" cy="192287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3906" y="3258157"/>
              <a:ext cx="1155399" cy="640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50627" y="3204315"/>
              <a:ext cx="398678" cy="4395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6763" y="3204314"/>
              <a:ext cx="477424" cy="45719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7358444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375210" y="5866454"/>
            <a:ext cx="159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Terminal phase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83646" y="5614720"/>
            <a:ext cx="1537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Arrest of calcification</a:t>
            </a:r>
            <a:endParaRPr lang="en-US" sz="1200" b="1" dirty="0"/>
          </a:p>
        </p:txBody>
      </p:sp>
      <p:grpSp>
        <p:nvGrpSpPr>
          <p:cNvPr id="74" name="Groupe 73"/>
          <p:cNvGrpSpPr/>
          <p:nvPr/>
        </p:nvGrpSpPr>
        <p:grpSpPr>
          <a:xfrm>
            <a:off x="17366" y="1642090"/>
            <a:ext cx="8357187" cy="2880000"/>
            <a:chOff x="17366" y="1956415"/>
            <a:chExt cx="8357187" cy="2880000"/>
          </a:xfrm>
        </p:grpSpPr>
        <p:sp>
          <p:nvSpPr>
            <p:cNvPr id="18" name="Rectangle 17"/>
            <p:cNvSpPr/>
            <p:nvPr/>
          </p:nvSpPr>
          <p:spPr>
            <a:xfrm>
              <a:off x="17366" y="4156215"/>
              <a:ext cx="276653" cy="137586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09" y="4358099"/>
              <a:ext cx="276653" cy="13758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23674" y="4091816"/>
              <a:ext cx="436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ACC</a:t>
              </a:r>
              <a:endParaRPr lang="en-US" sz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06691" y="4286106"/>
              <a:ext cx="602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Calcite</a:t>
              </a:r>
              <a:endParaRPr lang="en-US" sz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025357" y="1956415"/>
              <a:ext cx="172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50000"/>
                    </a:schemeClr>
                  </a:solidFill>
                </a:rPr>
                <a:t>Binds to Calcium</a:t>
              </a:r>
              <a:endParaRPr 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2025357" y="2281201"/>
              <a:ext cx="14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50000"/>
                    </a:schemeClr>
                  </a:solidFill>
                </a:rPr>
                <a:t>Modification of protein conformation</a:t>
              </a:r>
              <a:endParaRPr 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025357" y="3023454"/>
              <a:ext cx="1689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50000"/>
                    </a:schemeClr>
                  </a:solidFill>
                </a:rPr>
                <a:t>Protein aggregation</a:t>
              </a:r>
              <a:endParaRPr 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025357" y="4263948"/>
              <a:ext cx="172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ACC transformation in crystalline shape</a:t>
              </a:r>
              <a:endParaRPr lang="en-US" sz="1200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2025357" y="3729636"/>
              <a:ext cx="12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ACC Formation</a:t>
              </a:r>
              <a:endParaRPr lang="en-US" sz="1200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3509919" y="2233414"/>
              <a:ext cx="4864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 vitro study of the role of Ovalbumin on CaCO3 crystallization </a:t>
              </a:r>
              <a:r>
                <a:rPr lang="en-US" sz="1200" dirty="0" smtClean="0"/>
                <a:t>(</a:t>
              </a:r>
              <a:r>
                <a:rPr lang="en-US" sz="1200" dirty="0" err="1" smtClean="0"/>
                <a:t>Pipitch</a:t>
              </a:r>
              <a:r>
                <a:rPr lang="en-US" sz="1200" dirty="0" smtClean="0"/>
                <a:t> et al., 2008, </a:t>
              </a:r>
              <a:r>
                <a:rPr lang="en-US" sz="1200" dirty="0" err="1" smtClean="0"/>
                <a:t>Schwahn</a:t>
              </a:r>
              <a:r>
                <a:rPr lang="en-US" sz="1200" dirty="0" smtClean="0"/>
                <a:t> et al., 2003)</a:t>
              </a:r>
              <a:endParaRPr lang="en-US" sz="1200" dirty="0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9735" y="1956415"/>
              <a:ext cx="1498166" cy="2880000"/>
            </a:xfrm>
            <a:prstGeom prst="rect">
              <a:avLst/>
            </a:prstGeom>
          </p:spPr>
        </p:pic>
      </p:grpSp>
      <p:sp>
        <p:nvSpPr>
          <p:cNvPr id="73" name="Rectangle 72"/>
          <p:cNvSpPr/>
          <p:nvPr/>
        </p:nvSpPr>
        <p:spPr>
          <a:xfrm>
            <a:off x="3955901" y="4491143"/>
            <a:ext cx="1303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OVAL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06112" y="4762432"/>
            <a:ext cx="574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OVAL</a:t>
            </a:r>
            <a:endParaRPr lang="en-US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0" y="444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Proteins at pivotal events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76" name="ZoneTexte 3"/>
          <p:cNvSpPr txBox="1">
            <a:spLocks noChangeArrowheads="1"/>
          </p:cNvSpPr>
          <p:nvPr/>
        </p:nvSpPr>
        <p:spPr bwMode="auto">
          <a:xfrm>
            <a:off x="86571" y="1053328"/>
            <a:ext cx="902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smtClean="0"/>
              <a:t> </a:t>
            </a:r>
            <a:r>
              <a:rPr lang="en-US" dirty="0" smtClean="0"/>
              <a:t>Proteins with established role in the </a:t>
            </a:r>
            <a:r>
              <a:rPr lang="en-US" b="1" dirty="0" err="1" smtClean="0"/>
              <a:t>biomineralisation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8" name="ZoneTexte 77"/>
          <p:cNvSpPr txBox="1"/>
          <p:nvPr/>
        </p:nvSpPr>
        <p:spPr>
          <a:xfrm>
            <a:off x="341258" y="651817"/>
            <a:ext cx="858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 Proteins having a direct involvement in eggshell mineralization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2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4" grpId="0"/>
      <p:bldP spid="76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59851" y="5434859"/>
            <a:ext cx="15525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ACC transformation into calcite</a:t>
            </a:r>
            <a:endParaRPr lang="en-US" sz="12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315280" y="5052353"/>
            <a:ext cx="723139" cy="324380"/>
            <a:chOff x="4381734" y="3692068"/>
            <a:chExt cx="944419" cy="439257"/>
          </a:xfrm>
        </p:grpSpPr>
        <p:grpSp>
          <p:nvGrpSpPr>
            <p:cNvPr id="6" name="Groupe 67"/>
            <p:cNvGrpSpPr/>
            <p:nvPr/>
          </p:nvGrpSpPr>
          <p:grpSpPr>
            <a:xfrm>
              <a:off x="4607336" y="3692068"/>
              <a:ext cx="563299" cy="402775"/>
              <a:chOff x="3805924" y="3385996"/>
              <a:chExt cx="563299" cy="402775"/>
            </a:xfrm>
          </p:grpSpPr>
          <p:sp>
            <p:nvSpPr>
              <p:cNvPr id="8" name="Freeform 22" descr="Papier recyclé"/>
              <p:cNvSpPr>
                <a:spLocks/>
              </p:cNvSpPr>
              <p:nvPr/>
            </p:nvSpPr>
            <p:spPr bwMode="auto">
              <a:xfrm>
                <a:off x="3805924" y="3385996"/>
                <a:ext cx="563299" cy="4027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" name="Freeform 22" descr="Papier recyclé"/>
              <p:cNvSpPr>
                <a:spLocks/>
              </p:cNvSpPr>
              <p:nvPr/>
            </p:nvSpPr>
            <p:spPr bwMode="auto">
              <a:xfrm>
                <a:off x="3836566" y="3425204"/>
                <a:ext cx="481012" cy="3333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3987033" y="3558554"/>
                <a:ext cx="200025" cy="2000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381734" y="4064651"/>
              <a:ext cx="944419" cy="666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620782" y="5438517"/>
            <a:ext cx="1638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Crystal units </a:t>
            </a:r>
          </a:p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formation </a:t>
            </a:r>
            <a:endParaRPr lang="en-US" sz="12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501069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73382" y="5847404"/>
            <a:ext cx="1880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Rapid growth phase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8329" y="5844206"/>
            <a:ext cx="5101333" cy="338554"/>
            <a:chOff x="581891" y="3444544"/>
            <a:chExt cx="6482320" cy="338554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81891" y="3476317"/>
              <a:ext cx="6482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412852" y="3444544"/>
              <a:ext cx="51269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cs typeface="Times New Roman" panose="02020603050405020304" pitchFamily="18" charset="0"/>
                </a:rPr>
                <a:t>First events of shell mineralization (initiation)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63568" y="5619326"/>
            <a:ext cx="13207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ACC deposition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5421007" y="4287471"/>
            <a:ext cx="1662765" cy="1629730"/>
            <a:chOff x="4589009" y="2418235"/>
            <a:chExt cx="1695227" cy="2094259"/>
          </a:xfrm>
        </p:grpSpPr>
        <p:grpSp>
          <p:nvGrpSpPr>
            <p:cNvPr id="23" name="Groupe 22"/>
            <p:cNvGrpSpPr/>
            <p:nvPr/>
          </p:nvGrpSpPr>
          <p:grpSpPr>
            <a:xfrm>
              <a:off x="4589009" y="2418235"/>
              <a:ext cx="1695227" cy="2094259"/>
              <a:chOff x="2256599" y="3790941"/>
              <a:chExt cx="2451020" cy="2441947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2256599" y="5541141"/>
                <a:ext cx="2451020" cy="691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j-lt"/>
                    <a:cs typeface="Times New Roman" panose="02020603050405020304" pitchFamily="18" charset="0"/>
                  </a:rPr>
                  <a:t>P</a:t>
                </a:r>
                <a:r>
                  <a:rPr lang="en-US" sz="1200" b="1" dirty="0" smtClean="0">
                    <a:latin typeface="+mj-lt"/>
                    <a:cs typeface="Times New Roman" panose="02020603050405020304" pitchFamily="18" charset="0"/>
                  </a:rPr>
                  <a:t>referential crystal orientation</a:t>
                </a:r>
                <a:endParaRPr lang="en-US" sz="1200" b="1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e 86"/>
              <p:cNvGrpSpPr/>
              <p:nvPr/>
            </p:nvGrpSpPr>
            <p:grpSpPr>
              <a:xfrm>
                <a:off x="3012393" y="3790941"/>
                <a:ext cx="939433" cy="1579033"/>
                <a:chOff x="3836566" y="5518373"/>
                <a:chExt cx="1095375" cy="1983081"/>
              </a:xfrm>
            </p:grpSpPr>
            <p:sp>
              <p:nvSpPr>
                <p:cNvPr id="28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39" y="5518373"/>
                  <a:ext cx="1082602" cy="197291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9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563182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0" name="Oval 19" descr="Papier recyclé"/>
                <p:cNvSpPr>
                  <a:spLocks noChangeArrowheads="1"/>
                </p:cNvSpPr>
                <p:nvPr/>
              </p:nvSpPr>
              <p:spPr bwMode="auto">
                <a:xfrm>
                  <a:off x="4316066" y="7241209"/>
                  <a:ext cx="210005" cy="260245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046042" y="5356390"/>
                <a:ext cx="944419" cy="666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Oval 19" descr="Papier recyclé"/>
            <p:cNvSpPr>
              <a:spLocks noChangeArrowheads="1"/>
            </p:cNvSpPr>
            <p:nvPr/>
          </p:nvSpPr>
          <p:spPr bwMode="auto">
            <a:xfrm>
              <a:off x="5383544" y="3585289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757206" y="4091816"/>
            <a:ext cx="777193" cy="1284916"/>
            <a:chOff x="5940820" y="2147500"/>
            <a:chExt cx="792366" cy="1651159"/>
          </a:xfrm>
        </p:grpSpPr>
        <p:grpSp>
          <p:nvGrpSpPr>
            <p:cNvPr id="32" name="Groupe 31"/>
            <p:cNvGrpSpPr/>
            <p:nvPr/>
          </p:nvGrpSpPr>
          <p:grpSpPr>
            <a:xfrm>
              <a:off x="5940820" y="2147500"/>
              <a:ext cx="792366" cy="1651159"/>
              <a:chOff x="8856000" y="2577380"/>
              <a:chExt cx="576000" cy="1059872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8856000" y="2585770"/>
                <a:ext cx="576000" cy="1037455"/>
                <a:chOff x="3836566" y="5219323"/>
                <a:chExt cx="1095375" cy="1972920"/>
              </a:xfrm>
            </p:grpSpPr>
            <p:sp>
              <p:nvSpPr>
                <p:cNvPr id="37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40" y="5219323"/>
                  <a:ext cx="1082601" cy="197292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8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264125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35" name="Rectangle 44"/>
              <p:cNvSpPr/>
              <p:nvPr/>
            </p:nvSpPr>
            <p:spPr>
              <a:xfrm>
                <a:off x="8915620" y="3602192"/>
                <a:ext cx="496620" cy="350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8856000" y="2577380"/>
                <a:ext cx="562278" cy="47350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 dirty="0">
                  <a:solidFill>
                    <a:srgbClr val="4F6228"/>
                  </a:solidFill>
                  <a:latin typeface="+mj-lt"/>
                </a:endParaRPr>
              </a:p>
            </p:txBody>
          </p:sp>
        </p:grpSp>
        <p:sp>
          <p:nvSpPr>
            <p:cNvPr id="33" name="Oval 19" descr="Papier recyclé"/>
            <p:cNvSpPr>
              <a:spLocks noChangeArrowheads="1"/>
            </p:cNvSpPr>
            <p:nvPr/>
          </p:nvSpPr>
          <p:spPr bwMode="auto">
            <a:xfrm>
              <a:off x="6263548" y="3556448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95982" y="4873800"/>
            <a:ext cx="774003" cy="512457"/>
            <a:chOff x="3478087" y="3177186"/>
            <a:chExt cx="789113" cy="658524"/>
          </a:xfrm>
        </p:grpSpPr>
        <p:grpSp>
          <p:nvGrpSpPr>
            <p:cNvPr id="40" name="Groupe 39"/>
            <p:cNvGrpSpPr/>
            <p:nvPr/>
          </p:nvGrpSpPr>
          <p:grpSpPr>
            <a:xfrm>
              <a:off x="3597291" y="3177186"/>
              <a:ext cx="593306" cy="623304"/>
              <a:chOff x="1895766" y="6176082"/>
              <a:chExt cx="742046" cy="822758"/>
            </a:xfrm>
          </p:grpSpPr>
          <p:sp>
            <p:nvSpPr>
              <p:cNvPr id="43" name="Freeform 22" descr="Papier recyclé"/>
              <p:cNvSpPr>
                <a:spLocks/>
              </p:cNvSpPr>
              <p:nvPr/>
            </p:nvSpPr>
            <p:spPr bwMode="auto">
              <a:xfrm>
                <a:off x="1895766" y="6176082"/>
                <a:ext cx="742046" cy="757706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4" name="Freeform 22" descr="Papier recyclé"/>
              <p:cNvSpPr>
                <a:spLocks/>
              </p:cNvSpPr>
              <p:nvPr/>
            </p:nvSpPr>
            <p:spPr bwMode="auto">
              <a:xfrm>
                <a:off x="1916655" y="6228184"/>
                <a:ext cx="700271" cy="703982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5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2176751" y="6669179"/>
                <a:ext cx="200025" cy="26298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74637" y="6932166"/>
                <a:ext cx="584305" cy="6667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478087" y="3761608"/>
              <a:ext cx="789113" cy="741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Oval 19" descr="Papier recyclé"/>
            <p:cNvSpPr>
              <a:spLocks noChangeArrowheads="1"/>
            </p:cNvSpPr>
            <p:nvPr/>
          </p:nvSpPr>
          <p:spPr bwMode="auto">
            <a:xfrm>
              <a:off x="3815869" y="3556137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17225" y="5153624"/>
            <a:ext cx="739390" cy="214113"/>
            <a:chOff x="386763" y="3014637"/>
            <a:chExt cx="1162542" cy="307615"/>
          </a:xfrm>
        </p:grpSpPr>
        <p:sp>
          <p:nvSpPr>
            <p:cNvPr id="53" name="Oval 19" descr="Papier recyclé"/>
            <p:cNvSpPr>
              <a:spLocks noChangeArrowheads="1"/>
            </p:cNvSpPr>
            <p:nvPr/>
          </p:nvSpPr>
          <p:spPr bwMode="auto">
            <a:xfrm>
              <a:off x="803700" y="3014637"/>
              <a:ext cx="379967" cy="29474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Oval 19" descr="Papier recyclé"/>
            <p:cNvSpPr>
              <a:spLocks noChangeArrowheads="1"/>
            </p:cNvSpPr>
            <p:nvPr/>
          </p:nvSpPr>
          <p:spPr bwMode="auto">
            <a:xfrm>
              <a:off x="871330" y="3065870"/>
              <a:ext cx="244710" cy="192287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3906" y="3258157"/>
              <a:ext cx="1155399" cy="640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50627" y="3204315"/>
              <a:ext cx="398678" cy="4395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6763" y="3204314"/>
              <a:ext cx="477424" cy="45719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7358444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375210" y="5866454"/>
            <a:ext cx="159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Terminal phase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83646" y="5614720"/>
            <a:ext cx="1537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Arrest of calcification</a:t>
            </a:r>
            <a:endParaRPr lang="en-US" sz="1200" b="1" dirty="0"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55901" y="4491143"/>
            <a:ext cx="1303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OVAL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06112" y="4762432"/>
            <a:ext cx="574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OVAL</a:t>
            </a:r>
            <a:endParaRPr lang="en-US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349699" y="2000849"/>
            <a:ext cx="7336522" cy="3194811"/>
            <a:chOff x="349699" y="2000849"/>
            <a:chExt cx="7336522" cy="3194811"/>
          </a:xfrm>
        </p:grpSpPr>
        <p:sp>
          <p:nvSpPr>
            <p:cNvPr id="74" name="Rectangle 73"/>
            <p:cNvSpPr/>
            <p:nvPr/>
          </p:nvSpPr>
          <p:spPr>
            <a:xfrm>
              <a:off x="2289529" y="4475337"/>
              <a:ext cx="11805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62255" y="4887883"/>
              <a:ext cx="1180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66390" y="4296572"/>
              <a:ext cx="1180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903243" y="4003506"/>
              <a:ext cx="1180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3642" y="2000849"/>
              <a:ext cx="6492579" cy="185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ZoneTexte 78"/>
            <p:cNvSpPr txBox="1"/>
            <p:nvPr/>
          </p:nvSpPr>
          <p:spPr>
            <a:xfrm>
              <a:off x="349699" y="2654486"/>
              <a:ext cx="1560267" cy="276999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B0F0"/>
                  </a:solidFill>
                </a:rPr>
                <a:t>Freeman  et al, 2010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0" y="444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Proteins at pivotal events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81" name="ZoneTexte 3"/>
          <p:cNvSpPr txBox="1">
            <a:spLocks noChangeArrowheads="1"/>
          </p:cNvSpPr>
          <p:nvPr/>
        </p:nvSpPr>
        <p:spPr bwMode="auto">
          <a:xfrm>
            <a:off x="86571" y="1053328"/>
            <a:ext cx="902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smtClean="0"/>
              <a:t> </a:t>
            </a:r>
            <a:r>
              <a:rPr lang="en-US" dirty="0" smtClean="0"/>
              <a:t>Proteins with established role in the </a:t>
            </a:r>
            <a:r>
              <a:rPr lang="en-US" b="1" dirty="0" err="1" smtClean="0"/>
              <a:t>biomineralisation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341258" y="651817"/>
            <a:ext cx="858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 Proteins having a direct involvement in eggshell mineralization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3426" y="3562350"/>
            <a:ext cx="512843" cy="296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4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44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Proteins at pivotal events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59851" y="5434859"/>
            <a:ext cx="16609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ACC transformation into calcite aggregates</a:t>
            </a:r>
            <a:endParaRPr lang="en-US" sz="12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315280" y="5052353"/>
            <a:ext cx="723139" cy="324380"/>
            <a:chOff x="4381734" y="3692068"/>
            <a:chExt cx="944419" cy="439257"/>
          </a:xfrm>
        </p:grpSpPr>
        <p:grpSp>
          <p:nvGrpSpPr>
            <p:cNvPr id="6" name="Groupe 67"/>
            <p:cNvGrpSpPr/>
            <p:nvPr/>
          </p:nvGrpSpPr>
          <p:grpSpPr>
            <a:xfrm>
              <a:off x="4607336" y="3692068"/>
              <a:ext cx="563299" cy="402775"/>
              <a:chOff x="3805924" y="3385996"/>
              <a:chExt cx="563299" cy="402775"/>
            </a:xfrm>
          </p:grpSpPr>
          <p:sp>
            <p:nvSpPr>
              <p:cNvPr id="8" name="Freeform 22" descr="Papier recyclé"/>
              <p:cNvSpPr>
                <a:spLocks/>
              </p:cNvSpPr>
              <p:nvPr/>
            </p:nvSpPr>
            <p:spPr bwMode="auto">
              <a:xfrm>
                <a:off x="3805924" y="3385996"/>
                <a:ext cx="563299" cy="4027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" name="Freeform 22" descr="Papier recyclé"/>
              <p:cNvSpPr>
                <a:spLocks/>
              </p:cNvSpPr>
              <p:nvPr/>
            </p:nvSpPr>
            <p:spPr bwMode="auto">
              <a:xfrm>
                <a:off x="3836566" y="3425204"/>
                <a:ext cx="481012" cy="3333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3987033" y="3558554"/>
                <a:ext cx="200025" cy="2000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381734" y="4064651"/>
              <a:ext cx="944419" cy="666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620782" y="5438517"/>
            <a:ext cx="1638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Calcite crystal units </a:t>
            </a:r>
          </a:p>
          <a:p>
            <a:pPr algn="ctr"/>
            <a:r>
              <a:rPr lang="en-US" sz="1200" b="1" dirty="0" smtClean="0">
                <a:cs typeface="Times New Roman" panose="02020603050405020304" pitchFamily="18" charset="0"/>
              </a:rPr>
              <a:t>formation </a:t>
            </a:r>
            <a:endParaRPr lang="en-US" sz="1200" b="1" dirty="0"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501069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73382" y="5847404"/>
            <a:ext cx="1880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Rapid growth phase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8329" y="5844206"/>
            <a:ext cx="5101333" cy="338554"/>
            <a:chOff x="581891" y="3444544"/>
            <a:chExt cx="6482320" cy="338554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81891" y="3476317"/>
              <a:ext cx="6482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412852" y="3444544"/>
              <a:ext cx="51269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cs typeface="Times New Roman" panose="02020603050405020304" pitchFamily="18" charset="0"/>
                </a:rPr>
                <a:t>First events of shell mineralization (initiation)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63568" y="5619326"/>
            <a:ext cx="13207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  <a:cs typeface="Times New Roman" panose="02020603050405020304" pitchFamily="18" charset="0"/>
              </a:rPr>
              <a:t>ACC deposition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5421007" y="4287471"/>
            <a:ext cx="1662765" cy="1629730"/>
            <a:chOff x="4589009" y="2418235"/>
            <a:chExt cx="1695227" cy="2094259"/>
          </a:xfrm>
        </p:grpSpPr>
        <p:grpSp>
          <p:nvGrpSpPr>
            <p:cNvPr id="23" name="Groupe 22"/>
            <p:cNvGrpSpPr/>
            <p:nvPr/>
          </p:nvGrpSpPr>
          <p:grpSpPr>
            <a:xfrm>
              <a:off x="4589009" y="2418235"/>
              <a:ext cx="1695227" cy="2094259"/>
              <a:chOff x="2256599" y="3790941"/>
              <a:chExt cx="2451020" cy="2441947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2256599" y="5541141"/>
                <a:ext cx="2451020" cy="691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n-lt"/>
                    <a:cs typeface="Times New Roman" panose="02020603050405020304" pitchFamily="18" charset="0"/>
                  </a:rPr>
                  <a:t>P</a:t>
                </a:r>
                <a:r>
                  <a:rPr lang="en-US" sz="1200" b="1" dirty="0" smtClean="0">
                    <a:latin typeface="+mn-lt"/>
                    <a:cs typeface="Times New Roman" panose="02020603050405020304" pitchFamily="18" charset="0"/>
                  </a:rPr>
                  <a:t>referential crystal orientation</a:t>
                </a:r>
                <a:endParaRPr lang="en-US" sz="12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e 86"/>
              <p:cNvGrpSpPr/>
              <p:nvPr/>
            </p:nvGrpSpPr>
            <p:grpSpPr>
              <a:xfrm>
                <a:off x="3012393" y="3790941"/>
                <a:ext cx="939433" cy="1579033"/>
                <a:chOff x="3836566" y="5518373"/>
                <a:chExt cx="1095375" cy="1983081"/>
              </a:xfrm>
            </p:grpSpPr>
            <p:sp>
              <p:nvSpPr>
                <p:cNvPr id="28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39" y="5518373"/>
                  <a:ext cx="1082602" cy="197291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563182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Oval 19" descr="Papier recyclé"/>
                <p:cNvSpPr>
                  <a:spLocks noChangeArrowheads="1"/>
                </p:cNvSpPr>
                <p:nvPr/>
              </p:nvSpPr>
              <p:spPr bwMode="auto">
                <a:xfrm>
                  <a:off x="4316066" y="7241209"/>
                  <a:ext cx="210005" cy="260245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046042" y="5356390"/>
                <a:ext cx="944419" cy="666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Oval 19" descr="Papier recyclé"/>
            <p:cNvSpPr>
              <a:spLocks noChangeArrowheads="1"/>
            </p:cNvSpPr>
            <p:nvPr/>
          </p:nvSpPr>
          <p:spPr bwMode="auto">
            <a:xfrm>
              <a:off x="5383544" y="3585289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757206" y="4091816"/>
            <a:ext cx="777193" cy="1284916"/>
            <a:chOff x="5940820" y="2147500"/>
            <a:chExt cx="792366" cy="1651159"/>
          </a:xfrm>
        </p:grpSpPr>
        <p:grpSp>
          <p:nvGrpSpPr>
            <p:cNvPr id="32" name="Groupe 31"/>
            <p:cNvGrpSpPr/>
            <p:nvPr/>
          </p:nvGrpSpPr>
          <p:grpSpPr>
            <a:xfrm>
              <a:off x="5940820" y="2147500"/>
              <a:ext cx="792366" cy="1651159"/>
              <a:chOff x="8856000" y="2577380"/>
              <a:chExt cx="576000" cy="1059872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8856000" y="2585770"/>
                <a:ext cx="576000" cy="1037455"/>
                <a:chOff x="3836566" y="5219323"/>
                <a:chExt cx="1095375" cy="1972920"/>
              </a:xfrm>
            </p:grpSpPr>
            <p:sp>
              <p:nvSpPr>
                <p:cNvPr id="37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40" y="5219323"/>
                  <a:ext cx="1082601" cy="197292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8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264125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35" name="Rectangle 44"/>
              <p:cNvSpPr/>
              <p:nvPr/>
            </p:nvSpPr>
            <p:spPr>
              <a:xfrm>
                <a:off x="8915620" y="3602192"/>
                <a:ext cx="496620" cy="350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8856000" y="2577380"/>
                <a:ext cx="562278" cy="47350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 dirty="0">
                  <a:solidFill>
                    <a:srgbClr val="4F6228"/>
                  </a:solidFill>
                  <a:latin typeface="+mj-lt"/>
                </a:endParaRPr>
              </a:p>
            </p:txBody>
          </p:sp>
        </p:grpSp>
        <p:sp>
          <p:nvSpPr>
            <p:cNvPr id="33" name="Oval 19" descr="Papier recyclé"/>
            <p:cNvSpPr>
              <a:spLocks noChangeArrowheads="1"/>
            </p:cNvSpPr>
            <p:nvPr/>
          </p:nvSpPr>
          <p:spPr bwMode="auto">
            <a:xfrm>
              <a:off x="6263548" y="3556448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95982" y="4873800"/>
            <a:ext cx="774003" cy="512457"/>
            <a:chOff x="3478087" y="3177186"/>
            <a:chExt cx="789113" cy="658524"/>
          </a:xfrm>
        </p:grpSpPr>
        <p:grpSp>
          <p:nvGrpSpPr>
            <p:cNvPr id="40" name="Groupe 39"/>
            <p:cNvGrpSpPr/>
            <p:nvPr/>
          </p:nvGrpSpPr>
          <p:grpSpPr>
            <a:xfrm>
              <a:off x="3597291" y="3177186"/>
              <a:ext cx="593306" cy="623304"/>
              <a:chOff x="1895766" y="6176082"/>
              <a:chExt cx="742046" cy="822758"/>
            </a:xfrm>
          </p:grpSpPr>
          <p:sp>
            <p:nvSpPr>
              <p:cNvPr id="43" name="Freeform 22" descr="Papier recyclé"/>
              <p:cNvSpPr>
                <a:spLocks/>
              </p:cNvSpPr>
              <p:nvPr/>
            </p:nvSpPr>
            <p:spPr bwMode="auto">
              <a:xfrm>
                <a:off x="1895766" y="6176082"/>
                <a:ext cx="742046" cy="757706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4" name="Freeform 22" descr="Papier recyclé"/>
              <p:cNvSpPr>
                <a:spLocks/>
              </p:cNvSpPr>
              <p:nvPr/>
            </p:nvSpPr>
            <p:spPr bwMode="auto">
              <a:xfrm>
                <a:off x="1916655" y="6228184"/>
                <a:ext cx="700271" cy="703982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5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2176751" y="6669179"/>
                <a:ext cx="200025" cy="26298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74637" y="6932166"/>
                <a:ext cx="584305" cy="6667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478087" y="3761608"/>
              <a:ext cx="789113" cy="741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Oval 19" descr="Papier recyclé"/>
            <p:cNvSpPr>
              <a:spLocks noChangeArrowheads="1"/>
            </p:cNvSpPr>
            <p:nvPr/>
          </p:nvSpPr>
          <p:spPr bwMode="auto">
            <a:xfrm>
              <a:off x="3815869" y="3556137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17225" y="5153624"/>
            <a:ext cx="739390" cy="214113"/>
            <a:chOff x="386763" y="3014637"/>
            <a:chExt cx="1162542" cy="307615"/>
          </a:xfrm>
        </p:grpSpPr>
        <p:sp>
          <p:nvSpPr>
            <p:cNvPr id="53" name="Oval 19" descr="Papier recyclé"/>
            <p:cNvSpPr>
              <a:spLocks noChangeArrowheads="1"/>
            </p:cNvSpPr>
            <p:nvPr/>
          </p:nvSpPr>
          <p:spPr bwMode="auto">
            <a:xfrm>
              <a:off x="803700" y="3014637"/>
              <a:ext cx="379967" cy="29474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Oval 19" descr="Papier recyclé"/>
            <p:cNvSpPr>
              <a:spLocks noChangeArrowheads="1"/>
            </p:cNvSpPr>
            <p:nvPr/>
          </p:nvSpPr>
          <p:spPr bwMode="auto">
            <a:xfrm>
              <a:off x="871330" y="3065870"/>
              <a:ext cx="244710" cy="192287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3906" y="3258157"/>
              <a:ext cx="1155399" cy="640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50627" y="3204315"/>
              <a:ext cx="398678" cy="4395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6763" y="3204314"/>
              <a:ext cx="477424" cy="45719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7358444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375210" y="5866454"/>
            <a:ext cx="159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imes New Roman" panose="02020603050405020304" pitchFamily="18" charset="0"/>
              </a:rPr>
              <a:t>Terminal phase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83646" y="5614720"/>
            <a:ext cx="1537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Arrest of calcification</a:t>
            </a:r>
            <a:endParaRPr lang="en-US" sz="1200" b="1" dirty="0"/>
          </a:p>
        </p:txBody>
      </p:sp>
      <p:sp>
        <p:nvSpPr>
          <p:cNvPr id="72" name="ZoneTexte 3"/>
          <p:cNvSpPr txBox="1">
            <a:spLocks noChangeArrowheads="1"/>
          </p:cNvSpPr>
          <p:nvPr/>
        </p:nvSpPr>
        <p:spPr bwMode="auto">
          <a:xfrm>
            <a:off x="86571" y="1053328"/>
            <a:ext cx="902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smtClean="0"/>
              <a:t> </a:t>
            </a:r>
            <a:r>
              <a:rPr lang="en-US" dirty="0" smtClean="0"/>
              <a:t>Proteins with established role in the </a:t>
            </a:r>
            <a:r>
              <a:rPr lang="en-US" b="1" dirty="0" err="1" smtClean="0"/>
              <a:t>biomineralisation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504069" y="4491143"/>
            <a:ext cx="1303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OVAL</a:t>
            </a:r>
            <a:endParaRPr lang="en-US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62455" y="4770387"/>
            <a:ext cx="574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OVAL</a:t>
            </a:r>
            <a:endParaRPr lang="en-US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45872" y="4483292"/>
            <a:ext cx="1180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OC-17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62255" y="4887883"/>
            <a:ext cx="1180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OC-17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14558" y="4296572"/>
            <a:ext cx="1180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OC-17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588918" y="4032081"/>
            <a:ext cx="1180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  <a:cs typeface="Times New Roman" panose="02020603050405020304" pitchFamily="18" charset="0"/>
              </a:rPr>
              <a:t>OC-17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38493" y="3648034"/>
            <a:ext cx="5976302" cy="1372514"/>
            <a:chOff x="538493" y="3648034"/>
            <a:chExt cx="5976302" cy="1372514"/>
          </a:xfrm>
        </p:grpSpPr>
        <p:sp>
          <p:nvSpPr>
            <p:cNvPr id="61" name="Rectangle 60"/>
            <p:cNvSpPr/>
            <p:nvPr/>
          </p:nvSpPr>
          <p:spPr>
            <a:xfrm>
              <a:off x="538493" y="4374217"/>
              <a:ext cx="9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b="1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45872" y="4057561"/>
              <a:ext cx="9422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sz="14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12533" y="3877395"/>
              <a:ext cx="9422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sz="14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72526" y="3648034"/>
              <a:ext cx="9422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sz="14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3813" y="1459478"/>
            <a:ext cx="8534402" cy="3567648"/>
            <a:chOff x="23813" y="1459478"/>
            <a:chExt cx="8534402" cy="3567648"/>
          </a:xfrm>
        </p:grpSpPr>
        <p:sp>
          <p:nvSpPr>
            <p:cNvPr id="66" name="Rectangle 65"/>
            <p:cNvSpPr/>
            <p:nvPr/>
          </p:nvSpPr>
          <p:spPr>
            <a:xfrm>
              <a:off x="525950" y="4152753"/>
              <a:ext cx="5755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HPX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051119" y="4503906"/>
              <a:ext cx="828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EDIL3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  <a:endParaRPr lang="en-US" sz="1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84449" y="3758664"/>
              <a:ext cx="116250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EDIL3</a:t>
              </a:r>
            </a:p>
            <a:p>
              <a:pPr lvl="0"/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</a:p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NUCB2</a:t>
              </a:r>
            </a:p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MFGE8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79182" y="3469395"/>
              <a:ext cx="10376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OVAL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NUCB2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0" name="ZoneTexte 4"/>
            <p:cNvSpPr txBox="1">
              <a:spLocks noChangeArrowheads="1"/>
            </p:cNvSpPr>
            <p:nvPr/>
          </p:nvSpPr>
          <p:spPr bwMode="auto">
            <a:xfrm>
              <a:off x="23813" y="2070666"/>
              <a:ext cx="59377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lvl="1" indent="-285750">
                <a:buFontTx/>
                <a:buChar char="•"/>
              </a:pPr>
              <a:r>
                <a:rPr lang="en-US" sz="1600" i="1" dirty="0" smtClean="0">
                  <a:solidFill>
                    <a:srgbClr val="FF0000"/>
                  </a:solidFill>
                </a:rPr>
                <a:t>Proteins with EF-hand and EGF-like calcium binding domains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47626" y="1459478"/>
              <a:ext cx="8510589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b="1" dirty="0" smtClean="0">
                  <a:solidFill>
                    <a:srgbClr val="FF0000"/>
                  </a:solidFill>
                </a:rPr>
                <a:t>Calcium binding proteins 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CaBPs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r>
                <a:rPr lang="en-US" dirty="0" smtClean="0">
                  <a:solidFill>
                    <a:srgbClr val="FF0000"/>
                  </a:solidFill>
                </a:rPr>
                <a:t> interacting with calcium, favoring crystal nucleation and driving the morphology of crystals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16224" y="3474187"/>
              <a:ext cx="5934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GNS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ZoneTexte 80"/>
          <p:cNvSpPr txBox="1"/>
          <p:nvPr/>
        </p:nvSpPr>
        <p:spPr>
          <a:xfrm>
            <a:off x="341258" y="651817"/>
            <a:ext cx="858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 Proteins having a direct involvement in eggshell mineralization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1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4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1304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59851" y="5434859"/>
            <a:ext cx="16245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ACC transformation into calcite aggregates</a:t>
            </a:r>
            <a:endParaRPr lang="en-US" sz="12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315280" y="5052353"/>
            <a:ext cx="723139" cy="324380"/>
            <a:chOff x="4381734" y="3692068"/>
            <a:chExt cx="944419" cy="439257"/>
          </a:xfrm>
        </p:grpSpPr>
        <p:grpSp>
          <p:nvGrpSpPr>
            <p:cNvPr id="6" name="Groupe 67"/>
            <p:cNvGrpSpPr/>
            <p:nvPr/>
          </p:nvGrpSpPr>
          <p:grpSpPr>
            <a:xfrm>
              <a:off x="4607336" y="3692068"/>
              <a:ext cx="563299" cy="402775"/>
              <a:chOff x="3805924" y="3385996"/>
              <a:chExt cx="563299" cy="402775"/>
            </a:xfrm>
          </p:grpSpPr>
          <p:sp>
            <p:nvSpPr>
              <p:cNvPr id="8" name="Freeform 22" descr="Papier recyclé"/>
              <p:cNvSpPr>
                <a:spLocks/>
              </p:cNvSpPr>
              <p:nvPr/>
            </p:nvSpPr>
            <p:spPr bwMode="auto">
              <a:xfrm>
                <a:off x="3805924" y="3385996"/>
                <a:ext cx="563299" cy="4027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" name="Freeform 22" descr="Papier recyclé"/>
              <p:cNvSpPr>
                <a:spLocks/>
              </p:cNvSpPr>
              <p:nvPr/>
            </p:nvSpPr>
            <p:spPr bwMode="auto">
              <a:xfrm>
                <a:off x="3836566" y="3425204"/>
                <a:ext cx="481012" cy="333375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3987033" y="3558554"/>
                <a:ext cx="200025" cy="2000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381734" y="4064651"/>
              <a:ext cx="944419" cy="666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620782" y="5438517"/>
            <a:ext cx="1638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Calcite crystal units </a:t>
            </a:r>
          </a:p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formation </a:t>
            </a:r>
            <a:endParaRPr lang="en-US" sz="12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501069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73382" y="5847404"/>
            <a:ext cx="1880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Times New Roman" panose="02020603050405020304" pitchFamily="18" charset="0"/>
              </a:rPr>
              <a:t>Rapid growth phase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8329" y="5844206"/>
            <a:ext cx="5101333" cy="338554"/>
            <a:chOff x="581891" y="3444544"/>
            <a:chExt cx="6482320" cy="338554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81891" y="3476317"/>
              <a:ext cx="6482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412852" y="3444544"/>
              <a:ext cx="51269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  <a:cs typeface="Times New Roman" panose="02020603050405020304" pitchFamily="18" charset="0"/>
                </a:rPr>
                <a:t>First events of shell mineralization (initiation)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63568" y="5619326"/>
            <a:ext cx="13207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  <a:cs typeface="Times New Roman" panose="02020603050405020304" pitchFamily="18" charset="0"/>
              </a:rPr>
              <a:t>ACC deposition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5421007" y="4287471"/>
            <a:ext cx="1662765" cy="1629730"/>
            <a:chOff x="4589009" y="2418235"/>
            <a:chExt cx="1695227" cy="2094259"/>
          </a:xfrm>
        </p:grpSpPr>
        <p:grpSp>
          <p:nvGrpSpPr>
            <p:cNvPr id="23" name="Groupe 22"/>
            <p:cNvGrpSpPr/>
            <p:nvPr/>
          </p:nvGrpSpPr>
          <p:grpSpPr>
            <a:xfrm>
              <a:off x="4589009" y="2418235"/>
              <a:ext cx="1695227" cy="2094259"/>
              <a:chOff x="2256599" y="3790941"/>
              <a:chExt cx="2451020" cy="2441947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2256599" y="5541141"/>
                <a:ext cx="2451020" cy="6917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+mj-lt"/>
                    <a:cs typeface="Times New Roman" panose="02020603050405020304" pitchFamily="18" charset="0"/>
                  </a:rPr>
                  <a:t>P</a:t>
                </a:r>
                <a:r>
                  <a:rPr lang="en-US" sz="1200" b="1" dirty="0" smtClean="0">
                    <a:latin typeface="+mj-lt"/>
                    <a:cs typeface="Times New Roman" panose="02020603050405020304" pitchFamily="18" charset="0"/>
                  </a:rPr>
                  <a:t>referential crystal orientation</a:t>
                </a:r>
                <a:endParaRPr lang="en-US" sz="1200" b="1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e 86"/>
              <p:cNvGrpSpPr/>
              <p:nvPr/>
            </p:nvGrpSpPr>
            <p:grpSpPr>
              <a:xfrm>
                <a:off x="3012393" y="3790941"/>
                <a:ext cx="939433" cy="1579033"/>
                <a:chOff x="3836566" y="5518373"/>
                <a:chExt cx="1095375" cy="1983081"/>
              </a:xfrm>
            </p:grpSpPr>
            <p:sp>
              <p:nvSpPr>
                <p:cNvPr id="28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39" y="5518373"/>
                  <a:ext cx="1082602" cy="197291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9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563182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0" name="Oval 19" descr="Papier recyclé"/>
                <p:cNvSpPr>
                  <a:spLocks noChangeArrowheads="1"/>
                </p:cNvSpPr>
                <p:nvPr/>
              </p:nvSpPr>
              <p:spPr bwMode="auto">
                <a:xfrm>
                  <a:off x="4316066" y="7241209"/>
                  <a:ext cx="210005" cy="260245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8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046042" y="5356390"/>
                <a:ext cx="944419" cy="666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Oval 19" descr="Papier recyclé"/>
            <p:cNvSpPr>
              <a:spLocks noChangeArrowheads="1"/>
            </p:cNvSpPr>
            <p:nvPr/>
          </p:nvSpPr>
          <p:spPr bwMode="auto">
            <a:xfrm>
              <a:off x="5383544" y="3585289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757206" y="4091816"/>
            <a:ext cx="777193" cy="1284916"/>
            <a:chOff x="5940820" y="2147500"/>
            <a:chExt cx="792366" cy="1651159"/>
          </a:xfrm>
        </p:grpSpPr>
        <p:grpSp>
          <p:nvGrpSpPr>
            <p:cNvPr id="32" name="Groupe 31"/>
            <p:cNvGrpSpPr/>
            <p:nvPr/>
          </p:nvGrpSpPr>
          <p:grpSpPr>
            <a:xfrm>
              <a:off x="5940820" y="2147500"/>
              <a:ext cx="792366" cy="1651159"/>
              <a:chOff x="8856000" y="2577380"/>
              <a:chExt cx="576000" cy="1059872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8856000" y="2585770"/>
                <a:ext cx="576000" cy="1037455"/>
                <a:chOff x="3836566" y="5219323"/>
                <a:chExt cx="1095375" cy="1972920"/>
              </a:xfrm>
            </p:grpSpPr>
            <p:sp>
              <p:nvSpPr>
                <p:cNvPr id="37" name="Freeform 33" descr="Papier recyclé"/>
                <p:cNvSpPr>
                  <a:spLocks/>
                </p:cNvSpPr>
                <p:nvPr/>
              </p:nvSpPr>
              <p:spPr bwMode="auto">
                <a:xfrm>
                  <a:off x="3849340" y="5219323"/>
                  <a:ext cx="1082601" cy="1972920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8" name="Freeform 33" descr="Papier recyclé"/>
                <p:cNvSpPr>
                  <a:spLocks/>
                </p:cNvSpPr>
                <p:nvPr/>
              </p:nvSpPr>
              <p:spPr bwMode="auto">
                <a:xfrm>
                  <a:off x="3836566" y="5264125"/>
                  <a:ext cx="1095375" cy="1928118"/>
                </a:xfrm>
                <a:custGeom>
                  <a:avLst/>
                  <a:gdLst>
                    <a:gd name="T0" fmla="*/ 255 w 690"/>
                    <a:gd name="T1" fmla="*/ 1385 h 774"/>
                    <a:gd name="T2" fmla="*/ 147 w 690"/>
                    <a:gd name="T3" fmla="*/ 1293 h 774"/>
                    <a:gd name="T4" fmla="*/ 60 w 690"/>
                    <a:gd name="T5" fmla="*/ 1185 h 774"/>
                    <a:gd name="T6" fmla="*/ 27 w 690"/>
                    <a:gd name="T7" fmla="*/ 1066 h 774"/>
                    <a:gd name="T8" fmla="*/ 0 w 690"/>
                    <a:gd name="T9" fmla="*/ 839 h 774"/>
                    <a:gd name="T10" fmla="*/ 0 w 690"/>
                    <a:gd name="T11" fmla="*/ 622 h 774"/>
                    <a:gd name="T12" fmla="*/ 0 w 690"/>
                    <a:gd name="T13" fmla="*/ 330 h 774"/>
                    <a:gd name="T14" fmla="*/ 0 w 690"/>
                    <a:gd name="T15" fmla="*/ 108 h 774"/>
                    <a:gd name="T16" fmla="*/ 0 w 690"/>
                    <a:gd name="T17" fmla="*/ 16 h 774"/>
                    <a:gd name="T18" fmla="*/ 153 w 690"/>
                    <a:gd name="T19" fmla="*/ 0 h 774"/>
                    <a:gd name="T20" fmla="*/ 330 w 690"/>
                    <a:gd name="T21" fmla="*/ 22 h 774"/>
                    <a:gd name="T22" fmla="*/ 492 w 690"/>
                    <a:gd name="T23" fmla="*/ 22 h 774"/>
                    <a:gd name="T24" fmla="*/ 627 w 690"/>
                    <a:gd name="T25" fmla="*/ 22 h 774"/>
                    <a:gd name="T26" fmla="*/ 672 w 690"/>
                    <a:gd name="T27" fmla="*/ 22 h 774"/>
                    <a:gd name="T28" fmla="*/ 684 w 690"/>
                    <a:gd name="T29" fmla="*/ 730 h 774"/>
                    <a:gd name="T30" fmla="*/ 690 w 690"/>
                    <a:gd name="T31" fmla="*/ 1050 h 774"/>
                    <a:gd name="T32" fmla="*/ 675 w 690"/>
                    <a:gd name="T33" fmla="*/ 1185 h 774"/>
                    <a:gd name="T34" fmla="*/ 621 w 690"/>
                    <a:gd name="T35" fmla="*/ 1293 h 774"/>
                    <a:gd name="T36" fmla="*/ 519 w 690"/>
                    <a:gd name="T37" fmla="*/ 1374 h 774"/>
                    <a:gd name="T38" fmla="*/ 435 w 690"/>
                    <a:gd name="T39" fmla="*/ 1385 h 774"/>
                    <a:gd name="T40" fmla="*/ 393 w 690"/>
                    <a:gd name="T41" fmla="*/ 1396 h 7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690" h="774">
                      <a:moveTo>
                        <a:pt x="255" y="768"/>
                      </a:moveTo>
                      <a:lnTo>
                        <a:pt x="147" y="717"/>
                      </a:lnTo>
                      <a:lnTo>
                        <a:pt x="60" y="657"/>
                      </a:lnTo>
                      <a:lnTo>
                        <a:pt x="27" y="591"/>
                      </a:lnTo>
                      <a:lnTo>
                        <a:pt x="0" y="465"/>
                      </a:lnTo>
                      <a:lnTo>
                        <a:pt x="0" y="345"/>
                      </a:lnTo>
                      <a:lnTo>
                        <a:pt x="0" y="183"/>
                      </a:lnTo>
                      <a:lnTo>
                        <a:pt x="0" y="60"/>
                      </a:lnTo>
                      <a:lnTo>
                        <a:pt x="0" y="9"/>
                      </a:lnTo>
                      <a:lnTo>
                        <a:pt x="153" y="0"/>
                      </a:lnTo>
                      <a:lnTo>
                        <a:pt x="330" y="12"/>
                      </a:lnTo>
                      <a:lnTo>
                        <a:pt x="492" y="12"/>
                      </a:lnTo>
                      <a:lnTo>
                        <a:pt x="627" y="12"/>
                      </a:lnTo>
                      <a:lnTo>
                        <a:pt x="672" y="12"/>
                      </a:lnTo>
                      <a:lnTo>
                        <a:pt x="684" y="405"/>
                      </a:lnTo>
                      <a:lnTo>
                        <a:pt x="690" y="582"/>
                      </a:lnTo>
                      <a:lnTo>
                        <a:pt x="675" y="657"/>
                      </a:lnTo>
                      <a:lnTo>
                        <a:pt x="621" y="717"/>
                      </a:lnTo>
                      <a:lnTo>
                        <a:pt x="519" y="762"/>
                      </a:lnTo>
                      <a:lnTo>
                        <a:pt x="435" y="768"/>
                      </a:lnTo>
                      <a:lnTo>
                        <a:pt x="393" y="774"/>
                      </a:ln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35" name="Rectangle 44"/>
              <p:cNvSpPr/>
              <p:nvPr/>
            </p:nvSpPr>
            <p:spPr>
              <a:xfrm>
                <a:off x="8915620" y="3602192"/>
                <a:ext cx="496620" cy="3506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8856000" y="2577380"/>
                <a:ext cx="562278" cy="47350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 b="1" dirty="0">
                  <a:solidFill>
                    <a:srgbClr val="4F6228"/>
                  </a:solidFill>
                  <a:latin typeface="+mj-lt"/>
                </a:endParaRPr>
              </a:p>
            </p:txBody>
          </p:sp>
        </p:grpSp>
        <p:sp>
          <p:nvSpPr>
            <p:cNvPr id="33" name="Oval 19" descr="Papier recyclé"/>
            <p:cNvSpPr>
              <a:spLocks noChangeArrowheads="1"/>
            </p:cNvSpPr>
            <p:nvPr/>
          </p:nvSpPr>
          <p:spPr bwMode="auto">
            <a:xfrm>
              <a:off x="6263548" y="3556448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95982" y="4873800"/>
            <a:ext cx="774003" cy="512457"/>
            <a:chOff x="3478087" y="3177186"/>
            <a:chExt cx="789113" cy="658524"/>
          </a:xfrm>
        </p:grpSpPr>
        <p:grpSp>
          <p:nvGrpSpPr>
            <p:cNvPr id="40" name="Groupe 39"/>
            <p:cNvGrpSpPr/>
            <p:nvPr/>
          </p:nvGrpSpPr>
          <p:grpSpPr>
            <a:xfrm>
              <a:off x="3597291" y="3177186"/>
              <a:ext cx="593306" cy="623304"/>
              <a:chOff x="1895766" y="6176082"/>
              <a:chExt cx="742046" cy="822758"/>
            </a:xfrm>
          </p:grpSpPr>
          <p:sp>
            <p:nvSpPr>
              <p:cNvPr id="43" name="Freeform 22" descr="Papier recyclé"/>
              <p:cNvSpPr>
                <a:spLocks/>
              </p:cNvSpPr>
              <p:nvPr/>
            </p:nvSpPr>
            <p:spPr bwMode="auto">
              <a:xfrm>
                <a:off x="1895766" y="6176082"/>
                <a:ext cx="742046" cy="757706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4" name="Freeform 22" descr="Papier recyclé"/>
              <p:cNvSpPr>
                <a:spLocks/>
              </p:cNvSpPr>
              <p:nvPr/>
            </p:nvSpPr>
            <p:spPr bwMode="auto">
              <a:xfrm>
                <a:off x="1916655" y="6228184"/>
                <a:ext cx="700271" cy="703982"/>
              </a:xfrm>
              <a:custGeom>
                <a:avLst/>
                <a:gdLst>
                  <a:gd name="T0" fmla="*/ 93 w 303"/>
                  <a:gd name="T1" fmla="*/ 207 h 210"/>
                  <a:gd name="T2" fmla="*/ 33 w 303"/>
                  <a:gd name="T3" fmla="*/ 177 h 210"/>
                  <a:gd name="T4" fmla="*/ 6 w 303"/>
                  <a:gd name="T5" fmla="*/ 147 h 210"/>
                  <a:gd name="T6" fmla="*/ 0 w 303"/>
                  <a:gd name="T7" fmla="*/ 108 h 210"/>
                  <a:gd name="T8" fmla="*/ 21 w 303"/>
                  <a:gd name="T9" fmla="*/ 51 h 210"/>
                  <a:gd name="T10" fmla="*/ 72 w 303"/>
                  <a:gd name="T11" fmla="*/ 18 h 210"/>
                  <a:gd name="T12" fmla="*/ 141 w 303"/>
                  <a:gd name="T13" fmla="*/ 0 h 210"/>
                  <a:gd name="T14" fmla="*/ 210 w 303"/>
                  <a:gd name="T15" fmla="*/ 0 h 210"/>
                  <a:gd name="T16" fmla="*/ 294 w 303"/>
                  <a:gd name="T17" fmla="*/ 33 h 210"/>
                  <a:gd name="T18" fmla="*/ 303 w 303"/>
                  <a:gd name="T19" fmla="*/ 90 h 210"/>
                  <a:gd name="T20" fmla="*/ 303 w 303"/>
                  <a:gd name="T21" fmla="*/ 132 h 210"/>
                  <a:gd name="T22" fmla="*/ 282 w 303"/>
                  <a:gd name="T23" fmla="*/ 174 h 210"/>
                  <a:gd name="T24" fmla="*/ 237 w 303"/>
                  <a:gd name="T25" fmla="*/ 201 h 210"/>
                  <a:gd name="T26" fmla="*/ 186 w 303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3" h="210">
                    <a:moveTo>
                      <a:pt x="93" y="207"/>
                    </a:moveTo>
                    <a:lnTo>
                      <a:pt x="33" y="177"/>
                    </a:lnTo>
                    <a:lnTo>
                      <a:pt x="6" y="147"/>
                    </a:lnTo>
                    <a:lnTo>
                      <a:pt x="0" y="108"/>
                    </a:lnTo>
                    <a:lnTo>
                      <a:pt x="21" y="51"/>
                    </a:lnTo>
                    <a:lnTo>
                      <a:pt x="72" y="18"/>
                    </a:lnTo>
                    <a:lnTo>
                      <a:pt x="141" y="0"/>
                    </a:lnTo>
                    <a:lnTo>
                      <a:pt x="210" y="0"/>
                    </a:lnTo>
                    <a:lnTo>
                      <a:pt x="294" y="33"/>
                    </a:lnTo>
                    <a:lnTo>
                      <a:pt x="303" y="90"/>
                    </a:lnTo>
                    <a:lnTo>
                      <a:pt x="303" y="132"/>
                    </a:lnTo>
                    <a:lnTo>
                      <a:pt x="282" y="174"/>
                    </a:lnTo>
                    <a:lnTo>
                      <a:pt x="237" y="201"/>
                    </a:lnTo>
                    <a:lnTo>
                      <a:pt x="186" y="210"/>
                    </a:ln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5" name="Oval 19" descr="Papier recyclé"/>
              <p:cNvSpPr>
                <a:spLocks noChangeArrowheads="1"/>
              </p:cNvSpPr>
              <p:nvPr/>
            </p:nvSpPr>
            <p:spPr bwMode="auto">
              <a:xfrm>
                <a:off x="2176751" y="6669179"/>
                <a:ext cx="200025" cy="26298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74637" y="6932166"/>
                <a:ext cx="584305" cy="6667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478087" y="3761608"/>
              <a:ext cx="789113" cy="7410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Oval 19" descr="Papier recyclé"/>
            <p:cNvSpPr>
              <a:spLocks noChangeArrowheads="1"/>
            </p:cNvSpPr>
            <p:nvPr/>
          </p:nvSpPr>
          <p:spPr bwMode="auto">
            <a:xfrm>
              <a:off x="3815869" y="3556137"/>
              <a:ext cx="156149" cy="189816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17225" y="5153624"/>
            <a:ext cx="739390" cy="214113"/>
            <a:chOff x="386763" y="3014637"/>
            <a:chExt cx="1162542" cy="307615"/>
          </a:xfrm>
        </p:grpSpPr>
        <p:sp>
          <p:nvSpPr>
            <p:cNvPr id="53" name="Oval 19" descr="Papier recyclé"/>
            <p:cNvSpPr>
              <a:spLocks noChangeArrowheads="1"/>
            </p:cNvSpPr>
            <p:nvPr/>
          </p:nvSpPr>
          <p:spPr bwMode="auto">
            <a:xfrm>
              <a:off x="803700" y="3014637"/>
              <a:ext cx="379967" cy="294748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4" name="Oval 19" descr="Papier recyclé"/>
            <p:cNvSpPr>
              <a:spLocks noChangeArrowheads="1"/>
            </p:cNvSpPr>
            <p:nvPr/>
          </p:nvSpPr>
          <p:spPr bwMode="auto">
            <a:xfrm>
              <a:off x="871330" y="3065870"/>
              <a:ext cx="244710" cy="192287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3906" y="3258157"/>
              <a:ext cx="1155399" cy="6409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50627" y="3204315"/>
              <a:ext cx="398678" cy="4395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6763" y="3204314"/>
              <a:ext cx="477424" cy="45719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7358444" y="5891719"/>
            <a:ext cx="16016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375210" y="5866454"/>
            <a:ext cx="159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Times New Roman" panose="02020603050405020304" pitchFamily="18" charset="0"/>
              </a:rPr>
              <a:t>Terminal phase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83646" y="5614720"/>
            <a:ext cx="1537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Arrest of calcification</a:t>
            </a:r>
            <a:endParaRPr lang="en-US" sz="1200" b="1" dirty="0">
              <a:latin typeface="+mj-lt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0" y="444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Proteins at pivotal events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77" name="ZoneTexte 3"/>
          <p:cNvSpPr txBox="1">
            <a:spLocks noChangeArrowheads="1"/>
          </p:cNvSpPr>
          <p:nvPr/>
        </p:nvSpPr>
        <p:spPr bwMode="auto">
          <a:xfrm>
            <a:off x="86571" y="1053328"/>
            <a:ext cx="902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smtClean="0"/>
              <a:t> </a:t>
            </a:r>
            <a:r>
              <a:rPr lang="en-US" dirty="0" smtClean="0"/>
              <a:t>Proteins with established role in the </a:t>
            </a:r>
            <a:r>
              <a:rPr lang="en-US" b="1" dirty="0" err="1" smtClean="0"/>
              <a:t>biomineralisation</a:t>
            </a:r>
            <a:endParaRPr lang="en-US" dirty="0"/>
          </a:p>
        </p:txBody>
      </p:sp>
      <p:grpSp>
        <p:nvGrpSpPr>
          <p:cNvPr id="50" name="Groupe 49"/>
          <p:cNvGrpSpPr/>
          <p:nvPr/>
        </p:nvGrpSpPr>
        <p:grpSpPr>
          <a:xfrm>
            <a:off x="525950" y="3469395"/>
            <a:ext cx="7883706" cy="1726265"/>
            <a:chOff x="525950" y="3469395"/>
            <a:chExt cx="7883706" cy="1726265"/>
          </a:xfrm>
        </p:grpSpPr>
        <p:sp>
          <p:nvSpPr>
            <p:cNvPr id="80" name="Rectangle 79"/>
            <p:cNvSpPr/>
            <p:nvPr/>
          </p:nvSpPr>
          <p:spPr>
            <a:xfrm>
              <a:off x="4504069" y="4491143"/>
              <a:ext cx="13031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+mj-lt"/>
                  <a:cs typeface="Times New Roman" panose="02020603050405020304" pitchFamily="18" charset="0"/>
                </a:rPr>
                <a:t>OVAL</a:t>
              </a:r>
              <a:endParaRPr lang="en-US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662455" y="4770387"/>
              <a:ext cx="5748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 smtClea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rPr>
                <a:t>OVAL</a:t>
              </a:r>
              <a:endParaRPr lang="en-US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45872" y="4483292"/>
              <a:ext cx="11805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62255" y="4887883"/>
              <a:ext cx="1180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14558" y="4296572"/>
              <a:ext cx="1180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88918" y="4032081"/>
              <a:ext cx="1180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OC-17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38493" y="4374217"/>
              <a:ext cx="9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b="1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45872" y="4057561"/>
              <a:ext cx="9422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sz="14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12533" y="3877395"/>
              <a:ext cx="9422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sz="14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72526" y="3648034"/>
              <a:ext cx="9422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LYZ</a:t>
              </a:r>
            </a:p>
            <a:p>
              <a:pPr lvl="0"/>
              <a:r>
                <a:rPr lang="en-US" sz="1400" dirty="0" smtClean="0">
                  <a:latin typeface="+mj-lt"/>
                  <a:cs typeface="Times New Roman" panose="02020603050405020304" pitchFamily="18" charset="0"/>
                </a:rPr>
                <a:t>OVOT</a:t>
              </a:r>
              <a:endParaRPr lang="en-US" sz="14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25950" y="4152753"/>
              <a:ext cx="5755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HPX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51119" y="4503906"/>
              <a:ext cx="828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EDIL3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  <a:endParaRPr lang="en-US" sz="1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84449" y="3758664"/>
              <a:ext cx="159706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EDIL3</a:t>
              </a:r>
            </a:p>
            <a:p>
              <a:pPr lvl="0"/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</a:p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NUCB2</a:t>
              </a:r>
            </a:p>
            <a:p>
              <a:pPr lvl="0"/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MFGE8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179182" y="3469395"/>
              <a:ext cx="10376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OVAL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NUCB2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816224" y="3474187"/>
              <a:ext cx="5934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ALB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GNS</a:t>
              </a:r>
              <a:endParaRPr 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6467" y="2335414"/>
            <a:ext cx="84517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Proteoglycans</a:t>
            </a:r>
            <a:r>
              <a:rPr lang="en-US" dirty="0" smtClean="0">
                <a:solidFill>
                  <a:srgbClr val="7030A0"/>
                </a:solidFill>
              </a:rPr>
              <a:t> and proteoglycan binding proteins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</a:rPr>
              <a:t>proteoglycans have a negative charge to attract Ca2+ ions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28967" y="3943918"/>
            <a:ext cx="1204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HAPLN3</a:t>
            </a:r>
            <a:endParaRPr lang="en-US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060309" y="3785772"/>
            <a:ext cx="1204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HAPLN3</a:t>
            </a:r>
            <a:endParaRPr lang="en-US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666316" y="3553988"/>
            <a:ext cx="716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OC-116</a:t>
            </a:r>
            <a:endParaRPr lang="en-US" sz="1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539169" y="3112333"/>
            <a:ext cx="1123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OC-116</a:t>
            </a: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GPC4</a:t>
            </a:r>
            <a:endParaRPr lang="en-US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313404" y="3117187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TSKU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7801531" y="2927667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TSKU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SDCBP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341258" y="651817"/>
            <a:ext cx="858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 Proteins having a direct involvement in eggshell mineralization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9" name="ZoneTexte 4"/>
          <p:cNvSpPr txBox="1">
            <a:spLocks noChangeArrowheads="1"/>
          </p:cNvSpPr>
          <p:nvPr/>
        </p:nvSpPr>
        <p:spPr bwMode="auto">
          <a:xfrm>
            <a:off x="23813" y="2070666"/>
            <a:ext cx="5937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en-US" sz="1600" i="1" dirty="0" smtClean="0">
                <a:solidFill>
                  <a:srgbClr val="FF0000"/>
                </a:solidFill>
              </a:rPr>
              <a:t>Proteins with EF-hand and EGF-like calcium binding domains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1" name="Rectangle 31"/>
          <p:cNvSpPr>
            <a:spLocks noChangeArrowheads="1"/>
          </p:cNvSpPr>
          <p:nvPr/>
        </p:nvSpPr>
        <p:spPr bwMode="auto">
          <a:xfrm>
            <a:off x="47626" y="1459478"/>
            <a:ext cx="851058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Calcium binding proteins (</a:t>
            </a:r>
            <a:r>
              <a:rPr lang="en-US" b="1" dirty="0" err="1" smtClean="0">
                <a:solidFill>
                  <a:srgbClr val="FF0000"/>
                </a:solidFill>
              </a:rPr>
              <a:t>CaBPs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interacting with calcium, favoring crystal nucleation and driving the morphology of crystals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4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48" grpId="0"/>
      <p:bldP spid="9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939</Words>
  <Application>Microsoft Office PowerPoint</Application>
  <PresentationFormat>Affichage à l'écran (4:3)</PresentationFormat>
  <Paragraphs>254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INRA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admin_jgrayon</dc:creator>
  <cp:lastModifiedBy>jgautron</cp:lastModifiedBy>
  <cp:revision>253</cp:revision>
  <cp:lastPrinted>2015-09-02T14:37:15Z</cp:lastPrinted>
  <dcterms:created xsi:type="dcterms:W3CDTF">2013-09-04T09:47:26Z</dcterms:created>
  <dcterms:modified xsi:type="dcterms:W3CDTF">2015-09-03T12:44:59Z</dcterms:modified>
</cp:coreProperties>
</file>