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2A2AC15-45E9-4FEA-BC1B-2458FBE55FFF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9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>
        <p:scale>
          <a:sx n="100" d="100"/>
          <a:sy n="100" d="100"/>
        </p:scale>
        <p:origin x="-802" y="-269"/>
      </p:cViewPr>
      <p:guideLst>
        <p:guide orient="horz" pos="1575"/>
        <p:guide pos="19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ls-lgcdfs.lgc.toulouse.inra.fr\home\ccarillier\Caseines\table-alle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ls-lgcdfs.lgc.toulouse.inra.fr\home\ccarillier\Caseines\effect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31139396223105"/>
          <c:y val="3.7487501388734586E-2"/>
          <c:w val="0.79101300978588684"/>
          <c:h val="0.76903424529639097"/>
        </c:manualLayout>
      </c:layout>
      <c:lineChart>
        <c:grouping val="standard"/>
        <c:varyColors val="0"/>
        <c:ser>
          <c:idx val="0"/>
          <c:order val="0"/>
          <c:tx>
            <c:v>Alpine</c:v>
          </c:tx>
          <c:spPr>
            <a:ln>
              <a:noFill/>
            </a:ln>
          </c:spPr>
          <c:marker>
            <c:symbol val="diamond"/>
            <c:size val="9"/>
          </c:marker>
          <c:cat>
            <c:strRef>
              <c:f>Feuil1!$A$30:$A$39</c:f>
              <c:strCache>
                <c:ptCount val="10"/>
                <c:pt idx="0">
                  <c:v>AA</c:v>
                </c:pt>
                <c:pt idx="1">
                  <c:v>AB</c:v>
                </c:pt>
                <c:pt idx="2">
                  <c:v>AC</c:v>
                </c:pt>
                <c:pt idx="3">
                  <c:v>AE</c:v>
                </c:pt>
                <c:pt idx="4">
                  <c:v>AF</c:v>
                </c:pt>
                <c:pt idx="5">
                  <c:v>BE</c:v>
                </c:pt>
                <c:pt idx="6">
                  <c:v>BF</c:v>
                </c:pt>
                <c:pt idx="7">
                  <c:v>CE</c:v>
                </c:pt>
                <c:pt idx="8">
                  <c:v>CO</c:v>
                </c:pt>
                <c:pt idx="9">
                  <c:v>EE</c:v>
                </c:pt>
              </c:strCache>
            </c:strRef>
          </c:cat>
          <c:val>
            <c:numRef>
              <c:f>Feuil1!$B$30:$B$39</c:f>
              <c:numCache>
                <c:formatCode>General</c:formatCode>
                <c:ptCount val="10"/>
                <c:pt idx="0">
                  <c:v>31.61</c:v>
                </c:pt>
                <c:pt idx="1">
                  <c:v>11.39</c:v>
                </c:pt>
                <c:pt idx="2">
                  <c:v>7.4</c:v>
                </c:pt>
                <c:pt idx="3">
                  <c:v>29.91</c:v>
                </c:pt>
                <c:pt idx="4">
                  <c:v>11.85</c:v>
                </c:pt>
                <c:pt idx="5">
                  <c:v>1.1100000000000001</c:v>
                </c:pt>
                <c:pt idx="6">
                  <c:v>0.59</c:v>
                </c:pt>
                <c:pt idx="7">
                  <c:v>1.44</c:v>
                </c:pt>
                <c:pt idx="8">
                  <c:v>0.98</c:v>
                </c:pt>
                <c:pt idx="9">
                  <c:v>1.37</c:v>
                </c:pt>
              </c:numCache>
            </c:numRef>
          </c:val>
          <c:smooth val="0"/>
        </c:ser>
        <c:ser>
          <c:idx val="1"/>
          <c:order val="1"/>
          <c:tx>
            <c:v>Saanen</c:v>
          </c:tx>
          <c:spPr>
            <a:ln>
              <a:noFill/>
            </a:ln>
          </c:spPr>
          <c:marker>
            <c:symbol val="square"/>
            <c:size val="8"/>
          </c:marker>
          <c:cat>
            <c:strRef>
              <c:f>Feuil1!$A$30:$A$39</c:f>
              <c:strCache>
                <c:ptCount val="10"/>
                <c:pt idx="0">
                  <c:v>AA</c:v>
                </c:pt>
                <c:pt idx="1">
                  <c:v>AB</c:v>
                </c:pt>
                <c:pt idx="2">
                  <c:v>AC</c:v>
                </c:pt>
                <c:pt idx="3">
                  <c:v>AE</c:v>
                </c:pt>
                <c:pt idx="4">
                  <c:v>AF</c:v>
                </c:pt>
                <c:pt idx="5">
                  <c:v>BE</c:v>
                </c:pt>
                <c:pt idx="6">
                  <c:v>BF</c:v>
                </c:pt>
                <c:pt idx="7">
                  <c:v>CE</c:v>
                </c:pt>
                <c:pt idx="8">
                  <c:v>CO</c:v>
                </c:pt>
                <c:pt idx="9">
                  <c:v>EE</c:v>
                </c:pt>
              </c:strCache>
            </c:strRef>
          </c:cat>
          <c:val>
            <c:numRef>
              <c:f>Feuil1!$C$30:$C$39</c:f>
              <c:numCache>
                <c:formatCode>General</c:formatCode>
                <c:ptCount val="10"/>
                <c:pt idx="0">
                  <c:v>2.89</c:v>
                </c:pt>
                <c:pt idx="1">
                  <c:v>5.15</c:v>
                </c:pt>
                <c:pt idx="2">
                  <c:v>0.21</c:v>
                </c:pt>
                <c:pt idx="3">
                  <c:v>48.73</c:v>
                </c:pt>
                <c:pt idx="4">
                  <c:v>6.67</c:v>
                </c:pt>
                <c:pt idx="5">
                  <c:v>3.64</c:v>
                </c:pt>
                <c:pt idx="6">
                  <c:v>2.2000000000000002</c:v>
                </c:pt>
                <c:pt idx="7">
                  <c:v>0.21</c:v>
                </c:pt>
                <c:pt idx="8">
                  <c:v>15.88</c:v>
                </c:pt>
                <c:pt idx="9">
                  <c:v>13.47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619264"/>
        <c:axId val="230869248"/>
      </c:lineChart>
      <c:catAx>
        <c:axId val="196619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30869248"/>
        <c:crosses val="autoZero"/>
        <c:auto val="1"/>
        <c:lblAlgn val="ctr"/>
        <c:lblOffset val="100"/>
        <c:noMultiLvlLbl val="0"/>
      </c:catAx>
      <c:valAx>
        <c:axId val="2308692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500"/>
                </a:pPr>
                <a:r>
                  <a:rPr lang="fr-FR" sz="1500"/>
                  <a:t>α</a:t>
                </a:r>
                <a:r>
                  <a:rPr lang="en-US" sz="1500"/>
                  <a:t>s1 genotype frequency (%)</a:t>
                </a:r>
                <a:endParaRPr lang="fr-FR" sz="1500"/>
              </a:p>
            </c:rich>
          </c:tx>
          <c:layout>
            <c:manualLayout>
              <c:xMode val="edge"/>
              <c:yMode val="edge"/>
              <c:x val="4.8095623187834079E-2"/>
              <c:y val="6.960310855842119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96619264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0121408504461213"/>
          <c:y val="4.7237867508554313E-2"/>
          <c:w val="0.24323035939983226"/>
          <c:h val="0.19506548114490999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600" b="1"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93687858960156"/>
          <c:y val="3.7957322944264064E-2"/>
          <c:w val="0.78681221758183539"/>
          <c:h val="0.8922718563583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Multi</c:v>
                </c:pt>
              </c:strCache>
            </c:strRef>
          </c:tx>
          <c:invertIfNegative val="0"/>
          <c:cat>
            <c:strRef>
              <c:f>Feuil1!$A$2:$A$11</c:f>
              <c:strCache>
                <c:ptCount val="10"/>
                <c:pt idx="0">
                  <c:v>AA</c:v>
                </c:pt>
                <c:pt idx="1">
                  <c:v>AC</c:v>
                </c:pt>
                <c:pt idx="2">
                  <c:v>AE</c:v>
                </c:pt>
                <c:pt idx="3">
                  <c:v>AB</c:v>
                </c:pt>
                <c:pt idx="4">
                  <c:v>CF</c:v>
                </c:pt>
                <c:pt idx="5">
                  <c:v>AF</c:v>
                </c:pt>
                <c:pt idx="6">
                  <c:v>BE</c:v>
                </c:pt>
                <c:pt idx="7">
                  <c:v>CE</c:v>
                </c:pt>
                <c:pt idx="8">
                  <c:v>EE</c:v>
                </c:pt>
                <c:pt idx="9">
                  <c:v>EF</c:v>
                </c:pt>
              </c:strCache>
            </c:str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0.53300000000000003</c:v>
                </c:pt>
                <c:pt idx="1">
                  <c:v>0.37</c:v>
                </c:pt>
                <c:pt idx="2">
                  <c:v>0.314</c:v>
                </c:pt>
                <c:pt idx="3">
                  <c:v>0.24</c:v>
                </c:pt>
                <c:pt idx="4">
                  <c:v>7.9000000000000001E-2</c:v>
                </c:pt>
                <c:pt idx="5">
                  <c:v>-0.06</c:v>
                </c:pt>
                <c:pt idx="6">
                  <c:v>-7.2999999999999995E-2</c:v>
                </c:pt>
                <c:pt idx="7">
                  <c:v>-0.22900000000000001</c:v>
                </c:pt>
                <c:pt idx="8">
                  <c:v>-0.501</c:v>
                </c:pt>
                <c:pt idx="9">
                  <c:v>-0.67300000000000004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488704"/>
        <c:axId val="258517824"/>
      </c:barChart>
      <c:catAx>
        <c:axId val="196488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258517824"/>
        <c:crosses val="autoZero"/>
        <c:auto val="1"/>
        <c:lblAlgn val="ctr"/>
        <c:lblOffset val="100"/>
        <c:noMultiLvlLbl val="0"/>
      </c:catAx>
      <c:valAx>
        <c:axId val="2585178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800">
                    <a:latin typeface="Arial" panose="020B0604020202020204" pitchFamily="34" charset="0"/>
                    <a:cs typeface="Arial" panose="020B0604020202020204" pitchFamily="34" charset="0"/>
                  </a:rPr>
                  <a:t>Effect of genotype on protein content (g/kg)</a:t>
                </a:r>
              </a:p>
            </c:rich>
          </c:tx>
          <c:layout>
            <c:manualLayout>
              <c:xMode val="edge"/>
              <c:yMode val="edge"/>
              <c:x val="2.7581703894588704E-3"/>
              <c:y val="0.11344259503164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19648870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066451362389878E-2"/>
          <c:y val="3.3959587827606129E-2"/>
          <c:w val="0.61769569006221536"/>
          <c:h val="0.85386308932136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'validation croisée'!$B$29</c:f>
              <c:strCache>
                <c:ptCount val="1"/>
                <c:pt idx="0">
                  <c:v>with casein effect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'validation croisée'!$A$30:$A$32</c:f>
              <c:strCache>
                <c:ptCount val="3"/>
                <c:pt idx="0">
                  <c:v>Multi-breed</c:v>
                </c:pt>
                <c:pt idx="1">
                  <c:v>Alpine</c:v>
                </c:pt>
                <c:pt idx="2">
                  <c:v>Saanen</c:v>
                </c:pt>
              </c:strCache>
            </c:strRef>
          </c:cat>
          <c:val>
            <c:numRef>
              <c:f>'validation croisée'!$B$30:$B$32</c:f>
              <c:numCache>
                <c:formatCode>General</c:formatCode>
                <c:ptCount val="3"/>
                <c:pt idx="0">
                  <c:v>0.61799999999999999</c:v>
                </c:pt>
                <c:pt idx="1">
                  <c:v>0.47</c:v>
                </c:pt>
                <c:pt idx="2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'validation croisée'!$C$29</c:f>
              <c:strCache>
                <c:ptCount val="1"/>
                <c:pt idx="0">
                  <c:v>without casein effect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'validation croisée'!$A$30:$A$32</c:f>
              <c:strCache>
                <c:ptCount val="3"/>
                <c:pt idx="0">
                  <c:v>Multi-breed</c:v>
                </c:pt>
                <c:pt idx="1">
                  <c:v>Alpine</c:v>
                </c:pt>
                <c:pt idx="2">
                  <c:v>Saanen</c:v>
                </c:pt>
              </c:strCache>
            </c:strRef>
          </c:cat>
          <c:val>
            <c:numRef>
              <c:f>'validation croisée'!$C$30:$C$32</c:f>
              <c:numCache>
                <c:formatCode>General</c:formatCode>
                <c:ptCount val="3"/>
                <c:pt idx="0">
                  <c:v>0.51900000000000002</c:v>
                </c:pt>
                <c:pt idx="1">
                  <c:v>0.432</c:v>
                </c:pt>
                <c:pt idx="2">
                  <c:v>0.45200000000000001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496896"/>
        <c:axId val="266832704"/>
      </c:barChart>
      <c:catAx>
        <c:axId val="196496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266832704"/>
        <c:crosses val="autoZero"/>
        <c:auto val="1"/>
        <c:lblAlgn val="ctr"/>
        <c:lblOffset val="100"/>
        <c:noMultiLvlLbl val="0"/>
      </c:catAx>
      <c:valAx>
        <c:axId val="266832704"/>
        <c:scaling>
          <c:orientation val="minMax"/>
          <c:max val="0.70000000000000007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96496896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65613542939673375"/>
          <c:y val="2.5012155880819792E-3"/>
          <c:w val="0.3420080918969931"/>
          <c:h val="0.24040900217436159"/>
        </c:manualLayout>
      </c:layout>
      <c:overlay val="0"/>
      <c:txPr>
        <a:bodyPr/>
        <a:lstStyle/>
        <a:p>
          <a:pPr>
            <a:defRPr sz="1500">
              <a:latin typeface="Arial" panose="020B0604020202020204" pitchFamily="34" charset="0"/>
              <a:cs typeface="Arial" panose="020B060402020202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600" b="1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17118870850099"/>
          <c:y val="4.8408477335630369E-2"/>
          <c:w val="0.71649953166123315"/>
          <c:h val="0.80702971346352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Alpine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Feuil1!$B$1:$D$1</c:f>
              <c:strCache>
                <c:ptCount val="3"/>
                <c:pt idx="0">
                  <c:v>random probabilities</c:v>
                </c:pt>
                <c:pt idx="1">
                  <c:v>3 groups of probabilities</c:v>
                </c:pt>
                <c:pt idx="2">
                  <c:v>gene content</c:v>
                </c:pt>
              </c:strCache>
            </c:strRef>
          </c:cat>
          <c:val>
            <c:numRef>
              <c:f>Feuil1!$B$2:$D$2</c:f>
              <c:numCache>
                <c:formatCode>General</c:formatCode>
                <c:ptCount val="3"/>
                <c:pt idx="0">
                  <c:v>0.625</c:v>
                </c:pt>
                <c:pt idx="1">
                  <c:v>0.61</c:v>
                </c:pt>
                <c:pt idx="2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Saanen</c:v>
                </c:pt>
              </c:strCache>
            </c:strRef>
          </c:tx>
          <c:invertIfNegative val="0"/>
          <c:cat>
            <c:strRef>
              <c:f>Feuil1!$B$1:$D$1</c:f>
              <c:strCache>
                <c:ptCount val="3"/>
                <c:pt idx="0">
                  <c:v>random probabilities</c:v>
                </c:pt>
                <c:pt idx="1">
                  <c:v>3 groups of probabilities</c:v>
                </c:pt>
                <c:pt idx="2">
                  <c:v>gene content</c:v>
                </c:pt>
              </c:strCache>
            </c:strRef>
          </c:cat>
          <c:val>
            <c:numRef>
              <c:f>Feuil1!$B$3:$D$3</c:f>
              <c:numCache>
                <c:formatCode>General</c:formatCode>
                <c:ptCount val="3"/>
                <c:pt idx="0">
                  <c:v>0.82</c:v>
                </c:pt>
                <c:pt idx="1">
                  <c:v>0.81</c:v>
                </c:pt>
                <c:pt idx="2">
                  <c:v>0.82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Multi-breed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Feuil1!$B$1:$D$1</c:f>
              <c:strCache>
                <c:ptCount val="3"/>
                <c:pt idx="0">
                  <c:v>random probabilities</c:v>
                </c:pt>
                <c:pt idx="1">
                  <c:v>3 groups of probabilities</c:v>
                </c:pt>
                <c:pt idx="2">
                  <c:v>gene content</c:v>
                </c:pt>
              </c:strCache>
            </c:strRef>
          </c:cat>
          <c:val>
            <c:numRef>
              <c:f>Feuil1!$B$4:$D$4</c:f>
              <c:numCache>
                <c:formatCode>General</c:formatCode>
                <c:ptCount val="3"/>
                <c:pt idx="0">
                  <c:v>0.625</c:v>
                </c:pt>
                <c:pt idx="1">
                  <c:v>0.625</c:v>
                </c:pt>
                <c:pt idx="2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74816"/>
        <c:axId val="266966080"/>
      </c:barChart>
      <c:catAx>
        <c:axId val="211874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266966080"/>
        <c:crosses val="autoZero"/>
        <c:auto val="1"/>
        <c:lblAlgn val="ctr"/>
        <c:lblOffset val="100"/>
        <c:noMultiLvlLbl val="0"/>
      </c:catAx>
      <c:valAx>
        <c:axId val="2669660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400">
                    <a:latin typeface="Arial" panose="020B0604020202020204" pitchFamily="34" charset="0"/>
                    <a:cs typeface="Arial" panose="020B0604020202020204" pitchFamily="34" charset="0"/>
                  </a:rPr>
                  <a:t>correlation (GEBV,DYD)</a:t>
                </a:r>
              </a:p>
            </c:rich>
          </c:tx>
          <c:layout>
            <c:manualLayout>
              <c:xMode val="edge"/>
              <c:yMode val="edge"/>
              <c:x val="2.1511022423636648E-2"/>
              <c:y val="7.072916286051553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18748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600" b="1"/>
      </a:pPr>
      <a:endParaRPr lang="fr-F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3C7B3-5B01-41AF-BD4F-EFC3B4936CA6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27775-4587-450A-A8E3-5F007B0A98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955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F6F6C-DBA8-48C6-B86D-5C1A233D868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0C571-04BA-42BE-9F13-171F21269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66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E00C5-3C6F-4FC1-8799-AD9B13B26CD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776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E00C5-3C6F-4FC1-8799-AD9B13B26CD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58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bg>
      <p:bgPr>
        <a:solidFill>
          <a:srgbClr val="6F9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80764"/>
            <a:ext cx="1304925" cy="20764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08" y="1377889"/>
            <a:ext cx="2160000" cy="89444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083918"/>
            <a:ext cx="1260000" cy="63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8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 userDrawn="1"/>
        </p:nvGrpSpPr>
        <p:grpSpPr>
          <a:xfrm>
            <a:off x="0" y="4405899"/>
            <a:ext cx="9144000" cy="737601"/>
            <a:chOff x="0" y="6120399"/>
            <a:chExt cx="9144000" cy="737601"/>
          </a:xfrm>
        </p:grpSpPr>
        <p:sp>
          <p:nvSpPr>
            <p:cNvPr id="13" name="Rectangle 12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rgbClr val="6F9D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6309320"/>
              <a:ext cx="1080000" cy="447225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0" y="6120399"/>
              <a:ext cx="1403648" cy="45719"/>
            </a:xfrm>
            <a:prstGeom prst="rect">
              <a:avLst/>
            </a:prstGeom>
            <a:solidFill>
              <a:srgbClr val="C5D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20538"/>
            <a:ext cx="1304925" cy="2076450"/>
          </a:xfrm>
          <a:prstGeom prst="rect">
            <a:avLst/>
          </a:prstGeom>
        </p:spPr>
      </p:pic>
      <p:sp>
        <p:nvSpPr>
          <p:cNvPr id="17" name="Espace réservé du numéro de diapositive 3"/>
          <p:cNvSpPr txBox="1">
            <a:spLocks/>
          </p:cNvSpPr>
          <p:nvPr userDrawn="1"/>
        </p:nvSpPr>
        <p:spPr>
          <a:xfrm>
            <a:off x="7884368" y="4515966"/>
            <a:ext cx="1123727" cy="24938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</a:t>
            </a:r>
            <a:fld id="{CF4668DC-857F-487D-BFFA-8C0CA5037977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bg>
      <p:bgPr>
        <a:solidFill>
          <a:srgbClr val="6F9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20538"/>
            <a:ext cx="1304925" cy="2076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94820"/>
            <a:ext cx="1080000" cy="447225"/>
          </a:xfrm>
          <a:prstGeom prst="rect">
            <a:avLst/>
          </a:prstGeom>
        </p:spPr>
      </p:pic>
      <p:sp>
        <p:nvSpPr>
          <p:cNvPr id="6" name="Espace réservé du numéro de diapositive 3"/>
          <p:cNvSpPr txBox="1">
            <a:spLocks/>
          </p:cNvSpPr>
          <p:nvPr userDrawn="1"/>
        </p:nvSpPr>
        <p:spPr>
          <a:xfrm>
            <a:off x="7884368" y="4515966"/>
            <a:ext cx="1123727" cy="24938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</a:t>
            </a:r>
            <a:fld id="{CF4668DC-857F-487D-BFFA-8C0CA5037977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884367" y="4515966"/>
            <a:ext cx="1123727" cy="24938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</a:t>
            </a:r>
            <a:fld id="{CF4668DC-857F-487D-BFFA-8C0CA5037977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76084" y="598261"/>
            <a:ext cx="8928992" cy="107721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Including </a:t>
            </a:r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α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s1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casein gene effect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genomic evaluations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 French dairy goats</a:t>
            </a:r>
            <a:endParaRPr lang="fr-FR" sz="32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07504" y="1895102"/>
            <a:ext cx="5328592" cy="1723541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Céline </a:t>
            </a:r>
            <a:r>
              <a:rPr lang="fr-FR" sz="24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Carillier</a:t>
            </a:r>
            <a:endParaRPr lang="fr-FR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Christèle Robert-</a:t>
            </a:r>
            <a:r>
              <a:rPr lang="fr-FR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Granié</a:t>
            </a:r>
            <a:r>
              <a:rPr lang="fr-F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fr-F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Hélène </a:t>
            </a:r>
            <a:r>
              <a:rPr lang="fr-FR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Larroque</a:t>
            </a:r>
            <a:r>
              <a:rPr lang="fr-F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F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INRA-</a:t>
            </a:r>
            <a:r>
              <a:rPr lang="fr-FR" sz="2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GenPhySE</a:t>
            </a:r>
            <a:r>
              <a:rPr lang="fr-FR" sz="2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Toulouse, France</a:t>
            </a:r>
            <a:endParaRPr lang="fr-FR" sz="2200" b="1" i="1" dirty="0">
              <a:solidFill>
                <a:srgbClr val="C5DD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75470" y="3795886"/>
            <a:ext cx="8910128" cy="400101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r"/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66th EAAP meeting, 02 </a:t>
            </a:r>
            <a:r>
              <a:rPr lang="fr-FR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2015</a:t>
            </a:r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Warsaw</a:t>
            </a:r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Poland</a:t>
            </a:r>
            <a:endPara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0" y="4155925"/>
            <a:ext cx="6333135" cy="971668"/>
            <a:chOff x="-35204" y="5708809"/>
            <a:chExt cx="6767444" cy="1124732"/>
          </a:xfrm>
        </p:grpSpPr>
        <p:grpSp>
          <p:nvGrpSpPr>
            <p:cNvPr id="8" name="Groupe 7"/>
            <p:cNvGrpSpPr/>
            <p:nvPr/>
          </p:nvGrpSpPr>
          <p:grpSpPr>
            <a:xfrm>
              <a:off x="-35204" y="5708809"/>
              <a:ext cx="5199531" cy="1116149"/>
              <a:chOff x="2801103" y="3433482"/>
              <a:chExt cx="6307401" cy="1226503"/>
            </a:xfrm>
          </p:grpSpPr>
          <p:pic>
            <p:nvPicPr>
              <p:cNvPr id="10" name="Image 9"/>
              <p:cNvPicPr/>
              <p:nvPr/>
            </p:nvPicPr>
            <p:blipFill>
              <a:blip r:embed="rId3" cstate="print"/>
              <a:srcRect r="75043"/>
              <a:stretch>
                <a:fillRect/>
              </a:stretch>
            </p:blipFill>
            <p:spPr bwMode="auto">
              <a:xfrm>
                <a:off x="2801103" y="4074168"/>
                <a:ext cx="784119" cy="5858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312" r="69591"/>
              <a:stretch>
                <a:fillRect/>
              </a:stretch>
            </p:blipFill>
            <p:spPr bwMode="auto">
              <a:xfrm>
                <a:off x="4211960" y="4083918"/>
                <a:ext cx="1085620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292080" y="4083919"/>
                <a:ext cx="716187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012159" y="4083918"/>
                <a:ext cx="1344407" cy="5752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age 13"/>
              <p:cNvPicPr/>
              <p:nvPr/>
            </p:nvPicPr>
            <p:blipFill>
              <a:blip r:embed="rId7" cstate="print"/>
              <a:srcRect l="21337" t="35" r="21337" b="28586"/>
              <a:stretch>
                <a:fillRect/>
              </a:stretch>
            </p:blipFill>
            <p:spPr bwMode="auto">
              <a:xfrm>
                <a:off x="7308304" y="3939902"/>
                <a:ext cx="576064" cy="720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Image 14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884368" y="4083918"/>
                <a:ext cx="1224136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Image 15"/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084168" y="3433482"/>
                <a:ext cx="1224136" cy="650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Image 16"/>
              <p:cNvPicPr/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5292079" y="3433482"/>
                <a:ext cx="792088" cy="650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Image 17" descr="logotype-INRA-RVB"/>
              <p:cNvPicPr/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8046" y="3433482"/>
                <a:ext cx="1773673" cy="64856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0" name="Groupe 19"/>
            <p:cNvGrpSpPr/>
            <p:nvPr/>
          </p:nvGrpSpPr>
          <p:grpSpPr>
            <a:xfrm>
              <a:off x="569702" y="6291850"/>
              <a:ext cx="882055" cy="541691"/>
              <a:chOff x="2748168" y="2489534"/>
              <a:chExt cx="4812357" cy="2047180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4510" y="2489534"/>
                <a:ext cx="3501322" cy="2047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ZoneTexte 22"/>
              <p:cNvSpPr txBox="1"/>
              <p:nvPr/>
            </p:nvSpPr>
            <p:spPr>
              <a:xfrm>
                <a:off x="2748168" y="2516634"/>
                <a:ext cx="4812357" cy="1163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chemeClr val="bg1"/>
                    </a:solidFill>
                  </a:rPr>
                  <a:t>SELGEN </a:t>
                </a:r>
              </a:p>
            </p:txBody>
          </p:sp>
        </p:grpSp>
        <p:pic>
          <p:nvPicPr>
            <p:cNvPr id="24" name="Image 23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5164327" y="6300725"/>
              <a:ext cx="1567913" cy="513801"/>
            </a:xfrm>
            <a:prstGeom prst="rect">
              <a:avLst/>
            </a:prstGeom>
          </p:spPr>
        </p:pic>
      </p:grpSp>
      <p:pic>
        <p:nvPicPr>
          <p:cNvPr id="26" name="Picture 9" descr="http://www.cabecou-perigord.com/files/2013/01/photo2009-122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628" y="1675471"/>
            <a:ext cx="3269807" cy="217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5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ique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626161"/>
              </p:ext>
            </p:extLst>
          </p:nvPr>
        </p:nvGraphicFramePr>
        <p:xfrm>
          <a:off x="323531" y="1761329"/>
          <a:ext cx="8352927" cy="268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-1" y="-20538"/>
            <a:ext cx="9144001" cy="492434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6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6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 gene content approach </a:t>
            </a:r>
            <a:r>
              <a:rPr lang="en-US" sz="26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GEBV prediction</a:t>
            </a:r>
            <a:endParaRPr lang="en-US" sz="26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967113" y="903439"/>
            <a:ext cx="3550924" cy="144654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342873" indent="-342873">
              <a:buAutoNum type="arabicParenR"/>
            </a:pP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Random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probabilities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873" indent="-342873">
              <a:buAutoNum type="arabicParenR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3 groups of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probabilities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73" indent="-342873">
              <a:buAutoNum type="arabicParenR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Gene content</a:t>
            </a:r>
          </a:p>
          <a:p>
            <a:pPr marL="342873" indent="-342873">
              <a:buAutoNum type="arabicParenR"/>
            </a:pP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03621" y="1005304"/>
            <a:ext cx="2880320" cy="40011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1167383" y="2349983"/>
            <a:ext cx="8219684" cy="2394073"/>
            <a:chOff x="1343684" y="3519181"/>
            <a:chExt cx="8219684" cy="3192097"/>
          </a:xfrm>
        </p:grpSpPr>
        <p:sp>
          <p:nvSpPr>
            <p:cNvPr id="29" name="ZoneTexte 28"/>
            <p:cNvSpPr txBox="1"/>
            <p:nvPr/>
          </p:nvSpPr>
          <p:spPr>
            <a:xfrm>
              <a:off x="1343684" y="6259872"/>
              <a:ext cx="6428954" cy="45140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iterative peeling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" name="Groupe 24"/>
            <p:cNvGrpSpPr/>
            <p:nvPr/>
          </p:nvGrpSpPr>
          <p:grpSpPr>
            <a:xfrm>
              <a:off x="1820082" y="3519181"/>
              <a:ext cx="7743286" cy="558799"/>
              <a:chOff x="2133104" y="2757269"/>
              <a:chExt cx="6639104" cy="633832"/>
            </a:xfrm>
          </p:grpSpPr>
          <p:cxnSp>
            <p:nvCxnSpPr>
              <p:cNvPr id="5" name="Connecteur droit 4"/>
              <p:cNvCxnSpPr/>
              <p:nvPr/>
            </p:nvCxnSpPr>
            <p:spPr>
              <a:xfrm flipH="1">
                <a:off x="2133104" y="3391101"/>
                <a:ext cx="411505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/>
              <p:cNvCxnSpPr/>
              <p:nvPr/>
            </p:nvCxnSpPr>
            <p:spPr>
              <a:xfrm flipH="1" flipV="1">
                <a:off x="2512297" y="2982108"/>
                <a:ext cx="412931" cy="883"/>
              </a:xfrm>
              <a:prstGeom prst="line">
                <a:avLst/>
              </a:prstGeom>
              <a:ln w="28575">
                <a:solidFill>
                  <a:schemeClr val="accent2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/>
              <p:cNvCxnSpPr/>
              <p:nvPr/>
            </p:nvCxnSpPr>
            <p:spPr>
              <a:xfrm flipH="1" flipV="1">
                <a:off x="2895803" y="3064581"/>
                <a:ext cx="420350" cy="715"/>
              </a:xfrm>
              <a:prstGeom prst="line">
                <a:avLst/>
              </a:prstGeom>
              <a:ln w="28575"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6839758" y="3092665"/>
                <a:ext cx="277125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ZoneTexte 22"/>
              <p:cNvSpPr txBox="1"/>
              <p:nvPr/>
            </p:nvSpPr>
            <p:spPr>
              <a:xfrm>
                <a:off x="7116883" y="2757269"/>
                <a:ext cx="1655325" cy="512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fr-FR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ithout</a:t>
                </a:r>
                <a:r>
                  <a:rPr lang="fr-F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casein</a:t>
                </a:r>
                <a:endParaRPr lang="fr-FR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8" name="Accolade ouvrante 27"/>
            <p:cNvSpPr/>
            <p:nvPr/>
          </p:nvSpPr>
          <p:spPr>
            <a:xfrm rot="16200000">
              <a:off x="3468154" y="4220083"/>
              <a:ext cx="223909" cy="4083166"/>
            </a:xfrm>
            <a:prstGeom prst="lef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Accolade ouvrante 14"/>
          <p:cNvSpPr/>
          <p:nvPr/>
        </p:nvSpPr>
        <p:spPr>
          <a:xfrm>
            <a:off x="3845000" y="997114"/>
            <a:ext cx="195407" cy="494516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3" tIns="45716" rIns="91433" bIns="45716"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670680" y="974288"/>
            <a:ext cx="1364425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iterative peeling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22180" y="471896"/>
            <a:ext cx="7936421" cy="43087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457165" indent="-457165">
              <a:buFont typeface="+mj-lt"/>
              <a:buAutoNum type="arabicPeriod" startAt="2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Based on females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phenotypes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942531" y="1876060"/>
            <a:ext cx="720081" cy="33855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+14%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519800" y="2088725"/>
            <a:ext cx="720081" cy="33855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+4%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3152" y="2139880"/>
            <a:ext cx="471020" cy="183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505775" y="2280918"/>
            <a:ext cx="685774" cy="338546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+8%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 flipH="1">
            <a:off x="4090392" y="2498650"/>
            <a:ext cx="445606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6084172" y="2488093"/>
            <a:ext cx="436807" cy="185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3629438" y="2769079"/>
            <a:ext cx="47994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>
            <a:off x="5640228" y="2769079"/>
            <a:ext cx="479944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4535998" y="2553712"/>
            <a:ext cx="490260" cy="47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 flipV="1">
            <a:off x="6520976" y="2557231"/>
            <a:ext cx="490260" cy="47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2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" y="0"/>
            <a:ext cx="9144000" cy="830989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4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l-GR" sz="24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sz="24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en-US" sz="24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casein genotype in genomic evaluation improved prediction of breeding values</a:t>
            </a:r>
            <a:endParaRPr lang="en-US" sz="24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05141" y="972627"/>
            <a:ext cx="7915329" cy="369324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casein major gene : 40% of genetic variance of protein content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4569700" y="1330210"/>
            <a:ext cx="0" cy="3234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èche vers le bas 14"/>
          <p:cNvSpPr/>
          <p:nvPr/>
        </p:nvSpPr>
        <p:spPr>
          <a:xfrm>
            <a:off x="4221742" y="3579863"/>
            <a:ext cx="804254" cy="427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2973" y="3940262"/>
            <a:ext cx="8530065" cy="43087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casein effect improved breeding values prediction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2973" y="2517747"/>
            <a:ext cx="4871157" cy="830989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male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performances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28" indent="-285728">
              <a:buFontTx/>
              <a:buChar char="-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ixed effect ≈ random effect</a:t>
            </a:r>
          </a:p>
          <a:p>
            <a:pPr marL="285728" indent="-285728">
              <a:buFontTx/>
              <a:buChar char="-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gain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Saanen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&gt; gain Alpine &gt; gain multi-breed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076848" y="1653648"/>
            <a:ext cx="3094043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genomic evaluation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3419873" y="2100722"/>
            <a:ext cx="648072" cy="3995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155459" y="2435197"/>
            <a:ext cx="3881037" cy="1323431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Based on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female performances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28" indent="-285728">
              <a:buFont typeface="Wingdings" pitchFamily="2" charset="2"/>
              <a:buChar char="è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Predict genotypes of non genotyped females</a:t>
            </a:r>
          </a:p>
          <a:p>
            <a:pPr marL="285728" indent="-285728">
              <a:buFontTx/>
              <a:buChar char="-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 content &gt;&gt; peeling iterative</a:t>
            </a:r>
          </a:p>
          <a:p>
            <a:pPr marL="285728" indent="-285728">
              <a:buFontTx/>
              <a:buChar char="-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ain : 4 to 14% on protein content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5148064" y="2053758"/>
            <a:ext cx="677993" cy="3019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8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31840" y="1994671"/>
            <a:ext cx="2808312" cy="769440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44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</a:t>
            </a:r>
            <a:endParaRPr lang="en-US" sz="44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179512" y="4924"/>
            <a:ext cx="8892480" cy="52321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of cross validation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AutoShape 32"/>
          <p:cNvCxnSpPr>
            <a:cxnSpLocks noChangeShapeType="1"/>
          </p:cNvCxnSpPr>
          <p:nvPr/>
        </p:nvCxnSpPr>
        <p:spPr bwMode="auto">
          <a:xfrm flipV="1">
            <a:off x="7668345" y="2719830"/>
            <a:ext cx="0" cy="950660"/>
          </a:xfrm>
          <a:prstGeom prst="straightConnector1">
            <a:avLst/>
          </a:prstGeom>
          <a:noFill/>
          <a:ln w="28575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13" name="ZoneTexte 12"/>
          <p:cNvSpPr txBox="1"/>
          <p:nvPr/>
        </p:nvSpPr>
        <p:spPr>
          <a:xfrm>
            <a:off x="611560" y="604303"/>
            <a:ext cx="4968552" cy="37240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reference population </a:t>
            </a: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716732" y="2983282"/>
            <a:ext cx="4680520" cy="1193070"/>
          </a:xfrm>
          <a:prstGeom prst="rect">
            <a:avLst/>
          </a:prstGeom>
          <a:solidFill>
            <a:srgbClr val="BFBFB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validation set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(252 males born between 2006 and 2009)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187623" y="3789038"/>
            <a:ext cx="1440159" cy="3458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enotypes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683568" y="1020192"/>
            <a:ext cx="4752528" cy="1191518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training set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(425 males born between 1993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2005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AutoShape 28"/>
          <p:cNvCxnSpPr>
            <a:cxnSpLocks noChangeShapeType="1"/>
          </p:cNvCxnSpPr>
          <p:nvPr/>
        </p:nvCxnSpPr>
        <p:spPr bwMode="auto">
          <a:xfrm>
            <a:off x="3059832" y="2230283"/>
            <a:ext cx="0" cy="27003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2084161" y="2396983"/>
            <a:ext cx="2304056" cy="3228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b="1" i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redicting equation</a:t>
            </a:r>
            <a:endParaRPr lang="en-US" sz="28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AutoShape 30"/>
          <p:cNvCxnSpPr>
            <a:cxnSpLocks noChangeShapeType="1"/>
          </p:cNvCxnSpPr>
          <p:nvPr/>
        </p:nvCxnSpPr>
        <p:spPr bwMode="auto">
          <a:xfrm>
            <a:off x="3059113" y="2719828"/>
            <a:ext cx="0" cy="21602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480460" y="3772944"/>
            <a:ext cx="1656184" cy="2970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b="1" i="1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DYD in 2013</a:t>
            </a:r>
            <a:endParaRPr lang="en-US" sz="3200" b="1" i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AutoShape 12"/>
          <p:cNvCxnSpPr>
            <a:cxnSpLocks noChangeShapeType="1"/>
          </p:cNvCxnSpPr>
          <p:nvPr/>
        </p:nvCxnSpPr>
        <p:spPr bwMode="auto">
          <a:xfrm>
            <a:off x="5580112" y="3921460"/>
            <a:ext cx="1512168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074708" y="3670490"/>
            <a:ext cx="1407739" cy="4517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GEBV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AutoShape 32"/>
          <p:cNvCxnSpPr>
            <a:cxnSpLocks noChangeShapeType="1"/>
            <a:stCxn id="24" idx="3"/>
          </p:cNvCxnSpPr>
          <p:nvPr/>
        </p:nvCxnSpPr>
        <p:spPr bwMode="auto">
          <a:xfrm flipV="1">
            <a:off x="5136644" y="2692828"/>
            <a:ext cx="1584178" cy="1228632"/>
          </a:xfrm>
          <a:prstGeom prst="straightConnector1">
            <a:avLst/>
          </a:prstGeom>
          <a:noFill/>
          <a:ln w="28575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1258145" y="1801726"/>
            <a:ext cx="1584176" cy="324036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DYD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2008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6195763" y="1941680"/>
            <a:ext cx="2592288" cy="751148"/>
          </a:xfrm>
          <a:prstGeom prst="rect">
            <a:avLst/>
          </a:prstGeom>
          <a:solidFill>
            <a:srgbClr val="FFFFFF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² ( DYDobs, GEBV)= 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rediction reliability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3768492" y="1805132"/>
            <a:ext cx="1368152" cy="3431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notypes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62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" y="-20537"/>
            <a:ext cx="9144000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adding major gene in genomic evaluations?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513" y="726616"/>
            <a:ext cx="9143999" cy="121570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342873" indent="-342873">
              <a:buFont typeface="Arial" panose="020B0604020202020204" pitchFamily="34" charset="0"/>
              <a:buChar char="•"/>
            </a:pPr>
            <a:r>
              <a:rPr lang="el-GR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α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s1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casein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major gene in dairy goat</a:t>
            </a:r>
          </a:p>
          <a:p>
            <a:pPr marL="285728" indent="-285728">
              <a:buFont typeface="Arial" panose="020B0604020202020204" pitchFamily="34" charset="0"/>
              <a:buChar char="•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genomic selection : all SNP = equal part of variance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French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dairy cattle</a:t>
            </a:r>
            <a:r>
              <a:rPr lang="fr-FR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Adding QTL in genomic evaluation 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accuracy +3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%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+12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%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702362" y="2336269"/>
            <a:ext cx="5309798" cy="2080319"/>
            <a:chOff x="-315165" y="2791531"/>
            <a:chExt cx="5223344" cy="2773758"/>
          </a:xfrm>
        </p:grpSpPr>
        <p:sp>
          <p:nvSpPr>
            <p:cNvPr id="10" name="ZoneTexte 9"/>
            <p:cNvSpPr txBox="1"/>
            <p:nvPr/>
          </p:nvSpPr>
          <p:spPr>
            <a:xfrm>
              <a:off x="-315165" y="2791531"/>
              <a:ext cx="5223344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Goats with </a:t>
              </a:r>
              <a:r>
                <a:rPr lang="el-GR" sz="20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α</a:t>
              </a:r>
              <a:r>
                <a:rPr lang="fr-FR" sz="20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s1 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casein 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genotypes:</a:t>
              </a:r>
            </a:p>
            <a:p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                3 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861 bucks </a:t>
              </a:r>
            </a:p>
            <a:p>
              <a:pPr marL="285728" indent="-285728">
                <a:buFont typeface="Arial" panose="020B0604020202020204" pitchFamily="34" charset="0"/>
                <a:buChar char="•"/>
              </a:pPr>
              <a:endParaRPr lang="en-US" sz="1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pPr marL="285728" indent="-285728">
                <a:buFont typeface="Arial" panose="020B0604020202020204" pitchFamily="34" charset="0"/>
                <a:buChar char="•"/>
              </a:pPr>
              <a:endParaRPr lang="fr-FR" sz="105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pPr marL="285728" indent="-285728">
                <a:buFont typeface="Arial" panose="020B0604020202020204" pitchFamily="34" charset="0"/>
                <a:buChar char="•"/>
              </a:pPr>
              <a:endParaRPr lang="fr-FR" sz="105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pPr marL="285728" indent="-285728">
                <a:buFont typeface="Arial" panose="020B0604020202020204" pitchFamily="34" charset="0"/>
                <a:buChar char="•"/>
              </a:pPr>
              <a:endParaRPr lang="fr-FR" sz="105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pPr marL="285728" indent="-285728">
                <a:buFont typeface="Arial" panose="020B0604020202020204" pitchFamily="34" charset="0"/>
                <a:buChar char="•"/>
              </a:pPr>
              <a:endParaRPr lang="fr-FR" sz="7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pPr marL="285728" indent="-285728">
                <a:buFont typeface="Arial" panose="020B0604020202020204" pitchFamily="34" charset="0"/>
                <a:buChar char="•"/>
              </a:pP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                 2 949 dams of bucks  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Picture 2" descr="http://193.164.197.50/images/301/301305001178456.jpg"/>
            <p:cNvPicPr>
              <a:picLocks noChangeAspect="1" noChangeArrowheads="1"/>
            </p:cNvPicPr>
            <p:nvPr/>
          </p:nvPicPr>
          <p:blipFill>
            <a:blip r:embed="rId2" cstate="print"/>
            <a:srcRect l="21262" t="11624" r="12589" b="8651"/>
            <a:stretch>
              <a:fillRect/>
            </a:stretch>
          </p:blipFill>
          <p:spPr bwMode="auto">
            <a:xfrm>
              <a:off x="102410" y="3471318"/>
              <a:ext cx="970562" cy="1033250"/>
            </a:xfrm>
            <a:prstGeom prst="rect">
              <a:avLst/>
            </a:prstGeom>
            <a:noFill/>
          </p:spPr>
        </p:pic>
        <p:pic>
          <p:nvPicPr>
            <p:cNvPr id="12" name="Picture 4" descr="http://www.capgenes.com/local/cache-vignettes/L440xH329/chevre-U176_92_440-c4319.jpg"/>
            <p:cNvPicPr>
              <a:picLocks noChangeAspect="1" noChangeArrowheads="1"/>
            </p:cNvPicPr>
            <p:nvPr/>
          </p:nvPicPr>
          <p:blipFill>
            <a:blip r:embed="rId3" cstate="print"/>
            <a:srcRect l="12027" t="4596" r="5501" b="5789"/>
            <a:stretch>
              <a:fillRect/>
            </a:stretch>
          </p:blipFill>
          <p:spPr bwMode="auto">
            <a:xfrm>
              <a:off x="122546" y="4587704"/>
              <a:ext cx="950425" cy="977585"/>
            </a:xfrm>
            <a:prstGeom prst="rect">
              <a:avLst/>
            </a:prstGeom>
            <a:noFill/>
          </p:spPr>
        </p:pic>
      </p:grpSp>
      <p:sp>
        <p:nvSpPr>
          <p:cNvPr id="4" name="ZoneTexte 3"/>
          <p:cNvSpPr txBox="1"/>
          <p:nvPr/>
        </p:nvSpPr>
        <p:spPr>
          <a:xfrm>
            <a:off x="1931826" y="4820338"/>
            <a:ext cx="5328591" cy="32316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Boichard</a:t>
            </a:r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et al., 2012,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Anim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Prod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Sci</a:t>
            </a:r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52: 115-120</a:t>
            </a:r>
            <a:endParaRPr lang="fr-FR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771410" y="3184494"/>
            <a:ext cx="55780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298347" y="2989764"/>
            <a:ext cx="3573968" cy="36932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823 </a:t>
            </a:r>
            <a:r>
              <a:rPr lang="fr-F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 50k </a:t>
            </a:r>
            <a:r>
              <a:rPr lang="fr-F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genotypes</a:t>
            </a: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ccolade fermante 5"/>
          <p:cNvSpPr/>
          <p:nvPr/>
        </p:nvSpPr>
        <p:spPr>
          <a:xfrm>
            <a:off x="6973236" y="3031248"/>
            <a:ext cx="288032" cy="121954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3" tIns="45716" rIns="91433" bIns="45716"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117252" y="3113215"/>
            <a:ext cx="1205339" cy="1015663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Alpine</a:t>
            </a: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Saanen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686" y="-20538"/>
            <a:ext cx="9144000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Breed differences </a:t>
            </a:r>
            <a:r>
              <a:rPr lang="en-US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l-G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en-US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casein allele </a:t>
            </a:r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frequencies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25888"/>
              </p:ext>
            </p:extLst>
          </p:nvPr>
        </p:nvGraphicFramePr>
        <p:xfrm>
          <a:off x="1043275" y="476176"/>
          <a:ext cx="6337375" cy="3607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298928" y="3867894"/>
            <a:ext cx="6840760" cy="646323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Alpine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: supremacy of allele A</a:t>
            </a:r>
          </a:p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Saanen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: supremacy of genotypes AE, CO and EE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123728" y="3500758"/>
            <a:ext cx="432398" cy="26374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156508" y="3473456"/>
            <a:ext cx="432048" cy="291048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660232" y="3473450"/>
            <a:ext cx="432048" cy="291048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635896" y="3487104"/>
            <a:ext cx="432048" cy="291048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8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" y="2"/>
            <a:ext cx="9144000" cy="52322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l-G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en-US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casein: a major gene for dairy goat 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643052"/>
              </p:ext>
            </p:extLst>
          </p:nvPr>
        </p:nvGraphicFramePr>
        <p:xfrm>
          <a:off x="1115616" y="2571750"/>
          <a:ext cx="6707813" cy="1611260"/>
        </p:xfrm>
        <a:graphic>
          <a:graphicData uri="http://schemas.openxmlformats.org/drawingml/2006/table">
            <a:tbl>
              <a:tblPr/>
              <a:tblGrid>
                <a:gridCol w="1972886"/>
                <a:gridCol w="1775597"/>
                <a:gridCol w="1479665"/>
                <a:gridCol w="1479665"/>
              </a:tblGrid>
              <a:tr h="449856"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</a:t>
                      </a:r>
                      <a:r>
                        <a:rPr lang="fr-F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breed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Alpine</a:t>
                      </a: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Saanen</a:t>
                      </a: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959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Milk </a:t>
                      </a:r>
                      <a:r>
                        <a:rPr lang="fr-FR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 content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9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Protein</a:t>
                      </a:r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57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96722" y="2067694"/>
            <a:ext cx="8523750" cy="400101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Part of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genetic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variance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(%)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explained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by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α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s1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casein genotype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Obje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773481"/>
              </p:ext>
            </p:extLst>
          </p:nvPr>
        </p:nvGraphicFramePr>
        <p:xfrm>
          <a:off x="3707904" y="790159"/>
          <a:ext cx="2531839" cy="347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Équation" r:id="rId4" imgW="1041120" imgH="190440" progId="Equation.3">
                  <p:embed/>
                </p:oleObj>
              </mc:Choice>
              <mc:Fallback>
                <p:oleObj name="Équation" r:id="rId4" imgW="10411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790159"/>
                        <a:ext cx="2531839" cy="3474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539552" y="675925"/>
            <a:ext cx="3569653" cy="46165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Genetic Model used: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96722" y="1137582"/>
            <a:ext cx="8789499" cy="40011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 y: DYD, u: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polygenic part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, w: 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casein genotype random effect 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0"/>
            <a:ext cx="9144000" cy="954107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US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classes of </a:t>
            </a:r>
            <a:r>
              <a:rPr lang="el-G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en-US" sz="2800" b="1" dirty="0" smtClean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casein genotypes </a:t>
            </a:r>
            <a:r>
              <a:rPr lang="en-US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(strong, medium and weak effects)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971601" y="1220367"/>
            <a:ext cx="7103283" cy="3223591"/>
            <a:chOff x="1187624" y="3284984"/>
            <a:chExt cx="6396031" cy="3193613"/>
          </a:xfrm>
        </p:grpSpPr>
        <p:graphicFrame>
          <p:nvGraphicFramePr>
            <p:cNvPr id="5" name="Graphique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52842069"/>
                </p:ext>
              </p:extLst>
            </p:nvPr>
          </p:nvGraphicFramePr>
          <p:xfrm>
            <a:off x="1187624" y="3284984"/>
            <a:ext cx="6081629" cy="31936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2410882" y="3356992"/>
              <a:ext cx="1750328" cy="18002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15811" y="4253231"/>
              <a:ext cx="1750328" cy="903961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159056" y="4576166"/>
              <a:ext cx="983850" cy="153932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555776" y="5096191"/>
              <a:ext cx="1592013" cy="365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strong effect</a:t>
              </a:r>
              <a:endParaRPr lang="en-US" sz="1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13444" y="5092357"/>
              <a:ext cx="1752696" cy="365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medium effect</a:t>
              </a:r>
              <a:endParaRPr lang="en-US" sz="1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985663" y="6080835"/>
              <a:ext cx="1597992" cy="365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weak effect</a:t>
              </a:r>
              <a:endParaRPr lang="en-US" sz="1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37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" y="-38533"/>
            <a:ext cx="9143999" cy="95409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integrate </a:t>
            </a:r>
            <a:r>
              <a:rPr lang="el-G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en-US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casein genotype in genomic evaluations?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1440" y="892629"/>
            <a:ext cx="8364323" cy="121570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342873" indent="-342873">
              <a:buFontTx/>
              <a:buAutoNum type="arabicPeriod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Based on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male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phenotypes (DYD) and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genotypes</a:t>
            </a:r>
          </a:p>
          <a:p>
            <a:endParaRPr lang="en-US" sz="7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873" indent="-342873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fixed ≈ random effect</a:t>
            </a:r>
          </a:p>
          <a:p>
            <a:endParaRPr lang="en-US" sz="4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873" indent="-342873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 significant effect on milk yield and fat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content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46685"/>
              </p:ext>
            </p:extLst>
          </p:nvPr>
        </p:nvGraphicFramePr>
        <p:xfrm>
          <a:off x="1366774" y="2252921"/>
          <a:ext cx="691276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956481" y="2286464"/>
            <a:ext cx="864097" cy="353943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+19%</a:t>
            </a:r>
            <a:endParaRPr lang="fr-FR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04780" y="2722165"/>
            <a:ext cx="721964" cy="353935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+9%</a:t>
            </a:r>
            <a:endParaRPr lang="fr-FR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805007" y="2110508"/>
            <a:ext cx="864097" cy="353943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+53%</a:t>
            </a:r>
            <a:endParaRPr lang="fr-FR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3532578" y="3147814"/>
            <a:ext cx="470604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4991378" y="3093188"/>
            <a:ext cx="491356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2132902" y="2895740"/>
            <a:ext cx="470604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 rot="16200000">
            <a:off x="28398" y="3268135"/>
            <a:ext cx="2353592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Correlation</a:t>
            </a:r>
            <a:r>
              <a:rPr lang="fr-F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(DYD,GEBV)</a:t>
            </a:r>
            <a:endParaRPr lang="fr-F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4386" y="876570"/>
            <a:ext cx="9036544" cy="3893365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457165" indent="-457165">
              <a:buFont typeface="+mj-lt"/>
              <a:buAutoNum type="arabicPeriod" startAt="2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Based on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female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phenotypes (genotyped or not)</a:t>
            </a:r>
          </a:p>
          <a:p>
            <a:endParaRPr lang="en-US" sz="7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2.1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Predict genotype for females using peeling iterative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method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2000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160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1600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160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1600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1600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1600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110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110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926"/>
            <a:ext cx="9071992" cy="954099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</a:t>
            </a:r>
            <a:r>
              <a:rPr lang="fr-FR" sz="28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fr-FR" sz="28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casein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genotype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28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genomic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evaluations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928362" y="4820338"/>
            <a:ext cx="5328591" cy="32316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1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Vitezica</a:t>
            </a:r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et al., 2005, 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Genet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Sel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Evol</a:t>
            </a:r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37: 403-415</a:t>
            </a:r>
            <a:endParaRPr lang="fr-FR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33889" y="1779662"/>
            <a:ext cx="3440740" cy="36932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(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biallelic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marker):</a:t>
            </a:r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302242"/>
              </p:ext>
            </p:extLst>
          </p:nvPr>
        </p:nvGraphicFramePr>
        <p:xfrm>
          <a:off x="6444208" y="1707654"/>
          <a:ext cx="1248230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280"/>
                <a:gridCol w="603950"/>
              </a:tblGrid>
              <a:tr h="297179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179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58,5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41,5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3059831" y="2427733"/>
            <a:ext cx="4732123" cy="1377292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Probability for genotype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animal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28" indent="-285728">
              <a:buFont typeface="Wingdings" pitchFamily="2" charset="2"/>
              <a:buChar char="è"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Frequencies in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population (%)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120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600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105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Probability for genotype of animal 3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(%)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fr-FR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352990" y="2563497"/>
            <a:ext cx="2456237" cy="1417342"/>
            <a:chOff x="3247828" y="2248679"/>
            <a:chExt cx="2192036" cy="1606841"/>
          </a:xfrm>
        </p:grpSpPr>
        <p:grpSp>
          <p:nvGrpSpPr>
            <p:cNvPr id="40" name="Groupe 39"/>
            <p:cNvGrpSpPr/>
            <p:nvPr/>
          </p:nvGrpSpPr>
          <p:grpSpPr>
            <a:xfrm>
              <a:off x="3541388" y="2635031"/>
              <a:ext cx="1492285" cy="1019859"/>
              <a:chOff x="5986309" y="2896636"/>
              <a:chExt cx="1492285" cy="754627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6586610" y="3334833"/>
                <a:ext cx="471248" cy="214513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50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 </a:t>
                </a:r>
                <a:endParaRPr lang="fr-FR" sz="1500">
                  <a:latin typeface="Arial" panose="020B0604020202020204" pitchFamily="34" charset="0"/>
                  <a:ea typeface="Calibri"/>
                  <a:cs typeface="Arial" panose="020B0604020202020204" pitchFamily="34" charset="0"/>
                </a:endParaRPr>
              </a:p>
            </p:txBody>
          </p:sp>
          <p:grpSp>
            <p:nvGrpSpPr>
              <p:cNvPr id="19" name="Groupe 18"/>
              <p:cNvGrpSpPr/>
              <p:nvPr/>
            </p:nvGrpSpPr>
            <p:grpSpPr>
              <a:xfrm>
                <a:off x="5986309" y="2896636"/>
                <a:ext cx="1492285" cy="404480"/>
                <a:chOff x="521445" y="968173"/>
                <a:chExt cx="1368152" cy="521244"/>
              </a:xfrm>
            </p:grpSpPr>
            <p:sp>
              <p:nvSpPr>
                <p:cNvPr id="21" name="Ellipse 20"/>
                <p:cNvSpPr/>
                <p:nvPr/>
              </p:nvSpPr>
              <p:spPr>
                <a:xfrm>
                  <a:off x="1457549" y="985361"/>
                  <a:ext cx="432048" cy="432048"/>
                </a:xfrm>
                <a:prstGeom prst="ellipse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500" dirty="0"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 </a:t>
                  </a:r>
                  <a:endParaRPr lang="fr-FR" sz="1500" dirty="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521445" y="985362"/>
                  <a:ext cx="432048" cy="324036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500"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 </a:t>
                  </a:r>
                  <a:endParaRPr lang="fr-FR" sz="1500"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6" name="Connecteur droit 25"/>
                <p:cNvCxnSpPr/>
                <p:nvPr/>
              </p:nvCxnSpPr>
              <p:spPr>
                <a:xfrm>
                  <a:off x="953493" y="1129377"/>
                  <a:ext cx="5040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27" name="Connecteur droit 26"/>
                <p:cNvCxnSpPr/>
                <p:nvPr/>
              </p:nvCxnSpPr>
              <p:spPr>
                <a:xfrm>
                  <a:off x="1313533" y="1129377"/>
                  <a:ext cx="0" cy="36004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sp>
              <p:nvSpPr>
                <p:cNvPr id="33" name="ZoneTexte 25"/>
                <p:cNvSpPr txBox="1"/>
                <p:nvPr/>
              </p:nvSpPr>
              <p:spPr>
                <a:xfrm>
                  <a:off x="1550892" y="1015665"/>
                  <a:ext cx="303818" cy="466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r>
                    <a:rPr lang="fr-FR" sz="2000" b="1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Cambria Math"/>
                      <a:cs typeface="Arial" panose="020B0604020202020204" pitchFamily="34" charset="0"/>
                    </a:rPr>
                    <a:t>?</a:t>
                  </a:r>
                  <a:endParaRPr lang="fr-FR" sz="2000" b="1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" name="ZoneTexte 27"/>
                <p:cNvSpPr txBox="1"/>
                <p:nvPr/>
              </p:nvSpPr>
              <p:spPr>
                <a:xfrm>
                  <a:off x="546112" y="968173"/>
                  <a:ext cx="407381" cy="4667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r>
                    <a:rPr lang="fr-FR" sz="1600" b="1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Cambria Math"/>
                      <a:cs typeface="Arial" panose="020B0604020202020204" pitchFamily="34" charset="0"/>
                    </a:rPr>
                    <a:t>DD</a:t>
                  </a:r>
                  <a:endParaRPr lang="fr-FR" sz="1600" b="1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8" name="ZoneTexte 27"/>
              <p:cNvSpPr txBox="1"/>
              <p:nvPr/>
            </p:nvSpPr>
            <p:spPr>
              <a:xfrm>
                <a:off x="6664815" y="3289039"/>
                <a:ext cx="444343" cy="3622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fr-FR" sz="2000" b="1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?</a:t>
                </a:r>
              </a:p>
            </p:txBody>
          </p:sp>
        </p:grpSp>
        <p:sp>
          <p:nvSpPr>
            <p:cNvPr id="2" name="ZoneTexte 1"/>
            <p:cNvSpPr txBox="1"/>
            <p:nvPr/>
          </p:nvSpPr>
          <p:spPr>
            <a:xfrm>
              <a:off x="3247828" y="2248679"/>
              <a:ext cx="1129485" cy="418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fr-F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nimal 1</a:t>
              </a:r>
              <a:endParaRPr lang="fr-FR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310379" y="2248679"/>
              <a:ext cx="1129485" cy="418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fr-F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nimal 2</a:t>
              </a:r>
              <a:endParaRPr lang="fr-FR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989543" y="3436808"/>
              <a:ext cx="1129485" cy="418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fr-F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nimal 3</a:t>
              </a:r>
              <a:endParaRPr lang="fr-FR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31308"/>
              </p:ext>
            </p:extLst>
          </p:nvPr>
        </p:nvGraphicFramePr>
        <p:xfrm>
          <a:off x="6618393" y="2785662"/>
          <a:ext cx="1779750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250"/>
                <a:gridCol w="593250"/>
                <a:gridCol w="593250"/>
              </a:tblGrid>
              <a:tr h="297179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DD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Dd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dd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7179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3275856" y="1779662"/>
            <a:ext cx="3584340" cy="36932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requencies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population (%): 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58313"/>
              </p:ext>
            </p:extLst>
          </p:nvPr>
        </p:nvGraphicFramePr>
        <p:xfrm>
          <a:off x="4283968" y="3796173"/>
          <a:ext cx="1779750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250"/>
                <a:gridCol w="593250"/>
                <a:gridCol w="593250"/>
              </a:tblGrid>
              <a:tr h="297179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DD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Dd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dd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7179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58,5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41,5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5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76235"/>
              </p:ext>
            </p:extLst>
          </p:nvPr>
        </p:nvGraphicFramePr>
        <p:xfrm>
          <a:off x="467544" y="1707654"/>
          <a:ext cx="7776861" cy="1188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348"/>
                <a:gridCol w="636340"/>
                <a:gridCol w="636340"/>
                <a:gridCol w="494931"/>
                <a:gridCol w="636340"/>
                <a:gridCol w="636340"/>
                <a:gridCol w="636340"/>
                <a:gridCol w="636340"/>
                <a:gridCol w="636340"/>
                <a:gridCol w="636340"/>
                <a:gridCol w="424227"/>
                <a:gridCol w="565635"/>
              </a:tblGrid>
              <a:tr h="278074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3353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r>
                        <a:rPr lang="fr-FR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fr-FR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353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353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r>
                        <a:rPr lang="fr-FR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</a:t>
                      </a:r>
                      <a:endParaRPr lang="fr-FR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</a:t>
                      </a:r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4926"/>
            <a:ext cx="9180512" cy="954099"/>
          </a:xfrm>
          <a:prstGeom prst="rect">
            <a:avLst/>
          </a:prstGeom>
          <a:solidFill>
            <a:schemeClr val="bg1"/>
          </a:solidFill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</a:t>
            </a:r>
            <a:r>
              <a:rPr lang="fr-FR" sz="28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fr-FR" sz="28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casein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genotype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28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genomic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evaluations</a:t>
            </a:r>
            <a:r>
              <a:rPr lang="fr-FR" sz="28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28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963651" y="4786736"/>
            <a:ext cx="5328591" cy="32316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1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Vitezica</a:t>
            </a:r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et al., 2005, 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Genet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Sel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Evol</a:t>
            </a:r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37: 403-415</a:t>
            </a:r>
            <a:endParaRPr lang="fr-FR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6828" y="3536025"/>
            <a:ext cx="8964488" cy="907933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342873" indent="-342873">
              <a:buAutoNum type="arabicParenR"/>
            </a:pP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Random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probabilities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probabilities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random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73" indent="-342873">
              <a:buAutoNum type="arabicParenR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3 groups of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probabilities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fixed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, medium and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weak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7504" y="3174625"/>
            <a:ext cx="6406540" cy="41549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ncluding probabilities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genomic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evaluation: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0484" y="933424"/>
            <a:ext cx="8928992" cy="2108261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endParaRPr lang="en-US" sz="3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2.1   Predict genotype for females using peeling iterative method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200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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probabilities for each 19 possible genotypes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75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260705" y="4321032"/>
            <a:ext cx="1022186" cy="210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2359" y="771550"/>
            <a:ext cx="9036495" cy="2092873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marL="457165" indent="-457165">
              <a:buFont typeface="+mj-lt"/>
              <a:buAutoNum type="arabicPeriod" startAt="2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Based on females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phenotypes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2.2    Predict genotype for females using gene content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3,4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approach: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multiple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trait model using simultaneously pedigree, known genotypes and phenotypes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fr-FR" sz="2000" i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28" indent="-285728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8" y="-16766"/>
            <a:ext cx="9144000" cy="89254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6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</a:t>
            </a:r>
            <a:r>
              <a:rPr lang="fr-FR" sz="26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</a:t>
            </a:r>
            <a:r>
              <a:rPr lang="fr-FR" sz="26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6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fr-FR" sz="26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fr-FR" sz="26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casein</a:t>
            </a:r>
            <a:r>
              <a:rPr lang="fr-FR" sz="26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6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genotype</a:t>
            </a:r>
            <a:r>
              <a:rPr lang="fr-FR" sz="26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26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genomic</a:t>
            </a:r>
            <a:r>
              <a:rPr lang="fr-FR" sz="26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600" b="1" dirty="0" err="1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evaluations</a:t>
            </a:r>
            <a:r>
              <a:rPr lang="fr-FR" sz="2600" b="1" dirty="0">
                <a:solidFill>
                  <a:srgbClr val="6F9D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2600" b="1" dirty="0">
              <a:solidFill>
                <a:srgbClr val="6F9D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-184662"/>
            <a:ext cx="184716" cy="36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3" tIns="45716" rIns="91433" bIns="4571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914174"/>
              </p:ext>
            </p:extLst>
          </p:nvPr>
        </p:nvGraphicFramePr>
        <p:xfrm>
          <a:off x="131763" y="2203660"/>
          <a:ext cx="4498975" cy="20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Équation" r:id="rId3" imgW="2336760" imgH="1625400" progId="Equation.3">
                  <p:embed/>
                </p:oleObj>
              </mc:Choice>
              <mc:Fallback>
                <p:oleObj name="Équation" r:id="rId3" imgW="233676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2203660"/>
                        <a:ext cx="4498975" cy="2044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572000" y="2159880"/>
            <a:ext cx="4518249" cy="338546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odel for genetic evaluation of phenotype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ccolade fermante 9"/>
          <p:cNvSpPr/>
          <p:nvPr/>
        </p:nvSpPr>
        <p:spPr>
          <a:xfrm>
            <a:off x="3714224" y="2599000"/>
            <a:ext cx="288032" cy="1666489"/>
          </a:xfrm>
          <a:prstGeom prst="rightBrac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3" tIns="45716" rIns="91433" bIns="45716"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027965" y="3109082"/>
            <a:ext cx="5262678" cy="584767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odel for gene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contents of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allele (     , … ,     :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copie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allele (0,1 or 2)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444804" y="4659982"/>
            <a:ext cx="5328591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14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14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Gengler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et al., 2008, </a:t>
            </a:r>
            <a:r>
              <a:rPr lang="en-US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</a:t>
            </a:r>
            <a:r>
              <a:rPr lang="en-US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Dairy </a:t>
            </a:r>
            <a:r>
              <a:rPr lang="en-US" sz="1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Sci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91: 1652-1659</a:t>
            </a:r>
          </a:p>
          <a:p>
            <a:r>
              <a:rPr lang="fr-FR" sz="14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Legarra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Vitezica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EAAP 2015 session 50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08977" y="1802117"/>
            <a:ext cx="744512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fixed effect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34076" y="1821330"/>
            <a:ext cx="934864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genomic effect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99792" y="1820189"/>
            <a:ext cx="1440160" cy="523212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ermanent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333205"/>
              </p:ext>
            </p:extLst>
          </p:nvPr>
        </p:nvGraphicFramePr>
        <p:xfrm>
          <a:off x="5045399" y="3714816"/>
          <a:ext cx="363821" cy="35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Équation" r:id="rId5" imgW="164880" imgH="215640" progId="Equation.3">
                  <p:embed/>
                </p:oleObj>
              </mc:Choice>
              <mc:Fallback>
                <p:oleObj name="Équation" r:id="rId5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45399" y="3714816"/>
                        <a:ext cx="363821" cy="35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5360444" y="3671025"/>
            <a:ext cx="360040" cy="461666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Obje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33014"/>
              </p:ext>
            </p:extLst>
          </p:nvPr>
        </p:nvGraphicFramePr>
        <p:xfrm>
          <a:off x="5622255" y="3715553"/>
          <a:ext cx="1470025" cy="39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Équation" r:id="rId7" imgW="711000" imgH="253800" progId="Equation.3">
                  <p:embed/>
                </p:oleObj>
              </mc:Choice>
              <mc:Fallback>
                <p:oleObj name="Équation" r:id="rId7" imgW="7110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22255" y="3715553"/>
                        <a:ext cx="1470025" cy="39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ZoneTexte 34"/>
          <p:cNvSpPr txBox="1"/>
          <p:nvPr/>
        </p:nvSpPr>
        <p:spPr>
          <a:xfrm>
            <a:off x="2212576" y="4223677"/>
            <a:ext cx="1160430" cy="307768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fr-F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polygenic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233999"/>
              </p:ext>
            </p:extLst>
          </p:nvPr>
        </p:nvGraphicFramePr>
        <p:xfrm>
          <a:off x="7956376" y="3109082"/>
          <a:ext cx="317624" cy="337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Équation" r:id="rId9" imgW="203040" imgH="215640" progId="Equation.3">
                  <p:embed/>
                </p:oleObj>
              </mc:Choice>
              <mc:Fallback>
                <p:oleObj name="Équation" r:id="rId9" imgW="203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56376" y="3109082"/>
                        <a:ext cx="317624" cy="337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263787"/>
              </p:ext>
            </p:extLst>
          </p:nvPr>
        </p:nvGraphicFramePr>
        <p:xfrm>
          <a:off x="8676456" y="3090404"/>
          <a:ext cx="3175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Équation" r:id="rId11" imgW="203040" imgH="228600" progId="Equation.3">
                  <p:embed/>
                </p:oleObj>
              </mc:Choice>
              <mc:Fallback>
                <p:oleObj name="Équation" r:id="rId11" imgW="203040" imgH="228600" progId="Equation.3">
                  <p:embed/>
                  <p:pic>
                    <p:nvPicPr>
                      <p:cNvPr id="0" name="Obje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6456" y="3090404"/>
                        <a:ext cx="3175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ccolade fermante 24"/>
          <p:cNvSpPr/>
          <p:nvPr/>
        </p:nvSpPr>
        <p:spPr>
          <a:xfrm rot="5400000">
            <a:off x="2709172" y="3863637"/>
            <a:ext cx="125253" cy="72008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85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769</Words>
  <Application>Microsoft Office PowerPoint</Application>
  <PresentationFormat>Affichage à l'écran (16:9)</PresentationFormat>
  <Paragraphs>226</Paragraphs>
  <Slides>13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Thème Office</vt:lpstr>
      <vt:lpstr>Équation</vt:lpstr>
      <vt:lpstr>Microsoft Éditeur d'équations 3.0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</dc:creator>
  <cp:lastModifiedBy>ccarillier</cp:lastModifiedBy>
  <cp:revision>23</cp:revision>
  <dcterms:created xsi:type="dcterms:W3CDTF">2013-02-12T09:22:20Z</dcterms:created>
  <dcterms:modified xsi:type="dcterms:W3CDTF">2015-08-26T12:25:32Z</dcterms:modified>
</cp:coreProperties>
</file>