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</p:sldMasterIdLst>
  <p:notesMasterIdLst>
    <p:notesMasterId r:id="rId33"/>
  </p:notesMasterIdLst>
  <p:handoutMasterIdLst>
    <p:handoutMasterId r:id="rId34"/>
  </p:handoutMasterIdLst>
  <p:sldIdLst>
    <p:sldId id="504" r:id="rId4"/>
    <p:sldId id="527" r:id="rId5"/>
    <p:sldId id="528" r:id="rId6"/>
    <p:sldId id="515" r:id="rId7"/>
    <p:sldId id="516" r:id="rId8"/>
    <p:sldId id="517" r:id="rId9"/>
    <p:sldId id="518" r:id="rId10"/>
    <p:sldId id="520" r:id="rId11"/>
    <p:sldId id="519" r:id="rId12"/>
    <p:sldId id="497" r:id="rId13"/>
    <p:sldId id="499" r:id="rId14"/>
    <p:sldId id="500" r:id="rId15"/>
    <p:sldId id="501" r:id="rId16"/>
    <p:sldId id="502" r:id="rId17"/>
    <p:sldId id="503" r:id="rId18"/>
    <p:sldId id="505" r:id="rId19"/>
    <p:sldId id="509" r:id="rId20"/>
    <p:sldId id="508" r:id="rId21"/>
    <p:sldId id="496" r:id="rId22"/>
    <p:sldId id="510" r:id="rId23"/>
    <p:sldId id="521" r:id="rId24"/>
    <p:sldId id="522" r:id="rId25"/>
    <p:sldId id="523" r:id="rId26"/>
    <p:sldId id="524" r:id="rId27"/>
    <p:sldId id="511" r:id="rId28"/>
    <p:sldId id="512" r:id="rId29"/>
    <p:sldId id="526" r:id="rId30"/>
    <p:sldId id="525" r:id="rId31"/>
    <p:sldId id="495" r:id="rId32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590"/>
    <a:srgbClr val="006600"/>
    <a:srgbClr val="E7FFFE"/>
    <a:srgbClr val="D2FFFE"/>
    <a:srgbClr val="D2F5FE"/>
    <a:srgbClr val="C5E9FF"/>
    <a:srgbClr val="ECFFC5"/>
    <a:srgbClr val="58921E"/>
    <a:srgbClr val="81921E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4" autoAdjust="0"/>
    <p:restoredTop sz="86336" autoAdjust="0"/>
  </p:normalViewPr>
  <p:slideViewPr>
    <p:cSldViewPr>
      <p:cViewPr varScale="1">
        <p:scale>
          <a:sx n="77" d="100"/>
          <a:sy n="77" d="100"/>
        </p:scale>
        <p:origin x="-6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9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jon\umrleg\EMM\partage\COMMUN\ARTICLE_DOF\RAW%20data%20to%20share_JV\Phytohormone%20analysis\Phytohormone%20DOF%20(1)%20+%20VV%20+%20C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WT</c:v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Conc!$P$36:$P$39</c:f>
                <c:numCache>
                  <c:formatCode>General</c:formatCode>
                  <c:ptCount val="2"/>
                  <c:pt idx="0">
                    <c:v>68.477344519424094</c:v>
                  </c:pt>
                  <c:pt idx="1">
                    <c:v>145.01776092227581</c:v>
                  </c:pt>
                </c:numCache>
                <c:extLst/>
              </c:numRef>
            </c:plus>
            <c:minus>
              <c:numRef>
                <c:f>Conc!$P$36:$P$39</c:f>
                <c:numCache>
                  <c:formatCode>General</c:formatCode>
                  <c:ptCount val="2"/>
                  <c:pt idx="0">
                    <c:v>68.477344519424094</c:v>
                  </c:pt>
                  <c:pt idx="1">
                    <c:v>145.01776092227581</c:v>
                  </c:pt>
                </c:numCache>
                <c:extLst/>
              </c:numRef>
            </c:minus>
          </c:errBars>
          <c:cat>
            <c:numRef>
              <c:f>Conc!$B$36:$B$39</c:f>
              <c:numCache>
                <c:formatCode>General</c:formatCode>
                <c:ptCount val="2"/>
                <c:pt idx="0">
                  <c:v>8</c:v>
                </c:pt>
                <c:pt idx="1">
                  <c:v>10</c:v>
                </c:pt>
              </c:numCache>
              <c:extLst/>
            </c:numRef>
          </c:cat>
          <c:val>
            <c:numRef>
              <c:f>Conc!$O$36:$O$39</c:f>
              <c:numCache>
                <c:formatCode>0.000</c:formatCode>
                <c:ptCount val="2"/>
                <c:pt idx="0">
                  <c:v>675.58677441800876</c:v>
                </c:pt>
                <c:pt idx="1">
                  <c:v>974.64689819336957</c:v>
                </c:pt>
              </c:numCache>
              <c:extLst/>
            </c:numRef>
          </c:val>
        </c:ser>
        <c:ser>
          <c:idx val="0"/>
          <c:order val="1"/>
          <c:tx>
            <c:v>dash</c:v>
          </c:tx>
          <c:spPr>
            <a:solidFill>
              <a:srgbClr val="0000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Conc!$P$33:$P$34</c:f>
                <c:numCache>
                  <c:formatCode>General</c:formatCode>
                  <c:ptCount val="2"/>
                  <c:pt idx="0">
                    <c:v>395.14542129220331</c:v>
                  </c:pt>
                  <c:pt idx="1">
                    <c:v>441.3003091599615</c:v>
                  </c:pt>
                </c:numCache>
                <c:extLst/>
              </c:numRef>
            </c:plus>
            <c:minus>
              <c:numRef>
                <c:f>Conc!$P$33:$P$34</c:f>
                <c:numCache>
                  <c:formatCode>General</c:formatCode>
                  <c:ptCount val="2"/>
                  <c:pt idx="0">
                    <c:v>395.14542129220331</c:v>
                  </c:pt>
                  <c:pt idx="1">
                    <c:v>441.3003091599615</c:v>
                  </c:pt>
                </c:numCache>
                <c:extLst/>
              </c:numRef>
            </c:minus>
          </c:errBars>
          <c:cat>
            <c:numRef>
              <c:f>Conc!$B$36:$B$39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</c:numCache>
              <c:extLst/>
            </c:numRef>
          </c:cat>
          <c:val>
            <c:numRef>
              <c:f>Conc!$O$33:$O$34</c:f>
              <c:numCache>
                <c:formatCode>0.000</c:formatCode>
                <c:ptCount val="2"/>
                <c:pt idx="0">
                  <c:v>24581.19469642816</c:v>
                </c:pt>
                <c:pt idx="1">
                  <c:v>3399.3823855172768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97600"/>
        <c:axId val="124977920"/>
      </c:barChart>
      <c:catAx>
        <c:axId val="1246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fr-FR"/>
          </a:p>
        </c:txPr>
        <c:crossAx val="124977920"/>
        <c:crosses val="autoZero"/>
        <c:auto val="1"/>
        <c:lblAlgn val="ctr"/>
        <c:lblOffset val="100"/>
        <c:noMultiLvlLbl val="0"/>
      </c:catAx>
      <c:valAx>
        <c:axId val="124977920"/>
        <c:scaling>
          <c:orientation val="minMax"/>
          <c:max val="300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0"/>
            </a:pPr>
            <a:endParaRPr lang="fr-FR"/>
          </a:p>
        </c:txPr>
        <c:crossAx val="124697600"/>
        <c:crosses val="autoZero"/>
        <c:crossBetween val="between"/>
      </c:valAx>
      <c:spPr>
        <a:noFill/>
        <a:ln>
          <a:solidFill>
            <a:sysClr val="windowText" lastClr="000000">
              <a:lumMod val="65000"/>
              <a:lumOff val="35000"/>
            </a:sysClr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D3A6D884-5922-4C51-80E5-4B03E76DFCC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7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10ECF5F1-79F6-4198-AF63-D124AF15428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20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re</a:t>
            </a:r>
            <a:r>
              <a:rPr lang="fr-FR" dirty="0" smtClean="0"/>
              <a:t>-cap on the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16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main </a:t>
            </a:r>
            <a:r>
              <a:rPr lang="fr-FR" dirty="0" err="1" smtClean="0"/>
              <a:t>advantage</a:t>
            </a:r>
            <a:r>
              <a:rPr lang="fr-FR" dirty="0" smtClean="0"/>
              <a:t> of the NGS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(</a:t>
            </a:r>
            <a:r>
              <a:rPr lang="fr-FR" dirty="0" err="1" smtClean="0"/>
              <a:t>besides</a:t>
            </a:r>
            <a:r>
              <a:rPr lang="fr-FR" dirty="0" smtClean="0"/>
              <a:t> </a:t>
            </a:r>
            <a:r>
              <a:rPr lang="fr-FR" dirty="0" err="1" smtClean="0"/>
              <a:t>having</a:t>
            </a:r>
            <a:r>
              <a:rPr lang="fr-FR" dirty="0" smtClean="0"/>
              <a:t> </a:t>
            </a:r>
            <a:r>
              <a:rPr lang="fr-FR" dirty="0" err="1" smtClean="0"/>
              <a:t>confirmed</a:t>
            </a:r>
            <a:r>
              <a:rPr lang="fr-FR" dirty="0" smtClean="0"/>
              <a:t> the </a:t>
            </a:r>
            <a:r>
              <a:rPr lang="fr-FR" dirty="0" err="1" smtClean="0"/>
              <a:t>sequence</a:t>
            </a:r>
            <a:r>
              <a:rPr lang="fr-FR" dirty="0" smtClean="0"/>
              <a:t> change) </a:t>
            </a:r>
            <a:r>
              <a:rPr lang="fr-FR" dirty="0" err="1" smtClean="0"/>
              <a:t>being</a:t>
            </a:r>
            <a:r>
              <a:rPr lang="fr-FR" dirty="0" smtClean="0"/>
              <a:t> able to </a:t>
            </a:r>
            <a:r>
              <a:rPr lang="fr-FR" dirty="0" err="1" smtClean="0"/>
              <a:t>screen</a:t>
            </a:r>
            <a:r>
              <a:rPr lang="fr-FR" dirty="0" smtClean="0"/>
              <a:t> up to 48 </a:t>
            </a:r>
            <a:r>
              <a:rPr lang="fr-FR" dirty="0" err="1" smtClean="0"/>
              <a:t>amplicons</a:t>
            </a:r>
            <a:r>
              <a:rPr lang="fr-FR" dirty="0" smtClean="0"/>
              <a:t> in </a:t>
            </a:r>
            <a:r>
              <a:rPr lang="fr-FR" dirty="0" err="1" smtClean="0"/>
              <a:t>parallel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Medicago</a:t>
            </a:r>
            <a:r>
              <a:rPr lang="fr-FR" dirty="0" smtClean="0"/>
              <a:t> TILLING population </a:t>
            </a:r>
            <a:r>
              <a:rPr lang="fr-FR" dirty="0" err="1" smtClean="0"/>
              <a:t>extensively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winter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pea</a:t>
            </a:r>
            <a:r>
              <a:rPr lang="fr-FR" baseline="0" dirty="0" smtClean="0"/>
              <a:t> pop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for a background </a:t>
            </a:r>
            <a:r>
              <a:rPr lang="fr-FR" baseline="0" dirty="0" err="1" smtClean="0"/>
              <a:t>suitable</a:t>
            </a:r>
            <a:r>
              <a:rPr lang="fr-FR" baseline="0" dirty="0" smtClean="0"/>
              <a:t> for screening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characters</a:t>
            </a:r>
            <a:r>
              <a:rPr lang="fr-FR" baseline="0" dirty="0" smtClean="0"/>
              <a:t> of importance (</a:t>
            </a:r>
            <a:r>
              <a:rPr lang="fr-FR" baseline="0" dirty="0" err="1" smtClean="0"/>
              <a:t>disease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resistance</a:t>
            </a:r>
            <a:r>
              <a:rPr lang="fr-FR" baseline="0" dirty="0" smtClean="0"/>
              <a:t>, cold </a:t>
            </a:r>
            <a:r>
              <a:rPr lang="fr-FR" baseline="0" dirty="0" err="1" smtClean="0"/>
              <a:t>tolerance</a:t>
            </a:r>
            <a:r>
              <a:rPr lang="fr-FR" baseline="0" dirty="0" smtClean="0"/>
              <a:t>) not </a:t>
            </a:r>
            <a:r>
              <a:rPr lang="fr-FR" baseline="0" dirty="0" err="1" smtClean="0"/>
              <a:t>screenable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Caméor</a:t>
            </a:r>
            <a:r>
              <a:rPr lang="fr-FR" baseline="0" dirty="0" smtClean="0"/>
              <a:t>. 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difficulty</a:t>
            </a:r>
            <a:r>
              <a:rPr lang="fr-FR" baseline="0" dirty="0" smtClean="0"/>
              <a:t> in handling the mutant pop in the g/h,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low-yielding</a:t>
            </a:r>
            <a:r>
              <a:rPr lang="fr-FR" baseline="0" dirty="0" smtClean="0"/>
              <a:t> and high-</a:t>
            </a:r>
            <a:r>
              <a:rPr lang="fr-FR" baseline="0" dirty="0" err="1" smtClean="0"/>
              <a:t>yielding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seed</a:t>
            </a:r>
            <a:r>
              <a:rPr lang="fr-FR" baseline="0" dirty="0" smtClean="0"/>
              <a:t> lots to compare mutation </a:t>
            </a:r>
            <a:r>
              <a:rPr lang="fr-FR" baseline="0" dirty="0" err="1" smtClean="0"/>
              <a:t>frequencies</a:t>
            </a:r>
            <a:r>
              <a:rPr lang="fr-FR" baseline="0" dirty="0" smtClean="0"/>
              <a:t>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15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of the</a:t>
            </a:r>
            <a:r>
              <a:rPr lang="fr-FR" baseline="0" dirty="0" smtClean="0"/>
              <a:t> TILLING </a:t>
            </a:r>
            <a:r>
              <a:rPr lang="fr-FR" baseline="0" dirty="0" err="1" smtClean="0"/>
              <a:t>reource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boosted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recently</a:t>
            </a:r>
            <a:r>
              <a:rPr lang="fr-FR" baseline="0" dirty="0" smtClean="0"/>
              <a:t> by the production of a </a:t>
            </a:r>
            <a:r>
              <a:rPr lang="fr-FR" baseline="0" dirty="0" err="1" smtClean="0"/>
              <a:t>Pea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</a:t>
            </a:r>
            <a:r>
              <a:rPr lang="fr-FR" baseline="0" dirty="0" smtClean="0"/>
              <a:t> expression atlas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940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46K </a:t>
            </a:r>
            <a:r>
              <a:rPr lang="fr-FR" dirty="0" err="1" smtClean="0"/>
              <a:t>expressed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20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conditions –Blast/</a:t>
            </a:r>
            <a:r>
              <a:rPr lang="fr-FR" baseline="0" dirty="0" err="1" smtClean="0"/>
              <a:t>fasta-searchable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0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sequences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Infinium</a:t>
            </a:r>
            <a:r>
              <a:rPr lang="fr-FR" baseline="0" dirty="0" smtClean="0"/>
              <a:t> chip and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resequencing</a:t>
            </a:r>
            <a:r>
              <a:rPr lang="fr-FR" baseline="0" dirty="0" smtClean="0"/>
              <a:t> of 8 </a:t>
            </a:r>
            <a:r>
              <a:rPr lang="fr-FR" baseline="0" dirty="0" err="1" smtClean="0"/>
              <a:t>genotypes</a:t>
            </a:r>
            <a:r>
              <a:rPr lang="fr-FR" baseline="0" dirty="0" smtClean="0"/>
              <a:t> and production of a 15K marker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13K are </a:t>
            </a:r>
            <a:r>
              <a:rPr lang="fr-FR" baseline="0" dirty="0" err="1" smtClean="0"/>
              <a:t>SNPs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9DFE-0900-4931-B7F8-FA5ED29A06CC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pea</a:t>
            </a:r>
            <a:r>
              <a:rPr lang="fr-FR" dirty="0" smtClean="0"/>
              <a:t> TILLING pop has been </a:t>
            </a:r>
            <a:r>
              <a:rPr lang="fr-FR" dirty="0" err="1" smtClean="0"/>
              <a:t>used</a:t>
            </a:r>
            <a:r>
              <a:rPr lang="fr-FR" dirty="0" smtClean="0"/>
              <a:t> for more </a:t>
            </a:r>
            <a:r>
              <a:rPr lang="fr-FR" dirty="0" err="1" smtClean="0"/>
              <a:t>than</a:t>
            </a:r>
            <a:r>
              <a:rPr lang="fr-FR" dirty="0" smtClean="0"/>
              <a:t> 50 </a:t>
            </a:r>
            <a:r>
              <a:rPr lang="fr-FR" dirty="0" err="1" smtClean="0"/>
              <a:t>genes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2008 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expect</a:t>
            </a:r>
            <a:r>
              <a:rPr lang="fr-FR" dirty="0" smtClean="0"/>
              <a:t> to have an </a:t>
            </a:r>
            <a:r>
              <a:rPr lang="fr-FR" dirty="0" err="1" smtClean="0"/>
              <a:t>accelerated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demand</a:t>
            </a:r>
            <a:endParaRPr lang="fr-FR" baseline="0" dirty="0" smtClean="0"/>
          </a:p>
          <a:p>
            <a:r>
              <a:rPr lang="fr-FR" baseline="0" dirty="0" smtClean="0"/>
              <a:t>&gt;60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Mtr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screened</a:t>
            </a:r>
            <a:endParaRPr lang="fr-FR" baseline="0" dirty="0" smtClean="0"/>
          </a:p>
          <a:p>
            <a:r>
              <a:rPr lang="fr-FR" baseline="0" dirty="0" smtClean="0"/>
              <a:t>~100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screened</a:t>
            </a:r>
            <a:endParaRPr lang="fr-FR" baseline="0" dirty="0" smtClean="0"/>
          </a:p>
          <a:p>
            <a:r>
              <a:rPr lang="fr-FR" baseline="0" dirty="0" err="1" smtClean="0"/>
              <a:t>Supply</a:t>
            </a:r>
            <a:r>
              <a:rPr lang="fr-FR" baseline="0" dirty="0" smtClean="0"/>
              <a:t> av. 6 </a:t>
            </a:r>
            <a:r>
              <a:rPr lang="fr-FR" baseline="0" dirty="0" err="1" smtClean="0"/>
              <a:t>alleles</a:t>
            </a:r>
            <a:r>
              <a:rPr lang="fr-FR" baseline="0" dirty="0" smtClean="0"/>
              <a:t> per </a:t>
            </a:r>
            <a:r>
              <a:rPr lang="fr-FR" baseline="0" dirty="0" err="1" smtClean="0"/>
              <a:t>gene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3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our</a:t>
            </a:r>
            <a:r>
              <a:rPr lang="fr-FR" baseline="0" dirty="0" smtClean="0"/>
              <a:t> group </a:t>
            </a:r>
            <a:r>
              <a:rPr lang="fr-FR" baseline="0" dirty="0" err="1" smtClean="0"/>
              <a:t>we’ve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worked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medicago</a:t>
            </a:r>
            <a:r>
              <a:rPr lang="fr-FR" baseline="0" dirty="0" smtClean="0"/>
              <a:t> TILLING mutants, </a:t>
            </a:r>
            <a:r>
              <a:rPr lang="fr-FR" baseline="0" dirty="0" err="1" smtClean="0"/>
              <a:t>including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developing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endosperm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9DFE-0900-4931-B7F8-FA5ED29A06CC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MtSBT1.1</a:t>
            </a:r>
            <a:r>
              <a:rPr lang="en-US" dirty="0" smtClean="0"/>
              <a:t> gene is one of two specifically expressed in seeds as compared to other plant organs, peaking</a:t>
            </a:r>
            <a:r>
              <a:rPr lang="en-US" baseline="0" dirty="0" smtClean="0"/>
              <a:t> at start  of seed filling</a:t>
            </a:r>
            <a:r>
              <a:rPr lang="en-US" dirty="0" smtClean="0"/>
              <a:t>. The putative pea </a:t>
            </a:r>
            <a:r>
              <a:rPr lang="en-US" dirty="0" err="1" smtClean="0"/>
              <a:t>ortholog</a:t>
            </a:r>
            <a:r>
              <a:rPr lang="en-US" baseline="0" dirty="0" smtClean="0"/>
              <a:t> has the same expression profile.</a:t>
            </a:r>
            <a:r>
              <a:rPr lang="en-US" b="1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8068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In situ hybridization showed a clear signal within endosperm tissue which by 12 DAP was restricted to the outer cells of the endosperm.</a:t>
            </a:r>
          </a:p>
        </p:txBody>
      </p:sp>
    </p:spTree>
    <p:extLst>
      <p:ext uri="{BB962C8B-B14F-4D97-AF65-F5344CB8AC3E}">
        <p14:creationId xmlns:p14="http://schemas.microsoft.com/office/powerpoint/2010/main" val="113286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Of</a:t>
            </a:r>
            <a:r>
              <a:rPr lang="fr-FR" baseline="0" dirty="0" smtClean="0"/>
              <a:t> a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 of TILLING mutants </a:t>
            </a:r>
            <a:r>
              <a:rPr lang="fr-FR" dirty="0" err="1" smtClean="0"/>
              <a:t>available</a:t>
            </a:r>
            <a:r>
              <a:rPr lang="fr-FR" dirty="0" smtClean="0"/>
              <a:t> for the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genes</a:t>
            </a:r>
            <a:r>
              <a:rPr lang="fr-FR" dirty="0" smtClean="0"/>
              <a:t>, </a:t>
            </a:r>
            <a:r>
              <a:rPr lang="fr-FR" dirty="0" err="1" smtClean="0"/>
              <a:t>we’ve</a:t>
            </a:r>
            <a:r>
              <a:rPr lang="fr-FR" dirty="0" smtClean="0"/>
              <a:t> </a:t>
            </a:r>
            <a:r>
              <a:rPr lang="fr-FR" dirty="0" err="1" smtClean="0"/>
              <a:t>focussed</a:t>
            </a:r>
            <a:r>
              <a:rPr lang="fr-FR" dirty="0" smtClean="0"/>
              <a:t> on 2,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generate</a:t>
            </a:r>
            <a:r>
              <a:rPr lang="fr-FR" dirty="0" smtClean="0"/>
              <a:t> non-conservative substitutions</a:t>
            </a:r>
            <a:r>
              <a:rPr lang="fr-FR" baseline="0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conserved</a:t>
            </a:r>
            <a:r>
              <a:rPr lang="fr-FR" dirty="0" smtClean="0"/>
              <a:t> </a:t>
            </a:r>
            <a:r>
              <a:rPr lang="fr-FR" dirty="0" err="1" smtClean="0"/>
              <a:t>domains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If </a:t>
            </a:r>
            <a:r>
              <a:rPr lang="fr-FR" dirty="0" err="1" smtClean="0"/>
              <a:t>we</a:t>
            </a:r>
            <a:r>
              <a:rPr lang="fr-FR" dirty="0" smtClean="0"/>
              <a:t> compare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weights</a:t>
            </a:r>
            <a:r>
              <a:rPr lang="fr-FR" dirty="0" smtClean="0"/>
              <a:t> of WT and mutants;</a:t>
            </a:r>
          </a:p>
        </p:txBody>
      </p:sp>
    </p:spTree>
    <p:extLst>
      <p:ext uri="{BB962C8B-B14F-4D97-AF65-F5344CB8AC3E}">
        <p14:creationId xmlns:p14="http://schemas.microsoft.com/office/powerpoint/2010/main" val="210018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re</a:t>
            </a:r>
            <a:r>
              <a:rPr lang="fr-FR" dirty="0" smtClean="0"/>
              <a:t>-cap on the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55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/>
              <a:t>Looking</a:t>
            </a:r>
            <a:r>
              <a:rPr lang="fr-FR" dirty="0" smtClean="0"/>
              <a:t> at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in </a:t>
            </a:r>
            <a:r>
              <a:rPr lang="fr-FR" dirty="0" err="1" smtClean="0"/>
              <a:t>seed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due to,  the </a:t>
            </a:r>
            <a:r>
              <a:rPr lang="fr-FR" dirty="0" err="1" smtClean="0"/>
              <a:t>cell</a:t>
            </a:r>
            <a:r>
              <a:rPr lang="fr-FR" dirty="0" smtClean="0"/>
              <a:t> size (area on </a:t>
            </a:r>
            <a:r>
              <a:rPr lang="fr-FR" dirty="0" err="1" smtClean="0"/>
              <a:t>epidermal</a:t>
            </a:r>
            <a:r>
              <a:rPr lang="fr-FR" dirty="0" smtClean="0"/>
              <a:t> </a:t>
            </a:r>
            <a:r>
              <a:rPr lang="fr-FR" dirty="0" err="1" smtClean="0"/>
              <a:t>cell</a:t>
            </a:r>
            <a:r>
              <a:rPr lang="fr-FR" dirty="0" smtClean="0"/>
              <a:t> surface) and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for </a:t>
            </a:r>
            <a:r>
              <a:rPr lang="fr-FR" dirty="0" err="1" smtClean="0"/>
              <a:t>Medicago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baseline="0" dirty="0" smtClean="0"/>
              <a:t> WT and mutant.</a:t>
            </a:r>
          </a:p>
          <a:p>
            <a:r>
              <a:rPr lang="fr-FR" baseline="0" dirty="0" err="1" smtClean="0"/>
              <a:t>Observed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difference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size, but </a:t>
            </a:r>
            <a:r>
              <a:rPr lang="fr-FR" baseline="0" dirty="0" err="1" smtClean="0"/>
              <a:t>reduced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indicating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subtilase</a:t>
            </a:r>
            <a:r>
              <a:rPr lang="fr-FR" baseline="0" dirty="0" smtClean="0"/>
              <a:t> affects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seed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43259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9DFE-0900-4931-B7F8-FA5ED29A06CC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7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9DFE-0900-4931-B7F8-FA5ED29A06CC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47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B18692-5568-4DEF-8DE4-D6C5C993C769}" type="slidenum">
              <a:rPr lang="en-GB" altLang="fr-FR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GB" altLang="fr-FR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fr-FR" dirty="0" err="1" smtClean="0">
                <a:latin typeface="Arial" panose="020B0604020202020204" pitchFamily="34" charset="0"/>
              </a:rPr>
              <a:t>J’aimerais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finir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en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remerciant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tous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ceux</a:t>
            </a:r>
            <a:r>
              <a:rPr lang="en-GB" altLang="fr-FR" dirty="0" smtClean="0">
                <a:latin typeface="Arial" panose="020B0604020202020204" pitchFamily="34" charset="0"/>
              </a:rPr>
              <a:t>/</a:t>
            </a:r>
            <a:r>
              <a:rPr lang="en-GB" altLang="fr-FR" dirty="0" err="1" smtClean="0">
                <a:latin typeface="Arial" panose="020B0604020202020204" pitchFamily="34" charset="0"/>
              </a:rPr>
              <a:t>celles</a:t>
            </a:r>
            <a:r>
              <a:rPr lang="en-GB" altLang="fr-FR" dirty="0" smtClean="0">
                <a:latin typeface="Arial" panose="020B0604020202020204" pitchFamily="34" charset="0"/>
              </a:rPr>
              <a:t> qui </a:t>
            </a:r>
            <a:r>
              <a:rPr lang="en-GB" altLang="fr-FR" dirty="0" err="1" smtClean="0">
                <a:latin typeface="Arial" panose="020B0604020202020204" pitchFamily="34" charset="0"/>
              </a:rPr>
              <a:t>ont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contribué</a:t>
            </a:r>
            <a:r>
              <a:rPr lang="en-GB" altLang="fr-FR" dirty="0" smtClean="0">
                <a:latin typeface="Arial" panose="020B0604020202020204" pitchFamily="34" charset="0"/>
              </a:rPr>
              <a:t> à </a:t>
            </a:r>
            <a:r>
              <a:rPr lang="en-GB" altLang="fr-FR" dirty="0" err="1" smtClean="0">
                <a:latin typeface="Arial" panose="020B0604020202020204" pitchFamily="34" charset="0"/>
              </a:rPr>
              <a:t>ce</a:t>
            </a:r>
            <a:r>
              <a:rPr lang="en-GB" altLang="fr-FR" dirty="0" smtClean="0">
                <a:latin typeface="Arial" panose="020B0604020202020204" pitchFamily="34" charset="0"/>
              </a:rPr>
              <a:t> travail, </a:t>
            </a:r>
            <a:r>
              <a:rPr lang="en-GB" altLang="fr-FR" dirty="0" err="1" smtClean="0">
                <a:latin typeface="Arial" panose="020B0604020202020204" pitchFamily="34" charset="0"/>
              </a:rPr>
              <a:t>notamment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Mélanie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Noguero</a:t>
            </a:r>
            <a:r>
              <a:rPr lang="en-GB" altLang="fr-FR" dirty="0" smtClean="0">
                <a:latin typeface="Arial" panose="020B0604020202020204" pitchFamily="34" charset="0"/>
              </a:rPr>
              <a:t>, Christine </a:t>
            </a:r>
            <a:r>
              <a:rPr lang="en-GB" altLang="fr-FR" dirty="0" err="1" smtClean="0">
                <a:latin typeface="Arial" panose="020B0604020202020204" pitchFamily="34" charset="0"/>
              </a:rPr>
              <a:t>Lesignor</a:t>
            </a:r>
            <a:r>
              <a:rPr lang="en-GB" altLang="fr-FR" dirty="0" smtClean="0">
                <a:latin typeface="Arial" panose="020B0604020202020204" pitchFamily="34" charset="0"/>
              </a:rPr>
              <a:t>, et </a:t>
            </a:r>
            <a:r>
              <a:rPr lang="en-GB" altLang="fr-FR" dirty="0" err="1" smtClean="0">
                <a:latin typeface="Arial" panose="020B0604020202020204" pitchFamily="34" charset="0"/>
              </a:rPr>
              <a:t>Jérôme</a:t>
            </a:r>
            <a:r>
              <a:rPr lang="en-GB" altLang="fr-FR" dirty="0" smtClean="0">
                <a:latin typeface="Arial" panose="020B0604020202020204" pitchFamily="34" charset="0"/>
              </a:rPr>
              <a:t> </a:t>
            </a:r>
            <a:r>
              <a:rPr lang="en-GB" altLang="fr-FR" dirty="0" err="1" smtClean="0">
                <a:latin typeface="Arial" panose="020B0604020202020204" pitchFamily="34" charset="0"/>
              </a:rPr>
              <a:t>Verdier</a:t>
            </a:r>
            <a:r>
              <a:rPr lang="en-GB" altLang="fr-FR" dirty="0" smtClean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073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TILLING </a:t>
            </a:r>
            <a:r>
              <a:rPr lang="fr-FR" dirty="0" err="1" smtClean="0"/>
              <a:t>developed</a:t>
            </a:r>
            <a:r>
              <a:rPr lang="fr-FR" dirty="0" smtClean="0"/>
              <a:t> 15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ago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1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And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to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crop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6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geenration</a:t>
            </a:r>
            <a:r>
              <a:rPr lang="fr-FR" dirty="0" smtClean="0"/>
              <a:t> of a mutant pop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EMS, and the</a:t>
            </a:r>
            <a:r>
              <a:rPr lang="fr-FR" baseline="0" dirty="0" smtClean="0"/>
              <a:t> screening of DNA pools, </a:t>
            </a:r>
            <a:r>
              <a:rPr lang="fr-FR" baseline="0" dirty="0" err="1" smtClean="0"/>
              <a:t>subsequently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deconvoluted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locate</a:t>
            </a:r>
            <a:r>
              <a:rPr lang="fr-FR" baseline="0" dirty="0" smtClean="0"/>
              <a:t> mutant </a:t>
            </a:r>
            <a:r>
              <a:rPr lang="fr-FR" baseline="0" dirty="0" err="1" smtClean="0"/>
              <a:t>individuals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4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efficiency</a:t>
            </a:r>
            <a:r>
              <a:rPr lang="fr-FR" dirty="0" smtClean="0"/>
              <a:t> of EMS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by </a:t>
            </a:r>
            <a:r>
              <a:rPr lang="fr-FR" dirty="0" err="1" smtClean="0"/>
              <a:t>counting</a:t>
            </a:r>
            <a:r>
              <a:rPr lang="fr-FR" dirty="0" smtClean="0"/>
              <a:t> the no. Of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aborted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embryos</a:t>
            </a:r>
            <a:r>
              <a:rPr lang="fr-FR" baseline="0" dirty="0" smtClean="0"/>
              <a:t> in the M1 plants. M1 plants </a:t>
            </a:r>
            <a:r>
              <a:rPr lang="fr-FR" baseline="0" dirty="0" err="1" smtClean="0"/>
              <a:t>generally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phenotype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occasional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chimeric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sectors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8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Henikoffs</a:t>
            </a:r>
            <a:r>
              <a:rPr lang="fr-FR" dirty="0" smtClean="0"/>
              <a:t> publication on </a:t>
            </a:r>
            <a:r>
              <a:rPr lang="fr-FR" dirty="0" err="1" smtClean="0"/>
              <a:t>Arabidopsis</a:t>
            </a:r>
            <a:r>
              <a:rPr lang="fr-FR" dirty="0" smtClean="0"/>
              <a:t> </a:t>
            </a:r>
            <a:r>
              <a:rPr lang="fr-FR" dirty="0" err="1" smtClean="0"/>
              <a:t>gives</a:t>
            </a:r>
            <a:r>
              <a:rPr lang="fr-FR" dirty="0" smtClean="0"/>
              <a:t> an </a:t>
            </a:r>
            <a:r>
              <a:rPr lang="fr-FR" dirty="0" err="1" smtClean="0"/>
              <a:t>idea</a:t>
            </a:r>
            <a:r>
              <a:rPr lang="fr-FR" dirty="0" smtClean="0"/>
              <a:t> of the mutation </a:t>
            </a:r>
            <a:r>
              <a:rPr lang="fr-FR" dirty="0" err="1" smtClean="0"/>
              <a:t>frequencies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, and the type of mutations </a:t>
            </a:r>
            <a:r>
              <a:rPr lang="fr-FR" dirty="0" err="1" smtClean="0"/>
              <a:t>found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9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latin typeface="Arial" panose="020B0604020202020204" pitchFamily="34" charset="0"/>
              </a:rPr>
              <a:t>The original screening </a:t>
            </a:r>
            <a:r>
              <a:rPr lang="fr-FR" altLang="fr-FR" dirty="0" err="1" smtClean="0">
                <a:latin typeface="Arial" panose="020B0604020202020204" pitchFamily="34" charset="0"/>
              </a:rPr>
              <a:t>method</a:t>
            </a:r>
            <a:r>
              <a:rPr lang="fr-FR" altLang="fr-FR" dirty="0" smtClean="0">
                <a:latin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</a:rPr>
              <a:t>involves</a:t>
            </a:r>
            <a:r>
              <a:rPr lang="fr-FR" altLang="fr-FR" dirty="0" smtClean="0">
                <a:latin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</a:rPr>
              <a:t>detection</a:t>
            </a:r>
            <a:r>
              <a:rPr lang="fr-FR" altLang="fr-FR" dirty="0" smtClean="0">
                <a:latin typeface="Arial" panose="020B0604020202020204" pitchFamily="34" charset="0"/>
              </a:rPr>
              <a:t> of DS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mismatch</a:t>
            </a:r>
            <a:r>
              <a:rPr lang="fr-FR" altLang="fr-FR" baseline="0" dirty="0" smtClean="0">
                <a:latin typeface="Arial" panose="020B0604020202020204" pitchFamily="34" charset="0"/>
              </a:rPr>
              <a:t> sites by the enzyme Cel1,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alternatively</a:t>
            </a:r>
            <a:r>
              <a:rPr lang="fr-FR" altLang="fr-FR" baseline="0" dirty="0" smtClean="0">
                <a:latin typeface="Arial" panose="020B0604020202020204" pitchFamily="34" charset="0"/>
              </a:rPr>
              <a:t> the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heteroduplexes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can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be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fractionated</a:t>
            </a:r>
            <a:r>
              <a:rPr lang="fr-FR" altLang="fr-FR" baseline="0" dirty="0" smtClean="0">
                <a:latin typeface="Arial" panose="020B0604020202020204" pitchFamily="34" charset="0"/>
              </a:rPr>
              <a:t> on HPLC.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Advantage</a:t>
            </a:r>
            <a:r>
              <a:rPr lang="fr-FR" altLang="fr-FR" baseline="0" dirty="0" smtClean="0">
                <a:latin typeface="Arial" panose="020B0604020202020204" pitchFamily="34" charset="0"/>
              </a:rPr>
              <a:t> of Cel1 –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can</a:t>
            </a:r>
            <a:r>
              <a:rPr lang="fr-FR" altLang="fr-FR" baseline="0" dirty="0" smtClean="0">
                <a:latin typeface="Arial" panose="020B0604020202020204" pitchFamily="34" charset="0"/>
              </a:rPr>
              <a:t> check fragment sizes and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locate</a:t>
            </a:r>
            <a:r>
              <a:rPr lang="fr-FR" altLang="fr-FR" baseline="0" dirty="0" smtClean="0">
                <a:latin typeface="Arial" panose="020B0604020202020204" pitchFamily="34" charset="0"/>
              </a:rPr>
              <a:t> site of mutation.</a:t>
            </a:r>
          </a:p>
          <a:p>
            <a:r>
              <a:rPr lang="fr-FR" altLang="fr-FR" baseline="0" dirty="0" smtClean="0">
                <a:latin typeface="Arial" panose="020B0604020202020204" pitchFamily="34" charset="0"/>
              </a:rPr>
              <a:t>To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accelerate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this</a:t>
            </a:r>
            <a:r>
              <a:rPr lang="fr-FR" altLang="fr-FR" baseline="0" dirty="0" smtClean="0">
                <a:latin typeface="Arial" panose="020B0604020202020204" pitchFamily="34" charset="0"/>
              </a:rPr>
              <a:t>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process</a:t>
            </a:r>
            <a:r>
              <a:rPr lang="fr-FR" altLang="fr-FR" baseline="0" dirty="0" smtClean="0">
                <a:latin typeface="Arial" panose="020B0604020202020204" pitchFamily="34" charset="0"/>
              </a:rPr>
              <a:t>,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methods</a:t>
            </a:r>
            <a:r>
              <a:rPr lang="fr-FR" altLang="fr-FR" baseline="0" dirty="0" smtClean="0">
                <a:latin typeface="Arial" panose="020B0604020202020204" pitchFamily="34" charset="0"/>
              </a:rPr>
              <a:t> of TILLING by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sequencing</a:t>
            </a:r>
            <a:r>
              <a:rPr lang="fr-FR" altLang="fr-FR" baseline="0" dirty="0" smtClean="0">
                <a:latin typeface="Arial" panose="020B0604020202020204" pitchFamily="34" charset="0"/>
              </a:rPr>
              <a:t> have been </a:t>
            </a:r>
            <a:r>
              <a:rPr lang="fr-FR" altLang="fr-FR" baseline="0" dirty="0" err="1" smtClean="0">
                <a:latin typeface="Arial" panose="020B0604020202020204" pitchFamily="34" charset="0"/>
              </a:rPr>
              <a:t>published</a:t>
            </a:r>
            <a:endParaRPr lang="fr-FR" altLang="fr-FR" dirty="0" smtClean="0">
              <a:latin typeface="Arial" panose="020B0604020202020204" pitchFamily="34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7DF425-9458-4B87-9D54-1418880CC21D}" type="slidenum">
              <a:rPr lang="en-GB" altLang="fr-FR" smtClean="0"/>
              <a:pPr/>
              <a:t>10</a:t>
            </a:fld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128792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amplicon</a:t>
            </a:r>
            <a:r>
              <a:rPr lang="fr-FR" dirty="0" smtClean="0"/>
              <a:t>, PCR amplification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</a:t>
            </a:r>
            <a:r>
              <a:rPr lang="fr-FR" dirty="0" err="1" smtClean="0"/>
              <a:t>superpools</a:t>
            </a:r>
            <a:r>
              <a:rPr lang="fr-FR" dirty="0" smtClean="0"/>
              <a:t> and the </a:t>
            </a:r>
            <a:r>
              <a:rPr lang="fr-FR" dirty="0" err="1" smtClean="0"/>
              <a:t>products</a:t>
            </a:r>
            <a:r>
              <a:rPr lang="fr-FR" dirty="0" smtClean="0"/>
              <a:t> are </a:t>
            </a:r>
            <a:r>
              <a:rPr lang="fr-FR" dirty="0" err="1" smtClean="0"/>
              <a:t>sequenced</a:t>
            </a:r>
            <a:r>
              <a:rPr lang="fr-FR" dirty="0" smtClean="0"/>
              <a:t>. The </a:t>
            </a:r>
            <a:r>
              <a:rPr lang="fr-FR" dirty="0" err="1" smtClean="0"/>
              <a:t>sequences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virtually</a:t>
            </a:r>
            <a:r>
              <a:rPr lang="fr-FR" dirty="0" smtClean="0"/>
              <a:t> all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mutated</a:t>
            </a:r>
            <a:r>
              <a:rPr lang="fr-FR" baseline="0" dirty="0" smtClean="0"/>
              <a:t> sites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identification of the line </a:t>
            </a:r>
            <a:r>
              <a:rPr lang="fr-FR" baseline="0" dirty="0" err="1" smtClean="0"/>
              <a:t>concerned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CF5F1-79F6-4198-AF63-D124AF1542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9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40D7-D885-45EB-96AC-0DCDE284644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8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4C39-3F5B-4551-ABF6-E03C73618C5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4EE8-90F3-416F-B9F3-A792FE1D1AD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6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A375-A950-41A2-BFA5-6354005A9AB2}" type="datetimeFigureOut">
              <a:rPr lang="fr-FR"/>
              <a:pPr>
                <a:defRPr/>
              </a:pPr>
              <a:t>13/05/2016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56F4-A0E0-40D2-8A35-8D4AB2EBF9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02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F4F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orkspaces.inra-transfert.fr/Db/mayeticresources.nsf/viewFileTitles/INRATransfert/$file/LogoFR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3363"/>
            <a:ext cx="17002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a0.twimg.com/profile_images/2345648358/od84nvk08xotz3r3it16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9550"/>
            <a:ext cx="725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.wikimedia.org/wikipedia/fr/2/2f/Logo_mesr.gif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637" r="2351" b="2116"/>
          <a:stretch>
            <a:fillRect/>
          </a:stretch>
        </p:blipFill>
        <p:spPr bwMode="auto">
          <a:xfrm>
            <a:off x="2416175" y="188913"/>
            <a:ext cx="895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agence-nationale-recherche.fr/images/logos/ANR07-396.gif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66700"/>
            <a:ext cx="11509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25425"/>
            <a:ext cx="828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://www.associationadeil.org/IMG/jpg/inra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22263"/>
            <a:ext cx="863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8"/>
          <p:cNvSpPr/>
          <p:nvPr userDrawn="1"/>
        </p:nvSpPr>
        <p:spPr>
          <a:xfrm>
            <a:off x="-46038" y="1042988"/>
            <a:ext cx="9251951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4" descr="http://cdn-elle.ladmedia.fr/var/plain_site/storage/images/elle-a-table/les-dossiers-de-la-redaction/dossier-de-la-redac/agenda-du-marche2/les-petits-pois/17203228-1-fre-FR/Les-petits-pois_mode_une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4564"/>
          <a:stretch>
            <a:fillRect/>
          </a:stretch>
        </p:blipFill>
        <p:spPr bwMode="auto">
          <a:xfrm rot="565091">
            <a:off x="-158750" y="1590675"/>
            <a:ext cx="34067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agence-nationale-recherche.fr/investissementsdavenir/images/Label-IA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4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314" y="1415621"/>
            <a:ext cx="5864030" cy="116534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FR" dirty="0" err="1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3943" y="2852936"/>
            <a:ext cx="4119853" cy="12241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Cliquez pour modifier le style des sous-titres du masque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336925" y="4652963"/>
            <a:ext cx="2470150" cy="504825"/>
          </a:xfrm>
        </p:spPr>
        <p:txBody>
          <a:bodyPr anchor="b"/>
          <a:lstStyle>
            <a:lvl1pPr algn="ctr" eaLnBrk="0" hangingPunct="0">
              <a:defRPr sz="2000" b="0"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sz="140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11900"/>
            <a:ext cx="2830512" cy="365125"/>
          </a:xfrm>
        </p:spPr>
        <p:txBody>
          <a:bodyPr>
            <a:normAutofit/>
          </a:bodyPr>
          <a:lstStyle>
            <a:lvl1pPr algn="ctr" eaLnBrk="0" hangingPunct="0">
              <a:defRPr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NOM - PRENOM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3425" y="6311900"/>
            <a:ext cx="642938" cy="365125"/>
          </a:xfrm>
        </p:spPr>
        <p:txBody>
          <a:bodyPr/>
          <a:lstStyle>
            <a:lvl1pPr eaLnBrk="0" hangingPunct="0">
              <a:defRPr>
                <a:solidFill>
                  <a:prstClr val="black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406E592-F520-4F45-A7F0-B47C1E55D3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94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755576" y="1412875"/>
            <a:ext cx="7704212" cy="4608413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4"/>
          </p:nvPr>
        </p:nvSpPr>
        <p:spPr>
          <a:xfrm>
            <a:off x="738188" y="6237288"/>
            <a:ext cx="2133600" cy="365125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r>
              <a:rPr lang="fr-FR"/>
              <a:t>NOM - PRENOM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55F246-DD82-423A-BF51-3CC2C270FA9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99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1046163" y="144463"/>
            <a:ext cx="7051675" cy="69215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mtClean="0">
                <a:solidFill>
                  <a:srgbClr val="94C600">
                    <a:lumMod val="75000"/>
                  </a:srgbClr>
                </a:solidFill>
              </a:rPr>
              <a:t>Modifiez le style du titre</a:t>
            </a:r>
            <a:endParaRPr lang="fr-FR">
              <a:solidFill>
                <a:srgbClr val="94C600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52025C-BC4C-468A-A7AF-790451E0CC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6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68C21A-1B8C-41CC-9B3D-9AA8F878CD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687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270892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072" y="177281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708920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B26389-750A-4091-A406-366F6EC00D6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17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8208963" cy="453707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A282F9-F55F-4843-B090-DAAB0F8891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19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5923" y="144016"/>
            <a:ext cx="7052154" cy="6926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539750" y="1412875"/>
            <a:ext cx="8208963" cy="453707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A12F7-B62C-4E13-AD8C-E636B93A18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4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17F7-B963-4C82-B034-BE7280456FD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4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 userDrawn="1"/>
        </p:nvSpPr>
        <p:spPr>
          <a:xfrm>
            <a:off x="4560888" y="44450"/>
            <a:ext cx="3668712" cy="613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60"/>
          <p:cNvSpPr/>
          <p:nvPr userDrawn="1"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6" name="Picture 4" descr="http://cdn-elle.ladmedia.fr/var/plain_site/storage/images/elle-a-table/les-dossiers-de-la-redaction/dossier-de-la-redac/agenda-du-marche2/les-petits-pois/17203228-1-fre-FR/Les-petits-pois_mode_un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4564"/>
          <a:stretch>
            <a:fillRect/>
          </a:stretch>
        </p:blipFill>
        <p:spPr bwMode="auto">
          <a:xfrm rot="565091">
            <a:off x="-57150" y="19050"/>
            <a:ext cx="709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4EA8BD-E0D6-4F6F-8D9F-01866F40DE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70263" y="6249988"/>
            <a:ext cx="3494087" cy="365125"/>
          </a:xfrm>
        </p:spPr>
        <p:txBody>
          <a:bodyPr>
            <a:normAutofit/>
          </a:bodyPr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</a:p>
        </p:txBody>
      </p:sp>
    </p:spTree>
    <p:extLst>
      <p:ext uri="{BB962C8B-B14F-4D97-AF65-F5344CB8AC3E}">
        <p14:creationId xmlns:p14="http://schemas.microsoft.com/office/powerpoint/2010/main" val="353023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44450"/>
            <a:ext cx="3668712" cy="6134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6" name="Picture 4" descr="http://cdn-elle.ladmedia.fr/var/plain_site/storage/images/elle-a-table/les-dossiers-de-la-redaction/dossier-de-la-redac/agenda-du-marche2/les-petits-pois/17203228-1-fre-FR/Les-petits-pois_mode_un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4564"/>
          <a:stretch>
            <a:fillRect/>
          </a:stretch>
        </p:blipFill>
        <p:spPr bwMode="auto">
          <a:xfrm rot="565091">
            <a:off x="-57150" y="19050"/>
            <a:ext cx="709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/>
          </a:p>
        </p:txBody>
      </p:sp>
      <p:sp>
        <p:nvSpPr>
          <p:cNvPr id="4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6813"/>
            <a:ext cx="3494088" cy="365125"/>
          </a:xfrm>
        </p:spPr>
        <p:txBody>
          <a:bodyPr>
            <a:normAutofit/>
          </a:bodyPr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8ABAD2-E6F0-48F0-B937-4A6CCCD296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82216A-22D4-4D7D-AD49-9621E75170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282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94AC1-ADB1-440F-9324-08B75BFD01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51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853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52A731A5-3DD4-D844-A3F8-BEF64A39692A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45614AE-5FCE-4CB3-B919-3902BA619976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55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8CBF1764-1FFC-9649-99FB-AB0CF5FB351B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FE4B497-5CB2-47C5-A2DA-F2311395CD84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55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333A301-ADD9-6945-A18B-01C70F64A38B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74A3D6C-E711-42E8-BBE0-618DD5287DB0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7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546B82E0-0FB7-C242-960E-7AE00E91FDF5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1F5319CF-B4E8-4C69-A88B-E69BDA2FC956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2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D8A64F35-2B65-9349-93DD-4CDAC771682C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64398F6A-9BF4-44C5-AEFB-5EFB39EE946B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C7AD-55CD-47D8-8CB5-355EC43475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63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72FBC65-D3C4-7448-9CFF-24B15C6F47E4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CB15E83-C9C7-4E11-8D55-72246D11D8CF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11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55A3287-16E8-694D-95B2-69B58D6B7B02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A47DF6EF-63DE-4F22-8117-1A05CF65AD9E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3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4A2929E-0F1B-094F-B38B-04C6A4DC8D7B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37DEF30C-5CCE-42FF-AEC2-6B4D1BD70E3F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36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9FB1E77-02B0-C944-A0AC-923BAB6C176C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CC64301E-0B8B-4946-B595-22C42EC1E606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08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7F484F76-52BE-FD41-BFC0-54123F02FE4E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4D102348-8733-4235-B01D-AF30B53A6BFE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79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40432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028F861D-AF36-FE43-A992-F4C4CC7B7F76}" type="datetime1">
              <a:rPr lang="fr-FR" sz="1800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13/05/2016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419872" y="6552728"/>
            <a:ext cx="1413520" cy="3326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2150F24F-6F9C-42D1-A380-80CEF2CA224C}" type="slidenum">
              <a:rPr lang="fr-FR" sz="180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‹N°›</a:t>
            </a:fld>
            <a:endParaRPr lang="fr-FR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DFAC-F6BD-4829-8899-38186478A2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6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2A3F-0ACD-4617-821A-66716505D20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B005-69F4-4427-84D7-481AF70E69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6362-7155-4360-A567-75F79CD53B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470BD-2D8C-4E06-BA12-39709B81D63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1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91BF-87FD-4F33-8698-A005F8474B0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C56BB9-086E-434F-B965-DB616E5D550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46163" y="144463"/>
            <a:ext cx="70516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644650"/>
            <a:ext cx="77819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6237288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94C600">
                    <a:lumMod val="75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December 8th 2014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400" y="6246813"/>
            <a:ext cx="1762125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94C600">
                    <a:lumMod val="75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NOM - PRENOM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5813" y="623728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94C600">
                    <a:lumMod val="75000"/>
                  </a:srgb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E2AD5FE5-5852-47AA-8D1D-9AC6E1FB84E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-46038" y="1011238"/>
            <a:ext cx="9251951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056" name="Picture 4" descr="http://cdn-elle.ladmedia.fr/var/plain_site/storage/images/elle-a-table/les-dossiers-de-la-redaction/dossier-de-la-redac/agenda-du-marche2/les-petits-pois/17203228-1-fre-FR/Les-petits-pois_mode_une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 b="4564"/>
          <a:stretch>
            <a:fillRect/>
          </a:stretch>
        </p:blipFill>
        <p:spPr bwMode="auto">
          <a:xfrm rot="565091">
            <a:off x="-57150" y="19050"/>
            <a:ext cx="7096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6F9500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F9500"/>
          </a:solidFill>
          <a:latin typeface="Calibri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F9500"/>
          </a:solidFill>
          <a:latin typeface="Calibri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F9500"/>
          </a:solidFill>
          <a:latin typeface="Calibri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F9500"/>
          </a:solidFill>
          <a:latin typeface="Calibri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3200" kern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800" kern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800" kern="12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67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image" Target="../media/image6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69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2.png"/><Relationship Id="rId3" Type="http://schemas.openxmlformats.org/officeDocument/2006/relationships/image" Target="../media/image70.jpeg"/><Relationship Id="rId7" Type="http://schemas.openxmlformats.org/officeDocument/2006/relationships/image" Target="../media/image6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11" Type="http://schemas.openxmlformats.org/officeDocument/2006/relationships/image" Target="../media/image71.jpeg"/><Relationship Id="rId5" Type="http://schemas.openxmlformats.org/officeDocument/2006/relationships/image" Target="../media/image64.jpeg"/><Relationship Id="rId10" Type="http://schemas.openxmlformats.org/officeDocument/2006/relationships/image" Target="../media/image67.gif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5" Type="http://schemas.openxmlformats.org/officeDocument/2006/relationships/image" Target="../media/image75.jpeg"/><Relationship Id="rId10" Type="http://schemas.openxmlformats.org/officeDocument/2006/relationships/image" Target="../media/image80.jp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476672"/>
            <a:ext cx="5400600" cy="1569660"/>
          </a:xfrm>
          <a:prstGeom prst="rect">
            <a:avLst/>
          </a:prstGeom>
          <a:gradFill flip="none" rotWithShape="1">
            <a:gsLst>
              <a:gs pos="13000">
                <a:srgbClr val="A6D4D8"/>
              </a:gs>
              <a:gs pos="0">
                <a:schemeClr val="accent5">
                  <a:lumMod val="67000"/>
                  <a:alpha val="63000"/>
                </a:schemeClr>
              </a:gs>
              <a:gs pos="75000">
                <a:schemeClr val="accent5">
                  <a:lumMod val="97000"/>
                  <a:lumOff val="3000"/>
                  <a:alpha val="58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TILLING (</a:t>
            </a:r>
            <a:r>
              <a:rPr lang="fr-FR" sz="3200" b="1" dirty="0" err="1">
                <a:solidFill>
                  <a:srgbClr val="006666"/>
                </a:solidFill>
                <a:latin typeface="Verdana" panose="020B0604030504040204" pitchFamily="34" charset="0"/>
              </a:rPr>
              <a:t>Targeting</a:t>
            </a:r>
            <a:r>
              <a:rPr lang="fr-FR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rgbClr val="006666"/>
                </a:solidFill>
                <a:latin typeface="Verdana" panose="020B0604030504040204" pitchFamily="34" charset="0"/>
              </a:rPr>
              <a:t>Induced</a:t>
            </a:r>
            <a:r>
              <a:rPr lang="fr-FR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 Local </a:t>
            </a:r>
            <a:r>
              <a:rPr lang="fr-FR" sz="3200" b="1" dirty="0" err="1">
                <a:solidFill>
                  <a:srgbClr val="006666"/>
                </a:solidFill>
                <a:latin typeface="Verdana" panose="020B0604030504040204" pitchFamily="34" charset="0"/>
              </a:rPr>
              <a:t>Lesions</a:t>
            </a:r>
            <a:r>
              <a:rPr lang="fr-FR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 IN </a:t>
            </a:r>
            <a:r>
              <a:rPr lang="fr-FR" sz="3200" b="1" dirty="0" err="1">
                <a:solidFill>
                  <a:srgbClr val="006666"/>
                </a:solidFill>
                <a:latin typeface="Verdana" panose="020B0604030504040204" pitchFamily="34" charset="0"/>
              </a:rPr>
              <a:t>Genomes</a:t>
            </a:r>
            <a:r>
              <a:rPr lang="fr-FR" sz="3200" b="1" dirty="0">
                <a:solidFill>
                  <a:srgbClr val="006666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2931909"/>
            <a:ext cx="6696744" cy="258532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Christine Le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Signor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Myriam Sanchez, Brigitte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Darchy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Grégoire Aubert, Karine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Gallardo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Richard Thompson (INRA-UMR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Agroécologie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Dijon)</a:t>
            </a:r>
          </a:p>
          <a:p>
            <a:pPr>
              <a:lnSpc>
                <a:spcPct val="150000"/>
              </a:lnSpc>
            </a:pPr>
            <a:endParaRPr lang="fr-FR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Christine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Saffray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Marion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Dalmais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fr-FR" sz="1800" dirty="0" err="1" smtClean="0">
                <a:solidFill>
                  <a:schemeClr val="accent1">
                    <a:lumMod val="25000"/>
                  </a:schemeClr>
                </a:solidFill>
              </a:rPr>
              <a:t>Abdelhafid</a:t>
            </a:r>
            <a:r>
              <a:rPr lang="fr-FR" sz="1800" dirty="0" smtClean="0">
                <a:solidFill>
                  <a:schemeClr val="accent1">
                    <a:lumMod val="25000"/>
                  </a:schemeClr>
                </a:solidFill>
              </a:rPr>
              <a:t> Bendahmane (IPS Paris-Saclay)</a:t>
            </a:r>
            <a:endParaRPr lang="fr-FR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0"/>
          <p:cNvGrpSpPr>
            <a:grpSpLocks/>
          </p:cNvGrpSpPr>
          <p:nvPr/>
        </p:nvGrpSpPr>
        <p:grpSpPr bwMode="auto">
          <a:xfrm>
            <a:off x="3168203" y="6309320"/>
            <a:ext cx="2339901" cy="396999"/>
            <a:chOff x="771741" y="771178"/>
            <a:chExt cx="2216083" cy="209550"/>
          </a:xfrm>
        </p:grpSpPr>
        <p:pic>
          <p:nvPicPr>
            <p:cNvPr id="6" name="Image 6" descr="lolo4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02" y="792641"/>
              <a:ext cx="418822" cy="18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41" y="771178"/>
              <a:ext cx="100517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8" descr="\\pommard\mse-users$\sbelotti\Mes documents\sylvie\Cellule communication\INRA_Q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65" y="792613"/>
              <a:ext cx="709127" cy="18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43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 rot="16200000">
            <a:off x="-2258529" y="3772308"/>
            <a:ext cx="47916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From</a:t>
            </a:r>
            <a:r>
              <a:rPr lang="fr-FR" altLang="fr-FR" sz="12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fr-FR" sz="12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Colbert et al. (2001). Plant Physiology, 126: 480-484.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47813" y="5699125"/>
            <a:ext cx="73675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fr-FR" sz="1600" b="1">
                <a:latin typeface="Verdana" panose="020B0604030504040204" pitchFamily="34" charset="0"/>
              </a:rPr>
              <a:t>Screening carried out on DNA pools from 8-12 individuals on microtitre plates and subsequently on individual DNA samples.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438400" y="990600"/>
            <a:ext cx="6327775" cy="4608513"/>
            <a:chOff x="1837" y="981"/>
            <a:chExt cx="3668" cy="2856"/>
          </a:xfrm>
        </p:grpSpPr>
        <p:grpSp>
          <p:nvGrpSpPr>
            <p:cNvPr id="17414" name="Group 5"/>
            <p:cNvGrpSpPr>
              <a:grpSpLocks/>
            </p:cNvGrpSpPr>
            <p:nvPr/>
          </p:nvGrpSpPr>
          <p:grpSpPr bwMode="auto">
            <a:xfrm>
              <a:off x="1837" y="2156"/>
              <a:ext cx="3315" cy="1681"/>
              <a:chOff x="288" y="1829"/>
              <a:chExt cx="4864" cy="2008"/>
            </a:xfrm>
          </p:grpSpPr>
          <p:grpSp>
            <p:nvGrpSpPr>
              <p:cNvPr id="18171" name="Group 6"/>
              <p:cNvGrpSpPr>
                <a:grpSpLocks/>
              </p:cNvGrpSpPr>
              <p:nvPr/>
            </p:nvGrpSpPr>
            <p:grpSpPr bwMode="auto">
              <a:xfrm>
                <a:off x="288" y="1829"/>
                <a:ext cx="3864" cy="2008"/>
                <a:chOff x="288" y="1829"/>
                <a:chExt cx="3864" cy="2008"/>
              </a:xfrm>
            </p:grpSpPr>
            <p:pic>
              <p:nvPicPr>
                <p:cNvPr id="18173" name="Picture 7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8FF"/>
                    </a:clrFrom>
                    <a:clrTo>
                      <a:srgbClr val="FFF8FF">
                        <a:alpha val="0"/>
                      </a:srgbClr>
                    </a:clrTo>
                  </a:clrChange>
                  <a:lum bright="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4" t="43594" r="7875"/>
                <a:stretch>
                  <a:fillRect/>
                </a:stretch>
              </p:blipFill>
              <p:spPr bwMode="auto">
                <a:xfrm>
                  <a:off x="288" y="1993"/>
                  <a:ext cx="3864" cy="18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9771C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1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672" y="1829"/>
                  <a:ext cx="1056" cy="2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fr-FR" altLang="fr-FR" sz="1400" b="1">
                      <a:solidFill>
                        <a:srgbClr val="6666FF"/>
                      </a:solidFill>
                      <a:latin typeface="Comic Sans MS" panose="030F0702030302020204" pitchFamily="66" charset="0"/>
                    </a:rPr>
                    <a:t>heat</a:t>
                  </a:r>
                  <a:endParaRPr lang="en-US" altLang="fr-FR" sz="1400" b="1">
                    <a:solidFill>
                      <a:srgbClr val="6666FF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18172" name="Text Box 10"/>
              <p:cNvSpPr txBox="1">
                <a:spLocks noChangeArrowheads="1"/>
              </p:cNvSpPr>
              <p:nvPr/>
            </p:nvSpPr>
            <p:spPr bwMode="auto">
              <a:xfrm>
                <a:off x="4096" y="3568"/>
                <a:ext cx="105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fr-FR" altLang="fr-FR" sz="1400" b="1">
                    <a:solidFill>
                      <a:srgbClr val="6666FF"/>
                    </a:solidFill>
                    <a:latin typeface="Comic Sans MS" panose="030F0702030302020204" pitchFamily="66" charset="0"/>
                  </a:rPr>
                  <a:t>nt</a:t>
                </a:r>
                <a:endParaRPr lang="en-US" altLang="fr-FR" sz="1400" b="1">
                  <a:solidFill>
                    <a:srgbClr val="6666FF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7415" name="Group 11"/>
            <p:cNvGrpSpPr>
              <a:grpSpLocks/>
            </p:cNvGrpSpPr>
            <p:nvPr/>
          </p:nvGrpSpPr>
          <p:grpSpPr bwMode="auto">
            <a:xfrm>
              <a:off x="1837" y="981"/>
              <a:ext cx="3668" cy="2779"/>
              <a:chOff x="656" y="576"/>
              <a:chExt cx="4849" cy="3184"/>
            </a:xfrm>
          </p:grpSpPr>
          <p:grpSp>
            <p:nvGrpSpPr>
              <p:cNvPr id="17416" name="Group 12"/>
              <p:cNvGrpSpPr>
                <a:grpSpLocks/>
              </p:cNvGrpSpPr>
              <p:nvPr/>
            </p:nvGrpSpPr>
            <p:grpSpPr bwMode="auto">
              <a:xfrm>
                <a:off x="3440" y="2060"/>
                <a:ext cx="1203" cy="731"/>
                <a:chOff x="1025" y="872"/>
                <a:chExt cx="1807" cy="952"/>
              </a:xfrm>
            </p:grpSpPr>
            <p:grpSp>
              <p:nvGrpSpPr>
                <p:cNvPr id="18022" name="Group 13"/>
                <p:cNvGrpSpPr>
                  <a:grpSpLocks/>
                </p:cNvGrpSpPr>
                <p:nvPr/>
              </p:nvGrpSpPr>
              <p:grpSpPr bwMode="auto">
                <a:xfrm>
                  <a:off x="1025" y="872"/>
                  <a:ext cx="1647" cy="840"/>
                  <a:chOff x="3120" y="2880"/>
                  <a:chExt cx="1155" cy="576"/>
                </a:xfrm>
              </p:grpSpPr>
              <p:sp>
                <p:nvSpPr>
                  <p:cNvPr id="1809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0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1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7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2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3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7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3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0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4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7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5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7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8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6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17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8023" name="Group 87"/>
                <p:cNvGrpSpPr>
                  <a:grpSpLocks/>
                </p:cNvGrpSpPr>
                <p:nvPr/>
              </p:nvGrpSpPr>
              <p:grpSpPr bwMode="auto">
                <a:xfrm>
                  <a:off x="1152" y="960"/>
                  <a:ext cx="1680" cy="864"/>
                  <a:chOff x="3120" y="2880"/>
                  <a:chExt cx="1155" cy="576"/>
                </a:xfrm>
              </p:grpSpPr>
              <p:sp>
                <p:nvSpPr>
                  <p:cNvPr id="1802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26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27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28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29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0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1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6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7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8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39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0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1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2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3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4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5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6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7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8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49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0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1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2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3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4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5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6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7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8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59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0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1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2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4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5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6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7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8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6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1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2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3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4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5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6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7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8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79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0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1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2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4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5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6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7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89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0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1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2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3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4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5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6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97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sp>
              <p:nvSpPr>
                <p:cNvPr id="18024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07" y="1200"/>
                  <a:ext cx="1529" cy="3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200" b="1">
                      <a:latin typeface="Verdana" panose="020B0604030504040204" pitchFamily="34" charset="0"/>
                    </a:rPr>
                    <a:t>DNA pools</a:t>
                  </a:r>
                </a:p>
              </p:txBody>
            </p:sp>
          </p:grpSp>
          <p:sp>
            <p:nvSpPr>
              <p:cNvPr id="17417" name="Line 162"/>
              <p:cNvSpPr>
                <a:spLocks noChangeShapeType="1"/>
              </p:cNvSpPr>
              <p:nvPr/>
            </p:nvSpPr>
            <p:spPr bwMode="auto">
              <a:xfrm>
                <a:off x="4040" y="17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418" name="Group 163"/>
              <p:cNvGrpSpPr>
                <a:grpSpLocks/>
              </p:cNvGrpSpPr>
              <p:nvPr/>
            </p:nvGrpSpPr>
            <p:grpSpPr bwMode="auto">
              <a:xfrm>
                <a:off x="3880" y="1656"/>
                <a:ext cx="328" cy="265"/>
                <a:chOff x="3976" y="2231"/>
                <a:chExt cx="624" cy="409"/>
              </a:xfrm>
            </p:grpSpPr>
            <p:sp>
              <p:nvSpPr>
                <p:cNvPr id="620708" name="Oval 164"/>
                <p:cNvSpPr>
                  <a:spLocks noChangeArrowheads="1"/>
                </p:cNvSpPr>
                <p:nvPr/>
              </p:nvSpPr>
              <p:spPr bwMode="auto">
                <a:xfrm>
                  <a:off x="3976" y="2231"/>
                  <a:ext cx="625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8018" name="Line 165"/>
                <p:cNvSpPr>
                  <a:spLocks noChangeShapeType="1"/>
                </p:cNvSpPr>
                <p:nvPr/>
              </p:nvSpPr>
              <p:spPr bwMode="auto">
                <a:xfrm>
                  <a:off x="3976" y="2279"/>
                  <a:ext cx="274" cy="2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19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4336" y="2295"/>
                  <a:ext cx="256" cy="20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20" name="Line 167"/>
                <p:cNvSpPr>
                  <a:spLocks noChangeShapeType="1"/>
                </p:cNvSpPr>
                <p:nvPr/>
              </p:nvSpPr>
              <p:spPr bwMode="auto">
                <a:xfrm>
                  <a:off x="4264" y="249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021" name="Line 168"/>
                <p:cNvSpPr>
                  <a:spLocks noChangeShapeType="1"/>
                </p:cNvSpPr>
                <p:nvPr/>
              </p:nvSpPr>
              <p:spPr bwMode="auto">
                <a:xfrm>
                  <a:off x="4328" y="249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419" name="Group 169"/>
              <p:cNvGrpSpPr>
                <a:grpSpLocks/>
              </p:cNvGrpSpPr>
              <p:nvPr/>
            </p:nvGrpSpPr>
            <p:grpSpPr bwMode="auto">
              <a:xfrm>
                <a:off x="3664" y="576"/>
                <a:ext cx="1568" cy="960"/>
                <a:chOff x="432" y="1584"/>
                <a:chExt cx="2288" cy="1392"/>
              </a:xfrm>
            </p:grpSpPr>
            <p:grpSp>
              <p:nvGrpSpPr>
                <p:cNvPr id="17425" name="Group 170"/>
                <p:cNvGrpSpPr>
                  <a:grpSpLocks/>
                </p:cNvGrpSpPr>
                <p:nvPr/>
              </p:nvGrpSpPr>
              <p:grpSpPr bwMode="auto">
                <a:xfrm>
                  <a:off x="432" y="1584"/>
                  <a:ext cx="1224" cy="657"/>
                  <a:chOff x="3120" y="2880"/>
                  <a:chExt cx="1155" cy="576"/>
                </a:xfrm>
              </p:grpSpPr>
              <p:sp>
                <p:nvSpPr>
                  <p:cNvPr id="17944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5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6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7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8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9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0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1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2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3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4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5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6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7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8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59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0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1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2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3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4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5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6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7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8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69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0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1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2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3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4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5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6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7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8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79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0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1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2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3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4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5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6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7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8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89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0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1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2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3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4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5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6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7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8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99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0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1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2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3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4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5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6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7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8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09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0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1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2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3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4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5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8016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26" name="Group 244"/>
                <p:cNvGrpSpPr>
                  <a:grpSpLocks/>
                </p:cNvGrpSpPr>
                <p:nvPr/>
              </p:nvGrpSpPr>
              <p:grpSpPr bwMode="auto">
                <a:xfrm>
                  <a:off x="528" y="1640"/>
                  <a:ext cx="1265" cy="682"/>
                  <a:chOff x="3120" y="2880"/>
                  <a:chExt cx="1155" cy="576"/>
                </a:xfrm>
              </p:grpSpPr>
              <p:sp>
                <p:nvSpPr>
                  <p:cNvPr id="17871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2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3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4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5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7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8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9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0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1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2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3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4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5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6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7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8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89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0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1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2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3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4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5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6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7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8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99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0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1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2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4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5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6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8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09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0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1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2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3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4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5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6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7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8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19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0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1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2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3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4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5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6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7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8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29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0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1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2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3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4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5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6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7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8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39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0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1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2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943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27" name="Group 318"/>
                <p:cNvGrpSpPr>
                  <a:grpSpLocks/>
                </p:cNvGrpSpPr>
                <p:nvPr/>
              </p:nvGrpSpPr>
              <p:grpSpPr bwMode="auto">
                <a:xfrm>
                  <a:off x="624" y="1680"/>
                  <a:ext cx="1298" cy="715"/>
                  <a:chOff x="3120" y="2880"/>
                  <a:chExt cx="1155" cy="576"/>
                </a:xfrm>
              </p:grpSpPr>
              <p:sp>
                <p:nvSpPr>
                  <p:cNvPr id="17798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9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0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1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2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3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4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5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6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7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8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09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0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1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2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3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4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5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6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7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8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19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0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1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2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3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4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5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6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7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8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29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0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1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2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3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4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5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6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7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8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39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0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1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2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3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4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5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6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7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8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49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0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1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2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3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4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5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6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7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8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59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0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1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2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3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4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5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6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7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8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69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870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28" name="Group 392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1372" cy="756"/>
                  <a:chOff x="3120" y="2880"/>
                  <a:chExt cx="1155" cy="576"/>
                </a:xfrm>
              </p:grpSpPr>
              <p:sp>
                <p:nvSpPr>
                  <p:cNvPr id="17725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6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7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8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9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0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1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2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3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4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5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6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7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8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3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0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1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2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4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5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6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7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8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49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0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1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2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3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4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5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6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7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8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59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0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1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2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3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4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5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6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7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8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69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0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1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2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3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4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5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6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7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8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79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0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1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2" name="Oval 45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3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4" name="Oval 452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5" name="Oval 45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6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7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8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89" name="Oval 45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0" name="Oval 45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1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2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3" name="Oval 46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4" name="Oval 46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5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6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97" name="Oval 46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29" name="Group 466"/>
                <p:cNvGrpSpPr>
                  <a:grpSpLocks/>
                </p:cNvGrpSpPr>
                <p:nvPr/>
              </p:nvGrpSpPr>
              <p:grpSpPr bwMode="auto">
                <a:xfrm>
                  <a:off x="816" y="1768"/>
                  <a:ext cx="1438" cy="789"/>
                  <a:chOff x="3120" y="2880"/>
                  <a:chExt cx="1155" cy="576"/>
                </a:xfrm>
              </p:grpSpPr>
              <p:sp>
                <p:nvSpPr>
                  <p:cNvPr id="17652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3" name="Oval 46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4" name="Oval 46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5" name="Oval 47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6" name="Oval 47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7" name="Oval 47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8" name="Oval 47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9" name="Oval 47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0" name="Oval 47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1" name="Oval 47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2" name="Oval 47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3" name="Oval 47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4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5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6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7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8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69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0" name="Oval 4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1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2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3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4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5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6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7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8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79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0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1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2" name="Oval 49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3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4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5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6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7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8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89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1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2" name="Oval 50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3" name="Oval 50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4" name="Oval 50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5" name="Oval 510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6" name="Oval 51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7" name="Oval 51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8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99" name="Oval 51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0" name="Oval 51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1" name="Oval 51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2" name="Oval 51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3" name="Oval 51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4" name="Oval 51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5" name="Oval 52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6" name="Oval 52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7" name="Oval 522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8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09" name="Oval 52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0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1" name="Oval 52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2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3" name="Oval 52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4" name="Oval 52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5" name="Oval 53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6" name="Oval 53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7" name="Oval 53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8" name="Oval 53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19" name="Oval 53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0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1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2" name="Oval 5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3" name="Oval 53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724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30" name="Group 540"/>
                <p:cNvGrpSpPr>
                  <a:grpSpLocks/>
                </p:cNvGrpSpPr>
                <p:nvPr/>
              </p:nvGrpSpPr>
              <p:grpSpPr bwMode="auto">
                <a:xfrm>
                  <a:off x="912" y="1808"/>
                  <a:ext cx="1529" cy="822"/>
                  <a:chOff x="3120" y="2880"/>
                  <a:chExt cx="1155" cy="576"/>
                </a:xfrm>
              </p:grpSpPr>
              <p:sp>
                <p:nvSpPr>
                  <p:cNvPr id="17579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0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1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2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3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4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5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6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7" name="Oval 54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8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89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0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1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2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3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4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5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6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7" name="Oval 55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8" name="Oval 56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99" name="Oval 56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0" name="Oval 56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1" name="Oval 56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2" name="Oval 56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3" name="Oval 56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4" name="Oval 566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5" name="Oval 56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6" name="Oval 56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7" name="Oval 569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8" name="Oval 57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09" name="Oval 57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0" name="Oval 57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1" name="Oval 57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2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3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4" name="Oval 57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5" name="Oval 57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6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7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8" name="Oval 580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19" name="Oval 58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0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1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2" name="Oval 58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3" name="Oval 585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4" name="Oval 586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5" name="Oval 58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6" name="Oval 58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7" name="Oval 58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8" name="Oval 59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29" name="Oval 59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0" name="Oval 59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1" name="Oval 59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2" name="Oval 59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3" name="Oval 5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4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5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6" name="Oval 59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7" name="Oval 59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8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39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0" name="Oval 60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1" name="Oval 60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2" name="Oval 604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3" name="Oval 60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4" name="Oval 60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5" name="Oval 60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6" name="Oval 608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7" name="Oval 60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8" name="Oval 610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49" name="Oval 61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0" name="Oval 61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651" name="Oval 61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31" name="Group 614"/>
                <p:cNvGrpSpPr>
                  <a:grpSpLocks/>
                </p:cNvGrpSpPr>
                <p:nvPr/>
              </p:nvGrpSpPr>
              <p:grpSpPr bwMode="auto">
                <a:xfrm>
                  <a:off x="1008" y="1848"/>
                  <a:ext cx="1678" cy="879"/>
                  <a:chOff x="3120" y="2880"/>
                  <a:chExt cx="1155" cy="576"/>
                </a:xfrm>
              </p:grpSpPr>
              <p:sp>
                <p:nvSpPr>
                  <p:cNvPr id="17506" name="Rectangle 615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1155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07" name="Oval 6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08" name="Oval 617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09" name="Oval 618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0" name="Oval 619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1" name="Oval 620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2" name="Oval 621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3" name="Oval 62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4" name="Oval 623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5" name="Oval 62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6" name="Oval 62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7" name="Oval 62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8" name="Oval 62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19" name="Oval 62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0" name="Oval 62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1" name="Oval 63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2" name="Oval 63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3" name="Oval 6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4" name="Oval 63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5" name="Oval 6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6" name="Oval 63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7" name="Oval 63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8" name="Oval 6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29" name="Oval 63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0" name="Oval 63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1" name="Oval 640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2" name="Oval 641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3" name="Oval 642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4" name="Oval 643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5" name="Oval 644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6" name="Oval 645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7" name="Oval 64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8" name="Oval 64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39" name="Oval 64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0" name="Oval 6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1" name="Oval 65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2" name="Oval 65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3" name="Oval 65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4" name="Oval 65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5" name="Oval 654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6" name="Oval 65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7" name="Oval 65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8" name="Oval 65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49" name="Oval 658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0" name="Oval 659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1" name="Oval 660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2" name="Oval 661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3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4" name="Oval 663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5" name="Oval 664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6" name="Oval 66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7" name="Oval 66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8" name="Oval 66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59" name="Oval 66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0" name="Oval 669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1" name="Oval 67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2" name="Oval 67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3" name="Oval 672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4" name="Oval 67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5" name="Oval 67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6" name="Oval 67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7" name="Oval 67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8" name="Oval 67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69" name="Oval 678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0" name="Oval 67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1" name="Oval 68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2" name="Oval 68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3" name="Oval 682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88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4" name="Oval 683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297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5" name="Oval 68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07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6" name="Oval 68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16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7" name="Oval 686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2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  <p:sp>
                <p:nvSpPr>
                  <p:cNvPr id="17578" name="Oval 68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3360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200"/>
                  </a:p>
                </p:txBody>
              </p:sp>
            </p:grpSp>
            <p:grpSp>
              <p:nvGrpSpPr>
                <p:cNvPr id="17432" name="Group 688"/>
                <p:cNvGrpSpPr>
                  <a:grpSpLocks/>
                </p:cNvGrpSpPr>
                <p:nvPr/>
              </p:nvGrpSpPr>
              <p:grpSpPr bwMode="auto">
                <a:xfrm>
                  <a:off x="1026" y="1895"/>
                  <a:ext cx="1666" cy="823"/>
                  <a:chOff x="3264" y="1968"/>
                  <a:chExt cx="1568" cy="632"/>
                </a:xfrm>
              </p:grpSpPr>
              <p:sp>
                <p:nvSpPr>
                  <p:cNvPr id="17434" name="Oval 68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5" name="Oval 690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6" name="Oval 691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7" name="Oval 692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8" name="Oval 693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39" name="Oval 694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0" name="Oval 69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1" name="Oval 696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2" name="Oval 697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3" name="Oval 698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4" name="Oval 699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5" name="Oval 700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196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6" name="Oval 70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7" name="Oval 702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8" name="Oval 703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49" name="Oval 704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0" name="Oval 705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1" name="Oval 706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2" name="Oval 707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19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3" name="Oval 708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4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5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6" name="Oval 711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7" name="Oval 712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080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8" name="Oval 71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59" name="Oval 714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0" name="Oval 715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1" name="Oval 716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2" name="Oval 717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29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3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4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5" name="Oval 720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6" name="Oval 721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7" name="Oval 722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8" name="Oval 723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9" name="Oval 724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192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0" name="Oval 72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1" name="Oval 726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2" name="Oval 727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39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3" name="Oval 728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4" name="Oval 729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5" name="Oval 730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6" name="Oval 73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7" name="Oval 732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8" name="Oval 733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79" name="Oval 734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0" name="Oval 735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1" name="Oval 736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304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2" name="Oval 73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49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3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4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5" name="Oval 740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6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7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8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89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0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1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2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59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3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416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4" name="Oval 74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5" name="Oval 750"/>
                  <p:cNvSpPr>
                    <a:spLocks noChangeArrowheads="1"/>
                  </p:cNvSpPr>
                  <p:nvPr/>
                </p:nvSpPr>
                <p:spPr bwMode="auto">
                  <a:xfrm>
                    <a:off x="3400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62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6" name="Oval 751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63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7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64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8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65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99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3944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66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0" name="Oval 75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67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1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4216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68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2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69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3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4488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70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4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71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5" name="Oval 760"/>
                  <p:cNvSpPr>
                    <a:spLocks noChangeArrowheads="1"/>
                  </p:cNvSpPr>
                  <p:nvPr/>
                </p:nvSpPr>
                <p:spPr bwMode="auto">
                  <a:xfrm>
                    <a:off x="4760" y="2528"/>
                    <a:ext cx="72" cy="7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600" b="1">
                        <a:latin typeface="Times New Roman" panose="02020603050405020304" pitchFamily="18" charset="0"/>
                      </a:rPr>
                      <a:t>n</a:t>
                    </a:r>
                    <a:endParaRPr lang="en-US" altLang="fr-FR" sz="600" b="1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433" name="Rectangle 761"/>
                <p:cNvSpPr>
                  <a:spLocks noChangeArrowheads="1"/>
                </p:cNvSpPr>
                <p:nvPr/>
              </p:nvSpPr>
              <p:spPr bwMode="auto">
                <a:xfrm>
                  <a:off x="1344" y="2592"/>
                  <a:ext cx="1376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200" b="1">
                      <a:solidFill>
                        <a:srgbClr val="CC0099"/>
                      </a:solidFill>
                      <a:latin typeface="Verdana" panose="020B0604030504040204" pitchFamily="34" charset="0"/>
                    </a:rPr>
                    <a:t>Extract DNA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200" b="1">
                      <a:solidFill>
                        <a:srgbClr val="CC0099"/>
                      </a:solidFill>
                      <a:latin typeface="Verdana" panose="020B0604030504040204" pitchFamily="34" charset="0"/>
                    </a:rPr>
                    <a:t>Of individuals</a:t>
                  </a:r>
                  <a:r>
                    <a:rPr lang="fr-FR" altLang="fr-FR" sz="1200" b="1">
                      <a:latin typeface="Verdana" panose="020B0604030504040204" pitchFamily="34" charset="0"/>
                    </a:rPr>
                    <a:t> </a:t>
                  </a:r>
                  <a:endParaRPr lang="en-US" altLang="fr-FR" sz="1200" b="1">
                    <a:latin typeface="Verdana" panose="020B0604030504040204" pitchFamily="34" charset="0"/>
                  </a:endParaRPr>
                </a:p>
              </p:txBody>
            </p:sp>
          </p:grpSp>
          <p:pic>
            <p:nvPicPr>
              <p:cNvPr id="17420" name="Picture 76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8FF"/>
                  </a:clrFrom>
                  <a:clrTo>
                    <a:srgbClr val="FFF8FF">
                      <a:alpha val="0"/>
                    </a:srgbClr>
                  </a:clrTo>
                </a:clrChange>
                <a:lum bright="-54000" contrast="6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6" t="4799" r="38461" b="66684"/>
              <a:stretch>
                <a:fillRect/>
              </a:stretch>
            </p:blipFill>
            <p:spPr bwMode="auto">
              <a:xfrm>
                <a:off x="656" y="700"/>
                <a:ext cx="2272" cy="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9771C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421" name="Arc 763"/>
              <p:cNvSpPr>
                <a:spLocks/>
              </p:cNvSpPr>
              <p:nvPr/>
            </p:nvSpPr>
            <p:spPr bwMode="auto">
              <a:xfrm flipV="1">
                <a:off x="2784" y="820"/>
                <a:ext cx="720" cy="334"/>
              </a:xfrm>
              <a:custGeom>
                <a:avLst/>
                <a:gdLst>
                  <a:gd name="T0" fmla="*/ 0 w 17043"/>
                  <a:gd name="T1" fmla="*/ 0 h 21453"/>
                  <a:gd name="T2" fmla="*/ 1 w 17043"/>
                  <a:gd name="T3" fmla="*/ 0 h 21453"/>
                  <a:gd name="T4" fmla="*/ 0 w 17043"/>
                  <a:gd name="T5" fmla="*/ 0 h 214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43" h="21453" fill="none" extrusionOk="0">
                    <a:moveTo>
                      <a:pt x="2514" y="-1"/>
                    </a:moveTo>
                    <a:cubicBezTo>
                      <a:pt x="8257" y="672"/>
                      <a:pt x="13491" y="3620"/>
                      <a:pt x="17043" y="8183"/>
                    </a:cubicBezTo>
                  </a:path>
                  <a:path w="17043" h="21453" stroke="0" extrusionOk="0">
                    <a:moveTo>
                      <a:pt x="2514" y="-1"/>
                    </a:moveTo>
                    <a:cubicBezTo>
                      <a:pt x="8257" y="672"/>
                      <a:pt x="13491" y="3620"/>
                      <a:pt x="17043" y="8183"/>
                    </a:cubicBezTo>
                    <a:lnTo>
                      <a:pt x="0" y="21453"/>
                    </a:lnTo>
                    <a:lnTo>
                      <a:pt x="2514" y="-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7422" name="Group 764"/>
              <p:cNvGrpSpPr>
                <a:grpSpLocks/>
              </p:cNvGrpSpPr>
              <p:nvPr/>
            </p:nvGrpSpPr>
            <p:grpSpPr bwMode="auto">
              <a:xfrm>
                <a:off x="3360" y="1543"/>
                <a:ext cx="2145" cy="2217"/>
                <a:chOff x="3360" y="1543"/>
                <a:chExt cx="2145" cy="2217"/>
              </a:xfrm>
            </p:grpSpPr>
            <p:sp>
              <p:nvSpPr>
                <p:cNvPr id="17423" name="Arc 765"/>
                <p:cNvSpPr>
                  <a:spLocks/>
                </p:cNvSpPr>
                <p:nvPr/>
              </p:nvSpPr>
              <p:spPr bwMode="auto">
                <a:xfrm>
                  <a:off x="4161" y="1543"/>
                  <a:ext cx="1344" cy="1437"/>
                </a:xfrm>
                <a:custGeom>
                  <a:avLst/>
                  <a:gdLst>
                    <a:gd name="T0" fmla="*/ 3 w 25064"/>
                    <a:gd name="T1" fmla="*/ 0 h 35395"/>
                    <a:gd name="T2" fmla="*/ 0 w 25064"/>
                    <a:gd name="T3" fmla="*/ 2 h 35395"/>
                    <a:gd name="T4" fmla="*/ 1 w 25064"/>
                    <a:gd name="T5" fmla="*/ 1 h 3539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5064" h="35395" fill="none" extrusionOk="0">
                      <a:moveTo>
                        <a:pt x="20085" y="-1"/>
                      </a:moveTo>
                      <a:cubicBezTo>
                        <a:pt x="23302" y="3876"/>
                        <a:pt x="25064" y="8756"/>
                        <a:pt x="25064" y="13795"/>
                      </a:cubicBezTo>
                      <a:cubicBezTo>
                        <a:pt x="25064" y="25724"/>
                        <a:pt x="15393" y="35395"/>
                        <a:pt x="3464" y="35395"/>
                      </a:cubicBezTo>
                      <a:cubicBezTo>
                        <a:pt x="2303" y="35395"/>
                        <a:pt x="1145" y="35301"/>
                        <a:pt x="-1" y="35115"/>
                      </a:cubicBezTo>
                    </a:path>
                    <a:path w="25064" h="35395" stroke="0" extrusionOk="0">
                      <a:moveTo>
                        <a:pt x="20085" y="-1"/>
                      </a:moveTo>
                      <a:cubicBezTo>
                        <a:pt x="23302" y="3876"/>
                        <a:pt x="25064" y="8756"/>
                        <a:pt x="25064" y="13795"/>
                      </a:cubicBezTo>
                      <a:cubicBezTo>
                        <a:pt x="25064" y="25724"/>
                        <a:pt x="15393" y="35395"/>
                        <a:pt x="3464" y="35395"/>
                      </a:cubicBezTo>
                      <a:cubicBezTo>
                        <a:pt x="2303" y="35395"/>
                        <a:pt x="1145" y="35301"/>
                        <a:pt x="-1" y="35115"/>
                      </a:cubicBezTo>
                      <a:lnTo>
                        <a:pt x="3464" y="13795"/>
                      </a:lnTo>
                      <a:lnTo>
                        <a:pt x="20085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0099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424" name="Rectangle 766"/>
                <p:cNvSpPr>
                  <a:spLocks noChangeArrowheads="1"/>
                </p:cNvSpPr>
                <p:nvPr/>
              </p:nvSpPr>
              <p:spPr bwMode="auto">
                <a:xfrm>
                  <a:off x="3360" y="3552"/>
                  <a:ext cx="985" cy="208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200"/>
                </a:p>
              </p:txBody>
            </p:sp>
          </p:grpSp>
        </p:grpSp>
      </p:grpSp>
      <p:sp>
        <p:nvSpPr>
          <p:cNvPr id="17413" name="Rectangle 767"/>
          <p:cNvSpPr>
            <a:spLocks noChangeArrowheads="1"/>
          </p:cNvSpPr>
          <p:nvPr/>
        </p:nvSpPr>
        <p:spPr bwMode="auto">
          <a:xfrm>
            <a:off x="1347763" y="82812"/>
            <a:ext cx="6497343" cy="539448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lIns="92075" tIns="46038" rIns="92075" bIns="11880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fr-FR" altLang="fr-FR" sz="2954" b="1" dirty="0" err="1">
                <a:solidFill>
                  <a:srgbClr val="006666"/>
                </a:solidFill>
                <a:latin typeface="Verdana" panose="020B0604030504040204" pitchFamily="34" charset="0"/>
              </a:rPr>
              <a:t>Summary</a:t>
            </a:r>
            <a:r>
              <a:rPr lang="fr-FR" altLang="fr-FR" sz="2954" b="1" dirty="0">
                <a:solidFill>
                  <a:srgbClr val="006666"/>
                </a:solidFill>
                <a:latin typeface="Verdana" panose="020B0604030504040204" pitchFamily="34" charset="0"/>
              </a:rPr>
              <a:t> of TILLING </a:t>
            </a:r>
            <a:r>
              <a:rPr lang="fr-FR" altLang="fr-FR" sz="2954" b="1" dirty="0" err="1">
                <a:solidFill>
                  <a:srgbClr val="006666"/>
                </a:solidFill>
                <a:latin typeface="Verdana" panose="020B0604030504040204" pitchFamily="34" charset="0"/>
              </a:rPr>
              <a:t>method</a:t>
            </a:r>
            <a:endParaRPr lang="fr-FR" altLang="fr-FR" sz="2954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pic>
        <p:nvPicPr>
          <p:cNvPr id="767" name="Imag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7308304" y="6240241"/>
            <a:ext cx="1776813" cy="57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911475"/>
            <a:ext cx="18923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reeform 77"/>
          <p:cNvSpPr>
            <a:spLocks/>
          </p:cNvSpPr>
          <p:nvPr/>
        </p:nvSpPr>
        <p:spPr bwMode="auto">
          <a:xfrm>
            <a:off x="7451725" y="2070100"/>
            <a:ext cx="1065213" cy="792163"/>
          </a:xfrm>
          <a:custGeom>
            <a:avLst/>
            <a:gdLst>
              <a:gd name="T0" fmla="*/ 0 w 4592"/>
              <a:gd name="T1" fmla="*/ 446 h 2672"/>
              <a:gd name="T2" fmla="*/ 446 w 4592"/>
              <a:gd name="T3" fmla="*/ 0 h 2672"/>
              <a:gd name="T4" fmla="*/ 446 w 4592"/>
              <a:gd name="T5" fmla="*/ 0 h 2672"/>
              <a:gd name="T6" fmla="*/ 446 w 4592"/>
              <a:gd name="T7" fmla="*/ 0 h 2672"/>
              <a:gd name="T8" fmla="*/ 4147 w 4592"/>
              <a:gd name="T9" fmla="*/ 0 h 2672"/>
              <a:gd name="T10" fmla="*/ 4147 w 4592"/>
              <a:gd name="T11" fmla="*/ 0 h 2672"/>
              <a:gd name="T12" fmla="*/ 4592 w 4592"/>
              <a:gd name="T13" fmla="*/ 446 h 2672"/>
              <a:gd name="T14" fmla="*/ 4592 w 4592"/>
              <a:gd name="T15" fmla="*/ 446 h 2672"/>
              <a:gd name="T16" fmla="*/ 4592 w 4592"/>
              <a:gd name="T17" fmla="*/ 446 h 2672"/>
              <a:gd name="T18" fmla="*/ 4592 w 4592"/>
              <a:gd name="T19" fmla="*/ 2227 h 2672"/>
              <a:gd name="T20" fmla="*/ 4592 w 4592"/>
              <a:gd name="T21" fmla="*/ 2227 h 2672"/>
              <a:gd name="T22" fmla="*/ 4147 w 4592"/>
              <a:gd name="T23" fmla="*/ 2672 h 2672"/>
              <a:gd name="T24" fmla="*/ 4147 w 4592"/>
              <a:gd name="T25" fmla="*/ 2672 h 2672"/>
              <a:gd name="T26" fmla="*/ 4147 w 4592"/>
              <a:gd name="T27" fmla="*/ 2672 h 2672"/>
              <a:gd name="T28" fmla="*/ 446 w 4592"/>
              <a:gd name="T29" fmla="*/ 2672 h 2672"/>
              <a:gd name="T30" fmla="*/ 446 w 4592"/>
              <a:gd name="T31" fmla="*/ 2672 h 2672"/>
              <a:gd name="T32" fmla="*/ 0 w 4592"/>
              <a:gd name="T33" fmla="*/ 2227 h 2672"/>
              <a:gd name="T34" fmla="*/ 0 w 4592"/>
              <a:gd name="T35" fmla="*/ 2227 h 2672"/>
              <a:gd name="T36" fmla="*/ 0 w 4592"/>
              <a:gd name="T37" fmla="*/ 446 h 26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92" h="2672">
                <a:moveTo>
                  <a:pt x="0" y="446"/>
                </a:moveTo>
                <a:cubicBezTo>
                  <a:pt x="0" y="200"/>
                  <a:pt x="200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lnTo>
                  <a:pt x="4147" y="0"/>
                </a:lnTo>
                <a:cubicBezTo>
                  <a:pt x="4393" y="0"/>
                  <a:pt x="4592" y="200"/>
                  <a:pt x="4592" y="446"/>
                </a:cubicBezTo>
                <a:cubicBezTo>
                  <a:pt x="4592" y="446"/>
                  <a:pt x="4592" y="446"/>
                  <a:pt x="4592" y="446"/>
                </a:cubicBezTo>
                <a:lnTo>
                  <a:pt x="4592" y="2227"/>
                </a:lnTo>
                <a:cubicBezTo>
                  <a:pt x="4592" y="2473"/>
                  <a:pt x="4393" y="2672"/>
                  <a:pt x="4147" y="2672"/>
                </a:cubicBezTo>
                <a:cubicBezTo>
                  <a:pt x="4147" y="2672"/>
                  <a:pt x="4147" y="2672"/>
                  <a:pt x="4147" y="2672"/>
                </a:cubicBezTo>
                <a:lnTo>
                  <a:pt x="446" y="2672"/>
                </a:lnTo>
                <a:cubicBezTo>
                  <a:pt x="200" y="2672"/>
                  <a:pt x="0" y="2473"/>
                  <a:pt x="0" y="2227"/>
                </a:cubicBezTo>
                <a:cubicBezTo>
                  <a:pt x="0" y="2227"/>
                  <a:pt x="0" y="2227"/>
                  <a:pt x="0" y="2227"/>
                </a:cubicBezTo>
                <a:lnTo>
                  <a:pt x="0" y="446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0" name="Freeform 83"/>
          <p:cNvSpPr>
            <a:spLocks/>
          </p:cNvSpPr>
          <p:nvPr/>
        </p:nvSpPr>
        <p:spPr bwMode="auto">
          <a:xfrm>
            <a:off x="7591425" y="2492375"/>
            <a:ext cx="792163" cy="268288"/>
          </a:xfrm>
          <a:custGeom>
            <a:avLst/>
            <a:gdLst>
              <a:gd name="T0" fmla="*/ 0 w 4960"/>
              <a:gd name="T1" fmla="*/ 200 h 1200"/>
              <a:gd name="T2" fmla="*/ 200 w 4960"/>
              <a:gd name="T3" fmla="*/ 0 h 1200"/>
              <a:gd name="T4" fmla="*/ 200 w 4960"/>
              <a:gd name="T5" fmla="*/ 0 h 1200"/>
              <a:gd name="T6" fmla="*/ 200 w 4960"/>
              <a:gd name="T7" fmla="*/ 0 h 1200"/>
              <a:gd name="T8" fmla="*/ 4760 w 4960"/>
              <a:gd name="T9" fmla="*/ 0 h 1200"/>
              <a:gd name="T10" fmla="*/ 4760 w 4960"/>
              <a:gd name="T11" fmla="*/ 0 h 1200"/>
              <a:gd name="T12" fmla="*/ 4960 w 4960"/>
              <a:gd name="T13" fmla="*/ 200 h 1200"/>
              <a:gd name="T14" fmla="*/ 4960 w 4960"/>
              <a:gd name="T15" fmla="*/ 200 h 1200"/>
              <a:gd name="T16" fmla="*/ 4960 w 4960"/>
              <a:gd name="T17" fmla="*/ 200 h 1200"/>
              <a:gd name="T18" fmla="*/ 4960 w 4960"/>
              <a:gd name="T19" fmla="*/ 1000 h 1200"/>
              <a:gd name="T20" fmla="*/ 4960 w 4960"/>
              <a:gd name="T21" fmla="*/ 1000 h 1200"/>
              <a:gd name="T22" fmla="*/ 4760 w 4960"/>
              <a:gd name="T23" fmla="*/ 1200 h 1200"/>
              <a:gd name="T24" fmla="*/ 4760 w 4960"/>
              <a:gd name="T25" fmla="*/ 1200 h 1200"/>
              <a:gd name="T26" fmla="*/ 4760 w 4960"/>
              <a:gd name="T27" fmla="*/ 1200 h 1200"/>
              <a:gd name="T28" fmla="*/ 200 w 4960"/>
              <a:gd name="T29" fmla="*/ 1200 h 1200"/>
              <a:gd name="T30" fmla="*/ 200 w 4960"/>
              <a:gd name="T31" fmla="*/ 1200 h 1200"/>
              <a:gd name="T32" fmla="*/ 0 w 4960"/>
              <a:gd name="T33" fmla="*/ 1000 h 1200"/>
              <a:gd name="T34" fmla="*/ 0 w 4960"/>
              <a:gd name="T35" fmla="*/ 1000 h 1200"/>
              <a:gd name="T36" fmla="*/ 0 w 4960"/>
              <a:gd name="T37" fmla="*/ 200 h 1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60" h="12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4760" y="0"/>
                </a:lnTo>
                <a:cubicBezTo>
                  <a:pt x="4871" y="0"/>
                  <a:pt x="4960" y="90"/>
                  <a:pt x="4960" y="200"/>
                </a:cubicBezTo>
                <a:cubicBezTo>
                  <a:pt x="4960" y="200"/>
                  <a:pt x="4960" y="200"/>
                  <a:pt x="4960" y="200"/>
                </a:cubicBezTo>
                <a:lnTo>
                  <a:pt x="4960" y="1000"/>
                </a:lnTo>
                <a:cubicBezTo>
                  <a:pt x="4960" y="1111"/>
                  <a:pt x="4871" y="1200"/>
                  <a:pt x="4760" y="1200"/>
                </a:cubicBezTo>
                <a:cubicBezTo>
                  <a:pt x="4760" y="1200"/>
                  <a:pt x="4760" y="1200"/>
                  <a:pt x="4760" y="1200"/>
                </a:cubicBezTo>
                <a:lnTo>
                  <a:pt x="200" y="1200"/>
                </a:lnTo>
                <a:cubicBezTo>
                  <a:pt x="90" y="1200"/>
                  <a:pt x="0" y="1111"/>
                  <a:pt x="0" y="1000"/>
                </a:cubicBezTo>
                <a:cubicBezTo>
                  <a:pt x="0" y="1000"/>
                  <a:pt x="0" y="1000"/>
                  <a:pt x="0" y="1000"/>
                </a:cubicBezTo>
                <a:lnTo>
                  <a:pt x="0" y="200"/>
                </a:lnTo>
                <a:close/>
              </a:path>
            </a:pathLst>
          </a:custGeom>
          <a:solidFill>
            <a:srgbClr val="DDD9C3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4787900" y="2492375"/>
            <a:ext cx="266382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Freeform 77"/>
          <p:cNvSpPr>
            <a:spLocks/>
          </p:cNvSpPr>
          <p:nvPr/>
        </p:nvSpPr>
        <p:spPr bwMode="auto">
          <a:xfrm>
            <a:off x="6172200" y="2070100"/>
            <a:ext cx="1063625" cy="854075"/>
          </a:xfrm>
          <a:custGeom>
            <a:avLst/>
            <a:gdLst>
              <a:gd name="T0" fmla="*/ 0 w 4592"/>
              <a:gd name="T1" fmla="*/ 446 h 2672"/>
              <a:gd name="T2" fmla="*/ 446 w 4592"/>
              <a:gd name="T3" fmla="*/ 0 h 2672"/>
              <a:gd name="T4" fmla="*/ 446 w 4592"/>
              <a:gd name="T5" fmla="*/ 0 h 2672"/>
              <a:gd name="T6" fmla="*/ 446 w 4592"/>
              <a:gd name="T7" fmla="*/ 0 h 2672"/>
              <a:gd name="T8" fmla="*/ 4147 w 4592"/>
              <a:gd name="T9" fmla="*/ 0 h 2672"/>
              <a:gd name="T10" fmla="*/ 4147 w 4592"/>
              <a:gd name="T11" fmla="*/ 0 h 2672"/>
              <a:gd name="T12" fmla="*/ 4592 w 4592"/>
              <a:gd name="T13" fmla="*/ 446 h 2672"/>
              <a:gd name="T14" fmla="*/ 4592 w 4592"/>
              <a:gd name="T15" fmla="*/ 446 h 2672"/>
              <a:gd name="T16" fmla="*/ 4592 w 4592"/>
              <a:gd name="T17" fmla="*/ 446 h 2672"/>
              <a:gd name="T18" fmla="*/ 4592 w 4592"/>
              <a:gd name="T19" fmla="*/ 2227 h 2672"/>
              <a:gd name="T20" fmla="*/ 4592 w 4592"/>
              <a:gd name="T21" fmla="*/ 2227 h 2672"/>
              <a:gd name="T22" fmla="*/ 4147 w 4592"/>
              <a:gd name="T23" fmla="*/ 2672 h 2672"/>
              <a:gd name="T24" fmla="*/ 4147 w 4592"/>
              <a:gd name="T25" fmla="*/ 2672 h 2672"/>
              <a:gd name="T26" fmla="*/ 4147 w 4592"/>
              <a:gd name="T27" fmla="*/ 2672 h 2672"/>
              <a:gd name="T28" fmla="*/ 446 w 4592"/>
              <a:gd name="T29" fmla="*/ 2672 h 2672"/>
              <a:gd name="T30" fmla="*/ 446 w 4592"/>
              <a:gd name="T31" fmla="*/ 2672 h 2672"/>
              <a:gd name="T32" fmla="*/ 0 w 4592"/>
              <a:gd name="T33" fmla="*/ 2227 h 2672"/>
              <a:gd name="T34" fmla="*/ 0 w 4592"/>
              <a:gd name="T35" fmla="*/ 2227 h 2672"/>
              <a:gd name="T36" fmla="*/ 0 w 4592"/>
              <a:gd name="T37" fmla="*/ 446 h 26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92" h="2672">
                <a:moveTo>
                  <a:pt x="0" y="446"/>
                </a:moveTo>
                <a:cubicBezTo>
                  <a:pt x="0" y="200"/>
                  <a:pt x="200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lnTo>
                  <a:pt x="4147" y="0"/>
                </a:lnTo>
                <a:cubicBezTo>
                  <a:pt x="4393" y="0"/>
                  <a:pt x="4592" y="200"/>
                  <a:pt x="4592" y="446"/>
                </a:cubicBezTo>
                <a:cubicBezTo>
                  <a:pt x="4592" y="446"/>
                  <a:pt x="4592" y="446"/>
                  <a:pt x="4592" y="446"/>
                </a:cubicBezTo>
                <a:lnTo>
                  <a:pt x="4592" y="2227"/>
                </a:lnTo>
                <a:cubicBezTo>
                  <a:pt x="4592" y="2473"/>
                  <a:pt x="4393" y="2672"/>
                  <a:pt x="4147" y="2672"/>
                </a:cubicBezTo>
                <a:cubicBezTo>
                  <a:pt x="4147" y="2672"/>
                  <a:pt x="4147" y="2672"/>
                  <a:pt x="4147" y="2672"/>
                </a:cubicBezTo>
                <a:lnTo>
                  <a:pt x="446" y="2672"/>
                </a:lnTo>
                <a:cubicBezTo>
                  <a:pt x="200" y="2672"/>
                  <a:pt x="0" y="2473"/>
                  <a:pt x="0" y="2227"/>
                </a:cubicBezTo>
                <a:cubicBezTo>
                  <a:pt x="0" y="2227"/>
                  <a:pt x="0" y="2227"/>
                  <a:pt x="0" y="2227"/>
                </a:cubicBezTo>
                <a:lnTo>
                  <a:pt x="0" y="446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Rounded Rectangle 92"/>
          <p:cNvSpPr/>
          <p:nvPr/>
        </p:nvSpPr>
        <p:spPr>
          <a:xfrm>
            <a:off x="3635375" y="1916113"/>
            <a:ext cx="1081088" cy="1225550"/>
          </a:xfrm>
          <a:prstGeom prst="roundRect">
            <a:avLst/>
          </a:prstGeom>
          <a:solidFill>
            <a:srgbClr val="CDDBEB"/>
          </a:solidFill>
          <a:ln w="190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63713" y="1792288"/>
            <a:ext cx="1512887" cy="1420812"/>
          </a:xfrm>
          <a:prstGeom prst="roundRect">
            <a:avLst/>
          </a:prstGeom>
          <a:solidFill>
            <a:srgbClr val="CDDBEB"/>
          </a:solidFill>
          <a:ln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3257550" y="3716338"/>
            <a:ext cx="0" cy="2376487"/>
          </a:xfrm>
          <a:prstGeom prst="straightConnector1">
            <a:avLst/>
          </a:prstGeom>
          <a:ln w="114300">
            <a:solidFill>
              <a:srgbClr val="00569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153988"/>
            <a:ext cx="8135937" cy="692150"/>
          </a:xfrm>
          <a:gradFill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fr-FR" sz="2800" dirty="0" err="1" smtClean="0">
                <a:solidFill>
                  <a:srgbClr val="027590"/>
                </a:solidFill>
                <a:ea typeface="+mj-ea"/>
              </a:rPr>
              <a:t>Towards</a:t>
            </a:r>
            <a:r>
              <a:rPr lang="fr-FR" sz="2800" dirty="0" smtClean="0">
                <a:solidFill>
                  <a:srgbClr val="027590"/>
                </a:solidFill>
                <a:ea typeface="+mj-ea"/>
              </a:rPr>
              <a:t> a high </a:t>
            </a:r>
            <a:r>
              <a:rPr lang="fr-FR" sz="2800" dirty="0" err="1" smtClean="0">
                <a:solidFill>
                  <a:srgbClr val="027590"/>
                </a:solidFill>
                <a:ea typeface="+mj-ea"/>
              </a:rPr>
              <a:t>throughput</a:t>
            </a:r>
            <a:r>
              <a:rPr lang="fr-FR" sz="2800" dirty="0" smtClean="0">
                <a:solidFill>
                  <a:srgbClr val="027590"/>
                </a:solidFill>
                <a:ea typeface="+mj-ea"/>
              </a:rPr>
              <a:t> screening </a:t>
            </a:r>
            <a:r>
              <a:rPr lang="fr-FR" sz="2800" dirty="0" err="1" smtClean="0">
                <a:solidFill>
                  <a:srgbClr val="027590"/>
                </a:solidFill>
                <a:ea typeface="+mj-ea"/>
              </a:rPr>
              <a:t>based</a:t>
            </a:r>
            <a:r>
              <a:rPr lang="fr-FR" sz="2800" dirty="0" smtClean="0">
                <a:solidFill>
                  <a:srgbClr val="027590"/>
                </a:solidFill>
                <a:ea typeface="+mj-ea"/>
              </a:rPr>
              <a:t> on NGS</a:t>
            </a:r>
            <a:br>
              <a:rPr lang="fr-FR" sz="2800" dirty="0" smtClean="0">
                <a:solidFill>
                  <a:srgbClr val="027590"/>
                </a:solidFill>
                <a:ea typeface="+mj-ea"/>
              </a:rPr>
            </a:br>
            <a:r>
              <a:rPr lang="en-US" sz="2800" dirty="0">
                <a:solidFill>
                  <a:srgbClr val="027590"/>
                </a:solidFill>
                <a:ea typeface="+mj-ea"/>
              </a:rPr>
              <a:t>(URGV Paris-</a:t>
            </a:r>
            <a:r>
              <a:rPr lang="en-US" sz="2800" dirty="0" err="1">
                <a:solidFill>
                  <a:srgbClr val="027590"/>
                </a:solidFill>
                <a:ea typeface="+mj-ea"/>
              </a:rPr>
              <a:t>Saclay</a:t>
            </a:r>
            <a:r>
              <a:rPr lang="en-US" sz="2800" dirty="0">
                <a:solidFill>
                  <a:srgbClr val="027590"/>
                </a:solidFill>
                <a:ea typeface="+mj-ea"/>
              </a:rPr>
              <a:t>)</a:t>
            </a:r>
            <a:endParaRPr lang="fr-FR" sz="2800" dirty="0" smtClean="0">
              <a:solidFill>
                <a:srgbClr val="027590"/>
              </a:solidFill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20" y="1340768"/>
            <a:ext cx="547260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1" u="sng" dirty="0">
                <a:solidFill>
                  <a:prstClr val="black"/>
                </a:solidFill>
                <a:latin typeface="Calibri" pitchFamily="34" charset="0"/>
              </a:rPr>
              <a:t>2013 : </a:t>
            </a:r>
            <a:r>
              <a:rPr lang="en-US" sz="1800" b="1" u="sng" dirty="0" err="1">
                <a:solidFill>
                  <a:prstClr val="black"/>
                </a:solidFill>
                <a:latin typeface="Calibri" pitchFamily="34" charset="0"/>
              </a:rPr>
              <a:t>MiSeq</a:t>
            </a:r>
            <a:r>
              <a:rPr lang="en-US" sz="1800" b="1" u="sng" dirty="0">
                <a:solidFill>
                  <a:prstClr val="black"/>
                </a:solidFill>
                <a:latin typeface="Calibri" pitchFamily="34" charset="0"/>
              </a:rPr>
              <a:t> detection system – general workflow</a:t>
            </a:r>
            <a:endParaRPr lang="en-US" sz="1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250825" y="1801813"/>
            <a:ext cx="936625" cy="1409700"/>
          </a:xfrm>
          <a:prstGeom prst="roundRect">
            <a:avLst/>
          </a:prstGeom>
          <a:solidFill>
            <a:srgbClr val="CDDBEB"/>
          </a:solidFill>
          <a:ln w="19050"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9471" name="Rectangle 26"/>
          <p:cNvSpPr>
            <a:spLocks noChangeArrowheads="1"/>
          </p:cNvSpPr>
          <p:nvPr/>
        </p:nvSpPr>
        <p:spPr bwMode="auto">
          <a:xfrm>
            <a:off x="247650" y="2276475"/>
            <a:ext cx="935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 b="1">
                <a:solidFill>
                  <a:srgbClr val="000000"/>
                </a:solidFill>
                <a:latin typeface="Calibri" panose="020F0502020204030204" pitchFamily="34" charset="0"/>
              </a:rPr>
              <a:t>2D gDNA </a:t>
            </a:r>
          </a:p>
          <a:p>
            <a:pPr algn="ctr" eaLnBrk="1" hangingPunct="1"/>
            <a:r>
              <a:rPr lang="en-US" altLang="fr-FR" sz="1400" b="1">
                <a:solidFill>
                  <a:srgbClr val="000000"/>
                </a:solidFill>
                <a:latin typeface="Calibri" panose="020F0502020204030204" pitchFamily="34" charset="0"/>
              </a:rPr>
              <a:t>pooling</a:t>
            </a:r>
          </a:p>
        </p:txBody>
      </p:sp>
      <p:sp>
        <p:nvSpPr>
          <p:cNvPr id="19472" name="Rectangle 36"/>
          <p:cNvSpPr>
            <a:spLocks noChangeArrowheads="1"/>
          </p:cNvSpPr>
          <p:nvPr/>
        </p:nvSpPr>
        <p:spPr bwMode="auto">
          <a:xfrm>
            <a:off x="1797050" y="2008188"/>
            <a:ext cx="149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300" b="1">
                <a:solidFill>
                  <a:srgbClr val="000000"/>
                </a:solidFill>
                <a:latin typeface="Calibri" panose="020F0502020204030204" pitchFamily="34" charset="0"/>
              </a:rPr>
              <a:t>Libraries construction</a:t>
            </a:r>
          </a:p>
        </p:txBody>
      </p: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2195513" y="2205038"/>
            <a:ext cx="585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000000"/>
                </a:solidFill>
                <a:latin typeface="Calibri" panose="020F0502020204030204" pitchFamily="34" charset="0"/>
              </a:rPr>
              <a:t>Indexed PCR</a:t>
            </a:r>
            <a:endParaRPr lang="en-US" altLang="fr-FR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4" name="Freeform 41"/>
          <p:cNvSpPr>
            <a:spLocks/>
          </p:cNvSpPr>
          <p:nvPr/>
        </p:nvSpPr>
        <p:spPr bwMode="auto">
          <a:xfrm>
            <a:off x="1835150" y="2420938"/>
            <a:ext cx="993775" cy="493712"/>
          </a:xfrm>
          <a:custGeom>
            <a:avLst/>
            <a:gdLst>
              <a:gd name="T0" fmla="*/ 0 w 4896"/>
              <a:gd name="T1" fmla="*/ 203 h 1216"/>
              <a:gd name="T2" fmla="*/ 203 w 4896"/>
              <a:gd name="T3" fmla="*/ 0 h 1216"/>
              <a:gd name="T4" fmla="*/ 203 w 4896"/>
              <a:gd name="T5" fmla="*/ 0 h 1216"/>
              <a:gd name="T6" fmla="*/ 203 w 4896"/>
              <a:gd name="T7" fmla="*/ 0 h 1216"/>
              <a:gd name="T8" fmla="*/ 4694 w 4896"/>
              <a:gd name="T9" fmla="*/ 0 h 1216"/>
              <a:gd name="T10" fmla="*/ 4694 w 4896"/>
              <a:gd name="T11" fmla="*/ 0 h 1216"/>
              <a:gd name="T12" fmla="*/ 4896 w 4896"/>
              <a:gd name="T13" fmla="*/ 203 h 1216"/>
              <a:gd name="T14" fmla="*/ 4896 w 4896"/>
              <a:gd name="T15" fmla="*/ 203 h 1216"/>
              <a:gd name="T16" fmla="*/ 4896 w 4896"/>
              <a:gd name="T17" fmla="*/ 203 h 1216"/>
              <a:gd name="T18" fmla="*/ 4896 w 4896"/>
              <a:gd name="T19" fmla="*/ 1014 h 1216"/>
              <a:gd name="T20" fmla="*/ 4896 w 4896"/>
              <a:gd name="T21" fmla="*/ 1014 h 1216"/>
              <a:gd name="T22" fmla="*/ 4694 w 4896"/>
              <a:gd name="T23" fmla="*/ 1216 h 1216"/>
              <a:gd name="T24" fmla="*/ 4694 w 4896"/>
              <a:gd name="T25" fmla="*/ 1216 h 1216"/>
              <a:gd name="T26" fmla="*/ 4694 w 4896"/>
              <a:gd name="T27" fmla="*/ 1216 h 1216"/>
              <a:gd name="T28" fmla="*/ 203 w 4896"/>
              <a:gd name="T29" fmla="*/ 1216 h 1216"/>
              <a:gd name="T30" fmla="*/ 203 w 4896"/>
              <a:gd name="T31" fmla="*/ 1216 h 1216"/>
              <a:gd name="T32" fmla="*/ 0 w 4896"/>
              <a:gd name="T33" fmla="*/ 1014 h 1216"/>
              <a:gd name="T34" fmla="*/ 0 w 4896"/>
              <a:gd name="T35" fmla="*/ 1014 h 1216"/>
              <a:gd name="T36" fmla="*/ 0 w 4896"/>
              <a:gd name="T37" fmla="*/ 203 h 1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96" h="1216">
                <a:moveTo>
                  <a:pt x="0" y="203"/>
                </a:moveTo>
                <a:cubicBezTo>
                  <a:pt x="0" y="91"/>
                  <a:pt x="91" y="0"/>
                  <a:pt x="203" y="0"/>
                </a:cubicBezTo>
                <a:cubicBezTo>
                  <a:pt x="203" y="0"/>
                  <a:pt x="203" y="0"/>
                  <a:pt x="203" y="0"/>
                </a:cubicBezTo>
                <a:lnTo>
                  <a:pt x="4694" y="0"/>
                </a:lnTo>
                <a:cubicBezTo>
                  <a:pt x="4806" y="0"/>
                  <a:pt x="4896" y="91"/>
                  <a:pt x="4896" y="203"/>
                </a:cubicBezTo>
                <a:cubicBezTo>
                  <a:pt x="4896" y="203"/>
                  <a:pt x="4896" y="203"/>
                  <a:pt x="4896" y="203"/>
                </a:cubicBezTo>
                <a:lnTo>
                  <a:pt x="4896" y="1014"/>
                </a:lnTo>
                <a:cubicBezTo>
                  <a:pt x="4896" y="1126"/>
                  <a:pt x="4806" y="1216"/>
                  <a:pt x="4694" y="1216"/>
                </a:cubicBezTo>
                <a:cubicBezTo>
                  <a:pt x="4694" y="1216"/>
                  <a:pt x="4694" y="1216"/>
                  <a:pt x="4694" y="1216"/>
                </a:cubicBezTo>
                <a:lnTo>
                  <a:pt x="203" y="1216"/>
                </a:lnTo>
                <a:cubicBezTo>
                  <a:pt x="91" y="1216"/>
                  <a:pt x="0" y="1126"/>
                  <a:pt x="0" y="1014"/>
                </a:cubicBezTo>
                <a:cubicBezTo>
                  <a:pt x="0" y="1014"/>
                  <a:pt x="0" y="1014"/>
                  <a:pt x="0" y="1014"/>
                </a:cubicBezTo>
                <a:lnTo>
                  <a:pt x="0" y="203"/>
                </a:lnTo>
                <a:close/>
              </a:path>
            </a:pathLst>
          </a:custGeom>
          <a:solidFill>
            <a:srgbClr val="DDD9C3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Rectangle 43"/>
          <p:cNvSpPr>
            <a:spLocks noChangeArrowheads="1"/>
          </p:cNvSpPr>
          <p:nvPr/>
        </p:nvSpPr>
        <p:spPr bwMode="auto">
          <a:xfrm>
            <a:off x="1908175" y="2492375"/>
            <a:ext cx="935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fr-FR" sz="900" b="1">
                <a:solidFill>
                  <a:srgbClr val="000000"/>
                </a:solidFill>
                <a:latin typeface="Calibri" panose="020F0502020204030204" pitchFamily="34" charset="0"/>
              </a:rPr>
              <a:t> 384 PCR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fr-FR" sz="900" b="1">
                <a:solidFill>
                  <a:srgbClr val="000000"/>
                </a:solidFill>
                <a:latin typeface="Calibri" panose="020F0502020204030204" pitchFamily="34" charset="0"/>
              </a:rPr>
              <a:t> Access Array™</a:t>
            </a:r>
            <a:endParaRPr lang="en-US" altLang="fr-FR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6" name="Rectangle 44"/>
          <p:cNvSpPr>
            <a:spLocks noChangeArrowheads="1"/>
          </p:cNvSpPr>
          <p:nvPr/>
        </p:nvSpPr>
        <p:spPr bwMode="auto">
          <a:xfrm>
            <a:off x="2051050" y="2746375"/>
            <a:ext cx="4381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900">
                <a:solidFill>
                  <a:srgbClr val="000000"/>
                </a:solidFill>
                <a:latin typeface="Calibri" panose="020F0502020204030204" pitchFamily="34" charset="0"/>
              </a:rPr>
              <a:t>Fluidigm</a:t>
            </a:r>
          </a:p>
        </p:txBody>
      </p:sp>
      <p:sp>
        <p:nvSpPr>
          <p:cNvPr id="19477" name="Rectangle 56"/>
          <p:cNvSpPr>
            <a:spLocks noChangeArrowheads="1"/>
          </p:cNvSpPr>
          <p:nvPr/>
        </p:nvSpPr>
        <p:spPr bwMode="auto">
          <a:xfrm>
            <a:off x="7596188" y="2205038"/>
            <a:ext cx="736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Sequencing</a:t>
            </a:r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8" name="Rectangle 61"/>
          <p:cNvSpPr>
            <a:spLocks noChangeArrowheads="1"/>
          </p:cNvSpPr>
          <p:nvPr/>
        </p:nvSpPr>
        <p:spPr bwMode="auto">
          <a:xfrm>
            <a:off x="6240463" y="2143125"/>
            <a:ext cx="91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Library </a:t>
            </a:r>
            <a:b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Quantification</a:t>
            </a:r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79" name="Rectangle 67"/>
          <p:cNvSpPr>
            <a:spLocks noChangeArrowheads="1"/>
          </p:cNvSpPr>
          <p:nvPr/>
        </p:nvSpPr>
        <p:spPr bwMode="auto">
          <a:xfrm>
            <a:off x="3840163" y="1989138"/>
            <a:ext cx="776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Library </a:t>
            </a:r>
            <a:b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purification </a:t>
            </a:r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0" name="Freeform 77"/>
          <p:cNvSpPr>
            <a:spLocks/>
          </p:cNvSpPr>
          <p:nvPr/>
        </p:nvSpPr>
        <p:spPr bwMode="auto">
          <a:xfrm>
            <a:off x="4948238" y="2084388"/>
            <a:ext cx="1063625" cy="858837"/>
          </a:xfrm>
          <a:custGeom>
            <a:avLst/>
            <a:gdLst>
              <a:gd name="T0" fmla="*/ 0 w 4592"/>
              <a:gd name="T1" fmla="*/ 446 h 2672"/>
              <a:gd name="T2" fmla="*/ 446 w 4592"/>
              <a:gd name="T3" fmla="*/ 0 h 2672"/>
              <a:gd name="T4" fmla="*/ 446 w 4592"/>
              <a:gd name="T5" fmla="*/ 0 h 2672"/>
              <a:gd name="T6" fmla="*/ 446 w 4592"/>
              <a:gd name="T7" fmla="*/ 0 h 2672"/>
              <a:gd name="T8" fmla="*/ 4147 w 4592"/>
              <a:gd name="T9" fmla="*/ 0 h 2672"/>
              <a:gd name="T10" fmla="*/ 4147 w 4592"/>
              <a:gd name="T11" fmla="*/ 0 h 2672"/>
              <a:gd name="T12" fmla="*/ 4592 w 4592"/>
              <a:gd name="T13" fmla="*/ 446 h 2672"/>
              <a:gd name="T14" fmla="*/ 4592 w 4592"/>
              <a:gd name="T15" fmla="*/ 446 h 2672"/>
              <a:gd name="T16" fmla="*/ 4592 w 4592"/>
              <a:gd name="T17" fmla="*/ 446 h 2672"/>
              <a:gd name="T18" fmla="*/ 4592 w 4592"/>
              <a:gd name="T19" fmla="*/ 2227 h 2672"/>
              <a:gd name="T20" fmla="*/ 4592 w 4592"/>
              <a:gd name="T21" fmla="*/ 2227 h 2672"/>
              <a:gd name="T22" fmla="*/ 4147 w 4592"/>
              <a:gd name="T23" fmla="*/ 2672 h 2672"/>
              <a:gd name="T24" fmla="*/ 4147 w 4592"/>
              <a:gd name="T25" fmla="*/ 2672 h 2672"/>
              <a:gd name="T26" fmla="*/ 4147 w 4592"/>
              <a:gd name="T27" fmla="*/ 2672 h 2672"/>
              <a:gd name="T28" fmla="*/ 446 w 4592"/>
              <a:gd name="T29" fmla="*/ 2672 h 2672"/>
              <a:gd name="T30" fmla="*/ 446 w 4592"/>
              <a:gd name="T31" fmla="*/ 2672 h 2672"/>
              <a:gd name="T32" fmla="*/ 0 w 4592"/>
              <a:gd name="T33" fmla="*/ 2227 h 2672"/>
              <a:gd name="T34" fmla="*/ 0 w 4592"/>
              <a:gd name="T35" fmla="*/ 2227 h 2672"/>
              <a:gd name="T36" fmla="*/ 0 w 4592"/>
              <a:gd name="T37" fmla="*/ 446 h 26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92" h="2672">
                <a:moveTo>
                  <a:pt x="0" y="446"/>
                </a:moveTo>
                <a:cubicBezTo>
                  <a:pt x="0" y="200"/>
                  <a:pt x="200" y="0"/>
                  <a:pt x="446" y="0"/>
                </a:cubicBezTo>
                <a:cubicBezTo>
                  <a:pt x="446" y="0"/>
                  <a:pt x="446" y="0"/>
                  <a:pt x="446" y="0"/>
                </a:cubicBezTo>
                <a:lnTo>
                  <a:pt x="4147" y="0"/>
                </a:lnTo>
                <a:cubicBezTo>
                  <a:pt x="4393" y="0"/>
                  <a:pt x="4592" y="200"/>
                  <a:pt x="4592" y="446"/>
                </a:cubicBezTo>
                <a:cubicBezTo>
                  <a:pt x="4592" y="446"/>
                  <a:pt x="4592" y="446"/>
                  <a:pt x="4592" y="446"/>
                </a:cubicBezTo>
                <a:lnTo>
                  <a:pt x="4592" y="2227"/>
                </a:lnTo>
                <a:cubicBezTo>
                  <a:pt x="4592" y="2473"/>
                  <a:pt x="4393" y="2672"/>
                  <a:pt x="4147" y="2672"/>
                </a:cubicBezTo>
                <a:cubicBezTo>
                  <a:pt x="4147" y="2672"/>
                  <a:pt x="4147" y="2672"/>
                  <a:pt x="4147" y="2672"/>
                </a:cubicBezTo>
                <a:lnTo>
                  <a:pt x="446" y="2672"/>
                </a:lnTo>
                <a:cubicBezTo>
                  <a:pt x="200" y="2672"/>
                  <a:pt x="0" y="2473"/>
                  <a:pt x="0" y="2227"/>
                </a:cubicBezTo>
                <a:cubicBezTo>
                  <a:pt x="0" y="2227"/>
                  <a:pt x="0" y="2227"/>
                  <a:pt x="0" y="2227"/>
                </a:cubicBezTo>
                <a:lnTo>
                  <a:pt x="0" y="446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81" name="Rectangle 79"/>
          <p:cNvSpPr>
            <a:spLocks noChangeArrowheads="1"/>
          </p:cNvSpPr>
          <p:nvPr/>
        </p:nvSpPr>
        <p:spPr bwMode="auto">
          <a:xfrm>
            <a:off x="4999038" y="2171700"/>
            <a:ext cx="95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Library </a:t>
            </a:r>
            <a:b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Quality control</a:t>
            </a:r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9482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574925"/>
            <a:ext cx="973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Freeform 83"/>
          <p:cNvSpPr>
            <a:spLocks/>
          </p:cNvSpPr>
          <p:nvPr/>
        </p:nvSpPr>
        <p:spPr bwMode="auto">
          <a:xfrm>
            <a:off x="4983163" y="2590800"/>
            <a:ext cx="985837" cy="266700"/>
          </a:xfrm>
          <a:custGeom>
            <a:avLst/>
            <a:gdLst>
              <a:gd name="T0" fmla="*/ 0 w 4960"/>
              <a:gd name="T1" fmla="*/ 200 h 1200"/>
              <a:gd name="T2" fmla="*/ 200 w 4960"/>
              <a:gd name="T3" fmla="*/ 0 h 1200"/>
              <a:gd name="T4" fmla="*/ 200 w 4960"/>
              <a:gd name="T5" fmla="*/ 0 h 1200"/>
              <a:gd name="T6" fmla="*/ 200 w 4960"/>
              <a:gd name="T7" fmla="*/ 0 h 1200"/>
              <a:gd name="T8" fmla="*/ 4760 w 4960"/>
              <a:gd name="T9" fmla="*/ 0 h 1200"/>
              <a:gd name="T10" fmla="*/ 4760 w 4960"/>
              <a:gd name="T11" fmla="*/ 0 h 1200"/>
              <a:gd name="T12" fmla="*/ 4960 w 4960"/>
              <a:gd name="T13" fmla="*/ 200 h 1200"/>
              <a:gd name="T14" fmla="*/ 4960 w 4960"/>
              <a:gd name="T15" fmla="*/ 200 h 1200"/>
              <a:gd name="T16" fmla="*/ 4960 w 4960"/>
              <a:gd name="T17" fmla="*/ 200 h 1200"/>
              <a:gd name="T18" fmla="*/ 4960 w 4960"/>
              <a:gd name="T19" fmla="*/ 1000 h 1200"/>
              <a:gd name="T20" fmla="*/ 4960 w 4960"/>
              <a:gd name="T21" fmla="*/ 1000 h 1200"/>
              <a:gd name="T22" fmla="*/ 4760 w 4960"/>
              <a:gd name="T23" fmla="*/ 1200 h 1200"/>
              <a:gd name="T24" fmla="*/ 4760 w 4960"/>
              <a:gd name="T25" fmla="*/ 1200 h 1200"/>
              <a:gd name="T26" fmla="*/ 4760 w 4960"/>
              <a:gd name="T27" fmla="*/ 1200 h 1200"/>
              <a:gd name="T28" fmla="*/ 200 w 4960"/>
              <a:gd name="T29" fmla="*/ 1200 h 1200"/>
              <a:gd name="T30" fmla="*/ 200 w 4960"/>
              <a:gd name="T31" fmla="*/ 1200 h 1200"/>
              <a:gd name="T32" fmla="*/ 0 w 4960"/>
              <a:gd name="T33" fmla="*/ 1000 h 1200"/>
              <a:gd name="T34" fmla="*/ 0 w 4960"/>
              <a:gd name="T35" fmla="*/ 1000 h 1200"/>
              <a:gd name="T36" fmla="*/ 0 w 4960"/>
              <a:gd name="T37" fmla="*/ 200 h 1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60" h="12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4760" y="0"/>
                </a:lnTo>
                <a:cubicBezTo>
                  <a:pt x="4871" y="0"/>
                  <a:pt x="4960" y="90"/>
                  <a:pt x="4960" y="200"/>
                </a:cubicBezTo>
                <a:cubicBezTo>
                  <a:pt x="4960" y="200"/>
                  <a:pt x="4960" y="200"/>
                  <a:pt x="4960" y="200"/>
                </a:cubicBezTo>
                <a:lnTo>
                  <a:pt x="4960" y="1000"/>
                </a:lnTo>
                <a:cubicBezTo>
                  <a:pt x="4960" y="1111"/>
                  <a:pt x="4871" y="1200"/>
                  <a:pt x="4760" y="1200"/>
                </a:cubicBezTo>
                <a:cubicBezTo>
                  <a:pt x="4760" y="1200"/>
                  <a:pt x="4760" y="1200"/>
                  <a:pt x="4760" y="1200"/>
                </a:cubicBezTo>
                <a:lnTo>
                  <a:pt x="200" y="1200"/>
                </a:lnTo>
                <a:cubicBezTo>
                  <a:pt x="90" y="1200"/>
                  <a:pt x="0" y="1111"/>
                  <a:pt x="0" y="1000"/>
                </a:cubicBezTo>
                <a:cubicBezTo>
                  <a:pt x="0" y="1000"/>
                  <a:pt x="0" y="1000"/>
                  <a:pt x="0" y="1000"/>
                </a:cubicBezTo>
                <a:lnTo>
                  <a:pt x="0" y="200"/>
                </a:lnTo>
                <a:close/>
              </a:path>
            </a:pathLst>
          </a:custGeom>
          <a:solidFill>
            <a:srgbClr val="DDD9C3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84" name="Rectangle 85"/>
          <p:cNvSpPr>
            <a:spLocks noChangeArrowheads="1"/>
          </p:cNvSpPr>
          <p:nvPr/>
        </p:nvSpPr>
        <p:spPr bwMode="auto">
          <a:xfrm>
            <a:off x="5051425" y="2632075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2100 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5" name="Rectangle 86"/>
          <p:cNvSpPr>
            <a:spLocks noChangeArrowheads="1"/>
          </p:cNvSpPr>
          <p:nvPr/>
        </p:nvSpPr>
        <p:spPr bwMode="auto">
          <a:xfrm>
            <a:off x="5321300" y="2622550"/>
            <a:ext cx="4968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Bioanalyzer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6" name="Rectangle 87"/>
          <p:cNvSpPr>
            <a:spLocks noChangeArrowheads="1"/>
          </p:cNvSpPr>
          <p:nvPr/>
        </p:nvSpPr>
        <p:spPr bwMode="auto">
          <a:xfrm>
            <a:off x="5840413" y="2608263"/>
            <a:ext cx="746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™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7" name="Rectangle 88"/>
          <p:cNvSpPr>
            <a:spLocks noChangeArrowheads="1"/>
          </p:cNvSpPr>
          <p:nvPr/>
        </p:nvSpPr>
        <p:spPr bwMode="auto">
          <a:xfrm>
            <a:off x="5059363" y="2733675"/>
            <a:ext cx="869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700" b="1">
                <a:solidFill>
                  <a:srgbClr val="000000"/>
                </a:solidFill>
                <a:latin typeface="Calibri" panose="020F0502020204030204" pitchFamily="34" charset="0"/>
              </a:rPr>
              <a:t>Agilent Technologies ©</a:t>
            </a:r>
            <a:endParaRPr lang="en-US" altLang="fr-FR" sz="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8" name="Rectangle 108"/>
          <p:cNvSpPr>
            <a:spLocks noChangeArrowheads="1"/>
          </p:cNvSpPr>
          <p:nvPr/>
        </p:nvSpPr>
        <p:spPr bwMode="auto">
          <a:xfrm>
            <a:off x="7810500" y="2509838"/>
            <a:ext cx="2619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Miseq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89" name="Rectangle 109"/>
          <p:cNvSpPr>
            <a:spLocks noChangeArrowheads="1"/>
          </p:cNvSpPr>
          <p:nvPr/>
        </p:nvSpPr>
        <p:spPr bwMode="auto">
          <a:xfrm>
            <a:off x="8137525" y="2519363"/>
            <a:ext cx="635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700" b="1">
                <a:solidFill>
                  <a:srgbClr val="000000"/>
                </a:solidFill>
                <a:latin typeface="Calibri" panose="020F0502020204030204" pitchFamily="34" charset="0"/>
              </a:rPr>
              <a:t>™</a:t>
            </a:r>
            <a:endParaRPr lang="en-US" altLang="fr-FR" sz="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90" name="Rectangle 110"/>
          <p:cNvSpPr>
            <a:spLocks noChangeArrowheads="1"/>
          </p:cNvSpPr>
          <p:nvPr/>
        </p:nvSpPr>
        <p:spPr bwMode="auto">
          <a:xfrm>
            <a:off x="7780338" y="2613025"/>
            <a:ext cx="3476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Illumina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91" name="Rectangle 111"/>
          <p:cNvSpPr>
            <a:spLocks noChangeArrowheads="1"/>
          </p:cNvSpPr>
          <p:nvPr/>
        </p:nvSpPr>
        <p:spPr bwMode="auto">
          <a:xfrm>
            <a:off x="8210550" y="2603500"/>
            <a:ext cx="635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600" b="1">
                <a:solidFill>
                  <a:srgbClr val="000000"/>
                </a:solidFill>
                <a:latin typeface="Calibri" panose="020F0502020204030204" pitchFamily="34" charset="0"/>
              </a:rPr>
              <a:t>©</a:t>
            </a:r>
            <a:endParaRPr lang="en-US" altLang="fr-FR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7" name="Rectangle 128"/>
          <p:cNvSpPr>
            <a:spLocks noChangeArrowheads="1"/>
          </p:cNvSpPr>
          <p:nvPr/>
        </p:nvSpPr>
        <p:spPr bwMode="auto">
          <a:xfrm>
            <a:off x="76200" y="4327525"/>
            <a:ext cx="2257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rgbClr val="0070C0"/>
                </a:solidFill>
                <a:latin typeface="Calibri" panose="020F0502020204030204" pitchFamily="34" charset="0"/>
              </a:rPr>
              <a:t>NGS data analysis :</a:t>
            </a:r>
          </a:p>
          <a:p>
            <a:pPr algn="ctr" eaLnBrk="1" hangingPunct="1"/>
            <a:r>
              <a:rPr lang="en-US" altLang="fr-FR" sz="1800" b="1">
                <a:solidFill>
                  <a:srgbClr val="0070C0"/>
                </a:solidFill>
                <a:latin typeface="Calibri" panose="020F0502020204030204" pitchFamily="34" charset="0"/>
              </a:rPr>
              <a:t>Bioinformatic workflow</a:t>
            </a:r>
            <a:endParaRPr lang="en-US" altLang="fr-FR" sz="180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49" name="Freeform 141"/>
          <p:cNvSpPr>
            <a:spLocks/>
          </p:cNvSpPr>
          <p:nvPr/>
        </p:nvSpPr>
        <p:spPr bwMode="auto">
          <a:xfrm>
            <a:off x="2789238" y="6165850"/>
            <a:ext cx="1012825" cy="363538"/>
          </a:xfrm>
          <a:custGeom>
            <a:avLst/>
            <a:gdLst>
              <a:gd name="T0" fmla="*/ 0 w 4224"/>
              <a:gd name="T1" fmla="*/ 277 h 1216"/>
              <a:gd name="T2" fmla="*/ 277 w 4224"/>
              <a:gd name="T3" fmla="*/ 0 h 1216"/>
              <a:gd name="T4" fmla="*/ 277 w 4224"/>
              <a:gd name="T5" fmla="*/ 0 h 1216"/>
              <a:gd name="T6" fmla="*/ 277 w 4224"/>
              <a:gd name="T7" fmla="*/ 0 h 1216"/>
              <a:gd name="T8" fmla="*/ 3948 w 4224"/>
              <a:gd name="T9" fmla="*/ 0 h 1216"/>
              <a:gd name="T10" fmla="*/ 3948 w 4224"/>
              <a:gd name="T11" fmla="*/ 0 h 1216"/>
              <a:gd name="T12" fmla="*/ 4224 w 4224"/>
              <a:gd name="T13" fmla="*/ 277 h 1216"/>
              <a:gd name="T14" fmla="*/ 4224 w 4224"/>
              <a:gd name="T15" fmla="*/ 277 h 1216"/>
              <a:gd name="T16" fmla="*/ 4224 w 4224"/>
              <a:gd name="T17" fmla="*/ 277 h 1216"/>
              <a:gd name="T18" fmla="*/ 4224 w 4224"/>
              <a:gd name="T19" fmla="*/ 940 h 1216"/>
              <a:gd name="T20" fmla="*/ 4224 w 4224"/>
              <a:gd name="T21" fmla="*/ 940 h 1216"/>
              <a:gd name="T22" fmla="*/ 3948 w 4224"/>
              <a:gd name="T23" fmla="*/ 1216 h 1216"/>
              <a:gd name="T24" fmla="*/ 3948 w 4224"/>
              <a:gd name="T25" fmla="*/ 1216 h 1216"/>
              <a:gd name="T26" fmla="*/ 3948 w 4224"/>
              <a:gd name="T27" fmla="*/ 1216 h 1216"/>
              <a:gd name="T28" fmla="*/ 277 w 4224"/>
              <a:gd name="T29" fmla="*/ 1216 h 1216"/>
              <a:gd name="T30" fmla="*/ 277 w 4224"/>
              <a:gd name="T31" fmla="*/ 1216 h 1216"/>
              <a:gd name="T32" fmla="*/ 0 w 4224"/>
              <a:gd name="T33" fmla="*/ 940 h 1216"/>
              <a:gd name="T34" fmla="*/ 0 w 4224"/>
              <a:gd name="T35" fmla="*/ 940 h 1216"/>
              <a:gd name="T36" fmla="*/ 0 w 4224"/>
              <a:gd name="T37" fmla="*/ 277 h 1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224" h="1216">
                <a:moveTo>
                  <a:pt x="0" y="277"/>
                </a:moveTo>
                <a:cubicBezTo>
                  <a:pt x="0" y="124"/>
                  <a:pt x="124" y="0"/>
                  <a:pt x="277" y="0"/>
                </a:cubicBezTo>
                <a:cubicBezTo>
                  <a:pt x="277" y="0"/>
                  <a:pt x="277" y="0"/>
                  <a:pt x="277" y="0"/>
                </a:cubicBezTo>
                <a:lnTo>
                  <a:pt x="3948" y="0"/>
                </a:lnTo>
                <a:cubicBezTo>
                  <a:pt x="4101" y="0"/>
                  <a:pt x="4224" y="124"/>
                  <a:pt x="4224" y="277"/>
                </a:cubicBezTo>
                <a:cubicBezTo>
                  <a:pt x="4224" y="277"/>
                  <a:pt x="4224" y="277"/>
                  <a:pt x="4224" y="277"/>
                </a:cubicBezTo>
                <a:lnTo>
                  <a:pt x="4224" y="940"/>
                </a:lnTo>
                <a:cubicBezTo>
                  <a:pt x="4224" y="1093"/>
                  <a:pt x="4101" y="1216"/>
                  <a:pt x="3948" y="1216"/>
                </a:cubicBezTo>
                <a:cubicBezTo>
                  <a:pt x="3948" y="1216"/>
                  <a:pt x="3948" y="1216"/>
                  <a:pt x="3948" y="1216"/>
                </a:cubicBezTo>
                <a:lnTo>
                  <a:pt x="277" y="1216"/>
                </a:lnTo>
                <a:cubicBezTo>
                  <a:pt x="124" y="1216"/>
                  <a:pt x="0" y="1093"/>
                  <a:pt x="0" y="940"/>
                </a:cubicBezTo>
                <a:cubicBezTo>
                  <a:pt x="0" y="940"/>
                  <a:pt x="0" y="940"/>
                  <a:pt x="0" y="940"/>
                </a:cubicBezTo>
                <a:lnTo>
                  <a:pt x="0" y="277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2" name="Rectangle 143"/>
          <p:cNvSpPr>
            <a:spLocks noChangeArrowheads="1"/>
          </p:cNvSpPr>
          <p:nvPr/>
        </p:nvSpPr>
        <p:spPr bwMode="auto">
          <a:xfrm>
            <a:off x="3005138" y="6237288"/>
            <a:ext cx="458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rgbClr val="000000"/>
                </a:solidFill>
                <a:latin typeface="Calibri" panose="020F0502020204030204" pitchFamily="34" charset="0"/>
              </a:rPr>
              <a:t>Results</a:t>
            </a:r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5" name="Picture 1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881563"/>
            <a:ext cx="10398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Freeform 162"/>
          <p:cNvSpPr>
            <a:spLocks/>
          </p:cNvSpPr>
          <p:nvPr/>
        </p:nvSpPr>
        <p:spPr bwMode="auto">
          <a:xfrm>
            <a:off x="2460625" y="4897438"/>
            <a:ext cx="1641475" cy="439737"/>
          </a:xfrm>
          <a:custGeom>
            <a:avLst/>
            <a:gdLst>
              <a:gd name="T0" fmla="*/ 0 w 5328"/>
              <a:gd name="T1" fmla="*/ 495 h 2176"/>
              <a:gd name="T2" fmla="*/ 495 w 5328"/>
              <a:gd name="T3" fmla="*/ 0 h 2176"/>
              <a:gd name="T4" fmla="*/ 495 w 5328"/>
              <a:gd name="T5" fmla="*/ 0 h 2176"/>
              <a:gd name="T6" fmla="*/ 495 w 5328"/>
              <a:gd name="T7" fmla="*/ 0 h 2176"/>
              <a:gd name="T8" fmla="*/ 4834 w 5328"/>
              <a:gd name="T9" fmla="*/ 0 h 2176"/>
              <a:gd name="T10" fmla="*/ 4834 w 5328"/>
              <a:gd name="T11" fmla="*/ 0 h 2176"/>
              <a:gd name="T12" fmla="*/ 5328 w 5328"/>
              <a:gd name="T13" fmla="*/ 495 h 2176"/>
              <a:gd name="T14" fmla="*/ 5328 w 5328"/>
              <a:gd name="T15" fmla="*/ 495 h 2176"/>
              <a:gd name="T16" fmla="*/ 5328 w 5328"/>
              <a:gd name="T17" fmla="*/ 495 h 2176"/>
              <a:gd name="T18" fmla="*/ 5328 w 5328"/>
              <a:gd name="T19" fmla="*/ 1682 h 2176"/>
              <a:gd name="T20" fmla="*/ 5328 w 5328"/>
              <a:gd name="T21" fmla="*/ 1682 h 2176"/>
              <a:gd name="T22" fmla="*/ 4834 w 5328"/>
              <a:gd name="T23" fmla="*/ 2176 h 2176"/>
              <a:gd name="T24" fmla="*/ 4834 w 5328"/>
              <a:gd name="T25" fmla="*/ 2176 h 2176"/>
              <a:gd name="T26" fmla="*/ 4834 w 5328"/>
              <a:gd name="T27" fmla="*/ 2176 h 2176"/>
              <a:gd name="T28" fmla="*/ 495 w 5328"/>
              <a:gd name="T29" fmla="*/ 2176 h 2176"/>
              <a:gd name="T30" fmla="*/ 495 w 5328"/>
              <a:gd name="T31" fmla="*/ 2176 h 2176"/>
              <a:gd name="T32" fmla="*/ 0 w 5328"/>
              <a:gd name="T33" fmla="*/ 1682 h 2176"/>
              <a:gd name="T34" fmla="*/ 0 w 5328"/>
              <a:gd name="T35" fmla="*/ 1682 h 2176"/>
              <a:gd name="T36" fmla="*/ 0 w 5328"/>
              <a:gd name="T37" fmla="*/ 495 h 21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328" h="2176">
                <a:moveTo>
                  <a:pt x="0" y="495"/>
                </a:moveTo>
                <a:cubicBezTo>
                  <a:pt x="0" y="222"/>
                  <a:pt x="222" y="0"/>
                  <a:pt x="495" y="0"/>
                </a:cubicBezTo>
                <a:cubicBezTo>
                  <a:pt x="495" y="0"/>
                  <a:pt x="495" y="0"/>
                  <a:pt x="495" y="0"/>
                </a:cubicBezTo>
                <a:lnTo>
                  <a:pt x="4834" y="0"/>
                </a:lnTo>
                <a:cubicBezTo>
                  <a:pt x="5107" y="0"/>
                  <a:pt x="5328" y="222"/>
                  <a:pt x="5328" y="495"/>
                </a:cubicBezTo>
                <a:cubicBezTo>
                  <a:pt x="5328" y="495"/>
                  <a:pt x="5328" y="495"/>
                  <a:pt x="5328" y="495"/>
                </a:cubicBezTo>
                <a:lnTo>
                  <a:pt x="5328" y="1682"/>
                </a:lnTo>
                <a:cubicBezTo>
                  <a:pt x="5328" y="1955"/>
                  <a:pt x="5107" y="2176"/>
                  <a:pt x="4834" y="2176"/>
                </a:cubicBezTo>
                <a:cubicBezTo>
                  <a:pt x="4834" y="2176"/>
                  <a:pt x="4834" y="2176"/>
                  <a:pt x="4834" y="2176"/>
                </a:cubicBezTo>
                <a:lnTo>
                  <a:pt x="495" y="2176"/>
                </a:lnTo>
                <a:cubicBezTo>
                  <a:pt x="222" y="2176"/>
                  <a:pt x="0" y="1955"/>
                  <a:pt x="0" y="1682"/>
                </a:cubicBezTo>
                <a:cubicBezTo>
                  <a:pt x="0" y="1682"/>
                  <a:pt x="0" y="1682"/>
                  <a:pt x="0" y="1682"/>
                </a:cubicBezTo>
                <a:lnTo>
                  <a:pt x="0" y="495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7" name="Rectangle 164"/>
          <p:cNvSpPr>
            <a:spLocks noChangeArrowheads="1"/>
          </p:cNvSpPr>
          <p:nvPr/>
        </p:nvSpPr>
        <p:spPr bwMode="auto">
          <a:xfrm>
            <a:off x="2935288" y="4926013"/>
            <a:ext cx="5889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rgbClr val="000000"/>
                </a:solidFill>
                <a:latin typeface="Calibri" panose="020F0502020204030204" pitchFamily="34" charset="0"/>
              </a:rPr>
              <a:t>Filter score</a:t>
            </a:r>
            <a:endParaRPr lang="en-US" alt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8" name="Rectangle 165"/>
          <p:cNvSpPr>
            <a:spLocks noChangeArrowheads="1"/>
          </p:cNvSpPr>
          <p:nvPr/>
        </p:nvSpPr>
        <p:spPr bwMode="auto">
          <a:xfrm>
            <a:off x="2765425" y="5041900"/>
            <a:ext cx="97155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rgbClr val="000000"/>
                </a:solidFill>
                <a:latin typeface="Calibri" panose="020F0502020204030204" pitchFamily="34" charset="0"/>
              </a:rPr>
              <a:t>Statistical analysis</a:t>
            </a:r>
            <a:endParaRPr lang="en-US" alt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9" name="Rectangle 166"/>
          <p:cNvSpPr>
            <a:spLocks noChangeArrowheads="1"/>
          </p:cNvSpPr>
          <p:nvPr/>
        </p:nvSpPr>
        <p:spPr bwMode="auto">
          <a:xfrm>
            <a:off x="2867025" y="5157788"/>
            <a:ext cx="7937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olidFill>
                  <a:srgbClr val="000000"/>
                </a:solidFill>
                <a:latin typeface="Calibri" panose="020F0502020204030204" pitchFamily="34" charset="0"/>
              </a:rPr>
              <a:t>Python, R, Unix</a:t>
            </a:r>
          </a:p>
        </p:txBody>
      </p:sp>
      <p:sp>
        <p:nvSpPr>
          <p:cNvPr id="272" name="Freeform 169"/>
          <p:cNvSpPr>
            <a:spLocks/>
          </p:cNvSpPr>
          <p:nvPr/>
        </p:nvSpPr>
        <p:spPr bwMode="auto">
          <a:xfrm>
            <a:off x="2411413" y="4445000"/>
            <a:ext cx="1704975" cy="355600"/>
          </a:xfrm>
          <a:custGeom>
            <a:avLst/>
            <a:gdLst>
              <a:gd name="T0" fmla="*/ 0 w 6896"/>
              <a:gd name="T1" fmla="*/ 470 h 2064"/>
              <a:gd name="T2" fmla="*/ 470 w 6896"/>
              <a:gd name="T3" fmla="*/ 0 h 2064"/>
              <a:gd name="T4" fmla="*/ 470 w 6896"/>
              <a:gd name="T5" fmla="*/ 0 h 2064"/>
              <a:gd name="T6" fmla="*/ 470 w 6896"/>
              <a:gd name="T7" fmla="*/ 0 h 2064"/>
              <a:gd name="T8" fmla="*/ 6427 w 6896"/>
              <a:gd name="T9" fmla="*/ 0 h 2064"/>
              <a:gd name="T10" fmla="*/ 6427 w 6896"/>
              <a:gd name="T11" fmla="*/ 0 h 2064"/>
              <a:gd name="T12" fmla="*/ 6896 w 6896"/>
              <a:gd name="T13" fmla="*/ 470 h 2064"/>
              <a:gd name="T14" fmla="*/ 6896 w 6896"/>
              <a:gd name="T15" fmla="*/ 470 h 2064"/>
              <a:gd name="T16" fmla="*/ 6896 w 6896"/>
              <a:gd name="T17" fmla="*/ 470 h 2064"/>
              <a:gd name="T18" fmla="*/ 6896 w 6896"/>
              <a:gd name="T19" fmla="*/ 1595 h 2064"/>
              <a:gd name="T20" fmla="*/ 6896 w 6896"/>
              <a:gd name="T21" fmla="*/ 1595 h 2064"/>
              <a:gd name="T22" fmla="*/ 6427 w 6896"/>
              <a:gd name="T23" fmla="*/ 2064 h 2064"/>
              <a:gd name="T24" fmla="*/ 6427 w 6896"/>
              <a:gd name="T25" fmla="*/ 2064 h 2064"/>
              <a:gd name="T26" fmla="*/ 6427 w 6896"/>
              <a:gd name="T27" fmla="*/ 2064 h 2064"/>
              <a:gd name="T28" fmla="*/ 470 w 6896"/>
              <a:gd name="T29" fmla="*/ 2064 h 2064"/>
              <a:gd name="T30" fmla="*/ 470 w 6896"/>
              <a:gd name="T31" fmla="*/ 2064 h 2064"/>
              <a:gd name="T32" fmla="*/ 0 w 6896"/>
              <a:gd name="T33" fmla="*/ 1595 h 2064"/>
              <a:gd name="T34" fmla="*/ 0 w 6896"/>
              <a:gd name="T35" fmla="*/ 1595 h 2064"/>
              <a:gd name="T36" fmla="*/ 0 w 6896"/>
              <a:gd name="T37" fmla="*/ 470 h 20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896" h="2064">
                <a:moveTo>
                  <a:pt x="0" y="470"/>
                </a:moveTo>
                <a:cubicBezTo>
                  <a:pt x="0" y="210"/>
                  <a:pt x="210" y="0"/>
                  <a:pt x="470" y="0"/>
                </a:cubicBezTo>
                <a:cubicBezTo>
                  <a:pt x="470" y="0"/>
                  <a:pt x="470" y="0"/>
                  <a:pt x="470" y="0"/>
                </a:cubicBezTo>
                <a:lnTo>
                  <a:pt x="6427" y="0"/>
                </a:lnTo>
                <a:cubicBezTo>
                  <a:pt x="6686" y="0"/>
                  <a:pt x="6896" y="210"/>
                  <a:pt x="6896" y="470"/>
                </a:cubicBezTo>
                <a:cubicBezTo>
                  <a:pt x="6896" y="470"/>
                  <a:pt x="6896" y="470"/>
                  <a:pt x="6896" y="470"/>
                </a:cubicBezTo>
                <a:lnTo>
                  <a:pt x="6896" y="1595"/>
                </a:lnTo>
                <a:cubicBezTo>
                  <a:pt x="6896" y="1854"/>
                  <a:pt x="6686" y="2064"/>
                  <a:pt x="6427" y="2064"/>
                </a:cubicBezTo>
                <a:cubicBezTo>
                  <a:pt x="6427" y="2064"/>
                  <a:pt x="6427" y="2064"/>
                  <a:pt x="6427" y="2064"/>
                </a:cubicBezTo>
                <a:lnTo>
                  <a:pt x="470" y="2064"/>
                </a:lnTo>
                <a:cubicBezTo>
                  <a:pt x="210" y="2064"/>
                  <a:pt x="0" y="1854"/>
                  <a:pt x="0" y="1595"/>
                </a:cubicBezTo>
                <a:cubicBezTo>
                  <a:pt x="0" y="1595"/>
                  <a:pt x="0" y="1595"/>
                  <a:pt x="0" y="1595"/>
                </a:cubicBezTo>
                <a:lnTo>
                  <a:pt x="0" y="470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7" name="Rectangle 171"/>
          <p:cNvSpPr>
            <a:spLocks noChangeArrowheads="1"/>
          </p:cNvSpPr>
          <p:nvPr/>
        </p:nvSpPr>
        <p:spPr bwMode="auto">
          <a:xfrm>
            <a:off x="2503488" y="4497388"/>
            <a:ext cx="137001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rgbClr val="000000"/>
                </a:solidFill>
                <a:latin typeface="Calibri" panose="020F0502020204030204" pitchFamily="34" charset="0"/>
              </a:rPr>
              <a:t>Alignment, SNP detection</a:t>
            </a:r>
            <a:endParaRPr lang="en-US" alt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3" name="Rectangle 172"/>
          <p:cNvSpPr>
            <a:spLocks noChangeArrowheads="1"/>
          </p:cNvSpPr>
          <p:nvPr/>
        </p:nvSpPr>
        <p:spPr bwMode="auto">
          <a:xfrm>
            <a:off x="2982913" y="4643438"/>
            <a:ext cx="45878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olidFill>
                  <a:srgbClr val="000000"/>
                </a:solidFill>
                <a:latin typeface="Calibri" panose="020F0502020204030204" pitchFamily="34" charset="0"/>
              </a:rPr>
              <a:t>Bowtie II</a:t>
            </a:r>
          </a:p>
        </p:txBody>
      </p:sp>
      <p:sp>
        <p:nvSpPr>
          <p:cNvPr id="289" name="Freeform 175"/>
          <p:cNvSpPr>
            <a:spLocks/>
          </p:cNvSpPr>
          <p:nvPr/>
        </p:nvSpPr>
        <p:spPr bwMode="auto">
          <a:xfrm>
            <a:off x="2484438" y="4086225"/>
            <a:ext cx="1568450" cy="282575"/>
          </a:xfrm>
          <a:custGeom>
            <a:avLst/>
            <a:gdLst>
              <a:gd name="T0" fmla="*/ 0 w 4480"/>
              <a:gd name="T1" fmla="*/ 470 h 2064"/>
              <a:gd name="T2" fmla="*/ 470 w 4480"/>
              <a:gd name="T3" fmla="*/ 0 h 2064"/>
              <a:gd name="T4" fmla="*/ 470 w 4480"/>
              <a:gd name="T5" fmla="*/ 0 h 2064"/>
              <a:gd name="T6" fmla="*/ 470 w 4480"/>
              <a:gd name="T7" fmla="*/ 0 h 2064"/>
              <a:gd name="T8" fmla="*/ 4011 w 4480"/>
              <a:gd name="T9" fmla="*/ 0 h 2064"/>
              <a:gd name="T10" fmla="*/ 4011 w 4480"/>
              <a:gd name="T11" fmla="*/ 0 h 2064"/>
              <a:gd name="T12" fmla="*/ 4480 w 4480"/>
              <a:gd name="T13" fmla="*/ 470 h 2064"/>
              <a:gd name="T14" fmla="*/ 4480 w 4480"/>
              <a:gd name="T15" fmla="*/ 470 h 2064"/>
              <a:gd name="T16" fmla="*/ 4480 w 4480"/>
              <a:gd name="T17" fmla="*/ 470 h 2064"/>
              <a:gd name="T18" fmla="*/ 4480 w 4480"/>
              <a:gd name="T19" fmla="*/ 1595 h 2064"/>
              <a:gd name="T20" fmla="*/ 4480 w 4480"/>
              <a:gd name="T21" fmla="*/ 1595 h 2064"/>
              <a:gd name="T22" fmla="*/ 4011 w 4480"/>
              <a:gd name="T23" fmla="*/ 2064 h 2064"/>
              <a:gd name="T24" fmla="*/ 4011 w 4480"/>
              <a:gd name="T25" fmla="*/ 2064 h 2064"/>
              <a:gd name="T26" fmla="*/ 4011 w 4480"/>
              <a:gd name="T27" fmla="*/ 2064 h 2064"/>
              <a:gd name="T28" fmla="*/ 470 w 4480"/>
              <a:gd name="T29" fmla="*/ 2064 h 2064"/>
              <a:gd name="T30" fmla="*/ 470 w 4480"/>
              <a:gd name="T31" fmla="*/ 2064 h 2064"/>
              <a:gd name="T32" fmla="*/ 0 w 4480"/>
              <a:gd name="T33" fmla="*/ 1595 h 2064"/>
              <a:gd name="T34" fmla="*/ 0 w 4480"/>
              <a:gd name="T35" fmla="*/ 1595 h 2064"/>
              <a:gd name="T36" fmla="*/ 0 w 4480"/>
              <a:gd name="T37" fmla="*/ 470 h 20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80" h="2064">
                <a:moveTo>
                  <a:pt x="0" y="470"/>
                </a:moveTo>
                <a:cubicBezTo>
                  <a:pt x="0" y="210"/>
                  <a:pt x="210" y="0"/>
                  <a:pt x="470" y="0"/>
                </a:cubicBezTo>
                <a:cubicBezTo>
                  <a:pt x="470" y="0"/>
                  <a:pt x="470" y="0"/>
                  <a:pt x="470" y="0"/>
                </a:cubicBezTo>
                <a:lnTo>
                  <a:pt x="4011" y="0"/>
                </a:lnTo>
                <a:cubicBezTo>
                  <a:pt x="4270" y="0"/>
                  <a:pt x="4480" y="210"/>
                  <a:pt x="4480" y="470"/>
                </a:cubicBezTo>
                <a:cubicBezTo>
                  <a:pt x="4480" y="470"/>
                  <a:pt x="4480" y="470"/>
                  <a:pt x="4480" y="470"/>
                </a:cubicBezTo>
                <a:lnTo>
                  <a:pt x="4480" y="1595"/>
                </a:lnTo>
                <a:cubicBezTo>
                  <a:pt x="4480" y="1854"/>
                  <a:pt x="4270" y="2064"/>
                  <a:pt x="4011" y="2064"/>
                </a:cubicBezTo>
                <a:cubicBezTo>
                  <a:pt x="4011" y="2064"/>
                  <a:pt x="4011" y="2064"/>
                  <a:pt x="4011" y="2064"/>
                </a:cubicBezTo>
                <a:lnTo>
                  <a:pt x="470" y="2064"/>
                </a:lnTo>
                <a:cubicBezTo>
                  <a:pt x="210" y="2064"/>
                  <a:pt x="0" y="1854"/>
                  <a:pt x="0" y="1595"/>
                </a:cubicBezTo>
                <a:cubicBezTo>
                  <a:pt x="0" y="1595"/>
                  <a:pt x="0" y="1595"/>
                  <a:pt x="0" y="1595"/>
                </a:cubicBezTo>
                <a:lnTo>
                  <a:pt x="0" y="470"/>
                </a:lnTo>
                <a:close/>
              </a:path>
            </a:pathLst>
          </a:custGeom>
          <a:solidFill>
            <a:srgbClr val="DCE6F2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2" name="Rectangle 177"/>
          <p:cNvSpPr>
            <a:spLocks noChangeArrowheads="1"/>
          </p:cNvSpPr>
          <p:nvPr/>
        </p:nvSpPr>
        <p:spPr bwMode="auto">
          <a:xfrm>
            <a:off x="2576513" y="4149725"/>
            <a:ext cx="7985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 b="1">
                <a:solidFill>
                  <a:srgbClr val="000000"/>
                </a:solidFill>
                <a:latin typeface="Calibri" panose="020F0502020204030204" pitchFamily="34" charset="0"/>
              </a:rPr>
              <a:t>Quality control</a:t>
            </a:r>
            <a:endParaRPr lang="en-US" alt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Rectangle 178"/>
          <p:cNvSpPr>
            <a:spLocks noChangeArrowheads="1"/>
          </p:cNvSpPr>
          <p:nvPr/>
        </p:nvSpPr>
        <p:spPr bwMode="auto">
          <a:xfrm>
            <a:off x="3529013" y="4152900"/>
            <a:ext cx="355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000">
                <a:solidFill>
                  <a:srgbClr val="000000"/>
                </a:solidFill>
                <a:latin typeface="Calibri" panose="020F0502020204030204" pitchFamily="34" charset="0"/>
              </a:rPr>
              <a:t>CLCbio</a:t>
            </a:r>
          </a:p>
        </p:txBody>
      </p:sp>
      <p:sp>
        <p:nvSpPr>
          <p:cNvPr id="19506" name="Slide Number Placeholder 89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233289-31C9-4335-A988-238DC17B0709}" type="slidenum">
              <a:rPr lang="fr-FR" altLang="fr-FR" sz="1400" smtClean="0">
                <a:solidFill>
                  <a:srgbClr val="6F95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 sz="1400" smtClean="0">
              <a:solidFill>
                <a:srgbClr val="6F95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338513" y="2492375"/>
            <a:ext cx="28733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249363" y="2492375"/>
            <a:ext cx="50482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3203575" y="3716338"/>
            <a:ext cx="3455988" cy="0"/>
          </a:xfrm>
          <a:prstGeom prst="line">
            <a:avLst/>
          </a:prstGeom>
          <a:ln w="114300">
            <a:solidFill>
              <a:srgbClr val="005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941888"/>
            <a:ext cx="1751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4941888"/>
            <a:ext cx="1854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522788" y="4438650"/>
            <a:ext cx="1830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Output in </a:t>
            </a:r>
            <a:b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</a:br>
            <a: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1st pooling dimension</a:t>
            </a:r>
            <a:endParaRPr lang="en-US" altLang="fr-FR" sz="1400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6916738" y="4413250"/>
            <a:ext cx="1889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Output in </a:t>
            </a:r>
            <a:b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</a:br>
            <a:r>
              <a:rPr lang="en-US" altLang="fr-FR" sz="1400" b="1" u="sng">
                <a:solidFill>
                  <a:srgbClr val="000000"/>
                </a:solidFill>
                <a:latin typeface="Calibri" panose="020F0502020204030204" pitchFamily="34" charset="0"/>
                <a:cs typeface="Times" panose="02020603050405020304" pitchFamily="18" charset="0"/>
              </a:rPr>
              <a:t>2nd pooling dimension</a:t>
            </a:r>
            <a:endParaRPr lang="en-US" altLang="fr-FR" sz="1400" u="sng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19700" y="5343525"/>
            <a:ext cx="360363" cy="36036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67625" y="5508625"/>
            <a:ext cx="347663" cy="342900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951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7" name="Rectangle 111"/>
          <p:cNvSpPr>
            <a:spLocks noChangeArrowheads="1"/>
          </p:cNvSpPr>
          <p:nvPr/>
        </p:nvSpPr>
        <p:spPr bwMode="auto">
          <a:xfrm>
            <a:off x="2520950" y="2746375"/>
            <a:ext cx="650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600" b="1">
                <a:solidFill>
                  <a:srgbClr val="000000"/>
                </a:solidFill>
                <a:latin typeface="Calibri" panose="020F0502020204030204" pitchFamily="34" charset="0"/>
              </a:rPr>
              <a:t>©</a:t>
            </a:r>
            <a:endParaRPr lang="en-US" altLang="fr-FR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702050" y="2460625"/>
            <a:ext cx="936625" cy="576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5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519" name="Rectangle 95"/>
          <p:cNvSpPr>
            <a:spLocks noChangeArrowheads="1"/>
          </p:cNvSpPr>
          <p:nvPr/>
        </p:nvSpPr>
        <p:spPr bwMode="auto">
          <a:xfrm>
            <a:off x="3684588" y="2474913"/>
            <a:ext cx="1103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900" b="1">
                <a:solidFill>
                  <a:srgbClr val="000000"/>
                </a:solidFill>
                <a:latin typeface="Calibri" panose="020F0502020204030204" pitchFamily="34" charset="0"/>
              </a:rPr>
              <a:t>E-Gel ®</a:t>
            </a:r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Invitrogen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900" b="1">
                <a:solidFill>
                  <a:srgbClr val="000000"/>
                </a:solidFill>
                <a:latin typeface="Calibri" panose="020F0502020204030204" pitchFamily="34" charset="0"/>
              </a:rPr>
              <a:t>Nucleobeads </a:t>
            </a:r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       Agencourt </a:t>
            </a:r>
          </a:p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19520" name="Freeform 83"/>
          <p:cNvSpPr>
            <a:spLocks/>
          </p:cNvSpPr>
          <p:nvPr/>
        </p:nvSpPr>
        <p:spPr bwMode="auto">
          <a:xfrm>
            <a:off x="6199188" y="2641600"/>
            <a:ext cx="1008062" cy="196850"/>
          </a:xfrm>
          <a:custGeom>
            <a:avLst/>
            <a:gdLst>
              <a:gd name="T0" fmla="*/ 0 w 4960"/>
              <a:gd name="T1" fmla="*/ 200 h 1200"/>
              <a:gd name="T2" fmla="*/ 200 w 4960"/>
              <a:gd name="T3" fmla="*/ 0 h 1200"/>
              <a:gd name="T4" fmla="*/ 200 w 4960"/>
              <a:gd name="T5" fmla="*/ 0 h 1200"/>
              <a:gd name="T6" fmla="*/ 200 w 4960"/>
              <a:gd name="T7" fmla="*/ 0 h 1200"/>
              <a:gd name="T8" fmla="*/ 4760 w 4960"/>
              <a:gd name="T9" fmla="*/ 0 h 1200"/>
              <a:gd name="T10" fmla="*/ 4760 w 4960"/>
              <a:gd name="T11" fmla="*/ 0 h 1200"/>
              <a:gd name="T12" fmla="*/ 4960 w 4960"/>
              <a:gd name="T13" fmla="*/ 200 h 1200"/>
              <a:gd name="T14" fmla="*/ 4960 w 4960"/>
              <a:gd name="T15" fmla="*/ 200 h 1200"/>
              <a:gd name="T16" fmla="*/ 4960 w 4960"/>
              <a:gd name="T17" fmla="*/ 200 h 1200"/>
              <a:gd name="T18" fmla="*/ 4960 w 4960"/>
              <a:gd name="T19" fmla="*/ 1000 h 1200"/>
              <a:gd name="T20" fmla="*/ 4960 w 4960"/>
              <a:gd name="T21" fmla="*/ 1000 h 1200"/>
              <a:gd name="T22" fmla="*/ 4760 w 4960"/>
              <a:gd name="T23" fmla="*/ 1200 h 1200"/>
              <a:gd name="T24" fmla="*/ 4760 w 4960"/>
              <a:gd name="T25" fmla="*/ 1200 h 1200"/>
              <a:gd name="T26" fmla="*/ 4760 w 4960"/>
              <a:gd name="T27" fmla="*/ 1200 h 1200"/>
              <a:gd name="T28" fmla="*/ 200 w 4960"/>
              <a:gd name="T29" fmla="*/ 1200 h 1200"/>
              <a:gd name="T30" fmla="*/ 200 w 4960"/>
              <a:gd name="T31" fmla="*/ 1200 h 1200"/>
              <a:gd name="T32" fmla="*/ 0 w 4960"/>
              <a:gd name="T33" fmla="*/ 1000 h 1200"/>
              <a:gd name="T34" fmla="*/ 0 w 4960"/>
              <a:gd name="T35" fmla="*/ 1000 h 1200"/>
              <a:gd name="T36" fmla="*/ 0 w 4960"/>
              <a:gd name="T37" fmla="*/ 200 h 12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60" h="12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4760" y="0"/>
                </a:lnTo>
                <a:cubicBezTo>
                  <a:pt x="4871" y="0"/>
                  <a:pt x="4960" y="90"/>
                  <a:pt x="4960" y="200"/>
                </a:cubicBezTo>
                <a:cubicBezTo>
                  <a:pt x="4960" y="200"/>
                  <a:pt x="4960" y="200"/>
                  <a:pt x="4960" y="200"/>
                </a:cubicBezTo>
                <a:lnTo>
                  <a:pt x="4960" y="1000"/>
                </a:lnTo>
                <a:cubicBezTo>
                  <a:pt x="4960" y="1111"/>
                  <a:pt x="4871" y="1200"/>
                  <a:pt x="4760" y="1200"/>
                </a:cubicBezTo>
                <a:cubicBezTo>
                  <a:pt x="4760" y="1200"/>
                  <a:pt x="4760" y="1200"/>
                  <a:pt x="4760" y="1200"/>
                </a:cubicBezTo>
                <a:lnTo>
                  <a:pt x="200" y="1200"/>
                </a:lnTo>
                <a:cubicBezTo>
                  <a:pt x="90" y="1200"/>
                  <a:pt x="0" y="1111"/>
                  <a:pt x="0" y="1000"/>
                </a:cubicBezTo>
                <a:cubicBezTo>
                  <a:pt x="0" y="1000"/>
                  <a:pt x="0" y="1000"/>
                  <a:pt x="0" y="1000"/>
                </a:cubicBezTo>
                <a:lnTo>
                  <a:pt x="0" y="200"/>
                </a:lnTo>
                <a:close/>
              </a:path>
            </a:pathLst>
          </a:custGeom>
          <a:solidFill>
            <a:srgbClr val="DDD9C3"/>
          </a:solidFill>
          <a:ln w="19050">
            <a:solidFill>
              <a:srgbClr val="00569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521" name="TextBox 82"/>
          <p:cNvSpPr txBox="1">
            <a:spLocks noChangeArrowheads="1"/>
          </p:cNvSpPr>
          <p:nvPr/>
        </p:nvSpPr>
        <p:spPr bwMode="auto">
          <a:xfrm>
            <a:off x="6156325" y="2632075"/>
            <a:ext cx="1152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>
                <a:solidFill>
                  <a:srgbClr val="000000"/>
                </a:solidFill>
                <a:latin typeface="Calibri" panose="020F0502020204030204" pitchFamily="34" charset="0"/>
              </a:rPr>
              <a:t>Quant-iT   PicoGreen ®</a:t>
            </a:r>
          </a:p>
        </p:txBody>
      </p:sp>
      <p:sp>
        <p:nvSpPr>
          <p:cNvPr id="19522" name="Rectangle 87"/>
          <p:cNvSpPr>
            <a:spLocks noChangeArrowheads="1"/>
          </p:cNvSpPr>
          <p:nvPr/>
        </p:nvSpPr>
        <p:spPr bwMode="auto">
          <a:xfrm>
            <a:off x="6618288" y="2641600"/>
            <a:ext cx="73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" b="1">
                <a:solidFill>
                  <a:srgbClr val="000000"/>
                </a:solidFill>
                <a:latin typeface="Calibri" panose="020F0502020204030204" pitchFamily="34" charset="0"/>
              </a:rPr>
              <a:t>™</a:t>
            </a:r>
            <a:endParaRPr lang="en-US" altLang="fr-FR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9" grpId="0" animBg="1"/>
      <p:bldP spid="252" grpId="0"/>
      <p:bldP spid="266" grpId="0" animBg="1"/>
      <p:bldP spid="267" grpId="0"/>
      <p:bldP spid="268" grpId="0"/>
      <p:bldP spid="269" grpId="0"/>
      <p:bldP spid="272" grpId="0" animBg="1"/>
      <p:bldP spid="277" grpId="0"/>
      <p:bldP spid="283" grpId="0"/>
      <p:bldP spid="289" grpId="0" animBg="1"/>
      <p:bldP spid="292" grpId="0"/>
      <p:bldP spid="295" grpId="0"/>
      <p:bldP spid="78" grpId="0"/>
      <p:bldP spid="80" grpId="0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55650" y="4149725"/>
          <a:ext cx="7200897" cy="2310444"/>
        </p:xfrm>
        <a:graphic>
          <a:graphicData uri="http://schemas.openxmlformats.org/drawingml/2006/table">
            <a:tbl>
              <a:tblPr/>
              <a:tblGrid>
                <a:gridCol w="321856"/>
                <a:gridCol w="278620"/>
                <a:gridCol w="288228"/>
                <a:gridCol w="288228"/>
                <a:gridCol w="288228"/>
                <a:gridCol w="283424"/>
                <a:gridCol w="288228"/>
                <a:gridCol w="283424"/>
                <a:gridCol w="288228"/>
                <a:gridCol w="288228"/>
                <a:gridCol w="307445"/>
                <a:gridCol w="297835"/>
                <a:gridCol w="307445"/>
                <a:gridCol w="278620"/>
                <a:gridCol w="278620"/>
                <a:gridCol w="278620"/>
                <a:gridCol w="278620"/>
                <a:gridCol w="278620"/>
                <a:gridCol w="278620"/>
                <a:gridCol w="288228"/>
                <a:gridCol w="288228"/>
                <a:gridCol w="278620"/>
                <a:gridCol w="288228"/>
                <a:gridCol w="288228"/>
                <a:gridCol w="288228"/>
              </a:tblGrid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1_2-C1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1_2-C12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17_18-C1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17_18-C12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3_4-C2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3_4-C3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3_4-C12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19_20-C4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19_20-C12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5_6-C5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5_6-C12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21_22-C6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21_22-C12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7_8-C12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23_24-C7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23_24-C12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9_10-C8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9_10-C12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25_26-C12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11_12-C9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11_12-C12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13_14-C12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26-LA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26-LB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26-LC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26-LD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26-LE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26-LF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24-LG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155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15_16-C3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15_16-C4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15_16-C5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15_16-C6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15_16-C7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15_16-C8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15_16-C9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15_16-C10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15_16-C11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15_16-C12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118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3050" marR="3050" marT="3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WT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24-LH</a:t>
                      </a:r>
                    </a:p>
                  </a:txBody>
                  <a:tcPr marL="3050" marR="3050" marT="3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49725"/>
            <a:ext cx="23955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725"/>
            <a:ext cx="25511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0" y="9080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43663" y="333375"/>
            <a:ext cx="1728787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89250" y="285293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67388" y="2960948"/>
            <a:ext cx="0" cy="8280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713" y="3789363"/>
            <a:ext cx="2511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 u="sng">
                <a:solidFill>
                  <a:srgbClr val="000000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First pooling dimension</a:t>
            </a:r>
            <a:endParaRPr lang="en-US" altLang="fr-FR" sz="1600" u="sng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1663" y="3789363"/>
            <a:ext cx="2805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 u="sng">
                <a:solidFill>
                  <a:srgbClr val="000000"/>
                </a:solidFill>
                <a:latin typeface="Century Gothic" panose="020B0502020202020204" pitchFamily="34" charset="0"/>
                <a:cs typeface="Times" panose="02020603050405020304" pitchFamily="18" charset="0"/>
              </a:rPr>
              <a:t>Second pooling dimension</a:t>
            </a:r>
            <a:endParaRPr lang="en-US" altLang="fr-FR" sz="1600" u="sng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71775" y="4762500"/>
            <a:ext cx="360363" cy="360363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2450" y="4941888"/>
            <a:ext cx="360363" cy="35877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209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4392613" cy="303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5313" y="3302000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800">
                <a:solidFill>
                  <a:srgbClr val="000000"/>
                </a:solidFill>
                <a:latin typeface="Calibri" panose="020F0502020204030204" pitchFamily="34" charset="0"/>
              </a:rPr>
              <a:t>1 family = 2 coordinates</a:t>
            </a:r>
          </a:p>
        </p:txBody>
      </p:sp>
      <p:sp>
        <p:nvSpPr>
          <p:cNvPr id="20964" name="TextBox 14"/>
          <p:cNvSpPr txBox="1">
            <a:spLocks noChangeArrowheads="1"/>
          </p:cNvSpPr>
          <p:nvPr/>
        </p:nvSpPr>
        <p:spPr bwMode="auto">
          <a:xfrm>
            <a:off x="6516688" y="35718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rgbClr val="000000"/>
                </a:solidFill>
                <a:latin typeface="Calibri" panose="020F0502020204030204" pitchFamily="34" charset="0"/>
              </a:rPr>
              <a:t>Row pooling :</a:t>
            </a:r>
          </a:p>
          <a:p>
            <a:pPr algn="ctr" eaLnBrk="1" hangingPunct="1"/>
            <a:r>
              <a:rPr lang="en-US" altLang="fr-FR" sz="1600" b="1">
                <a:solidFill>
                  <a:srgbClr val="000000"/>
                </a:solidFill>
                <a:latin typeface="Calibri" panose="020F0502020204030204" pitchFamily="34" charset="0"/>
              </a:rPr>
              <a:t> 12 families/well</a:t>
            </a:r>
          </a:p>
        </p:txBody>
      </p:sp>
      <p:sp>
        <p:nvSpPr>
          <p:cNvPr id="20965" name="Slide Number Placeholder 26"/>
          <p:cNvSpPr txBox="1">
            <a:spLocks/>
          </p:cNvSpPr>
          <p:nvPr/>
        </p:nvSpPr>
        <p:spPr bwMode="auto">
          <a:xfrm>
            <a:off x="7135813" y="6256338"/>
            <a:ext cx="13319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59D376-84B9-4552-8FA9-B9EDD9186847}" type="slidenum">
              <a:rPr lang="fr-FR" altLang="fr-FR" sz="1400">
                <a:solidFill>
                  <a:srgbClr val="6F9500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fr-FR" altLang="fr-FR" sz="1400">
              <a:solidFill>
                <a:srgbClr val="6F95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03575" y="530225"/>
            <a:ext cx="2952750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00338" y="908050"/>
            <a:ext cx="7937" cy="193675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27088" y="1460500"/>
            <a:ext cx="1728787" cy="6477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969" name="Rectangle 24"/>
          <p:cNvSpPr>
            <a:spLocks noChangeArrowheads="1"/>
          </p:cNvSpPr>
          <p:nvPr/>
        </p:nvSpPr>
        <p:spPr bwMode="auto">
          <a:xfrm>
            <a:off x="868363" y="14843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rgbClr val="000000"/>
                </a:solidFill>
                <a:latin typeface="Calibri" panose="020F0502020204030204" pitchFamily="34" charset="0"/>
              </a:rPr>
              <a:t>Column pooling : </a:t>
            </a:r>
          </a:p>
          <a:p>
            <a:pPr algn="ctr" eaLnBrk="1" hangingPunct="1"/>
            <a:r>
              <a:rPr lang="en-US" altLang="fr-FR" sz="1600" b="1">
                <a:solidFill>
                  <a:srgbClr val="000000"/>
                </a:solidFill>
                <a:latin typeface="Calibri" panose="020F0502020204030204" pitchFamily="34" charset="0"/>
              </a:rPr>
              <a:t>16 families/well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700338" y="1557338"/>
            <a:ext cx="647700" cy="6477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00338" y="476250"/>
            <a:ext cx="647700" cy="6492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0825" y="3644900"/>
            <a:ext cx="2449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u="sng">
                <a:solidFill>
                  <a:srgbClr val="000000"/>
                </a:solidFill>
                <a:latin typeface="Calibri" panose="020F0502020204030204" pitchFamily="34" charset="0"/>
              </a:rPr>
              <a:t>384 well-plate gDNA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4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36595"/>
              </p:ext>
            </p:extLst>
          </p:nvPr>
        </p:nvGraphicFramePr>
        <p:xfrm>
          <a:off x="323528" y="1196753"/>
          <a:ext cx="8280920" cy="56166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1432564"/>
                <a:gridCol w="2935010"/>
                <a:gridCol w="2026554"/>
                <a:gridCol w="1886792"/>
              </a:tblGrid>
              <a:tr h="49375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Cel1/Endo 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</a:rPr>
                        <a:t>NGS- 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MiSeq</a:t>
                      </a:r>
                      <a:r>
                        <a:rPr lang="en-US" sz="2400" dirty="0" smtClean="0">
                          <a:latin typeface="Calibri" pitchFamily="34" charset="0"/>
                        </a:rPr>
                        <a:t> - </a:t>
                      </a:r>
                      <a:r>
                        <a:rPr lang="en-US" sz="2400" dirty="0" err="1" smtClean="0">
                          <a:latin typeface="Calibri" pitchFamily="34" charset="0"/>
                        </a:rPr>
                        <a:t>Illumina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91A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PCR 384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91AF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itchFamily="34" charset="0"/>
                        </a:rPr>
                        <a:t>Fluidigm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91AFD3"/>
                    </a:solidFill>
                  </a:tcPr>
                </a:tc>
              </a:tr>
              <a:tr h="43831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DNA pooling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1D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2D (rows + columns pooling)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0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Amplicon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1000 </a:t>
                      </a:r>
                      <a:r>
                        <a:rPr lang="en-US" sz="1600" dirty="0" err="1" smtClean="0">
                          <a:latin typeface="Calibri" pitchFamily="34" charset="0"/>
                        </a:rPr>
                        <a:t>bp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500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libri" pitchFamily="34" charset="0"/>
                        </a:rPr>
                        <a:t>bp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500 </a:t>
                      </a:r>
                      <a:r>
                        <a:rPr lang="en-US" sz="1600" dirty="0" err="1" smtClean="0">
                          <a:latin typeface="Calibri" pitchFamily="34" charset="0"/>
                        </a:rPr>
                        <a:t>bp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  <a:tr h="11520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Detection system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libri" pitchFamily="34" charset="0"/>
                        </a:rPr>
                        <a:t>Endonuclease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d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igestion</a:t>
                      </a:r>
                      <a:endParaRPr lang="en-US" sz="1600" baseline="0" dirty="0" smtClean="0"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Detection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of </a:t>
                      </a:r>
                      <a:r>
                        <a:rPr lang="fr-FR" sz="1600" dirty="0" err="1" smtClean="0">
                          <a:latin typeface="Calibri" pitchFamily="34" charset="0"/>
                        </a:rPr>
                        <a:t>labelled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 DNA fragments</a:t>
                      </a: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on Li-Cor</a:t>
                      </a:r>
                      <a:endParaRPr lang="fr-FR" sz="1600" baseline="0" dirty="0" smtClean="0"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fr-FR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sz="1600" dirty="0" smtClean="0">
                          <a:latin typeface="Calibri" pitchFamily="34" charset="0"/>
                        </a:rPr>
                        <a:t>Sanger </a:t>
                      </a:r>
                      <a:r>
                        <a:rPr lang="en-US" sz="1600" dirty="0" err="1" smtClean="0">
                          <a:latin typeface="Calibri" pitchFamily="34" charset="0"/>
                        </a:rPr>
                        <a:t>sequençing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Pair-end sequencing</a:t>
                      </a:r>
                      <a:br>
                        <a:rPr lang="en-US" sz="1600" dirty="0" smtClean="0">
                          <a:latin typeface="Calibri" pitchFamily="34" charset="0"/>
                        </a:rPr>
                      </a:br>
                      <a:r>
                        <a:rPr lang="en-US" sz="1600" dirty="0" smtClean="0">
                          <a:latin typeface="Calibri" pitchFamily="34" charset="0"/>
                        </a:rPr>
                        <a:t>2 x 250bp </a:t>
                      </a:r>
                      <a:r>
                        <a:rPr lang="en-US" sz="1600" dirty="0" smtClean="0">
                          <a:latin typeface="Calibri" pitchFamily="34" charset="0"/>
                          <a:sym typeface="Wingdings" pitchFamily="2" charset="2"/>
                        </a:rPr>
                        <a:t> 2 x 300bp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600" dirty="0" smtClean="0">
                          <a:latin typeface="Calibri" pitchFamily="34" charset="0"/>
                          <a:sym typeface="Wingdings" pitchFamily="2" charset="2"/>
                        </a:rPr>
                        <a:t>Sequence analysis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  <a:tr h="6060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Amplicon</a:t>
                      </a:r>
                      <a:r>
                        <a:rPr lang="en-US" sz="1400" b="1" dirty="0" smtClean="0"/>
                        <a:t>/run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   48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  <a:tr h="6060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Time/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experiment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1 month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3 months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2-3 months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  <a:tr h="60603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Mutation frequency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1mutant/200 kb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1mutant/130 kb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1mutant/130 kb</a:t>
                      </a: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  <a:tr h="6254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Families / screen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5000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sym typeface="Wingdings" pitchFamily="2" charset="2"/>
                        </a:rPr>
                        <a:t>384-well plate = 2500 families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sym typeface="Wingdings" pitchFamily="2" charset="2"/>
                        </a:rPr>
                        <a:t>384-well plate = 2500 families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DDBEB"/>
                    </a:solidFill>
                  </a:tcPr>
                </a:tc>
              </a:tr>
            </a:tbl>
          </a:graphicData>
        </a:graphic>
      </p:graphicFrame>
      <p:grpSp>
        <p:nvGrpSpPr>
          <p:cNvPr id="21507" name="Group 70"/>
          <p:cNvGrpSpPr>
            <a:grpSpLocks/>
          </p:cNvGrpSpPr>
          <p:nvPr/>
        </p:nvGrpSpPr>
        <p:grpSpPr bwMode="auto">
          <a:xfrm>
            <a:off x="4214813" y="2852738"/>
            <a:ext cx="581025" cy="792162"/>
            <a:chOff x="6640513" y="4516438"/>
            <a:chExt cx="1509138" cy="1939925"/>
          </a:xfrm>
        </p:grpSpPr>
        <p:pic>
          <p:nvPicPr>
            <p:cNvPr id="215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088" y="4543425"/>
              <a:ext cx="1463675" cy="191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088" y="4543425"/>
              <a:ext cx="1463675" cy="191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6643688" y="4519613"/>
              <a:ext cx="1452563" cy="19018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sz="1800">
                <a:solidFill>
                  <a:srgbClr val="000000"/>
                </a:solidFill>
              </a:endParaRPr>
            </a:p>
          </p:txBody>
        </p:sp>
        <p:pic>
          <p:nvPicPr>
            <p:cNvPr id="2151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4519613"/>
              <a:ext cx="1452563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Freeform 9"/>
            <p:cNvSpPr>
              <a:spLocks noEditPoints="1"/>
            </p:cNvSpPr>
            <p:nvPr/>
          </p:nvSpPr>
          <p:spPr bwMode="auto">
            <a:xfrm>
              <a:off x="6640513" y="4516438"/>
              <a:ext cx="1460500" cy="1908175"/>
            </a:xfrm>
            <a:custGeom>
              <a:avLst/>
              <a:gdLst>
                <a:gd name="T0" fmla="*/ 0 w 920"/>
                <a:gd name="T1" fmla="*/ 0 h 1202"/>
                <a:gd name="T2" fmla="*/ 2147483646 w 920"/>
                <a:gd name="T3" fmla="*/ 0 h 1202"/>
                <a:gd name="T4" fmla="*/ 2147483646 w 920"/>
                <a:gd name="T5" fmla="*/ 2147483646 h 1202"/>
                <a:gd name="T6" fmla="*/ 0 w 920"/>
                <a:gd name="T7" fmla="*/ 2147483646 h 1202"/>
                <a:gd name="T8" fmla="*/ 0 w 920"/>
                <a:gd name="T9" fmla="*/ 0 h 1202"/>
                <a:gd name="T10" fmla="*/ 2147483646 w 920"/>
                <a:gd name="T11" fmla="*/ 2147483646 h 1202"/>
                <a:gd name="T12" fmla="*/ 2147483646 w 920"/>
                <a:gd name="T13" fmla="*/ 2147483646 h 1202"/>
                <a:gd name="T14" fmla="*/ 2147483646 w 920"/>
                <a:gd name="T15" fmla="*/ 2147483646 h 1202"/>
                <a:gd name="T16" fmla="*/ 2147483646 w 920"/>
                <a:gd name="T17" fmla="*/ 2147483646 h 1202"/>
                <a:gd name="T18" fmla="*/ 2147483646 w 920"/>
                <a:gd name="T19" fmla="*/ 2147483646 h 1202"/>
                <a:gd name="T20" fmla="*/ 2147483646 w 920"/>
                <a:gd name="T21" fmla="*/ 2147483646 h 1202"/>
                <a:gd name="T22" fmla="*/ 2147483646 w 920"/>
                <a:gd name="T23" fmla="*/ 2147483646 h 1202"/>
                <a:gd name="T24" fmla="*/ 2147483646 w 920"/>
                <a:gd name="T25" fmla="*/ 2147483646 h 1202"/>
                <a:gd name="T26" fmla="*/ 2147483646 w 920"/>
                <a:gd name="T27" fmla="*/ 2147483646 h 12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0"/>
                <a:gd name="T43" fmla="*/ 0 h 1202"/>
                <a:gd name="T44" fmla="*/ 920 w 920"/>
                <a:gd name="T45" fmla="*/ 1202 h 12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0" h="1202">
                  <a:moveTo>
                    <a:pt x="0" y="0"/>
                  </a:moveTo>
                  <a:lnTo>
                    <a:pt x="920" y="0"/>
                  </a:lnTo>
                  <a:lnTo>
                    <a:pt x="920" y="1202"/>
                  </a:lnTo>
                  <a:lnTo>
                    <a:pt x="0" y="1202"/>
                  </a:lnTo>
                  <a:lnTo>
                    <a:pt x="0" y="0"/>
                  </a:lnTo>
                  <a:close/>
                  <a:moveTo>
                    <a:pt x="2" y="1202"/>
                  </a:moveTo>
                  <a:lnTo>
                    <a:pt x="2" y="1200"/>
                  </a:lnTo>
                  <a:lnTo>
                    <a:pt x="920" y="1200"/>
                  </a:lnTo>
                  <a:lnTo>
                    <a:pt x="917" y="1202"/>
                  </a:lnTo>
                  <a:lnTo>
                    <a:pt x="917" y="2"/>
                  </a:lnTo>
                  <a:lnTo>
                    <a:pt x="920" y="2"/>
                  </a:lnTo>
                  <a:lnTo>
                    <a:pt x="2" y="2"/>
                  </a:lnTo>
                  <a:lnTo>
                    <a:pt x="2" y="12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15" name="Freeform 10"/>
            <p:cNvSpPr>
              <a:spLocks/>
            </p:cNvSpPr>
            <p:nvPr/>
          </p:nvSpPr>
          <p:spPr bwMode="auto">
            <a:xfrm>
              <a:off x="7643813" y="4813300"/>
              <a:ext cx="38100" cy="39688"/>
            </a:xfrm>
            <a:custGeom>
              <a:avLst/>
              <a:gdLst>
                <a:gd name="T0" fmla="*/ 0 w 24"/>
                <a:gd name="T1" fmla="*/ 2147483646 h 25"/>
                <a:gd name="T2" fmla="*/ 2147483646 w 24"/>
                <a:gd name="T3" fmla="*/ 2147483646 h 25"/>
                <a:gd name="T4" fmla="*/ 2147483646 w 24"/>
                <a:gd name="T5" fmla="*/ 0 h 25"/>
                <a:gd name="T6" fmla="*/ 2147483646 w 24"/>
                <a:gd name="T7" fmla="*/ 0 h 25"/>
                <a:gd name="T8" fmla="*/ 2147483646 w 24"/>
                <a:gd name="T9" fmla="*/ 0 h 25"/>
                <a:gd name="T10" fmla="*/ 2147483646 w 24"/>
                <a:gd name="T11" fmla="*/ 2147483646 h 25"/>
                <a:gd name="T12" fmla="*/ 2147483646 w 24"/>
                <a:gd name="T13" fmla="*/ 2147483646 h 25"/>
                <a:gd name="T14" fmla="*/ 2147483646 w 24"/>
                <a:gd name="T15" fmla="*/ 2147483646 h 25"/>
                <a:gd name="T16" fmla="*/ 2147483646 w 24"/>
                <a:gd name="T17" fmla="*/ 2147483646 h 25"/>
                <a:gd name="T18" fmla="*/ 2147483646 w 24"/>
                <a:gd name="T19" fmla="*/ 2147483646 h 25"/>
                <a:gd name="T20" fmla="*/ 2147483646 w 24"/>
                <a:gd name="T21" fmla="*/ 2147483646 h 25"/>
                <a:gd name="T22" fmla="*/ 2147483646 w 24"/>
                <a:gd name="T23" fmla="*/ 2147483646 h 25"/>
                <a:gd name="T24" fmla="*/ 2147483646 w 24"/>
                <a:gd name="T25" fmla="*/ 2147483646 h 25"/>
                <a:gd name="T26" fmla="*/ 2147483646 w 24"/>
                <a:gd name="T27" fmla="*/ 2147483646 h 25"/>
                <a:gd name="T28" fmla="*/ 0 w 24"/>
                <a:gd name="T29" fmla="*/ 2147483646 h 25"/>
                <a:gd name="T30" fmla="*/ 0 w 24"/>
                <a:gd name="T31" fmla="*/ 2147483646 h 25"/>
                <a:gd name="T32" fmla="*/ 0 w 24"/>
                <a:gd name="T33" fmla="*/ 214748364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2"/>
                  </a:moveTo>
                  <a:lnTo>
                    <a:pt x="2" y="3"/>
                  </a:lnTo>
                  <a:lnTo>
                    <a:pt x="11" y="0"/>
                  </a:lnTo>
                  <a:lnTo>
                    <a:pt x="20" y="3"/>
                  </a:lnTo>
                  <a:lnTo>
                    <a:pt x="24" y="12"/>
                  </a:lnTo>
                  <a:lnTo>
                    <a:pt x="20" y="20"/>
                  </a:lnTo>
                  <a:lnTo>
                    <a:pt x="11" y="25"/>
                  </a:lnTo>
                  <a:lnTo>
                    <a:pt x="2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6" name="Freeform 11"/>
            <p:cNvSpPr>
              <a:spLocks/>
            </p:cNvSpPr>
            <p:nvPr/>
          </p:nvSpPr>
          <p:spPr bwMode="auto">
            <a:xfrm>
              <a:off x="7558088" y="5200650"/>
              <a:ext cx="39688" cy="39688"/>
            </a:xfrm>
            <a:custGeom>
              <a:avLst/>
              <a:gdLst>
                <a:gd name="T0" fmla="*/ 0 w 25"/>
                <a:gd name="T1" fmla="*/ 2147483646 h 25"/>
                <a:gd name="T2" fmla="*/ 2147483646 w 25"/>
                <a:gd name="T3" fmla="*/ 2147483646 h 25"/>
                <a:gd name="T4" fmla="*/ 2147483646 w 25"/>
                <a:gd name="T5" fmla="*/ 0 h 25"/>
                <a:gd name="T6" fmla="*/ 2147483646 w 25"/>
                <a:gd name="T7" fmla="*/ 0 h 25"/>
                <a:gd name="T8" fmla="*/ 2147483646 w 25"/>
                <a:gd name="T9" fmla="*/ 0 h 25"/>
                <a:gd name="T10" fmla="*/ 2147483646 w 25"/>
                <a:gd name="T11" fmla="*/ 2147483646 h 25"/>
                <a:gd name="T12" fmla="*/ 2147483646 w 25"/>
                <a:gd name="T13" fmla="*/ 2147483646 h 25"/>
                <a:gd name="T14" fmla="*/ 2147483646 w 25"/>
                <a:gd name="T15" fmla="*/ 2147483646 h 25"/>
                <a:gd name="T16" fmla="*/ 2147483646 w 25"/>
                <a:gd name="T17" fmla="*/ 2147483646 h 25"/>
                <a:gd name="T18" fmla="*/ 2147483646 w 25"/>
                <a:gd name="T19" fmla="*/ 2147483646 h 25"/>
                <a:gd name="T20" fmla="*/ 2147483646 w 25"/>
                <a:gd name="T21" fmla="*/ 2147483646 h 25"/>
                <a:gd name="T22" fmla="*/ 2147483646 w 25"/>
                <a:gd name="T23" fmla="*/ 2147483646 h 25"/>
                <a:gd name="T24" fmla="*/ 2147483646 w 25"/>
                <a:gd name="T25" fmla="*/ 2147483646 h 25"/>
                <a:gd name="T26" fmla="*/ 2147483646 w 25"/>
                <a:gd name="T27" fmla="*/ 2147483646 h 25"/>
                <a:gd name="T28" fmla="*/ 0 w 25"/>
                <a:gd name="T29" fmla="*/ 2147483646 h 25"/>
                <a:gd name="T30" fmla="*/ 0 w 25"/>
                <a:gd name="T31" fmla="*/ 2147483646 h 25"/>
                <a:gd name="T32" fmla="*/ 0 w 25"/>
                <a:gd name="T33" fmla="*/ 214748364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0" y="11"/>
                  </a:moveTo>
                  <a:lnTo>
                    <a:pt x="2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5" y="11"/>
                  </a:lnTo>
                  <a:lnTo>
                    <a:pt x="20" y="20"/>
                  </a:lnTo>
                  <a:lnTo>
                    <a:pt x="11" y="25"/>
                  </a:lnTo>
                  <a:lnTo>
                    <a:pt x="2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7" name="Freeform 12"/>
            <p:cNvSpPr>
              <a:spLocks/>
            </p:cNvSpPr>
            <p:nvPr/>
          </p:nvSpPr>
          <p:spPr bwMode="auto">
            <a:xfrm>
              <a:off x="7561263" y="5680075"/>
              <a:ext cx="39688" cy="38100"/>
            </a:xfrm>
            <a:custGeom>
              <a:avLst/>
              <a:gdLst>
                <a:gd name="T0" fmla="*/ 0 w 25"/>
                <a:gd name="T1" fmla="*/ 2147483646 h 24"/>
                <a:gd name="T2" fmla="*/ 2147483646 w 25"/>
                <a:gd name="T3" fmla="*/ 2147483646 h 24"/>
                <a:gd name="T4" fmla="*/ 2147483646 w 25"/>
                <a:gd name="T5" fmla="*/ 0 h 24"/>
                <a:gd name="T6" fmla="*/ 2147483646 w 25"/>
                <a:gd name="T7" fmla="*/ 0 h 24"/>
                <a:gd name="T8" fmla="*/ 2147483646 w 25"/>
                <a:gd name="T9" fmla="*/ 0 h 24"/>
                <a:gd name="T10" fmla="*/ 2147483646 w 25"/>
                <a:gd name="T11" fmla="*/ 2147483646 h 24"/>
                <a:gd name="T12" fmla="*/ 2147483646 w 25"/>
                <a:gd name="T13" fmla="*/ 2147483646 h 24"/>
                <a:gd name="T14" fmla="*/ 2147483646 w 25"/>
                <a:gd name="T15" fmla="*/ 2147483646 h 24"/>
                <a:gd name="T16" fmla="*/ 2147483646 w 25"/>
                <a:gd name="T17" fmla="*/ 2147483646 h 24"/>
                <a:gd name="T18" fmla="*/ 2147483646 w 25"/>
                <a:gd name="T19" fmla="*/ 2147483646 h 24"/>
                <a:gd name="T20" fmla="*/ 2147483646 w 25"/>
                <a:gd name="T21" fmla="*/ 2147483646 h 24"/>
                <a:gd name="T22" fmla="*/ 2147483646 w 25"/>
                <a:gd name="T23" fmla="*/ 2147483646 h 24"/>
                <a:gd name="T24" fmla="*/ 2147483646 w 25"/>
                <a:gd name="T25" fmla="*/ 2147483646 h 24"/>
                <a:gd name="T26" fmla="*/ 2147483646 w 25"/>
                <a:gd name="T27" fmla="*/ 2147483646 h 24"/>
                <a:gd name="T28" fmla="*/ 0 w 25"/>
                <a:gd name="T29" fmla="*/ 2147483646 h 24"/>
                <a:gd name="T30" fmla="*/ 0 w 25"/>
                <a:gd name="T31" fmla="*/ 2147483646 h 24"/>
                <a:gd name="T32" fmla="*/ 0 w 25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4"/>
                <a:gd name="T53" fmla="*/ 25 w 2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4">
                  <a:moveTo>
                    <a:pt x="0" y="11"/>
                  </a:moveTo>
                  <a:lnTo>
                    <a:pt x="2" y="2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5" y="11"/>
                  </a:lnTo>
                  <a:lnTo>
                    <a:pt x="20" y="20"/>
                  </a:lnTo>
                  <a:lnTo>
                    <a:pt x="11" y="24"/>
                  </a:lnTo>
                  <a:lnTo>
                    <a:pt x="2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8" name="Rectangle 13"/>
            <p:cNvSpPr>
              <a:spLocks noChangeArrowheads="1"/>
            </p:cNvSpPr>
            <p:nvPr/>
          </p:nvSpPr>
          <p:spPr bwMode="auto">
            <a:xfrm>
              <a:off x="8104188" y="4519613"/>
              <a:ext cx="39113" cy="1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>
                  <a:solidFill>
                    <a:srgbClr val="000000"/>
                  </a:solidFill>
                </a:rPr>
                <a:t>-</a:t>
              </a:r>
              <a:endParaRPr lang="en-US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8107363" y="4792663"/>
              <a:ext cx="39113" cy="1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>
                  <a:solidFill>
                    <a:srgbClr val="000000"/>
                  </a:solidFill>
                </a:rPr>
                <a:t>-</a:t>
              </a:r>
              <a:endParaRPr lang="en-US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21520" name="Rectangle 17"/>
            <p:cNvSpPr>
              <a:spLocks noChangeArrowheads="1"/>
            </p:cNvSpPr>
            <p:nvPr/>
          </p:nvSpPr>
          <p:spPr bwMode="auto">
            <a:xfrm>
              <a:off x="8110538" y="5172075"/>
              <a:ext cx="39113" cy="1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>
                  <a:solidFill>
                    <a:srgbClr val="000000"/>
                  </a:solidFill>
                </a:rPr>
                <a:t>-</a:t>
              </a:r>
              <a:endParaRPr lang="en-US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21521" name="Rectangle 19"/>
            <p:cNvSpPr>
              <a:spLocks noChangeArrowheads="1"/>
            </p:cNvSpPr>
            <p:nvPr/>
          </p:nvSpPr>
          <p:spPr bwMode="auto">
            <a:xfrm>
              <a:off x="8107363" y="5661025"/>
              <a:ext cx="39113" cy="1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>
                  <a:solidFill>
                    <a:srgbClr val="000000"/>
                  </a:solidFill>
                </a:rPr>
                <a:t>-</a:t>
              </a:r>
              <a:endParaRPr lang="en-US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21522" name="Rectangle 21"/>
            <p:cNvSpPr>
              <a:spLocks noChangeArrowheads="1"/>
            </p:cNvSpPr>
            <p:nvPr/>
          </p:nvSpPr>
          <p:spPr bwMode="auto">
            <a:xfrm>
              <a:off x="8107363" y="6097588"/>
              <a:ext cx="39113" cy="1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900">
                  <a:solidFill>
                    <a:srgbClr val="000000"/>
                  </a:solidFill>
                </a:rPr>
                <a:t>-</a:t>
              </a:r>
              <a:endParaRPr lang="en-US" altLang="fr-FR" sz="1800">
                <a:solidFill>
                  <a:srgbClr val="000000"/>
                </a:solidFill>
              </a:endParaRPr>
            </a:p>
          </p:txBody>
        </p:sp>
        <p:sp>
          <p:nvSpPr>
            <p:cNvPr id="21523" name="Freeform 23"/>
            <p:cNvSpPr>
              <a:spLocks/>
            </p:cNvSpPr>
            <p:nvPr/>
          </p:nvSpPr>
          <p:spPr bwMode="auto">
            <a:xfrm>
              <a:off x="7639050" y="6102350"/>
              <a:ext cx="39688" cy="38100"/>
            </a:xfrm>
            <a:custGeom>
              <a:avLst/>
              <a:gdLst>
                <a:gd name="T0" fmla="*/ 0 w 25"/>
                <a:gd name="T1" fmla="*/ 2147483646 h 24"/>
                <a:gd name="T2" fmla="*/ 2147483646 w 25"/>
                <a:gd name="T3" fmla="*/ 2147483646 h 24"/>
                <a:gd name="T4" fmla="*/ 2147483646 w 25"/>
                <a:gd name="T5" fmla="*/ 0 h 24"/>
                <a:gd name="T6" fmla="*/ 2147483646 w 25"/>
                <a:gd name="T7" fmla="*/ 0 h 24"/>
                <a:gd name="T8" fmla="*/ 2147483646 w 25"/>
                <a:gd name="T9" fmla="*/ 0 h 24"/>
                <a:gd name="T10" fmla="*/ 2147483646 w 25"/>
                <a:gd name="T11" fmla="*/ 2147483646 h 24"/>
                <a:gd name="T12" fmla="*/ 2147483646 w 25"/>
                <a:gd name="T13" fmla="*/ 2147483646 h 24"/>
                <a:gd name="T14" fmla="*/ 2147483646 w 25"/>
                <a:gd name="T15" fmla="*/ 2147483646 h 24"/>
                <a:gd name="T16" fmla="*/ 2147483646 w 25"/>
                <a:gd name="T17" fmla="*/ 2147483646 h 24"/>
                <a:gd name="T18" fmla="*/ 2147483646 w 25"/>
                <a:gd name="T19" fmla="*/ 2147483646 h 24"/>
                <a:gd name="T20" fmla="*/ 2147483646 w 25"/>
                <a:gd name="T21" fmla="*/ 2147483646 h 24"/>
                <a:gd name="T22" fmla="*/ 2147483646 w 25"/>
                <a:gd name="T23" fmla="*/ 2147483646 h 24"/>
                <a:gd name="T24" fmla="*/ 2147483646 w 25"/>
                <a:gd name="T25" fmla="*/ 2147483646 h 24"/>
                <a:gd name="T26" fmla="*/ 2147483646 w 25"/>
                <a:gd name="T27" fmla="*/ 2147483646 h 24"/>
                <a:gd name="T28" fmla="*/ 0 w 25"/>
                <a:gd name="T29" fmla="*/ 2147483646 h 24"/>
                <a:gd name="T30" fmla="*/ 0 w 25"/>
                <a:gd name="T31" fmla="*/ 2147483646 h 24"/>
                <a:gd name="T32" fmla="*/ 0 w 25"/>
                <a:gd name="T33" fmla="*/ 214748364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4"/>
                <a:gd name="T53" fmla="*/ 25 w 2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4">
                  <a:moveTo>
                    <a:pt x="0" y="11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5" y="11"/>
                  </a:lnTo>
                  <a:lnTo>
                    <a:pt x="20" y="20"/>
                  </a:lnTo>
                  <a:lnTo>
                    <a:pt x="12" y="24"/>
                  </a:lnTo>
                  <a:lnTo>
                    <a:pt x="3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16338"/>
            <a:ext cx="11445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2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624ED-E942-43E8-8415-C2758FD8F23A}" type="slidenum">
              <a:rPr lang="fr-FR" altLang="fr-FR" sz="1400" smtClean="0">
                <a:solidFill>
                  <a:srgbClr val="6F95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 sz="1400" smtClean="0">
              <a:solidFill>
                <a:srgbClr val="6F95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153988"/>
            <a:ext cx="8135938" cy="692150"/>
          </a:xfrm>
          <a:gradFill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fr-FR" sz="2800" dirty="0" smtClean="0">
                <a:solidFill>
                  <a:srgbClr val="027590"/>
                </a:solidFill>
                <a:ea typeface="+mj-ea"/>
              </a:rPr>
              <a:t>Cel1/Endo1 and NGS TILLING </a:t>
            </a:r>
            <a:r>
              <a:rPr lang="fr-FR" sz="2800" dirty="0" err="1" smtClean="0">
                <a:solidFill>
                  <a:srgbClr val="027590"/>
                </a:solidFill>
                <a:ea typeface="+mj-ea"/>
              </a:rPr>
              <a:t>methods</a:t>
            </a:r>
            <a:r>
              <a:rPr lang="fr-FR" sz="2800" dirty="0" smtClean="0">
                <a:solidFill>
                  <a:srgbClr val="027590"/>
                </a:solidFill>
                <a:ea typeface="+mj-ea"/>
              </a:rPr>
              <a:t> </a:t>
            </a:r>
            <a:r>
              <a:rPr lang="fr-FR" sz="2800" dirty="0" err="1" smtClean="0">
                <a:solidFill>
                  <a:srgbClr val="027590"/>
                </a:solidFill>
                <a:ea typeface="+mj-ea"/>
              </a:rPr>
              <a:t>compared</a:t>
            </a:r>
            <a:r>
              <a:rPr lang="fr-FR" sz="2800" dirty="0" smtClean="0">
                <a:solidFill>
                  <a:srgbClr val="027590"/>
                </a:solidFill>
                <a:ea typeface="+mj-ea"/>
              </a:rPr>
              <a:t/>
            </a:r>
            <a:br>
              <a:rPr lang="fr-FR" sz="2800" dirty="0" smtClean="0">
                <a:solidFill>
                  <a:srgbClr val="027590"/>
                </a:solidFill>
                <a:ea typeface="+mj-ea"/>
              </a:rPr>
            </a:br>
            <a:r>
              <a:rPr lang="en-US" sz="2800" dirty="0">
                <a:solidFill>
                  <a:srgbClr val="027590"/>
                </a:solidFill>
                <a:ea typeface="+mj-ea"/>
              </a:rPr>
              <a:t>(URGV Paris-</a:t>
            </a:r>
            <a:r>
              <a:rPr lang="en-US" sz="2800" dirty="0" err="1">
                <a:solidFill>
                  <a:srgbClr val="027590"/>
                </a:solidFill>
                <a:ea typeface="+mj-ea"/>
              </a:rPr>
              <a:t>Saclay</a:t>
            </a:r>
            <a:r>
              <a:rPr lang="en-US" sz="2800" dirty="0">
                <a:solidFill>
                  <a:srgbClr val="027590"/>
                </a:solidFill>
                <a:ea typeface="+mj-ea"/>
              </a:rPr>
              <a:t>)</a:t>
            </a:r>
            <a:endParaRPr lang="fr-FR" sz="2800" dirty="0" smtClean="0">
              <a:solidFill>
                <a:srgbClr val="02759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046163" y="188913"/>
            <a:ext cx="7051675" cy="692150"/>
          </a:xfrm>
          <a:prstGeom prst="rect">
            <a:avLst/>
          </a:prstGeom>
          <a:gradFill flip="none" rotWithShape="1">
            <a:gsLst>
              <a:gs pos="0">
                <a:srgbClr val="D2F5FE">
                  <a:shade val="30000"/>
                  <a:satMod val="115000"/>
                </a:srgbClr>
              </a:gs>
              <a:gs pos="14000">
                <a:srgbClr val="D2F5FE">
                  <a:shade val="67500"/>
                  <a:satMod val="115000"/>
                </a:srgbClr>
              </a:gs>
              <a:gs pos="100000">
                <a:srgbClr val="D2F5F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 dirty="0" smtClean="0">
                <a:solidFill>
                  <a:srgbClr val="027590"/>
                </a:solidFill>
                <a:latin typeface="Calibri" panose="020F0502020204030204" pitchFamily="34" charset="0"/>
              </a:rPr>
              <a:t>Pea  </a:t>
            </a:r>
            <a:r>
              <a:rPr lang="en-US" altLang="fr-FR" sz="3200" b="1" dirty="0">
                <a:solidFill>
                  <a:srgbClr val="027590"/>
                </a:solidFill>
                <a:latin typeface="Calibri" panose="020F0502020204030204" pitchFamily="34" charset="0"/>
              </a:rPr>
              <a:t>TILLING populations</a:t>
            </a:r>
            <a:endParaRPr lang="fr-FR" altLang="fr-FR" sz="3200" b="1" dirty="0">
              <a:solidFill>
                <a:srgbClr val="02759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3571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852488" y="1254125"/>
            <a:ext cx="331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rgbClr val="6F9500"/>
                </a:solidFill>
                <a:latin typeface="Calibri" panose="020F0502020204030204" pitchFamily="34" charset="0"/>
              </a:rPr>
              <a:t>CAMEOR</a:t>
            </a:r>
          </a:p>
          <a:p>
            <a:pPr algn="ctr" eaLnBrk="1" hangingPunct="1"/>
            <a:r>
              <a:rPr lang="en-US" altLang="fr-FR" sz="1800" b="1">
                <a:solidFill>
                  <a:srgbClr val="000000"/>
                </a:solidFill>
                <a:latin typeface="Calibri" panose="020F0502020204030204" pitchFamily="34" charset="0"/>
              </a:rPr>
              <a:t>spring  pea collection</a:t>
            </a:r>
            <a:endParaRPr lang="en-US" altLang="fr-FR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9838" y="1196975"/>
            <a:ext cx="2808287" cy="1076325"/>
          </a:xfrm>
          <a:prstGeom prst="rect">
            <a:avLst/>
          </a:prstGeom>
          <a:ln>
            <a:solidFill>
              <a:srgbClr val="0056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5696"/>
                </a:solidFill>
                <a:latin typeface="Calibri" pitchFamily="34" charset="0"/>
              </a:rPr>
              <a:t>4704 M2 families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60 genes screened (80 targets)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1150 mutants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005696"/>
                </a:solidFill>
                <a:latin typeface="Calibri" pitchFamily="34" charset="0"/>
              </a:rPr>
              <a:t>NGS: 1 mutation /130kb</a:t>
            </a:r>
          </a:p>
        </p:txBody>
      </p:sp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6480175" y="1360488"/>
            <a:ext cx="266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t>Dalmais </a:t>
            </a:r>
            <a:r>
              <a:rPr lang="en-US" altLang="fr-FR" i="1">
                <a:solidFill>
                  <a:srgbClr val="000000"/>
                </a:solidFill>
                <a:latin typeface="Calibri" panose="020F0502020204030204" pitchFamily="34" charset="0"/>
              </a:rPr>
              <a:t>et al</a:t>
            </a:r>
            <a:r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t>., Genome Biology, 2008</a:t>
            </a:r>
          </a:p>
          <a:p>
            <a:pPr algn="ctr" eaLnBrk="1" hangingPunct="1"/>
            <a:r>
              <a:rPr lang="en-US" altLang="fr-FR" u="sng">
                <a:solidFill>
                  <a:srgbClr val="000000"/>
                </a:solidFill>
                <a:latin typeface="Calibri" panose="020F0502020204030204" pitchFamily="34" charset="0"/>
              </a:rPr>
              <a:t>http://urgv.evry.inra.fr/UTILLdb</a:t>
            </a:r>
            <a:r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en-US" altLang="fr-FR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3650" y="4005263"/>
            <a:ext cx="2808288" cy="338137"/>
          </a:xfrm>
          <a:prstGeom prst="rect">
            <a:avLst/>
          </a:prstGeom>
          <a:ln>
            <a:solidFill>
              <a:srgbClr val="0056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5696"/>
                </a:solidFill>
                <a:latin typeface="Calibri" pitchFamily="34" charset="0"/>
              </a:rPr>
              <a:t>4500 M2 families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5157788"/>
            <a:ext cx="194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>
                <a:solidFill>
                  <a:srgbClr val="000000"/>
                </a:solidFill>
                <a:latin typeface="Calibri" panose="020F0502020204030204" pitchFamily="34" charset="0"/>
              </a:rPr>
              <a:t> [gDNA] = 52.9 ng/µL </a:t>
            </a:r>
          </a:p>
        </p:txBody>
      </p:sp>
      <p:grpSp>
        <p:nvGrpSpPr>
          <p:cNvPr id="22538" name="Groupe 1"/>
          <p:cNvGrpSpPr>
            <a:grpSpLocks/>
          </p:cNvGrpSpPr>
          <p:nvPr/>
        </p:nvGrpSpPr>
        <p:grpSpPr bwMode="auto">
          <a:xfrm>
            <a:off x="395288" y="3860800"/>
            <a:ext cx="4464050" cy="2016125"/>
            <a:chOff x="395536" y="3861048"/>
            <a:chExt cx="4464496" cy="2016224"/>
          </a:xfrm>
        </p:grpSpPr>
        <p:sp>
          <p:nvSpPr>
            <p:cNvPr id="22543" name="Rectangle 21"/>
            <p:cNvSpPr>
              <a:spLocks noChangeArrowheads="1"/>
            </p:cNvSpPr>
            <p:nvPr/>
          </p:nvSpPr>
          <p:spPr bwMode="auto">
            <a:xfrm>
              <a:off x="395536" y="3861048"/>
              <a:ext cx="34563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800" b="1">
                  <a:solidFill>
                    <a:srgbClr val="FF6700"/>
                  </a:solidFill>
                  <a:latin typeface="Calibri" panose="020F0502020204030204" pitchFamily="34" charset="0"/>
                </a:rPr>
                <a:t>Hr Ps336/11 genotype</a:t>
              </a:r>
            </a:p>
            <a:p>
              <a:pPr algn="ctr" eaLnBrk="1" hangingPunct="1"/>
              <a:r>
                <a:rPr lang="en-US" altLang="fr-FR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PEAMUST Winter pea</a:t>
              </a:r>
              <a:r>
                <a:rPr lang="en-US" altLang="fr-FR" sz="18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fr-FR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collection </a:t>
              </a:r>
            </a:p>
          </p:txBody>
        </p:sp>
        <p:sp>
          <p:nvSpPr>
            <p:cNvPr id="22544" name="Rectangle 26"/>
            <p:cNvSpPr>
              <a:spLocks noChangeArrowheads="1"/>
            </p:cNvSpPr>
            <p:nvPr/>
          </p:nvSpPr>
          <p:spPr bwMode="auto">
            <a:xfrm>
              <a:off x="1031032" y="4689480"/>
              <a:ext cx="37569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2014</a:t>
              </a:r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: DNA samples for 946</a:t>
              </a:r>
            </a:p>
            <a:p>
              <a:pPr eaLnBrk="1" hangingPunct="1"/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low-seeds M2 families</a:t>
              </a:r>
            </a:p>
          </p:txBody>
        </p:sp>
        <p:sp>
          <p:nvSpPr>
            <p:cNvPr id="28" name="Bent-Up Arrow 27"/>
            <p:cNvSpPr/>
            <p:nvPr/>
          </p:nvSpPr>
          <p:spPr>
            <a:xfrm rot="5400000">
              <a:off x="574154" y="4581004"/>
              <a:ext cx="287351" cy="431843"/>
            </a:xfrm>
            <a:prstGeom prst="bentUp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9" name="Bent-Up Arrow 28"/>
            <p:cNvSpPr/>
            <p:nvPr/>
          </p:nvSpPr>
          <p:spPr>
            <a:xfrm rot="5400000">
              <a:off x="573360" y="5316847"/>
              <a:ext cx="288939" cy="431843"/>
            </a:xfrm>
            <a:prstGeom prst="bentUp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2547" name="Rectangle 29"/>
            <p:cNvSpPr>
              <a:spLocks noChangeArrowheads="1"/>
            </p:cNvSpPr>
            <p:nvPr/>
          </p:nvSpPr>
          <p:spPr bwMode="auto">
            <a:xfrm>
              <a:off x="1039416" y="5292497"/>
              <a:ext cx="3820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2015</a:t>
              </a:r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: DNA samples for 960</a:t>
              </a:r>
            </a:p>
            <a:p>
              <a:pPr eaLnBrk="1" hangingPunct="1"/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high-seeds M2 families</a:t>
              </a: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874713" y="2565400"/>
            <a:ext cx="331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rgbClr val="6F9500"/>
                </a:solidFill>
                <a:latin typeface="Calibri" panose="020F0502020204030204" pitchFamily="34" charset="0"/>
              </a:rPr>
              <a:t>Terese </a:t>
            </a:r>
            <a:r>
              <a:rPr lang="en-US" altLang="fr-FR" sz="1800" b="1" i="1">
                <a:solidFill>
                  <a:srgbClr val="6F9500"/>
                </a:solidFill>
                <a:latin typeface="Calibri" panose="020F0502020204030204" pitchFamily="34" charset="0"/>
              </a:rPr>
              <a:t>rms4</a:t>
            </a:r>
          </a:p>
          <a:p>
            <a:pPr algn="ctr" eaLnBrk="1" hangingPunct="1"/>
            <a:r>
              <a:rPr lang="en-US" altLang="fr-FR" sz="1800" b="1">
                <a:solidFill>
                  <a:srgbClr val="000000"/>
                </a:solidFill>
                <a:latin typeface="Calibri" panose="020F0502020204030204" pitchFamily="34" charset="0"/>
              </a:rPr>
              <a:t>Spring  pea collection</a:t>
            </a:r>
            <a:endParaRPr lang="en-US" altLang="fr-FR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838" y="2351088"/>
            <a:ext cx="2808287" cy="1077912"/>
          </a:xfrm>
          <a:prstGeom prst="rect">
            <a:avLst/>
          </a:prstGeom>
          <a:ln>
            <a:solidFill>
              <a:srgbClr val="0056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5696"/>
                </a:solidFill>
                <a:latin typeface="Calibri" pitchFamily="34" charset="0"/>
              </a:rPr>
              <a:t>4200 M2 families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10 genes screened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prstClr val="black"/>
                </a:solidFill>
                <a:latin typeface="Calibri" pitchFamily="34" charset="0"/>
              </a:rPr>
              <a:t>84 mutants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005696"/>
                </a:solidFill>
                <a:latin typeface="Calibri" pitchFamily="34" charset="0"/>
              </a:rPr>
              <a:t>NGS: 1 mutation / 359kb</a:t>
            </a:r>
          </a:p>
        </p:txBody>
      </p:sp>
      <p:sp>
        <p:nvSpPr>
          <p:cNvPr id="21" name="Bent-Up Arrow 20"/>
          <p:cNvSpPr/>
          <p:nvPr/>
        </p:nvSpPr>
        <p:spPr>
          <a:xfrm rot="5400000">
            <a:off x="531019" y="5920582"/>
            <a:ext cx="344487" cy="431800"/>
          </a:xfrm>
          <a:prstGeom prst="bentUpArrow">
            <a:avLst/>
          </a:prstGeom>
          <a:solidFill>
            <a:schemeClr val="accent3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33463" y="6030913"/>
            <a:ext cx="3681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olidFill>
                  <a:srgbClr val="000000"/>
                </a:solidFill>
                <a:latin typeface="Calibri" panose="020F0502020204030204" pitchFamily="34" charset="0"/>
              </a:rPr>
              <a:t>2016-2017</a:t>
            </a:r>
            <a:r>
              <a:rPr lang="en-US" altLang="fr-FR" sz="1600">
                <a:solidFill>
                  <a:srgbClr val="000000"/>
                </a:solidFill>
                <a:latin typeface="Calibri" panose="020F0502020204030204" pitchFamily="34" charset="0"/>
              </a:rPr>
              <a:t> : end of population production</a:t>
            </a:r>
          </a:p>
        </p:txBody>
      </p:sp>
      <p:pic>
        <p:nvPicPr>
          <p:cNvPr id="22" name="Imag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400836"/>
            <a:ext cx="1488781" cy="4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e 1"/>
          <p:cNvGrpSpPr>
            <a:grpSpLocks/>
          </p:cNvGrpSpPr>
          <p:nvPr/>
        </p:nvGrpSpPr>
        <p:grpSpPr bwMode="auto">
          <a:xfrm>
            <a:off x="395288" y="1916113"/>
            <a:ext cx="4681537" cy="2017712"/>
            <a:chOff x="395536" y="3861048"/>
            <a:chExt cx="4680520" cy="2016224"/>
          </a:xfrm>
        </p:grpSpPr>
        <p:sp>
          <p:nvSpPr>
            <p:cNvPr id="23560" name="Rectangle 2"/>
            <p:cNvSpPr>
              <a:spLocks noChangeArrowheads="1"/>
            </p:cNvSpPr>
            <p:nvPr/>
          </p:nvSpPr>
          <p:spPr bwMode="auto">
            <a:xfrm>
              <a:off x="395536" y="3861048"/>
              <a:ext cx="34563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fr-FR" sz="1800" b="1">
                  <a:solidFill>
                    <a:srgbClr val="FF6700"/>
                  </a:solidFill>
                  <a:latin typeface="Calibri" panose="020F0502020204030204" pitchFamily="34" charset="0"/>
                </a:rPr>
                <a:t>Hr Ps336/11 genotype</a:t>
              </a:r>
            </a:p>
            <a:p>
              <a:pPr algn="ctr" eaLnBrk="1" hangingPunct="1"/>
              <a:r>
                <a:rPr lang="en-US" altLang="fr-FR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PEAMUST Winter pea</a:t>
              </a:r>
              <a:r>
                <a:rPr lang="en-US" altLang="fr-FR" sz="18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fr-FR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collection </a:t>
              </a:r>
            </a:p>
          </p:txBody>
        </p:sp>
        <p:sp>
          <p:nvSpPr>
            <p:cNvPr id="23561" name="Rectangle 3"/>
            <p:cNvSpPr>
              <a:spLocks noChangeArrowheads="1"/>
            </p:cNvSpPr>
            <p:nvPr/>
          </p:nvSpPr>
          <p:spPr bwMode="auto">
            <a:xfrm>
              <a:off x="1031032" y="4689480"/>
              <a:ext cx="37569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2014</a:t>
              </a:r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: DNA samples for 946</a:t>
              </a:r>
            </a:p>
            <a:p>
              <a:pPr eaLnBrk="1" hangingPunct="1"/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low-seeds M2 families (1-7 seeds/plant)</a:t>
              </a:r>
            </a:p>
          </p:txBody>
        </p:sp>
        <p:sp>
          <p:nvSpPr>
            <p:cNvPr id="5" name="Bent-Up Arrow 27"/>
            <p:cNvSpPr/>
            <p:nvPr/>
          </p:nvSpPr>
          <p:spPr>
            <a:xfrm rot="5400000">
              <a:off x="573372" y="4581129"/>
              <a:ext cx="288712" cy="431706"/>
            </a:xfrm>
            <a:prstGeom prst="bentUp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Bent-Up Arrow 28"/>
            <p:cNvSpPr/>
            <p:nvPr/>
          </p:nvSpPr>
          <p:spPr>
            <a:xfrm rot="5400000">
              <a:off x="573372" y="5317186"/>
              <a:ext cx="288712" cy="431706"/>
            </a:xfrm>
            <a:prstGeom prst="bentUpArrow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1039416" y="5292497"/>
              <a:ext cx="40366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2015</a:t>
              </a:r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 : DNA samples for 960</a:t>
              </a:r>
            </a:p>
            <a:p>
              <a:pPr eaLnBrk="1" hangingPunct="1"/>
              <a:r>
                <a:rPr lang="en-US" altLang="fr-FR" sz="1600">
                  <a:solidFill>
                    <a:srgbClr val="000000"/>
                  </a:solidFill>
                  <a:latin typeface="Calibri" panose="020F0502020204030204" pitchFamily="34" charset="0"/>
                </a:rPr>
                <a:t>high-seeds M2 families (20-100 seeds/plant)</a:t>
              </a:r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>
            <a:off x="5076825" y="2997200"/>
            <a:ext cx="863600" cy="0"/>
          </a:xfrm>
          <a:prstGeom prst="straightConnector1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076825" y="3732213"/>
            <a:ext cx="863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ZoneTexte 10"/>
          <p:cNvSpPr txBox="1">
            <a:spLocks noChangeArrowheads="1"/>
          </p:cNvSpPr>
          <p:nvPr/>
        </p:nvSpPr>
        <p:spPr bwMode="auto">
          <a:xfrm>
            <a:off x="5940425" y="2636838"/>
            <a:ext cx="26638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2000" b="1"/>
              <a:t>Mutation frequency 1/72 kb</a:t>
            </a:r>
          </a:p>
          <a:p>
            <a:endParaRPr lang="fr-FR" altLang="fr-FR" sz="2000" b="1"/>
          </a:p>
          <a:p>
            <a:r>
              <a:rPr lang="fr-FR" altLang="fr-FR" sz="2000" b="1"/>
              <a:t>Mutation frequency 1/334 kb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3394" y="77724"/>
            <a:ext cx="7993062" cy="830997"/>
          </a:xfrm>
          <a:prstGeom prst="rect">
            <a:avLst/>
          </a:prstGeom>
          <a:gradFill>
            <a:gsLst>
              <a:gs pos="0">
                <a:srgbClr val="D2F5FE">
                  <a:shade val="30000"/>
                  <a:satMod val="115000"/>
                </a:srgbClr>
              </a:gs>
              <a:gs pos="11000">
                <a:srgbClr val="D2F5FE">
                  <a:shade val="67500"/>
                  <a:satMod val="115000"/>
                </a:srgbClr>
              </a:gs>
              <a:gs pos="30000">
                <a:srgbClr val="D2F5F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27590"/>
                </a:solidFill>
              </a:rPr>
              <a:t>Variation in mutation </a:t>
            </a:r>
            <a:r>
              <a:rPr lang="fr-FR" sz="2400" b="1" dirty="0" err="1">
                <a:solidFill>
                  <a:srgbClr val="027590"/>
                </a:solidFill>
              </a:rPr>
              <a:t>frequency</a:t>
            </a:r>
            <a:r>
              <a:rPr lang="fr-FR" sz="2400" b="1" dirty="0">
                <a:solidFill>
                  <a:srgbClr val="027590"/>
                </a:solidFill>
              </a:rPr>
              <a:t> </a:t>
            </a:r>
            <a:endParaRPr lang="fr-FR" sz="2400" b="1" dirty="0" smtClean="0">
              <a:solidFill>
                <a:srgbClr val="027590"/>
              </a:solidFill>
            </a:endParaRPr>
          </a:p>
          <a:p>
            <a:pPr algn="ctr">
              <a:defRPr/>
            </a:pPr>
            <a:r>
              <a:rPr lang="fr-FR" sz="2400" b="1" dirty="0" err="1" smtClean="0">
                <a:solidFill>
                  <a:srgbClr val="027590"/>
                </a:solidFill>
              </a:rPr>
              <a:t>within</a:t>
            </a:r>
            <a:r>
              <a:rPr lang="fr-FR" sz="2400" b="1" dirty="0" smtClean="0">
                <a:solidFill>
                  <a:srgbClr val="027590"/>
                </a:solidFill>
              </a:rPr>
              <a:t> </a:t>
            </a:r>
            <a:r>
              <a:rPr lang="fr-FR" sz="2400" b="1" dirty="0" err="1">
                <a:solidFill>
                  <a:srgbClr val="027590"/>
                </a:solidFill>
              </a:rPr>
              <a:t>treated</a:t>
            </a:r>
            <a:r>
              <a:rPr lang="fr-FR" sz="2400" b="1" dirty="0">
                <a:solidFill>
                  <a:srgbClr val="027590"/>
                </a:solidFill>
              </a:rPr>
              <a:t> </a:t>
            </a:r>
            <a:r>
              <a:rPr lang="fr-FR" sz="2400" b="1" dirty="0" err="1">
                <a:solidFill>
                  <a:srgbClr val="027590"/>
                </a:solidFill>
              </a:rPr>
              <a:t>seed</a:t>
            </a:r>
            <a:r>
              <a:rPr lang="fr-FR" sz="2400" b="1" dirty="0">
                <a:solidFill>
                  <a:srgbClr val="027590"/>
                </a:solidFill>
              </a:rPr>
              <a:t> lot</a:t>
            </a:r>
          </a:p>
        </p:txBody>
      </p:sp>
      <p:sp>
        <p:nvSpPr>
          <p:cNvPr id="23559" name="ZoneTexte 14"/>
          <p:cNvSpPr txBox="1">
            <a:spLocks noChangeArrowheads="1"/>
          </p:cNvSpPr>
          <p:nvPr/>
        </p:nvSpPr>
        <p:spPr bwMode="auto">
          <a:xfrm>
            <a:off x="755650" y="4581525"/>
            <a:ext cx="72009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800" dirty="0" err="1"/>
              <a:t>Low-yield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families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had</a:t>
            </a:r>
            <a:r>
              <a:rPr lang="fr-FR" altLang="fr-FR" sz="1800" dirty="0"/>
              <a:t> a mutation </a:t>
            </a:r>
            <a:r>
              <a:rPr lang="fr-FR" altLang="fr-FR" sz="1800" dirty="0" err="1"/>
              <a:t>frequency</a:t>
            </a:r>
            <a:r>
              <a:rPr lang="fr-FR" altLang="fr-FR" sz="1800" dirty="0"/>
              <a:t> 4-fold </a:t>
            </a:r>
            <a:r>
              <a:rPr lang="fr-FR" altLang="fr-FR" sz="1800" dirty="0" err="1"/>
              <a:t>higher</a:t>
            </a:r>
            <a:r>
              <a:rPr lang="fr-FR" altLang="fr-FR" sz="1800" dirty="0"/>
              <a:t>, but </a:t>
            </a:r>
            <a:r>
              <a:rPr lang="fr-FR" altLang="fr-FR" sz="1800" dirty="0" err="1"/>
              <a:t>probability</a:t>
            </a:r>
            <a:r>
              <a:rPr lang="fr-FR" altLang="fr-FR" sz="1800" dirty="0"/>
              <a:t> of </a:t>
            </a:r>
            <a:r>
              <a:rPr lang="fr-FR" altLang="fr-FR" sz="1800" dirty="0" err="1"/>
              <a:t>losing</a:t>
            </a:r>
            <a:r>
              <a:rPr lang="fr-FR" altLang="fr-FR" sz="1800" dirty="0"/>
              <a:t> the mutant </a:t>
            </a:r>
            <a:r>
              <a:rPr lang="fr-FR" altLang="fr-FR" sz="1800" dirty="0" err="1"/>
              <a:t>allele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also</a:t>
            </a:r>
            <a:r>
              <a:rPr lang="fr-FR" altLang="fr-FR" sz="1800" dirty="0"/>
              <a:t> high </a:t>
            </a:r>
            <a:r>
              <a:rPr lang="fr-FR" altLang="fr-FR" sz="1800" dirty="0">
                <a:cs typeface="Arial" panose="020B0604020202020204" pitchFamily="34" charset="0"/>
              </a:rPr>
              <a:t>→ </a:t>
            </a:r>
            <a:r>
              <a:rPr lang="fr-FR" altLang="fr-FR" sz="1800" dirty="0" err="1">
                <a:cs typeface="Arial" panose="020B0604020202020204" pitchFamily="34" charset="0"/>
              </a:rPr>
              <a:t>aim</a:t>
            </a:r>
            <a:r>
              <a:rPr lang="fr-FR" altLang="fr-FR" sz="1800" dirty="0">
                <a:cs typeface="Arial" panose="020B0604020202020204" pitchFamily="34" charset="0"/>
              </a:rPr>
              <a:t> for </a:t>
            </a:r>
            <a:r>
              <a:rPr lang="fr-FR" altLang="fr-FR" sz="1800" dirty="0" err="1">
                <a:cs typeface="Arial" panose="020B0604020202020204" pitchFamily="34" charset="0"/>
              </a:rPr>
              <a:t>intermediate</a:t>
            </a:r>
            <a:r>
              <a:rPr lang="fr-FR" altLang="fr-FR" sz="1800" dirty="0">
                <a:cs typeface="Arial" panose="020B0604020202020204" pitchFamily="34" charset="0"/>
              </a:rPr>
              <a:t> mutation </a:t>
            </a:r>
            <a:r>
              <a:rPr lang="fr-FR" altLang="fr-FR" sz="1800" dirty="0" err="1">
                <a:cs typeface="Arial" panose="020B0604020202020204" pitchFamily="34" charset="0"/>
              </a:rPr>
              <a:t>frequency</a:t>
            </a:r>
            <a:endParaRPr lang="fr-FR" altLang="fr-FR" sz="18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188" y="1196753"/>
            <a:ext cx="79930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27590"/>
                </a:solidFill>
                <a:cs typeface="Arial" panose="020B0604020202020204" pitchFamily="34" charset="0"/>
              </a:rPr>
              <a:t>→ </a:t>
            </a:r>
            <a:r>
              <a:rPr lang="fr-FR" sz="2000" b="1" dirty="0" err="1" smtClean="0">
                <a:solidFill>
                  <a:srgbClr val="027590"/>
                </a:solidFill>
              </a:rPr>
              <a:t>Comparison</a:t>
            </a:r>
            <a:r>
              <a:rPr lang="fr-FR" sz="2000" b="1" dirty="0" smtClean="0">
                <a:solidFill>
                  <a:srgbClr val="027590"/>
                </a:solidFill>
              </a:rPr>
              <a:t> of mutation </a:t>
            </a:r>
            <a:r>
              <a:rPr lang="fr-FR" sz="2000" b="1" dirty="0" err="1" smtClean="0">
                <a:solidFill>
                  <a:srgbClr val="027590"/>
                </a:solidFill>
              </a:rPr>
              <a:t>frequency</a:t>
            </a:r>
            <a:r>
              <a:rPr lang="fr-FR" sz="2000" b="1" dirty="0" smtClean="0">
                <a:solidFill>
                  <a:srgbClr val="027590"/>
                </a:solidFill>
              </a:rPr>
              <a:t> in </a:t>
            </a:r>
            <a:r>
              <a:rPr lang="fr-FR" sz="2000" b="1" dirty="0" err="1" smtClean="0">
                <a:solidFill>
                  <a:srgbClr val="027590"/>
                </a:solidFill>
              </a:rPr>
              <a:t>low</a:t>
            </a:r>
            <a:r>
              <a:rPr lang="fr-FR" sz="2000" b="1" dirty="0" smtClean="0">
                <a:solidFill>
                  <a:srgbClr val="027590"/>
                </a:solidFill>
              </a:rPr>
              <a:t>- and high-</a:t>
            </a:r>
            <a:r>
              <a:rPr lang="fr-FR" sz="2000" b="1" dirty="0" err="1" smtClean="0">
                <a:solidFill>
                  <a:srgbClr val="027590"/>
                </a:solidFill>
              </a:rPr>
              <a:t>yield</a:t>
            </a:r>
            <a:r>
              <a:rPr lang="fr-FR" sz="2000" b="1" dirty="0" smtClean="0">
                <a:solidFill>
                  <a:srgbClr val="027590"/>
                </a:solidFill>
              </a:rPr>
              <a:t> </a:t>
            </a:r>
            <a:r>
              <a:rPr lang="fr-FR" sz="2000" b="1" dirty="0" err="1" smtClean="0">
                <a:solidFill>
                  <a:srgbClr val="027590"/>
                </a:solidFill>
              </a:rPr>
              <a:t>families</a:t>
            </a:r>
            <a:endParaRPr lang="fr-FR" sz="2000" b="1" dirty="0">
              <a:solidFill>
                <a:srgbClr val="027590"/>
              </a:solidFill>
            </a:endParaRPr>
          </a:p>
        </p:txBody>
      </p:sp>
      <p:pic>
        <p:nvPicPr>
          <p:cNvPr id="15" name="Imag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7272808" cy="523220"/>
          </a:xfrm>
          <a:prstGeom prst="rect">
            <a:avLst/>
          </a:prstGeom>
          <a:gradFill>
            <a:gsLst>
              <a:gs pos="0">
                <a:srgbClr val="D2F5FE">
                  <a:shade val="30000"/>
                  <a:satMod val="115000"/>
                </a:srgbClr>
              </a:gs>
              <a:gs pos="11000">
                <a:srgbClr val="D2F5FE">
                  <a:shade val="67500"/>
                  <a:satMod val="115000"/>
                </a:srgbClr>
              </a:gs>
              <a:gs pos="30000">
                <a:srgbClr val="D2F5FE">
                  <a:shade val="100000"/>
                  <a:satMod val="115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27590"/>
                </a:solidFill>
              </a:rPr>
              <a:t>Recovery</a:t>
            </a:r>
            <a:r>
              <a:rPr lang="fr-FR" sz="2800" dirty="0" smtClean="0">
                <a:solidFill>
                  <a:srgbClr val="027590"/>
                </a:solidFill>
              </a:rPr>
              <a:t> </a:t>
            </a:r>
            <a:r>
              <a:rPr lang="fr-FR" sz="2800" b="1" dirty="0" smtClean="0">
                <a:solidFill>
                  <a:srgbClr val="027590"/>
                </a:solidFill>
              </a:rPr>
              <a:t>of mutant line for </a:t>
            </a:r>
            <a:r>
              <a:rPr lang="fr-FR" sz="2800" b="1" dirty="0" err="1" smtClean="0">
                <a:solidFill>
                  <a:srgbClr val="027590"/>
                </a:solidFill>
              </a:rPr>
              <a:t>phenotyping</a:t>
            </a:r>
            <a:endParaRPr lang="fr-FR" sz="2800" b="1" dirty="0">
              <a:solidFill>
                <a:srgbClr val="0275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49338" y="1196752"/>
            <a:ext cx="7899126" cy="5078313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27590"/>
                </a:solidFill>
              </a:rPr>
              <a:t>TILLING </a:t>
            </a:r>
            <a:r>
              <a:rPr lang="fr-FR" sz="2400" dirty="0" err="1" smtClean="0">
                <a:solidFill>
                  <a:srgbClr val="027590"/>
                </a:solidFill>
              </a:rPr>
              <a:t>lines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contain</a:t>
            </a:r>
            <a:r>
              <a:rPr lang="fr-FR" sz="2400" dirty="0" smtClean="0">
                <a:solidFill>
                  <a:srgbClr val="027590"/>
                </a:solidFill>
              </a:rPr>
              <a:t> 100s-1000 or more </a:t>
            </a:r>
            <a:r>
              <a:rPr lang="fr-FR" sz="2400" dirty="0" err="1" smtClean="0">
                <a:solidFill>
                  <a:srgbClr val="027590"/>
                </a:solidFill>
              </a:rPr>
              <a:t>induced</a:t>
            </a:r>
            <a:r>
              <a:rPr lang="fr-FR" sz="2400" dirty="0" smtClean="0">
                <a:solidFill>
                  <a:srgbClr val="027590"/>
                </a:solidFill>
              </a:rPr>
              <a:t> point mutations, </a:t>
            </a:r>
            <a:r>
              <a:rPr lang="fr-FR" sz="2400" dirty="0" err="1" smtClean="0">
                <a:solidFill>
                  <a:srgbClr val="027590"/>
                </a:solidFill>
              </a:rPr>
              <a:t>so</a:t>
            </a:r>
            <a:r>
              <a:rPr lang="fr-FR" sz="2400" dirty="0" smtClean="0">
                <a:solidFill>
                  <a:srgbClr val="027590"/>
                </a:solidFill>
              </a:rPr>
              <a:t> the mutation of </a:t>
            </a:r>
            <a:r>
              <a:rPr lang="fr-FR" sz="2400" dirty="0" err="1" smtClean="0">
                <a:solidFill>
                  <a:srgbClr val="027590"/>
                </a:solidFill>
              </a:rPr>
              <a:t>interest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should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be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backcrossed</a:t>
            </a:r>
            <a:r>
              <a:rPr lang="fr-FR" sz="2400" dirty="0" smtClean="0">
                <a:solidFill>
                  <a:srgbClr val="027590"/>
                </a:solidFill>
              </a:rPr>
              <a:t> to a non-</a:t>
            </a:r>
            <a:r>
              <a:rPr lang="fr-FR" sz="2400" dirty="0" err="1" smtClean="0">
                <a:solidFill>
                  <a:srgbClr val="027590"/>
                </a:solidFill>
              </a:rPr>
              <a:t>mutagenized</a:t>
            </a:r>
            <a:r>
              <a:rPr lang="fr-FR" sz="2400" dirty="0" smtClean="0">
                <a:solidFill>
                  <a:srgbClr val="027590"/>
                </a:solidFill>
              </a:rPr>
              <a:t> parental line (&gt;2 </a:t>
            </a:r>
            <a:r>
              <a:rPr lang="fr-FR" sz="2400" dirty="0" err="1" smtClean="0">
                <a:solidFill>
                  <a:srgbClr val="027590"/>
                </a:solidFill>
              </a:rPr>
              <a:t>generations</a:t>
            </a:r>
            <a:r>
              <a:rPr lang="fr-FR" sz="2400" dirty="0" smtClean="0">
                <a:solidFill>
                  <a:srgbClr val="027590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27590"/>
                </a:solidFill>
              </a:rPr>
              <a:t>Mutant </a:t>
            </a:r>
            <a:r>
              <a:rPr lang="fr-FR" sz="2400" dirty="0" err="1" smtClean="0">
                <a:solidFill>
                  <a:srgbClr val="027590"/>
                </a:solidFill>
              </a:rPr>
              <a:t>allele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is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followed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using</a:t>
            </a:r>
            <a:r>
              <a:rPr lang="fr-FR" sz="2400" dirty="0" smtClean="0">
                <a:solidFill>
                  <a:srgbClr val="027590"/>
                </a:solidFill>
              </a:rPr>
              <a:t> a </a:t>
            </a:r>
            <a:r>
              <a:rPr lang="fr-FR" sz="2400" dirty="0" err="1" smtClean="0">
                <a:solidFill>
                  <a:srgbClr val="027590"/>
                </a:solidFill>
              </a:rPr>
              <a:t>genotyping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method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such</a:t>
            </a:r>
            <a:r>
              <a:rPr lang="fr-FR" sz="2400" dirty="0" smtClean="0">
                <a:solidFill>
                  <a:srgbClr val="027590"/>
                </a:solidFill>
              </a:rPr>
              <a:t> as </a:t>
            </a:r>
            <a:r>
              <a:rPr lang="fr-FR" sz="2400" dirty="0" err="1" smtClean="0">
                <a:solidFill>
                  <a:srgbClr val="027590"/>
                </a:solidFill>
              </a:rPr>
              <a:t>dCAPS</a:t>
            </a:r>
            <a:endParaRPr lang="fr-FR" sz="2400" dirty="0" smtClean="0">
              <a:solidFill>
                <a:srgbClr val="02759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27590"/>
                </a:solidFill>
              </a:rPr>
              <a:t>If </a:t>
            </a:r>
            <a:r>
              <a:rPr lang="fr-FR" sz="2400" dirty="0" err="1" smtClean="0">
                <a:solidFill>
                  <a:srgbClr val="027590"/>
                </a:solidFill>
              </a:rPr>
              <a:t>two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different</a:t>
            </a:r>
            <a:r>
              <a:rPr lang="fr-FR" sz="2400" dirty="0" smtClean="0">
                <a:solidFill>
                  <a:srgbClr val="027590"/>
                </a:solidFill>
              </a:rPr>
              <a:t> mutant </a:t>
            </a:r>
            <a:r>
              <a:rPr lang="fr-FR" sz="2400" dirty="0" err="1" smtClean="0">
                <a:solidFill>
                  <a:srgbClr val="027590"/>
                </a:solidFill>
              </a:rPr>
              <a:t>alleles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available</a:t>
            </a:r>
            <a:r>
              <a:rPr lang="fr-FR" sz="2400" dirty="0" smtClean="0">
                <a:solidFill>
                  <a:srgbClr val="027590"/>
                </a:solidFill>
              </a:rPr>
              <a:t>, an </a:t>
            </a:r>
            <a:r>
              <a:rPr lang="fr-FR" sz="2400" dirty="0" err="1" smtClean="0">
                <a:solidFill>
                  <a:srgbClr val="027590"/>
                </a:solidFill>
              </a:rPr>
              <a:t>allelism</a:t>
            </a:r>
            <a:r>
              <a:rPr lang="fr-FR" sz="2400" dirty="0" smtClean="0">
                <a:solidFill>
                  <a:srgbClr val="027590"/>
                </a:solidFill>
              </a:rPr>
              <a:t> test </a:t>
            </a:r>
            <a:r>
              <a:rPr lang="fr-FR" sz="2400" dirty="0" err="1" smtClean="0">
                <a:solidFill>
                  <a:srgbClr val="027590"/>
                </a:solidFill>
              </a:rPr>
              <a:t>can</a:t>
            </a:r>
            <a:r>
              <a:rPr lang="fr-FR" sz="2400" dirty="0" smtClean="0">
                <a:solidFill>
                  <a:srgbClr val="027590"/>
                </a:solidFill>
              </a:rPr>
              <a:t> help </a:t>
            </a:r>
            <a:r>
              <a:rPr lang="fr-FR" sz="2400" dirty="0" err="1" smtClean="0">
                <a:solidFill>
                  <a:srgbClr val="027590"/>
                </a:solidFill>
              </a:rPr>
              <a:t>associate</a:t>
            </a:r>
            <a:r>
              <a:rPr lang="fr-FR" sz="2400" dirty="0" smtClean="0">
                <a:solidFill>
                  <a:srgbClr val="027590"/>
                </a:solidFill>
              </a:rPr>
              <a:t> mutation and an </a:t>
            </a:r>
            <a:r>
              <a:rPr lang="fr-FR" sz="2400" dirty="0" err="1" smtClean="0">
                <a:solidFill>
                  <a:srgbClr val="027590"/>
                </a:solidFill>
              </a:rPr>
              <a:t>eventual</a:t>
            </a:r>
            <a:r>
              <a:rPr lang="fr-FR" sz="2400" dirty="0" smtClean="0">
                <a:solidFill>
                  <a:srgbClr val="027590"/>
                </a:solidFill>
              </a:rPr>
              <a:t> </a:t>
            </a:r>
            <a:r>
              <a:rPr lang="fr-FR" sz="2400" dirty="0" err="1" smtClean="0">
                <a:solidFill>
                  <a:srgbClr val="027590"/>
                </a:solidFill>
              </a:rPr>
              <a:t>phenotype</a:t>
            </a:r>
            <a:endParaRPr lang="fr-FR" sz="2400" dirty="0">
              <a:solidFill>
                <a:srgbClr val="027590"/>
              </a:solidFill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7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14761" b="3691"/>
          <a:stretch>
            <a:fillRect/>
          </a:stretch>
        </p:blipFill>
        <p:spPr bwMode="auto">
          <a:xfrm>
            <a:off x="539552" y="1679535"/>
            <a:ext cx="5413950" cy="42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660232" y="3212976"/>
            <a:ext cx="1656433" cy="101566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en-US" sz="2000" b="1" dirty="0" err="1">
                <a:solidFill>
                  <a:srgbClr val="FF0000"/>
                </a:solidFill>
              </a:rPr>
              <a:t>Search</a:t>
            </a:r>
            <a:r>
              <a:rPr lang="fr-FR" altLang="en-US" sz="2000" b="1" dirty="0">
                <a:solidFill>
                  <a:srgbClr val="FF0000"/>
                </a:solidFill>
              </a:rPr>
              <a:t> </a:t>
            </a:r>
            <a:r>
              <a:rPr lang="fr-FR" altLang="en-US" sz="2000" b="1" dirty="0" err="1">
                <a:solidFill>
                  <a:srgbClr val="FF0000"/>
                </a:solidFill>
              </a:rPr>
              <a:t>any</a:t>
            </a:r>
            <a:r>
              <a:rPr lang="fr-FR" altLang="en-US" sz="2000" b="1" dirty="0">
                <a:solidFill>
                  <a:srgbClr val="FF0000"/>
                </a:solidFill>
              </a:rPr>
              <a:t> </a:t>
            </a:r>
            <a:r>
              <a:rPr lang="fr-FR" altLang="en-US" sz="2000" b="1" dirty="0" err="1">
                <a:solidFill>
                  <a:srgbClr val="FF0000"/>
                </a:solidFill>
              </a:rPr>
              <a:t>gene</a:t>
            </a:r>
            <a:r>
              <a:rPr lang="fr-FR" altLang="en-US" sz="2000" b="1" dirty="0">
                <a:solidFill>
                  <a:srgbClr val="FF0000"/>
                </a:solidFill>
              </a:rPr>
              <a:t> of </a:t>
            </a:r>
            <a:r>
              <a:rPr lang="fr-FR" altLang="en-US" sz="2000" b="1" dirty="0" err="1">
                <a:solidFill>
                  <a:srgbClr val="FF0000"/>
                </a:solidFill>
              </a:rPr>
              <a:t>interest</a:t>
            </a:r>
            <a:endParaRPr lang="fr-F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07950" y="1124744"/>
            <a:ext cx="9036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latin typeface="Arial" charset="0"/>
              </a:rPr>
              <a:t>The Pea Gene Atlas http://bios.dijon.inra.fr/FATAL/cgi/pscam.cgi</a:t>
            </a:r>
            <a:endParaRPr lang="fr-FR" altLang="fr-FR" sz="2000" dirty="0">
              <a:latin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6279703"/>
            <a:ext cx="2592288" cy="46166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(Judith </a:t>
            </a:r>
            <a:r>
              <a:rPr lang="fr-FR" b="1" dirty="0" err="1" smtClean="0"/>
              <a:t>Burstin</a:t>
            </a:r>
            <a:r>
              <a:rPr lang="fr-FR" b="1" dirty="0" smtClean="0"/>
              <a:t> et al): Alves-Carvalho Plant J. 84:1 (2015)</a:t>
            </a:r>
            <a:endParaRPr lang="fr-FR" b="1" dirty="0"/>
          </a:p>
        </p:txBody>
      </p:sp>
      <p:pic>
        <p:nvPicPr>
          <p:cNvPr id="6" name="Imag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27584" y="26621"/>
            <a:ext cx="7272808" cy="954107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27590"/>
                </a:solidFill>
              </a:rPr>
              <a:t>E</a:t>
            </a:r>
            <a:r>
              <a:rPr lang="fr-FR" sz="2800" b="1" dirty="0" smtClean="0">
                <a:solidFill>
                  <a:srgbClr val="027590"/>
                </a:solidFill>
              </a:rPr>
              <a:t>xploitation of TILLING via new </a:t>
            </a:r>
            <a:r>
              <a:rPr lang="fr-FR" sz="2800" b="1" dirty="0" err="1" smtClean="0">
                <a:solidFill>
                  <a:srgbClr val="027590"/>
                </a:solidFill>
              </a:rPr>
              <a:t>genomics</a:t>
            </a:r>
            <a:r>
              <a:rPr lang="fr-FR" sz="2800" b="1" dirty="0" smtClean="0">
                <a:solidFill>
                  <a:srgbClr val="027590"/>
                </a:solidFill>
              </a:rPr>
              <a:t> </a:t>
            </a:r>
            <a:r>
              <a:rPr lang="fr-FR" sz="2800" b="1" dirty="0" err="1" smtClean="0">
                <a:solidFill>
                  <a:srgbClr val="027590"/>
                </a:solidFill>
              </a:rPr>
              <a:t>resources</a:t>
            </a:r>
            <a:r>
              <a:rPr lang="fr-FR" sz="2800" b="1" dirty="0" smtClean="0">
                <a:solidFill>
                  <a:srgbClr val="027590"/>
                </a:solidFill>
              </a:rPr>
              <a:t> in </a:t>
            </a:r>
            <a:r>
              <a:rPr lang="fr-FR" sz="2800" b="1" dirty="0" err="1" smtClean="0">
                <a:solidFill>
                  <a:srgbClr val="027590"/>
                </a:solidFill>
              </a:rPr>
              <a:t>Pea</a:t>
            </a:r>
            <a:endParaRPr lang="fr-FR" sz="2800" b="1" dirty="0">
              <a:solidFill>
                <a:srgbClr val="02759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940152" y="2420888"/>
            <a:ext cx="3203848" cy="266429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8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368502" cy="468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e 92"/>
          <p:cNvGrpSpPr>
            <a:grpSpLocks/>
          </p:cNvGrpSpPr>
          <p:nvPr/>
        </p:nvGrpSpPr>
        <p:grpSpPr bwMode="auto">
          <a:xfrm>
            <a:off x="44450" y="1100934"/>
            <a:ext cx="5464175" cy="4083050"/>
            <a:chOff x="35496" y="1628800"/>
            <a:chExt cx="5463990" cy="4082350"/>
          </a:xfrm>
        </p:grpSpPr>
        <p:grpSp>
          <p:nvGrpSpPr>
            <p:cNvPr id="47" name="Groupe 28"/>
            <p:cNvGrpSpPr>
              <a:grpSpLocks/>
            </p:cNvGrpSpPr>
            <p:nvPr/>
          </p:nvGrpSpPr>
          <p:grpSpPr bwMode="auto">
            <a:xfrm>
              <a:off x="35496" y="1628800"/>
              <a:ext cx="5463990" cy="4082350"/>
              <a:chOff x="454490" y="561861"/>
              <a:chExt cx="5463990" cy="4082350"/>
            </a:xfrm>
          </p:grpSpPr>
          <p:grpSp>
            <p:nvGrpSpPr>
              <p:cNvPr id="50" name="Groupe 1"/>
              <p:cNvGrpSpPr>
                <a:grpSpLocks/>
              </p:cNvGrpSpPr>
              <p:nvPr/>
            </p:nvGrpSpPr>
            <p:grpSpPr bwMode="auto">
              <a:xfrm>
                <a:off x="454490" y="561861"/>
                <a:ext cx="5463990" cy="4082350"/>
                <a:chOff x="-66087" y="993909"/>
                <a:chExt cx="5463990" cy="4082350"/>
              </a:xfrm>
            </p:grpSpPr>
            <p:sp>
              <p:nvSpPr>
                <p:cNvPr id="57" name="Rectangle 2"/>
                <p:cNvSpPr>
                  <a:spLocks noChangeArrowheads="1"/>
                </p:cNvSpPr>
                <p:nvPr/>
              </p:nvSpPr>
              <p:spPr bwMode="auto">
                <a:xfrm>
                  <a:off x="-66087" y="993909"/>
                  <a:ext cx="1453213" cy="6463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800" dirty="0" err="1">
                      <a:solidFill>
                        <a:prstClr val="black"/>
                      </a:solidFill>
                      <a:latin typeface="Arial" charset="0"/>
                    </a:rPr>
                    <a:t>PsCameor</a:t>
                  </a:r>
                  <a:r>
                    <a:rPr lang="en-US" altLang="fr-FR" sz="1800" dirty="0">
                      <a:solidFill>
                        <a:prstClr val="black"/>
                      </a:solidFill>
                      <a:latin typeface="Arial" charset="0"/>
                    </a:rPr>
                    <a:t> </a:t>
                  </a:r>
                  <a:r>
                    <a:rPr lang="en-US" altLang="fr-FR" sz="1800" dirty="0" err="1">
                      <a:solidFill>
                        <a:prstClr val="black"/>
                      </a:solidFill>
                      <a:latin typeface="Arial" charset="0"/>
                    </a:rPr>
                    <a:t>Unigene</a:t>
                  </a:r>
                  <a:r>
                    <a:rPr lang="en-US" altLang="fr-FR" sz="1800" dirty="0">
                      <a:solidFill>
                        <a:prstClr val="black"/>
                      </a:solidFill>
                      <a:latin typeface="Arial" charset="0"/>
                    </a:rPr>
                    <a:t> set </a:t>
                  </a:r>
                  <a:endParaRPr lang="fr-FR" altLang="fr-FR" sz="180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Rectangle 3"/>
                <p:cNvSpPr>
                  <a:spLocks noChangeArrowheads="1"/>
                </p:cNvSpPr>
                <p:nvPr/>
              </p:nvSpPr>
              <p:spPr bwMode="auto">
                <a:xfrm>
                  <a:off x="703410" y="1925020"/>
                  <a:ext cx="1655463" cy="9233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800">
                      <a:solidFill>
                        <a:prstClr val="black"/>
                      </a:solidFill>
                      <a:latin typeface="Arial" charset="0"/>
                    </a:rPr>
                    <a:t>Genespace reconstruction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59" name="Rectangle 4"/>
                <p:cNvSpPr>
                  <a:spLocks noChangeArrowheads="1"/>
                </p:cNvSpPr>
                <p:nvPr/>
              </p:nvSpPr>
              <p:spPr bwMode="auto">
                <a:xfrm>
                  <a:off x="3254547" y="1931331"/>
                  <a:ext cx="1736450" cy="9233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800">
                      <a:solidFill>
                        <a:prstClr val="black"/>
                      </a:solidFill>
                      <a:latin typeface="Arial" charset="0"/>
                    </a:rPr>
                    <a:t>Genomic resequencing 16 genotypes</a:t>
                  </a:r>
                  <a:endParaRPr lang="fr-FR" altLang="fr-FR" sz="180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038776" y="3660452"/>
                  <a:ext cx="3520956" cy="369825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fr-FR" sz="1800" b="1">
                      <a:solidFill>
                        <a:prstClr val="white"/>
                      </a:solidFill>
                      <a:cs typeface="Arial" charset="0"/>
                    </a:rPr>
                    <a:t>GenoPea Infinium® BeadChip </a:t>
                  </a:r>
                  <a:endParaRPr lang="fr-FR" altLang="fr-FR" sz="1800" b="1">
                    <a:solidFill>
                      <a:prstClr val="white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1" name="Rectangle 6"/>
                <p:cNvSpPr>
                  <a:spLocks noChangeArrowheads="1"/>
                </p:cNvSpPr>
                <p:nvPr/>
              </p:nvSpPr>
              <p:spPr bwMode="auto">
                <a:xfrm>
                  <a:off x="1934403" y="3108106"/>
                  <a:ext cx="1722044" cy="36933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prstClr val="black"/>
                      </a:solidFill>
                      <a:latin typeface="Arial" charset="0"/>
                    </a:rPr>
                    <a:t>SNP discovery</a:t>
                  </a:r>
                </a:p>
              </p:txBody>
            </p:sp>
            <p:sp>
              <p:nvSpPr>
                <p:cNvPr id="62" name="Rectangle 7"/>
                <p:cNvSpPr>
                  <a:spLocks noChangeArrowheads="1"/>
                </p:cNvSpPr>
                <p:nvPr/>
              </p:nvSpPr>
              <p:spPr bwMode="auto">
                <a:xfrm>
                  <a:off x="414945" y="4416803"/>
                  <a:ext cx="2318662" cy="6463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fr-FR" sz="1800" b="1">
                      <a:solidFill>
                        <a:prstClr val="black"/>
                      </a:solidFill>
                      <a:latin typeface="Arial" charset="0"/>
                    </a:rPr>
                    <a:t>Genotyping genetic resources</a:t>
                  </a:r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2863217" y="4429928"/>
                  <a:ext cx="2534686" cy="64633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prstClr val="black"/>
                      </a:solidFill>
                      <a:latin typeface="Arial" charset="0"/>
                    </a:rPr>
                    <a:t>Genotyping mapping populations</a:t>
                  </a:r>
                  <a:endParaRPr lang="en-US" altLang="fr-FR" sz="1800" b="1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26049" y="4030276"/>
                  <a:ext cx="4138472" cy="3698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1800" i="1" dirty="0">
                      <a:solidFill>
                        <a:prstClr val="white">
                          <a:lumMod val="65000"/>
                        </a:prstClr>
                      </a:solidFill>
                      <a:latin typeface="Arial" charset="0"/>
                    </a:rPr>
                    <a:t>13 204 SNP markers producing results</a:t>
                  </a:r>
                </a:p>
              </p:txBody>
            </p:sp>
          </p:grpSp>
          <p:sp>
            <p:nvSpPr>
              <p:cNvPr id="51" name="Rectangle 13"/>
              <p:cNvSpPr>
                <a:spLocks noChangeArrowheads="1"/>
              </p:cNvSpPr>
              <p:nvPr/>
            </p:nvSpPr>
            <p:spPr bwMode="auto">
              <a:xfrm>
                <a:off x="2195735" y="561861"/>
                <a:ext cx="2447613" cy="6463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fr-FR" sz="1800">
                    <a:solidFill>
                      <a:prstClr val="black"/>
                    </a:solidFill>
                    <a:latin typeface="Arial" charset="0"/>
                  </a:rPr>
                  <a:t>Genomic sequencing of Cameor</a:t>
                </a:r>
                <a:endParaRPr lang="fr-FR" altLang="fr-FR" sz="1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52" name="Connecteur droit 51"/>
              <p:cNvCxnSpPr>
                <a:stCxn id="57" idx="3"/>
              </p:cNvCxnSpPr>
              <p:nvPr/>
            </p:nvCxnSpPr>
            <p:spPr>
              <a:xfrm flipV="1">
                <a:off x="1907004" y="884069"/>
                <a:ext cx="28891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2043524" y="884069"/>
                <a:ext cx="0" cy="5999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>
                <a:stCxn id="58" idx="3"/>
                <a:endCxn id="59" idx="1"/>
              </p:cNvCxnSpPr>
              <p:nvPr/>
            </p:nvCxnSpPr>
            <p:spPr>
              <a:xfrm>
                <a:off x="2880108" y="1953860"/>
                <a:ext cx="895320" cy="63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3319831" y="1968145"/>
                <a:ext cx="0" cy="6999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3319831" y="3052222"/>
                <a:ext cx="0" cy="1793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cteur droit 47"/>
            <p:cNvCxnSpPr/>
            <p:nvPr/>
          </p:nvCxnSpPr>
          <p:spPr>
            <a:xfrm>
              <a:off x="2896074" y="4976264"/>
              <a:ext cx="0" cy="431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2829401" y="5409577"/>
              <a:ext cx="1285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54"/>
          <p:cNvSpPr txBox="1">
            <a:spLocks noChangeArrowheads="1"/>
          </p:cNvSpPr>
          <p:nvPr/>
        </p:nvSpPr>
        <p:spPr bwMode="auto">
          <a:xfrm>
            <a:off x="3026" y="5733256"/>
            <a:ext cx="573144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 err="1">
                <a:solidFill>
                  <a:prstClr val="black"/>
                </a:solidFill>
                <a:latin typeface="Arial" charset="0"/>
              </a:rPr>
              <a:t>Aluome</a:t>
            </a:r>
            <a:r>
              <a:rPr lang="fr-FR" altLang="fr-FR" sz="1600" i="1" dirty="0">
                <a:solidFill>
                  <a:prstClr val="black"/>
                </a:solidFill>
                <a:latin typeface="Arial" charset="0"/>
              </a:rPr>
              <a:t> et al. </a:t>
            </a:r>
            <a:r>
              <a:rPr lang="fr-FR" altLang="fr-FR" sz="1600" i="1" dirty="0" err="1">
                <a:solidFill>
                  <a:prstClr val="black"/>
                </a:solidFill>
                <a:latin typeface="Arial" charset="0"/>
              </a:rPr>
              <a:t>submitted</a:t>
            </a:r>
            <a:r>
              <a:rPr lang="fr-FR" altLang="fr-FR" sz="1600" i="1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fr-FR" altLang="fr-FR" sz="1600" i="1" dirty="0" err="1">
                <a:solidFill>
                  <a:prstClr val="black"/>
                </a:solidFill>
                <a:latin typeface="Arial" charset="0"/>
              </a:rPr>
              <a:t>Tayeh</a:t>
            </a:r>
            <a:r>
              <a:rPr lang="fr-FR" altLang="fr-FR" sz="1600" i="1" dirty="0">
                <a:solidFill>
                  <a:prstClr val="black"/>
                </a:solidFill>
                <a:latin typeface="Arial" charset="0"/>
              </a:rPr>
              <a:t> et al. </a:t>
            </a:r>
            <a:r>
              <a:rPr lang="fr-FR" altLang="fr-FR" sz="1600" i="1" dirty="0" smtClean="0">
                <a:solidFill>
                  <a:prstClr val="black"/>
                </a:solidFill>
                <a:latin typeface="Arial" charset="0"/>
              </a:rPr>
              <a:t>2015, </a:t>
            </a:r>
            <a:r>
              <a:rPr lang="fr-FR" altLang="fr-FR" sz="1600" i="1" dirty="0">
                <a:solidFill>
                  <a:prstClr val="black"/>
                </a:solidFill>
                <a:latin typeface="Arial" charset="0"/>
              </a:rPr>
              <a:t>The Plant J.</a:t>
            </a:r>
          </a:p>
        </p:txBody>
      </p:sp>
      <p:cxnSp>
        <p:nvCxnSpPr>
          <p:cNvPr id="66" name="Connecteur droit avec flèche 65"/>
          <p:cNvCxnSpPr>
            <a:stCxn id="62" idx="2"/>
          </p:cNvCxnSpPr>
          <p:nvPr/>
        </p:nvCxnSpPr>
        <p:spPr>
          <a:xfrm>
            <a:off x="1684338" y="5171284"/>
            <a:ext cx="7937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249363" y="5361979"/>
            <a:ext cx="8826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GWAS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4286250" y="5157192"/>
            <a:ext cx="7938" cy="238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3760788" y="5395317"/>
            <a:ext cx="1069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1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Mapping</a:t>
            </a:r>
            <a:endParaRPr 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799806" y="4593580"/>
            <a:ext cx="1068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" name="Imag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6573172"/>
            <a:ext cx="1073696" cy="284828"/>
          </a:xfrm>
          <a:prstGeom prst="rect">
            <a:avLst/>
          </a:prstGeom>
        </p:spPr>
      </p:pic>
      <p:grpSp>
        <p:nvGrpSpPr>
          <p:cNvPr id="33" name="Groupe 10"/>
          <p:cNvGrpSpPr>
            <a:grpSpLocks/>
          </p:cNvGrpSpPr>
          <p:nvPr/>
        </p:nvGrpSpPr>
        <p:grpSpPr bwMode="auto">
          <a:xfrm>
            <a:off x="755576" y="6669360"/>
            <a:ext cx="1547813" cy="180975"/>
            <a:chOff x="771741" y="771178"/>
            <a:chExt cx="2216083" cy="209550"/>
          </a:xfrm>
        </p:grpSpPr>
        <p:pic>
          <p:nvPicPr>
            <p:cNvPr id="34" name="Image 6" descr="lolo4.t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02" y="792641"/>
              <a:ext cx="418822" cy="18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41" y="771178"/>
              <a:ext cx="100517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 8" descr="\\pommard\mse-users$\sbelotti\Mes documents\sylvie\Cellule communication\INRA_Q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65" y="792613"/>
              <a:ext cx="709127" cy="18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ZoneTexte 41"/>
          <p:cNvSpPr txBox="1"/>
          <p:nvPr/>
        </p:nvSpPr>
        <p:spPr>
          <a:xfrm>
            <a:off x="4644008" y="6381328"/>
            <a:ext cx="1728192" cy="27699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(Judith </a:t>
            </a:r>
            <a:r>
              <a:rPr lang="fr-FR" b="1" dirty="0" err="1" smtClean="0"/>
              <a:t>Burstin</a:t>
            </a:r>
            <a:r>
              <a:rPr lang="fr-FR" b="1" dirty="0" smtClean="0"/>
              <a:t> et al)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827584" y="26621"/>
            <a:ext cx="7272808" cy="954107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27590"/>
                </a:solidFill>
              </a:rPr>
              <a:t>E</a:t>
            </a:r>
            <a:r>
              <a:rPr lang="fr-FR" sz="2800" b="1" dirty="0" smtClean="0">
                <a:solidFill>
                  <a:srgbClr val="027590"/>
                </a:solidFill>
              </a:rPr>
              <a:t>xploitation of TILLING via new </a:t>
            </a:r>
            <a:r>
              <a:rPr lang="fr-FR" sz="2800" b="1" dirty="0" err="1" smtClean="0">
                <a:solidFill>
                  <a:srgbClr val="027590"/>
                </a:solidFill>
              </a:rPr>
              <a:t>genomics</a:t>
            </a:r>
            <a:r>
              <a:rPr lang="fr-FR" sz="2800" b="1" dirty="0" smtClean="0">
                <a:solidFill>
                  <a:srgbClr val="027590"/>
                </a:solidFill>
              </a:rPr>
              <a:t> </a:t>
            </a:r>
            <a:r>
              <a:rPr lang="fr-FR" sz="2800" b="1" dirty="0" err="1" smtClean="0">
                <a:solidFill>
                  <a:srgbClr val="027590"/>
                </a:solidFill>
              </a:rPr>
              <a:t>resources</a:t>
            </a:r>
            <a:r>
              <a:rPr lang="fr-FR" sz="2800" b="1" dirty="0" smtClean="0">
                <a:solidFill>
                  <a:srgbClr val="027590"/>
                </a:solidFill>
              </a:rPr>
              <a:t> in </a:t>
            </a:r>
            <a:r>
              <a:rPr lang="fr-FR" sz="2800" b="1" dirty="0" err="1" smtClean="0">
                <a:solidFill>
                  <a:srgbClr val="027590"/>
                </a:solidFill>
              </a:rPr>
              <a:t>Pea</a:t>
            </a:r>
            <a:endParaRPr lang="fr-FR" sz="2800" b="1" dirty="0">
              <a:solidFill>
                <a:srgbClr val="0275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4475"/>
            <a:ext cx="896461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-13125" y="6093296"/>
            <a:ext cx="2203603" cy="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323528" y="478994"/>
            <a:ext cx="8496944" cy="861774"/>
          </a:xfrm>
          <a:prstGeom prst="rect">
            <a:avLst/>
          </a:prstGeom>
          <a:solidFill>
            <a:srgbClr val="E7FFFE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27590"/>
                </a:solidFill>
              </a:rPr>
              <a:t>TILLING: </a:t>
            </a:r>
            <a:r>
              <a:rPr lang="fr-FR" sz="3200" dirty="0" err="1" smtClean="0">
                <a:solidFill>
                  <a:srgbClr val="027590"/>
                </a:solidFill>
              </a:rPr>
              <a:t>Widely</a:t>
            </a:r>
            <a:r>
              <a:rPr lang="fr-FR" sz="3200" dirty="0" smtClean="0">
                <a:solidFill>
                  <a:srgbClr val="027590"/>
                </a:solidFill>
              </a:rPr>
              <a:t> </a:t>
            </a:r>
            <a:r>
              <a:rPr lang="fr-FR" sz="3200" dirty="0" err="1" smtClean="0">
                <a:solidFill>
                  <a:srgbClr val="027590"/>
                </a:solidFill>
              </a:rPr>
              <a:t>used</a:t>
            </a:r>
            <a:r>
              <a:rPr lang="fr-FR" sz="3200" dirty="0" smtClean="0">
                <a:solidFill>
                  <a:srgbClr val="027590"/>
                </a:solidFill>
              </a:rPr>
              <a:t> in </a:t>
            </a:r>
            <a:r>
              <a:rPr lang="fr-FR" sz="3200" dirty="0" err="1" smtClean="0">
                <a:solidFill>
                  <a:srgbClr val="027590"/>
                </a:solidFill>
              </a:rPr>
              <a:t>Pea</a:t>
            </a:r>
            <a:r>
              <a:rPr lang="fr-FR" sz="3200" dirty="0" smtClean="0">
                <a:solidFill>
                  <a:srgbClr val="027590"/>
                </a:solidFill>
              </a:rPr>
              <a:t> </a:t>
            </a:r>
            <a:r>
              <a:rPr lang="fr-FR" sz="3200" dirty="0" err="1" smtClean="0">
                <a:solidFill>
                  <a:srgbClr val="027590"/>
                </a:solidFill>
              </a:rPr>
              <a:t>since</a:t>
            </a:r>
            <a:r>
              <a:rPr lang="fr-FR" sz="3200" dirty="0" smtClean="0">
                <a:solidFill>
                  <a:srgbClr val="027590"/>
                </a:solidFill>
              </a:rPr>
              <a:t> 2008</a:t>
            </a:r>
          </a:p>
          <a:p>
            <a:pPr algn="ctr"/>
            <a:endParaRPr lang="fr-FR" sz="1800" dirty="0">
              <a:solidFill>
                <a:srgbClr val="02759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99792" y="6084585"/>
            <a:ext cx="54726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(~100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genes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screened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supply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on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average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6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lines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per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gene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screened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fr-FR" sz="1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tilling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755932"/>
            <a:ext cx="3830515" cy="26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1" t="2191" r="269" b="2473"/>
          <a:stretch>
            <a:fillRect/>
          </a:stretch>
        </p:blipFill>
        <p:spPr bwMode="auto">
          <a:xfrm>
            <a:off x="2514600" y="4764117"/>
            <a:ext cx="2168769" cy="20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 rot="16200000">
            <a:off x="-1307855" y="4822782"/>
            <a:ext cx="3165231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23" b="1">
                <a:latin typeface="Verdana" panose="020B0604030504040204" pitchFamily="34" charset="0"/>
              </a:rPr>
              <a:t>Photo serre URLEG-INRA Dijon C. Le Signor</a:t>
            </a:r>
            <a:endParaRPr lang="en-US" altLang="fr-FR" sz="923" b="1">
              <a:latin typeface="Verdana" panose="020B060403050404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 rot="16200000">
            <a:off x="1522535" y="5435266"/>
            <a:ext cx="2321169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38" b="1" i="1">
                <a:latin typeface="Verdana" panose="020B0604030504040204" pitchFamily="34" charset="0"/>
              </a:rPr>
              <a:t>Colbert et al (2001)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38" b="1" i="1">
                <a:latin typeface="Verdana" panose="020B0604030504040204" pitchFamily="34" charset="0"/>
              </a:rPr>
              <a:t> Plant Physiology 126: 480-484</a:t>
            </a:r>
            <a:endParaRPr lang="en-US" altLang="fr-FR" sz="738" b="1" i="1">
              <a:latin typeface="Verdana" panose="020B060403050404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6200" y="7170278"/>
            <a:ext cx="8153400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8" b="1" i="1">
                <a:solidFill>
                  <a:srgbClr val="A50021"/>
                </a:solidFill>
              </a:rPr>
              <a:t>	</a:t>
            </a:r>
            <a:r>
              <a:rPr lang="fr-FR" altLang="fr-FR" sz="1292" b="1">
                <a:solidFill>
                  <a:srgbClr val="A50021"/>
                </a:solidFill>
              </a:rPr>
              <a:t>							 </a:t>
            </a:r>
            <a:endParaRPr lang="en-US" altLang="fr-FR" sz="1292" b="1">
              <a:solidFill>
                <a:srgbClr val="A50021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0" y="7155624"/>
            <a:ext cx="91440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108"/>
          </a:p>
        </p:txBody>
      </p:sp>
      <p:sp>
        <p:nvSpPr>
          <p:cNvPr id="12" name="Rectangle 11"/>
          <p:cNvSpPr/>
          <p:nvPr/>
        </p:nvSpPr>
        <p:spPr>
          <a:xfrm>
            <a:off x="0" y="-99392"/>
            <a:ext cx="9226328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fr-FR" altLang="fr-FR" sz="24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TILLING: A </a:t>
            </a:r>
            <a:r>
              <a:rPr lang="fr-FR" altLang="fr-FR" sz="24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method</a:t>
            </a:r>
            <a:r>
              <a:rPr lang="fr-FR" altLang="fr-FR" sz="24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400" b="1" dirty="0">
                <a:solidFill>
                  <a:srgbClr val="027590"/>
                </a:solidFill>
                <a:latin typeface="Verdana" panose="020B0604030504040204" pitchFamily="34" charset="0"/>
              </a:rPr>
              <a:t>of </a:t>
            </a:r>
            <a:r>
              <a:rPr lang="fr-FR" altLang="fr-FR" sz="2400" b="1" dirty="0" err="1">
                <a:solidFill>
                  <a:srgbClr val="027590"/>
                </a:solidFill>
                <a:latin typeface="Verdana" panose="020B0604030504040204" pitchFamily="34" charset="0"/>
              </a:rPr>
              <a:t>producing</a:t>
            </a:r>
            <a:r>
              <a:rPr lang="fr-FR" altLang="fr-FR" sz="2400" b="1" dirty="0">
                <a:solidFill>
                  <a:srgbClr val="027590"/>
                </a:solidFill>
                <a:latin typeface="Verdana" panose="020B0604030504040204" pitchFamily="34" charset="0"/>
              </a:rPr>
              <a:t> and </a:t>
            </a:r>
            <a:r>
              <a:rPr lang="fr-FR" altLang="fr-FR" sz="2400" b="1" dirty="0" err="1">
                <a:solidFill>
                  <a:srgbClr val="027590"/>
                </a:solidFill>
                <a:latin typeface="Verdana" panose="020B0604030504040204" pitchFamily="34" charset="0"/>
              </a:rPr>
              <a:t>identifying</a:t>
            </a:r>
            <a:r>
              <a:rPr lang="fr-FR" altLang="fr-FR" sz="2400" b="1" dirty="0">
                <a:solidFill>
                  <a:srgbClr val="027590"/>
                </a:solidFill>
                <a:latin typeface="Verdana" panose="020B0604030504040204" pitchFamily="34" charset="0"/>
              </a:rPr>
              <a:t> mutations in </a:t>
            </a:r>
            <a:r>
              <a:rPr lang="fr-FR" altLang="fr-FR" sz="24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any</a:t>
            </a:r>
            <a:r>
              <a:rPr lang="fr-FR" altLang="fr-FR" sz="24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4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gene</a:t>
            </a:r>
            <a:r>
              <a:rPr lang="fr-FR" altLang="fr-FR" sz="24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400" b="1" dirty="0">
                <a:solidFill>
                  <a:srgbClr val="027590"/>
                </a:solidFill>
                <a:latin typeface="Verdana" panose="020B0604030504040204" pitchFamily="34" charset="0"/>
              </a:rPr>
              <a:t>of </a:t>
            </a:r>
            <a:r>
              <a:rPr lang="fr-FR" altLang="fr-FR" sz="24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interest</a:t>
            </a:r>
            <a:endParaRPr lang="fr-FR" altLang="fr-FR" sz="2400" b="1" dirty="0" smtClean="0">
              <a:solidFill>
                <a:srgbClr val="02759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fr-FR" altLang="fr-FR" sz="2000" b="1" dirty="0" smtClean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EMS-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generated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population of point mutants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Make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DNAs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from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each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plant (~4500), arrange in pools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Screen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for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lines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of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interest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by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gene-specific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detection</a:t>
            </a:r>
            <a:endParaRPr lang="fr-FR" altLang="fr-FR" sz="2000" b="1" dirty="0" smtClean="0">
              <a:solidFill>
                <a:srgbClr val="027590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Purify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away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from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other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mutations by back-</a:t>
            </a:r>
            <a:r>
              <a:rPr lang="fr-FR" altLang="fr-FR" sz="2000" b="1" dirty="0" err="1" smtClean="0">
                <a:solidFill>
                  <a:srgbClr val="027590"/>
                </a:solidFill>
                <a:latin typeface="Verdana" panose="020B0604030504040204" pitchFamily="34" charset="0"/>
              </a:rPr>
              <a:t>crossing</a:t>
            </a:r>
            <a:r>
              <a:rPr lang="fr-FR" altLang="fr-FR" sz="2000" b="1" dirty="0" smtClean="0">
                <a:solidFill>
                  <a:srgbClr val="027590"/>
                </a:solidFill>
                <a:latin typeface="Verdana" panose="020B0604030504040204" pitchFamily="34" charset="0"/>
              </a:rPr>
              <a:t> </a:t>
            </a:r>
            <a:endParaRPr lang="fr-FR" altLang="fr-FR" sz="2000" b="1" dirty="0">
              <a:solidFill>
                <a:srgbClr val="02759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fr-FR" altLang="fr-FR" sz="2000" b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Picture 15" descr="po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98" y="3476010"/>
            <a:ext cx="3758958" cy="30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 descr="H:\INRA\clearing - cytologie du développement des graines\03-08-12\Nouveau dossier\03-08-12 TNT10-11 zoom 75% x10 (1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966995" y="4275329"/>
            <a:ext cx="1842108" cy="137944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Groupe 7"/>
          <p:cNvGrpSpPr/>
          <p:nvPr/>
        </p:nvGrpSpPr>
        <p:grpSpPr>
          <a:xfrm>
            <a:off x="264411" y="4234581"/>
            <a:ext cx="567555" cy="379286"/>
            <a:chOff x="-111943" y="5153434"/>
            <a:chExt cx="1135111" cy="743084"/>
          </a:xfrm>
        </p:grpSpPr>
        <p:pic>
          <p:nvPicPr>
            <p:cNvPr id="85" name="Picture 44" descr="seed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82"/>
            <a:stretch>
              <a:fillRect/>
            </a:stretch>
          </p:blipFill>
          <p:spPr bwMode="auto">
            <a:xfrm rot="564355">
              <a:off x="-111943" y="5153434"/>
              <a:ext cx="1135111" cy="74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Rectangle 85"/>
            <p:cNvSpPr/>
            <p:nvPr/>
          </p:nvSpPr>
          <p:spPr>
            <a:xfrm>
              <a:off x="50717" y="5217190"/>
              <a:ext cx="827611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8" name="Flèche vers le bas 87"/>
          <p:cNvSpPr/>
          <p:nvPr/>
        </p:nvSpPr>
        <p:spPr>
          <a:xfrm rot="16200000">
            <a:off x="774046" y="4358990"/>
            <a:ext cx="163641" cy="17453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925671" y="4994703"/>
            <a:ext cx="157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endosperm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029537" y="4994703"/>
            <a:ext cx="100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Embryo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395529" y="3314789"/>
            <a:ext cx="585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Two genes with an endosperm-specific expression during embryogenesis determine final seed weight through the regulation of embryo cell division :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176789" y="5666814"/>
            <a:ext cx="31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Communication &amp; interaction ?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7" name="Flèche courbée vers la gauche 96"/>
          <p:cNvSpPr/>
          <p:nvPr/>
        </p:nvSpPr>
        <p:spPr>
          <a:xfrm rot="5400000" flipV="1">
            <a:off x="1665968" y="4978297"/>
            <a:ext cx="301751" cy="979585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33134" y="4523636"/>
            <a:ext cx="5027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3" panose="05040102010807070707" pitchFamily="18" charset="2"/>
              <a:buChar char="Ê"/>
            </a:pPr>
            <a:r>
              <a:rPr lang="fr-FR" b="1" dirty="0" smtClean="0">
                <a:latin typeface="+mj-lt"/>
                <a:sym typeface="Wingdings 3" panose="05040102010807070707" pitchFamily="18" charset="2"/>
              </a:rPr>
              <a:t>a </a:t>
            </a:r>
            <a:r>
              <a:rPr lang="fr-FR" b="1" dirty="0" err="1">
                <a:latin typeface="+mj-lt"/>
              </a:rPr>
              <a:t>Subtilisin-like</a:t>
            </a:r>
            <a:r>
              <a:rPr lang="fr-FR" b="1" dirty="0">
                <a:latin typeface="+mj-lt"/>
              </a:rPr>
              <a:t> serine </a:t>
            </a:r>
            <a:r>
              <a:rPr lang="fr-FR" b="1" dirty="0" err="1" smtClean="0">
                <a:latin typeface="+mj-lt"/>
              </a:rPr>
              <a:t>protease</a:t>
            </a:r>
            <a:endParaRPr lang="fr-FR" b="1" dirty="0" smtClean="0">
              <a:latin typeface="+mj-lt"/>
            </a:endParaRPr>
          </a:p>
          <a:p>
            <a:r>
              <a:rPr lang="fr-FR" sz="1200" i="1" dirty="0" smtClean="0">
                <a:latin typeface="+mj-lt"/>
              </a:rPr>
              <a:t>D’</a:t>
            </a:r>
            <a:r>
              <a:rPr lang="fr-FR" sz="1200" i="1" dirty="0" err="1" smtClean="0">
                <a:latin typeface="+mj-lt"/>
              </a:rPr>
              <a:t>Erfurth</a:t>
            </a:r>
            <a:r>
              <a:rPr lang="fr-FR" sz="1200" i="1" dirty="0" smtClean="0">
                <a:latin typeface="+mj-lt"/>
              </a:rPr>
              <a:t> et al., 2012 New </a:t>
            </a:r>
            <a:r>
              <a:rPr lang="fr-FR" sz="1200" i="1" dirty="0" err="1">
                <a:latin typeface="+mj-lt"/>
              </a:rPr>
              <a:t>Phytol</a:t>
            </a:r>
            <a:r>
              <a:rPr lang="fr-FR" sz="1200" i="1" dirty="0">
                <a:latin typeface="+mj-lt"/>
              </a:rPr>
              <a:t>. </a:t>
            </a:r>
            <a:endParaRPr lang="fr-FR" sz="1200" i="1" dirty="0" smtClean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marL="285750" indent="-285750">
              <a:buFont typeface="Wingdings 3" panose="05040102010807070707" pitchFamily="18" charset="2"/>
              <a:buChar char="Ê"/>
            </a:pPr>
            <a:r>
              <a:rPr lang="en-US" b="1" dirty="0" smtClean="0">
                <a:latin typeface="+mj-lt"/>
                <a:sym typeface="Wingdings 3" panose="05040102010807070707" pitchFamily="18" charset="2"/>
              </a:rPr>
              <a:t>a DNA-binding </a:t>
            </a:r>
            <a:r>
              <a:rPr lang="en-US" b="1" dirty="0">
                <a:latin typeface="+mj-lt"/>
                <a:sym typeface="Wingdings 3" panose="05040102010807070707" pitchFamily="18" charset="2"/>
              </a:rPr>
              <a:t>with One </a:t>
            </a:r>
            <a:r>
              <a:rPr lang="en-US" b="1" dirty="0" smtClean="0">
                <a:latin typeface="+mj-lt"/>
                <a:sym typeface="Wingdings 3" panose="05040102010807070707" pitchFamily="18" charset="2"/>
              </a:rPr>
              <a:t>zinc-Finger (</a:t>
            </a:r>
            <a:r>
              <a:rPr lang="fr-FR" b="1" dirty="0" smtClean="0">
                <a:latin typeface="+mj-lt"/>
              </a:rPr>
              <a:t>DOF)-type transcription factor</a:t>
            </a:r>
          </a:p>
          <a:p>
            <a:r>
              <a:rPr lang="fr-FR" sz="1200" i="1" dirty="0" err="1" smtClean="0">
                <a:latin typeface="+mj-lt"/>
              </a:rPr>
              <a:t>Noguero</a:t>
            </a:r>
            <a:r>
              <a:rPr lang="fr-FR" sz="1200" i="1" dirty="0" smtClean="0">
                <a:latin typeface="+mj-lt"/>
              </a:rPr>
              <a:t> et al., 2013 Plant </a:t>
            </a:r>
            <a:r>
              <a:rPr lang="fr-FR" sz="1200" i="1" dirty="0" err="1" smtClean="0">
                <a:latin typeface="+mj-lt"/>
              </a:rPr>
              <a:t>Sci</a:t>
            </a:r>
            <a:r>
              <a:rPr lang="fr-FR" sz="1200" i="1" dirty="0" smtClean="0">
                <a:latin typeface="+mj-lt"/>
              </a:rPr>
              <a:t>.</a:t>
            </a:r>
          </a:p>
          <a:p>
            <a:r>
              <a:rPr lang="fr-FR" sz="1200" i="1" dirty="0" err="1" smtClean="0">
                <a:latin typeface="+mj-lt"/>
              </a:rPr>
              <a:t>Noguero</a:t>
            </a:r>
            <a:r>
              <a:rPr lang="fr-FR" sz="1200" i="1" dirty="0" smtClean="0">
                <a:latin typeface="+mj-lt"/>
              </a:rPr>
              <a:t> et al. 2015 Plant J.</a:t>
            </a:r>
          </a:p>
        </p:txBody>
      </p:sp>
      <p:grpSp>
        <p:nvGrpSpPr>
          <p:cNvPr id="82" name="Groupe 81"/>
          <p:cNvGrpSpPr/>
          <p:nvPr/>
        </p:nvGrpSpPr>
        <p:grpSpPr>
          <a:xfrm>
            <a:off x="1048846" y="3224729"/>
            <a:ext cx="1112293" cy="641130"/>
            <a:chOff x="1071251" y="1711197"/>
            <a:chExt cx="2338987" cy="1428730"/>
          </a:xfrm>
        </p:grpSpPr>
        <p:sp>
          <p:nvSpPr>
            <p:cNvPr id="87" name="Ellipse 86"/>
            <p:cNvSpPr/>
            <p:nvPr/>
          </p:nvSpPr>
          <p:spPr bwMode="auto">
            <a:xfrm>
              <a:off x="1071251" y="2884833"/>
              <a:ext cx="253860" cy="255094"/>
            </a:xfrm>
            <a:prstGeom prst="ellipse">
              <a:avLst/>
            </a:prstGeom>
            <a:gradFill flip="none" rotWithShape="1">
              <a:gsLst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4" name="Ellipse 93"/>
            <p:cNvSpPr/>
            <p:nvPr/>
          </p:nvSpPr>
          <p:spPr bwMode="auto">
            <a:xfrm>
              <a:off x="1256329" y="2545953"/>
              <a:ext cx="304068" cy="296008"/>
            </a:xfrm>
            <a:prstGeom prst="ellipse">
              <a:avLst/>
            </a:prstGeom>
            <a:gradFill flip="none" rotWithShape="1">
              <a:gsLst>
                <a:gs pos="50000">
                  <a:srgbClr val="76B54B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98" name="Ellipse 97"/>
            <p:cNvSpPr/>
            <p:nvPr/>
          </p:nvSpPr>
          <p:spPr bwMode="auto">
            <a:xfrm>
              <a:off x="1610793" y="2266454"/>
              <a:ext cx="343713" cy="328547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1" name="Ellipse 100"/>
            <p:cNvSpPr/>
            <p:nvPr/>
          </p:nvSpPr>
          <p:spPr bwMode="auto">
            <a:xfrm>
              <a:off x="2037570" y="2034189"/>
              <a:ext cx="362971" cy="328833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2523549" y="1870825"/>
              <a:ext cx="367879" cy="334855"/>
            </a:xfrm>
            <a:prstGeom prst="ellipse">
              <a:avLst/>
            </a:prstGeom>
            <a:gradFill flip="none" rotWithShape="1">
              <a:gsLst>
                <a:gs pos="552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04" name="Ellipse 103"/>
            <p:cNvSpPr/>
            <p:nvPr/>
          </p:nvSpPr>
          <p:spPr bwMode="auto">
            <a:xfrm>
              <a:off x="3042359" y="1711197"/>
              <a:ext cx="367879" cy="334855"/>
            </a:xfrm>
            <a:prstGeom prst="ellipse">
              <a:avLst/>
            </a:prstGeom>
            <a:gradFill flip="none" rotWithShape="1">
              <a:gsLst>
                <a:gs pos="50000">
                  <a:schemeClr val="accent2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891489" y="3191287"/>
            <a:ext cx="157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Seed </a:t>
            </a:r>
          </a:p>
          <a:p>
            <a:endParaRPr lang="en-US" sz="1400" i="1" dirty="0" smtClean="0">
              <a:solidFill>
                <a:srgbClr val="009900"/>
              </a:solidFill>
              <a:latin typeface="+mn-lt"/>
            </a:endParaRPr>
          </a:p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        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deve</a:t>
            </a:r>
            <a:r>
              <a:rPr lang="en-US" sz="1400" i="1" dirty="0" smtClean="0">
                <a:latin typeface="+mn-lt"/>
              </a:rPr>
              <a:t>lopment</a:t>
            </a:r>
            <a:endParaRPr lang="en-US" sz="1400" i="1" dirty="0">
              <a:latin typeface="+mn-lt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5328592" y="6580614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HCERES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evaluation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Dijon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January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19th-20th, 2016</a:t>
            </a:r>
            <a:endParaRPr lang="fr-FR" sz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5" name="Connecteur droit 104"/>
          <p:cNvCxnSpPr/>
          <p:nvPr/>
        </p:nvCxnSpPr>
        <p:spPr>
          <a:xfrm flipV="1">
            <a:off x="2140533" y="6502501"/>
            <a:ext cx="6953522" cy="144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125" y="6165304"/>
            <a:ext cx="2203603" cy="64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6573172"/>
            <a:ext cx="1073696" cy="284828"/>
          </a:xfrm>
          <a:prstGeom prst="rect">
            <a:avLst/>
          </a:prstGeom>
        </p:spPr>
      </p:pic>
      <p:grpSp>
        <p:nvGrpSpPr>
          <p:cNvPr id="72" name="Groupe 10"/>
          <p:cNvGrpSpPr>
            <a:grpSpLocks/>
          </p:cNvGrpSpPr>
          <p:nvPr/>
        </p:nvGrpSpPr>
        <p:grpSpPr bwMode="auto">
          <a:xfrm>
            <a:off x="755576" y="6669360"/>
            <a:ext cx="1547813" cy="180975"/>
            <a:chOff x="771741" y="771178"/>
            <a:chExt cx="2216083" cy="209550"/>
          </a:xfrm>
        </p:grpSpPr>
        <p:pic>
          <p:nvPicPr>
            <p:cNvPr id="78" name="Image 6" descr="lolo4.t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002" y="792641"/>
              <a:ext cx="418822" cy="18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41" y="771178"/>
              <a:ext cx="100517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Image 8" descr="\\pommard\mse-users$\sbelotti\Mes documents\sylvie\Cellule communication\INRA_Q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65" y="792613"/>
              <a:ext cx="709127" cy="18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0" name="Image 119" descr="les-petit-pois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1605" y="1690114"/>
            <a:ext cx="1174873" cy="8615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1" name="Picture 213" descr="graines pois Mtr2 inversé"/>
          <p:cNvPicPr>
            <a:picLocks noChangeAspect="1" noChangeArrowheads="1"/>
          </p:cNvPicPr>
          <p:nvPr/>
        </p:nvPicPr>
        <p:blipFill rotWithShape="1">
          <a:blip r:embed="rId11" cstate="email">
            <a:lum bright="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926" y="2051951"/>
            <a:ext cx="584477" cy="519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ZoneTexte 121"/>
          <p:cNvSpPr txBox="1"/>
          <p:nvPr/>
        </p:nvSpPr>
        <p:spPr>
          <a:xfrm>
            <a:off x="5891134" y="1116652"/>
            <a:ext cx="136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Crop</a:t>
            </a:r>
          </a:p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P. sativum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3" name="Flèche droite 122"/>
          <p:cNvSpPr/>
          <p:nvPr/>
        </p:nvSpPr>
        <p:spPr>
          <a:xfrm flipH="1">
            <a:off x="5728262" y="1918740"/>
            <a:ext cx="258416" cy="3310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4" name="Flèche droite 123"/>
          <p:cNvSpPr/>
          <p:nvPr/>
        </p:nvSpPr>
        <p:spPr>
          <a:xfrm>
            <a:off x="1650301" y="1918740"/>
            <a:ext cx="258416" cy="3310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107504" y="260648"/>
            <a:ext cx="8883979" cy="830997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27590"/>
                </a:solidFill>
                <a:latin typeface="+mj-lt"/>
              </a:rPr>
              <a:t>Examples of </a:t>
            </a:r>
            <a:r>
              <a:rPr lang="en-US" sz="2400" b="1" dirty="0" err="1" smtClean="0">
                <a:solidFill>
                  <a:srgbClr val="027590"/>
                </a:solidFill>
                <a:latin typeface="+mj-lt"/>
              </a:rPr>
              <a:t>TILLed</a:t>
            </a:r>
            <a:r>
              <a:rPr lang="en-US" sz="2400" b="1" dirty="0" smtClean="0">
                <a:solidFill>
                  <a:srgbClr val="027590"/>
                </a:solidFill>
                <a:latin typeface="+mj-lt"/>
              </a:rPr>
              <a:t> genes in our project on seed development and composition</a:t>
            </a:r>
            <a:endParaRPr lang="en-US" sz="2400" b="1" dirty="0">
              <a:solidFill>
                <a:srgbClr val="027590"/>
              </a:solidFill>
              <a:latin typeface="+mj-lt"/>
            </a:endParaRPr>
          </a:p>
        </p:txBody>
      </p:sp>
      <p:pic>
        <p:nvPicPr>
          <p:cNvPr id="133" name="Image 13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34" y="1677534"/>
            <a:ext cx="1178062" cy="8789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4" name="Picture 213" descr="graines pois Mtr2 inversé"/>
          <p:cNvPicPr>
            <a:picLocks noChangeAspect="1" noChangeArrowheads="1"/>
          </p:cNvPicPr>
          <p:nvPr/>
        </p:nvPicPr>
        <p:blipFill rotWithShape="1">
          <a:blip r:embed="rId13" cstate="email">
            <a:lum bright="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846" y="1994237"/>
            <a:ext cx="576064" cy="576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ZoneTexte 134"/>
          <p:cNvSpPr txBox="1"/>
          <p:nvPr/>
        </p:nvSpPr>
        <p:spPr>
          <a:xfrm>
            <a:off x="179512" y="1116652"/>
            <a:ext cx="167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odel</a:t>
            </a:r>
          </a:p>
          <a:p>
            <a:pPr algn="ctr"/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M. truncatula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977549" y="1933575"/>
            <a:ext cx="3699352" cy="3017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GWAS &amp; Comparative QTL mapping</a:t>
            </a:r>
            <a:endParaRPr lang="en-US" sz="17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68134" y="2700146"/>
            <a:ext cx="2631781" cy="3017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Candidate genes</a:t>
            </a:r>
            <a:endParaRPr lang="en-US" sz="17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914775" y="2693084"/>
            <a:ext cx="3238500" cy="3017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Putative pea </a:t>
            </a:r>
            <a:r>
              <a:rPr lang="en-US" sz="170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orthologs</a:t>
            </a:r>
            <a:endParaRPr lang="en-US" sz="17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9" name="Flèche droite 138"/>
          <p:cNvSpPr/>
          <p:nvPr/>
        </p:nvSpPr>
        <p:spPr>
          <a:xfrm>
            <a:off x="3292794" y="2670853"/>
            <a:ext cx="473712" cy="3310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0" name="Flèche droite 139"/>
          <p:cNvSpPr/>
          <p:nvPr/>
        </p:nvSpPr>
        <p:spPr>
          <a:xfrm rot="5400000">
            <a:off x="2512933" y="2301431"/>
            <a:ext cx="258416" cy="3310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551323" y="1708369"/>
            <a:ext cx="1440160" cy="56342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1-seed weight</a:t>
            </a:r>
            <a:endParaRPr lang="en-US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5" name="Picture 2" descr="Image result for dessin signaux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779" y="4638017"/>
            <a:ext cx="285768" cy="2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45403" y="4600615"/>
            <a:ext cx="1917221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Phytosulfokines</a:t>
            </a: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 ?</a:t>
            </a:r>
            <a:endParaRPr lang="en-US" sz="17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6" name="Picture 2" descr="Image result for dessin signaux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296" y="5278118"/>
            <a:ext cx="285768" cy="2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9" y="1035402"/>
            <a:ext cx="7050001" cy="5705966"/>
          </a:xfrm>
          <a:solidFill>
            <a:schemeClr val="bg1"/>
          </a:solidFill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188" y="44624"/>
            <a:ext cx="8064500" cy="1015663"/>
          </a:xfrm>
          <a:prstGeom prst="rect">
            <a:avLst/>
          </a:prstGeom>
          <a:solidFill>
            <a:srgbClr val="E7FFFE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27590"/>
                </a:solidFill>
                <a:latin typeface="+mn-lt"/>
              </a:rPr>
              <a:t>A gene encoding a seed-specific </a:t>
            </a:r>
            <a:r>
              <a:rPr lang="en-US" sz="2000" dirty="0" err="1">
                <a:solidFill>
                  <a:srgbClr val="027590"/>
                </a:solidFill>
                <a:latin typeface="+mn-lt"/>
              </a:rPr>
              <a:t>subtilisin</a:t>
            </a:r>
            <a:r>
              <a:rPr lang="en-US" sz="2000" dirty="0">
                <a:solidFill>
                  <a:srgbClr val="02759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27590"/>
                </a:solidFill>
                <a:latin typeface="+mn-lt"/>
              </a:rPr>
              <a:t>colocalizes</a:t>
            </a:r>
            <a:r>
              <a:rPr lang="en-US" sz="2000" dirty="0">
                <a:solidFill>
                  <a:srgbClr val="027590"/>
                </a:solidFill>
                <a:latin typeface="+mn-lt"/>
              </a:rPr>
              <a:t> with a </a:t>
            </a:r>
            <a:r>
              <a:rPr lang="en-US" sz="2000" dirty="0" err="1">
                <a:solidFill>
                  <a:srgbClr val="027590"/>
                </a:solidFill>
                <a:latin typeface="+mn-lt"/>
              </a:rPr>
              <a:t>Medicago</a:t>
            </a:r>
            <a:r>
              <a:rPr lang="en-US" sz="2000" dirty="0">
                <a:solidFill>
                  <a:srgbClr val="027590"/>
                </a:solidFill>
                <a:latin typeface="+mn-lt"/>
              </a:rPr>
              <a:t> seed weight </a:t>
            </a:r>
            <a:r>
              <a:rPr lang="en-US" sz="2000" dirty="0" smtClean="0">
                <a:solidFill>
                  <a:srgbClr val="027590"/>
                </a:solidFill>
                <a:latin typeface="+mn-lt"/>
              </a:rPr>
              <a:t>QTL and is expressed at the interval embryogenesis-seed filling</a:t>
            </a:r>
            <a:endParaRPr lang="fr-FR" sz="2000" dirty="0">
              <a:solidFill>
                <a:srgbClr val="02759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6999" y="3284984"/>
            <a:ext cx="50066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979613" y="1268413"/>
            <a:ext cx="4860925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3795" name="Imag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988" y="1196975"/>
            <a:ext cx="4954587" cy="5624513"/>
          </a:xfrm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863997" y="221739"/>
            <a:ext cx="7164387" cy="830997"/>
          </a:xfrm>
          <a:prstGeom prst="rect">
            <a:avLst/>
          </a:prstGeom>
          <a:solidFill>
            <a:srgbClr val="E7FFFE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27590"/>
                </a:solidFill>
                <a:latin typeface="+mn-lt"/>
              </a:rPr>
              <a:t>In situ hybridization of MtSBT1.1 to 10 and 12 DAP seeds </a:t>
            </a:r>
            <a:endParaRPr lang="fr-FR" sz="2400" dirty="0">
              <a:solidFill>
                <a:srgbClr val="027590"/>
              </a:solidFill>
              <a:latin typeface="+mn-lt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995738" y="3968750"/>
            <a:ext cx="8286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sense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3708400" y="6453188"/>
            <a:ext cx="13684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/>
              <a:t>antisense</a:t>
            </a:r>
          </a:p>
        </p:txBody>
      </p:sp>
    </p:spTree>
    <p:extLst>
      <p:ext uri="{BB962C8B-B14F-4D97-AF65-F5344CB8AC3E}">
        <p14:creationId xmlns:p14="http://schemas.microsoft.com/office/powerpoint/2010/main" val="4225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7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981075"/>
            <a:ext cx="8820150" cy="5740400"/>
          </a:xfrm>
          <a:solidFill>
            <a:schemeClr val="bg1"/>
          </a:solidFill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114425" y="80963"/>
            <a:ext cx="6121400" cy="830997"/>
          </a:xfrm>
          <a:prstGeom prst="rect">
            <a:avLst/>
          </a:prstGeom>
          <a:solidFill>
            <a:srgbClr val="E7FFF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027590"/>
                </a:solidFill>
                <a:latin typeface="+mn-lt"/>
                <a:cs typeface="MV Boli" pitchFamily="2" charset="0"/>
              </a:rPr>
              <a:t>Alignment of MtSBT1.1 AND PsSBT1.1 showing mutants available </a:t>
            </a:r>
            <a:endParaRPr lang="fr-FR" sz="2400" b="1" dirty="0">
              <a:solidFill>
                <a:srgbClr val="027590"/>
              </a:solidFill>
              <a:latin typeface="+mn-lt"/>
              <a:cs typeface="MV Boli" pitchFamily="2" charset="0"/>
            </a:endParaRP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5759450" y="2673350"/>
            <a:ext cx="90011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4787900" y="3860800"/>
            <a:ext cx="90011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00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22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r="8876" b="-644"/>
          <a:stretch/>
        </p:blipFill>
        <p:spPr>
          <a:xfrm>
            <a:off x="1187624" y="1420738"/>
            <a:ext cx="6768752" cy="5176614"/>
          </a:xfrm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503238" y="764704"/>
            <a:ext cx="7956550" cy="1200329"/>
          </a:xfrm>
          <a:prstGeom prst="rect">
            <a:avLst/>
          </a:prstGeom>
          <a:solidFill>
            <a:srgbClr val="E7FFF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6666"/>
                </a:solidFill>
                <a:latin typeface="+mn-lt"/>
              </a:rPr>
              <a:t>Surface area and number of cotyledon cells in mature seeds of the homozygous  MtP330S mutant versus wild-type. </a:t>
            </a:r>
            <a:endParaRPr lang="fr-FR" sz="2400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2" name="Flèche droite 1"/>
          <p:cNvSpPr/>
          <p:nvPr/>
        </p:nvSpPr>
        <p:spPr bwMode="auto">
          <a:xfrm>
            <a:off x="1691680" y="3248980"/>
            <a:ext cx="324346" cy="324036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sz="21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691680" y="4401108"/>
            <a:ext cx="324346" cy="324036"/>
          </a:xfrm>
          <a:prstGeom prst="rightArrow">
            <a:avLst/>
          </a:prstGeom>
          <a:solidFill>
            <a:srgbClr val="FF00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fr-FR" sz="210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1588"/>
            <a:ext cx="9153525" cy="647700"/>
            <a:chOff x="0" y="1588"/>
            <a:chExt cx="9153525" cy="647700"/>
          </a:xfrm>
        </p:grpSpPr>
        <p:grpSp>
          <p:nvGrpSpPr>
            <p:cNvPr id="7" name="Groupe 15"/>
            <p:cNvGrpSpPr>
              <a:grpSpLocks/>
            </p:cNvGrpSpPr>
            <p:nvPr/>
          </p:nvGrpSpPr>
          <p:grpSpPr bwMode="auto">
            <a:xfrm>
              <a:off x="0" y="1588"/>
              <a:ext cx="9153525" cy="647700"/>
              <a:chOff x="17682" y="1628800"/>
              <a:chExt cx="9115275" cy="648072"/>
            </a:xfrm>
          </p:grpSpPr>
          <p:pic>
            <p:nvPicPr>
              <p:cNvPr id="9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799" t="17075" r="53259" b="72697"/>
              <a:stretch>
                <a:fillRect/>
              </a:stretch>
            </p:blipFill>
            <p:spPr bwMode="auto">
              <a:xfrm>
                <a:off x="17682" y="1628800"/>
                <a:ext cx="4292730" cy="647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7038" t="17075" r="4541" b="72697"/>
              <a:stretch>
                <a:fillRect/>
              </a:stretch>
            </p:blipFill>
            <p:spPr bwMode="auto">
              <a:xfrm>
                <a:off x="4304674" y="1629008"/>
                <a:ext cx="4828283" cy="647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4" t="23039" r="50220" b="74686"/>
            <a:stretch>
              <a:fillRect/>
            </a:stretch>
          </p:blipFill>
          <p:spPr bwMode="auto">
            <a:xfrm>
              <a:off x="4465638" y="211138"/>
              <a:ext cx="144462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7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7971" y="3861048"/>
            <a:ext cx="4762061" cy="24120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ZoneTexte 588"/>
          <p:cNvSpPr txBox="1">
            <a:spLocks noChangeArrowheads="1"/>
          </p:cNvSpPr>
          <p:nvPr/>
        </p:nvSpPr>
        <p:spPr bwMode="auto">
          <a:xfrm>
            <a:off x="2512" y="6588299"/>
            <a:ext cx="29158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 err="1" smtClean="0">
                <a:latin typeface="Calibri" panose="020F0502020204030204" pitchFamily="34" charset="0"/>
              </a:rPr>
              <a:t>Noguero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 </a:t>
            </a:r>
            <a:r>
              <a:rPr lang="fr-FR" altLang="fr-FR" sz="1200" i="1" dirty="0">
                <a:latin typeface="Calibri" panose="020F0502020204030204" pitchFamily="34" charset="0"/>
              </a:rPr>
              <a:t>&amp; Le Signor et al. 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2015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624" y="620688"/>
            <a:ext cx="835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+mj-lt"/>
                <a:cs typeface="MV Boli" pitchFamily="2" charset="0"/>
              </a:rPr>
              <a:t>DASH, a </a:t>
            </a:r>
            <a:r>
              <a:rPr lang="fr-FR" sz="2000" b="1" u="sng" dirty="0" smtClean="0">
                <a:latin typeface="+mj-lt"/>
                <a:cs typeface="MV Boli" pitchFamily="2" charset="0"/>
              </a:rPr>
              <a:t>D</a:t>
            </a:r>
            <a:r>
              <a:rPr lang="fr-FR" sz="2000" b="1" dirty="0" smtClean="0">
                <a:latin typeface="+mj-lt"/>
                <a:cs typeface="MV Boli" pitchFamily="2" charset="0"/>
              </a:rPr>
              <a:t>OF TF </a:t>
            </a:r>
            <a:r>
              <a:rPr lang="fr-FR" sz="2000" b="1" u="sng" dirty="0" smtClean="0">
                <a:latin typeface="+mj-lt"/>
                <a:cs typeface="MV Boli" pitchFamily="2" charset="0"/>
              </a:rPr>
              <a:t>A</a:t>
            </a:r>
            <a:r>
              <a:rPr lang="fr-FR" sz="2000" b="1" dirty="0" smtClean="0">
                <a:latin typeface="+mj-lt"/>
                <a:cs typeface="MV Boli" pitchFamily="2" charset="0"/>
              </a:rPr>
              <a:t>cting </a:t>
            </a:r>
            <a:r>
              <a:rPr lang="fr-FR" sz="2000" b="1" dirty="0">
                <a:latin typeface="+mj-lt"/>
                <a:cs typeface="MV Boli" pitchFamily="2" charset="0"/>
              </a:rPr>
              <a:t>in </a:t>
            </a:r>
            <a:r>
              <a:rPr lang="fr-FR" sz="2000" b="1" u="sng" dirty="0" err="1">
                <a:latin typeface="+mj-lt"/>
                <a:cs typeface="MV Boli" pitchFamily="2" charset="0"/>
              </a:rPr>
              <a:t>S</a:t>
            </a:r>
            <a:r>
              <a:rPr lang="fr-FR" sz="2000" b="1" dirty="0" err="1">
                <a:latin typeface="+mj-lt"/>
                <a:cs typeface="MV Boli" pitchFamily="2" charset="0"/>
              </a:rPr>
              <a:t>eed</a:t>
            </a:r>
            <a:r>
              <a:rPr lang="fr-FR" sz="2000" b="1" dirty="0">
                <a:latin typeface="+mj-lt"/>
                <a:cs typeface="MV Boli" pitchFamily="2" charset="0"/>
              </a:rPr>
              <a:t> </a:t>
            </a:r>
            <a:r>
              <a:rPr lang="fr-FR" sz="2000" b="1" dirty="0" err="1">
                <a:latin typeface="+mj-lt"/>
                <a:cs typeface="MV Boli" pitchFamily="2" charset="0"/>
              </a:rPr>
              <a:t>embryogenesis</a:t>
            </a:r>
            <a:r>
              <a:rPr lang="fr-FR" sz="2000" b="1" dirty="0">
                <a:latin typeface="+mj-lt"/>
                <a:cs typeface="MV Boli" pitchFamily="2" charset="0"/>
              </a:rPr>
              <a:t> and </a:t>
            </a:r>
            <a:r>
              <a:rPr lang="fr-FR" sz="2000" b="1" u="sng" dirty="0">
                <a:latin typeface="+mj-lt"/>
                <a:cs typeface="MV Boli" pitchFamily="2" charset="0"/>
              </a:rPr>
              <a:t>H</a:t>
            </a:r>
            <a:r>
              <a:rPr lang="fr-FR" sz="2000" b="1" dirty="0">
                <a:latin typeface="+mj-lt"/>
                <a:cs typeface="MV Boli" pitchFamily="2" charset="0"/>
              </a:rPr>
              <a:t>ormone </a:t>
            </a:r>
            <a:r>
              <a:rPr lang="fr-FR" sz="2000" b="1" dirty="0" err="1">
                <a:latin typeface="+mj-lt"/>
                <a:cs typeface="MV Boli" pitchFamily="2" charset="0"/>
              </a:rPr>
              <a:t>regulation</a:t>
            </a:r>
            <a:endParaRPr lang="fr-FR" sz="2000" b="1" i="1" dirty="0">
              <a:latin typeface="+mj-lt"/>
              <a:cs typeface="MV Boli" pitchFamily="2" charset="0"/>
            </a:endParaRPr>
          </a:p>
        </p:txBody>
      </p:sp>
      <p:pic>
        <p:nvPicPr>
          <p:cNvPr id="122" name="Image 121" descr="coe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260" y="2302449"/>
            <a:ext cx="901524" cy="727802"/>
          </a:xfrm>
          <a:prstGeom prst="rect">
            <a:avLst/>
          </a:prstGeom>
        </p:spPr>
      </p:pic>
      <p:sp>
        <p:nvSpPr>
          <p:cNvPr id="123" name="ZoneTexte 122"/>
          <p:cNvSpPr txBox="1"/>
          <p:nvPr/>
        </p:nvSpPr>
        <p:spPr>
          <a:xfrm>
            <a:off x="-203704" y="1412776"/>
            <a:ext cx="146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+mj-lt"/>
              </a:rPr>
              <a:t>10 </a:t>
            </a:r>
            <a:r>
              <a:rPr lang="fr-FR" sz="1600" dirty="0" err="1" smtClean="0">
                <a:latin typeface="+mj-lt"/>
              </a:rPr>
              <a:t>dap</a:t>
            </a:r>
            <a:r>
              <a:rPr lang="fr-FR" sz="1600" dirty="0" smtClean="0">
                <a:latin typeface="+mj-lt"/>
              </a:rPr>
              <a:t> </a:t>
            </a:r>
          </a:p>
          <a:p>
            <a:pPr algn="r"/>
            <a:r>
              <a:rPr lang="fr-FR" sz="1600" i="1" dirty="0" smtClean="0">
                <a:latin typeface="+mj-lt"/>
              </a:rPr>
              <a:t>M. </a:t>
            </a:r>
            <a:r>
              <a:rPr lang="fr-FR" sz="1600" i="1" dirty="0" err="1" smtClean="0">
                <a:latin typeface="+mj-lt"/>
              </a:rPr>
              <a:t>truncatula</a:t>
            </a:r>
            <a:r>
              <a:rPr lang="fr-FR" sz="1600" i="1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seeds</a:t>
            </a:r>
            <a:endParaRPr lang="fr-FR" sz="1600" dirty="0" smtClean="0">
              <a:latin typeface="+mj-lt"/>
            </a:endParaRPr>
          </a:p>
        </p:txBody>
      </p:sp>
      <p:pic>
        <p:nvPicPr>
          <p:cNvPr id="124" name="Picture 5" descr="D:\mélanie\clearing - cytologie du développement des graines\EMS\sélection figure art\EMS wt6 8dap x20 z100 gr1 (2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54030" y="1705423"/>
            <a:ext cx="1702853" cy="1308765"/>
          </a:xfrm>
          <a:prstGeom prst="rect">
            <a:avLst/>
          </a:prstGeom>
          <a:noFill/>
        </p:spPr>
      </p:pic>
      <p:cxnSp>
        <p:nvCxnSpPr>
          <p:cNvPr id="125" name="Connecteur droit 124"/>
          <p:cNvCxnSpPr/>
          <p:nvPr/>
        </p:nvCxnSpPr>
        <p:spPr>
          <a:xfrm>
            <a:off x="1673232" y="2930837"/>
            <a:ext cx="494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1313918" y="2730611"/>
            <a:ext cx="688960" cy="28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100µm</a:t>
            </a:r>
            <a:endParaRPr lang="fr-FR" sz="900" dirty="0">
              <a:latin typeface="+mn-lt"/>
              <a:cs typeface="Arial" pitchFamily="34" charset="0"/>
            </a:endParaRPr>
          </a:p>
        </p:txBody>
      </p:sp>
      <p:grpSp>
        <p:nvGrpSpPr>
          <p:cNvPr id="129" name="Groupe 128"/>
          <p:cNvGrpSpPr/>
          <p:nvPr/>
        </p:nvGrpSpPr>
        <p:grpSpPr>
          <a:xfrm>
            <a:off x="3154799" y="1701532"/>
            <a:ext cx="1713271" cy="1312657"/>
            <a:chOff x="7919300" y="6679969"/>
            <a:chExt cx="1492910" cy="1074640"/>
          </a:xfrm>
        </p:grpSpPr>
        <p:pic>
          <p:nvPicPr>
            <p:cNvPr id="131" name="Picture 6" descr="D:\mélanie\clearing - cytologie du développement des graines\EMS\sélection figure art\EMS hétéro1 6dap ptt gr (1)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7919300" y="6679969"/>
              <a:ext cx="1492910" cy="1074640"/>
            </a:xfrm>
            <a:prstGeom prst="rect">
              <a:avLst/>
            </a:prstGeom>
            <a:noFill/>
          </p:spPr>
        </p:pic>
        <p:cxnSp>
          <p:nvCxnSpPr>
            <p:cNvPr id="132" name="Connecteur droit 131"/>
            <p:cNvCxnSpPr/>
            <p:nvPr/>
          </p:nvCxnSpPr>
          <p:spPr>
            <a:xfrm>
              <a:off x="7964987" y="7673366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ZoneTexte 132"/>
            <p:cNvSpPr txBox="1"/>
            <p:nvPr/>
          </p:nvSpPr>
          <p:spPr>
            <a:xfrm>
              <a:off x="7972967" y="7507906"/>
              <a:ext cx="7160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+mn-lt"/>
                  <a:cs typeface="Arial" pitchFamily="34" charset="0"/>
                </a:rPr>
                <a:t>100µm</a:t>
              </a:r>
              <a:endParaRPr lang="fr-FR" sz="900" dirty="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41" name="Connecteur droit 140"/>
          <p:cNvCxnSpPr/>
          <p:nvPr/>
        </p:nvCxnSpPr>
        <p:spPr>
          <a:xfrm>
            <a:off x="1357807" y="2930837"/>
            <a:ext cx="4131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1759269" y="1394220"/>
            <a:ext cx="587689" cy="3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WT</a:t>
            </a:r>
            <a:endParaRPr lang="fr-FR" dirty="0">
              <a:latin typeface="+mn-lt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3368561" y="1394220"/>
            <a:ext cx="129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FF"/>
                </a:solidFill>
                <a:latin typeface="+mn-lt"/>
              </a:rPr>
              <a:t>Dash</a:t>
            </a:r>
            <a:r>
              <a:rPr lang="fr-FR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+mn-lt"/>
              </a:rPr>
              <a:t>mutant</a:t>
            </a:r>
            <a:endParaRPr lang="fr-FR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73822" y="2204864"/>
            <a:ext cx="415704" cy="3307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0" name="Flèche vers le bas 149"/>
          <p:cNvSpPr/>
          <p:nvPr/>
        </p:nvSpPr>
        <p:spPr>
          <a:xfrm rot="16200000">
            <a:off x="801434" y="2151493"/>
            <a:ext cx="247216" cy="44129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1057724" y="3086685"/>
            <a:ext cx="380602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Embryo growth arrest</a:t>
            </a:r>
            <a:r>
              <a:rPr lang="en-US" dirty="0" smtClean="0">
                <a:latin typeface="+mj-lt"/>
              </a:rPr>
              <a:t> (globular stage)</a:t>
            </a:r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8592" y="1773520"/>
            <a:ext cx="2429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Transcriptome changes in young </a:t>
            </a:r>
            <a:r>
              <a:rPr lang="en-US" dirty="0" smtClean="0">
                <a:latin typeface="+mj-lt"/>
              </a:rPr>
              <a:t>pods </a:t>
            </a:r>
          </a:p>
          <a:p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8 </a:t>
            </a:r>
            <a:r>
              <a:rPr lang="en-US" dirty="0" smtClean="0">
                <a:latin typeface="+mj-lt"/>
              </a:rPr>
              <a:t>dap)</a:t>
            </a:r>
            <a:endParaRPr lang="en-US" dirty="0">
              <a:latin typeface="+mj-lt"/>
            </a:endParaRPr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364" y="2371639"/>
            <a:ext cx="783989" cy="81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Groupe 81"/>
          <p:cNvGrpSpPr/>
          <p:nvPr/>
        </p:nvGrpSpPr>
        <p:grpSpPr>
          <a:xfrm>
            <a:off x="7839865" y="620688"/>
            <a:ext cx="1112293" cy="641130"/>
            <a:chOff x="1071251" y="1711197"/>
            <a:chExt cx="2338987" cy="1428730"/>
          </a:xfrm>
        </p:grpSpPr>
        <p:sp>
          <p:nvSpPr>
            <p:cNvPr id="60" name="Ellipse 59"/>
            <p:cNvSpPr/>
            <p:nvPr/>
          </p:nvSpPr>
          <p:spPr bwMode="auto">
            <a:xfrm>
              <a:off x="1071251" y="2884833"/>
              <a:ext cx="253860" cy="255094"/>
            </a:xfrm>
            <a:prstGeom prst="ellipse">
              <a:avLst/>
            </a:prstGeom>
            <a:gradFill flip="none" rotWithShape="1">
              <a:gsLst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1256329" y="2545953"/>
              <a:ext cx="304068" cy="296008"/>
            </a:xfrm>
            <a:prstGeom prst="ellipse">
              <a:avLst/>
            </a:prstGeom>
            <a:gradFill flip="none" rotWithShape="1">
              <a:gsLst>
                <a:gs pos="50000">
                  <a:srgbClr val="76B54B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2" name="Ellipse 61"/>
            <p:cNvSpPr/>
            <p:nvPr/>
          </p:nvSpPr>
          <p:spPr bwMode="auto">
            <a:xfrm>
              <a:off x="1610793" y="2266454"/>
              <a:ext cx="343713" cy="328547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2037570" y="2034189"/>
              <a:ext cx="362971" cy="328833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2523549" y="1870825"/>
              <a:ext cx="367879" cy="334855"/>
            </a:xfrm>
            <a:prstGeom prst="ellipse">
              <a:avLst/>
            </a:prstGeom>
            <a:gradFill flip="none" rotWithShape="1">
              <a:gsLst>
                <a:gs pos="552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8" name="Ellipse 67"/>
            <p:cNvSpPr/>
            <p:nvPr/>
          </p:nvSpPr>
          <p:spPr bwMode="auto">
            <a:xfrm>
              <a:off x="3042359" y="1711197"/>
              <a:ext cx="367879" cy="334855"/>
            </a:xfrm>
            <a:prstGeom prst="ellipse">
              <a:avLst/>
            </a:prstGeom>
            <a:gradFill flip="none" rotWithShape="1">
              <a:gsLst>
                <a:gs pos="50000">
                  <a:schemeClr val="accent2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7682508" y="530096"/>
            <a:ext cx="157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Seed </a:t>
            </a:r>
          </a:p>
          <a:p>
            <a:endParaRPr lang="en-US" sz="1400" i="1" dirty="0">
              <a:solidFill>
                <a:srgbClr val="009900"/>
              </a:solidFill>
              <a:latin typeface="+mn-lt"/>
            </a:endParaRPr>
          </a:p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        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deve</a:t>
            </a:r>
            <a:r>
              <a:rPr lang="en-US" sz="1400" i="1" dirty="0" smtClean="0">
                <a:latin typeface="+mn-lt"/>
              </a:rPr>
              <a:t>lopment</a:t>
            </a:r>
            <a:endParaRPr lang="en-US" sz="1400" i="1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 flipV="1">
            <a:off x="1280460" y="6502501"/>
            <a:ext cx="7863840" cy="144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5328592" y="6580614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HCERES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evaluation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Dijon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January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19th-20th, 2016</a:t>
            </a:r>
            <a:endParaRPr lang="fr-FR" sz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2" name="Chart 1"/>
          <p:cNvGraphicFramePr>
            <a:graphicFrameLocks/>
          </p:cNvGraphicFramePr>
          <p:nvPr>
            <p:extLst/>
          </p:nvPr>
        </p:nvGraphicFramePr>
        <p:xfrm>
          <a:off x="1430193" y="3875082"/>
          <a:ext cx="3312368" cy="214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" name="ZoneTexte 102"/>
          <p:cNvSpPr txBox="1"/>
          <p:nvPr/>
        </p:nvSpPr>
        <p:spPr>
          <a:xfrm>
            <a:off x="107504" y="4037276"/>
            <a:ext cx="1274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+mn-lt"/>
              </a:rPr>
              <a:t>IAA content (ng/g) </a:t>
            </a:r>
          </a:p>
          <a:p>
            <a:pPr algn="r"/>
            <a:r>
              <a:rPr lang="en-US" sz="1600" b="1" dirty="0" smtClean="0">
                <a:latin typeface="+mn-lt"/>
              </a:rPr>
              <a:t>in young pods</a:t>
            </a:r>
            <a:endParaRPr lang="en-US" sz="1600" b="1" dirty="0">
              <a:latin typeface="+mn-lt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155639" y="5610077"/>
            <a:ext cx="100811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8 dap</a:t>
            </a:r>
            <a:endParaRPr lang="en-US" sz="1600" dirty="0">
              <a:latin typeface="+mj-lt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3475247" y="5610781"/>
            <a:ext cx="100811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10 dap</a:t>
            </a:r>
            <a:endParaRPr lang="en-US" sz="1600" dirty="0">
              <a:latin typeface="+mj-lt"/>
            </a:endParaRPr>
          </a:p>
        </p:txBody>
      </p: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251520" y="5893829"/>
            <a:ext cx="4614810" cy="38869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 3" panose="05040102010807070707" pitchFamily="18" charset="2"/>
              <a:buChar char="Ê"/>
            </a:pPr>
            <a:r>
              <a:rPr lang="en-US" b="1" dirty="0" smtClean="0">
                <a:latin typeface="+mj-lt"/>
                <a:sym typeface="Wingdings 3"/>
              </a:rPr>
              <a:t>defect in transport or distribution of auxin 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639755" y="4594737"/>
            <a:ext cx="126618" cy="12801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3639755" y="4329867"/>
            <a:ext cx="126618" cy="1280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3734856" y="4226836"/>
            <a:ext cx="56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WT</a:t>
            </a:r>
            <a:endParaRPr lang="en-US" sz="14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3766373" y="4501968"/>
            <a:ext cx="56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dash</a:t>
            </a:r>
            <a:endParaRPr lang="en-US" sz="1400" i="1" dirty="0"/>
          </a:p>
        </p:txBody>
      </p:sp>
      <p:pic>
        <p:nvPicPr>
          <p:cNvPr id="1026" name="Picture 2" descr="http://onlinelibrary.wiley.com/store/10.1111/%28ISSN%291365-313X/asset/TPJ_left.gif?v=1&amp;s=98f11c85833302cb41315552dfbb4107cd24154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" y="6330452"/>
            <a:ext cx="1291646" cy="2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èche droite 69"/>
          <p:cNvSpPr/>
          <p:nvPr/>
        </p:nvSpPr>
        <p:spPr>
          <a:xfrm>
            <a:off x="5003369" y="1963081"/>
            <a:ext cx="308829" cy="4304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928" y="4181738"/>
            <a:ext cx="3642179" cy="162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Rectangle à coins arrondis 54"/>
          <p:cNvSpPr/>
          <p:nvPr/>
        </p:nvSpPr>
        <p:spPr>
          <a:xfrm>
            <a:off x="5404757" y="4470017"/>
            <a:ext cx="3506771" cy="57606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èche vers le bas 55"/>
          <p:cNvSpPr/>
          <p:nvPr/>
        </p:nvSpPr>
        <p:spPr>
          <a:xfrm rot="16200000" flipV="1">
            <a:off x="5014542" y="4578842"/>
            <a:ext cx="379041" cy="40138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524897" y="5832934"/>
            <a:ext cx="30930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Auxin-transport genes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Auxin-responsive genes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3" name="Forme libre 72"/>
          <p:cNvSpPr/>
          <p:nvPr/>
        </p:nvSpPr>
        <p:spPr>
          <a:xfrm>
            <a:off x="5209850" y="5052910"/>
            <a:ext cx="330410" cy="861237"/>
          </a:xfrm>
          <a:custGeom>
            <a:avLst/>
            <a:gdLst>
              <a:gd name="connsiteX0" fmla="*/ 255982 w 330410"/>
              <a:gd name="connsiteY0" fmla="*/ 0 h 861237"/>
              <a:gd name="connsiteX1" fmla="*/ 800 w 330410"/>
              <a:gd name="connsiteY1" fmla="*/ 606055 h 861237"/>
              <a:gd name="connsiteX2" fmla="*/ 330410 w 330410"/>
              <a:gd name="connsiteY2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410" h="861237">
                <a:moveTo>
                  <a:pt x="255982" y="0"/>
                </a:moveTo>
                <a:cubicBezTo>
                  <a:pt x="122188" y="231258"/>
                  <a:pt x="-11605" y="462516"/>
                  <a:pt x="800" y="606055"/>
                </a:cubicBezTo>
                <a:cubicBezTo>
                  <a:pt x="13205" y="749595"/>
                  <a:pt x="171807" y="805416"/>
                  <a:pt x="330410" y="861237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e 73"/>
          <p:cNvGrpSpPr/>
          <p:nvPr/>
        </p:nvGrpSpPr>
        <p:grpSpPr>
          <a:xfrm>
            <a:off x="7118651" y="2093715"/>
            <a:ext cx="1578443" cy="975485"/>
            <a:chOff x="7293945" y="5566774"/>
            <a:chExt cx="1176338" cy="703262"/>
          </a:xfrm>
        </p:grpSpPr>
        <p:pic>
          <p:nvPicPr>
            <p:cNvPr id="76" name="Picture 6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945" y="5579474"/>
              <a:ext cx="1176338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 Box 65"/>
            <p:cNvSpPr txBox="1">
              <a:spLocks noChangeArrowheads="1"/>
            </p:cNvSpPr>
            <p:nvPr/>
          </p:nvSpPr>
          <p:spPr bwMode="auto">
            <a:xfrm>
              <a:off x="7513502" y="5566774"/>
              <a:ext cx="944563" cy="24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fr-FR" sz="1600" b="1" dirty="0" err="1">
                  <a:latin typeface="+mj-lt"/>
                </a:rPr>
                <a:t>Affym</a:t>
              </a:r>
              <a:r>
                <a:rPr lang="en-GB" altLang="fr-FR" sz="1600" b="1" dirty="0" err="1">
                  <a:solidFill>
                    <a:schemeClr val="bg1"/>
                  </a:solidFill>
                  <a:latin typeface="+mj-lt"/>
                </a:rPr>
                <a:t>etrix</a:t>
              </a:r>
              <a:endParaRPr lang="en-GB" altLang="fr-F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8" name="Flèche droite 77"/>
          <p:cNvSpPr/>
          <p:nvPr/>
        </p:nvSpPr>
        <p:spPr>
          <a:xfrm rot="5400000">
            <a:off x="8141680" y="2745966"/>
            <a:ext cx="465858" cy="61217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55143" y="3356992"/>
            <a:ext cx="3748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PageMan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+mj-lt"/>
              </a:rPr>
              <a:t>display of the </a:t>
            </a:r>
            <a:endParaRPr lang="en-US" b="1" dirty="0" smtClean="0">
              <a:solidFill>
                <a:srgbClr val="006600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rgbClr val="006600"/>
                </a:solidFill>
                <a:latin typeface="+mj-lt"/>
              </a:rPr>
              <a:t>functional classes down-regulated in the </a:t>
            </a:r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dof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mutant 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07504" y="-27384"/>
            <a:ext cx="8883979" cy="461665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27590"/>
                </a:solidFill>
                <a:latin typeface="+mj-lt"/>
              </a:rPr>
              <a:t>Endosperm-specific genes controlling seed quality</a:t>
            </a:r>
            <a:endParaRPr lang="en-US" sz="2400" b="1" dirty="0">
              <a:solidFill>
                <a:srgbClr val="0275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9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97971" y="3861048"/>
            <a:ext cx="4762061" cy="24120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99740">
            <a:off x="-53027" y="3922048"/>
            <a:ext cx="1140651" cy="98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ZoneTexte 588"/>
          <p:cNvSpPr txBox="1">
            <a:spLocks noChangeArrowheads="1"/>
          </p:cNvSpPr>
          <p:nvPr/>
        </p:nvSpPr>
        <p:spPr bwMode="auto">
          <a:xfrm>
            <a:off x="2512" y="6588299"/>
            <a:ext cx="291581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 err="1" smtClean="0">
                <a:latin typeface="Calibri" panose="020F0502020204030204" pitchFamily="34" charset="0"/>
              </a:rPr>
              <a:t>Noguero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 </a:t>
            </a:r>
            <a:r>
              <a:rPr lang="fr-FR" altLang="fr-FR" sz="1200" i="1" dirty="0">
                <a:latin typeface="Calibri" panose="020F0502020204030204" pitchFamily="34" charset="0"/>
              </a:rPr>
              <a:t>&amp; Le Signor et al. </a:t>
            </a:r>
            <a:r>
              <a:rPr lang="fr-FR" altLang="fr-FR" sz="1200" i="1" dirty="0" smtClean="0">
                <a:latin typeface="Calibri" panose="020F0502020204030204" pitchFamily="34" charset="0"/>
              </a:rPr>
              <a:t>2015</a:t>
            </a:r>
            <a:endParaRPr lang="fr-FR" altLang="fr-FR" sz="1200" i="1" dirty="0">
              <a:latin typeface="Calibri" panose="020F0502020204030204" pitchFamily="34" charset="0"/>
            </a:endParaRPr>
          </a:p>
        </p:txBody>
      </p:sp>
      <p:pic>
        <p:nvPicPr>
          <p:cNvPr id="122" name="Image 121" descr="coeu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260" y="2302449"/>
            <a:ext cx="901524" cy="727802"/>
          </a:xfrm>
          <a:prstGeom prst="rect">
            <a:avLst/>
          </a:prstGeom>
        </p:spPr>
      </p:pic>
      <p:sp>
        <p:nvSpPr>
          <p:cNvPr id="123" name="ZoneTexte 122"/>
          <p:cNvSpPr txBox="1"/>
          <p:nvPr/>
        </p:nvSpPr>
        <p:spPr>
          <a:xfrm>
            <a:off x="-203704" y="1412776"/>
            <a:ext cx="146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+mj-lt"/>
              </a:rPr>
              <a:t>10 </a:t>
            </a:r>
            <a:r>
              <a:rPr lang="fr-FR" sz="1600" dirty="0" err="1" smtClean="0">
                <a:latin typeface="+mj-lt"/>
              </a:rPr>
              <a:t>dap</a:t>
            </a:r>
            <a:r>
              <a:rPr lang="fr-FR" sz="1600" dirty="0" smtClean="0">
                <a:latin typeface="+mj-lt"/>
              </a:rPr>
              <a:t> </a:t>
            </a:r>
          </a:p>
          <a:p>
            <a:pPr algn="r"/>
            <a:r>
              <a:rPr lang="fr-FR" sz="1600" i="1" dirty="0" smtClean="0">
                <a:latin typeface="+mj-lt"/>
              </a:rPr>
              <a:t>M. </a:t>
            </a:r>
            <a:r>
              <a:rPr lang="fr-FR" sz="1600" i="1" dirty="0" err="1" smtClean="0">
                <a:latin typeface="+mj-lt"/>
              </a:rPr>
              <a:t>truncatula</a:t>
            </a:r>
            <a:r>
              <a:rPr lang="fr-FR" sz="1600" i="1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seeds</a:t>
            </a:r>
            <a:endParaRPr lang="fr-FR" sz="1600" dirty="0" smtClean="0">
              <a:latin typeface="+mj-lt"/>
            </a:endParaRPr>
          </a:p>
        </p:txBody>
      </p:sp>
      <p:pic>
        <p:nvPicPr>
          <p:cNvPr id="124" name="Picture 5" descr="D:\mélanie\clearing - cytologie du développement des graines\EMS\sélection figure art\EMS wt6 8dap x20 z100 gr1 (2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254030" y="1705423"/>
            <a:ext cx="1702853" cy="1308765"/>
          </a:xfrm>
          <a:prstGeom prst="rect">
            <a:avLst/>
          </a:prstGeom>
          <a:noFill/>
        </p:spPr>
      </p:pic>
      <p:cxnSp>
        <p:nvCxnSpPr>
          <p:cNvPr id="125" name="Connecteur droit 124"/>
          <p:cNvCxnSpPr/>
          <p:nvPr/>
        </p:nvCxnSpPr>
        <p:spPr>
          <a:xfrm>
            <a:off x="1673232" y="2930837"/>
            <a:ext cx="494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1313918" y="2730611"/>
            <a:ext cx="688960" cy="28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+mn-lt"/>
                <a:cs typeface="Arial" pitchFamily="34" charset="0"/>
              </a:rPr>
              <a:t>100µm</a:t>
            </a:r>
            <a:endParaRPr lang="fr-FR" sz="900" dirty="0">
              <a:latin typeface="+mn-lt"/>
              <a:cs typeface="Arial" pitchFamily="34" charset="0"/>
            </a:endParaRPr>
          </a:p>
        </p:txBody>
      </p:sp>
      <p:grpSp>
        <p:nvGrpSpPr>
          <p:cNvPr id="129" name="Groupe 128"/>
          <p:cNvGrpSpPr/>
          <p:nvPr/>
        </p:nvGrpSpPr>
        <p:grpSpPr>
          <a:xfrm>
            <a:off x="3154799" y="1701532"/>
            <a:ext cx="1713271" cy="1312657"/>
            <a:chOff x="7919300" y="6679969"/>
            <a:chExt cx="1492910" cy="1074640"/>
          </a:xfrm>
        </p:grpSpPr>
        <p:pic>
          <p:nvPicPr>
            <p:cNvPr id="131" name="Picture 6" descr="D:\mélanie\clearing - cytologie du développement des graines\EMS\sélection figure art\EMS hétéro1 6dap ptt gr (1)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7919300" y="6679969"/>
              <a:ext cx="1492910" cy="1074640"/>
            </a:xfrm>
            <a:prstGeom prst="rect">
              <a:avLst/>
            </a:prstGeom>
            <a:noFill/>
          </p:spPr>
        </p:pic>
        <p:cxnSp>
          <p:nvCxnSpPr>
            <p:cNvPr id="132" name="Connecteur droit 131"/>
            <p:cNvCxnSpPr/>
            <p:nvPr/>
          </p:nvCxnSpPr>
          <p:spPr>
            <a:xfrm>
              <a:off x="7964987" y="7673366"/>
              <a:ext cx="46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ZoneTexte 132"/>
            <p:cNvSpPr txBox="1"/>
            <p:nvPr/>
          </p:nvSpPr>
          <p:spPr>
            <a:xfrm>
              <a:off x="7972967" y="7507906"/>
              <a:ext cx="7160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+mn-lt"/>
                  <a:cs typeface="Arial" pitchFamily="34" charset="0"/>
                </a:rPr>
                <a:t>100µm</a:t>
              </a:r>
              <a:endParaRPr lang="fr-FR" sz="900" dirty="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141" name="Connecteur droit 140"/>
          <p:cNvCxnSpPr/>
          <p:nvPr/>
        </p:nvCxnSpPr>
        <p:spPr>
          <a:xfrm>
            <a:off x="1357807" y="2930837"/>
            <a:ext cx="4131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1759269" y="1394220"/>
            <a:ext cx="587689" cy="3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WT</a:t>
            </a:r>
            <a:endParaRPr lang="fr-FR" dirty="0">
              <a:latin typeface="+mn-lt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3368561" y="1394220"/>
            <a:ext cx="129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FF"/>
                </a:solidFill>
                <a:latin typeface="+mn-lt"/>
              </a:rPr>
              <a:t>Dash</a:t>
            </a:r>
            <a:r>
              <a:rPr lang="fr-FR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+mn-lt"/>
              </a:rPr>
              <a:t>mutant</a:t>
            </a:r>
            <a:endParaRPr lang="fr-FR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73822" y="2204864"/>
            <a:ext cx="415704" cy="3307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0" name="Flèche vers le bas 149"/>
          <p:cNvSpPr/>
          <p:nvPr/>
        </p:nvSpPr>
        <p:spPr>
          <a:xfrm rot="16200000">
            <a:off x="801434" y="2151493"/>
            <a:ext cx="247216" cy="44129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1057724" y="3086685"/>
            <a:ext cx="3806022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Embryo growth arrest</a:t>
            </a:r>
            <a:r>
              <a:rPr lang="en-US" dirty="0" smtClean="0">
                <a:latin typeface="+mj-lt"/>
              </a:rPr>
              <a:t> (globular stage)</a:t>
            </a:r>
            <a:endParaRPr lang="en-US" dirty="0">
              <a:latin typeface="+mj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118651" y="2093715"/>
            <a:ext cx="1578443" cy="975485"/>
            <a:chOff x="7293945" y="5566774"/>
            <a:chExt cx="1176338" cy="703262"/>
          </a:xfrm>
        </p:grpSpPr>
        <p:pic>
          <p:nvPicPr>
            <p:cNvPr id="165" name="Picture 6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945" y="5579474"/>
              <a:ext cx="1176338" cy="69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Text Box 65"/>
            <p:cNvSpPr txBox="1">
              <a:spLocks noChangeArrowheads="1"/>
            </p:cNvSpPr>
            <p:nvPr/>
          </p:nvSpPr>
          <p:spPr bwMode="auto">
            <a:xfrm>
              <a:off x="7513502" y="5566774"/>
              <a:ext cx="944563" cy="24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fr-FR" sz="1600" b="1" dirty="0" err="1">
                  <a:latin typeface="+mj-lt"/>
                </a:rPr>
                <a:t>Affym</a:t>
              </a:r>
              <a:r>
                <a:rPr lang="en-GB" altLang="fr-FR" sz="1600" b="1" dirty="0" err="1">
                  <a:solidFill>
                    <a:schemeClr val="bg1"/>
                  </a:solidFill>
                  <a:latin typeface="+mj-lt"/>
                </a:rPr>
                <a:t>etrix</a:t>
              </a:r>
              <a:endParaRPr lang="en-GB" altLang="fr-F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28592" y="1773520"/>
            <a:ext cx="2429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Transcriptome changes in young </a:t>
            </a:r>
            <a:r>
              <a:rPr lang="en-US" dirty="0" smtClean="0">
                <a:latin typeface="+mj-lt"/>
              </a:rPr>
              <a:t>pods </a:t>
            </a:r>
          </a:p>
          <a:p>
            <a:r>
              <a:rPr lang="en-US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8 </a:t>
            </a:r>
            <a:r>
              <a:rPr lang="en-US" dirty="0" smtClean="0">
                <a:latin typeface="+mj-lt"/>
              </a:rPr>
              <a:t>dap)</a:t>
            </a:r>
            <a:endParaRPr lang="en-US" dirty="0">
              <a:latin typeface="+mj-lt"/>
            </a:endParaRPr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364" y="2371639"/>
            <a:ext cx="783989" cy="814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Groupe 81"/>
          <p:cNvGrpSpPr/>
          <p:nvPr/>
        </p:nvGrpSpPr>
        <p:grpSpPr>
          <a:xfrm>
            <a:off x="7839865" y="620688"/>
            <a:ext cx="1112293" cy="641130"/>
            <a:chOff x="1071251" y="1711197"/>
            <a:chExt cx="2338987" cy="1428730"/>
          </a:xfrm>
        </p:grpSpPr>
        <p:sp>
          <p:nvSpPr>
            <p:cNvPr id="60" name="Ellipse 59"/>
            <p:cNvSpPr/>
            <p:nvPr/>
          </p:nvSpPr>
          <p:spPr bwMode="auto">
            <a:xfrm>
              <a:off x="1071251" y="2884833"/>
              <a:ext cx="253860" cy="255094"/>
            </a:xfrm>
            <a:prstGeom prst="ellipse">
              <a:avLst/>
            </a:prstGeom>
            <a:gradFill flip="none" rotWithShape="1">
              <a:gsLst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1256329" y="2545953"/>
              <a:ext cx="304068" cy="296008"/>
            </a:xfrm>
            <a:prstGeom prst="ellipse">
              <a:avLst/>
            </a:prstGeom>
            <a:gradFill flip="none" rotWithShape="1">
              <a:gsLst>
                <a:gs pos="50000">
                  <a:srgbClr val="76B54B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2" name="Ellipse 61"/>
            <p:cNvSpPr/>
            <p:nvPr/>
          </p:nvSpPr>
          <p:spPr bwMode="auto">
            <a:xfrm>
              <a:off x="1610793" y="2266454"/>
              <a:ext cx="343713" cy="328547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2037570" y="2034189"/>
              <a:ext cx="362971" cy="328833"/>
            </a:xfrm>
            <a:prstGeom prst="ellipse">
              <a:avLst/>
            </a:prstGeom>
            <a:gradFill flip="none" rotWithShape="1">
              <a:gsLst>
                <a:gs pos="50000">
                  <a:srgbClr val="008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7" name="Ellipse 66"/>
            <p:cNvSpPr/>
            <p:nvPr/>
          </p:nvSpPr>
          <p:spPr bwMode="auto">
            <a:xfrm>
              <a:off x="2523549" y="1870825"/>
              <a:ext cx="367879" cy="334855"/>
            </a:xfrm>
            <a:prstGeom prst="ellipse">
              <a:avLst/>
            </a:prstGeom>
            <a:gradFill flip="none" rotWithShape="1">
              <a:gsLst>
                <a:gs pos="552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68" name="Ellipse 67"/>
            <p:cNvSpPr/>
            <p:nvPr/>
          </p:nvSpPr>
          <p:spPr bwMode="auto">
            <a:xfrm>
              <a:off x="3042359" y="1711197"/>
              <a:ext cx="367879" cy="334855"/>
            </a:xfrm>
            <a:prstGeom prst="ellipse">
              <a:avLst/>
            </a:prstGeom>
            <a:gradFill flip="none" rotWithShape="1">
              <a:gsLst>
                <a:gs pos="50000">
                  <a:schemeClr val="accent2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28575" cmpd="sng">
              <a:noFill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7682508" y="530096"/>
            <a:ext cx="1570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Seed </a:t>
            </a:r>
          </a:p>
          <a:p>
            <a:endParaRPr lang="en-US" sz="1400" i="1" dirty="0">
              <a:solidFill>
                <a:srgbClr val="009900"/>
              </a:solidFill>
              <a:latin typeface="+mn-lt"/>
            </a:endParaRPr>
          </a:p>
          <a:p>
            <a:r>
              <a:rPr lang="en-US" sz="1400" i="1" dirty="0" smtClean="0">
                <a:solidFill>
                  <a:srgbClr val="009900"/>
                </a:solidFill>
                <a:latin typeface="+mn-lt"/>
              </a:rPr>
              <a:t>         </a:t>
            </a:r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deve</a:t>
            </a:r>
            <a:r>
              <a:rPr lang="en-US" sz="1400" i="1" dirty="0" smtClean="0">
                <a:latin typeface="+mn-lt"/>
              </a:rPr>
              <a:t>lopment</a:t>
            </a:r>
            <a:endParaRPr lang="en-US" sz="1400" i="1" dirty="0">
              <a:latin typeface="+mn-lt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 flipV="1">
            <a:off x="1280460" y="6502501"/>
            <a:ext cx="7863840" cy="144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928" y="4181738"/>
            <a:ext cx="3642179" cy="162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Rectangle à coins arrondis 91"/>
          <p:cNvSpPr/>
          <p:nvPr/>
        </p:nvSpPr>
        <p:spPr>
          <a:xfrm>
            <a:off x="5404757" y="4470017"/>
            <a:ext cx="3506771" cy="57606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ZoneTexte 96"/>
          <p:cNvSpPr txBox="1"/>
          <p:nvPr/>
        </p:nvSpPr>
        <p:spPr>
          <a:xfrm>
            <a:off x="5328592" y="6580614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HCERES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evaluation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Dijon </a:t>
            </a:r>
            <a:r>
              <a:rPr lang="fr-FR" sz="12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January</a:t>
            </a:r>
            <a:r>
              <a:rPr lang="fr-FR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19th-20th, 2016</a:t>
            </a:r>
            <a:endParaRPr lang="fr-FR" sz="1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onlinelibrary.wiley.com/store/10.1111/%28ISSN%291365-313X/asset/TPJ_left.gif?v=1&amp;s=98f11c85833302cb41315552dfbb4107cd24154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" y="6330452"/>
            <a:ext cx="1291646" cy="2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Flèche vers le bas 113"/>
          <p:cNvSpPr/>
          <p:nvPr/>
        </p:nvSpPr>
        <p:spPr>
          <a:xfrm rot="16200000" flipV="1">
            <a:off x="5014542" y="4578842"/>
            <a:ext cx="379041" cy="40138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5143" y="3356992"/>
            <a:ext cx="374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solidFill>
                  <a:srgbClr val="006600"/>
                </a:solidFill>
                <a:latin typeface="+mj-lt"/>
              </a:rPr>
              <a:t>PageMan</a:t>
            </a:r>
            <a:r>
              <a:rPr lang="en-US" b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+mj-lt"/>
              </a:rPr>
              <a:t>display of the </a:t>
            </a:r>
            <a:endParaRPr lang="en-US" b="1" dirty="0" smtClean="0">
              <a:solidFill>
                <a:srgbClr val="006600"/>
              </a:solidFill>
              <a:latin typeface="+mj-lt"/>
            </a:endParaRPr>
          </a:p>
          <a:p>
            <a:pPr algn="r"/>
            <a:r>
              <a:rPr lang="en-US" b="1" dirty="0" smtClean="0">
                <a:solidFill>
                  <a:srgbClr val="006600"/>
                </a:solidFill>
                <a:latin typeface="+mj-lt"/>
              </a:rPr>
              <a:t>functional classes down-regulated in the dash mutant 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53" name="Flèche droite 152"/>
          <p:cNvSpPr/>
          <p:nvPr/>
        </p:nvSpPr>
        <p:spPr>
          <a:xfrm rot="5400000">
            <a:off x="8141680" y="2745966"/>
            <a:ext cx="465858" cy="61217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0" name="Flèche droite 69"/>
          <p:cNvSpPr/>
          <p:nvPr/>
        </p:nvSpPr>
        <p:spPr>
          <a:xfrm>
            <a:off x="5003369" y="1963081"/>
            <a:ext cx="308829" cy="4304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49185" y="3994250"/>
            <a:ext cx="1712774" cy="18084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/>
          <p:cNvSpPr txBox="1"/>
          <p:nvPr/>
        </p:nvSpPr>
        <p:spPr>
          <a:xfrm>
            <a:off x="1004258" y="3963385"/>
            <a:ext cx="145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Pod wall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362966" y="4143621"/>
            <a:ext cx="868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Auxin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7" name="Picture 6" descr="H:\INRA\clearing - cytologie du développement des graines\03-08-12\Nouveau dossier\03-08-12 TNT10-11 zoom 75% x10 (12)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049184" y="4414003"/>
            <a:ext cx="1701645" cy="146326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</p:pic>
      <p:sp>
        <p:nvSpPr>
          <p:cNvPr id="71" name="ZoneTexte 70"/>
          <p:cNvSpPr txBox="1"/>
          <p:nvPr/>
        </p:nvSpPr>
        <p:spPr>
          <a:xfrm>
            <a:off x="2002190" y="5252969"/>
            <a:ext cx="968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division</a:t>
            </a:r>
            <a:endParaRPr lang="en-US" sz="1600" dirty="0">
              <a:latin typeface="+mn-lt"/>
            </a:endParaRPr>
          </a:p>
        </p:txBody>
      </p:sp>
      <p:sp>
        <p:nvSpPr>
          <p:cNvPr id="72" name="Flèche courbée vers la gauche 71"/>
          <p:cNvSpPr/>
          <p:nvPr/>
        </p:nvSpPr>
        <p:spPr>
          <a:xfrm rot="5400000" flipV="1">
            <a:off x="1656638" y="5256778"/>
            <a:ext cx="301751" cy="881699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3" name="Picture 2" descr="Image result for dessin signaux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507" y="5512998"/>
            <a:ext cx="285768" cy="2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1343532" y="4920625"/>
            <a:ext cx="86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Auxin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045845" y="5241654"/>
            <a:ext cx="77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Dash</a:t>
            </a:r>
            <a:endParaRPr lang="en-US" sz="1600" dirty="0">
              <a:latin typeface="+mn-lt"/>
            </a:endParaRPr>
          </a:p>
        </p:txBody>
      </p:sp>
      <p:sp>
        <p:nvSpPr>
          <p:cNvPr id="77" name="Flèche vers le bas 76"/>
          <p:cNvSpPr/>
          <p:nvPr/>
        </p:nvSpPr>
        <p:spPr>
          <a:xfrm>
            <a:off x="1662553" y="4420947"/>
            <a:ext cx="215675" cy="52483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ZoneTexte 77"/>
          <p:cNvSpPr txBox="1"/>
          <p:nvPr/>
        </p:nvSpPr>
        <p:spPr>
          <a:xfrm>
            <a:off x="2742052" y="4142822"/>
            <a:ext cx="22877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In vitro </a:t>
            </a:r>
            <a:r>
              <a:rPr lang="en-US" dirty="0" smtClean="0">
                <a:latin typeface="+mn-lt"/>
              </a:rPr>
              <a:t>auxin treatment promotes </a:t>
            </a:r>
          </a:p>
          <a:p>
            <a:r>
              <a:rPr lang="en-US" dirty="0" smtClean="0">
                <a:latin typeface="+mn-lt"/>
              </a:rPr>
              <a:t>cell division in young </a:t>
            </a:r>
          </a:p>
          <a:p>
            <a:r>
              <a:rPr lang="en-US" i="1" dirty="0" smtClean="0">
                <a:latin typeface="+mn-lt"/>
              </a:rPr>
              <a:t>M. truncatula seeds </a:t>
            </a:r>
          </a:p>
          <a:p>
            <a:r>
              <a:rPr lang="en-US" sz="1000" i="1" dirty="0" err="1" smtClean="0">
                <a:latin typeface="+mn-lt"/>
              </a:rPr>
              <a:t>Atif</a:t>
            </a:r>
            <a:r>
              <a:rPr lang="en-US" sz="1000" i="1" dirty="0" smtClean="0">
                <a:latin typeface="+mn-lt"/>
              </a:rPr>
              <a:t> et al. 2013 </a:t>
            </a:r>
          </a:p>
        </p:txBody>
      </p:sp>
      <p:cxnSp>
        <p:nvCxnSpPr>
          <p:cNvPr id="79" name="Connecteur droit 78"/>
          <p:cNvCxnSpPr/>
          <p:nvPr/>
        </p:nvCxnSpPr>
        <p:spPr>
          <a:xfrm>
            <a:off x="1468071" y="5168233"/>
            <a:ext cx="308269" cy="326435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1771064" y="5170254"/>
            <a:ext cx="308269" cy="326435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179512" y="4140111"/>
            <a:ext cx="567555" cy="495831"/>
            <a:chOff x="-111943" y="4925103"/>
            <a:chExt cx="1135111" cy="971415"/>
          </a:xfrm>
        </p:grpSpPr>
        <p:pic>
          <p:nvPicPr>
            <p:cNvPr id="82" name="Picture 44" descr="se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82"/>
            <a:stretch>
              <a:fillRect/>
            </a:stretch>
          </p:blipFill>
          <p:spPr bwMode="auto">
            <a:xfrm rot="564355">
              <a:off x="-111943" y="5153434"/>
              <a:ext cx="1135111" cy="74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50717" y="4925103"/>
              <a:ext cx="827611" cy="94015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4" name="Flèche vers le bas 83"/>
          <p:cNvSpPr/>
          <p:nvPr/>
        </p:nvSpPr>
        <p:spPr>
          <a:xfrm rot="16200000">
            <a:off x="689147" y="4381065"/>
            <a:ext cx="163641" cy="17453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-36512" y="5986155"/>
            <a:ext cx="5063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>
                <a:latin typeface="+mj-lt"/>
                <a:sym typeface="Wingdings 3"/>
              </a:rPr>
              <a:t>Compartmentation studies in progress using pea mutants</a:t>
            </a:r>
          </a:p>
        </p:txBody>
      </p:sp>
      <p:pic>
        <p:nvPicPr>
          <p:cNvPr id="86" name="Picture 2" descr="http://onlinelibrary.wiley.com/store/10.1111/%28ISSN%291399-3054/asset/olbannercenter.gif?v=1&amp;s=d2485742638f3b98746f9e8640df52d1860027e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211" y="5536157"/>
            <a:ext cx="1845985" cy="2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24897" y="5832934"/>
            <a:ext cx="30930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Auxin-transport genes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Auxin-responsive genes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209850" y="5052910"/>
            <a:ext cx="330410" cy="861237"/>
          </a:xfrm>
          <a:custGeom>
            <a:avLst/>
            <a:gdLst>
              <a:gd name="connsiteX0" fmla="*/ 255982 w 330410"/>
              <a:gd name="connsiteY0" fmla="*/ 0 h 861237"/>
              <a:gd name="connsiteX1" fmla="*/ 800 w 330410"/>
              <a:gd name="connsiteY1" fmla="*/ 606055 h 861237"/>
              <a:gd name="connsiteX2" fmla="*/ 330410 w 330410"/>
              <a:gd name="connsiteY2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410" h="861237">
                <a:moveTo>
                  <a:pt x="255982" y="0"/>
                </a:moveTo>
                <a:cubicBezTo>
                  <a:pt x="122188" y="231258"/>
                  <a:pt x="-11605" y="462516"/>
                  <a:pt x="800" y="606055"/>
                </a:cubicBezTo>
                <a:cubicBezTo>
                  <a:pt x="13205" y="749595"/>
                  <a:pt x="171807" y="805416"/>
                  <a:pt x="330410" y="861237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ZoneTexte 88"/>
          <p:cNvSpPr txBox="1"/>
          <p:nvPr/>
        </p:nvSpPr>
        <p:spPr>
          <a:xfrm>
            <a:off x="107504" y="44624"/>
            <a:ext cx="8883979" cy="461665"/>
          </a:xfrm>
          <a:prstGeom prst="rect">
            <a:avLst/>
          </a:prstGeom>
          <a:solidFill>
            <a:srgbClr val="E7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27590"/>
                </a:solidFill>
                <a:latin typeface="+mj-lt"/>
              </a:rPr>
              <a:t>Endosperm-specific genes controlling seed quality</a:t>
            </a:r>
            <a:endParaRPr lang="en-US" sz="2400" b="1" dirty="0">
              <a:solidFill>
                <a:srgbClr val="0275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e 32"/>
          <p:cNvGrpSpPr>
            <a:grpSpLocks/>
          </p:cNvGrpSpPr>
          <p:nvPr/>
        </p:nvGrpSpPr>
        <p:grpSpPr bwMode="auto">
          <a:xfrm>
            <a:off x="0" y="1588"/>
            <a:ext cx="9153525" cy="647700"/>
            <a:chOff x="17682" y="1628800"/>
            <a:chExt cx="9115275" cy="648072"/>
          </a:xfrm>
        </p:grpSpPr>
        <p:pic>
          <p:nvPicPr>
            <p:cNvPr id="4506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17075" r="53259" b="72697"/>
            <a:stretch>
              <a:fillRect/>
            </a:stretch>
          </p:blipFill>
          <p:spPr bwMode="auto">
            <a:xfrm>
              <a:off x="17682" y="1628800"/>
              <a:ext cx="4286992" cy="64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38" t="17075" r="4541" b="72697"/>
            <a:stretch>
              <a:fillRect/>
            </a:stretch>
          </p:blipFill>
          <p:spPr bwMode="auto">
            <a:xfrm>
              <a:off x="4298868" y="1629008"/>
              <a:ext cx="4834089" cy="64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Rectangle 42"/>
          <p:cNvSpPr>
            <a:spLocks noChangeArrowheads="1"/>
          </p:cNvSpPr>
          <p:nvPr/>
        </p:nvSpPr>
        <p:spPr bwMode="auto">
          <a:xfrm>
            <a:off x="250825" y="3106005"/>
            <a:ext cx="7417519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Melanie</a:t>
            </a:r>
            <a:r>
              <a:rPr lang="fr-FR" altLang="fr-FR" sz="1800" dirty="0">
                <a:solidFill>
                  <a:srgbClr val="000000"/>
                </a:solidFill>
              </a:rPr>
              <a:t> </a:t>
            </a:r>
            <a:r>
              <a:rPr lang="fr-FR" altLang="fr-FR" sz="1800" dirty="0" err="1">
                <a:solidFill>
                  <a:srgbClr val="000000"/>
                </a:solidFill>
              </a:rPr>
              <a:t>Noguero</a:t>
            </a:r>
            <a:r>
              <a:rPr lang="fr-FR" altLang="fr-FR" sz="1800" dirty="0">
                <a:solidFill>
                  <a:srgbClr val="000000"/>
                </a:solidFill>
              </a:rPr>
              <a:t>, </a:t>
            </a:r>
            <a:r>
              <a:rPr lang="fr-FR" altLang="fr-FR" sz="1800" dirty="0" smtClean="0">
                <a:solidFill>
                  <a:srgbClr val="000000"/>
                </a:solidFill>
              </a:rPr>
              <a:t>Christine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Lesignor</a:t>
            </a:r>
            <a:r>
              <a:rPr lang="fr-FR" altLang="fr-FR" sz="1800" dirty="0" smtClean="0">
                <a:solidFill>
                  <a:srgbClr val="000000"/>
                </a:solidFill>
              </a:rPr>
              <a:t>, Brigitte </a:t>
            </a:r>
            <a:r>
              <a:rPr lang="fr-FR" altLang="fr-FR" sz="1800" dirty="0" err="1">
                <a:solidFill>
                  <a:srgbClr val="000000"/>
                </a:solidFill>
              </a:rPr>
              <a:t>D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archy</a:t>
            </a:r>
            <a:r>
              <a:rPr lang="fr-FR" altLang="fr-FR" sz="1800" dirty="0" smtClean="0">
                <a:solidFill>
                  <a:srgbClr val="000000"/>
                </a:solidFill>
              </a:rPr>
              <a:t>, Greg Aubert, Myriam Sanchez, Judith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Burstin</a:t>
            </a:r>
            <a:r>
              <a:rPr lang="fr-FR" altLang="fr-FR" sz="1800" dirty="0" smtClean="0">
                <a:solidFill>
                  <a:srgbClr val="000000"/>
                </a:solidFill>
              </a:rPr>
              <a:t>, Karine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Gallardo</a:t>
            </a:r>
            <a:r>
              <a:rPr lang="fr-FR" altLang="fr-FR" sz="1800" dirty="0" smtClean="0">
                <a:solidFill>
                  <a:srgbClr val="000000"/>
                </a:solidFill>
              </a:rPr>
              <a:t>, (AE, Dijon)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</a:rPr>
              <a:t>Jérôme Verdier (Shanghai Center for Plant Stress </a:t>
            </a:r>
            <a:r>
              <a:rPr lang="fr-FR" altLang="fr-FR" sz="1800" dirty="0" err="1" smtClean="0">
                <a:solidFill>
                  <a:srgbClr val="000000"/>
                </a:solidFill>
              </a:rPr>
              <a:t>Biology</a:t>
            </a:r>
            <a:r>
              <a:rPr lang="fr-FR" altLang="fr-FR" sz="1800" dirty="0" smtClean="0">
                <a:solidFill>
                  <a:srgbClr val="000000"/>
                </a:solidFill>
              </a:rPr>
              <a:t>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sz="1800" dirty="0" smtClean="0"/>
              <a:t>            C</a:t>
            </a:r>
            <a:r>
              <a:rPr lang="fr-FR" sz="1800" dirty="0"/>
              <a:t>. </a:t>
            </a:r>
            <a:r>
              <a:rPr lang="fr-FR" sz="1800" dirty="0" err="1"/>
              <a:t>Saffray</a:t>
            </a:r>
            <a:r>
              <a:rPr lang="fr-FR" sz="1800" dirty="0"/>
              <a:t>, </a:t>
            </a:r>
            <a:r>
              <a:rPr lang="fr-FR" sz="1800" dirty="0" smtClean="0"/>
              <a:t>M</a:t>
            </a:r>
            <a:r>
              <a:rPr lang="fr-FR" sz="1800" dirty="0"/>
              <a:t>. </a:t>
            </a:r>
            <a:r>
              <a:rPr lang="fr-FR" sz="1800" dirty="0" err="1"/>
              <a:t>Dalmais</a:t>
            </a:r>
            <a:r>
              <a:rPr lang="fr-FR" sz="1800" dirty="0" smtClean="0"/>
              <a:t>, </a:t>
            </a:r>
          </a:p>
          <a:p>
            <a:pPr>
              <a:buNone/>
            </a:pPr>
            <a:r>
              <a:rPr lang="fr-FR" sz="1800" dirty="0" smtClean="0"/>
              <a:t>            A</a:t>
            </a:r>
            <a:r>
              <a:rPr lang="fr-FR" sz="1800" dirty="0"/>
              <a:t>. </a:t>
            </a:r>
            <a:r>
              <a:rPr lang="fr-FR" sz="1800" dirty="0" smtClean="0"/>
              <a:t>Bendahmane (IPS Saclay)</a:t>
            </a:r>
            <a:endParaRPr lang="fr-FR" sz="1800" dirty="0"/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400" dirty="0" smtClean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fr-FR" sz="1400" i="1" dirty="0" smtClean="0">
              <a:solidFill>
                <a:srgbClr val="000000"/>
              </a:solidFill>
            </a:endParaRPr>
          </a:p>
        </p:txBody>
      </p:sp>
      <p:sp>
        <p:nvSpPr>
          <p:cNvPr id="45061" name="Rectangle 111"/>
          <p:cNvSpPr>
            <a:spLocks noChangeArrowheads="1"/>
          </p:cNvSpPr>
          <p:nvPr/>
        </p:nvSpPr>
        <p:spPr bwMode="auto">
          <a:xfrm>
            <a:off x="323850" y="44624"/>
            <a:ext cx="3168030" cy="5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fr-FR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Acknowledgements</a:t>
            </a:r>
          </a:p>
        </p:txBody>
      </p:sp>
      <p:pic>
        <p:nvPicPr>
          <p:cNvPr id="45062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6208" r="2751" b="40550"/>
          <a:stretch>
            <a:fillRect/>
          </a:stretch>
        </p:blipFill>
        <p:spPr bwMode="auto">
          <a:xfrm>
            <a:off x="211476" y="739925"/>
            <a:ext cx="8608996" cy="232903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Image 26" descr="logo Agroecologi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29677" r="5553" b="41322"/>
          <a:stretch>
            <a:fillRect/>
          </a:stretch>
        </p:blipFill>
        <p:spPr bwMode="auto">
          <a:xfrm>
            <a:off x="0" y="60706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26" descr="http://www.auf.org/media/appel_offre/logo_anr_blanc_gros_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6142038"/>
            <a:ext cx="12176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28" descr="http://www-physiologie-insecte.versailles.inra.fr/images/logo_inr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6046788"/>
            <a:ext cx="18446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39" y="5777341"/>
            <a:ext cx="1673247" cy="11834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8059" y="3388755"/>
            <a:ext cx="832333" cy="832333"/>
          </a:xfrm>
          <a:prstGeom prst="rect">
            <a:avLst/>
          </a:prstGeom>
        </p:spPr>
      </p:pic>
      <p:sp>
        <p:nvSpPr>
          <p:cNvPr id="17" name="Sous-titre 2"/>
          <p:cNvSpPr txBox="1">
            <a:spLocks/>
          </p:cNvSpPr>
          <p:nvPr/>
        </p:nvSpPr>
        <p:spPr>
          <a:xfrm>
            <a:off x="1617836" y="2530078"/>
            <a:ext cx="8786812" cy="41392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altLang="fr-FR" sz="2800" kern="0" dirty="0" smtClean="0">
              <a:solidFill>
                <a:srgbClr val="5F8E00"/>
              </a:solidFill>
            </a:endParaRPr>
          </a:p>
          <a:p>
            <a:endParaRPr lang="fr-FR" altLang="fr-FR" sz="2800" kern="0" dirty="0" smtClean="0">
              <a:solidFill>
                <a:srgbClr val="5F8E00"/>
              </a:solidFill>
            </a:endParaRPr>
          </a:p>
          <a:p>
            <a:endParaRPr lang="fr-FR" altLang="fr-FR" sz="2800" kern="0" dirty="0" smtClean="0">
              <a:solidFill>
                <a:srgbClr val="5F8E00"/>
              </a:solidFill>
            </a:endParaRPr>
          </a:p>
          <a:p>
            <a:endParaRPr lang="fr-FR" altLang="fr-FR" sz="2800" kern="0" dirty="0" smtClean="0">
              <a:solidFill>
                <a:srgbClr val="5F8E00"/>
              </a:solidFill>
            </a:endParaRPr>
          </a:p>
          <a:p>
            <a:pPr marL="0" indent="0">
              <a:buNone/>
            </a:pPr>
            <a:r>
              <a:rPr lang="fr-FR" altLang="fr-FR" sz="2800" kern="0" dirty="0" smtClean="0">
                <a:solidFill>
                  <a:srgbClr val="5F8E00"/>
                </a:solidFill>
              </a:rPr>
              <a:t>                                    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14558" r="-1" b="7214"/>
          <a:stretch/>
        </p:blipFill>
        <p:spPr>
          <a:xfrm>
            <a:off x="6397625" y="4785987"/>
            <a:ext cx="910679" cy="10367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8" y="4785987"/>
            <a:ext cx="877852" cy="1077689"/>
          </a:xfrm>
          <a:prstGeom prst="rect">
            <a:avLst/>
          </a:prstGeom>
        </p:spPr>
      </p:pic>
      <p:pic>
        <p:nvPicPr>
          <p:cNvPr id="1026" name="Picture 2" descr="Christine Saffra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778219" cy="10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E7FFFE"/>
          </a:solidFill>
        </p:spPr>
        <p:txBody>
          <a:bodyPr/>
          <a:lstStyle/>
          <a:p>
            <a:r>
              <a:rPr lang="fr-FR" altLang="fr-FR" sz="3200" dirty="0" err="1" smtClean="0">
                <a:solidFill>
                  <a:srgbClr val="027590"/>
                </a:solidFill>
              </a:rPr>
              <a:t>Pea</a:t>
            </a:r>
            <a:r>
              <a:rPr lang="fr-FR" altLang="fr-FR" sz="3200" dirty="0" smtClean="0">
                <a:solidFill>
                  <a:srgbClr val="027590"/>
                </a:solidFill>
              </a:rPr>
              <a:t>/</a:t>
            </a:r>
            <a:r>
              <a:rPr lang="fr-FR" altLang="fr-FR" sz="3200" dirty="0" err="1" smtClean="0">
                <a:solidFill>
                  <a:srgbClr val="027590"/>
                </a:solidFill>
              </a:rPr>
              <a:t>Mtr</a:t>
            </a:r>
            <a:r>
              <a:rPr lang="fr-FR" altLang="fr-FR" sz="3200" dirty="0" smtClean="0">
                <a:solidFill>
                  <a:srgbClr val="027590"/>
                </a:solidFill>
              </a:rPr>
              <a:t> TILLING: Publications </a:t>
            </a:r>
            <a:r>
              <a:rPr lang="fr-FR" altLang="fr-FR" sz="3200" dirty="0" err="1" smtClean="0">
                <a:solidFill>
                  <a:srgbClr val="027590"/>
                </a:solidFill>
              </a:rPr>
              <a:t>arising</a:t>
            </a:r>
            <a:endParaRPr lang="fr-FR" altLang="fr-FR" sz="3200" dirty="0" smtClean="0">
              <a:solidFill>
                <a:srgbClr val="02759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r-FR" altLang="fr-FR" sz="1600" b="1" dirty="0" smtClean="0">
                <a:solidFill>
                  <a:srgbClr val="006600"/>
                </a:solidFill>
              </a:rPr>
              <a:t>Resource </a:t>
            </a:r>
            <a:r>
              <a:rPr lang="fr-FR" altLang="fr-FR" sz="1600" b="1" dirty="0" err="1" smtClean="0">
                <a:solidFill>
                  <a:srgbClr val="006600"/>
                </a:solidFill>
              </a:rPr>
              <a:t>development</a:t>
            </a:r>
            <a:endParaRPr lang="fr-FR" altLang="fr-FR" sz="1600" b="1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1400" dirty="0" smtClean="0"/>
              <a:t>Triques, K., et al. (2008). "Mutation </a:t>
            </a:r>
            <a:r>
              <a:rPr lang="fr-FR" altLang="fr-FR" sz="1400" dirty="0" err="1" smtClean="0"/>
              <a:t>detection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using</a:t>
            </a:r>
            <a:r>
              <a:rPr lang="fr-FR" altLang="fr-FR" sz="1400" dirty="0" smtClean="0"/>
              <a:t> ENDO1: Application to </a:t>
            </a:r>
            <a:r>
              <a:rPr lang="fr-FR" altLang="fr-FR" sz="1400" dirty="0" err="1" smtClean="0"/>
              <a:t>disease</a:t>
            </a:r>
            <a:r>
              <a:rPr lang="fr-FR" altLang="fr-FR" sz="1400" dirty="0" smtClean="0"/>
              <a:t> diagnostics in </a:t>
            </a:r>
            <a:r>
              <a:rPr lang="fr-FR" altLang="fr-FR" sz="1400" dirty="0" err="1" smtClean="0"/>
              <a:t>humans</a:t>
            </a:r>
            <a:r>
              <a:rPr lang="fr-FR" altLang="fr-FR" sz="1400" dirty="0" smtClean="0"/>
              <a:t> and TILLING and Eco-TILLING in plants." BMC </a:t>
            </a:r>
            <a:r>
              <a:rPr lang="fr-FR" altLang="fr-FR" sz="1400" dirty="0" err="1" smtClean="0"/>
              <a:t>Molecular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Biology</a:t>
            </a:r>
            <a:r>
              <a:rPr lang="fr-FR" altLang="fr-FR" sz="1400" dirty="0" smtClean="0"/>
              <a:t> 9.</a:t>
            </a:r>
          </a:p>
          <a:p>
            <a:pPr>
              <a:lnSpc>
                <a:spcPct val="80000"/>
              </a:lnSpc>
            </a:pPr>
            <a:r>
              <a:rPr lang="fr-FR" altLang="fr-FR" sz="1400" dirty="0" err="1" smtClean="0"/>
              <a:t>LeSignor</a:t>
            </a:r>
            <a:r>
              <a:rPr lang="fr-FR" altLang="fr-FR" sz="1400" dirty="0" smtClean="0"/>
              <a:t> C., (2009) </a:t>
            </a:r>
            <a:r>
              <a:rPr lang="fr-FR" altLang="fr-FR" sz="1400" dirty="0" err="1" smtClean="0"/>
              <a:t>Optimizing</a:t>
            </a:r>
            <a:r>
              <a:rPr lang="fr-FR" altLang="fr-FR" sz="1400" dirty="0" smtClean="0"/>
              <a:t> TILLING populations for reverse </a:t>
            </a:r>
            <a:r>
              <a:rPr lang="fr-FR" altLang="fr-FR" sz="1400" dirty="0" err="1" smtClean="0"/>
              <a:t>genetics</a:t>
            </a:r>
            <a:r>
              <a:rPr lang="fr-FR" altLang="fr-FR" sz="1400" dirty="0" smtClean="0"/>
              <a:t> in </a:t>
            </a:r>
            <a:r>
              <a:rPr lang="fr-FR" altLang="fr-FR" sz="1400" dirty="0" err="1" smtClean="0"/>
              <a:t>Medicago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truncatula</a:t>
            </a:r>
            <a:r>
              <a:rPr lang="fr-FR" altLang="fr-FR" sz="1400" dirty="0" smtClean="0"/>
              <a:t>. Plant </a:t>
            </a:r>
            <a:r>
              <a:rPr lang="fr-FR" altLang="fr-FR" sz="1400" dirty="0" err="1" smtClean="0"/>
              <a:t>Biotechnology</a:t>
            </a:r>
            <a:r>
              <a:rPr lang="fr-FR" altLang="fr-FR" sz="1400" dirty="0" smtClean="0"/>
              <a:t> J. 7 : 430-441 </a:t>
            </a:r>
          </a:p>
          <a:p>
            <a:pPr>
              <a:lnSpc>
                <a:spcPct val="80000"/>
              </a:lnSpc>
            </a:pPr>
            <a:r>
              <a:rPr lang="fr-FR" altLang="fr-FR" sz="1400" dirty="0" err="1" smtClean="0"/>
              <a:t>Dalmais</a:t>
            </a:r>
            <a:r>
              <a:rPr lang="fr-FR" altLang="fr-FR" sz="1400" dirty="0" smtClean="0"/>
              <a:t>, M., </a:t>
            </a:r>
            <a:r>
              <a:rPr lang="fr-FR" altLang="fr-FR" sz="1400" dirty="0" err="1" smtClean="0"/>
              <a:t>UTILLdb</a:t>
            </a:r>
            <a:r>
              <a:rPr lang="fr-FR" altLang="fr-FR" sz="1400" dirty="0" smtClean="0"/>
              <a:t>, a </a:t>
            </a:r>
            <a:r>
              <a:rPr lang="fr-FR" altLang="fr-FR" sz="1400" dirty="0" err="1" smtClean="0"/>
              <a:t>Pisum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sativum</a:t>
            </a:r>
            <a:r>
              <a:rPr lang="fr-FR" altLang="fr-FR" sz="1400" dirty="0" smtClean="0"/>
              <a:t> in silico </a:t>
            </a:r>
            <a:r>
              <a:rPr lang="fr-FR" altLang="fr-FR" sz="1400" dirty="0" err="1" smtClean="0"/>
              <a:t>forward</a:t>
            </a:r>
            <a:r>
              <a:rPr lang="fr-FR" altLang="fr-FR" sz="1400" dirty="0" smtClean="0"/>
              <a:t> and reverse </a:t>
            </a:r>
            <a:r>
              <a:rPr lang="fr-FR" altLang="fr-FR" sz="1400" dirty="0" err="1" smtClean="0"/>
              <a:t>genetics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tool</a:t>
            </a:r>
            <a:r>
              <a:rPr lang="fr-FR" altLang="fr-FR" sz="1400" dirty="0" smtClean="0"/>
              <a:t>. </a:t>
            </a:r>
            <a:r>
              <a:rPr lang="fr-FR" altLang="fr-FR" sz="1400" dirty="0" err="1" smtClean="0"/>
              <a:t>Genome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Biol</a:t>
            </a:r>
            <a:r>
              <a:rPr lang="fr-FR" altLang="fr-FR" sz="1400" dirty="0" smtClean="0"/>
              <a:t>. (2008) 9(2): R43.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1600" b="1" dirty="0" err="1" smtClean="0">
                <a:solidFill>
                  <a:srgbClr val="006600"/>
                </a:solidFill>
              </a:rPr>
              <a:t>Examples</a:t>
            </a:r>
            <a:r>
              <a:rPr lang="fr-FR" altLang="fr-FR" sz="1600" b="1" dirty="0" smtClean="0">
                <a:solidFill>
                  <a:srgbClr val="006600"/>
                </a:solidFill>
              </a:rPr>
              <a:t> of Applications</a:t>
            </a:r>
          </a:p>
          <a:p>
            <a:pPr>
              <a:lnSpc>
                <a:spcPct val="80000"/>
              </a:lnSpc>
            </a:pPr>
            <a:r>
              <a:rPr lang="fr-FR" altLang="fr-FR" sz="1400" dirty="0" smtClean="0"/>
              <a:t>Hofer, J., L. Turner, et al. (2009). "</a:t>
            </a:r>
            <a:r>
              <a:rPr lang="fr-FR" altLang="fr-FR" sz="1400" dirty="0" err="1" smtClean="0"/>
              <a:t>Tendril-less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Regulates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Tendril</a:t>
            </a:r>
            <a:r>
              <a:rPr lang="fr-FR" altLang="fr-FR" sz="1400" dirty="0" smtClean="0"/>
              <a:t> Formation in </a:t>
            </a:r>
            <a:r>
              <a:rPr lang="fr-FR" altLang="fr-FR" sz="1400" dirty="0" err="1" smtClean="0"/>
              <a:t>Pea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Leaves</a:t>
            </a:r>
            <a:r>
              <a:rPr lang="fr-FR" altLang="fr-FR" sz="1400" dirty="0" smtClean="0"/>
              <a:t>." Plant </a:t>
            </a:r>
            <a:r>
              <a:rPr lang="fr-FR" altLang="fr-FR" sz="1400" dirty="0" err="1" smtClean="0"/>
              <a:t>Cell</a:t>
            </a:r>
            <a:r>
              <a:rPr lang="fr-FR" altLang="fr-FR" sz="1400" dirty="0" smtClean="0"/>
              <a:t> 21(2): 420-428.</a:t>
            </a:r>
          </a:p>
          <a:p>
            <a:pPr>
              <a:lnSpc>
                <a:spcPct val="80000"/>
              </a:lnSpc>
            </a:pPr>
            <a:r>
              <a:rPr lang="fr-FR" altLang="fr-FR" sz="1400" dirty="0" smtClean="0"/>
              <a:t>Laura de Lorenzo, (2009) A </a:t>
            </a:r>
            <a:r>
              <a:rPr lang="fr-FR" altLang="fr-FR" sz="1400" dirty="0" err="1" smtClean="0"/>
              <a:t>Novel</a:t>
            </a:r>
            <a:r>
              <a:rPr lang="fr-FR" altLang="fr-FR" sz="1400" dirty="0" smtClean="0"/>
              <a:t> Plant Leucine-Rich </a:t>
            </a:r>
            <a:r>
              <a:rPr lang="fr-FR" altLang="fr-FR" sz="1400" dirty="0" err="1" smtClean="0"/>
              <a:t>Repeat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Receptor</a:t>
            </a:r>
            <a:r>
              <a:rPr lang="fr-FR" altLang="fr-FR" sz="1400" dirty="0" smtClean="0"/>
              <a:t> Kinase </a:t>
            </a:r>
            <a:r>
              <a:rPr lang="fr-FR" altLang="fr-FR" sz="1400" dirty="0" err="1" smtClean="0"/>
              <a:t>Regulates</a:t>
            </a:r>
            <a:r>
              <a:rPr lang="fr-FR" altLang="fr-FR" sz="1400" dirty="0" smtClean="0"/>
              <a:t> the </a:t>
            </a:r>
            <a:r>
              <a:rPr lang="fr-FR" altLang="fr-FR" sz="1400" dirty="0" err="1" smtClean="0"/>
              <a:t>Response</a:t>
            </a:r>
            <a:r>
              <a:rPr lang="fr-FR" altLang="fr-FR" sz="1400" dirty="0" smtClean="0"/>
              <a:t> of </a:t>
            </a:r>
            <a:r>
              <a:rPr lang="fr-FR" altLang="fr-FR" sz="1400" dirty="0" err="1" smtClean="0"/>
              <a:t>Medicago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truncatula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Roots</a:t>
            </a:r>
            <a:r>
              <a:rPr lang="fr-FR" altLang="fr-FR" sz="1400" dirty="0" smtClean="0"/>
              <a:t> to Salt Stress The Plant </a:t>
            </a:r>
            <a:r>
              <a:rPr lang="fr-FR" altLang="fr-FR" sz="1400" dirty="0" err="1" smtClean="0"/>
              <a:t>Cell</a:t>
            </a:r>
            <a:r>
              <a:rPr lang="fr-FR" altLang="fr-FR" sz="1400" dirty="0" smtClean="0"/>
              <a:t> 21:668-680</a:t>
            </a:r>
          </a:p>
          <a:p>
            <a:pPr>
              <a:lnSpc>
                <a:spcPct val="80000"/>
              </a:lnSpc>
            </a:pPr>
            <a:r>
              <a:rPr lang="en-US" altLang="fr-FR" sz="1400" dirty="0" err="1" smtClean="0"/>
              <a:t>Plet</a:t>
            </a:r>
            <a:r>
              <a:rPr lang="en-US" altLang="fr-FR" sz="1400" dirty="0" smtClean="0"/>
              <a:t> et al, (2011) MtCRE1-dependent </a:t>
            </a:r>
            <a:r>
              <a:rPr lang="en-US" altLang="fr-FR" sz="1400" dirty="0" err="1" smtClean="0"/>
              <a:t>cytokinin</a:t>
            </a:r>
            <a:r>
              <a:rPr lang="en-US" altLang="fr-FR" sz="1400" dirty="0" smtClean="0"/>
              <a:t> signaling integrates bacterial and plant cues to coordinate symbiotic nodule organogenesis in </a:t>
            </a:r>
            <a:r>
              <a:rPr lang="en-US" altLang="fr-FR" sz="1400" dirty="0" err="1" smtClean="0"/>
              <a:t>Medicago</a:t>
            </a:r>
            <a:r>
              <a:rPr lang="en-US" altLang="fr-FR" sz="1400" dirty="0" smtClean="0"/>
              <a:t> </a:t>
            </a:r>
            <a:r>
              <a:rPr lang="en-US" altLang="fr-FR" sz="1400" dirty="0" err="1" smtClean="0"/>
              <a:t>truncatula</a:t>
            </a:r>
            <a:r>
              <a:rPr lang="en-US" altLang="fr-FR" sz="1400" dirty="0" smtClean="0"/>
              <a:t>. Plant J. 65: 622-633.</a:t>
            </a:r>
            <a:r>
              <a:rPr lang="fr-FR" altLang="fr-FR" sz="1400" dirty="0"/>
              <a:t>	</a:t>
            </a:r>
          </a:p>
          <a:p>
            <a:pPr>
              <a:lnSpc>
                <a:spcPct val="80000"/>
              </a:lnSpc>
            </a:pPr>
            <a:r>
              <a:rPr lang="fr-FR" altLang="fr-FR" sz="1400" dirty="0" err="1" smtClean="0"/>
              <a:t>Tivendale</a:t>
            </a:r>
            <a:r>
              <a:rPr lang="fr-FR" altLang="fr-FR" sz="1400" dirty="0"/>
              <a:t>, N. D., S. E. Davidson, et al. (2012). "</a:t>
            </a:r>
            <a:r>
              <a:rPr lang="fr-FR" altLang="fr-FR" sz="1400" dirty="0" err="1"/>
              <a:t>Biosynthesis</a:t>
            </a:r>
            <a:r>
              <a:rPr lang="fr-FR" altLang="fr-FR" sz="1400" dirty="0"/>
              <a:t> of the </a:t>
            </a:r>
            <a:r>
              <a:rPr lang="fr-FR" altLang="fr-FR" sz="1400" dirty="0" err="1"/>
              <a:t>Halogenated</a:t>
            </a:r>
            <a:r>
              <a:rPr lang="fr-FR" altLang="fr-FR" sz="1400" dirty="0"/>
              <a:t> </a:t>
            </a:r>
            <a:r>
              <a:rPr lang="fr-FR" altLang="fr-FR" sz="1400" dirty="0" err="1"/>
              <a:t>Auxin</a:t>
            </a:r>
            <a:r>
              <a:rPr lang="fr-FR" altLang="fr-FR" sz="1400" dirty="0"/>
              <a:t>, 4-Chloroindole-3-Acetic Acid." Plant </a:t>
            </a:r>
            <a:r>
              <a:rPr lang="fr-FR" altLang="fr-FR" sz="1400" dirty="0" err="1"/>
              <a:t>Physiology</a:t>
            </a:r>
            <a:r>
              <a:rPr lang="fr-FR" altLang="fr-FR" sz="1400" dirty="0"/>
              <a:t> 159(3): 1055-1063.	</a:t>
            </a:r>
          </a:p>
          <a:p>
            <a:pPr>
              <a:lnSpc>
                <a:spcPct val="80000"/>
              </a:lnSpc>
            </a:pPr>
            <a:r>
              <a:rPr lang="fr-FR" altLang="fr-FR" sz="1400" dirty="0" smtClean="0"/>
              <a:t>D'</a:t>
            </a:r>
            <a:r>
              <a:rPr lang="fr-FR" altLang="fr-FR" sz="1400" dirty="0" err="1" smtClean="0"/>
              <a:t>Erfurth</a:t>
            </a:r>
            <a:r>
              <a:rPr lang="fr-FR" altLang="fr-FR" sz="1400" dirty="0"/>
              <a:t>, I., C. Le </a:t>
            </a:r>
            <a:r>
              <a:rPr lang="fr-FR" altLang="fr-FR" sz="1400" dirty="0" err="1"/>
              <a:t>Signor</a:t>
            </a:r>
            <a:r>
              <a:rPr lang="fr-FR" altLang="fr-FR" sz="1400" dirty="0"/>
              <a:t>, et al. (2012). "A </a:t>
            </a:r>
            <a:r>
              <a:rPr lang="fr-FR" altLang="fr-FR" sz="1400" dirty="0" err="1"/>
              <a:t>role</a:t>
            </a:r>
            <a:r>
              <a:rPr lang="fr-FR" altLang="fr-FR" sz="1400" dirty="0"/>
              <a:t> for an </a:t>
            </a:r>
            <a:r>
              <a:rPr lang="fr-FR" altLang="fr-FR" sz="1400" dirty="0" err="1"/>
              <a:t>endosperm-localized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subtilase</a:t>
            </a:r>
            <a:r>
              <a:rPr lang="fr-FR" altLang="fr-FR" sz="1400" dirty="0"/>
              <a:t> in the control of </a:t>
            </a:r>
            <a:r>
              <a:rPr lang="fr-FR" altLang="fr-FR" sz="1400" dirty="0" err="1"/>
              <a:t>seed</a:t>
            </a:r>
            <a:r>
              <a:rPr lang="fr-FR" altLang="fr-FR" sz="1400" dirty="0"/>
              <a:t> size in </a:t>
            </a:r>
            <a:r>
              <a:rPr lang="fr-FR" altLang="fr-FR" sz="1400" dirty="0" err="1"/>
              <a:t>legumes</a:t>
            </a:r>
            <a:r>
              <a:rPr lang="fr-FR" altLang="fr-FR" sz="1400" dirty="0"/>
              <a:t>." New </a:t>
            </a:r>
            <a:r>
              <a:rPr lang="fr-FR" altLang="fr-FR" sz="1400" dirty="0" err="1"/>
              <a:t>Phytologist</a:t>
            </a:r>
            <a:r>
              <a:rPr lang="fr-FR" altLang="fr-FR" sz="1400" dirty="0"/>
              <a:t> 196(3): 738-751</a:t>
            </a:r>
            <a:r>
              <a:rPr lang="fr-FR" altLang="fr-FR" sz="1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fr-FR" altLang="fr-FR" sz="1400" dirty="0" err="1" smtClean="0"/>
              <a:t>Noguero</a:t>
            </a:r>
            <a:r>
              <a:rPr lang="fr-FR" altLang="fr-FR" sz="1400" dirty="0"/>
              <a:t>, M., C. Le </a:t>
            </a:r>
            <a:r>
              <a:rPr lang="fr-FR" altLang="fr-FR" sz="1400" dirty="0" err="1"/>
              <a:t>Signor</a:t>
            </a:r>
            <a:r>
              <a:rPr lang="fr-FR" altLang="fr-FR" sz="1400" dirty="0"/>
              <a:t>, et al. (2015). "DASH transcription factor impacts </a:t>
            </a:r>
            <a:r>
              <a:rPr lang="fr-FR" altLang="fr-FR" sz="1400" dirty="0" err="1"/>
              <a:t>Medicago</a:t>
            </a:r>
            <a:r>
              <a:rPr lang="fr-FR" altLang="fr-FR" sz="1400" dirty="0"/>
              <a:t> </a:t>
            </a:r>
            <a:r>
              <a:rPr lang="fr-FR" altLang="fr-FR" sz="1400" dirty="0" err="1"/>
              <a:t>truncatula</a:t>
            </a:r>
            <a:r>
              <a:rPr lang="fr-FR" altLang="fr-FR" sz="1400" dirty="0"/>
              <a:t> </a:t>
            </a:r>
            <a:r>
              <a:rPr lang="fr-FR" altLang="fr-FR" sz="1400" dirty="0" err="1"/>
              <a:t>seed</a:t>
            </a:r>
            <a:r>
              <a:rPr lang="fr-FR" altLang="fr-FR" sz="1400" dirty="0"/>
              <a:t> size by </a:t>
            </a:r>
            <a:r>
              <a:rPr lang="fr-FR" altLang="fr-FR" sz="1400" dirty="0" err="1"/>
              <a:t>its</a:t>
            </a:r>
            <a:r>
              <a:rPr lang="fr-FR" altLang="fr-FR" sz="1400" dirty="0"/>
              <a:t> action on </a:t>
            </a:r>
            <a:r>
              <a:rPr lang="fr-FR" altLang="fr-FR" sz="1400" dirty="0" err="1"/>
              <a:t>embryo</a:t>
            </a:r>
            <a:r>
              <a:rPr lang="fr-FR" altLang="fr-FR" sz="1400" dirty="0"/>
              <a:t> </a:t>
            </a:r>
            <a:r>
              <a:rPr lang="fr-FR" altLang="fr-FR" sz="1400" dirty="0" err="1"/>
              <a:t>morphogenesis</a:t>
            </a:r>
            <a:r>
              <a:rPr lang="fr-FR" altLang="fr-FR" sz="1400" dirty="0"/>
              <a:t> and </a:t>
            </a:r>
            <a:r>
              <a:rPr lang="fr-FR" altLang="fr-FR" sz="1400" dirty="0" err="1"/>
              <a:t>auxin</a:t>
            </a:r>
            <a:r>
              <a:rPr lang="fr-FR" altLang="fr-FR" sz="1400" dirty="0"/>
              <a:t> </a:t>
            </a:r>
            <a:r>
              <a:rPr lang="fr-FR" altLang="fr-FR" sz="1400" dirty="0" err="1"/>
              <a:t>homeostasis</a:t>
            </a:r>
            <a:r>
              <a:rPr lang="fr-FR" altLang="fr-FR" sz="1400" dirty="0"/>
              <a:t>." Plant Journal 81(3): 453-466</a:t>
            </a:r>
            <a:r>
              <a:rPr lang="fr-FR" altLang="fr-FR" sz="1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fr-FR" altLang="fr-FR" sz="1400" dirty="0" err="1" smtClean="0"/>
              <a:t>Vernié</a:t>
            </a:r>
            <a:r>
              <a:rPr lang="fr-FR" altLang="fr-FR" sz="1400" dirty="0" smtClean="0"/>
              <a:t>, T, </a:t>
            </a:r>
            <a:r>
              <a:rPr lang="fr-FR" altLang="fr-FR" sz="1400" dirty="0" err="1" smtClean="0"/>
              <a:t>Camut</a:t>
            </a:r>
            <a:r>
              <a:rPr lang="fr-FR" altLang="fr-FR" sz="1400" dirty="0" smtClean="0"/>
              <a:t> S, et al (2016) </a:t>
            </a:r>
            <a:r>
              <a:rPr lang="en-US" altLang="fr-FR" sz="1400" dirty="0"/>
              <a:t>PUB1 interacts with the receptor kinase DMI2 and negatively regulates </a:t>
            </a:r>
            <a:r>
              <a:rPr lang="en-US" altLang="fr-FR" sz="1400" dirty="0" smtClean="0"/>
              <a:t>rhizobial and </a:t>
            </a:r>
            <a:r>
              <a:rPr lang="en-US" altLang="fr-FR" sz="1400" dirty="0" err="1"/>
              <a:t>arbuscular</a:t>
            </a:r>
            <a:r>
              <a:rPr lang="en-US" altLang="fr-FR" sz="1400" dirty="0"/>
              <a:t> </a:t>
            </a:r>
            <a:r>
              <a:rPr lang="en-US" altLang="fr-FR" sz="1400" dirty="0" err="1"/>
              <a:t>mycorrhizal</a:t>
            </a:r>
            <a:r>
              <a:rPr lang="en-US" altLang="fr-FR" sz="1400" dirty="0"/>
              <a:t> symbioses through its ubiquitination activity in</a:t>
            </a:r>
          </a:p>
          <a:p>
            <a:pPr>
              <a:lnSpc>
                <a:spcPct val="80000"/>
              </a:lnSpc>
            </a:pPr>
            <a:r>
              <a:rPr lang="en-US" altLang="fr-FR" sz="1400" dirty="0" smtClean="0"/>
              <a:t>	</a:t>
            </a:r>
            <a:r>
              <a:rPr lang="en-US" altLang="fr-FR" sz="1400" dirty="0" err="1" smtClean="0"/>
              <a:t>Medicago</a:t>
            </a:r>
            <a:r>
              <a:rPr lang="en-US" altLang="fr-FR" sz="1400" dirty="0" smtClean="0"/>
              <a:t> </a:t>
            </a:r>
            <a:r>
              <a:rPr lang="en-US" altLang="fr-FR" sz="1400" dirty="0" err="1" smtClean="0"/>
              <a:t>truncatula</a:t>
            </a:r>
            <a:r>
              <a:rPr lang="en-US" altLang="fr-FR" sz="1400" dirty="0" smtClean="0"/>
              <a:t>. Pl. Physiol. In press.</a:t>
            </a:r>
            <a:r>
              <a:rPr lang="fr-FR" altLang="fr-FR" sz="1800" dirty="0"/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1800" dirty="0" smtClean="0"/>
          </a:p>
          <a:p>
            <a:pPr>
              <a:lnSpc>
                <a:spcPct val="80000"/>
              </a:lnSpc>
            </a:pPr>
            <a:endParaRPr lang="fr-FR" altLang="fr-FR" sz="1800" dirty="0" smtClean="0"/>
          </a:p>
          <a:p>
            <a:pPr>
              <a:lnSpc>
                <a:spcPct val="80000"/>
              </a:lnSpc>
            </a:pPr>
            <a:endParaRPr lang="fr-FR" altLang="fr-FR" sz="1800" dirty="0" smtClean="0"/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064"/>
          <a:stretch/>
        </p:blipFill>
        <p:spPr bwMode="auto">
          <a:xfrm>
            <a:off x="144648" y="6307621"/>
            <a:ext cx="1691048" cy="55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540120"/>
            <a:ext cx="9144000" cy="84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90000"/>
              </a:lnSpc>
              <a:spcBef>
                <a:spcPct val="0"/>
              </a:spcBef>
              <a:buFontTx/>
              <a:buNone/>
            </a:pPr>
            <a:r>
              <a:rPr kumimoji="1" lang="en-US" altLang="zh-TW" sz="2585" b="1">
                <a:solidFill>
                  <a:srgbClr val="006666"/>
                </a:solidFill>
                <a:latin typeface="Verdana" panose="020B0604030504040204" pitchFamily="34" charset="0"/>
                <a:ea typeface="PMingLiU" panose="02020500000000000000" pitchFamily="18" charset="-120"/>
              </a:rPr>
              <a:t>Targeting Induced Local Lesions in Genomes</a:t>
            </a:r>
            <a:endParaRPr lang="fr-FR" altLang="fr-FR" sz="2585" b="1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14601" y="326004"/>
            <a:ext cx="4081567" cy="108677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8DCD4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462" b="1" dirty="0">
                <a:solidFill>
                  <a:srgbClr val="006666"/>
                </a:solidFill>
                <a:latin typeface="Verdana" panose="020B0604030504040204" pitchFamily="34" charset="0"/>
              </a:rPr>
              <a:t>TILLING</a:t>
            </a:r>
            <a:endParaRPr lang="en-US" altLang="fr-FR" sz="6462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pic>
        <p:nvPicPr>
          <p:cNvPr id="49156" name="Picture 4" descr="tilling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772508"/>
            <a:ext cx="3830515" cy="26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1" t="2191" r="269" b="2473"/>
          <a:stretch>
            <a:fillRect/>
          </a:stretch>
        </p:blipFill>
        <p:spPr bwMode="auto">
          <a:xfrm>
            <a:off x="2514600" y="3780693"/>
            <a:ext cx="2168769" cy="20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 rot="-5400000">
            <a:off x="-1307855" y="3839358"/>
            <a:ext cx="3165231" cy="23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923" b="1">
                <a:latin typeface="Verdana" panose="020B0604030504040204" pitchFamily="34" charset="0"/>
              </a:rPr>
              <a:t>Photo serre URLEG-INRA Dijon C. Le Signor</a:t>
            </a:r>
            <a:endParaRPr lang="en-US" altLang="fr-FR" sz="923" b="1">
              <a:latin typeface="Verdana" panose="020B060403050404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 rot="-5400000">
            <a:off x="1522535" y="4451842"/>
            <a:ext cx="2321169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38" b="1" i="1">
                <a:latin typeface="Verdana" panose="020B0604030504040204" pitchFamily="34" charset="0"/>
              </a:rPr>
              <a:t>Colbert et al (2001)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738" b="1" i="1">
                <a:latin typeface="Verdana" panose="020B0604030504040204" pitchFamily="34" charset="0"/>
              </a:rPr>
              <a:t> Plant Physiology 126: 480-484</a:t>
            </a:r>
            <a:endParaRPr lang="en-US" altLang="fr-FR" sz="738" b="1" i="1">
              <a:latin typeface="Verdana" panose="020B060403050404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6200" y="6186854"/>
            <a:ext cx="8153400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8" b="1" i="1">
                <a:solidFill>
                  <a:srgbClr val="A50021"/>
                </a:solidFill>
              </a:rPr>
              <a:t>	</a:t>
            </a:r>
            <a:r>
              <a:rPr lang="fr-FR" altLang="fr-FR" sz="1292" b="1">
                <a:solidFill>
                  <a:srgbClr val="A50021"/>
                </a:solidFill>
              </a:rPr>
              <a:t>							 </a:t>
            </a:r>
            <a:endParaRPr lang="en-US" altLang="fr-FR" sz="1292" b="1">
              <a:solidFill>
                <a:srgbClr val="A50021"/>
              </a:solidFill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0" y="6186854"/>
            <a:ext cx="9144000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108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724400" y="2687516"/>
            <a:ext cx="4343400" cy="304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954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Method of </a:t>
            </a: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producing</a:t>
            </a:r>
            <a:r>
              <a:rPr lang="fr-FR" altLang="fr-FR" sz="2954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 and </a:t>
            </a: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identifying</a:t>
            </a:r>
            <a:r>
              <a:rPr lang="fr-FR" altLang="fr-FR" sz="2954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 mutations in </a:t>
            </a: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genes</a:t>
            </a:r>
            <a:r>
              <a:rPr lang="fr-FR" altLang="fr-FR" sz="2954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 of </a:t>
            </a: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interest</a:t>
            </a:r>
            <a:endParaRPr lang="fr-FR" altLang="fr-FR" sz="2954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1298331"/>
            <a:ext cx="7086600" cy="15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fr-FR" sz="2031" b="1">
                <a:latin typeface="Verdana" panose="020B0604030504040204" pitchFamily="34" charset="0"/>
              </a:rPr>
              <a:t>Henikoff</a:t>
            </a:r>
            <a:r>
              <a:rPr lang="fr-FR" altLang="fr-FR" sz="2031" b="1">
                <a:latin typeface="Verdana" panose="020B0604030504040204" pitchFamily="34" charset="0"/>
              </a:rPr>
              <a:t>’s lab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fr-FR" sz="2031" b="1">
                <a:latin typeface="Verdana" panose="020B0604030504040204" pitchFamily="34" charset="0"/>
              </a:rPr>
              <a:t>Basic Sciences Division, Fred Hutchinson Cancer Research Center, Seattle, USA.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fr-FR" altLang="fr-FR" sz="2031" b="1">
              <a:latin typeface="Verdana" panose="020B060403050404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0" y="3881804"/>
            <a:ext cx="4572000" cy="33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fr-FR" sz="1292" b="1" i="1">
                <a:latin typeface="Verdana" panose="020B0604030504040204" pitchFamily="34" charset="0"/>
              </a:rPr>
              <a:t>Nat Biotechnol. 2000</a:t>
            </a:r>
            <a:r>
              <a:rPr lang="fr-FR" altLang="fr-FR" sz="1292" b="1" i="1">
                <a:latin typeface="Verdana" panose="020B0604030504040204" pitchFamily="34" charset="0"/>
              </a:rPr>
              <a:t>; </a:t>
            </a:r>
            <a:r>
              <a:rPr lang="en-US" altLang="fr-FR" sz="1292" b="1" i="1">
                <a:latin typeface="Verdana" panose="020B0604030504040204" pitchFamily="34" charset="0"/>
              </a:rPr>
              <a:t>18(4):</a:t>
            </a:r>
            <a:r>
              <a:rPr lang="fr-FR" altLang="fr-FR" sz="1292" b="1" i="1">
                <a:latin typeface="Verdana" panose="020B0604030504040204" pitchFamily="34" charset="0"/>
              </a:rPr>
              <a:t> </a:t>
            </a:r>
            <a:r>
              <a:rPr lang="en-US" altLang="fr-FR" sz="1292" b="1" i="1">
                <a:latin typeface="Verdana" panose="020B0604030504040204" pitchFamily="34" charset="0"/>
              </a:rPr>
              <a:t>455-7</a:t>
            </a:r>
            <a:endParaRPr lang="fr-FR" altLang="fr-FR" sz="1292" b="1" i="1">
              <a:latin typeface="Verdana" panose="020B0604030504040204" pitchFamily="34" charset="0"/>
            </a:endParaRPr>
          </a:p>
        </p:txBody>
      </p:sp>
      <p:pic>
        <p:nvPicPr>
          <p:cNvPr id="51204" name="Picture 4" descr="folder-ara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66293"/>
            <a:ext cx="1740877" cy="28135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48000" y="2655278"/>
            <a:ext cx="5334000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2585" b="1">
                <a:solidFill>
                  <a:srgbClr val="FF0066"/>
                </a:solidFill>
                <a:latin typeface="Verdana" panose="020B0604030504040204" pitchFamily="34" charset="0"/>
              </a:rPr>
              <a:t>Targeted screening for induced mutations.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19614" y="5650524"/>
            <a:ext cx="2323073" cy="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62" b="1" i="1">
                <a:latin typeface="Verdana" panose="020B0604030504040204" pitchFamily="34" charset="0"/>
              </a:rPr>
              <a:t>Arabidopsis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(génome 125 Mb)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048000" y="5398478"/>
            <a:ext cx="411480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662" b="1">
                <a:latin typeface="Verdana" panose="020B0604030504040204" pitchFamily="34" charset="0"/>
              </a:rPr>
              <a:t>Till BJ</a:t>
            </a:r>
            <a:r>
              <a:rPr lang="fr-FR" altLang="fr-FR" sz="1662" b="1">
                <a:latin typeface="Verdana" panose="020B0604030504040204" pitchFamily="34" charset="0"/>
              </a:rPr>
              <a:t> et al.</a:t>
            </a:r>
            <a:r>
              <a:rPr lang="en-US" altLang="fr-FR" sz="1662" b="1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1" y="3530113"/>
            <a:ext cx="2005677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fr-FR" altLang="zh-TW" sz="1662" b="1">
                <a:latin typeface="Verdana" panose="020B0604030504040204" pitchFamily="34" charset="0"/>
                <a:ea typeface="PMingLiU" panose="02020500000000000000" pitchFamily="18" charset="-120"/>
              </a:rPr>
              <a:t>McCallum et al.</a:t>
            </a:r>
            <a:endParaRPr kumimoji="1" lang="en-US" altLang="fr-FR" sz="1662" b="1">
              <a:latin typeface="Verdan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33400" y="451339"/>
            <a:ext cx="5867400" cy="8670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76123" bIns="17612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323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Origin</a:t>
            </a:r>
            <a:r>
              <a:rPr lang="fr-FR" altLang="fr-FR" sz="3323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of TILLING</a:t>
            </a:r>
            <a:endParaRPr lang="en-US" altLang="fr-FR" sz="3323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048000" y="4472354"/>
            <a:ext cx="5638800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585" b="1">
                <a:solidFill>
                  <a:srgbClr val="FF0066"/>
                </a:solidFill>
                <a:latin typeface="Verdana" panose="020B0604030504040204" pitchFamily="34" charset="0"/>
              </a:rPr>
              <a:t>High-throughput TILLING for functional genomics.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3048000" y="5750169"/>
            <a:ext cx="3671198" cy="2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92" b="1" i="1">
                <a:latin typeface="Verdana" panose="020B0604030504040204" pitchFamily="34" charset="0"/>
              </a:rPr>
              <a:t>Methods Mol Biol. 2003;</a:t>
            </a:r>
            <a:r>
              <a:rPr lang="fr-FR" altLang="fr-FR" sz="1292" b="1" i="1">
                <a:latin typeface="Verdana" panose="020B0604030504040204" pitchFamily="34" charset="0"/>
              </a:rPr>
              <a:t> </a:t>
            </a:r>
            <a:r>
              <a:rPr lang="en-US" altLang="fr-FR" sz="1292" b="1" i="1">
                <a:latin typeface="Verdana" panose="020B0604030504040204" pitchFamily="34" charset="0"/>
              </a:rPr>
              <a:t>236:205-20. </a:t>
            </a:r>
          </a:p>
        </p:txBody>
      </p:sp>
    </p:spTree>
    <p:extLst>
      <p:ext uri="{BB962C8B-B14F-4D97-AF65-F5344CB8AC3E}">
        <p14:creationId xmlns:p14="http://schemas.microsoft.com/office/powerpoint/2010/main" val="3381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419600" y="2924908"/>
            <a:ext cx="3200400" cy="6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endParaRPr lang="fr-FR" altLang="fr-FR" sz="1292" b="1" i="1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fr-FR" altLang="fr-FR" sz="1292" b="1" i="1">
                <a:latin typeface="Verdana" panose="020B0604030504040204" pitchFamily="34" charset="0"/>
              </a:rPr>
              <a:t> Henikoff’s lab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92" b="1" i="1">
                <a:latin typeface="Verdana" panose="020B0604030504040204" pitchFamily="34" charset="0"/>
              </a:rPr>
              <a:t>Seattle, USA</a:t>
            </a:r>
            <a:endParaRPr lang="en-US" altLang="fr-FR" sz="1292" b="1" i="1">
              <a:latin typeface="Verdana" panose="020B0604030504040204" pitchFamily="34" charset="0"/>
            </a:endParaRPr>
          </a:p>
        </p:txBody>
      </p:sp>
      <p:pic>
        <p:nvPicPr>
          <p:cNvPr id="52227" name="Picture 3" descr="ri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5429" r="3847" b="29428"/>
          <a:stretch>
            <a:fillRect/>
          </a:stretch>
        </p:blipFill>
        <p:spPr bwMode="auto">
          <a:xfrm>
            <a:off x="266700" y="1881554"/>
            <a:ext cx="1447800" cy="119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m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12" y="1881554"/>
            <a:ext cx="1447800" cy="12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1459523"/>
            <a:ext cx="1644553" cy="40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fr-FR" altLang="fr-FR" sz="2031" b="1" u="sng" dirty="0">
                <a:solidFill>
                  <a:srgbClr val="CC330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031" b="1" u="sng" dirty="0" err="1" smtClean="0">
                <a:solidFill>
                  <a:srgbClr val="CC3300"/>
                </a:solidFill>
                <a:latin typeface="Verdana" panose="020B0604030504040204" pitchFamily="34" charset="0"/>
              </a:rPr>
              <a:t>Cereals</a:t>
            </a:r>
            <a:r>
              <a:rPr lang="fr-FR" altLang="fr-FR" sz="2031" b="1" u="sng" dirty="0">
                <a:solidFill>
                  <a:srgbClr val="CC3300"/>
                </a:solidFill>
                <a:latin typeface="Verdana" panose="020B0604030504040204" pitchFamily="34" charset="0"/>
              </a:rPr>
              <a:t>:</a:t>
            </a:r>
            <a:endParaRPr lang="en-US" altLang="fr-FR" sz="2031" b="1" u="sng" dirty="0">
              <a:solidFill>
                <a:srgbClr val="CC3300"/>
              </a:solidFill>
              <a:latin typeface="Verdana" panose="020B0604030504040204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52400" y="3121269"/>
            <a:ext cx="3657600" cy="49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292" b="1" i="1" dirty="0">
                <a:latin typeface="Verdana" panose="020B0604030504040204" pitchFamily="34" charset="0"/>
              </a:rPr>
              <a:t> </a:t>
            </a:r>
            <a:r>
              <a:rPr lang="en-US" altLang="fr-FR" sz="1292" b="1" i="1" dirty="0" smtClean="0">
                <a:latin typeface="Verdana" panose="020B0604030504040204" pitchFamily="34" charset="0"/>
              </a:rPr>
              <a:t>Crop </a:t>
            </a:r>
            <a:r>
              <a:rPr lang="en-US" altLang="fr-FR" sz="1292" b="1" i="1" dirty="0">
                <a:latin typeface="Verdana" panose="020B0604030504040204" pitchFamily="34" charset="0"/>
              </a:rPr>
              <a:t>Pathology and Genetics Research</a:t>
            </a:r>
            <a:r>
              <a:rPr lang="fr-FR" altLang="fr-FR" sz="1292" b="1" i="1" dirty="0">
                <a:latin typeface="Verdana" panose="020B0604030504040204" pitchFamily="34" charset="0"/>
              </a:rPr>
              <a:t> </a:t>
            </a:r>
            <a:r>
              <a:rPr lang="en-US" altLang="fr-FR" sz="1292" b="1" i="1" dirty="0">
                <a:latin typeface="Verdana" panose="020B0604030504040204" pitchFamily="34" charset="0"/>
              </a:rPr>
              <a:t>UC</a:t>
            </a:r>
            <a:r>
              <a:rPr lang="fr-FR" altLang="fr-FR" sz="1292" b="1" i="1" dirty="0">
                <a:latin typeface="Verdana" panose="020B0604030504040204" pitchFamily="34" charset="0"/>
              </a:rPr>
              <a:t>-</a:t>
            </a:r>
            <a:r>
              <a:rPr lang="en-US" altLang="fr-FR" sz="1292" b="1" i="1" dirty="0">
                <a:latin typeface="Verdana" panose="020B0604030504040204" pitchFamily="34" charset="0"/>
              </a:rPr>
              <a:t> Davis</a:t>
            </a:r>
            <a:r>
              <a:rPr lang="fr-FR" altLang="fr-FR" sz="1292" b="1" i="1" dirty="0">
                <a:latin typeface="Verdana" panose="020B0604030504040204" pitchFamily="34" charset="0"/>
              </a:rPr>
              <a:t>, USA</a:t>
            </a:r>
            <a:endParaRPr lang="en-US" altLang="fr-FR" sz="1292" b="1" i="1" dirty="0">
              <a:latin typeface="Verdana" panose="020B0604030504040204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663212" y="1881554"/>
            <a:ext cx="805029" cy="40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31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Rice</a:t>
            </a:r>
            <a:endParaRPr lang="en-US" altLang="fr-FR" sz="2031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5867401" y="1881554"/>
            <a:ext cx="1024639" cy="40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31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Maize</a:t>
            </a:r>
            <a:endParaRPr lang="en-US" altLang="fr-FR" sz="2031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867400" y="2246436"/>
            <a:ext cx="144780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2500 Mb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663212" y="2233247"/>
            <a:ext cx="1676400" cy="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Génome de 500 Mb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04800" y="404447"/>
            <a:ext cx="7239000" cy="8670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76123" bIns="17612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323" b="1" dirty="0">
                <a:solidFill>
                  <a:srgbClr val="006666"/>
                </a:solidFill>
                <a:latin typeface="Verdana" panose="020B0604030504040204" pitchFamily="34" charset="0"/>
              </a:rPr>
              <a:t>  Application </a:t>
            </a:r>
            <a:r>
              <a:rPr lang="fr-FR" altLang="fr-FR" sz="3323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of </a:t>
            </a:r>
            <a:r>
              <a:rPr lang="fr-FR" altLang="fr-FR" sz="3323" b="1" dirty="0">
                <a:solidFill>
                  <a:srgbClr val="006666"/>
                </a:solidFill>
                <a:latin typeface="Verdana" panose="020B0604030504040204" pitchFamily="34" charset="0"/>
              </a:rPr>
              <a:t>TILLING</a:t>
            </a:r>
            <a:endParaRPr lang="en-US" altLang="fr-FR" sz="3323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pic>
        <p:nvPicPr>
          <p:cNvPr id="52237" name="Picture 13" descr="loti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261339"/>
            <a:ext cx="1441450" cy="118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04800" y="3780693"/>
            <a:ext cx="7239000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kumimoji="1" lang="fr-FR" altLang="zh-TW" sz="2031" b="1" u="sng">
                <a:solidFill>
                  <a:srgbClr val="CC3300"/>
                </a:solidFill>
                <a:latin typeface="Verdana" panose="020B0604030504040204" pitchFamily="34" charset="0"/>
                <a:ea typeface="PMingLiU" panose="02020500000000000000" pitchFamily="18" charset="-120"/>
              </a:rPr>
              <a:t> Legumes:</a:t>
            </a:r>
            <a:endParaRPr kumimoji="1" lang="en-US" altLang="fr-FR" sz="2031" b="1" u="sng">
              <a:solidFill>
                <a:srgbClr val="CC3300"/>
              </a:solidFill>
              <a:latin typeface="Verdana" panose="020B0604030504040204" pitchFamily="34" charset="0"/>
              <a:ea typeface="PMingLiU" panose="02020500000000000000" pitchFamily="18" charset="-120"/>
            </a:endParaRPr>
          </a:p>
        </p:txBody>
      </p:sp>
      <p:pic>
        <p:nvPicPr>
          <p:cNvPr id="52239" name="Picture 15" descr="po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73062"/>
            <a:ext cx="1444625" cy="11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600200" y="4273062"/>
            <a:ext cx="989013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31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Lotus</a:t>
            </a:r>
            <a:endParaRPr lang="en-US" altLang="fr-FR" sz="2031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9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5927" r="5376" b="6653"/>
          <a:stretch>
            <a:fillRect/>
          </a:stretch>
        </p:blipFill>
        <p:spPr bwMode="auto">
          <a:xfrm>
            <a:off x="3060700" y="4292112"/>
            <a:ext cx="1447800" cy="11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4483100" y="4800601"/>
            <a:ext cx="1065213" cy="3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520 Mb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600200" y="4765432"/>
            <a:ext cx="1065213" cy="3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470 Mb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152400" y="5651990"/>
            <a:ext cx="3657600" cy="3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292" b="1" i="1">
                <a:latin typeface="Verdana" panose="020B0604030504040204" pitchFamily="34" charset="0"/>
              </a:rPr>
              <a:t> John Innes Centre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292" b="1" i="1">
                <a:latin typeface="Verdana" panose="020B0604030504040204" pitchFamily="34" charset="0"/>
              </a:rPr>
              <a:t>Norwich, UK</a:t>
            </a:r>
            <a:endParaRPr lang="en-US" altLang="fr-FR" sz="1292" b="1" i="1">
              <a:latin typeface="Verdana" panose="020B0604030504040204" pitchFamily="34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7620000" y="4249616"/>
            <a:ext cx="798513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31" b="1">
                <a:solidFill>
                  <a:srgbClr val="FF0066"/>
                </a:solidFill>
                <a:latin typeface="Verdana" panose="020B0604030504040204" pitchFamily="34" charset="0"/>
              </a:rPr>
              <a:t>Pois</a:t>
            </a:r>
            <a:endParaRPr lang="en-US" altLang="fr-FR" sz="2031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620000" y="4765432"/>
            <a:ext cx="1447800" cy="34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>
                <a:latin typeface="Verdana" panose="020B0604030504040204" pitchFamily="34" charset="0"/>
              </a:rPr>
              <a:t>4000 Mb</a:t>
            </a:r>
            <a:endParaRPr lang="en-US" altLang="fr-FR" sz="1662" b="1">
              <a:latin typeface="Verdana" panose="020B0604030504040204" pitchFamily="34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445000" y="4273062"/>
            <a:ext cx="1568450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31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Medicago</a:t>
            </a:r>
            <a:endParaRPr lang="en-US" altLang="fr-FR" sz="2031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2971800" y="5684228"/>
            <a:ext cx="3657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292" b="1" i="1" dirty="0">
                <a:latin typeface="Verdana" panose="020B0604030504040204" pitchFamily="34" charset="0"/>
              </a:rPr>
              <a:t> </a:t>
            </a:r>
            <a:r>
              <a:rPr lang="fr-FR" altLang="fr-FR" sz="1292" b="1" i="1" dirty="0" smtClean="0">
                <a:latin typeface="Verdana" panose="020B0604030504040204" pitchFamily="34" charset="0"/>
              </a:rPr>
              <a:t>D. </a:t>
            </a:r>
            <a:r>
              <a:rPr lang="fr-FR" altLang="fr-FR" sz="1292" b="1" i="1" dirty="0" err="1" smtClean="0">
                <a:latin typeface="Verdana" panose="020B0604030504040204" pitchFamily="34" charset="0"/>
              </a:rPr>
              <a:t>Cook’s</a:t>
            </a:r>
            <a:r>
              <a:rPr lang="fr-FR" altLang="fr-FR" sz="1292" b="1" i="1" dirty="0" smtClean="0">
                <a:latin typeface="Verdana" panose="020B0604030504040204" pitchFamily="34" charset="0"/>
              </a:rPr>
              <a:t> </a:t>
            </a:r>
            <a:r>
              <a:rPr lang="fr-FR" altLang="fr-FR" sz="1292" b="1" i="1" dirty="0" err="1">
                <a:latin typeface="Verdana" panose="020B0604030504040204" pitchFamily="34" charset="0"/>
              </a:rPr>
              <a:t>lab</a:t>
            </a:r>
            <a:endParaRPr lang="fr-FR" altLang="fr-FR" sz="1292" b="1" i="1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292" b="1" i="1" dirty="0">
                <a:latin typeface="Verdana" panose="020B0604030504040204" pitchFamily="34" charset="0"/>
              </a:rPr>
              <a:t>UC Davis, USA</a:t>
            </a:r>
            <a:endParaRPr lang="en-US" altLang="fr-FR" sz="1292" b="1" i="1" dirty="0">
              <a:latin typeface="Verdana" panose="020B0604030504040204" pitchFamily="34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2971800" y="6156082"/>
            <a:ext cx="3657600" cy="3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292" b="1" i="1" dirty="0" smtClean="0">
                <a:latin typeface="Verdana" panose="020B0604030504040204" pitchFamily="34" charset="0"/>
              </a:rPr>
              <a:t> INRA </a:t>
            </a:r>
            <a:r>
              <a:rPr lang="fr-FR" altLang="fr-FR" sz="1292" b="1" i="1" dirty="0">
                <a:latin typeface="Verdana" panose="020B0604030504040204" pitchFamily="34" charset="0"/>
              </a:rPr>
              <a:t>Dijon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292" b="1" i="1" dirty="0">
                <a:latin typeface="Verdana" panose="020B0604030504040204" pitchFamily="34" charset="0"/>
              </a:rPr>
              <a:t>France</a:t>
            </a:r>
            <a:endParaRPr lang="en-US" altLang="fr-FR" sz="1292" b="1" i="1" dirty="0">
              <a:latin typeface="Verdana" panose="020B0604030504040204" pitchFamily="34" charset="0"/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4445000" y="4554416"/>
            <a:ext cx="2057400" cy="2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92" b="1">
                <a:solidFill>
                  <a:srgbClr val="FF0066"/>
                </a:solidFill>
                <a:latin typeface="Verdana" panose="020B0604030504040204" pitchFamily="34" charset="0"/>
              </a:rPr>
              <a:t>Jemalong A17</a:t>
            </a:r>
            <a:endParaRPr lang="en-US" altLang="fr-FR" sz="1292" b="1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6172200" y="5609494"/>
            <a:ext cx="2819400" cy="50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292" b="1" i="1" dirty="0" smtClean="0">
                <a:latin typeface="Verdana" panose="020B0604030504040204" pitchFamily="34" charset="0"/>
              </a:rPr>
              <a:t>INRA </a:t>
            </a:r>
            <a:r>
              <a:rPr lang="fr-FR" altLang="fr-FR" sz="1292" b="1" i="1" dirty="0">
                <a:latin typeface="Verdana" panose="020B0604030504040204" pitchFamily="34" charset="0"/>
              </a:rPr>
              <a:t>Dijon et URGV- INRA Evry </a:t>
            </a:r>
            <a:r>
              <a:rPr lang="fr-FR" altLang="fr-FR" sz="1292" b="1" i="1" dirty="0" smtClean="0">
                <a:latin typeface="Verdana" panose="020B0604030504040204" pitchFamily="34" charset="0"/>
              </a:rPr>
              <a:t>France</a:t>
            </a:r>
            <a:endParaRPr lang="fr-FR" altLang="fr-FR" sz="1292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41082" y="2866292"/>
            <a:ext cx="826037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33CCFF"/>
              </a:buClr>
              <a:buFont typeface="Monotype Sorts" pitchFamily="2" charset="2"/>
              <a:buNone/>
            </a:pPr>
            <a:r>
              <a:rPr lang="fr-FR" altLang="fr-FR" sz="1846" b="1" dirty="0">
                <a:latin typeface="Verdana" panose="020B0604030504040204" pitchFamily="34" charset="0"/>
              </a:rPr>
              <a:t>	</a:t>
            </a:r>
            <a:r>
              <a:rPr lang="fr-FR" altLang="fr-FR" sz="1846" b="1" dirty="0">
                <a:latin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fr-FR" altLang="fr-FR" sz="1846" b="1" dirty="0">
                <a:latin typeface="Verdana" panose="020B0604030504040204" pitchFamily="34" charset="0"/>
              </a:rPr>
              <a:t> 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utilises a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chemical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mutagen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which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generates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an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allelic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series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of point mutations (mutation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frequency</a:t>
            </a:r>
            <a:r>
              <a:rPr lang="fr-FR" altLang="fr-FR" sz="1846" b="1" dirty="0">
                <a:latin typeface="Verdana" panose="020B0604030504040204" pitchFamily="34" charset="0"/>
              </a:rPr>
              <a:t> 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1 </a:t>
            </a:r>
            <a:r>
              <a:rPr lang="fr-FR" altLang="fr-FR" sz="1846" b="1" dirty="0">
                <a:latin typeface="Verdana" panose="020B0604030504040204" pitchFamily="34" charset="0"/>
              </a:rPr>
              <a:t>mutation/300 Kb).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33CCFF"/>
              </a:buClr>
              <a:buFont typeface="Monotype Sorts" pitchFamily="2" charset="2"/>
              <a:buChar char="l"/>
            </a:pPr>
            <a:endParaRPr lang="fr-FR" altLang="fr-FR" sz="1846" b="1" dirty="0">
              <a:latin typeface="Verdana" panose="020B060403050404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05912" y="4413738"/>
            <a:ext cx="8458200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33CCFF"/>
              </a:buClr>
              <a:buFont typeface="Monotype Sorts" pitchFamily="2" charset="2"/>
              <a:buBlip>
                <a:blip r:embed="rId3"/>
              </a:buBlip>
            </a:pPr>
            <a:r>
              <a:rPr lang="fr-FR" altLang="fr-FR" sz="1846" b="1" dirty="0" err="1" smtClean="0">
                <a:solidFill>
                  <a:srgbClr val="008080"/>
                </a:solidFill>
                <a:latin typeface="Verdana" panose="020B0604030504040204" pitchFamily="34" charset="0"/>
              </a:rPr>
              <a:t>Easily</a:t>
            </a:r>
            <a:r>
              <a:rPr lang="fr-FR" altLang="fr-FR" sz="1846" b="1" dirty="0" smtClean="0">
                <a:solidFill>
                  <a:srgbClr val="008080"/>
                </a:solidFill>
                <a:latin typeface="Verdana" panose="020B0604030504040204" pitchFamily="34" charset="0"/>
              </a:rPr>
              <a:t> set up: </a:t>
            </a:r>
            <a:endParaRPr lang="fr-FR" altLang="fr-FR" sz="1846" b="1" dirty="0">
              <a:solidFill>
                <a:srgbClr val="00808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33CCFF"/>
              </a:buClr>
              <a:buFont typeface="Monotype Sorts" pitchFamily="2" charset="2"/>
              <a:buNone/>
            </a:pPr>
            <a:r>
              <a:rPr lang="fr-FR" altLang="fr-FR" sz="1846" b="1" dirty="0">
                <a:solidFill>
                  <a:srgbClr val="FF0066"/>
                </a:solidFill>
                <a:latin typeface="Verdana" panose="020B0604030504040204" pitchFamily="34" charset="0"/>
              </a:rPr>
              <a:t>	 </a:t>
            </a:r>
            <a:r>
              <a:rPr lang="fr-FR" altLang="fr-FR" sz="1846" b="1" dirty="0">
                <a:latin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fr-FR" altLang="fr-FR" sz="1846" b="1" dirty="0">
                <a:latin typeface="Verdana" panose="020B0604030504040204" pitchFamily="34" charset="0"/>
              </a:rPr>
              <a:t> 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Rapid screening of a collection of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mutagenized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plants for the identification of point mutations in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genes</a:t>
            </a:r>
            <a:r>
              <a:rPr lang="fr-FR" altLang="fr-FR" sz="1846" b="1" dirty="0" smtClean="0">
                <a:latin typeface="Verdana" panose="020B0604030504040204" pitchFamily="34" charset="0"/>
              </a:rPr>
              <a:t> of </a:t>
            </a:r>
            <a:r>
              <a:rPr lang="fr-FR" altLang="fr-FR" sz="1846" b="1" dirty="0" err="1" smtClean="0">
                <a:latin typeface="Verdana" panose="020B0604030504040204" pitchFamily="34" charset="0"/>
              </a:rPr>
              <a:t>interest</a:t>
            </a:r>
            <a:endParaRPr lang="fr-FR" altLang="fr-FR" sz="1846" b="1" dirty="0">
              <a:latin typeface="Verdana" panose="020B0604030504040204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3400" y="685800"/>
            <a:ext cx="6629400" cy="81029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76123" bIns="17612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954" b="1" dirty="0">
                <a:solidFill>
                  <a:srgbClr val="006666"/>
                </a:solidFill>
                <a:latin typeface="Verdana" panose="020B0604030504040204" pitchFamily="34" charset="0"/>
              </a:rPr>
              <a:t>  </a:t>
            </a:r>
            <a:r>
              <a:rPr lang="fr-FR" altLang="fr-FR" sz="2954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Advantages</a:t>
            </a:r>
            <a:r>
              <a:rPr lang="fr-FR" altLang="fr-FR" sz="2954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of </a:t>
            </a:r>
            <a:r>
              <a:rPr lang="fr-FR" altLang="fr-FR" sz="2954" b="1" dirty="0">
                <a:solidFill>
                  <a:srgbClr val="006666"/>
                </a:solidFill>
                <a:latin typeface="Verdana" panose="020B0604030504040204" pitchFamily="34" charset="0"/>
              </a:rPr>
              <a:t>TILLING:</a:t>
            </a:r>
            <a:endParaRPr lang="en-US" altLang="fr-FR" sz="2954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44012" y="1811215"/>
            <a:ext cx="8260373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33CCFF"/>
              </a:buClr>
              <a:buFont typeface="Monotype Sorts" pitchFamily="2" charset="2"/>
              <a:buBlip>
                <a:blip r:embed="rId3"/>
              </a:buBlip>
            </a:pPr>
            <a:r>
              <a:rPr lang="fr-FR" altLang="fr-FR" sz="1846" b="1" dirty="0">
                <a:solidFill>
                  <a:srgbClr val="008080"/>
                </a:solidFill>
                <a:latin typeface="Verdana" panose="020B0604030504040204" pitchFamily="34" charset="0"/>
              </a:rPr>
              <a:t>Applicable </a:t>
            </a:r>
            <a:r>
              <a:rPr lang="fr-FR" altLang="fr-FR" sz="1846" b="1" dirty="0" smtClean="0">
                <a:solidFill>
                  <a:srgbClr val="008080"/>
                </a:solidFill>
                <a:latin typeface="Verdana" panose="020B0604030504040204" pitchFamily="34" charset="0"/>
              </a:rPr>
              <a:t>to all </a:t>
            </a:r>
            <a:r>
              <a:rPr lang="fr-FR" altLang="fr-FR" sz="1846" b="1" dirty="0" err="1" smtClean="0">
                <a:solidFill>
                  <a:srgbClr val="008080"/>
                </a:solidFill>
                <a:latin typeface="Verdana" panose="020B0604030504040204" pitchFamily="34" charset="0"/>
              </a:rPr>
              <a:t>organisms</a:t>
            </a:r>
            <a:r>
              <a:rPr lang="fr-FR" altLang="fr-FR" sz="1846" b="1" dirty="0" smtClean="0">
                <a:solidFill>
                  <a:srgbClr val="008080"/>
                </a:solidFill>
                <a:latin typeface="Verdana" panose="020B0604030504040204" pitchFamily="34" charset="0"/>
              </a:rPr>
              <a:t> (</a:t>
            </a:r>
            <a:r>
              <a:rPr lang="fr-FR" altLang="fr-FR" sz="1846" b="1" dirty="0" err="1" smtClean="0">
                <a:solidFill>
                  <a:srgbClr val="008080"/>
                </a:solidFill>
                <a:latin typeface="Verdana" panose="020B0604030504040204" pitchFamily="34" charset="0"/>
              </a:rPr>
              <a:t>small</a:t>
            </a:r>
            <a:r>
              <a:rPr lang="fr-FR" altLang="fr-FR" sz="1846" b="1" dirty="0" smtClean="0">
                <a:solidFill>
                  <a:srgbClr val="008080"/>
                </a:solidFill>
                <a:latin typeface="Verdana" panose="020B0604030504040204" pitchFamily="34" charset="0"/>
              </a:rPr>
              <a:t> or large </a:t>
            </a:r>
            <a:r>
              <a:rPr lang="fr-FR" altLang="fr-FR" sz="1846" b="1" dirty="0" err="1" smtClean="0">
                <a:solidFill>
                  <a:srgbClr val="008080"/>
                </a:solidFill>
                <a:latin typeface="Verdana" panose="020B0604030504040204" pitchFamily="34" charset="0"/>
              </a:rPr>
              <a:t>genomes</a:t>
            </a:r>
            <a:r>
              <a:rPr lang="fr-FR" altLang="fr-FR" sz="1846" b="1" dirty="0">
                <a:solidFill>
                  <a:srgbClr val="008080"/>
                </a:solidFill>
                <a:latin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23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4800" y="685800"/>
            <a:ext cx="8839200" cy="4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Steps</a:t>
            </a:r>
            <a:r>
              <a:rPr lang="fr-FR" altLang="fr-FR" sz="2954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 in TILLING </a:t>
            </a:r>
            <a:r>
              <a:rPr lang="fr-FR" altLang="fr-FR" sz="2954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procedure</a:t>
            </a:r>
            <a:endParaRPr lang="fr-FR" altLang="fr-FR" sz="2954" b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96275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1EBE7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8E8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altLang="fr-FR" sz="2215" b="1" dirty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Mutagenesis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of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genome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using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Ethyl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Methane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>
                <a:solidFill>
                  <a:srgbClr val="006666"/>
                </a:solidFill>
                <a:latin typeface="Verdana" panose="020B0604030504040204" pitchFamily="34" charset="0"/>
              </a:rPr>
              <a:t>Sulfonate</a:t>
            </a:r>
            <a:r>
              <a:rPr lang="fr-FR" altLang="fr-FR" sz="2215" b="1" dirty="0">
                <a:solidFill>
                  <a:srgbClr val="006666"/>
                </a:solidFill>
                <a:latin typeface="Verdana" panose="020B0604030504040204" pitchFamily="34" charset="0"/>
              </a:rPr>
              <a:t> (EMS)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81001" y="2968869"/>
            <a:ext cx="8110904" cy="56270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1EBE7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8E8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altLang="fr-FR" sz="2215" b="1" dirty="0">
                <a:solidFill>
                  <a:srgbClr val="006666"/>
                </a:solidFill>
                <a:latin typeface="Verdana" panose="020B0604030504040204" pitchFamily="34" charset="0"/>
              </a:rPr>
              <a:t> Production 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of an M2 population </a:t>
            </a:r>
            <a:endParaRPr lang="fr-FR" altLang="fr-FR" sz="2215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67812" y="3937489"/>
            <a:ext cx="8090388" cy="63304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1EBE7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8E8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altLang="fr-FR" sz="2215" b="1" dirty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Screening of the M2 population</a:t>
            </a:r>
            <a:endParaRPr lang="fr-FR" altLang="fr-FR" sz="2215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367812" y="4976446"/>
            <a:ext cx="8090388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1EBE7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B8E8D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endParaRPr lang="fr-FR" altLang="fr-FR" sz="2215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endParaRPr lang="fr-FR" altLang="fr-FR" sz="2215" b="1" dirty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endParaRPr lang="fr-FR" altLang="fr-FR" sz="2215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endParaRPr lang="fr-FR" altLang="fr-FR" sz="2215" b="1" dirty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endParaRPr lang="fr-FR" altLang="fr-FR" sz="2215" b="1" dirty="0" smtClean="0">
              <a:solidFill>
                <a:srgbClr val="006666"/>
              </a:solidFill>
              <a:latin typeface="Verdana" panose="020B060403050404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Isolation of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lines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bearing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mutations in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gene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of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interest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and back-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crossing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to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eliminate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15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unwanted</a:t>
            </a:r>
            <a:r>
              <a:rPr lang="fr-FR" altLang="fr-FR" sz="2215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mutations</a:t>
            </a:r>
            <a:endParaRPr lang="fr-FR" altLang="fr-FR" sz="2215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animBg="1" autoUpdateAnimBg="0"/>
      <p:bldP spid="240645" grpId="0" animBg="1" autoUpdateAnimBg="0"/>
      <p:bldP spid="24064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1628043"/>
            <a:ext cx="1066800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954" b="1">
                <a:solidFill>
                  <a:srgbClr val="FF0000"/>
                </a:solidFill>
                <a:latin typeface="Verdana" panose="020B0604030504040204" pitchFamily="34" charset="0"/>
              </a:rPr>
              <a:t>M1</a:t>
            </a:r>
            <a:endParaRPr lang="en-US" altLang="fr-FR" sz="2954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2400" y="4062046"/>
            <a:ext cx="3276600" cy="5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fr-FR" sz="1569" b="1" dirty="0" smtClean="0">
                <a:solidFill>
                  <a:srgbClr val="008080"/>
                </a:solidFill>
                <a:latin typeface="Verdana" panose="020B0604030504040204" pitchFamily="34" charset="0"/>
              </a:rPr>
              <a:t>All the mutations are in the heterozygous state</a:t>
            </a:r>
            <a:endParaRPr lang="en-US" altLang="fr-FR" sz="1569" b="1" dirty="0">
              <a:solidFill>
                <a:srgbClr val="008080"/>
              </a:solidFill>
              <a:latin typeface="Verdana" panose="020B0604030504040204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3468567"/>
            <a:ext cx="1738536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 i="1" dirty="0" err="1" smtClean="0">
                <a:solidFill>
                  <a:srgbClr val="006600"/>
                </a:solidFill>
                <a:latin typeface="Verdana" panose="020B0604030504040204" pitchFamily="34" charset="0"/>
              </a:rPr>
              <a:t>Chimaera</a:t>
            </a:r>
            <a:endParaRPr lang="en-US" altLang="fr-FR" sz="1662" b="1" i="1" dirty="0">
              <a:solidFill>
                <a:srgbClr val="006600"/>
              </a:solidFill>
              <a:latin typeface="Verdana" panose="020B0604030504040204" pitchFamily="34" charset="0"/>
            </a:endParaRPr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1600200" y="1767254"/>
            <a:ext cx="3352800" cy="1380392"/>
            <a:chOff x="1008" y="1026"/>
            <a:chExt cx="2112" cy="942"/>
          </a:xfrm>
        </p:grpSpPr>
        <p:sp>
          <p:nvSpPr>
            <p:cNvPr id="60437" name="Rectangle 6"/>
            <p:cNvSpPr>
              <a:spLocks noChangeArrowheads="1"/>
            </p:cNvSpPr>
            <p:nvPr/>
          </p:nvSpPr>
          <p:spPr bwMode="auto">
            <a:xfrm>
              <a:off x="1008" y="1026"/>
              <a:ext cx="2016" cy="9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662"/>
            </a:p>
          </p:txBody>
        </p:sp>
        <p:sp>
          <p:nvSpPr>
            <p:cNvPr id="60438" name="Text Box 7"/>
            <p:cNvSpPr txBox="1">
              <a:spLocks noChangeArrowheads="1"/>
            </p:cNvSpPr>
            <p:nvPr/>
          </p:nvSpPr>
          <p:spPr bwMode="auto">
            <a:xfrm>
              <a:off x="1008" y="1026"/>
              <a:ext cx="2112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Blip>
                  <a:blip r:embed="rId3"/>
                </a:buBlip>
              </a:pPr>
              <a:r>
                <a:rPr lang="fr-FR" altLang="fr-FR" sz="1569" b="1" dirty="0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Mutation </a:t>
              </a:r>
              <a:r>
                <a:rPr lang="fr-FR" altLang="fr-FR" sz="1569" b="1" dirty="0" err="1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efficiency</a:t>
              </a:r>
              <a:r>
                <a:rPr lang="fr-FR" altLang="fr-FR" sz="1569" b="1" dirty="0" smtClean="0">
                  <a:solidFill>
                    <a:srgbClr val="006666"/>
                  </a:solidFill>
                  <a:latin typeface="Verdana" panose="020B0604030504040204" pitchFamily="34" charset="0"/>
                </a:rPr>
                <a:t>: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percentage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of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embryos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aborted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in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pods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of M1 plants      </a:t>
              </a:r>
              <a:r>
                <a:rPr lang="fr-FR" altLang="fr-FR" sz="1569" b="1" dirty="0">
                  <a:latin typeface="Verdana" panose="020B0604030504040204" pitchFamily="34" charset="0"/>
                </a:rPr>
                <a:t>~15 à 20 %</a:t>
              </a:r>
              <a:endParaRPr lang="en-US" altLang="fr-FR" sz="1569" b="1" i="1" dirty="0">
                <a:latin typeface="Verdana" panose="020B0604030504040204" pitchFamily="34" charset="0"/>
              </a:endParaRPr>
            </a:p>
          </p:txBody>
        </p:sp>
      </p:grp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228600" y="404446"/>
            <a:ext cx="8610600" cy="7250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2EAE2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76123" bIns="176123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400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Assessment</a:t>
            </a:r>
            <a:r>
              <a:rPr lang="fr-FR" altLang="fr-FR" sz="2400" b="1" dirty="0" smtClean="0">
                <a:solidFill>
                  <a:srgbClr val="006666"/>
                </a:solidFill>
                <a:latin typeface="Verdana" panose="020B0604030504040204" pitchFamily="34" charset="0"/>
              </a:rPr>
              <a:t> of mutation </a:t>
            </a:r>
            <a:r>
              <a:rPr lang="fr-FR" altLang="fr-FR" sz="2400" b="1" dirty="0" err="1" smtClean="0">
                <a:solidFill>
                  <a:srgbClr val="006666"/>
                </a:solidFill>
                <a:latin typeface="Verdana" panose="020B0604030504040204" pitchFamily="34" charset="0"/>
              </a:rPr>
              <a:t>efficiency</a:t>
            </a:r>
            <a:endParaRPr lang="fr-FR" altLang="fr-FR" sz="2585" b="1" dirty="0">
              <a:solidFill>
                <a:srgbClr val="006666"/>
              </a:solidFill>
              <a:latin typeface="Verdana" panose="020B0604030504040204" pitchFamily="34" charset="0"/>
            </a:endParaRPr>
          </a:p>
        </p:txBody>
      </p:sp>
      <p:grpSp>
        <p:nvGrpSpPr>
          <p:cNvPr id="245769" name="Group 9"/>
          <p:cNvGrpSpPr>
            <a:grpSpLocks/>
          </p:cNvGrpSpPr>
          <p:nvPr/>
        </p:nvGrpSpPr>
        <p:grpSpPr bwMode="auto">
          <a:xfrm>
            <a:off x="63012" y="4988170"/>
            <a:ext cx="3670788" cy="945173"/>
            <a:chOff x="40" y="3224"/>
            <a:chExt cx="2312" cy="645"/>
          </a:xfrm>
        </p:grpSpPr>
        <p:sp>
          <p:nvSpPr>
            <p:cNvPr id="60435" name="Text Box 10"/>
            <p:cNvSpPr txBox="1">
              <a:spLocks noChangeArrowheads="1"/>
            </p:cNvSpPr>
            <p:nvPr/>
          </p:nvSpPr>
          <p:spPr bwMode="auto">
            <a:xfrm>
              <a:off x="96" y="3312"/>
              <a:ext cx="2112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569" b="1" dirty="0" err="1">
                  <a:latin typeface="Verdana" panose="020B0604030504040204" pitchFamily="34" charset="0"/>
                </a:rPr>
                <a:t>R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ecessive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mutations        </a:t>
              </a:r>
              <a:r>
                <a:rPr lang="fr-FR" altLang="fr-FR" sz="1569" b="1" dirty="0">
                  <a:latin typeface="Verdana" panose="020B0604030504040204" pitchFamily="34" charset="0"/>
                </a:rPr>
                <a:t>(99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%) - no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phenotype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associated</a:t>
              </a:r>
              <a:endParaRPr lang="fr-FR" altLang="fr-FR" sz="1569" b="1" dirty="0">
                <a:latin typeface="Verdana" panose="020B0604030504040204" pitchFamily="34" charset="0"/>
              </a:endParaRPr>
            </a:p>
          </p:txBody>
        </p:sp>
        <p:sp>
          <p:nvSpPr>
            <p:cNvPr id="60436" name="Line 11"/>
            <p:cNvSpPr>
              <a:spLocks noChangeShapeType="1"/>
            </p:cNvSpPr>
            <p:nvPr/>
          </p:nvSpPr>
          <p:spPr bwMode="auto">
            <a:xfrm flipH="1">
              <a:off x="40" y="3224"/>
              <a:ext cx="2312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108"/>
            </a:p>
          </p:txBody>
        </p:sp>
      </p:grpSp>
      <p:grpSp>
        <p:nvGrpSpPr>
          <p:cNvPr id="245772" name="Group 12"/>
          <p:cNvGrpSpPr>
            <a:grpSpLocks/>
          </p:cNvGrpSpPr>
          <p:nvPr/>
        </p:nvGrpSpPr>
        <p:grpSpPr bwMode="auto">
          <a:xfrm>
            <a:off x="3695700" y="1628043"/>
            <a:ext cx="5448300" cy="3360126"/>
            <a:chOff x="2328" y="931"/>
            <a:chExt cx="3432" cy="2293"/>
          </a:xfrm>
        </p:grpSpPr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3744" y="931"/>
              <a:ext cx="624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954" b="1">
                  <a:solidFill>
                    <a:srgbClr val="FF0000"/>
                  </a:solidFill>
                  <a:latin typeface="Verdana" panose="020B0604030504040204" pitchFamily="34" charset="0"/>
                </a:rPr>
                <a:t>M2</a:t>
              </a:r>
              <a:endParaRPr lang="en-US" altLang="fr-FR" sz="2954" b="1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2328" y="2624"/>
              <a:ext cx="3024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569" b="1" dirty="0">
                  <a:solidFill>
                    <a:srgbClr val="008080"/>
                  </a:solidFill>
                  <a:latin typeface="Verdana" panose="020B0604030504040204" pitchFamily="34" charset="0"/>
                </a:rPr>
                <a:t>50% mutations </a:t>
              </a:r>
              <a:r>
                <a:rPr lang="fr-FR" altLang="fr-FR" sz="1569" b="1" dirty="0" err="1" smtClean="0">
                  <a:solidFill>
                    <a:srgbClr val="008080"/>
                  </a:solidFill>
                  <a:latin typeface="Verdana" panose="020B0604030504040204" pitchFamily="34" charset="0"/>
                </a:rPr>
                <a:t>heterozygote</a:t>
              </a:r>
              <a:endParaRPr lang="fr-FR" altLang="fr-FR" sz="1569" b="1" dirty="0">
                <a:solidFill>
                  <a:srgbClr val="008080"/>
                </a:solidFill>
                <a:latin typeface="Verdana" panose="020B0604030504040204" pitchFamily="34" charset="0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569" b="1" dirty="0">
                  <a:solidFill>
                    <a:srgbClr val="008080"/>
                  </a:solidFill>
                  <a:latin typeface="Verdana" panose="020B0604030504040204" pitchFamily="34" charset="0"/>
                </a:rPr>
                <a:t>25% mutations </a:t>
              </a:r>
              <a:r>
                <a:rPr lang="fr-FR" altLang="fr-FR" sz="1569" b="1" dirty="0" smtClean="0">
                  <a:solidFill>
                    <a:srgbClr val="008080"/>
                  </a:solidFill>
                  <a:latin typeface="Verdana" panose="020B0604030504040204" pitchFamily="34" charset="0"/>
                </a:rPr>
                <a:t>homozygote</a:t>
              </a:r>
              <a:endParaRPr lang="fr-FR" altLang="fr-FR" sz="1569" b="1" dirty="0">
                <a:solidFill>
                  <a:srgbClr val="008080"/>
                </a:solidFill>
                <a:latin typeface="Verdana" panose="020B0604030504040204" pitchFamily="34" charset="0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fr-FR" altLang="fr-FR" sz="1569" b="1" dirty="0">
                  <a:solidFill>
                    <a:srgbClr val="008080"/>
                  </a:solidFill>
                  <a:latin typeface="Verdana" panose="020B0604030504040204" pitchFamily="34" charset="0"/>
                </a:rPr>
                <a:t>25% </a:t>
              </a:r>
              <a:r>
                <a:rPr lang="fr-FR" altLang="fr-FR" sz="1569" b="1" dirty="0" smtClean="0">
                  <a:solidFill>
                    <a:srgbClr val="008080"/>
                  </a:solidFill>
                  <a:latin typeface="Verdana" panose="020B0604030504040204" pitchFamily="34" charset="0"/>
                </a:rPr>
                <a:t>homozygote </a:t>
              </a:r>
              <a:r>
                <a:rPr lang="fr-FR" altLang="fr-FR" sz="1569" b="1" dirty="0" err="1" smtClean="0">
                  <a:solidFill>
                    <a:srgbClr val="008080"/>
                  </a:solidFill>
                  <a:latin typeface="Verdana" panose="020B0604030504040204" pitchFamily="34" charset="0"/>
                </a:rPr>
                <a:t>wild</a:t>
              </a:r>
              <a:r>
                <a:rPr lang="fr-FR" altLang="fr-FR" sz="1569" b="1" dirty="0" smtClean="0">
                  <a:solidFill>
                    <a:srgbClr val="008080"/>
                  </a:solidFill>
                  <a:latin typeface="Verdana" panose="020B0604030504040204" pitchFamily="34" charset="0"/>
                </a:rPr>
                <a:t>-type</a:t>
              </a:r>
              <a:endParaRPr lang="en-US" altLang="fr-FR" sz="1569" b="1" dirty="0">
                <a:solidFill>
                  <a:srgbClr val="008080"/>
                </a:solidFill>
                <a:latin typeface="Verdana" panose="020B0604030504040204" pitchFamily="34" charset="0"/>
              </a:endParaRPr>
            </a:p>
          </p:txBody>
        </p:sp>
        <p:pic>
          <p:nvPicPr>
            <p:cNvPr id="60431" name="Picture 15" descr="tilling1 mo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95" t="64612" r="801" b="9818"/>
            <a:stretch>
              <a:fillRect/>
            </a:stretch>
          </p:blipFill>
          <p:spPr bwMode="auto">
            <a:xfrm>
              <a:off x="3552" y="1266"/>
              <a:ext cx="1024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>
              <a:off x="2352" y="2024"/>
              <a:ext cx="0" cy="120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108"/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2400" y="2082"/>
              <a:ext cx="3360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62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M2 plant </a:t>
              </a:r>
              <a:r>
                <a:rPr lang="fr-FR" altLang="fr-FR" sz="1662" b="1" dirty="0" err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carrying</a:t>
              </a:r>
              <a:r>
                <a:rPr lang="fr-FR" altLang="fr-FR" sz="1662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 one or </a:t>
              </a:r>
              <a:r>
                <a:rPr lang="fr-FR" altLang="fr-FR" sz="1662" b="1" dirty="0" err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several</a:t>
              </a:r>
              <a:r>
                <a:rPr lang="fr-FR" altLang="fr-FR" sz="1662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662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mutations </a:t>
              </a:r>
              <a:r>
                <a:rPr lang="fr-FR" altLang="fr-FR" sz="1662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in </a:t>
              </a:r>
              <a:r>
                <a:rPr lang="fr-FR" altLang="fr-FR" sz="1662" b="1" dirty="0" err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its</a:t>
              </a:r>
              <a:r>
                <a:rPr lang="fr-FR" altLang="fr-FR" sz="1662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662" b="1" dirty="0" err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genome</a:t>
              </a:r>
              <a:endParaRPr lang="en-US" altLang="fr-FR" sz="1662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 flipH="1">
              <a:off x="2344" y="3224"/>
              <a:ext cx="336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108"/>
            </a:p>
          </p:txBody>
        </p:sp>
      </p:grp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695700" y="4976446"/>
            <a:ext cx="5486400" cy="1629508"/>
            <a:chOff x="2328" y="3216"/>
            <a:chExt cx="3456" cy="1112"/>
          </a:xfrm>
        </p:grpSpPr>
        <p:sp>
          <p:nvSpPr>
            <p:cNvPr id="60427" name="Text Box 20"/>
            <p:cNvSpPr txBox="1">
              <a:spLocks noChangeArrowheads="1"/>
            </p:cNvSpPr>
            <p:nvPr/>
          </p:nvSpPr>
          <p:spPr bwMode="auto">
            <a:xfrm>
              <a:off x="2328" y="3345"/>
              <a:ext cx="3456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569" b="1" dirty="0" smtClean="0">
                  <a:latin typeface="Verdana" panose="020B0604030504040204" pitchFamily="34" charset="0"/>
                </a:rPr>
                <a:t>For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recessive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mutations: </a:t>
              </a:r>
              <a:r>
                <a:rPr lang="fr-FR" altLang="fr-FR" sz="1569" b="1" dirty="0">
                  <a:latin typeface="Verdana" panose="020B0604030504040204" pitchFamily="34" charset="0"/>
                </a:rPr>
                <a:t>25% 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of plants show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phenotype</a:t>
              </a:r>
              <a:r>
                <a:rPr lang="fr-FR" altLang="fr-FR" sz="1569" b="1" dirty="0" smtClean="0">
                  <a:latin typeface="Verdana" panose="020B0604030504040204" pitchFamily="34" charset="0"/>
                </a:rPr>
                <a:t> </a:t>
              </a:r>
              <a:endParaRPr lang="fr-FR" altLang="fr-FR" sz="1569" b="1" dirty="0">
                <a:latin typeface="Verdan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569" b="1" dirty="0" smtClean="0">
                  <a:latin typeface="Verdana" panose="020B0604030504040204" pitchFamily="34" charset="0"/>
                </a:rPr>
                <a:t>For dominant mutations: 75% of plants show </a:t>
              </a:r>
              <a:r>
                <a:rPr lang="fr-FR" altLang="fr-FR" sz="1569" b="1" dirty="0" err="1" smtClean="0">
                  <a:latin typeface="Verdana" panose="020B0604030504040204" pitchFamily="34" charset="0"/>
                </a:rPr>
                <a:t>phenotype</a:t>
              </a:r>
              <a:endParaRPr lang="en-US" altLang="fr-FR" sz="1569" b="1" dirty="0">
                <a:latin typeface="Verdana" panose="020B0604030504040204" pitchFamily="34" charset="0"/>
              </a:endParaRPr>
            </a:p>
          </p:txBody>
        </p:sp>
        <p:sp>
          <p:nvSpPr>
            <p:cNvPr id="60428" name="Line 21"/>
            <p:cNvSpPr>
              <a:spLocks noChangeShapeType="1"/>
            </p:cNvSpPr>
            <p:nvPr/>
          </p:nvSpPr>
          <p:spPr bwMode="auto">
            <a:xfrm>
              <a:off x="2352" y="3216"/>
              <a:ext cx="0" cy="111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108"/>
            </a:p>
          </p:txBody>
        </p:sp>
      </p:grpSp>
      <p:pic>
        <p:nvPicPr>
          <p:cNvPr id="60426" name="Picture 22" descr="emsmut mo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44780" r="19296"/>
          <a:stretch>
            <a:fillRect/>
          </a:stretch>
        </p:blipFill>
        <p:spPr bwMode="auto">
          <a:xfrm>
            <a:off x="381000" y="2118946"/>
            <a:ext cx="1625112" cy="12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8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85800" y="2444262"/>
            <a:ext cx="8458200" cy="3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fr-FR" altLang="fr-FR" sz="1662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Mutation </a:t>
            </a:r>
            <a:r>
              <a:rPr lang="fr-FR" altLang="fr-FR" sz="1662" b="1" dirty="0" err="1" smtClean="0">
                <a:solidFill>
                  <a:srgbClr val="FF0066"/>
                </a:solidFill>
                <a:latin typeface="Verdana" panose="020B0604030504040204" pitchFamily="34" charset="0"/>
              </a:rPr>
              <a:t>frequency</a:t>
            </a:r>
            <a:r>
              <a:rPr lang="fr-FR" altLang="fr-FR" sz="1662" b="1" dirty="0" smtClean="0">
                <a:solidFill>
                  <a:srgbClr val="FF0066"/>
                </a:solidFill>
                <a:latin typeface="Verdana" panose="020B0604030504040204" pitchFamily="34" charset="0"/>
              </a:rPr>
              <a:t>: </a:t>
            </a:r>
            <a:r>
              <a:rPr lang="fr-FR" altLang="fr-FR" sz="1662" b="1" dirty="0">
                <a:solidFill>
                  <a:srgbClr val="FF0066"/>
                </a:solidFill>
                <a:latin typeface="Verdana" panose="020B0604030504040204" pitchFamily="34" charset="0"/>
              </a:rPr>
              <a:t>1 mutation/300 kb (M2)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1250" r="12500" b="43402"/>
          <a:stretch>
            <a:fillRect/>
          </a:stretch>
        </p:blipFill>
        <p:spPr bwMode="auto">
          <a:xfrm>
            <a:off x="838200" y="474785"/>
            <a:ext cx="7391400" cy="171156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14400" y="967155"/>
            <a:ext cx="3352800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77" b="1">
                <a:solidFill>
                  <a:srgbClr val="FF0066"/>
                </a:solidFill>
                <a:latin typeface="Times New Roman" panose="02020603050405020304" pitchFamily="18" charset="0"/>
              </a:rPr>
              <a:t>(2003) Genetics 164: 731-740</a:t>
            </a:r>
            <a:endParaRPr lang="en-US" altLang="fr-FR" sz="1477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2866293"/>
            <a:ext cx="8001000" cy="94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662" b="1" i="1" dirty="0" smtClean="0">
                <a:latin typeface="Verdana" panose="020B0604030504040204" pitchFamily="34" charset="0"/>
              </a:rPr>
              <a:t>For a </a:t>
            </a:r>
            <a:r>
              <a:rPr lang="fr-FR" altLang="fr-FR" sz="1662" b="1" i="1" dirty="0" err="1" smtClean="0">
                <a:latin typeface="Verdana" panose="020B0604030504040204" pitchFamily="34" charset="0"/>
              </a:rPr>
              <a:t>genome</a:t>
            </a:r>
            <a:r>
              <a:rPr lang="fr-FR" altLang="fr-FR" sz="1662" b="1" i="1" dirty="0" smtClean="0">
                <a:latin typeface="Verdana" panose="020B0604030504040204" pitchFamily="34" charset="0"/>
              </a:rPr>
              <a:t> size </a:t>
            </a:r>
            <a:r>
              <a:rPr lang="fr-FR" altLang="fr-FR" sz="1662" b="1" i="1" dirty="0" err="1" smtClean="0">
                <a:latin typeface="Verdana" panose="020B0604030504040204" pitchFamily="34" charset="0"/>
              </a:rPr>
              <a:t>similar</a:t>
            </a:r>
            <a:r>
              <a:rPr lang="fr-FR" altLang="fr-FR" sz="1662" b="1" i="1" dirty="0" smtClean="0">
                <a:latin typeface="Verdana" panose="020B0604030504040204" pitchFamily="34" charset="0"/>
              </a:rPr>
              <a:t> to M</a:t>
            </a:r>
            <a:r>
              <a:rPr lang="fr-FR" altLang="fr-FR" sz="1662" b="1" i="1" dirty="0">
                <a:latin typeface="Verdana" panose="020B0604030504040204" pitchFamily="34" charset="0"/>
              </a:rPr>
              <a:t>. </a:t>
            </a:r>
            <a:r>
              <a:rPr lang="fr-FR" altLang="fr-FR" sz="1662" b="1" i="1" dirty="0" err="1">
                <a:latin typeface="Verdana" panose="020B0604030504040204" pitchFamily="34" charset="0"/>
              </a:rPr>
              <a:t>truncatula</a:t>
            </a:r>
            <a:r>
              <a:rPr lang="fr-FR" altLang="fr-FR" sz="1662" b="1" dirty="0">
                <a:latin typeface="Verdana" panose="020B0604030504040204" pitchFamily="34" charset="0"/>
              </a:rPr>
              <a:t>  (500 Mb), </a:t>
            </a:r>
            <a:r>
              <a:rPr lang="fr-FR" altLang="fr-FR" sz="1662" b="1" dirty="0" smtClean="0">
                <a:latin typeface="Verdana" panose="020B0604030504040204" pitchFamily="34" charset="0"/>
              </a:rPr>
              <a:t>the </a:t>
            </a:r>
            <a:r>
              <a:rPr lang="fr-FR" altLang="fr-FR" sz="1662" b="1" dirty="0" err="1" smtClean="0">
                <a:latin typeface="Verdana" panose="020B0604030504040204" pitchFamily="34" charset="0"/>
              </a:rPr>
              <a:t>frequency</a:t>
            </a:r>
            <a:r>
              <a:rPr lang="fr-FR" altLang="fr-FR" sz="1662" b="1" dirty="0" smtClean="0">
                <a:latin typeface="Verdana" panose="020B0604030504040204" pitchFamily="34" charset="0"/>
              </a:rPr>
              <a:t> </a:t>
            </a:r>
            <a:r>
              <a:rPr lang="fr-FR" altLang="fr-FR" sz="1662" b="1" dirty="0" err="1">
                <a:latin typeface="Verdana" panose="020B0604030504040204" pitchFamily="34" charset="0"/>
              </a:rPr>
              <a:t>w</a:t>
            </a:r>
            <a:r>
              <a:rPr lang="fr-FR" altLang="fr-FR" sz="1662" b="1" dirty="0" err="1" smtClean="0">
                <a:latin typeface="Verdana" panose="020B0604030504040204" pitchFamily="34" charset="0"/>
              </a:rPr>
              <a:t>ould</a:t>
            </a:r>
            <a:r>
              <a:rPr lang="fr-FR" altLang="fr-FR" sz="1662" b="1" dirty="0" smtClean="0">
                <a:latin typeface="Verdana" panose="020B0604030504040204" pitchFamily="34" charset="0"/>
              </a:rPr>
              <a:t> </a:t>
            </a:r>
            <a:r>
              <a:rPr lang="fr-FR" altLang="fr-FR" sz="1662" b="1" dirty="0" err="1" smtClean="0">
                <a:latin typeface="Verdana" panose="020B0604030504040204" pitchFamily="34" charset="0"/>
              </a:rPr>
              <a:t>be</a:t>
            </a:r>
            <a:r>
              <a:rPr lang="fr-FR" altLang="fr-FR" sz="1662" b="1" dirty="0" smtClean="0">
                <a:latin typeface="Verdana" panose="020B0604030504040204" pitchFamily="34" charset="0"/>
              </a:rPr>
              <a:t> </a:t>
            </a:r>
            <a:r>
              <a:rPr lang="fr-FR" altLang="fr-FR" sz="1662" b="1" dirty="0">
                <a:latin typeface="Verdana" panose="020B0604030504040204" pitchFamily="34" charset="0"/>
              </a:rPr>
              <a:t>~1500 </a:t>
            </a:r>
            <a:r>
              <a:rPr lang="fr-FR" altLang="fr-FR" sz="1662" b="1" dirty="0" smtClean="0">
                <a:latin typeface="Verdana" panose="020B0604030504040204" pitchFamily="34" charset="0"/>
              </a:rPr>
              <a:t>mutations/plant </a:t>
            </a:r>
            <a:r>
              <a:rPr lang="fr-FR" altLang="fr-FR" sz="1662" b="1" dirty="0">
                <a:latin typeface="Verdana" panose="020B0604030504040204" pitchFamily="34" charset="0"/>
              </a:rPr>
              <a:t>M2)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477" b="1" i="1" dirty="0" err="1" smtClean="0">
                <a:latin typeface="Verdana" panose="020B0604030504040204" pitchFamily="34" charset="0"/>
              </a:rPr>
              <a:t>Therefore</a:t>
            </a:r>
            <a:r>
              <a:rPr lang="fr-FR" altLang="fr-FR" sz="1477" b="1" i="1" dirty="0" smtClean="0">
                <a:latin typeface="Verdana" panose="020B0604030504040204" pitchFamily="34" charset="0"/>
              </a:rPr>
              <a:t> </a:t>
            </a:r>
            <a:r>
              <a:rPr lang="fr-FR" altLang="fr-FR" sz="1477" b="1" i="1" dirty="0" err="1" smtClean="0">
                <a:latin typeface="Verdana" panose="020B0604030504040204" pitchFamily="34" charset="0"/>
              </a:rPr>
              <a:t>backcrosses</a:t>
            </a:r>
            <a:r>
              <a:rPr lang="fr-FR" altLang="fr-FR" sz="1477" b="1" i="1" dirty="0" smtClean="0">
                <a:latin typeface="Verdana" panose="020B0604030504040204" pitchFamily="34" charset="0"/>
              </a:rPr>
              <a:t> to WT line </a:t>
            </a:r>
            <a:r>
              <a:rPr lang="fr-FR" altLang="fr-FR" sz="1477" b="1" i="1" dirty="0" err="1" smtClean="0">
                <a:latin typeface="Verdana" panose="020B0604030504040204" pitchFamily="34" charset="0"/>
              </a:rPr>
              <a:t>needed</a:t>
            </a:r>
            <a:endParaRPr lang="en-US" altLang="fr-FR" sz="1477" b="1" i="1" dirty="0">
              <a:latin typeface="Verdana" panose="020B0604030504040204" pitchFamily="34" charset="0"/>
            </a:endParaRPr>
          </a:p>
        </p:txBody>
      </p:sp>
      <p:grpSp>
        <p:nvGrpSpPr>
          <p:cNvPr id="259078" name="Group 6"/>
          <p:cNvGrpSpPr>
            <a:grpSpLocks/>
          </p:cNvGrpSpPr>
          <p:nvPr/>
        </p:nvGrpSpPr>
        <p:grpSpPr bwMode="auto">
          <a:xfrm>
            <a:off x="323528" y="4226170"/>
            <a:ext cx="8534400" cy="2010508"/>
            <a:chOff x="384" y="2704"/>
            <a:chExt cx="5376" cy="1372"/>
          </a:xfrm>
        </p:grpSpPr>
        <p:grpSp>
          <p:nvGrpSpPr>
            <p:cNvPr id="82951" name="Group 7"/>
            <p:cNvGrpSpPr>
              <a:grpSpLocks/>
            </p:cNvGrpSpPr>
            <p:nvPr/>
          </p:nvGrpSpPr>
          <p:grpSpPr bwMode="auto">
            <a:xfrm>
              <a:off x="384" y="2704"/>
              <a:ext cx="5376" cy="1078"/>
              <a:chOff x="384" y="2858"/>
              <a:chExt cx="5376" cy="1078"/>
            </a:xfrm>
          </p:grpSpPr>
          <p:pic>
            <p:nvPicPr>
              <p:cNvPr id="82953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t="38680" r="14844" b="36490"/>
              <a:stretch>
                <a:fillRect/>
              </a:stretch>
            </p:blipFill>
            <p:spPr bwMode="auto">
              <a:xfrm>
                <a:off x="384" y="3194"/>
                <a:ext cx="2640" cy="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2954" name="Text Box 9"/>
              <p:cNvSpPr txBox="1">
                <a:spLocks noChangeArrowheads="1"/>
              </p:cNvSpPr>
              <p:nvPr/>
            </p:nvSpPr>
            <p:spPr bwMode="auto">
              <a:xfrm>
                <a:off x="432" y="2858"/>
                <a:ext cx="532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Blip>
                    <a:blip r:embed="rId3"/>
                  </a:buBlip>
                </a:pPr>
                <a:r>
                  <a:rPr lang="fr-FR" altLang="fr-FR" sz="1662" b="1" dirty="0" smtClean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Mutation distribution:</a:t>
                </a:r>
                <a:endParaRPr lang="fr-FR" altLang="fr-FR" sz="1662" b="1" dirty="0">
                  <a:solidFill>
                    <a:srgbClr val="FF0066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82955" name="Rectangle 10"/>
              <p:cNvSpPr>
                <a:spLocks noChangeArrowheads="1"/>
              </p:cNvSpPr>
              <p:nvPr/>
            </p:nvSpPr>
            <p:spPr bwMode="auto">
              <a:xfrm>
                <a:off x="3024" y="3290"/>
                <a:ext cx="2245" cy="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62" b="1" dirty="0" err="1" smtClean="0">
                    <a:latin typeface="Verdana" panose="020B0604030504040204" pitchFamily="34" charset="0"/>
                  </a:rPr>
                  <a:t>Silent</a:t>
                </a:r>
                <a:r>
                  <a:rPr lang="fr-FR" altLang="fr-FR" sz="1662" b="1" dirty="0" smtClean="0">
                    <a:latin typeface="Verdana" panose="020B0604030504040204" pitchFamily="34" charset="0"/>
                  </a:rPr>
                  <a:t> mutations </a:t>
                </a:r>
                <a:r>
                  <a:rPr lang="fr-FR" altLang="fr-FR" sz="1662" b="1" dirty="0">
                    <a:latin typeface="Verdana" panose="020B0604030504040204" pitchFamily="34" charset="0"/>
                  </a:rPr>
                  <a:t>: </a:t>
                </a:r>
                <a:r>
                  <a:rPr lang="fr-FR" altLang="fr-FR" sz="1662" b="1" dirty="0" smtClean="0">
                    <a:latin typeface="Verdana" panose="020B0604030504040204" pitchFamily="34" charset="0"/>
                  </a:rPr>
                  <a:t>	45</a:t>
                </a:r>
                <a:r>
                  <a:rPr lang="fr-FR" altLang="fr-FR" sz="1662" b="1" dirty="0">
                    <a:latin typeface="Verdana" panose="020B0604030504040204" pitchFamily="34" charset="0"/>
                  </a:rPr>
                  <a:t>%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62" b="1" dirty="0" err="1" smtClean="0">
                    <a:latin typeface="Verdana" panose="020B0604030504040204" pitchFamily="34" charset="0"/>
                  </a:rPr>
                  <a:t>Missense</a:t>
                </a:r>
                <a:r>
                  <a:rPr lang="fr-FR" altLang="fr-FR" sz="1662" b="1" dirty="0" smtClean="0">
                    <a:latin typeface="Verdana" panose="020B0604030504040204" pitchFamily="34" charset="0"/>
                  </a:rPr>
                  <a:t> mutations </a:t>
                </a:r>
                <a:r>
                  <a:rPr lang="fr-FR" altLang="fr-FR" sz="1662" b="1" dirty="0">
                    <a:latin typeface="Verdana" panose="020B0604030504040204" pitchFamily="34" charset="0"/>
                  </a:rPr>
                  <a:t>: </a:t>
                </a:r>
                <a:r>
                  <a:rPr lang="fr-FR" altLang="fr-FR" sz="1662" b="1" dirty="0" smtClean="0">
                    <a:latin typeface="Verdana" panose="020B0604030504040204" pitchFamily="34" charset="0"/>
                  </a:rPr>
                  <a:t>	50</a:t>
                </a:r>
                <a:r>
                  <a:rPr lang="fr-FR" altLang="fr-FR" sz="1662" b="1" dirty="0">
                    <a:latin typeface="Verdana" panose="020B0604030504040204" pitchFamily="34" charset="0"/>
                  </a:rPr>
                  <a:t>%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62" b="1" dirty="0" smtClean="0">
                    <a:latin typeface="Verdana" panose="020B0604030504040204" pitchFamily="34" charset="0"/>
                  </a:rPr>
                  <a:t>Stop codon Mutations: </a:t>
                </a:r>
                <a:r>
                  <a:rPr lang="fr-FR" altLang="fr-FR" sz="1662" b="1" dirty="0">
                    <a:latin typeface="Verdana" panose="020B0604030504040204" pitchFamily="34" charset="0"/>
                  </a:rPr>
                  <a:t>4,9%</a:t>
                </a:r>
                <a:endParaRPr lang="en-US" altLang="fr-FR" sz="1662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82956" name="Rectangle 11"/>
              <p:cNvSpPr>
                <a:spLocks noChangeArrowheads="1"/>
              </p:cNvSpPr>
              <p:nvPr/>
            </p:nvSpPr>
            <p:spPr bwMode="auto">
              <a:xfrm>
                <a:off x="480" y="3818"/>
                <a:ext cx="2342" cy="11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662"/>
              </a:p>
            </p:txBody>
          </p:sp>
          <p:cxnSp>
            <p:nvCxnSpPr>
              <p:cNvPr id="82957" name="AutoShape 12"/>
              <p:cNvCxnSpPr>
                <a:cxnSpLocks noChangeShapeType="1"/>
                <a:stCxn id="82956" idx="3"/>
                <a:endCxn id="82955" idx="1"/>
              </p:cNvCxnSpPr>
              <p:nvPr/>
            </p:nvCxnSpPr>
            <p:spPr bwMode="auto">
              <a:xfrm flipV="1">
                <a:off x="2822" y="3584"/>
                <a:ext cx="202" cy="2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952" name="Rectangle 13"/>
            <p:cNvSpPr>
              <a:spLocks noChangeArrowheads="1"/>
            </p:cNvSpPr>
            <p:nvPr/>
          </p:nvSpPr>
          <p:spPr bwMode="auto">
            <a:xfrm>
              <a:off x="432" y="3858"/>
              <a:ext cx="4839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Therefore</a:t>
              </a:r>
              <a:r>
                <a:rPr lang="fr-FR" altLang="fr-FR" sz="1477" b="1" i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need</a:t>
              </a:r>
              <a:r>
                <a:rPr lang="fr-FR" altLang="fr-FR" sz="1477" b="1" i="1" dirty="0" smtClean="0">
                  <a:latin typeface="Verdana" panose="020B0604030504040204" pitchFamily="34" charset="0"/>
                </a:rPr>
                <a:t> to </a:t>
              </a: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isolate</a:t>
              </a:r>
              <a:r>
                <a:rPr lang="fr-FR" altLang="fr-FR" sz="1477" b="1" i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several</a:t>
              </a:r>
              <a:r>
                <a:rPr lang="fr-FR" altLang="fr-FR" sz="1477" b="1" i="1" dirty="0" smtClean="0">
                  <a:latin typeface="Verdana" panose="020B0604030504040204" pitchFamily="34" charset="0"/>
                </a:rPr>
                <a:t> mutants for </a:t>
              </a: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each</a:t>
              </a:r>
              <a:r>
                <a:rPr lang="fr-FR" altLang="fr-FR" sz="1477" b="1" i="1" dirty="0" smtClean="0">
                  <a:latin typeface="Verdana" panose="020B0604030504040204" pitchFamily="34" charset="0"/>
                </a:rPr>
                <a:t> </a:t>
              </a:r>
              <a:r>
                <a:rPr lang="fr-FR" altLang="fr-FR" sz="1477" b="1" i="1" dirty="0" err="1" smtClean="0">
                  <a:latin typeface="Verdana" panose="020B0604030504040204" pitchFamily="34" charset="0"/>
                </a:rPr>
                <a:t>gene</a:t>
              </a:r>
              <a:endParaRPr lang="en-US" altLang="fr-FR" sz="1477" b="1" i="1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8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17872</TotalTime>
  <Words>2764</Words>
  <Application>Microsoft Office PowerPoint</Application>
  <PresentationFormat>Affichage à l'écran (4:3)</PresentationFormat>
  <Paragraphs>915</Paragraphs>
  <Slides>29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Modèle par défaut</vt:lpstr>
      <vt:lpstr>Austin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Towards a high throughput screening based on NGS (URGV Paris-Saclay)</vt:lpstr>
      <vt:lpstr>Présentation PowerPoint</vt:lpstr>
      <vt:lpstr>Cel1/Endo1 and NGS TILLING methods compared (URGV Paris-Saclay)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Pea/Mtr TILLING: Publications arising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Karine Gallardo</dc:creator>
  <cp:lastModifiedBy>dmillot</cp:lastModifiedBy>
  <cp:revision>1920</cp:revision>
  <cp:lastPrinted>2013-10-29T16:16:22Z</cp:lastPrinted>
  <dcterms:created xsi:type="dcterms:W3CDTF">2007-11-28T15:13:45Z</dcterms:created>
  <dcterms:modified xsi:type="dcterms:W3CDTF">2016-05-13T12:49:52Z</dcterms:modified>
</cp:coreProperties>
</file>