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3" r:id="rId2"/>
    <p:sldId id="284" r:id="rId3"/>
    <p:sldId id="264" r:id="rId4"/>
    <p:sldId id="279" r:id="rId5"/>
    <p:sldId id="278" r:id="rId6"/>
    <p:sldId id="281" r:id="rId7"/>
    <p:sldId id="280" r:id="rId8"/>
    <p:sldId id="285" r:id="rId9"/>
    <p:sldId id="277" r:id="rId10"/>
    <p:sldId id="282" r:id="rId11"/>
    <p:sldId id="273" r:id="rId12"/>
    <p:sldId id="283" r:id="rId13"/>
    <p:sldId id="286" r:id="rId14"/>
    <p:sldId id="292" r:id="rId15"/>
    <p:sldId id="287" r:id="rId16"/>
    <p:sldId id="293" r:id="rId17"/>
    <p:sldId id="294" r:id="rId18"/>
    <p:sldId id="295" r:id="rId19"/>
    <p:sldId id="296" r:id="rId20"/>
  </p:sldIdLst>
  <p:sldSz cx="9144000" cy="5143500" type="screen16x9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2A2AC15-45E9-4FEA-BC1B-2458FBE55FFF}">
          <p14:sldIdLst>
            <p14:sldId id="263"/>
            <p14:sldId id="284"/>
            <p14:sldId id="264"/>
            <p14:sldId id="279"/>
            <p14:sldId id="278"/>
            <p14:sldId id="281"/>
            <p14:sldId id="280"/>
            <p14:sldId id="285"/>
            <p14:sldId id="277"/>
            <p14:sldId id="282"/>
            <p14:sldId id="273"/>
            <p14:sldId id="283"/>
            <p14:sldId id="286"/>
            <p14:sldId id="292"/>
            <p14:sldId id="287"/>
            <p14:sldId id="293"/>
            <p14:sldId id="294"/>
            <p14:sldId id="295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322" y="413"/>
      </p:cViewPr>
      <p:guideLst>
        <p:guide orient="horz" pos="894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ls-gps-dfs\home\ccarillier\Documents\Projets\Utopige\Analyses\valid-croisee2-moycorr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ls-gps-dfs\home\ccarillier\Documents\Projets\Utopige\Analyses\valid-croisee2-moycorr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ls-gps-dfs\home\ccarillier\Documents\Projets\Utopige\Analyses\valid-croisee2-moycorr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ls-gps-dfs\home\ccarillier\Documents\Projets\Utopige\Analyses\CDperes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02023559882236"/>
          <c:y val="5.9503340634838385E-2"/>
          <c:w val="0.73209365626041556"/>
          <c:h val="0.56769117661903301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EAAP!$E$2</c:f>
              <c:strCache>
                <c:ptCount val="1"/>
                <c:pt idx="0">
                  <c:v>V3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EAAP!$E$3:$E$6</c:f>
              <c:numCache>
                <c:formatCode>0.00</c:formatCode>
                <c:ptCount val="4"/>
                <c:pt idx="0">
                  <c:v>0.29599999999999999</c:v>
                </c:pt>
                <c:pt idx="1">
                  <c:v>0.40699999999999997</c:v>
                </c:pt>
                <c:pt idx="2">
                  <c:v>0.32500000000000001</c:v>
                </c:pt>
                <c:pt idx="3">
                  <c:v>0.127</c:v>
                </c:pt>
              </c:numCache>
            </c:numRef>
          </c:val>
        </c:ser>
        <c:ser>
          <c:idx val="4"/>
          <c:order val="1"/>
          <c:tx>
            <c:strRef>
              <c:f>EAAP!$F$2</c:f>
              <c:strCache>
                <c:ptCount val="1"/>
                <c:pt idx="0">
                  <c:v>V1+V3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EAAP!$F$3:$F$6</c:f>
              <c:numCache>
                <c:formatCode>0.00</c:formatCode>
                <c:ptCount val="4"/>
                <c:pt idx="0">
                  <c:v>0.66100000000000003</c:v>
                </c:pt>
                <c:pt idx="1">
                  <c:v>0.54100000000000004</c:v>
                </c:pt>
                <c:pt idx="2">
                  <c:v>0.51500000000000001</c:v>
                </c:pt>
                <c:pt idx="3">
                  <c:v>0.53600000000000003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03104"/>
        <c:axId val="83162240"/>
      </c:barChart>
      <c:catAx>
        <c:axId val="8310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83162240"/>
        <c:crosses val="autoZero"/>
        <c:auto val="1"/>
        <c:lblAlgn val="ctr"/>
        <c:lblOffset val="100"/>
        <c:noMultiLvlLbl val="0"/>
      </c:catAx>
      <c:valAx>
        <c:axId val="83162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dirty="0" err="1" smtClean="0"/>
                  <a:t>Prediction</a:t>
                </a:r>
                <a:r>
                  <a:rPr lang="fr-FR" baseline="0" dirty="0" smtClean="0"/>
                  <a:t> </a:t>
                </a:r>
                <a:r>
                  <a:rPr lang="fr-FR" baseline="0" dirty="0" err="1" smtClean="0"/>
                  <a:t>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8789764100285156E-3"/>
              <c:y val="0.2577920857124147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8310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47604895752323"/>
          <c:y val="1.8660489743563845E-2"/>
          <c:w val="0.18064497463244825"/>
          <c:h val="0.144966847117996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68660858774309"/>
          <c:y val="7.1132852851821304E-2"/>
          <c:w val="0.74944658003086395"/>
          <c:h val="0.57309456816915705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EAAP!$G$2</c:f>
              <c:strCache>
                <c:ptCount val="1"/>
                <c:pt idx="0">
                  <c:v>V2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EAAP!$G$3:$G$6</c:f>
              <c:numCache>
                <c:formatCode>0.00</c:formatCode>
                <c:ptCount val="4"/>
                <c:pt idx="0">
                  <c:v>0.34799999999999998</c:v>
                </c:pt>
                <c:pt idx="1">
                  <c:v>0.26500000000000001</c:v>
                </c:pt>
                <c:pt idx="2">
                  <c:v>0.51600000000000001</c:v>
                </c:pt>
                <c:pt idx="3">
                  <c:v>7.6999999999999999E-2</c:v>
                </c:pt>
              </c:numCache>
            </c:numRef>
          </c:val>
        </c:ser>
        <c:ser>
          <c:idx val="6"/>
          <c:order val="1"/>
          <c:tx>
            <c:strRef>
              <c:f>EAAP!$H$2</c:f>
              <c:strCache>
                <c:ptCount val="1"/>
                <c:pt idx="0">
                  <c:v>V1+V2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EAAP!$H$3:$H$6</c:f>
              <c:numCache>
                <c:formatCode>0.00</c:formatCode>
                <c:ptCount val="4"/>
                <c:pt idx="0">
                  <c:v>0.61299999999999999</c:v>
                </c:pt>
                <c:pt idx="1">
                  <c:v>0.39300000000000002</c:v>
                </c:pt>
                <c:pt idx="2">
                  <c:v>0.53600000000000003</c:v>
                </c:pt>
                <c:pt idx="3">
                  <c:v>0.307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39136"/>
        <c:axId val="83340672"/>
      </c:barChart>
      <c:catAx>
        <c:axId val="8333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83340672"/>
        <c:crosses val="autoZero"/>
        <c:auto val="1"/>
        <c:lblAlgn val="ctr"/>
        <c:lblOffset val="100"/>
        <c:noMultiLvlLbl val="0"/>
      </c:catAx>
      <c:valAx>
        <c:axId val="833406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Prediction ability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3753748717819717E-3"/>
              <c:y val="0.2234129775834653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8333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73731408573934"/>
          <c:y val="2.7393919510061246E-2"/>
          <c:w val="0.17348490813648293"/>
          <c:h val="0.16743438320209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72664585333216"/>
          <c:y val="5.8750251004487115E-2"/>
          <c:w val="0.83572190480708131"/>
          <c:h val="0.75499650320580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EAAP!$B$2</c:f>
              <c:strCache>
                <c:ptCount val="1"/>
                <c:pt idx="0">
                  <c:v>V1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EAAP!$B$3:$B$6</c:f>
              <c:numCache>
                <c:formatCode>0.00</c:formatCode>
                <c:ptCount val="4"/>
                <c:pt idx="0">
                  <c:v>0.42899999999999999</c:v>
                </c:pt>
                <c:pt idx="1">
                  <c:v>0.54200000000000004</c:v>
                </c:pt>
                <c:pt idx="2">
                  <c:v>0.373</c:v>
                </c:pt>
                <c:pt idx="3">
                  <c:v>0.23599999999999999</c:v>
                </c:pt>
              </c:numCache>
            </c:numRef>
          </c:val>
        </c:ser>
        <c:ser>
          <c:idx val="1"/>
          <c:order val="1"/>
          <c:tx>
            <c:strRef>
              <c:f>EAAP!$C$2</c:f>
              <c:strCache>
                <c:ptCount val="1"/>
                <c:pt idx="0">
                  <c:v>V1+V3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EAAP!$C$3:$C$6</c:f>
              <c:numCache>
                <c:formatCode>0.00</c:formatCode>
                <c:ptCount val="4"/>
                <c:pt idx="0">
                  <c:v>0.54700000000000004</c:v>
                </c:pt>
                <c:pt idx="1">
                  <c:v>0.502</c:v>
                </c:pt>
                <c:pt idx="2">
                  <c:v>0.373</c:v>
                </c:pt>
                <c:pt idx="3">
                  <c:v>0.19700000000000001</c:v>
                </c:pt>
              </c:numCache>
            </c:numRef>
          </c:val>
        </c:ser>
        <c:ser>
          <c:idx val="2"/>
          <c:order val="2"/>
          <c:tx>
            <c:strRef>
              <c:f>EAAP!$D$2</c:f>
              <c:strCache>
                <c:ptCount val="1"/>
                <c:pt idx="0">
                  <c:v>V1+V2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EAAP!$D$3:$D$6</c:f>
              <c:numCache>
                <c:formatCode>0.00</c:formatCode>
                <c:ptCount val="4"/>
                <c:pt idx="0">
                  <c:v>0.505</c:v>
                </c:pt>
                <c:pt idx="1">
                  <c:v>0.54200000000000004</c:v>
                </c:pt>
                <c:pt idx="2">
                  <c:v>0.36099999999999999</c:v>
                </c:pt>
                <c:pt idx="3">
                  <c:v>0.26800000000000002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69408"/>
        <c:axId val="97170944"/>
      </c:barChart>
      <c:catAx>
        <c:axId val="9716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97170944"/>
        <c:crosses val="autoZero"/>
        <c:auto val="1"/>
        <c:lblAlgn val="ctr"/>
        <c:lblOffset val="100"/>
        <c:noMultiLvlLbl val="0"/>
      </c:catAx>
      <c:valAx>
        <c:axId val="97170944"/>
        <c:scaling>
          <c:orientation val="minMax"/>
          <c:max val="0.70000000000000007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>
            <c:manualLayout>
              <c:xMode val="edge"/>
              <c:yMode val="edge"/>
              <c:x val="3.9633548831652914E-3"/>
              <c:y val="0.2919275080274519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97169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16313043869033"/>
          <c:y val="2.9259147354178096E-2"/>
          <c:w val="0.10094680491181379"/>
          <c:h val="0.293205144325234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46563495459967"/>
          <c:y val="5.1756154078118302E-2"/>
          <c:w val="0.77019648013421305"/>
          <c:h val="0.52747676182933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EAAP!$G$2</c:f>
              <c:strCache>
                <c:ptCount val="1"/>
                <c:pt idx="0">
                  <c:v>V2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EAAP!$G$3:$G$6</c:f>
              <c:numCache>
                <c:formatCode>0.00</c:formatCode>
                <c:ptCount val="4"/>
                <c:pt idx="0">
                  <c:v>0.53200000000000003</c:v>
                </c:pt>
                <c:pt idx="1">
                  <c:v>0.42899999999999999</c:v>
                </c:pt>
                <c:pt idx="2">
                  <c:v>0.47799999999999998</c:v>
                </c:pt>
                <c:pt idx="3">
                  <c:v>0.318</c:v>
                </c:pt>
              </c:numCache>
            </c:numRef>
          </c:val>
        </c:ser>
        <c:ser>
          <c:idx val="1"/>
          <c:order val="1"/>
          <c:tx>
            <c:strRef>
              <c:f>EAAP!$H$2</c:f>
              <c:strCache>
                <c:ptCount val="1"/>
                <c:pt idx="0">
                  <c:v>V1+V2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EAAP!$H$3:$H$6</c:f>
              <c:numCache>
                <c:formatCode>0.00</c:formatCode>
                <c:ptCount val="4"/>
                <c:pt idx="0">
                  <c:v>0.60799999999999998</c:v>
                </c:pt>
                <c:pt idx="1">
                  <c:v>0.31900000000000001</c:v>
                </c:pt>
                <c:pt idx="2">
                  <c:v>0.59199999999999997</c:v>
                </c:pt>
                <c:pt idx="3">
                  <c:v>0.40200000000000002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48000"/>
        <c:axId val="97249536"/>
      </c:barChart>
      <c:catAx>
        <c:axId val="97248000"/>
        <c:scaling>
          <c:orientation val="minMax"/>
        </c:scaling>
        <c:delete val="0"/>
        <c:axPos val="b"/>
        <c:majorTickMark val="out"/>
        <c:minorTickMark val="none"/>
        <c:tickLblPos val="nextTo"/>
        <c:crossAx val="97249536"/>
        <c:crosses val="autoZero"/>
        <c:auto val="1"/>
        <c:lblAlgn val="ctr"/>
        <c:lblOffset val="100"/>
        <c:noMultiLvlLbl val="0"/>
      </c:catAx>
      <c:valAx>
        <c:axId val="972495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theoretical accuracy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12828229804607758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9724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72200349956247"/>
          <c:y val="2.3717602806037691E-3"/>
          <c:w val="0.16560231229011421"/>
          <c:h val="0.18716393395298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321784776902886"/>
          <c:y val="5.7060367454068242E-2"/>
          <c:w val="0.76972637795275589"/>
          <c:h val="0.53364678709413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EAAP!$E$2</c:f>
              <c:strCache>
                <c:ptCount val="1"/>
                <c:pt idx="0">
                  <c:v>V3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EAAP!$E$3:$E$6</c:f>
              <c:numCache>
                <c:formatCode>0.00</c:formatCode>
                <c:ptCount val="4"/>
                <c:pt idx="0">
                  <c:v>0.17599999999999999</c:v>
                </c:pt>
                <c:pt idx="1">
                  <c:v>0.121</c:v>
                </c:pt>
                <c:pt idx="2">
                  <c:v>0.11700000000000001</c:v>
                </c:pt>
                <c:pt idx="3">
                  <c:v>4.2000000000000003E-2</c:v>
                </c:pt>
              </c:numCache>
            </c:numRef>
          </c:val>
        </c:ser>
        <c:ser>
          <c:idx val="1"/>
          <c:order val="1"/>
          <c:tx>
            <c:strRef>
              <c:f>EAAP!$F$2</c:f>
              <c:strCache>
                <c:ptCount val="1"/>
                <c:pt idx="0">
                  <c:v>V1+V3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EAAP!$A$3:$A$6</c:f>
              <c:strCache>
                <c:ptCount val="4"/>
                <c:pt idx="0">
                  <c:v>Growth rate</c:v>
                </c:pt>
                <c:pt idx="1">
                  <c:v>feed conversion ratio</c:v>
                </c:pt>
                <c:pt idx="2">
                  <c:v>androstenone</c:v>
                </c:pt>
                <c:pt idx="3">
                  <c:v>total skin lesion</c:v>
                </c:pt>
              </c:strCache>
            </c:strRef>
          </c:cat>
          <c:val>
            <c:numRef>
              <c:f>EAAP!$F$3:$F$6</c:f>
              <c:numCache>
                <c:formatCode>0.00</c:formatCode>
                <c:ptCount val="4"/>
                <c:pt idx="0">
                  <c:v>0.39300000000000002</c:v>
                </c:pt>
                <c:pt idx="1">
                  <c:v>9.4E-2</c:v>
                </c:pt>
                <c:pt idx="2">
                  <c:v>0.36899999999999999</c:v>
                </c:pt>
                <c:pt idx="3">
                  <c:v>0.219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09472"/>
        <c:axId val="98415360"/>
      </c:barChart>
      <c:catAx>
        <c:axId val="98409472"/>
        <c:scaling>
          <c:orientation val="minMax"/>
        </c:scaling>
        <c:delete val="0"/>
        <c:axPos val="b"/>
        <c:majorTickMark val="out"/>
        <c:minorTickMark val="none"/>
        <c:tickLblPos val="nextTo"/>
        <c:crossAx val="98415360"/>
        <c:crosses val="autoZero"/>
        <c:auto val="1"/>
        <c:lblAlgn val="ctr"/>
        <c:lblOffset val="100"/>
        <c:noMultiLvlLbl val="0"/>
      </c:catAx>
      <c:valAx>
        <c:axId val="98415360"/>
        <c:scaling>
          <c:orientation val="minMax"/>
          <c:max val="0.70000000000000007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theoritical accuracy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11650481189851268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9840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54657459960344"/>
          <c:y val="3.9335447652376773E-2"/>
          <c:w val="0.16767574940366486"/>
          <c:h val="0.189847623213764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0.08712</cdr:x>
      <cdr:y>0.26287</cdr:y>
    </cdr:from>
    <cdr:to>
      <cdr:x>0.1697</cdr:x>
      <cdr:y>0.64794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01474" y="996885"/>
          <a:ext cx="380596" cy="14602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3C7B3-5B01-41AF-BD4F-EFC3B4936CA6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27775-4587-450A-A8E3-5F007B0A98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955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F6F6C-DBA8-48C6-B86D-5C1A233D8681}" type="datetimeFigureOut">
              <a:rPr lang="fr-FR" smtClean="0"/>
              <a:t>30/08/2016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0C571-04BA-42BE-9F13-171F21269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66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E00C5-3C6F-4FC1-8799-AD9B13B26C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77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Sires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genotyped</a:t>
            </a:r>
            <a:r>
              <a:rPr lang="fr-FR" baseline="0" dirty="0" smtClean="0"/>
              <a:t> </a:t>
            </a:r>
          </a:p>
          <a:p>
            <a:r>
              <a:rPr lang="fr-FR" baseline="0" dirty="0" err="1" smtClean="0"/>
              <a:t>Offsprings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genotyped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phenotyped</a:t>
            </a:r>
            <a:endParaRPr lang="fr-FR" baseline="0" dirty="0" smtClean="0"/>
          </a:p>
          <a:p>
            <a:r>
              <a:rPr lang="fr-FR" baseline="0" dirty="0" err="1" smtClean="0"/>
              <a:t>Testing</a:t>
            </a:r>
            <a:r>
              <a:rPr lang="fr-FR" baseline="0" dirty="0" smtClean="0"/>
              <a:t> multi-</a:t>
            </a:r>
            <a:r>
              <a:rPr lang="fr-FR" baseline="0" dirty="0" err="1" smtClean="0"/>
              <a:t>varietal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compared</a:t>
            </a:r>
            <a:r>
              <a:rPr lang="fr-FR" baseline="0" dirty="0" smtClean="0"/>
              <a:t> to single </a:t>
            </a:r>
            <a:r>
              <a:rPr lang="fr-FR" baseline="0" dirty="0" err="1" smtClean="0"/>
              <a:t>varietal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evaluation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0C571-04BA-42BE-9F13-171F2126975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727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Single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boars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and </a:t>
            </a:r>
            <a:r>
              <a:rPr lang="fr-FR" dirty="0" err="1" smtClean="0"/>
              <a:t>without</a:t>
            </a:r>
            <a:r>
              <a:rPr lang="fr-FR" dirty="0" smtClean="0"/>
              <a:t> performances</a:t>
            </a:r>
          </a:p>
          <a:p>
            <a:r>
              <a:rPr lang="fr-FR" dirty="0" err="1" smtClean="0"/>
              <a:t>Same</a:t>
            </a:r>
            <a:r>
              <a:rPr lang="fr-FR" baseline="0" dirty="0" smtClean="0"/>
              <a:t> trait </a:t>
            </a:r>
            <a:r>
              <a:rPr lang="fr-FR" baseline="0" dirty="0" err="1" smtClean="0"/>
              <a:t>analysed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univariate</a:t>
            </a:r>
            <a:r>
              <a:rPr lang="fr-FR" baseline="0" dirty="0" smtClean="0"/>
              <a:t> model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6BCB-22C2-4574-AF04-5C6629948EB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29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True</a:t>
            </a:r>
            <a:r>
              <a:rPr lang="fr-FR" dirty="0" smtClean="0"/>
              <a:t> GEBV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estimated</a:t>
            </a:r>
            <a:r>
              <a:rPr lang="fr-FR" dirty="0" smtClean="0"/>
              <a:t> in the </a:t>
            </a:r>
            <a:r>
              <a:rPr lang="fr-FR" dirty="0" err="1" smtClean="0"/>
              <a:t>whole</a:t>
            </a:r>
            <a:r>
              <a:rPr lang="fr-FR" dirty="0" smtClean="0"/>
              <a:t> population </a:t>
            </a:r>
            <a:r>
              <a:rPr lang="fr-FR" dirty="0" err="1" smtClean="0"/>
              <a:t>including</a:t>
            </a:r>
            <a:r>
              <a:rPr lang="fr-FR" dirty="0" smtClean="0"/>
              <a:t> performances of </a:t>
            </a:r>
            <a:r>
              <a:rPr lang="fr-FR" dirty="0" err="1" smtClean="0"/>
              <a:t>offsprings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4E0C5-E7B7-405F-98E1-B85FDF4AC92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897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4E0C5-E7B7-405F-98E1-B85FDF4AC92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897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4E0C5-E7B7-405F-98E1-B85FDF4AC92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897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Bioporc</a:t>
            </a:r>
            <a:r>
              <a:rPr lang="fr-FR" baseline="0" dirty="0" smtClean="0"/>
              <a:t> = 4 French </a:t>
            </a:r>
            <a:r>
              <a:rPr lang="fr-FR" baseline="0" dirty="0" err="1" smtClean="0"/>
              <a:t>breeding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organisms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0C571-04BA-42BE-9F13-171F2126975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08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bg>
      <p:bgPr>
        <a:solidFill>
          <a:srgbClr val="6F9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80764"/>
            <a:ext cx="1304925" cy="20764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8" y="1377889"/>
            <a:ext cx="2160000" cy="8944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83918"/>
            <a:ext cx="1260000" cy="63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8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 userDrawn="1"/>
        </p:nvGrpSpPr>
        <p:grpSpPr>
          <a:xfrm>
            <a:off x="0" y="4405899"/>
            <a:ext cx="9144000" cy="737601"/>
            <a:chOff x="0" y="6120399"/>
            <a:chExt cx="9144000" cy="737601"/>
          </a:xfrm>
        </p:grpSpPr>
        <p:sp>
          <p:nvSpPr>
            <p:cNvPr id="13" name="Rectangle 12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rgbClr val="6F9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6309320"/>
              <a:ext cx="1080000" cy="447225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0" y="6120399"/>
              <a:ext cx="1403648" cy="45719"/>
            </a:xfrm>
            <a:prstGeom prst="rect">
              <a:avLst/>
            </a:prstGeom>
            <a:solidFill>
              <a:srgbClr val="C5D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20538"/>
            <a:ext cx="1304925" cy="2076450"/>
          </a:xfrm>
          <a:prstGeom prst="rect">
            <a:avLst/>
          </a:prstGeom>
        </p:spPr>
      </p:pic>
      <p:sp>
        <p:nvSpPr>
          <p:cNvPr id="17" name="Espace réservé du numéro de diapositive 3"/>
          <p:cNvSpPr txBox="1">
            <a:spLocks/>
          </p:cNvSpPr>
          <p:nvPr userDrawn="1"/>
        </p:nvSpPr>
        <p:spPr>
          <a:xfrm>
            <a:off x="7884368" y="4515966"/>
            <a:ext cx="1123727" cy="24938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rgbClr val="6F9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20538"/>
            <a:ext cx="1304925" cy="2076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94820"/>
            <a:ext cx="1080000" cy="447225"/>
          </a:xfrm>
          <a:prstGeom prst="rect">
            <a:avLst/>
          </a:prstGeom>
        </p:spPr>
      </p:pic>
      <p:sp>
        <p:nvSpPr>
          <p:cNvPr id="6" name="Espace réservé du numéro de diapositive 3"/>
          <p:cNvSpPr txBox="1">
            <a:spLocks/>
          </p:cNvSpPr>
          <p:nvPr userDrawn="1"/>
        </p:nvSpPr>
        <p:spPr>
          <a:xfrm>
            <a:off x="7884368" y="4515966"/>
            <a:ext cx="1123727" cy="24938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884367" y="4515966"/>
            <a:ext cx="1123727" cy="24938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15008" y="555526"/>
            <a:ext cx="8928992" cy="1015655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Multi-varietal genomic selection in French pig populations</a:t>
            </a:r>
            <a:endParaRPr lang="fr-FR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4817" y="1923678"/>
            <a:ext cx="5328592" cy="209287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Céline </a:t>
            </a:r>
            <a:r>
              <a:rPr lang="fr-FR" sz="24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Carillier-Jacquin</a:t>
            </a:r>
            <a:endParaRPr lang="fr-FR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Llibertat</a:t>
            </a:r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Tusell</a:t>
            </a:r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Palomero</a:t>
            </a:r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Juliette Riquet </a:t>
            </a:r>
          </a:p>
          <a:p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Marie-José </a:t>
            </a:r>
            <a:r>
              <a:rPr lang="fr-F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Mercat</a:t>
            </a:r>
            <a:endParaRPr lang="fr-F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Catherine </a:t>
            </a:r>
            <a:r>
              <a:rPr lang="fr-F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Larzul</a:t>
            </a:r>
            <a:r>
              <a:rPr lang="fr-F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INRA-</a:t>
            </a:r>
            <a:r>
              <a:rPr lang="fr-FR" sz="2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GenPhySE</a:t>
            </a:r>
            <a:r>
              <a:rPr lang="fr-FR" sz="2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2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Toulouse, </a:t>
            </a:r>
            <a:r>
              <a:rPr lang="fr-FR" sz="2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  <a:endParaRPr lang="fr-FR" sz="2200" b="1" i="1" dirty="0">
              <a:solidFill>
                <a:srgbClr val="C5DD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9512" y="4659982"/>
            <a:ext cx="8230952" cy="338546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r"/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67th 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EAAP 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meeting, 31 August 2016, Belfast, </a:t>
            </a:r>
            <a:r>
              <a:rPr lang="fr-FR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Northern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Ireland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65373" y="1707654"/>
            <a:ext cx="3878627" cy="212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0"/>
            <a:ext cx="863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results for theoretical accuracies of sires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918508" y="390655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Sires</a:t>
            </a:r>
            <a:r>
              <a:rPr lang="fr-FR" dirty="0" smtClean="0"/>
              <a:t> </a:t>
            </a:r>
            <a:r>
              <a:rPr lang="fr-FR" b="1" dirty="0" smtClean="0"/>
              <a:t>V3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627704" y="392179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Sires</a:t>
            </a:r>
            <a:r>
              <a:rPr lang="fr-FR" dirty="0" smtClean="0"/>
              <a:t> </a:t>
            </a:r>
            <a:r>
              <a:rPr lang="fr-FR" b="1" dirty="0" smtClean="0"/>
              <a:t>V2</a:t>
            </a:r>
            <a:endParaRPr lang="fr-FR" b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202501" y="547142"/>
            <a:ext cx="4215388" cy="3752662"/>
            <a:chOff x="202501" y="547142"/>
            <a:chExt cx="4215388" cy="3752662"/>
          </a:xfrm>
        </p:grpSpPr>
        <p:graphicFrame>
          <p:nvGraphicFramePr>
            <p:cNvPr id="10" name="Graphique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1333"/>
                </p:ext>
              </p:extLst>
            </p:nvPr>
          </p:nvGraphicFramePr>
          <p:xfrm>
            <a:off x="202501" y="547142"/>
            <a:ext cx="4215388" cy="37526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1" name="Groupe 10"/>
            <p:cNvGrpSpPr/>
            <p:nvPr/>
          </p:nvGrpSpPr>
          <p:grpSpPr>
            <a:xfrm>
              <a:off x="467289" y="611549"/>
              <a:ext cx="509999" cy="2191547"/>
              <a:chOff x="4858737" y="722336"/>
              <a:chExt cx="509999" cy="242993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936962" y="1350840"/>
                <a:ext cx="380596" cy="18014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4858992" y="165094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0.40</a:t>
                </a:r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4858992" y="19637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0.30</a:t>
                </a: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4864680" y="225371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0.20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880920" y="788816"/>
                <a:ext cx="380596" cy="1440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4858992" y="2571750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0.10</a:t>
                </a: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4858737" y="2848748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0.00</a:t>
                </a:r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4858992" y="7223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0.70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880920" y="1047320"/>
                <a:ext cx="380596" cy="1685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4858992" y="103279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0.60</a:t>
                </a: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4858992" y="1335464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0.50</a:t>
                </a:r>
              </a:p>
            </p:txBody>
          </p:sp>
        </p:grpSp>
      </p:grpSp>
      <p:grpSp>
        <p:nvGrpSpPr>
          <p:cNvPr id="4" name="Groupe 3"/>
          <p:cNvGrpSpPr/>
          <p:nvPr/>
        </p:nvGrpSpPr>
        <p:grpSpPr>
          <a:xfrm>
            <a:off x="4716016" y="523220"/>
            <a:ext cx="4222656" cy="3704714"/>
            <a:chOff x="4716016" y="523220"/>
            <a:chExt cx="4222656" cy="3704714"/>
          </a:xfrm>
        </p:grpSpPr>
        <p:graphicFrame>
          <p:nvGraphicFramePr>
            <p:cNvPr id="9" name="Graphique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6173849"/>
                </p:ext>
              </p:extLst>
            </p:nvPr>
          </p:nvGraphicFramePr>
          <p:xfrm>
            <a:off x="4716016" y="523220"/>
            <a:ext cx="4222656" cy="37047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3" name="Groupe 22"/>
            <p:cNvGrpSpPr/>
            <p:nvPr/>
          </p:nvGrpSpPr>
          <p:grpSpPr>
            <a:xfrm>
              <a:off x="4989814" y="611549"/>
              <a:ext cx="509999" cy="2191547"/>
              <a:chOff x="4858737" y="722336"/>
              <a:chExt cx="509999" cy="242993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936962" y="1350840"/>
                <a:ext cx="380596" cy="18014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4858992" y="165094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0.40</a:t>
                </a: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4858992" y="19637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0.30</a:t>
                </a: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4864680" y="225371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0.20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880920" y="788816"/>
                <a:ext cx="380596" cy="1440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>
                <a:off x="4858992" y="2571750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0.10</a:t>
                </a:r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4858737" y="2848748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0.00</a:t>
                </a:r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4858992" y="7223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0.70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880920" y="1047320"/>
                <a:ext cx="380596" cy="1685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4858992" y="103279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0.60</a:t>
                </a: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4858992" y="1335464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0.50</a:t>
                </a:r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1807216" y="1453302"/>
            <a:ext cx="504056" cy="282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0"/>
            <a:ext cx="9036498" cy="954099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Multi-varietal genomic evaluation could improve accuracies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346222" y="3573343"/>
            <a:ext cx="530676" cy="578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71600" y="3662471"/>
            <a:ext cx="7992888" cy="40011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Multi-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varietal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populations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87016" y="1131590"/>
            <a:ext cx="8856984" cy="2431427"/>
            <a:chOff x="323528" y="954099"/>
            <a:chExt cx="8856984" cy="2431427"/>
          </a:xfrm>
        </p:grpSpPr>
        <p:sp>
          <p:nvSpPr>
            <p:cNvPr id="12" name="ZoneTexte 11"/>
            <p:cNvSpPr txBox="1"/>
            <p:nvPr/>
          </p:nvSpPr>
          <p:spPr>
            <a:xfrm>
              <a:off x="323528" y="954099"/>
              <a:ext cx="8856984" cy="2431427"/>
            </a:xfrm>
            <a:prstGeom prst="rect">
              <a:avLst/>
            </a:prstGeom>
            <a:noFill/>
          </p:spPr>
          <p:txBody>
            <a:bodyPr wrap="square" lIns="91433" tIns="45716" rIns="91433" bIns="45716" rtlCol="0">
              <a:spAutoFit/>
            </a:bodyPr>
            <a:lstStyle/>
            <a:p>
              <a:pPr marL="342873" indent="-342873">
                <a:buFont typeface="Arial" panose="020B0604020202020204" pitchFamily="34" charset="0"/>
                <a:buChar char="•"/>
              </a:pP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Improvement in prediction ability:</a:t>
              </a:r>
            </a:p>
            <a:p>
              <a:pPr marL="342900" indent="-342900">
                <a:buFontTx/>
                <a:buChar char="-"/>
              </a:pP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from +1.6% to +322% for V3 sires</a:t>
              </a:r>
            </a:p>
            <a:p>
              <a:pPr marL="342900" indent="-342900">
                <a:buFontTx/>
                <a:buChar char="-"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f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rom +1.2% to +261% for V2 sires</a:t>
              </a:r>
            </a:p>
            <a:p>
              <a:pPr marL="342873" indent="-342873">
                <a:buFont typeface="Arial" panose="020B0604020202020204" pitchFamily="34" charset="0"/>
                <a:buChar char="•"/>
              </a:pPr>
              <a:endPara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 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enhancement 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proportional to the degree of relatedness </a:t>
              </a:r>
              <a:r>
                <a:rPr lang="fr-FR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No 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improvement/degradation 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for V1 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sires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endPara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5136996" y="1275606"/>
              <a:ext cx="3600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kinship </a:t>
              </a:r>
              <a:r>
                <a:rPr lang="en-US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coeff</a:t>
              </a:r>
              <a:r>
                <a:rPr lang="en-US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(V1 and V3) = 12%</a:t>
              </a:r>
            </a:p>
            <a:p>
              <a:r>
                <a:rPr lang="en-US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kinship </a:t>
              </a:r>
              <a:r>
                <a:rPr lang="en-US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coeff</a:t>
              </a:r>
              <a:r>
                <a:rPr lang="en-US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(V1 and V2) = 8%</a:t>
              </a:r>
            </a:p>
            <a:p>
              <a:endParaRPr lang="en-US" dirty="0"/>
            </a:p>
          </p:txBody>
        </p:sp>
        <p:sp>
          <p:nvSpPr>
            <p:cNvPr id="9" name="Flèche droite 8"/>
            <p:cNvSpPr/>
            <p:nvPr/>
          </p:nvSpPr>
          <p:spPr>
            <a:xfrm>
              <a:off x="4596760" y="1477743"/>
              <a:ext cx="531088" cy="2000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588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 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26" y="795184"/>
            <a:ext cx="1796064" cy="269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2777936" y="620301"/>
            <a:ext cx="950869" cy="819410"/>
            <a:chOff x="3851920" y="1851670"/>
            <a:chExt cx="950869" cy="81941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1851670"/>
              <a:ext cx="945932" cy="819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12"/>
            <p:cNvSpPr txBox="1"/>
            <p:nvPr/>
          </p:nvSpPr>
          <p:spPr>
            <a:xfrm>
              <a:off x="3851920" y="1862587"/>
              <a:ext cx="9508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chemeClr val="bg1"/>
                  </a:solidFill>
                </a:rPr>
                <a:t>SELGEN </a:t>
              </a:r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238398" y="723858"/>
            <a:ext cx="52697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Utopige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fundings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Bioporc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(ADN,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Choice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France, Gene +, Nucleus)</a:t>
            </a:r>
          </a:p>
          <a:p>
            <a:pPr marL="285750" indent="-285750">
              <a:buFontTx/>
              <a:buChar char="-"/>
            </a:pP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IFIP and Le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Rheu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 station staff</a:t>
            </a:r>
          </a:p>
          <a:p>
            <a:pPr marL="285750" indent="-285750">
              <a:buFontTx/>
              <a:buChar char="-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Ignacy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Misztal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 blupf90 suite of programs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 descr="logo-franceagrim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071313"/>
            <a:ext cx="1442174" cy="782456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22545" y="1426999"/>
            <a:ext cx="1043216" cy="42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23678"/>
            <a:ext cx="1762945" cy="82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574" y="631218"/>
            <a:ext cx="2825552" cy="1087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381" y="2959155"/>
            <a:ext cx="155416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8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Traits recorded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60683"/>
              </p:ext>
            </p:extLst>
          </p:nvPr>
        </p:nvGraphicFramePr>
        <p:xfrm>
          <a:off x="611560" y="523212"/>
          <a:ext cx="4248471" cy="3061335"/>
        </p:xfrm>
        <a:graphic>
          <a:graphicData uri="http://schemas.openxmlformats.org/drawingml/2006/table">
            <a:tbl>
              <a:tblPr/>
              <a:tblGrid>
                <a:gridCol w="1721295"/>
                <a:gridCol w="1721295"/>
                <a:gridCol w="805881"/>
              </a:tblGrid>
              <a:tr h="21311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h²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3111">
                <a:tc rowSpan="7">
                  <a:txBody>
                    <a:bodyPr/>
                    <a:lstStyle/>
                    <a:p>
                      <a:pPr algn="ctr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fat thickness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Muscle thickness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</a:t>
                      </a:r>
                      <a:r>
                        <a:rPr lang="en-US" sz="14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eed intake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semimembranosus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en-US" sz="14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LD*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Drip loss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Dressing yield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lesion on carcass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right part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left part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front part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1">
                <a:tc vMerge="1">
                  <a:txBody>
                    <a:bodyPr/>
                    <a:lstStyle/>
                    <a:p>
                      <a:pPr algn="ctr" fontAlgn="b"/>
                      <a:endParaRPr lang="fr-FR" sz="13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rear part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758632"/>
              </p:ext>
            </p:extLst>
          </p:nvPr>
        </p:nvGraphicFramePr>
        <p:xfrm>
          <a:off x="5364088" y="339502"/>
          <a:ext cx="3360373" cy="3942435"/>
        </p:xfrm>
        <a:graphic>
          <a:graphicData uri="http://schemas.openxmlformats.org/drawingml/2006/table">
            <a:tbl>
              <a:tblPr/>
              <a:tblGrid>
                <a:gridCol w="1872208"/>
                <a:gridCol w="1488165"/>
              </a:tblGrid>
              <a:tr h="26282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h²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indices in GM*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indices in GS*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indices in LD*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 indices</a:t>
                      </a:r>
                      <a:r>
                        <a:rPr lang="en-US" sz="14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GM*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 indices</a:t>
                      </a:r>
                      <a:r>
                        <a:rPr lang="en-US" sz="14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GS*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 indices</a:t>
                      </a:r>
                      <a:r>
                        <a:rPr lang="en-US" sz="14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LD*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Lightness in GM*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Lightness</a:t>
                      </a:r>
                      <a:r>
                        <a:rPr lang="en-US" sz="14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GS*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Lightness in LD*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fat weight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ham cut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Belly weight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loin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shoulder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051720" y="4565848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LD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*: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Longissimus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dorsi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GS*: </a:t>
            </a:r>
            <a:r>
              <a:rPr lang="fr-F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Gluteus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superficialis</a:t>
            </a:r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GM*: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Gluteus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Medius</a:t>
            </a:r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Traits recorded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1383"/>
              </p:ext>
            </p:extLst>
          </p:nvPr>
        </p:nvGraphicFramePr>
        <p:xfrm>
          <a:off x="611560" y="411510"/>
          <a:ext cx="3240360" cy="3942435"/>
        </p:xfrm>
        <a:graphic>
          <a:graphicData uri="http://schemas.openxmlformats.org/drawingml/2006/table">
            <a:tbl>
              <a:tblPr/>
              <a:tblGrid>
                <a:gridCol w="2160240"/>
                <a:gridCol w="1080120"/>
              </a:tblGrid>
              <a:tr h="26282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h²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volume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C-Reactive protein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Pig map*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Estradiol level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Hematocrit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Indole level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leucocytes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Intramuscular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number of lymphocytes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pellets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Skatol</a:t>
                      </a: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level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Testosterone level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of pellets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65563"/>
              </p:ext>
            </p:extLst>
          </p:nvPr>
        </p:nvGraphicFramePr>
        <p:xfrm>
          <a:off x="4427984" y="771525"/>
          <a:ext cx="4392487" cy="2952676"/>
        </p:xfrm>
        <a:graphic>
          <a:graphicData uri="http://schemas.openxmlformats.org/drawingml/2006/table">
            <a:tbl>
              <a:tblPr/>
              <a:tblGrid>
                <a:gridCol w="1584176"/>
                <a:gridCol w="1914732"/>
                <a:gridCol w="893579"/>
              </a:tblGrid>
              <a:tr h="21604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h²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6545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lesion at the beginning of growing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78">
                <a:tc v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one side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6">
                <a:tc v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the other side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7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front part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9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rear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</a:t>
                      </a:r>
                      <a:endParaRPr lang="en-US" sz="1400" b="1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15"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noProof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lesion at the end of growing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noProof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41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one side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78">
                <a:tc v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the other side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7">
                <a:tc v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front part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65">
                <a:tc v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on rear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</a:t>
                      </a:r>
                      <a:endParaRPr lang="en-US" sz="1400" b="1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47664" y="4719736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Pig map* : Pig acute phase protein</a:t>
            </a:r>
          </a:p>
        </p:txBody>
      </p:sp>
    </p:spTree>
    <p:extLst>
      <p:ext uri="{BB962C8B-B14F-4D97-AF65-F5344CB8AC3E}">
        <p14:creationId xmlns:p14="http://schemas.microsoft.com/office/powerpoint/2010/main" val="14620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367991" y="523211"/>
            <a:ext cx="7660392" cy="1400467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cs typeface="Arial" pitchFamily="34" charset="0"/>
              </a:rPr>
              <a:t>Single breed reference population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" name="AutoShape 12"/>
          <p:cNvCxnSpPr>
            <a:cxnSpLocks noChangeShapeType="1"/>
          </p:cNvCxnSpPr>
          <p:nvPr/>
        </p:nvCxnSpPr>
        <p:spPr bwMode="auto">
          <a:xfrm>
            <a:off x="4179308" y="1935949"/>
            <a:ext cx="0" cy="6747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275854" y="2428890"/>
            <a:ext cx="1944215" cy="3619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cs typeface="Arial" pitchFamily="34" charset="0"/>
              </a:rPr>
              <a:t>Genomic evaluation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293378" y="3197400"/>
            <a:ext cx="2085649" cy="790933"/>
            <a:chOff x="293378" y="3197400"/>
            <a:chExt cx="2085649" cy="790933"/>
          </a:xfrm>
        </p:grpSpPr>
        <p:grpSp>
          <p:nvGrpSpPr>
            <p:cNvPr id="57" name="Groupe 56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4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of gp 1</a:t>
                </a:r>
                <a:endParaRPr lang="en-US" sz="1600" b="1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4-fold cross validation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AutoShape 12"/>
          <p:cNvCxnSpPr>
            <a:cxnSpLocks noChangeShapeType="1"/>
            <a:stCxn id="8" idx="1"/>
          </p:cNvCxnSpPr>
          <p:nvPr/>
        </p:nvCxnSpPr>
        <p:spPr bwMode="auto">
          <a:xfrm flipH="1">
            <a:off x="1979713" y="2609884"/>
            <a:ext cx="1296141" cy="5875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12"/>
          <p:cNvCxnSpPr>
            <a:cxnSpLocks noChangeShapeType="1"/>
            <a:stCxn id="8" idx="2"/>
          </p:cNvCxnSpPr>
          <p:nvPr/>
        </p:nvCxnSpPr>
        <p:spPr bwMode="auto">
          <a:xfrm flipH="1">
            <a:off x="3678325" y="2790876"/>
            <a:ext cx="569637" cy="44413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>
            <a:off x="4892087" y="2790876"/>
            <a:ext cx="677100" cy="4306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" name="AutoShape 12"/>
          <p:cNvCxnSpPr>
            <a:cxnSpLocks noChangeShapeType="1"/>
          </p:cNvCxnSpPr>
          <p:nvPr/>
        </p:nvCxnSpPr>
        <p:spPr bwMode="auto">
          <a:xfrm>
            <a:off x="5223639" y="2621534"/>
            <a:ext cx="2012657" cy="57586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13" name="Groupe 12"/>
          <p:cNvGrpSpPr/>
          <p:nvPr/>
        </p:nvGrpSpPr>
        <p:grpSpPr>
          <a:xfrm>
            <a:off x="386327" y="843558"/>
            <a:ext cx="7599012" cy="1080120"/>
            <a:chOff x="367991" y="1635304"/>
            <a:chExt cx="7599012" cy="793586"/>
          </a:xfrm>
        </p:grpSpPr>
        <p:sp>
          <p:nvSpPr>
            <p:cNvPr id="9" name="Rectangle 8"/>
            <p:cNvSpPr/>
            <p:nvPr/>
          </p:nvSpPr>
          <p:spPr>
            <a:xfrm>
              <a:off x="367991" y="1635646"/>
              <a:ext cx="1899753" cy="7909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67744" y="1635646"/>
              <a:ext cx="1899753" cy="7909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67497" y="1637958"/>
              <a:ext cx="1899753" cy="7909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67250" y="1635304"/>
              <a:ext cx="1899753" cy="7909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390127" y="841502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Sires of gp 1</a:t>
            </a:r>
            <a:endParaRPr lang="en-US" sz="1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02371" y="1368296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/>
              <a:t>offsping</a:t>
            </a:r>
            <a:endParaRPr lang="en-US" sz="1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0127" y="1615901"/>
            <a:ext cx="204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g</a:t>
            </a:r>
            <a:r>
              <a:rPr lang="fr-FR" sz="1400" dirty="0" err="1" smtClean="0"/>
              <a:t>enotypes</a:t>
            </a:r>
            <a:r>
              <a:rPr lang="fr-FR" sz="1400" dirty="0" smtClean="0"/>
              <a:t> + </a:t>
            </a:r>
            <a:r>
              <a:rPr lang="fr-FR" sz="1400" dirty="0" err="1" smtClean="0"/>
              <a:t>phenotypes</a:t>
            </a:r>
            <a:endParaRPr lang="en-US" sz="1400" dirty="0"/>
          </a:p>
        </p:txBody>
      </p:sp>
      <p:cxnSp>
        <p:nvCxnSpPr>
          <p:cNvPr id="33" name="Connecteur droit 32"/>
          <p:cNvCxnSpPr>
            <a:stCxn id="9" idx="1"/>
          </p:cNvCxnSpPr>
          <p:nvPr/>
        </p:nvCxnSpPr>
        <p:spPr>
          <a:xfrm>
            <a:off x="386327" y="1382277"/>
            <a:ext cx="7642056" cy="721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90127" y="1069555"/>
            <a:ext cx="189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genotypes</a:t>
            </a:r>
            <a:endParaRPr lang="en-US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287979" y="850472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Sires of gp 2</a:t>
            </a:r>
            <a:endParaRPr lang="en-US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2300223" y="1377266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/>
              <a:t>offsping</a:t>
            </a:r>
            <a:endParaRPr lang="en-US" sz="16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287979" y="1624871"/>
            <a:ext cx="204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g</a:t>
            </a:r>
            <a:r>
              <a:rPr lang="fr-FR" sz="1400" dirty="0" err="1" smtClean="0"/>
              <a:t>enotypes</a:t>
            </a:r>
            <a:r>
              <a:rPr lang="fr-FR" sz="1400" dirty="0" smtClean="0"/>
              <a:t> + </a:t>
            </a:r>
            <a:r>
              <a:rPr lang="fr-FR" sz="1400" dirty="0" err="1" smtClean="0"/>
              <a:t>phenotypes</a:t>
            </a:r>
            <a:endParaRPr lang="en-US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287979" y="1078525"/>
            <a:ext cx="189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genotypes</a:t>
            </a:r>
            <a:endParaRPr lang="en-US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4198187" y="853774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Sires of gp 3</a:t>
            </a:r>
            <a:endParaRPr lang="en-US" sz="1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4210431" y="1380568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/>
              <a:t>offsping</a:t>
            </a:r>
            <a:endParaRPr lang="en-US" sz="1600" dirty="0"/>
          </a:p>
        </p:txBody>
      </p:sp>
      <p:sp>
        <p:nvSpPr>
          <p:cNvPr id="41" name="ZoneTexte 40"/>
          <p:cNvSpPr txBox="1"/>
          <p:nvPr/>
        </p:nvSpPr>
        <p:spPr>
          <a:xfrm>
            <a:off x="4198187" y="1628173"/>
            <a:ext cx="204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g</a:t>
            </a:r>
            <a:r>
              <a:rPr lang="fr-FR" sz="1400" dirty="0" err="1" smtClean="0"/>
              <a:t>enotypes</a:t>
            </a:r>
            <a:r>
              <a:rPr lang="fr-FR" sz="1400" dirty="0" smtClean="0"/>
              <a:t> + </a:t>
            </a:r>
            <a:r>
              <a:rPr lang="fr-FR" sz="1400" dirty="0" err="1" smtClean="0"/>
              <a:t>phenotypes</a:t>
            </a:r>
            <a:endParaRPr lang="en-US" sz="1400" dirty="0"/>
          </a:p>
        </p:txBody>
      </p:sp>
      <p:sp>
        <p:nvSpPr>
          <p:cNvPr id="42" name="ZoneTexte 41"/>
          <p:cNvSpPr txBox="1"/>
          <p:nvPr/>
        </p:nvSpPr>
        <p:spPr>
          <a:xfrm>
            <a:off x="4198187" y="1081827"/>
            <a:ext cx="189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genotypes</a:t>
            </a:r>
            <a:endParaRPr lang="en-US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6089386" y="848962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Sires of gp 4</a:t>
            </a:r>
            <a:endParaRPr lang="en-US" sz="16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6101630" y="1375756"/>
            <a:ext cx="189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/>
              <a:t>offsping</a:t>
            </a:r>
            <a:endParaRPr lang="en-US" sz="1600" dirty="0"/>
          </a:p>
        </p:txBody>
      </p:sp>
      <p:sp>
        <p:nvSpPr>
          <p:cNvPr id="45" name="ZoneTexte 44"/>
          <p:cNvSpPr txBox="1"/>
          <p:nvPr/>
        </p:nvSpPr>
        <p:spPr>
          <a:xfrm>
            <a:off x="6089386" y="1623361"/>
            <a:ext cx="204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g</a:t>
            </a:r>
            <a:r>
              <a:rPr lang="fr-FR" sz="1400" dirty="0" err="1" smtClean="0"/>
              <a:t>enotypes</a:t>
            </a:r>
            <a:r>
              <a:rPr lang="fr-FR" sz="1400" dirty="0" smtClean="0"/>
              <a:t> + </a:t>
            </a:r>
            <a:r>
              <a:rPr lang="fr-FR" sz="1400" dirty="0" err="1" smtClean="0"/>
              <a:t>phenotypes</a:t>
            </a:r>
            <a:endParaRPr lang="en-US" sz="1400" dirty="0"/>
          </a:p>
        </p:txBody>
      </p:sp>
      <p:sp>
        <p:nvSpPr>
          <p:cNvPr id="46" name="ZoneTexte 45"/>
          <p:cNvSpPr txBox="1"/>
          <p:nvPr/>
        </p:nvSpPr>
        <p:spPr>
          <a:xfrm>
            <a:off x="6089386" y="1077015"/>
            <a:ext cx="189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genotypes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448523" y="1418370"/>
            <a:ext cx="1818536" cy="4656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e 58"/>
          <p:cNvGrpSpPr/>
          <p:nvPr/>
        </p:nvGrpSpPr>
        <p:grpSpPr>
          <a:xfrm>
            <a:off x="2627783" y="3236542"/>
            <a:ext cx="2085649" cy="790933"/>
            <a:chOff x="293378" y="3197400"/>
            <a:chExt cx="2085649" cy="790933"/>
          </a:xfrm>
        </p:grpSpPr>
        <p:grpSp>
          <p:nvGrpSpPr>
            <p:cNvPr id="60" name="Groupe 5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of gp 2</a:t>
                </a:r>
                <a:endParaRPr lang="en-US" sz="1600" b="1" dirty="0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778823" y="3244268"/>
            <a:ext cx="2085649" cy="790933"/>
            <a:chOff x="293378" y="3197400"/>
            <a:chExt cx="2085649" cy="790933"/>
          </a:xfrm>
        </p:grpSpPr>
        <p:grpSp>
          <p:nvGrpSpPr>
            <p:cNvPr id="65" name="Groupe 64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of gp 3</a:t>
                </a:r>
                <a:endParaRPr lang="en-US" sz="1600" b="1" dirty="0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6985558" y="3235012"/>
            <a:ext cx="2085649" cy="790933"/>
            <a:chOff x="293378" y="3197400"/>
            <a:chExt cx="2085649" cy="790933"/>
          </a:xfrm>
        </p:grpSpPr>
        <p:grpSp>
          <p:nvGrpSpPr>
            <p:cNvPr id="70" name="Groupe 6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of gp 4</a:t>
                </a:r>
                <a:endParaRPr lang="en-US" sz="1600" b="1" dirty="0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2338931" y="1423560"/>
            <a:ext cx="1818536" cy="4656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236895" y="1454464"/>
            <a:ext cx="1818536" cy="433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128094" y="1456098"/>
            <a:ext cx="1818536" cy="433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414304" y="4158952"/>
            <a:ext cx="72145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Total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prediction ability = mean of the 4 prediction abilities</a:t>
            </a:r>
          </a:p>
        </p:txBody>
      </p:sp>
    </p:spTree>
    <p:extLst>
      <p:ext uri="{BB962C8B-B14F-4D97-AF65-F5344CB8AC3E}">
        <p14:creationId xmlns:p14="http://schemas.microsoft.com/office/powerpoint/2010/main" val="22172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51" grpId="0" animBg="1"/>
      <p:bldP spid="51" grpId="1" animBg="1"/>
      <p:bldP spid="51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9" grpId="0" animBg="1"/>
      <p:bldP spid="79" grpId="1" animBg="1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367991" y="523211"/>
            <a:ext cx="4996097" cy="1400467"/>
          </a:xfrm>
          <a:prstGeom prst="rect">
            <a:avLst/>
          </a:prstGeom>
          <a:solidFill>
            <a:srgbClr val="D8D8D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" name="AutoShape 12"/>
          <p:cNvCxnSpPr>
            <a:cxnSpLocks noChangeShapeType="1"/>
          </p:cNvCxnSpPr>
          <p:nvPr/>
        </p:nvCxnSpPr>
        <p:spPr bwMode="auto">
          <a:xfrm>
            <a:off x="4179308" y="1935949"/>
            <a:ext cx="0" cy="6747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275854" y="2428890"/>
            <a:ext cx="1944215" cy="3619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cs typeface="Arial" pitchFamily="34" charset="0"/>
              </a:rPr>
              <a:t>Genomic evaluation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293378" y="3197400"/>
            <a:ext cx="2085649" cy="790933"/>
            <a:chOff x="293378" y="3197400"/>
            <a:chExt cx="2085649" cy="790933"/>
          </a:xfrm>
        </p:grpSpPr>
        <p:grpSp>
          <p:nvGrpSpPr>
            <p:cNvPr id="57" name="Groupe 56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4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1</a:t>
                </a:r>
                <a:endParaRPr lang="en-US" sz="1600" b="1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4-fold cross validation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AutoShape 12"/>
          <p:cNvCxnSpPr>
            <a:cxnSpLocks noChangeShapeType="1"/>
            <a:stCxn id="8" idx="1"/>
          </p:cNvCxnSpPr>
          <p:nvPr/>
        </p:nvCxnSpPr>
        <p:spPr bwMode="auto">
          <a:xfrm flipH="1">
            <a:off x="1979713" y="2609884"/>
            <a:ext cx="1296141" cy="5875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12"/>
          <p:cNvCxnSpPr>
            <a:cxnSpLocks noChangeShapeType="1"/>
            <a:stCxn id="8" idx="2"/>
          </p:cNvCxnSpPr>
          <p:nvPr/>
        </p:nvCxnSpPr>
        <p:spPr bwMode="auto">
          <a:xfrm flipH="1">
            <a:off x="3678325" y="2790876"/>
            <a:ext cx="569637" cy="44413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>
            <a:off x="4892087" y="2790876"/>
            <a:ext cx="677100" cy="4306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" name="AutoShape 12"/>
          <p:cNvCxnSpPr>
            <a:cxnSpLocks noChangeShapeType="1"/>
          </p:cNvCxnSpPr>
          <p:nvPr/>
        </p:nvCxnSpPr>
        <p:spPr bwMode="auto">
          <a:xfrm>
            <a:off x="5223639" y="2621534"/>
            <a:ext cx="2012657" cy="57586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>
          <a:xfrm>
            <a:off x="386327" y="1003492"/>
            <a:ext cx="1233345" cy="9170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e 16"/>
          <p:cNvGrpSpPr/>
          <p:nvPr/>
        </p:nvGrpSpPr>
        <p:grpSpPr>
          <a:xfrm>
            <a:off x="1622372" y="1450620"/>
            <a:ext cx="1252835" cy="535807"/>
            <a:chOff x="402370" y="1418455"/>
            <a:chExt cx="1252835" cy="535807"/>
          </a:xfrm>
        </p:grpSpPr>
        <p:sp>
          <p:nvSpPr>
            <p:cNvPr id="30" name="ZoneTexte 29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cxnSp>
        <p:nvCxnSpPr>
          <p:cNvPr id="33" name="Connecteur droit 32"/>
          <p:cNvCxnSpPr>
            <a:stCxn id="9" idx="1"/>
          </p:cNvCxnSpPr>
          <p:nvPr/>
        </p:nvCxnSpPr>
        <p:spPr>
          <a:xfrm>
            <a:off x="386327" y="1462012"/>
            <a:ext cx="4977761" cy="157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390127" y="1003493"/>
            <a:ext cx="1245217" cy="518691"/>
            <a:chOff x="390127" y="1003493"/>
            <a:chExt cx="1245217" cy="518691"/>
          </a:xfrm>
        </p:grpSpPr>
        <p:sp>
          <p:nvSpPr>
            <p:cNvPr id="29" name="ZoneTexte 28"/>
            <p:cNvSpPr txBox="1"/>
            <p:nvPr/>
          </p:nvSpPr>
          <p:spPr>
            <a:xfrm>
              <a:off x="390127" y="1003493"/>
              <a:ext cx="12296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1</a:t>
              </a:r>
              <a:endParaRPr lang="en-US" sz="1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05799" y="1214407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2627783" y="3236542"/>
            <a:ext cx="2085649" cy="790933"/>
            <a:chOff x="293378" y="3197400"/>
            <a:chExt cx="2085649" cy="790933"/>
          </a:xfrm>
        </p:grpSpPr>
        <p:grpSp>
          <p:nvGrpSpPr>
            <p:cNvPr id="60" name="Groupe 5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2</a:t>
                </a:r>
                <a:endParaRPr lang="en-US" sz="1600" b="1" dirty="0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778823" y="3244268"/>
            <a:ext cx="2085649" cy="790933"/>
            <a:chOff x="293378" y="3197400"/>
            <a:chExt cx="2085649" cy="790933"/>
          </a:xfrm>
        </p:grpSpPr>
        <p:grpSp>
          <p:nvGrpSpPr>
            <p:cNvPr id="65" name="Groupe 64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3</a:t>
                </a:r>
                <a:endParaRPr lang="en-US" sz="1600" b="1" dirty="0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6985558" y="3235012"/>
            <a:ext cx="2085649" cy="790933"/>
            <a:chOff x="293378" y="3197400"/>
            <a:chExt cx="2085649" cy="790933"/>
          </a:xfrm>
        </p:grpSpPr>
        <p:grpSp>
          <p:nvGrpSpPr>
            <p:cNvPr id="70" name="Groupe 6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4</a:t>
                </a:r>
                <a:endParaRPr lang="en-US" sz="1600" b="1" dirty="0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899592" y="4158952"/>
            <a:ext cx="772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Total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prediction ability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(sire V1) =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mean of the 4 prediction abilities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4088" y="522207"/>
            <a:ext cx="3398045" cy="1396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67991" y="505004"/>
            <a:ext cx="8591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population V1+V2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19753" y="1003492"/>
            <a:ext cx="1233345" cy="92018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53098" y="1003492"/>
            <a:ext cx="1233345" cy="9170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ZoneTexte 77"/>
          <p:cNvSpPr txBox="1"/>
          <p:nvPr/>
        </p:nvSpPr>
        <p:spPr>
          <a:xfrm>
            <a:off x="397023" y="765979"/>
            <a:ext cx="499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80946" y="1003492"/>
            <a:ext cx="1233345" cy="91557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38695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ZoneTexte 82"/>
          <p:cNvSpPr txBox="1"/>
          <p:nvPr/>
        </p:nvSpPr>
        <p:spPr>
          <a:xfrm>
            <a:off x="5379515" y="568620"/>
            <a:ext cx="3584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23310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076117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919125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e 19"/>
          <p:cNvGrpSpPr/>
          <p:nvPr/>
        </p:nvGrpSpPr>
        <p:grpSpPr>
          <a:xfrm>
            <a:off x="1633225" y="996679"/>
            <a:ext cx="1279870" cy="514423"/>
            <a:chOff x="1633225" y="996679"/>
            <a:chExt cx="1279870" cy="514423"/>
          </a:xfrm>
        </p:grpSpPr>
        <p:sp>
          <p:nvSpPr>
            <p:cNvPr id="91" name="ZoneTexte 90"/>
            <p:cNvSpPr txBox="1"/>
            <p:nvPr/>
          </p:nvSpPr>
          <p:spPr>
            <a:xfrm>
              <a:off x="1633225" y="996679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2</a:t>
              </a:r>
              <a:endParaRPr lang="en-US" sz="1400" b="1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683550" y="1203325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2847600" y="996678"/>
            <a:ext cx="1257152" cy="531098"/>
            <a:chOff x="2847600" y="996678"/>
            <a:chExt cx="1257152" cy="531098"/>
          </a:xfrm>
        </p:grpSpPr>
        <p:sp>
          <p:nvSpPr>
            <p:cNvPr id="92" name="ZoneTexte 91"/>
            <p:cNvSpPr txBox="1"/>
            <p:nvPr/>
          </p:nvSpPr>
          <p:spPr>
            <a:xfrm>
              <a:off x="2847600" y="996678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3</a:t>
              </a:r>
              <a:endParaRPr lang="en-US" sz="1400" b="1" dirty="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875207" y="1219999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305153" y="785258"/>
            <a:ext cx="985961" cy="645241"/>
            <a:chOff x="4024031" y="996677"/>
            <a:chExt cx="985961" cy="645241"/>
          </a:xfrm>
        </p:grpSpPr>
        <p:sp>
          <p:nvSpPr>
            <p:cNvPr id="93" name="ZoneTexte 9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1</a:t>
              </a:r>
              <a:endParaRPr lang="en-US" sz="1300" b="1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408287" y="1426135"/>
            <a:ext cx="1252835" cy="535807"/>
            <a:chOff x="402370" y="1418455"/>
            <a:chExt cx="1252835" cy="535807"/>
          </a:xfrm>
        </p:grpSpPr>
        <p:sp>
          <p:nvSpPr>
            <p:cNvPr id="98" name="ZoneTexte 97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2843352" y="1426135"/>
            <a:ext cx="1252835" cy="535807"/>
            <a:chOff x="402370" y="1418455"/>
            <a:chExt cx="1252835" cy="535807"/>
          </a:xfrm>
        </p:grpSpPr>
        <p:sp>
          <p:nvSpPr>
            <p:cNvPr id="101" name="ZoneTexte 100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4111253" y="1433115"/>
            <a:ext cx="1252835" cy="535807"/>
            <a:chOff x="402370" y="1418455"/>
            <a:chExt cx="1252835" cy="535807"/>
          </a:xfrm>
        </p:grpSpPr>
        <p:sp>
          <p:nvSpPr>
            <p:cNvPr id="104" name="ZoneTexte 103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4140565" y="988971"/>
            <a:ext cx="1233345" cy="522131"/>
            <a:chOff x="4096759" y="996677"/>
            <a:chExt cx="1233345" cy="522131"/>
          </a:xfrm>
        </p:grpSpPr>
        <p:sp>
          <p:nvSpPr>
            <p:cNvPr id="107" name="ZoneTexte 106"/>
            <p:cNvSpPr txBox="1"/>
            <p:nvPr/>
          </p:nvSpPr>
          <p:spPr>
            <a:xfrm>
              <a:off x="4096759" y="996677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4</a:t>
              </a:r>
              <a:endParaRPr lang="en-US" sz="1400" b="1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4096759" y="1211031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cxnSp>
        <p:nvCxnSpPr>
          <p:cNvPr id="27" name="Connecteur droit 26"/>
          <p:cNvCxnSpPr/>
          <p:nvPr/>
        </p:nvCxnSpPr>
        <p:spPr>
          <a:xfrm>
            <a:off x="5393854" y="1419225"/>
            <a:ext cx="33682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e 108"/>
          <p:cNvGrpSpPr/>
          <p:nvPr/>
        </p:nvGrpSpPr>
        <p:grpSpPr>
          <a:xfrm>
            <a:off x="5303944" y="1419225"/>
            <a:ext cx="1042429" cy="516724"/>
            <a:chOff x="363976" y="1418455"/>
            <a:chExt cx="1345798" cy="516724"/>
          </a:xfrm>
        </p:grpSpPr>
        <p:sp>
          <p:nvSpPr>
            <p:cNvPr id="110" name="ZoneTexte 109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6186874" y="799473"/>
            <a:ext cx="985961" cy="645241"/>
            <a:chOff x="4024031" y="996677"/>
            <a:chExt cx="985961" cy="645241"/>
          </a:xfrm>
        </p:grpSpPr>
        <p:sp>
          <p:nvSpPr>
            <p:cNvPr id="113" name="ZoneTexte 11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2</a:t>
              </a:r>
              <a:endParaRPr lang="en-US" sz="1300" b="1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7048477" y="794742"/>
            <a:ext cx="985961" cy="645241"/>
            <a:chOff x="4024031" y="996677"/>
            <a:chExt cx="985961" cy="645241"/>
          </a:xfrm>
        </p:grpSpPr>
        <p:sp>
          <p:nvSpPr>
            <p:cNvPr id="116" name="ZoneTexte 115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3</a:t>
              </a:r>
              <a:endParaRPr lang="en-US" sz="1300" b="1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7873684" y="812395"/>
            <a:ext cx="985961" cy="645241"/>
            <a:chOff x="4024031" y="996677"/>
            <a:chExt cx="985961" cy="645241"/>
          </a:xfrm>
        </p:grpSpPr>
        <p:sp>
          <p:nvSpPr>
            <p:cNvPr id="119" name="ZoneTexte 118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4</a:t>
              </a:r>
              <a:endParaRPr lang="en-US" sz="1300" b="1" dirty="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21" name="Groupe 120"/>
          <p:cNvGrpSpPr/>
          <p:nvPr/>
        </p:nvGrpSpPr>
        <p:grpSpPr>
          <a:xfrm>
            <a:off x="6141826" y="1402892"/>
            <a:ext cx="1042429" cy="516724"/>
            <a:chOff x="363976" y="1418455"/>
            <a:chExt cx="1345798" cy="516724"/>
          </a:xfrm>
        </p:grpSpPr>
        <p:sp>
          <p:nvSpPr>
            <p:cNvPr id="122" name="ZoneTexte 121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4" name="Groupe 123"/>
          <p:cNvGrpSpPr/>
          <p:nvPr/>
        </p:nvGrpSpPr>
        <p:grpSpPr>
          <a:xfrm>
            <a:off x="6976406" y="1395525"/>
            <a:ext cx="1042429" cy="516724"/>
            <a:chOff x="363976" y="1418455"/>
            <a:chExt cx="1345798" cy="516724"/>
          </a:xfrm>
        </p:grpSpPr>
        <p:sp>
          <p:nvSpPr>
            <p:cNvPr id="125" name="ZoneTexte 124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7836372" y="1393996"/>
            <a:ext cx="1042429" cy="516724"/>
            <a:chOff x="363976" y="1418455"/>
            <a:chExt cx="1345798" cy="516724"/>
          </a:xfrm>
        </p:grpSpPr>
        <p:sp>
          <p:nvSpPr>
            <p:cNvPr id="128" name="ZoneTexte 127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465813" y="1511102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1664696" y="1507799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900879" y="1496867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153577" y="1504496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4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80" grpId="0"/>
      <p:bldP spid="3" grpId="0" animBg="1"/>
      <p:bldP spid="6" grpId="0"/>
      <p:bldP spid="74" grpId="0" animBg="1"/>
      <p:bldP spid="77" grpId="0" animBg="1"/>
      <p:bldP spid="78" grpId="0"/>
      <p:bldP spid="81" grpId="0" animBg="1"/>
      <p:bldP spid="82" grpId="0" animBg="1"/>
      <p:bldP spid="83" grpId="0"/>
      <p:bldP spid="88" grpId="0" animBg="1"/>
      <p:bldP spid="89" grpId="0" animBg="1"/>
      <p:bldP spid="90" grpId="0" animBg="1"/>
      <p:bldP spid="51" grpId="0" animBg="1"/>
      <p:bldP spid="51" grpId="1" animBg="1"/>
      <p:bldP spid="51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367991" y="523211"/>
            <a:ext cx="4996097" cy="1400467"/>
          </a:xfrm>
          <a:prstGeom prst="rect">
            <a:avLst/>
          </a:prstGeom>
          <a:solidFill>
            <a:srgbClr val="D8D8D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" name="AutoShape 12"/>
          <p:cNvCxnSpPr>
            <a:cxnSpLocks noChangeShapeType="1"/>
          </p:cNvCxnSpPr>
          <p:nvPr/>
        </p:nvCxnSpPr>
        <p:spPr bwMode="auto">
          <a:xfrm>
            <a:off x="6868020" y="1920532"/>
            <a:ext cx="0" cy="6747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5874466" y="2256035"/>
            <a:ext cx="1944215" cy="3619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cs typeface="Arial" pitchFamily="34" charset="0"/>
              </a:rPr>
              <a:t>Genomic evaluation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293378" y="3197400"/>
            <a:ext cx="2085649" cy="790933"/>
            <a:chOff x="293378" y="3197400"/>
            <a:chExt cx="2085649" cy="790933"/>
          </a:xfrm>
        </p:grpSpPr>
        <p:grpSp>
          <p:nvGrpSpPr>
            <p:cNvPr id="57" name="Groupe 56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4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V2 of gp 1</a:t>
                </a:r>
                <a:endParaRPr lang="en-US" sz="1600" b="1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4-fold cross validation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AutoShape 12"/>
          <p:cNvCxnSpPr>
            <a:cxnSpLocks noChangeShapeType="1"/>
            <a:stCxn id="8" idx="1"/>
          </p:cNvCxnSpPr>
          <p:nvPr/>
        </p:nvCxnSpPr>
        <p:spPr bwMode="auto">
          <a:xfrm flipH="1">
            <a:off x="1763688" y="2437028"/>
            <a:ext cx="4110778" cy="76037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12"/>
          <p:cNvCxnSpPr>
            <a:cxnSpLocks noChangeShapeType="1"/>
          </p:cNvCxnSpPr>
          <p:nvPr/>
        </p:nvCxnSpPr>
        <p:spPr bwMode="auto">
          <a:xfrm flipH="1">
            <a:off x="4140566" y="2621534"/>
            <a:ext cx="1695225" cy="59995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 flipH="1">
            <a:off x="5940152" y="2618021"/>
            <a:ext cx="305522" cy="6262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" name="AutoShape 12"/>
          <p:cNvCxnSpPr>
            <a:cxnSpLocks noChangeShapeType="1"/>
            <a:endCxn id="72" idx="0"/>
          </p:cNvCxnSpPr>
          <p:nvPr/>
        </p:nvCxnSpPr>
        <p:spPr bwMode="auto">
          <a:xfrm>
            <a:off x="6846573" y="2633579"/>
            <a:ext cx="1181811" cy="6014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>
          <a:xfrm>
            <a:off x="386327" y="1003492"/>
            <a:ext cx="1233345" cy="9170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e 16"/>
          <p:cNvGrpSpPr/>
          <p:nvPr/>
        </p:nvGrpSpPr>
        <p:grpSpPr>
          <a:xfrm>
            <a:off x="1622372" y="1450620"/>
            <a:ext cx="1252835" cy="535807"/>
            <a:chOff x="402370" y="1418455"/>
            <a:chExt cx="1252835" cy="535807"/>
          </a:xfrm>
        </p:grpSpPr>
        <p:sp>
          <p:nvSpPr>
            <p:cNvPr id="30" name="ZoneTexte 29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cxnSp>
        <p:nvCxnSpPr>
          <p:cNvPr id="33" name="Connecteur droit 32"/>
          <p:cNvCxnSpPr>
            <a:stCxn id="9" idx="1"/>
          </p:cNvCxnSpPr>
          <p:nvPr/>
        </p:nvCxnSpPr>
        <p:spPr>
          <a:xfrm>
            <a:off x="386327" y="1462012"/>
            <a:ext cx="4977761" cy="157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390127" y="1003493"/>
            <a:ext cx="1245217" cy="518691"/>
            <a:chOff x="390127" y="1003493"/>
            <a:chExt cx="1245217" cy="518691"/>
          </a:xfrm>
        </p:grpSpPr>
        <p:sp>
          <p:nvSpPr>
            <p:cNvPr id="29" name="ZoneTexte 28"/>
            <p:cNvSpPr txBox="1"/>
            <p:nvPr/>
          </p:nvSpPr>
          <p:spPr>
            <a:xfrm>
              <a:off x="390127" y="1003493"/>
              <a:ext cx="12296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1</a:t>
              </a:r>
              <a:endParaRPr lang="en-US" sz="1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05799" y="1214407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2627783" y="3236542"/>
            <a:ext cx="2085649" cy="790933"/>
            <a:chOff x="293378" y="3197400"/>
            <a:chExt cx="2085649" cy="790933"/>
          </a:xfrm>
        </p:grpSpPr>
        <p:grpSp>
          <p:nvGrpSpPr>
            <p:cNvPr id="60" name="Groupe 5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V2 of gp 2</a:t>
                </a:r>
                <a:endParaRPr lang="en-US" sz="1600" b="1" dirty="0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778823" y="3244268"/>
            <a:ext cx="2085649" cy="790933"/>
            <a:chOff x="293378" y="3197400"/>
            <a:chExt cx="2085649" cy="790933"/>
          </a:xfrm>
        </p:grpSpPr>
        <p:grpSp>
          <p:nvGrpSpPr>
            <p:cNvPr id="65" name="Groupe 64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V2 of gp 3</a:t>
                </a:r>
                <a:endParaRPr lang="en-US" sz="1600" b="1" dirty="0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6985558" y="3235012"/>
            <a:ext cx="2085649" cy="790933"/>
            <a:chOff x="293378" y="3197400"/>
            <a:chExt cx="2085649" cy="790933"/>
          </a:xfrm>
        </p:grpSpPr>
        <p:grpSp>
          <p:nvGrpSpPr>
            <p:cNvPr id="70" name="Groupe 6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V2 of gp 4</a:t>
                </a:r>
                <a:endParaRPr lang="en-US" sz="1600" b="1" dirty="0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899592" y="4158952"/>
            <a:ext cx="772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Total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prediction ability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(sire V2) =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mean of the 4 prediction abilities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4088" y="522207"/>
            <a:ext cx="3398045" cy="1396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67991" y="505004"/>
            <a:ext cx="8591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population V1+V2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19753" y="1003492"/>
            <a:ext cx="1233345" cy="92018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53098" y="1003492"/>
            <a:ext cx="1233345" cy="9170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ZoneTexte 77"/>
          <p:cNvSpPr txBox="1"/>
          <p:nvPr/>
        </p:nvSpPr>
        <p:spPr>
          <a:xfrm>
            <a:off x="397023" y="765979"/>
            <a:ext cx="499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80946" y="1003492"/>
            <a:ext cx="1233345" cy="91557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38695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ZoneTexte 82"/>
          <p:cNvSpPr txBox="1"/>
          <p:nvPr/>
        </p:nvSpPr>
        <p:spPr>
          <a:xfrm>
            <a:off x="5379515" y="568620"/>
            <a:ext cx="3584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23310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076117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919125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e 19"/>
          <p:cNvGrpSpPr/>
          <p:nvPr/>
        </p:nvGrpSpPr>
        <p:grpSpPr>
          <a:xfrm>
            <a:off x="1633225" y="996679"/>
            <a:ext cx="1279870" cy="514423"/>
            <a:chOff x="1633225" y="996679"/>
            <a:chExt cx="1279870" cy="514423"/>
          </a:xfrm>
        </p:grpSpPr>
        <p:sp>
          <p:nvSpPr>
            <p:cNvPr id="91" name="ZoneTexte 90"/>
            <p:cNvSpPr txBox="1"/>
            <p:nvPr/>
          </p:nvSpPr>
          <p:spPr>
            <a:xfrm>
              <a:off x="1633225" y="996679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2</a:t>
              </a:r>
              <a:endParaRPr lang="en-US" sz="1400" b="1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683550" y="1203325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2847600" y="996678"/>
            <a:ext cx="1257152" cy="531098"/>
            <a:chOff x="2847600" y="996678"/>
            <a:chExt cx="1257152" cy="531098"/>
          </a:xfrm>
        </p:grpSpPr>
        <p:sp>
          <p:nvSpPr>
            <p:cNvPr id="92" name="ZoneTexte 91"/>
            <p:cNvSpPr txBox="1"/>
            <p:nvPr/>
          </p:nvSpPr>
          <p:spPr>
            <a:xfrm>
              <a:off x="2847600" y="996678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3</a:t>
              </a:r>
              <a:endParaRPr lang="en-US" sz="1400" b="1" dirty="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875207" y="1219999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305153" y="785258"/>
            <a:ext cx="985961" cy="645241"/>
            <a:chOff x="4024031" y="996677"/>
            <a:chExt cx="985961" cy="645241"/>
          </a:xfrm>
        </p:grpSpPr>
        <p:sp>
          <p:nvSpPr>
            <p:cNvPr id="93" name="ZoneTexte 9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1</a:t>
              </a:r>
              <a:endParaRPr lang="en-US" sz="1300" b="1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408287" y="1426135"/>
            <a:ext cx="1252835" cy="535807"/>
            <a:chOff x="402370" y="1418455"/>
            <a:chExt cx="1252835" cy="535807"/>
          </a:xfrm>
        </p:grpSpPr>
        <p:sp>
          <p:nvSpPr>
            <p:cNvPr id="98" name="ZoneTexte 97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2843352" y="1426135"/>
            <a:ext cx="1252835" cy="535807"/>
            <a:chOff x="402370" y="1418455"/>
            <a:chExt cx="1252835" cy="535807"/>
          </a:xfrm>
        </p:grpSpPr>
        <p:sp>
          <p:nvSpPr>
            <p:cNvPr id="101" name="ZoneTexte 100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4111253" y="1433115"/>
            <a:ext cx="1252835" cy="535807"/>
            <a:chOff x="402370" y="1418455"/>
            <a:chExt cx="1252835" cy="535807"/>
          </a:xfrm>
        </p:grpSpPr>
        <p:sp>
          <p:nvSpPr>
            <p:cNvPr id="104" name="ZoneTexte 103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4140565" y="988971"/>
            <a:ext cx="1233345" cy="522131"/>
            <a:chOff x="4096759" y="996677"/>
            <a:chExt cx="1233345" cy="522131"/>
          </a:xfrm>
        </p:grpSpPr>
        <p:sp>
          <p:nvSpPr>
            <p:cNvPr id="107" name="ZoneTexte 106"/>
            <p:cNvSpPr txBox="1"/>
            <p:nvPr/>
          </p:nvSpPr>
          <p:spPr>
            <a:xfrm>
              <a:off x="4096759" y="996677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4</a:t>
              </a:r>
              <a:endParaRPr lang="en-US" sz="1400" b="1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4096759" y="1211031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cxnSp>
        <p:nvCxnSpPr>
          <p:cNvPr id="27" name="Connecteur droit 26"/>
          <p:cNvCxnSpPr/>
          <p:nvPr/>
        </p:nvCxnSpPr>
        <p:spPr>
          <a:xfrm>
            <a:off x="5393854" y="1419225"/>
            <a:ext cx="33682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e 108"/>
          <p:cNvGrpSpPr/>
          <p:nvPr/>
        </p:nvGrpSpPr>
        <p:grpSpPr>
          <a:xfrm>
            <a:off x="5303944" y="1419225"/>
            <a:ext cx="1042429" cy="516724"/>
            <a:chOff x="363976" y="1418455"/>
            <a:chExt cx="1345798" cy="516724"/>
          </a:xfrm>
        </p:grpSpPr>
        <p:sp>
          <p:nvSpPr>
            <p:cNvPr id="110" name="ZoneTexte 109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6186874" y="799473"/>
            <a:ext cx="985961" cy="645241"/>
            <a:chOff x="4024031" y="996677"/>
            <a:chExt cx="985961" cy="645241"/>
          </a:xfrm>
        </p:grpSpPr>
        <p:sp>
          <p:nvSpPr>
            <p:cNvPr id="113" name="ZoneTexte 11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2</a:t>
              </a:r>
              <a:endParaRPr lang="en-US" sz="1300" b="1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7048477" y="794742"/>
            <a:ext cx="985961" cy="645241"/>
            <a:chOff x="4024031" y="996677"/>
            <a:chExt cx="985961" cy="645241"/>
          </a:xfrm>
        </p:grpSpPr>
        <p:sp>
          <p:nvSpPr>
            <p:cNvPr id="116" name="ZoneTexte 115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3</a:t>
              </a:r>
              <a:endParaRPr lang="en-US" sz="1300" b="1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7873684" y="812395"/>
            <a:ext cx="985961" cy="645241"/>
            <a:chOff x="4024031" y="996677"/>
            <a:chExt cx="985961" cy="645241"/>
          </a:xfrm>
        </p:grpSpPr>
        <p:sp>
          <p:nvSpPr>
            <p:cNvPr id="119" name="ZoneTexte 118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V2 gp 4</a:t>
              </a:r>
              <a:endParaRPr lang="en-US" sz="1300" b="1" dirty="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21" name="Groupe 120"/>
          <p:cNvGrpSpPr/>
          <p:nvPr/>
        </p:nvGrpSpPr>
        <p:grpSpPr>
          <a:xfrm>
            <a:off x="6141826" y="1402892"/>
            <a:ext cx="1042429" cy="516724"/>
            <a:chOff x="363976" y="1418455"/>
            <a:chExt cx="1345798" cy="516724"/>
          </a:xfrm>
        </p:grpSpPr>
        <p:sp>
          <p:nvSpPr>
            <p:cNvPr id="122" name="ZoneTexte 121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4" name="Groupe 123"/>
          <p:cNvGrpSpPr/>
          <p:nvPr/>
        </p:nvGrpSpPr>
        <p:grpSpPr>
          <a:xfrm>
            <a:off x="6976406" y="1395525"/>
            <a:ext cx="1042429" cy="516724"/>
            <a:chOff x="363976" y="1418455"/>
            <a:chExt cx="1345798" cy="516724"/>
          </a:xfrm>
        </p:grpSpPr>
        <p:sp>
          <p:nvSpPr>
            <p:cNvPr id="125" name="ZoneTexte 124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7836372" y="1393996"/>
            <a:ext cx="1042429" cy="516724"/>
            <a:chOff x="363976" y="1418455"/>
            <a:chExt cx="1345798" cy="516724"/>
          </a:xfrm>
        </p:grpSpPr>
        <p:sp>
          <p:nvSpPr>
            <p:cNvPr id="128" name="ZoneTexte 127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423237" y="1469745"/>
            <a:ext cx="790923" cy="4267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245674" y="1454187"/>
            <a:ext cx="830090" cy="4422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117502" y="1459140"/>
            <a:ext cx="783469" cy="4373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946177" y="1458710"/>
            <a:ext cx="815956" cy="4000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80" grpId="0"/>
      <p:bldP spid="3" grpId="0" animBg="1"/>
      <p:bldP spid="6" grpId="0"/>
      <p:bldP spid="74" grpId="0" animBg="1"/>
      <p:bldP spid="77" grpId="0" animBg="1"/>
      <p:bldP spid="78" grpId="0"/>
      <p:bldP spid="81" grpId="0" animBg="1"/>
      <p:bldP spid="82" grpId="0" animBg="1"/>
      <p:bldP spid="83" grpId="0"/>
      <p:bldP spid="88" grpId="0" animBg="1"/>
      <p:bldP spid="89" grpId="0" animBg="1"/>
      <p:bldP spid="90" grpId="0" animBg="1"/>
      <p:bldP spid="51" grpId="0" animBg="1"/>
      <p:bldP spid="51" grpId="1" animBg="1"/>
      <p:bldP spid="51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367991" y="523211"/>
            <a:ext cx="4996097" cy="1400467"/>
          </a:xfrm>
          <a:prstGeom prst="rect">
            <a:avLst/>
          </a:prstGeom>
          <a:solidFill>
            <a:srgbClr val="D8D8D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" name="AutoShape 12"/>
          <p:cNvCxnSpPr>
            <a:cxnSpLocks noChangeShapeType="1"/>
          </p:cNvCxnSpPr>
          <p:nvPr/>
        </p:nvCxnSpPr>
        <p:spPr bwMode="auto">
          <a:xfrm>
            <a:off x="4179308" y="1935949"/>
            <a:ext cx="0" cy="6747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275854" y="2428890"/>
            <a:ext cx="1944215" cy="3619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cs typeface="Arial" pitchFamily="34" charset="0"/>
              </a:rPr>
              <a:t>Genomic evaluation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293378" y="3197400"/>
            <a:ext cx="2085649" cy="790933"/>
            <a:chOff x="293378" y="3197400"/>
            <a:chExt cx="2085649" cy="790933"/>
          </a:xfrm>
        </p:grpSpPr>
        <p:grpSp>
          <p:nvGrpSpPr>
            <p:cNvPr id="57" name="Groupe 56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4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1</a:t>
                </a:r>
                <a:endParaRPr lang="en-US" sz="1600" b="1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4-fold cross validation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AutoShape 12"/>
          <p:cNvCxnSpPr>
            <a:cxnSpLocks noChangeShapeType="1"/>
            <a:stCxn id="8" idx="1"/>
          </p:cNvCxnSpPr>
          <p:nvPr/>
        </p:nvCxnSpPr>
        <p:spPr bwMode="auto">
          <a:xfrm flipH="1">
            <a:off x="1979713" y="2609884"/>
            <a:ext cx="1296141" cy="5875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12"/>
          <p:cNvCxnSpPr>
            <a:cxnSpLocks noChangeShapeType="1"/>
            <a:stCxn id="8" idx="2"/>
          </p:cNvCxnSpPr>
          <p:nvPr/>
        </p:nvCxnSpPr>
        <p:spPr bwMode="auto">
          <a:xfrm flipH="1">
            <a:off x="3678325" y="2790876"/>
            <a:ext cx="569637" cy="44413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>
            <a:off x="4892087" y="2790876"/>
            <a:ext cx="677100" cy="4306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" name="AutoShape 12"/>
          <p:cNvCxnSpPr>
            <a:cxnSpLocks noChangeShapeType="1"/>
          </p:cNvCxnSpPr>
          <p:nvPr/>
        </p:nvCxnSpPr>
        <p:spPr bwMode="auto">
          <a:xfrm>
            <a:off x="5223639" y="2621534"/>
            <a:ext cx="2012657" cy="57586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>
          <a:xfrm>
            <a:off x="386327" y="1003492"/>
            <a:ext cx="1233345" cy="9170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e 16"/>
          <p:cNvGrpSpPr/>
          <p:nvPr/>
        </p:nvGrpSpPr>
        <p:grpSpPr>
          <a:xfrm>
            <a:off x="1622372" y="1450620"/>
            <a:ext cx="1252835" cy="535807"/>
            <a:chOff x="402370" y="1418455"/>
            <a:chExt cx="1252835" cy="535807"/>
          </a:xfrm>
        </p:grpSpPr>
        <p:sp>
          <p:nvSpPr>
            <p:cNvPr id="30" name="ZoneTexte 29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cxnSp>
        <p:nvCxnSpPr>
          <p:cNvPr id="33" name="Connecteur droit 32"/>
          <p:cNvCxnSpPr>
            <a:stCxn id="9" idx="1"/>
          </p:cNvCxnSpPr>
          <p:nvPr/>
        </p:nvCxnSpPr>
        <p:spPr>
          <a:xfrm>
            <a:off x="386327" y="1462012"/>
            <a:ext cx="4977761" cy="157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390127" y="1003493"/>
            <a:ext cx="1245217" cy="518691"/>
            <a:chOff x="390127" y="1003493"/>
            <a:chExt cx="1245217" cy="518691"/>
          </a:xfrm>
        </p:grpSpPr>
        <p:sp>
          <p:nvSpPr>
            <p:cNvPr id="29" name="ZoneTexte 28"/>
            <p:cNvSpPr txBox="1"/>
            <p:nvPr/>
          </p:nvSpPr>
          <p:spPr>
            <a:xfrm>
              <a:off x="390127" y="1003493"/>
              <a:ext cx="12296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1</a:t>
              </a:r>
              <a:endParaRPr lang="en-US" sz="1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05799" y="1214407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2627783" y="3236542"/>
            <a:ext cx="2085649" cy="790933"/>
            <a:chOff x="293378" y="3197400"/>
            <a:chExt cx="2085649" cy="790933"/>
          </a:xfrm>
        </p:grpSpPr>
        <p:grpSp>
          <p:nvGrpSpPr>
            <p:cNvPr id="60" name="Groupe 5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2</a:t>
                </a:r>
                <a:endParaRPr lang="en-US" sz="1600" b="1" dirty="0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778823" y="3244268"/>
            <a:ext cx="2085649" cy="790933"/>
            <a:chOff x="293378" y="3197400"/>
            <a:chExt cx="2085649" cy="790933"/>
          </a:xfrm>
        </p:grpSpPr>
        <p:grpSp>
          <p:nvGrpSpPr>
            <p:cNvPr id="65" name="Groupe 64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3</a:t>
                </a:r>
                <a:endParaRPr lang="en-US" sz="1600" b="1" dirty="0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6985558" y="3235012"/>
            <a:ext cx="2085649" cy="790933"/>
            <a:chOff x="293378" y="3197400"/>
            <a:chExt cx="2085649" cy="790933"/>
          </a:xfrm>
        </p:grpSpPr>
        <p:grpSp>
          <p:nvGrpSpPr>
            <p:cNvPr id="70" name="Groupe 6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V1 of gp 4</a:t>
                </a:r>
                <a:endParaRPr lang="en-US" sz="1600" b="1" dirty="0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899592" y="4158952"/>
            <a:ext cx="772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Total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prediction ability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(sire V1) =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mean of the 4 prediction abilities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4088" y="522207"/>
            <a:ext cx="3398045" cy="1396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67991" y="505004"/>
            <a:ext cx="8591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population V1+V3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19753" y="1003492"/>
            <a:ext cx="1233345" cy="92018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53098" y="1003492"/>
            <a:ext cx="1233345" cy="9170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ZoneTexte 77"/>
          <p:cNvSpPr txBox="1"/>
          <p:nvPr/>
        </p:nvSpPr>
        <p:spPr>
          <a:xfrm>
            <a:off x="397023" y="765979"/>
            <a:ext cx="499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80946" y="1003492"/>
            <a:ext cx="1233345" cy="91557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38695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ZoneTexte 82"/>
          <p:cNvSpPr txBox="1"/>
          <p:nvPr/>
        </p:nvSpPr>
        <p:spPr>
          <a:xfrm>
            <a:off x="5379515" y="568620"/>
            <a:ext cx="3584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V3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23310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076117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919125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e 19"/>
          <p:cNvGrpSpPr/>
          <p:nvPr/>
        </p:nvGrpSpPr>
        <p:grpSpPr>
          <a:xfrm>
            <a:off x="1633225" y="996679"/>
            <a:ext cx="1279870" cy="514423"/>
            <a:chOff x="1633225" y="996679"/>
            <a:chExt cx="1279870" cy="514423"/>
          </a:xfrm>
        </p:grpSpPr>
        <p:sp>
          <p:nvSpPr>
            <p:cNvPr id="91" name="ZoneTexte 90"/>
            <p:cNvSpPr txBox="1"/>
            <p:nvPr/>
          </p:nvSpPr>
          <p:spPr>
            <a:xfrm>
              <a:off x="1633225" y="996679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2</a:t>
              </a:r>
              <a:endParaRPr lang="en-US" sz="1400" b="1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683550" y="1203325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2847600" y="996678"/>
            <a:ext cx="1257152" cy="531098"/>
            <a:chOff x="2847600" y="996678"/>
            <a:chExt cx="1257152" cy="531098"/>
          </a:xfrm>
        </p:grpSpPr>
        <p:sp>
          <p:nvSpPr>
            <p:cNvPr id="92" name="ZoneTexte 91"/>
            <p:cNvSpPr txBox="1"/>
            <p:nvPr/>
          </p:nvSpPr>
          <p:spPr>
            <a:xfrm>
              <a:off x="2847600" y="996678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3</a:t>
              </a:r>
              <a:endParaRPr lang="en-US" sz="1400" b="1" dirty="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875207" y="1219999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305153" y="785258"/>
            <a:ext cx="985961" cy="645241"/>
            <a:chOff x="4024031" y="996677"/>
            <a:chExt cx="985961" cy="645241"/>
          </a:xfrm>
        </p:grpSpPr>
        <p:sp>
          <p:nvSpPr>
            <p:cNvPr id="93" name="ZoneTexte 9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1</a:t>
              </a:r>
              <a:endParaRPr lang="en-US" sz="1300" b="1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408287" y="1426135"/>
            <a:ext cx="1252835" cy="535807"/>
            <a:chOff x="402370" y="1418455"/>
            <a:chExt cx="1252835" cy="535807"/>
          </a:xfrm>
        </p:grpSpPr>
        <p:sp>
          <p:nvSpPr>
            <p:cNvPr id="98" name="ZoneTexte 97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2843352" y="1426135"/>
            <a:ext cx="1252835" cy="535807"/>
            <a:chOff x="402370" y="1418455"/>
            <a:chExt cx="1252835" cy="535807"/>
          </a:xfrm>
        </p:grpSpPr>
        <p:sp>
          <p:nvSpPr>
            <p:cNvPr id="101" name="ZoneTexte 100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4111253" y="1433115"/>
            <a:ext cx="1252835" cy="535807"/>
            <a:chOff x="402370" y="1418455"/>
            <a:chExt cx="1252835" cy="535807"/>
          </a:xfrm>
        </p:grpSpPr>
        <p:sp>
          <p:nvSpPr>
            <p:cNvPr id="104" name="ZoneTexte 103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4140565" y="988971"/>
            <a:ext cx="1233345" cy="522131"/>
            <a:chOff x="4096759" y="996677"/>
            <a:chExt cx="1233345" cy="522131"/>
          </a:xfrm>
        </p:grpSpPr>
        <p:sp>
          <p:nvSpPr>
            <p:cNvPr id="107" name="ZoneTexte 106"/>
            <p:cNvSpPr txBox="1"/>
            <p:nvPr/>
          </p:nvSpPr>
          <p:spPr>
            <a:xfrm>
              <a:off x="4096759" y="996677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4</a:t>
              </a:r>
              <a:endParaRPr lang="en-US" sz="1400" b="1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4096759" y="1211031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cxnSp>
        <p:nvCxnSpPr>
          <p:cNvPr id="27" name="Connecteur droit 26"/>
          <p:cNvCxnSpPr/>
          <p:nvPr/>
        </p:nvCxnSpPr>
        <p:spPr>
          <a:xfrm>
            <a:off x="5393854" y="1419225"/>
            <a:ext cx="33682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e 108"/>
          <p:cNvGrpSpPr/>
          <p:nvPr/>
        </p:nvGrpSpPr>
        <p:grpSpPr>
          <a:xfrm>
            <a:off x="5303944" y="1419225"/>
            <a:ext cx="1042429" cy="516724"/>
            <a:chOff x="363976" y="1418455"/>
            <a:chExt cx="1345798" cy="516724"/>
          </a:xfrm>
        </p:grpSpPr>
        <p:sp>
          <p:nvSpPr>
            <p:cNvPr id="110" name="ZoneTexte 109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6186874" y="799473"/>
            <a:ext cx="985961" cy="645241"/>
            <a:chOff x="4024031" y="996677"/>
            <a:chExt cx="985961" cy="645241"/>
          </a:xfrm>
        </p:grpSpPr>
        <p:sp>
          <p:nvSpPr>
            <p:cNvPr id="113" name="ZoneTexte 11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2</a:t>
              </a:r>
              <a:endParaRPr lang="en-US" sz="1300" b="1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7048477" y="794742"/>
            <a:ext cx="985961" cy="645241"/>
            <a:chOff x="4024031" y="996677"/>
            <a:chExt cx="985961" cy="645241"/>
          </a:xfrm>
        </p:grpSpPr>
        <p:sp>
          <p:nvSpPr>
            <p:cNvPr id="116" name="ZoneTexte 115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3</a:t>
              </a:r>
              <a:endParaRPr lang="en-US" sz="1300" b="1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7873684" y="812395"/>
            <a:ext cx="985961" cy="645241"/>
            <a:chOff x="4024031" y="996677"/>
            <a:chExt cx="985961" cy="645241"/>
          </a:xfrm>
        </p:grpSpPr>
        <p:sp>
          <p:nvSpPr>
            <p:cNvPr id="119" name="ZoneTexte 118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4</a:t>
              </a:r>
              <a:endParaRPr lang="en-US" sz="1300" b="1" dirty="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21" name="Groupe 120"/>
          <p:cNvGrpSpPr/>
          <p:nvPr/>
        </p:nvGrpSpPr>
        <p:grpSpPr>
          <a:xfrm>
            <a:off x="6141826" y="1402892"/>
            <a:ext cx="1042429" cy="516724"/>
            <a:chOff x="363976" y="1418455"/>
            <a:chExt cx="1345798" cy="516724"/>
          </a:xfrm>
        </p:grpSpPr>
        <p:sp>
          <p:nvSpPr>
            <p:cNvPr id="122" name="ZoneTexte 121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4" name="Groupe 123"/>
          <p:cNvGrpSpPr/>
          <p:nvPr/>
        </p:nvGrpSpPr>
        <p:grpSpPr>
          <a:xfrm>
            <a:off x="6976406" y="1395525"/>
            <a:ext cx="1042429" cy="516724"/>
            <a:chOff x="363976" y="1418455"/>
            <a:chExt cx="1345798" cy="516724"/>
          </a:xfrm>
        </p:grpSpPr>
        <p:sp>
          <p:nvSpPr>
            <p:cNvPr id="125" name="ZoneTexte 124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7836372" y="1393996"/>
            <a:ext cx="1042429" cy="516724"/>
            <a:chOff x="363976" y="1418455"/>
            <a:chExt cx="1345798" cy="516724"/>
          </a:xfrm>
        </p:grpSpPr>
        <p:sp>
          <p:nvSpPr>
            <p:cNvPr id="128" name="ZoneTexte 127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465813" y="1511102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1664696" y="1507799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900879" y="1496867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153577" y="1504496"/>
            <a:ext cx="1137782" cy="399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3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80" grpId="0"/>
      <p:bldP spid="3" grpId="0" animBg="1"/>
      <p:bldP spid="6" grpId="0"/>
      <p:bldP spid="74" grpId="0" animBg="1"/>
      <p:bldP spid="77" grpId="0" animBg="1"/>
      <p:bldP spid="78" grpId="0"/>
      <p:bldP spid="81" grpId="0" animBg="1"/>
      <p:bldP spid="82" grpId="0" animBg="1"/>
      <p:bldP spid="83" grpId="0"/>
      <p:bldP spid="88" grpId="0" animBg="1"/>
      <p:bldP spid="89" grpId="0" animBg="1"/>
      <p:bldP spid="90" grpId="0" animBg="1"/>
      <p:bldP spid="51" grpId="0" animBg="1"/>
      <p:bldP spid="51" grpId="1" animBg="1"/>
      <p:bldP spid="51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367991" y="523211"/>
            <a:ext cx="4996097" cy="1400467"/>
          </a:xfrm>
          <a:prstGeom prst="rect">
            <a:avLst/>
          </a:prstGeom>
          <a:solidFill>
            <a:srgbClr val="D8D8D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7" name="AutoShape 12"/>
          <p:cNvCxnSpPr>
            <a:cxnSpLocks noChangeShapeType="1"/>
          </p:cNvCxnSpPr>
          <p:nvPr/>
        </p:nvCxnSpPr>
        <p:spPr bwMode="auto">
          <a:xfrm>
            <a:off x="6868020" y="1920532"/>
            <a:ext cx="0" cy="6747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5874466" y="2256035"/>
            <a:ext cx="1944215" cy="3619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cs typeface="Arial" pitchFamily="34" charset="0"/>
              </a:rPr>
              <a:t>Genomic evaluation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293378" y="3197400"/>
            <a:ext cx="2085649" cy="790933"/>
            <a:chOff x="293378" y="3197400"/>
            <a:chExt cx="2085649" cy="790933"/>
          </a:xfrm>
        </p:grpSpPr>
        <p:grpSp>
          <p:nvGrpSpPr>
            <p:cNvPr id="57" name="Groupe 56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4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V3 of gp 1</a:t>
                </a:r>
                <a:endParaRPr lang="en-US" sz="1600" b="1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7796" y="0"/>
            <a:ext cx="9116204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4-fold cross validation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AutoShape 12"/>
          <p:cNvCxnSpPr>
            <a:cxnSpLocks noChangeShapeType="1"/>
            <a:stCxn id="8" idx="1"/>
          </p:cNvCxnSpPr>
          <p:nvPr/>
        </p:nvCxnSpPr>
        <p:spPr bwMode="auto">
          <a:xfrm flipH="1">
            <a:off x="1763688" y="2437028"/>
            <a:ext cx="4110778" cy="76037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12"/>
          <p:cNvCxnSpPr>
            <a:cxnSpLocks noChangeShapeType="1"/>
          </p:cNvCxnSpPr>
          <p:nvPr/>
        </p:nvCxnSpPr>
        <p:spPr bwMode="auto">
          <a:xfrm flipH="1">
            <a:off x="4140566" y="2621534"/>
            <a:ext cx="1695225" cy="59995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4" name="AutoShape 12"/>
          <p:cNvCxnSpPr>
            <a:cxnSpLocks noChangeShapeType="1"/>
          </p:cNvCxnSpPr>
          <p:nvPr/>
        </p:nvCxnSpPr>
        <p:spPr bwMode="auto">
          <a:xfrm flipH="1">
            <a:off x="5940152" y="2618021"/>
            <a:ext cx="305522" cy="6262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" name="AutoShape 12"/>
          <p:cNvCxnSpPr>
            <a:cxnSpLocks noChangeShapeType="1"/>
            <a:endCxn id="72" idx="0"/>
          </p:cNvCxnSpPr>
          <p:nvPr/>
        </p:nvCxnSpPr>
        <p:spPr bwMode="auto">
          <a:xfrm>
            <a:off x="6846573" y="2633579"/>
            <a:ext cx="1181811" cy="6014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>
          <a:xfrm>
            <a:off x="386327" y="1003492"/>
            <a:ext cx="1233345" cy="9170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e 16"/>
          <p:cNvGrpSpPr/>
          <p:nvPr/>
        </p:nvGrpSpPr>
        <p:grpSpPr>
          <a:xfrm>
            <a:off x="1622372" y="1450620"/>
            <a:ext cx="1252835" cy="535807"/>
            <a:chOff x="402370" y="1418455"/>
            <a:chExt cx="1252835" cy="535807"/>
          </a:xfrm>
        </p:grpSpPr>
        <p:sp>
          <p:nvSpPr>
            <p:cNvPr id="30" name="ZoneTexte 29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cxnSp>
        <p:nvCxnSpPr>
          <p:cNvPr id="33" name="Connecteur droit 32"/>
          <p:cNvCxnSpPr>
            <a:stCxn id="9" idx="1"/>
          </p:cNvCxnSpPr>
          <p:nvPr/>
        </p:nvCxnSpPr>
        <p:spPr>
          <a:xfrm>
            <a:off x="386327" y="1462012"/>
            <a:ext cx="4977761" cy="157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390127" y="1003493"/>
            <a:ext cx="1245217" cy="518691"/>
            <a:chOff x="390127" y="1003493"/>
            <a:chExt cx="1245217" cy="518691"/>
          </a:xfrm>
        </p:grpSpPr>
        <p:sp>
          <p:nvSpPr>
            <p:cNvPr id="29" name="ZoneTexte 28"/>
            <p:cNvSpPr txBox="1"/>
            <p:nvPr/>
          </p:nvSpPr>
          <p:spPr>
            <a:xfrm>
              <a:off x="390127" y="1003493"/>
              <a:ext cx="12296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1</a:t>
              </a:r>
              <a:endParaRPr lang="en-US" sz="1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05799" y="1214407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2627783" y="3236542"/>
            <a:ext cx="2085649" cy="790933"/>
            <a:chOff x="293378" y="3197400"/>
            <a:chExt cx="2085649" cy="790933"/>
          </a:xfrm>
        </p:grpSpPr>
        <p:grpSp>
          <p:nvGrpSpPr>
            <p:cNvPr id="60" name="Groupe 5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V3 of gp 2</a:t>
                </a:r>
                <a:endParaRPr lang="en-US" sz="1600" b="1" dirty="0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778823" y="3244268"/>
            <a:ext cx="2085649" cy="790933"/>
            <a:chOff x="293378" y="3197400"/>
            <a:chExt cx="2085649" cy="790933"/>
          </a:xfrm>
        </p:grpSpPr>
        <p:grpSp>
          <p:nvGrpSpPr>
            <p:cNvPr id="65" name="Groupe 64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V3 of gp 3</a:t>
                </a:r>
                <a:endParaRPr lang="en-US" sz="1600" b="1" dirty="0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6985558" y="3235012"/>
            <a:ext cx="2085649" cy="790933"/>
            <a:chOff x="293378" y="3197400"/>
            <a:chExt cx="2085649" cy="790933"/>
          </a:xfrm>
        </p:grpSpPr>
        <p:grpSp>
          <p:nvGrpSpPr>
            <p:cNvPr id="70" name="Groupe 69"/>
            <p:cNvGrpSpPr/>
            <p:nvPr/>
          </p:nvGrpSpPr>
          <p:grpSpPr>
            <a:xfrm>
              <a:off x="386327" y="3197400"/>
              <a:ext cx="1911996" cy="790933"/>
              <a:chOff x="386327" y="3197400"/>
              <a:chExt cx="1911996" cy="790933"/>
            </a:xfrm>
          </p:grpSpPr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386327" y="3197400"/>
                <a:ext cx="1899754" cy="79093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cs typeface="Arial" pitchFamily="34" charset="0"/>
                  </a:rPr>
                  <a:t>Validation</a:t>
                </a:r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02370" y="3431316"/>
                <a:ext cx="1895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Sires V3 of gp 4</a:t>
                </a:r>
                <a:endParaRPr lang="en-US" sz="1600" b="1" dirty="0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93378" y="3732887"/>
              <a:ext cx="208564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corr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1050" b="1" dirty="0" err="1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GEBVpred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 </a:t>
              </a:r>
              <a:r>
                <a:rPr lang="en-US" sz="1050" b="1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GEBVtrue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) </a:t>
              </a:r>
              <a:endParaRPr lang="en-US" sz="1050" dirty="0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899592" y="4158952"/>
            <a:ext cx="772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Total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prediction ability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(sire V3) =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mean of the 4 prediction abilities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4088" y="522207"/>
            <a:ext cx="3398045" cy="1396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67991" y="505004"/>
            <a:ext cx="8591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population V1+V3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19753" y="1003492"/>
            <a:ext cx="1233345" cy="92018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53098" y="1003492"/>
            <a:ext cx="1233345" cy="91704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ZoneTexte 77"/>
          <p:cNvSpPr txBox="1"/>
          <p:nvPr/>
        </p:nvSpPr>
        <p:spPr>
          <a:xfrm>
            <a:off x="397023" y="765979"/>
            <a:ext cx="499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80946" y="1003492"/>
            <a:ext cx="1233345" cy="91557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38695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ZoneTexte 82"/>
          <p:cNvSpPr txBox="1"/>
          <p:nvPr/>
        </p:nvSpPr>
        <p:spPr>
          <a:xfrm>
            <a:off x="5379515" y="568620"/>
            <a:ext cx="3584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V3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233109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076117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919125" y="843558"/>
            <a:ext cx="843008" cy="106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e 19"/>
          <p:cNvGrpSpPr/>
          <p:nvPr/>
        </p:nvGrpSpPr>
        <p:grpSpPr>
          <a:xfrm>
            <a:off x="1633225" y="996679"/>
            <a:ext cx="1279870" cy="514423"/>
            <a:chOff x="1633225" y="996679"/>
            <a:chExt cx="1279870" cy="514423"/>
          </a:xfrm>
        </p:grpSpPr>
        <p:sp>
          <p:nvSpPr>
            <p:cNvPr id="91" name="ZoneTexte 90"/>
            <p:cNvSpPr txBox="1"/>
            <p:nvPr/>
          </p:nvSpPr>
          <p:spPr>
            <a:xfrm>
              <a:off x="1633225" y="996679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2</a:t>
              </a:r>
              <a:endParaRPr lang="en-US" sz="1400" b="1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683550" y="1203325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2847600" y="996678"/>
            <a:ext cx="1257152" cy="531098"/>
            <a:chOff x="2847600" y="996678"/>
            <a:chExt cx="1257152" cy="531098"/>
          </a:xfrm>
        </p:grpSpPr>
        <p:sp>
          <p:nvSpPr>
            <p:cNvPr id="92" name="ZoneTexte 91"/>
            <p:cNvSpPr txBox="1"/>
            <p:nvPr/>
          </p:nvSpPr>
          <p:spPr>
            <a:xfrm>
              <a:off x="2847600" y="996678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3</a:t>
              </a:r>
              <a:endParaRPr lang="en-US" sz="1400" b="1" dirty="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875207" y="1219999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305153" y="785258"/>
            <a:ext cx="985961" cy="645241"/>
            <a:chOff x="4024031" y="996677"/>
            <a:chExt cx="985961" cy="645241"/>
          </a:xfrm>
        </p:grpSpPr>
        <p:sp>
          <p:nvSpPr>
            <p:cNvPr id="93" name="ZoneTexte 9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1</a:t>
              </a:r>
              <a:endParaRPr lang="en-US" sz="1300" b="1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408287" y="1426135"/>
            <a:ext cx="1252835" cy="535807"/>
            <a:chOff x="402370" y="1418455"/>
            <a:chExt cx="1252835" cy="535807"/>
          </a:xfrm>
        </p:grpSpPr>
        <p:sp>
          <p:nvSpPr>
            <p:cNvPr id="98" name="ZoneTexte 97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2843352" y="1426135"/>
            <a:ext cx="1252835" cy="535807"/>
            <a:chOff x="402370" y="1418455"/>
            <a:chExt cx="1252835" cy="535807"/>
          </a:xfrm>
        </p:grpSpPr>
        <p:sp>
          <p:nvSpPr>
            <p:cNvPr id="101" name="ZoneTexte 100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4111253" y="1433115"/>
            <a:ext cx="1252835" cy="535807"/>
            <a:chOff x="402370" y="1418455"/>
            <a:chExt cx="1252835" cy="535807"/>
          </a:xfrm>
        </p:grpSpPr>
        <p:sp>
          <p:nvSpPr>
            <p:cNvPr id="104" name="ZoneTexte 103"/>
            <p:cNvSpPr txBox="1"/>
            <p:nvPr/>
          </p:nvSpPr>
          <p:spPr>
            <a:xfrm>
              <a:off x="402370" y="1418455"/>
              <a:ext cx="1252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err="1" smtClean="0"/>
                <a:t>offsping</a:t>
              </a:r>
              <a:endParaRPr lang="en-US" sz="1400" b="1" dirty="0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2370" y="1661874"/>
              <a:ext cx="12224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dirty="0" err="1" smtClean="0"/>
                <a:t>geno</a:t>
              </a:r>
              <a:r>
                <a:rPr lang="fr-FR" sz="1300" dirty="0" smtClean="0"/>
                <a:t> + </a:t>
              </a:r>
              <a:r>
                <a:rPr lang="fr-FR" sz="1300" dirty="0" err="1" smtClean="0"/>
                <a:t>pheno</a:t>
              </a:r>
              <a:endParaRPr lang="en-US" sz="1300" dirty="0"/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4140565" y="988971"/>
            <a:ext cx="1233345" cy="522131"/>
            <a:chOff x="4096759" y="996677"/>
            <a:chExt cx="1233345" cy="522131"/>
          </a:xfrm>
        </p:grpSpPr>
        <p:sp>
          <p:nvSpPr>
            <p:cNvPr id="107" name="ZoneTexte 106"/>
            <p:cNvSpPr txBox="1"/>
            <p:nvPr/>
          </p:nvSpPr>
          <p:spPr>
            <a:xfrm>
              <a:off x="4096759" y="996677"/>
              <a:ext cx="1233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Sires V1 gp 4</a:t>
              </a:r>
              <a:endParaRPr lang="en-US" sz="1400" b="1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4096759" y="1211031"/>
              <a:ext cx="1229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err="1" smtClean="0"/>
                <a:t>genotypes</a:t>
              </a:r>
              <a:endParaRPr lang="en-US" sz="1400" dirty="0"/>
            </a:p>
          </p:txBody>
        </p:sp>
      </p:grpSp>
      <p:cxnSp>
        <p:nvCxnSpPr>
          <p:cNvPr id="27" name="Connecteur droit 26"/>
          <p:cNvCxnSpPr/>
          <p:nvPr/>
        </p:nvCxnSpPr>
        <p:spPr>
          <a:xfrm>
            <a:off x="5393854" y="1419225"/>
            <a:ext cx="33682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e 108"/>
          <p:cNvGrpSpPr/>
          <p:nvPr/>
        </p:nvGrpSpPr>
        <p:grpSpPr>
          <a:xfrm>
            <a:off x="5303944" y="1419225"/>
            <a:ext cx="1042429" cy="516724"/>
            <a:chOff x="363976" y="1418455"/>
            <a:chExt cx="1345798" cy="516724"/>
          </a:xfrm>
        </p:grpSpPr>
        <p:sp>
          <p:nvSpPr>
            <p:cNvPr id="110" name="ZoneTexte 109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6186874" y="799473"/>
            <a:ext cx="985961" cy="645241"/>
            <a:chOff x="4024031" y="996677"/>
            <a:chExt cx="985961" cy="645241"/>
          </a:xfrm>
        </p:grpSpPr>
        <p:sp>
          <p:nvSpPr>
            <p:cNvPr id="113" name="ZoneTexte 112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2</a:t>
              </a:r>
              <a:endParaRPr lang="en-US" sz="1300" b="1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7048477" y="794742"/>
            <a:ext cx="985961" cy="645241"/>
            <a:chOff x="4024031" y="996677"/>
            <a:chExt cx="985961" cy="645241"/>
          </a:xfrm>
        </p:grpSpPr>
        <p:sp>
          <p:nvSpPr>
            <p:cNvPr id="116" name="ZoneTexte 115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3</a:t>
              </a:r>
              <a:endParaRPr lang="en-US" sz="1300" b="1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7873684" y="812395"/>
            <a:ext cx="985961" cy="645241"/>
            <a:chOff x="4024031" y="996677"/>
            <a:chExt cx="985961" cy="645241"/>
          </a:xfrm>
        </p:grpSpPr>
        <p:sp>
          <p:nvSpPr>
            <p:cNvPr id="119" name="ZoneTexte 118"/>
            <p:cNvSpPr txBox="1"/>
            <p:nvPr/>
          </p:nvSpPr>
          <p:spPr>
            <a:xfrm>
              <a:off x="4051318" y="996677"/>
              <a:ext cx="9132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smtClean="0"/>
                <a:t>Sires V3 gp 4</a:t>
              </a:r>
              <a:endParaRPr lang="en-US" sz="1300" b="1" dirty="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024031" y="1364919"/>
              <a:ext cx="98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genotypes</a:t>
              </a:r>
              <a:endParaRPr lang="en-US" sz="1200" dirty="0"/>
            </a:p>
          </p:txBody>
        </p:sp>
      </p:grpSp>
      <p:grpSp>
        <p:nvGrpSpPr>
          <p:cNvPr id="121" name="Groupe 120"/>
          <p:cNvGrpSpPr/>
          <p:nvPr/>
        </p:nvGrpSpPr>
        <p:grpSpPr>
          <a:xfrm>
            <a:off x="6141826" y="1402892"/>
            <a:ext cx="1042429" cy="516724"/>
            <a:chOff x="363976" y="1418455"/>
            <a:chExt cx="1345798" cy="516724"/>
          </a:xfrm>
        </p:grpSpPr>
        <p:sp>
          <p:nvSpPr>
            <p:cNvPr id="122" name="ZoneTexte 121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4" name="Groupe 123"/>
          <p:cNvGrpSpPr/>
          <p:nvPr/>
        </p:nvGrpSpPr>
        <p:grpSpPr>
          <a:xfrm>
            <a:off x="6976406" y="1395525"/>
            <a:ext cx="1042429" cy="516724"/>
            <a:chOff x="363976" y="1418455"/>
            <a:chExt cx="1345798" cy="516724"/>
          </a:xfrm>
        </p:grpSpPr>
        <p:sp>
          <p:nvSpPr>
            <p:cNvPr id="125" name="ZoneTexte 124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7836372" y="1393996"/>
            <a:ext cx="1042429" cy="516724"/>
            <a:chOff x="363976" y="1418455"/>
            <a:chExt cx="1345798" cy="516724"/>
          </a:xfrm>
        </p:grpSpPr>
        <p:sp>
          <p:nvSpPr>
            <p:cNvPr id="128" name="ZoneTexte 127"/>
            <p:cNvSpPr txBox="1"/>
            <p:nvPr/>
          </p:nvSpPr>
          <p:spPr>
            <a:xfrm>
              <a:off x="402370" y="1418455"/>
              <a:ext cx="125283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00" b="1" dirty="0" err="1" smtClean="0"/>
                <a:t>offsping</a:t>
              </a:r>
              <a:endParaRPr lang="en-US" sz="1300" b="1" dirty="0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363976" y="1658180"/>
              <a:ext cx="13457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geno+pheno</a:t>
              </a:r>
              <a:endParaRPr lang="en-US" sz="1200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423237" y="1469745"/>
            <a:ext cx="790923" cy="4267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245674" y="1454187"/>
            <a:ext cx="830090" cy="4422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117502" y="1459140"/>
            <a:ext cx="783469" cy="4373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946177" y="1458710"/>
            <a:ext cx="815956" cy="4000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6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80" grpId="0"/>
      <p:bldP spid="3" grpId="0" animBg="1"/>
      <p:bldP spid="6" grpId="0"/>
      <p:bldP spid="74" grpId="0" animBg="1"/>
      <p:bldP spid="77" grpId="0" animBg="1"/>
      <p:bldP spid="78" grpId="0"/>
      <p:bldP spid="81" grpId="0" animBg="1"/>
      <p:bldP spid="82" grpId="0" animBg="1"/>
      <p:bldP spid="83" grpId="0"/>
      <p:bldP spid="88" grpId="0" animBg="1"/>
      <p:bldP spid="89" grpId="0" animBg="1"/>
      <p:bldP spid="90" grpId="0" animBg="1"/>
      <p:bldP spid="51" grpId="0" animBg="1"/>
      <p:bldP spid="51" grpId="1" animBg="1"/>
      <p:bldP spid="51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504" y="257969"/>
            <a:ext cx="9036496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513" y="726616"/>
            <a:ext cx="9143999" cy="76943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987574"/>
            <a:ext cx="828092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Small population size = lower GEBV accuracy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Nucleus from different breeding organizations &gt; same breed but different populations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Including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animals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from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biggest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population to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small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one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multi-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varietal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genomic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evaluation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Objective : look if multi-varietal evaluation could improve accuracy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38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503" y="123478"/>
            <a:ext cx="9030553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513" y="726616"/>
            <a:ext cx="9143999" cy="430886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 varieties of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Piétrain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pig genotyped: </a:t>
            </a: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V2 and V3 have limited population size</a:t>
            </a:r>
          </a:p>
          <a:p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Test multi-varietal genomic evaluations: V1+V2 and V1+V3 </a:t>
            </a:r>
          </a:p>
          <a:p>
            <a:pPr marL="342900" indent="-342900">
              <a:buFontTx/>
              <a:buChar char="-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031125"/>
              </p:ext>
            </p:extLst>
          </p:nvPr>
        </p:nvGraphicFramePr>
        <p:xfrm>
          <a:off x="5436096" y="1563638"/>
          <a:ext cx="31683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638"/>
                <a:gridCol w="1056117"/>
                <a:gridCol w="1218597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Sires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Offspring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V1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V2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V3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36096" y="2283718"/>
            <a:ext cx="3168352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63876"/>
              </p:ext>
            </p:extLst>
          </p:nvPr>
        </p:nvGraphicFramePr>
        <p:xfrm>
          <a:off x="2267744" y="2931790"/>
          <a:ext cx="5040560" cy="1531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492"/>
                <a:gridCol w="2231068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h²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6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conversion ratio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6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Androstenone</a:t>
                      </a:r>
                      <a:endParaRPr lang="en-US" sz="1400" b="1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6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skin lesions</a:t>
                      </a:r>
                      <a:endParaRPr lang="en-US" sz="14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6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7504" y="-1"/>
            <a:ext cx="8712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5E9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step genomic evaluation</a:t>
            </a:r>
            <a:endParaRPr lang="en-US" sz="2800" b="1" dirty="0">
              <a:solidFill>
                <a:srgbClr val="5E9C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040" y="627534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Single step genomic evaluation using blupf90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Phenotype of 3 varieties considered as the same trait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enetic parameter used = estimated in V1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60 traits measured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(production, blood and hormonal parameters, skin lesions)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79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79512" y="69954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4- fold cross validation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7 cases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Prediction ability =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corr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GEBVpred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GEBVtrue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for validation 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Total prediction ability = mean of the 4 prediction abilities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7504" y="-28329"/>
            <a:ext cx="863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of prediction ability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599"/>
              </p:ext>
            </p:extLst>
          </p:nvPr>
        </p:nvGraphicFramePr>
        <p:xfrm>
          <a:off x="518699" y="1779662"/>
          <a:ext cx="781236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447"/>
                <a:gridCol w="1001585"/>
                <a:gridCol w="1001585"/>
                <a:gridCol w="1001585"/>
                <a:gridCol w="868040"/>
                <a:gridCol w="868040"/>
                <a:gridCol w="868040"/>
                <a:gridCol w="86804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Reference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population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V2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V1+V2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V1+V2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V1 + V3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V1+V3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Validation set 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V1 sires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V2 sires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V3 sires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V1 sires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V2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sires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V1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sires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V3 sires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2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0"/>
            <a:ext cx="863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rediction ability for V2 and V3 sires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691680" y="4081264"/>
            <a:ext cx="1223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Sires V2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876256" y="408199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Sires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V3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4535488" y="627534"/>
            <a:ext cx="4608512" cy="3792284"/>
            <a:chOff x="4535488" y="627534"/>
            <a:chExt cx="4608512" cy="3792284"/>
          </a:xfrm>
        </p:grpSpPr>
        <p:graphicFrame>
          <p:nvGraphicFramePr>
            <p:cNvPr id="11" name="Graphique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90510174"/>
                </p:ext>
              </p:extLst>
            </p:nvPr>
          </p:nvGraphicFramePr>
          <p:xfrm>
            <a:off x="4535488" y="627534"/>
            <a:ext cx="4608512" cy="37922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0" name="Groupe 19"/>
            <p:cNvGrpSpPr/>
            <p:nvPr/>
          </p:nvGrpSpPr>
          <p:grpSpPr>
            <a:xfrm>
              <a:off x="4858992" y="722336"/>
              <a:ext cx="509744" cy="2406237"/>
              <a:chOff x="4858992" y="722336"/>
              <a:chExt cx="509744" cy="2406237"/>
            </a:xfrm>
          </p:grpSpPr>
          <p:sp>
            <p:nvSpPr>
              <p:cNvPr id="14" name="ZoneTexte 13"/>
              <p:cNvSpPr txBox="1"/>
              <p:nvPr/>
            </p:nvSpPr>
            <p:spPr>
              <a:xfrm>
                <a:off x="4858992" y="165562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0.40</a:t>
                </a: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4858992" y="19637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0.30</a:t>
                </a: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4864680" y="225371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0.20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880920" y="788816"/>
                <a:ext cx="380596" cy="1440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4858992" y="2571750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0.10</a:t>
                </a: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4858992" y="2851574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0.00</a:t>
                </a:r>
              </a:p>
            </p:txBody>
          </p:sp>
          <p:sp>
            <p:nvSpPr>
              <p:cNvPr id="4" name="ZoneTexte 3"/>
              <p:cNvSpPr txBox="1"/>
              <p:nvPr/>
            </p:nvSpPr>
            <p:spPr>
              <a:xfrm>
                <a:off x="4858992" y="7223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0.70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880920" y="1047320"/>
                <a:ext cx="380596" cy="1685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936962" y="1350840"/>
                <a:ext cx="380596" cy="1685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858992" y="103279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0.60</a:t>
                </a: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4858992" y="1347420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0.50</a:t>
                </a:r>
              </a:p>
            </p:txBody>
          </p:sp>
        </p:grpSp>
      </p:grpSp>
      <p:grpSp>
        <p:nvGrpSpPr>
          <p:cNvPr id="33" name="Groupe 32"/>
          <p:cNvGrpSpPr/>
          <p:nvPr/>
        </p:nvGrpSpPr>
        <p:grpSpPr>
          <a:xfrm>
            <a:off x="107504" y="556394"/>
            <a:ext cx="4450508" cy="3787879"/>
            <a:chOff x="107504" y="556394"/>
            <a:chExt cx="4450508" cy="3787879"/>
          </a:xfrm>
        </p:grpSpPr>
        <p:graphicFrame>
          <p:nvGraphicFramePr>
            <p:cNvPr id="7" name="Graphique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10484830"/>
                </p:ext>
              </p:extLst>
            </p:nvPr>
          </p:nvGraphicFramePr>
          <p:xfrm>
            <a:off x="107504" y="556394"/>
            <a:ext cx="4450508" cy="37878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1" name="Groupe 20"/>
            <p:cNvGrpSpPr/>
            <p:nvPr/>
          </p:nvGrpSpPr>
          <p:grpSpPr>
            <a:xfrm>
              <a:off x="467289" y="695812"/>
              <a:ext cx="509999" cy="2429936"/>
              <a:chOff x="4858737" y="722336"/>
              <a:chExt cx="509999" cy="2429936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936962" y="1350840"/>
                <a:ext cx="380596" cy="18014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4858992" y="165094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0.40</a:t>
                </a:r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4858992" y="19637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0.30</a:t>
                </a:r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4864680" y="225371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0.20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880920" y="788816"/>
                <a:ext cx="380596" cy="1440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4858992" y="2571750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0.10</a:t>
                </a: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4858737" y="2848748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0.00</a:t>
                </a: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4858992" y="7223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0.70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880920" y="1047320"/>
                <a:ext cx="380596" cy="1685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4858992" y="103279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0.60</a:t>
                </a: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4858992" y="1335464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0.50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82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0"/>
            <a:ext cx="863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ability for V1sires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91880" y="365187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Sires</a:t>
            </a:r>
            <a:r>
              <a:rPr lang="fr-FR" b="1" dirty="0" smtClean="0"/>
              <a:t> V1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06040" y="3939902"/>
            <a:ext cx="495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ith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largest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population size</a:t>
            </a:r>
            <a:endParaRPr lang="fr-FR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1125920" y="584775"/>
            <a:ext cx="6408712" cy="3067095"/>
            <a:chOff x="1125920" y="584775"/>
            <a:chExt cx="6408712" cy="3067095"/>
          </a:xfrm>
        </p:grpSpPr>
        <p:graphicFrame>
          <p:nvGraphicFramePr>
            <p:cNvPr id="7" name="Graphique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53301540"/>
                </p:ext>
              </p:extLst>
            </p:nvPr>
          </p:nvGraphicFramePr>
          <p:xfrm>
            <a:off x="1125920" y="584775"/>
            <a:ext cx="6408712" cy="30670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" name="Groupe 5"/>
            <p:cNvGrpSpPr/>
            <p:nvPr/>
          </p:nvGrpSpPr>
          <p:grpSpPr>
            <a:xfrm>
              <a:off x="1410182" y="626284"/>
              <a:ext cx="509999" cy="2583584"/>
              <a:chOff x="4858737" y="722336"/>
              <a:chExt cx="509999" cy="242993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936962" y="1350840"/>
                <a:ext cx="380596" cy="18014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4858992" y="165094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0.40</a:t>
                </a: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4858992" y="19637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0.30</a:t>
                </a: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864680" y="2253713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0.20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880920" y="788816"/>
                <a:ext cx="380596" cy="1440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4858992" y="2571750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0.10</a:t>
                </a: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4858737" y="2848748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0.00</a:t>
                </a: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4858992" y="722336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0.70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880920" y="1047320"/>
                <a:ext cx="380596" cy="1685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4858992" y="103279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0.60</a:t>
                </a:r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4858992" y="1335464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0.50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50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-5469"/>
            <a:ext cx="8599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of theoretical accuracy</a:t>
            </a:r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185679"/>
              </p:ext>
            </p:extLst>
          </p:nvPr>
        </p:nvGraphicFramePr>
        <p:xfrm>
          <a:off x="2627784" y="3939902"/>
          <a:ext cx="3456384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Équation" r:id="rId4" imgW="2108160" imgH="457200" progId="Equation.3">
                  <p:embed/>
                </p:oleObj>
              </mc:Choice>
              <mc:Fallback>
                <p:oleObj name="Équation" r:id="rId4" imgW="2108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939902"/>
                        <a:ext cx="3456384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e 72"/>
          <p:cNvGrpSpPr/>
          <p:nvPr/>
        </p:nvGrpSpPr>
        <p:grpSpPr>
          <a:xfrm>
            <a:off x="1254078" y="859080"/>
            <a:ext cx="7109896" cy="2977402"/>
            <a:chOff x="179512" y="674813"/>
            <a:chExt cx="4227532" cy="3218155"/>
          </a:xfrm>
        </p:grpSpPr>
        <p:sp>
          <p:nvSpPr>
            <p:cNvPr id="8" name="ZoneTexte 7"/>
            <p:cNvSpPr txBox="1"/>
            <p:nvPr/>
          </p:nvSpPr>
          <p:spPr>
            <a:xfrm>
              <a:off x="395536" y="674813"/>
              <a:ext cx="4011508" cy="9397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Single-varietal reference population       </a:t>
              </a:r>
            </a:p>
            <a:p>
              <a:pPr algn="ctr"/>
              <a:endParaRPr lang="en-US" sz="105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Offspring</a:t>
              </a:r>
            </a:p>
            <a:p>
              <a:pPr algn="ctr"/>
              <a:endParaRPr lang="en-US" sz="5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2366421" y="1754245"/>
              <a:ext cx="1841082" cy="7460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Sires </a:t>
              </a:r>
            </a:p>
          </p:txBody>
        </p:sp>
        <p:cxnSp>
          <p:nvCxnSpPr>
            <p:cNvPr id="11" name="AutoShape 28"/>
            <p:cNvCxnSpPr>
              <a:cxnSpLocks noChangeShapeType="1"/>
            </p:cNvCxnSpPr>
            <p:nvPr/>
          </p:nvCxnSpPr>
          <p:spPr bwMode="auto">
            <a:xfrm>
              <a:off x="1983503" y="3265671"/>
              <a:ext cx="0" cy="25647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683568" y="2900868"/>
              <a:ext cx="2808312" cy="3648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genomic evaluation</a:t>
              </a: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AutoShape 12"/>
            <p:cNvCxnSpPr>
              <a:cxnSpLocks noChangeShapeType="1"/>
              <a:stCxn id="34" idx="2"/>
            </p:cNvCxnSpPr>
            <p:nvPr/>
          </p:nvCxnSpPr>
          <p:spPr bwMode="auto">
            <a:xfrm>
              <a:off x="818448" y="2222837"/>
              <a:ext cx="945240" cy="67803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1115616" y="3532928"/>
              <a:ext cx="1584177" cy="3600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GEBV and PEV</a:t>
              </a:r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888217" y="1177464"/>
              <a:ext cx="1166043" cy="318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henotypes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2794581" y="1177463"/>
              <a:ext cx="1113212" cy="3019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notypes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179512" y="1862797"/>
              <a:ext cx="1277871" cy="360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pedigree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2699094" y="2127279"/>
              <a:ext cx="1259243" cy="318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notypes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AutoShape 28"/>
            <p:cNvCxnSpPr>
              <a:cxnSpLocks noChangeShapeType="1"/>
            </p:cNvCxnSpPr>
            <p:nvPr/>
          </p:nvCxnSpPr>
          <p:spPr bwMode="auto">
            <a:xfrm>
              <a:off x="1979018" y="1659456"/>
              <a:ext cx="0" cy="124141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4" name="AutoShape 12"/>
            <p:cNvCxnSpPr>
              <a:cxnSpLocks noChangeShapeType="1"/>
            </p:cNvCxnSpPr>
            <p:nvPr/>
          </p:nvCxnSpPr>
          <p:spPr bwMode="auto">
            <a:xfrm flipH="1">
              <a:off x="2699793" y="2500313"/>
              <a:ext cx="438467" cy="40055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" name="ZoneTexte 4"/>
          <p:cNvSpPr txBox="1"/>
          <p:nvPr/>
        </p:nvSpPr>
        <p:spPr>
          <a:xfrm>
            <a:off x="6905232" y="859080"/>
            <a:ext cx="62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(V1)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756690" y="1842378"/>
            <a:ext cx="62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(V1)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900708" y="859080"/>
            <a:ext cx="62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(V2)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756690" y="1857759"/>
            <a:ext cx="62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(V2)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905232" y="859080"/>
            <a:ext cx="62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(V3)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757414" y="1856238"/>
            <a:ext cx="62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(V3)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093583"/>
              </p:ext>
            </p:extLst>
          </p:nvPr>
        </p:nvGraphicFramePr>
        <p:xfrm>
          <a:off x="2631507" y="3939902"/>
          <a:ext cx="355107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Équation" r:id="rId6" imgW="2120760" imgH="457200" progId="Equation.3">
                  <p:embed/>
                </p:oleObj>
              </mc:Choice>
              <mc:Fallback>
                <p:oleObj name="Équation" r:id="rId6" imgW="212076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507" y="3939902"/>
                        <a:ext cx="3551073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37641"/>
              </p:ext>
            </p:extLst>
          </p:nvPr>
        </p:nvGraphicFramePr>
        <p:xfrm>
          <a:off x="2627784" y="3939902"/>
          <a:ext cx="3503234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Équation" r:id="rId8" imgW="2108160" imgH="457200" progId="Equation.3">
                  <p:embed/>
                </p:oleObj>
              </mc:Choice>
              <mc:Fallback>
                <p:oleObj name="Équation" r:id="rId8" imgW="2108160" imgH="457200" progId="Equation.3">
                  <p:embed/>
                  <p:pic>
                    <p:nvPicPr>
                      <p:cNvPr id="0" name="Obje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939902"/>
                        <a:ext cx="3503234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51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/>
      <p:bldP spid="35" grpId="0"/>
      <p:bldP spid="35" grpId="1"/>
      <p:bldP spid="36" grpId="0"/>
      <p:bldP spid="36" grpId="1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-5469"/>
            <a:ext cx="8599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of theoretical accuracy</a:t>
            </a:r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599016"/>
              </p:ext>
            </p:extLst>
          </p:nvPr>
        </p:nvGraphicFramePr>
        <p:xfrm>
          <a:off x="1043609" y="3939902"/>
          <a:ext cx="3528391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Équation" r:id="rId4" imgW="2095200" imgH="457200" progId="Equation.3">
                  <p:embed/>
                </p:oleObj>
              </mc:Choice>
              <mc:Fallback>
                <p:oleObj name="Équation" r:id="rId4" imgW="2095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9" y="3939902"/>
                        <a:ext cx="3528391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e 72"/>
          <p:cNvGrpSpPr/>
          <p:nvPr/>
        </p:nvGrpSpPr>
        <p:grpSpPr>
          <a:xfrm>
            <a:off x="1187624" y="855630"/>
            <a:ext cx="7109896" cy="2977402"/>
            <a:chOff x="179512" y="674813"/>
            <a:chExt cx="4227532" cy="3218155"/>
          </a:xfrm>
        </p:grpSpPr>
        <p:sp>
          <p:nvSpPr>
            <p:cNvPr id="8" name="ZoneTexte 7"/>
            <p:cNvSpPr txBox="1"/>
            <p:nvPr/>
          </p:nvSpPr>
          <p:spPr>
            <a:xfrm>
              <a:off x="395536" y="674813"/>
              <a:ext cx="4011508" cy="9397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multi-varietal reference population       </a:t>
              </a:r>
            </a:p>
            <a:p>
              <a:pPr algn="ctr"/>
              <a:endParaRPr lang="en-US" sz="105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          Offspring</a:t>
              </a:r>
            </a:p>
            <a:p>
              <a:pPr algn="ctr"/>
              <a:endParaRPr lang="en-US" sz="5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2366421" y="1754245"/>
              <a:ext cx="1841082" cy="7460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Sires </a:t>
              </a:r>
            </a:p>
          </p:txBody>
        </p:sp>
        <p:cxnSp>
          <p:nvCxnSpPr>
            <p:cNvPr id="11" name="AutoShape 28"/>
            <p:cNvCxnSpPr>
              <a:cxnSpLocks noChangeShapeType="1"/>
            </p:cNvCxnSpPr>
            <p:nvPr/>
          </p:nvCxnSpPr>
          <p:spPr bwMode="auto">
            <a:xfrm>
              <a:off x="1983503" y="3265671"/>
              <a:ext cx="0" cy="25647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683568" y="2900868"/>
              <a:ext cx="2808312" cy="3648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genomic evaluation</a:t>
              </a: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AutoShape 12"/>
            <p:cNvCxnSpPr>
              <a:cxnSpLocks noChangeShapeType="1"/>
              <a:stCxn id="34" idx="2"/>
            </p:cNvCxnSpPr>
            <p:nvPr/>
          </p:nvCxnSpPr>
          <p:spPr bwMode="auto">
            <a:xfrm>
              <a:off x="818448" y="2222837"/>
              <a:ext cx="945240" cy="67803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1115616" y="3532928"/>
              <a:ext cx="1584177" cy="3600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GEBV and PEV</a:t>
              </a:r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650486" y="1158160"/>
              <a:ext cx="1166043" cy="318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henotypes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3305498" y="1196728"/>
              <a:ext cx="984334" cy="2993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notypes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179512" y="1862797"/>
              <a:ext cx="1277871" cy="360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pedigree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2699094" y="2127279"/>
              <a:ext cx="1259243" cy="318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notypes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AutoShape 28"/>
            <p:cNvCxnSpPr>
              <a:cxnSpLocks noChangeShapeType="1"/>
            </p:cNvCxnSpPr>
            <p:nvPr/>
          </p:nvCxnSpPr>
          <p:spPr bwMode="auto">
            <a:xfrm>
              <a:off x="1979018" y="1659456"/>
              <a:ext cx="0" cy="124141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4" name="AutoShape 12"/>
            <p:cNvCxnSpPr>
              <a:cxnSpLocks noChangeShapeType="1"/>
            </p:cNvCxnSpPr>
            <p:nvPr/>
          </p:nvCxnSpPr>
          <p:spPr bwMode="auto">
            <a:xfrm flipH="1">
              <a:off x="2699793" y="2500313"/>
              <a:ext cx="438467" cy="40055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3" name="ZoneTexte 32"/>
          <p:cNvSpPr txBox="1"/>
          <p:nvPr/>
        </p:nvSpPr>
        <p:spPr>
          <a:xfrm>
            <a:off x="6633904" y="1854309"/>
            <a:ext cx="1127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(V1+V2)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265509" y="1265544"/>
            <a:ext cx="105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(V1+V2)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665594"/>
              </p:ext>
            </p:extLst>
          </p:nvPr>
        </p:nvGraphicFramePr>
        <p:xfrm>
          <a:off x="4994193" y="3939902"/>
          <a:ext cx="352839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Équation" r:id="rId6" imgW="2095200" imgH="457200" progId="Equation.3">
                  <p:embed/>
                </p:oleObj>
              </mc:Choice>
              <mc:Fallback>
                <p:oleObj name="Équation" r:id="rId6" imgW="2095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193" y="3939902"/>
                        <a:ext cx="3528393" cy="785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ZoneTexte 40"/>
          <p:cNvSpPr txBox="1"/>
          <p:nvPr/>
        </p:nvSpPr>
        <p:spPr>
          <a:xfrm>
            <a:off x="5265509" y="1265341"/>
            <a:ext cx="105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(V1+V3)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633904" y="1859890"/>
            <a:ext cx="1127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(V1+V3)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903452"/>
              </p:ext>
            </p:extLst>
          </p:nvPr>
        </p:nvGraphicFramePr>
        <p:xfrm>
          <a:off x="4993883" y="3939902"/>
          <a:ext cx="35290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Équation" r:id="rId8" imgW="2095200" imgH="457200" progId="Equation.3">
                  <p:embed/>
                </p:oleObj>
              </mc:Choice>
              <mc:Fallback>
                <p:oleObj name="Équation" r:id="rId8" imgW="2095200" imgH="45720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883" y="3939902"/>
                        <a:ext cx="3529013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11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1435</Words>
  <Application>Microsoft Office PowerPoint</Application>
  <PresentationFormat>Affichage à l'écran (16:9)</PresentationFormat>
  <Paragraphs>552</Paragraphs>
  <Slides>19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Thème Office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ccarillier</cp:lastModifiedBy>
  <cp:revision>119</cp:revision>
  <cp:lastPrinted>2016-08-08T14:33:57Z</cp:lastPrinted>
  <dcterms:created xsi:type="dcterms:W3CDTF">2013-02-12T09:22:20Z</dcterms:created>
  <dcterms:modified xsi:type="dcterms:W3CDTF">2016-08-30T13:24:29Z</dcterms:modified>
</cp:coreProperties>
</file>