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theme/themeOverride7.xml" ContentType="application/vnd.openxmlformats-officedocument.themeOverride+xml"/>
  <Override PartName="/ppt/charts/chart30.xml" ContentType="application/vnd.openxmlformats-officedocument.drawingml.chart+xml"/>
  <Override PartName="/ppt/theme/themeOverride8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593" r:id="rId2"/>
    <p:sldId id="739" r:id="rId3"/>
    <p:sldId id="740" r:id="rId4"/>
    <p:sldId id="741" r:id="rId5"/>
    <p:sldId id="743" r:id="rId6"/>
    <p:sldId id="845" r:id="rId7"/>
    <p:sldId id="848" r:id="rId8"/>
    <p:sldId id="782" r:id="rId9"/>
    <p:sldId id="795" r:id="rId10"/>
    <p:sldId id="850" r:id="rId11"/>
    <p:sldId id="840" r:id="rId12"/>
    <p:sldId id="841" r:id="rId13"/>
    <p:sldId id="746" r:id="rId14"/>
    <p:sldId id="763" r:id="rId15"/>
    <p:sldId id="764" r:id="rId16"/>
    <p:sldId id="765" r:id="rId17"/>
    <p:sldId id="766" r:id="rId18"/>
    <p:sldId id="767" r:id="rId19"/>
    <p:sldId id="769" r:id="rId20"/>
    <p:sldId id="846" r:id="rId21"/>
    <p:sldId id="773" r:id="rId22"/>
    <p:sldId id="774" r:id="rId23"/>
    <p:sldId id="775" r:id="rId24"/>
    <p:sldId id="776" r:id="rId25"/>
    <p:sldId id="777" r:id="rId26"/>
    <p:sldId id="778" r:id="rId27"/>
    <p:sldId id="747" r:id="rId28"/>
    <p:sldId id="780" r:id="rId29"/>
  </p:sldIdLst>
  <p:sldSz cx="9144000" cy="6858000" type="screen4x3"/>
  <p:notesSz cx="6797675" cy="987425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3CC33"/>
    <a:srgbClr val="00CC00"/>
    <a:srgbClr val="3333FF"/>
    <a:srgbClr val="008000"/>
    <a:srgbClr val="009900"/>
    <a:srgbClr val="CC0000"/>
    <a:srgbClr val="FF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27" autoAdjust="0"/>
    <p:restoredTop sz="96885" autoAdjust="0"/>
  </p:normalViewPr>
  <p:slideViewPr>
    <p:cSldViewPr>
      <p:cViewPr>
        <p:scale>
          <a:sx n="95" d="100"/>
          <a:sy n="95" d="100"/>
        </p:scale>
        <p:origin x="-342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230" y="-9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M:\PPHD\EXT09\EXT09_Calibration%20range%20dates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pommard\umrleg-users$\cjeudy\Mes%20documents\documents\INRA\rhizotron\manip%20validation\manip%20medic%20hydrique%20et%20pois%20rhiz%2001%20prim\GEAP91%20profils%20racianires%20poi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pommard\umrleg-users$\cjeudy\Mes%20documents\documents\INRA\rhizotron\manip%20validation\manip%20medic%20hydrique%20et%20pois%20rhiz%2001%20prim\GEAP91%20profils%20racianires%20poi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pommard\umrleg-users$\cjeudy\Mes%20documents\documents\INRA\rhizotron\manip%20validation\manip%20medic%20hydrique%20et%20pois%20rhiz%2001%20prim\GEAP91%20profils%20racianires%20poi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pommard\umrleg-users$\cjeudy\Mes%20documents\documents\INRA\rhizotron\manip%20validation\manip%20medic%20hydrique%20et%20pois%20rhiz%2001%20prim\GEAP91%20profils%20racianires%20poi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pommard\umrleg-users$\mlamboeuf\Bureau\mesures_poi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pommard\umrleg-users$\mlamboeuf\Bureau\mesures_poi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pommard\umrleg-users$\mlamboeuf\Bureau\mesures_poi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3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4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5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christophesalon:Documents:Projets:Europe:EPPN:2015:TNA%20Josh:Report%20Barcelone:Datas:calibration%20curves.xlsx" TargetMode="External"/><Relationship Id="rId1" Type="http://schemas.openxmlformats.org/officeDocument/2006/relationships/themeOverride" Target="../theme/themeOverride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6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7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8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9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0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1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2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3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4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christophesalon:Documents:_PPHD:Conference:Phenodays%202013:Donne&#769;es:Comparaison%20Hydro_Rhizo_substrat-1.xlsx" TargetMode="External"/><Relationship Id="rId1" Type="http://schemas.openxmlformats.org/officeDocument/2006/relationships/themeOverride" Target="../theme/themeOverride7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lamboeuf\AppData\Local\Temp\estimated%20growth.xlsx" TargetMode="External"/><Relationship Id="rId1" Type="http://schemas.openxmlformats.org/officeDocument/2006/relationships/themeOverride" Target="../theme/themeOverride2.xml"/></Relationships>
</file>

<file path=ppt/charts/_rels/chart30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christophesalon:Documents:_PPHD:Conference:Phenodays%202013:Donne&#769;es:Comparaison%20Hydro_Rhizo_substrat-1.xlsx" TargetMode="External"/><Relationship Id="rId1" Type="http://schemas.openxmlformats.org/officeDocument/2006/relationships/themeOverride" Target="../theme/themeOverride8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lamboeuf\AppData\Local\Temp\estimated%20growth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lamboeuf\AppData\Local\Temp\estimated%20growth.xlsx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1.xlsx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2.xlsx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pommard\umrleg-users$\cjeudy\Mes%20documents\documents\INRA\rhizotron\manip%20validation\manip%20medic%20hydrique%20et%20pois%20rhiz%2001%20prim\GEAP91%20profils%20racianires%20poi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pommard\umrleg-users$\cjeudy\Mes%20documents\documents\INRA\rhizotron\manip%20validation\manip%20medic%20hydrique%20et%20pois%20rhiz%2001%20prim\GEAP91%20profils%20racianires%20po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 sz="1400"/>
            </a:pPr>
            <a:r>
              <a:rPr lang="en-US" sz="1400" dirty="0"/>
              <a:t>Shoot Fresh </a:t>
            </a:r>
            <a:r>
              <a:rPr lang="en-US" sz="1400" dirty="0" smtClean="0"/>
              <a:t>weight</a:t>
            </a:r>
            <a:endParaRPr lang="en-US" sz="14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163972222222199"/>
          <c:y val="0.17237604166666701"/>
          <c:w val="0.736781944444444"/>
          <c:h val="0.624475"/>
        </c:manualLayout>
      </c:layout>
      <c:scatterChart>
        <c:scatterStyle val="lineMarker"/>
        <c:varyColors val="0"/>
        <c:ser>
          <c:idx val="0"/>
          <c:order val="0"/>
          <c:tx>
            <c:v>Null</c:v>
          </c:tx>
          <c:spPr>
            <a:ln w="19050">
              <a:noFill/>
            </a:ln>
          </c:spPr>
          <c:marker>
            <c:symbol val="circle"/>
            <c:size val="4"/>
            <c:spPr>
              <a:noFill/>
              <a:ln>
                <a:solidFill>
                  <a:schemeClr val="tx1"/>
                </a:solidFill>
              </a:ln>
            </c:spPr>
          </c:marker>
          <c:trendline>
            <c:trendlineType val="poly"/>
            <c:order val="2"/>
            <c:intercept val="0"/>
            <c:dispRSqr val="0"/>
            <c:dispEq val="0"/>
          </c:trendline>
          <c:xVal>
            <c:numRef>
              <c:f>'calibration géno cal Mika'!$U$3:$U$19</c:f>
              <c:numCache>
                <c:formatCode>0.00</c:formatCode>
                <c:ptCount val="17"/>
                <c:pt idx="0">
                  <c:v>0.70909666666666704</c:v>
                </c:pt>
                <c:pt idx="1">
                  <c:v>0.77372000000000096</c:v>
                </c:pt>
                <c:pt idx="2">
                  <c:v>0.27213666666666703</c:v>
                </c:pt>
                <c:pt idx="3">
                  <c:v>1.09918</c:v>
                </c:pt>
                <c:pt idx="4">
                  <c:v>1.3786</c:v>
                </c:pt>
                <c:pt idx="5">
                  <c:v>1.446266666666667</c:v>
                </c:pt>
                <c:pt idx="6">
                  <c:v>0.80861000000000005</c:v>
                </c:pt>
                <c:pt idx="7">
                  <c:v>2.9937999999999998</c:v>
                </c:pt>
                <c:pt idx="8">
                  <c:v>0.73619000000000001</c:v>
                </c:pt>
                <c:pt idx="9">
                  <c:v>0.94301333333333304</c:v>
                </c:pt>
                <c:pt idx="10">
                  <c:v>1.6043666666666681</c:v>
                </c:pt>
                <c:pt idx="11">
                  <c:v>0.56454666666666697</c:v>
                </c:pt>
                <c:pt idx="12">
                  <c:v>1.8759999999999999</c:v>
                </c:pt>
                <c:pt idx="14">
                  <c:v>2.3409333333333331</c:v>
                </c:pt>
                <c:pt idx="15">
                  <c:v>1.462933333333333</c:v>
                </c:pt>
                <c:pt idx="16">
                  <c:v>1.786999999999999</c:v>
                </c:pt>
              </c:numCache>
            </c:numRef>
          </c:xVal>
          <c:yVal>
            <c:numRef>
              <c:f>'calibration géno cal Mika'!$AD$3:$AD$19</c:f>
              <c:numCache>
                <c:formatCode>General</c:formatCode>
                <c:ptCount val="17"/>
                <c:pt idx="0">
                  <c:v>2.9000000000000001E-2</c:v>
                </c:pt>
                <c:pt idx="1">
                  <c:v>3.2599999999999997E-2</c:v>
                </c:pt>
                <c:pt idx="2">
                  <c:v>2.0799999999999999E-2</c:v>
                </c:pt>
                <c:pt idx="3">
                  <c:v>5.0500000000000003E-2</c:v>
                </c:pt>
                <c:pt idx="4">
                  <c:v>6.3E-2</c:v>
                </c:pt>
                <c:pt idx="5">
                  <c:v>7.0599999999999996E-2</c:v>
                </c:pt>
                <c:pt idx="6">
                  <c:v>4.7600000000000003E-2</c:v>
                </c:pt>
                <c:pt idx="7">
                  <c:v>0.1046</c:v>
                </c:pt>
                <c:pt idx="8">
                  <c:v>2.4500000000000001E-2</c:v>
                </c:pt>
                <c:pt idx="9">
                  <c:v>5.0599999999999999E-2</c:v>
                </c:pt>
                <c:pt idx="10">
                  <c:v>6.6400000000000001E-2</c:v>
                </c:pt>
                <c:pt idx="11">
                  <c:v>3.0800000000000001E-2</c:v>
                </c:pt>
                <c:pt idx="12">
                  <c:v>6.5699999999999995E-2</c:v>
                </c:pt>
                <c:pt idx="13">
                  <c:v>0.20330000000000001</c:v>
                </c:pt>
                <c:pt idx="14">
                  <c:v>8.9900000000000105E-2</c:v>
                </c:pt>
                <c:pt idx="15">
                  <c:v>6.4500000000000002E-2</c:v>
                </c:pt>
                <c:pt idx="16">
                  <c:v>9.2700000000000005E-2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415936"/>
        <c:axId val="143426304"/>
      </c:scatterChart>
      <c:valAx>
        <c:axId val="143415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fr-FR" sz="1200">
                    <a:solidFill>
                      <a:srgbClr val="009900"/>
                    </a:solidFill>
                  </a:defRPr>
                </a:pPr>
                <a:r>
                  <a:rPr lang="en-US" sz="1200" dirty="0">
                    <a:solidFill>
                      <a:srgbClr val="009900"/>
                    </a:solidFill>
                  </a:rPr>
                  <a:t>Projected area </a:t>
                </a:r>
                <a:r>
                  <a:rPr lang="en-US" sz="1200" dirty="0" smtClean="0">
                    <a:solidFill>
                      <a:srgbClr val="009900"/>
                    </a:solidFill>
                  </a:rPr>
                  <a:t>(</a:t>
                </a:r>
                <a:r>
                  <a:rPr lang="en-US" sz="1200" dirty="0">
                    <a:solidFill>
                      <a:srgbClr val="009900"/>
                    </a:solidFill>
                  </a:rPr>
                  <a:t>cm²)</a:t>
                </a:r>
              </a:p>
            </c:rich>
          </c:tx>
          <c:layout>
            <c:manualLayout>
              <c:xMode val="edge"/>
              <c:yMode val="edge"/>
              <c:x val="9.7895538061908496E-2"/>
              <c:y val="0.87332326388888903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lang="fr-FR"/>
            </a:pPr>
            <a:endParaRPr lang="fr-FR"/>
          </a:p>
        </c:txPr>
        <c:crossAx val="143426304"/>
        <c:crosses val="autoZero"/>
        <c:crossBetween val="midCat"/>
      </c:valAx>
      <c:valAx>
        <c:axId val="143426304"/>
        <c:scaling>
          <c:orientation val="minMax"/>
          <c:max val="0.1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fr-FR" sz="1200">
                    <a:solidFill>
                      <a:srgbClr val="0000FF"/>
                    </a:solidFill>
                  </a:defRPr>
                </a:pPr>
                <a:r>
                  <a:rPr lang="en-US" sz="1200" dirty="0" smtClean="0">
                    <a:solidFill>
                      <a:srgbClr val="0000FF"/>
                    </a:solidFill>
                  </a:rPr>
                  <a:t>Shoot fresh </a:t>
                </a:r>
                <a:r>
                  <a:rPr lang="en-US" sz="1200" dirty="0" err="1" smtClean="0">
                    <a:solidFill>
                      <a:srgbClr val="0000FF"/>
                    </a:solidFill>
                  </a:rPr>
                  <a:t>weitgh</a:t>
                </a:r>
                <a:r>
                  <a:rPr lang="en-US" sz="1200" dirty="0" smtClean="0">
                    <a:solidFill>
                      <a:srgbClr val="0000FF"/>
                    </a:solidFill>
                  </a:rPr>
                  <a:t> (g)</a:t>
                </a:r>
                <a:endParaRPr lang="en-US" sz="1200" dirty="0">
                  <a:solidFill>
                    <a:srgbClr val="0000FF"/>
                  </a:solidFill>
                </a:endParaRP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fr-FR"/>
            </a:pPr>
            <a:endParaRPr lang="fr-FR"/>
          </a:p>
        </c:txPr>
        <c:crossAx val="143415936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800"/>
      </a:pPr>
      <a:endParaRPr lang="fr-FR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11871402782301"/>
          <c:y val="0.124254423452859"/>
          <c:w val="0.72811433633860501"/>
          <c:h val="0.70933381442077603"/>
        </c:manualLayout>
      </c:layout>
      <c:scatterChart>
        <c:scatterStyle val="lineMarker"/>
        <c:varyColors val="0"/>
        <c:ser>
          <c:idx val="0"/>
          <c:order val="0"/>
          <c:tx>
            <c:strRef>
              <c:f>ASV!$K$4</c:f>
              <c:strCache>
                <c:ptCount val="1"/>
                <c:pt idx="0">
                  <c:v>plantes en pots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ASV!$A$7:$A$32</c:f>
              <c:numCache>
                <c:formatCode>General</c:formatCode>
                <c:ptCount val="26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30</c:v>
                </c:pt>
                <c:pt idx="15">
                  <c:v>32</c:v>
                </c:pt>
                <c:pt idx="16">
                  <c:v>34</c:v>
                </c:pt>
                <c:pt idx="17">
                  <c:v>36</c:v>
                </c:pt>
                <c:pt idx="18">
                  <c:v>38</c:v>
                </c:pt>
                <c:pt idx="19">
                  <c:v>40</c:v>
                </c:pt>
                <c:pt idx="20">
                  <c:v>42</c:v>
                </c:pt>
                <c:pt idx="21">
                  <c:v>44</c:v>
                </c:pt>
                <c:pt idx="22">
                  <c:v>46</c:v>
                </c:pt>
                <c:pt idx="23">
                  <c:v>48</c:v>
                </c:pt>
                <c:pt idx="24">
                  <c:v>50</c:v>
                </c:pt>
                <c:pt idx="25">
                  <c:v>52</c:v>
                </c:pt>
              </c:numCache>
            </c:numRef>
          </c:xVal>
          <c:yVal>
            <c:numRef>
              <c:f>ASV!$P$38:$P$63</c:f>
              <c:numCache>
                <c:formatCode>0</c:formatCode>
                <c:ptCount val="26"/>
                <c:pt idx="0">
                  <c:v>36.799999999999997</c:v>
                </c:pt>
                <c:pt idx="1">
                  <c:v>30.2</c:v>
                </c:pt>
                <c:pt idx="2">
                  <c:v>21.5</c:v>
                </c:pt>
                <c:pt idx="3">
                  <c:v>26.5</c:v>
                </c:pt>
                <c:pt idx="4">
                  <c:v>13.7</c:v>
                </c:pt>
                <c:pt idx="5">
                  <c:v>16.7</c:v>
                </c:pt>
                <c:pt idx="6">
                  <c:v>22</c:v>
                </c:pt>
                <c:pt idx="7">
                  <c:v>17.2</c:v>
                </c:pt>
                <c:pt idx="8">
                  <c:v>18.7</c:v>
                </c:pt>
                <c:pt idx="9">
                  <c:v>15.9</c:v>
                </c:pt>
                <c:pt idx="10">
                  <c:v>14.6</c:v>
                </c:pt>
                <c:pt idx="11">
                  <c:v>7.5</c:v>
                </c:pt>
                <c:pt idx="12">
                  <c:v>7.1</c:v>
                </c:pt>
                <c:pt idx="13">
                  <c:v>3.06</c:v>
                </c:pt>
                <c:pt idx="14">
                  <c:v>1.6</c:v>
                </c:pt>
                <c:pt idx="15">
                  <c:v>2.2999999999999998</c:v>
                </c:pt>
                <c:pt idx="16">
                  <c:v>1.34</c:v>
                </c:pt>
                <c:pt idx="17">
                  <c:v>0.7</c:v>
                </c:pt>
                <c:pt idx="18">
                  <c:v>0.5</c:v>
                </c:pt>
                <c:pt idx="19">
                  <c:v>0.1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ASV!$BD$4</c:f>
              <c:strCache>
                <c:ptCount val="1"/>
                <c:pt idx="0">
                  <c:v>Plantes en  rhizotrons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ASV!$A$7:$A$32</c:f>
              <c:numCache>
                <c:formatCode>General</c:formatCode>
                <c:ptCount val="26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30</c:v>
                </c:pt>
                <c:pt idx="15">
                  <c:v>32</c:v>
                </c:pt>
                <c:pt idx="16">
                  <c:v>34</c:v>
                </c:pt>
                <c:pt idx="17">
                  <c:v>36</c:v>
                </c:pt>
                <c:pt idx="18">
                  <c:v>38</c:v>
                </c:pt>
                <c:pt idx="19">
                  <c:v>40</c:v>
                </c:pt>
                <c:pt idx="20">
                  <c:v>42</c:v>
                </c:pt>
                <c:pt idx="21">
                  <c:v>44</c:v>
                </c:pt>
                <c:pt idx="22">
                  <c:v>46</c:v>
                </c:pt>
                <c:pt idx="23">
                  <c:v>48</c:v>
                </c:pt>
                <c:pt idx="24">
                  <c:v>50</c:v>
                </c:pt>
                <c:pt idx="25">
                  <c:v>52</c:v>
                </c:pt>
              </c:numCache>
            </c:numRef>
          </c:xVal>
          <c:yVal>
            <c:numRef>
              <c:f>ASV!$BL$38:$BL$63</c:f>
              <c:numCache>
                <c:formatCode>0</c:formatCode>
                <c:ptCount val="26"/>
                <c:pt idx="0">
                  <c:v>35.700000000000003</c:v>
                </c:pt>
                <c:pt idx="1">
                  <c:v>34.799999999999997</c:v>
                </c:pt>
                <c:pt idx="2">
                  <c:v>31</c:v>
                </c:pt>
                <c:pt idx="3">
                  <c:v>27.9</c:v>
                </c:pt>
                <c:pt idx="4">
                  <c:v>22.4</c:v>
                </c:pt>
                <c:pt idx="5">
                  <c:v>20.399999999999999</c:v>
                </c:pt>
                <c:pt idx="6">
                  <c:v>21.1</c:v>
                </c:pt>
                <c:pt idx="7">
                  <c:v>17.2</c:v>
                </c:pt>
                <c:pt idx="8">
                  <c:v>17</c:v>
                </c:pt>
                <c:pt idx="9">
                  <c:v>9.3000000000000007</c:v>
                </c:pt>
                <c:pt idx="10">
                  <c:v>7.4</c:v>
                </c:pt>
                <c:pt idx="11">
                  <c:v>10.6</c:v>
                </c:pt>
                <c:pt idx="12">
                  <c:v>4.6249999999999316</c:v>
                </c:pt>
                <c:pt idx="13">
                  <c:v>11.125</c:v>
                </c:pt>
                <c:pt idx="14">
                  <c:v>9.5</c:v>
                </c:pt>
                <c:pt idx="15">
                  <c:v>9.375</c:v>
                </c:pt>
                <c:pt idx="16">
                  <c:v>6.1249999999999636</c:v>
                </c:pt>
                <c:pt idx="17">
                  <c:v>8.3000000000000007</c:v>
                </c:pt>
                <c:pt idx="18">
                  <c:v>9.375</c:v>
                </c:pt>
                <c:pt idx="19">
                  <c:v>9.625</c:v>
                </c:pt>
                <c:pt idx="20">
                  <c:v>7.75</c:v>
                </c:pt>
                <c:pt idx="21">
                  <c:v>6.7</c:v>
                </c:pt>
                <c:pt idx="22">
                  <c:v>4.4000000000000004</c:v>
                </c:pt>
                <c:pt idx="23">
                  <c:v>1.75</c:v>
                </c:pt>
                <c:pt idx="24">
                  <c:v>0.77500000000000002</c:v>
                </c:pt>
                <c:pt idx="25">
                  <c:v>0.375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585600"/>
        <c:axId val="136587520"/>
      </c:scatterChart>
      <c:valAx>
        <c:axId val="136585600"/>
        <c:scaling>
          <c:orientation val="minMax"/>
        </c:scaling>
        <c:delete val="0"/>
        <c:axPos val="b"/>
        <c:numFmt formatCode="General" sourceLinked="1"/>
        <c:majorTickMark val="out"/>
        <c:minorTickMark val="cross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fr-FR"/>
          </a:p>
        </c:txPr>
        <c:crossAx val="136587520"/>
        <c:crosses val="autoZero"/>
        <c:crossBetween val="midCat"/>
      </c:valAx>
      <c:valAx>
        <c:axId val="136587520"/>
        <c:scaling>
          <c:orientation val="minMax"/>
          <c:max val="4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 b="1"/>
                </a:pPr>
                <a:r>
                  <a:rPr lang="fr-FR" sz="1200" b="1" dirty="0" err="1" smtClean="0"/>
                  <a:t>Length</a:t>
                </a:r>
                <a:r>
                  <a:rPr lang="fr-FR" sz="1200" b="1" dirty="0" smtClean="0"/>
                  <a:t> </a:t>
                </a:r>
                <a:r>
                  <a:rPr lang="fr-FR" sz="1200" b="1" baseline="0" dirty="0" smtClean="0"/>
                  <a:t>(</a:t>
                </a:r>
                <a:r>
                  <a:rPr lang="fr-FR" sz="1200" b="1" baseline="0" dirty="0"/>
                  <a:t>cm)</a:t>
                </a:r>
                <a:endParaRPr lang="fr-FR" sz="1200" b="1" dirty="0"/>
              </a:p>
            </c:rich>
          </c:tx>
          <c:layout>
            <c:manualLayout>
              <c:xMode val="edge"/>
              <c:yMode val="edge"/>
              <c:x val="2.4156126205070301E-2"/>
              <c:y val="0.33686288930962699"/>
            </c:manualLayout>
          </c:layout>
          <c:overlay val="0"/>
        </c:title>
        <c:numFmt formatCode="0" sourceLinked="1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crossAx val="136585600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0837128148767"/>
          <c:y val="0.11101970539683401"/>
          <c:w val="0.76567301189762904"/>
          <c:h val="0.69706984128287897"/>
        </c:manualLayout>
      </c:layout>
      <c:scatterChart>
        <c:scatterStyle val="lineMarker"/>
        <c:varyColors val="0"/>
        <c:ser>
          <c:idx val="0"/>
          <c:order val="0"/>
          <c:tx>
            <c:strRef>
              <c:f>ASV!$K$4</c:f>
              <c:strCache>
                <c:ptCount val="1"/>
                <c:pt idx="0">
                  <c:v>plantes en pots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ASV!$A$7:$A$32</c:f>
              <c:numCache>
                <c:formatCode>General</c:formatCode>
                <c:ptCount val="26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30</c:v>
                </c:pt>
                <c:pt idx="15">
                  <c:v>32</c:v>
                </c:pt>
                <c:pt idx="16">
                  <c:v>34</c:v>
                </c:pt>
                <c:pt idx="17">
                  <c:v>36</c:v>
                </c:pt>
                <c:pt idx="18">
                  <c:v>38</c:v>
                </c:pt>
                <c:pt idx="19">
                  <c:v>40</c:v>
                </c:pt>
                <c:pt idx="20">
                  <c:v>42</c:v>
                </c:pt>
                <c:pt idx="21">
                  <c:v>44</c:v>
                </c:pt>
                <c:pt idx="22">
                  <c:v>46</c:v>
                </c:pt>
                <c:pt idx="23">
                  <c:v>48</c:v>
                </c:pt>
                <c:pt idx="24">
                  <c:v>50</c:v>
                </c:pt>
                <c:pt idx="25">
                  <c:v>52</c:v>
                </c:pt>
              </c:numCache>
            </c:numRef>
          </c:xVal>
          <c:yVal>
            <c:numRef>
              <c:f>ASV!$P$100:$P$125</c:f>
              <c:numCache>
                <c:formatCode>0</c:formatCode>
                <c:ptCount val="26"/>
                <c:pt idx="0">
                  <c:v>14.8</c:v>
                </c:pt>
                <c:pt idx="1">
                  <c:v>14.8</c:v>
                </c:pt>
                <c:pt idx="2">
                  <c:v>7.7</c:v>
                </c:pt>
                <c:pt idx="3">
                  <c:v>7.4</c:v>
                </c:pt>
                <c:pt idx="4">
                  <c:v>3.7</c:v>
                </c:pt>
                <c:pt idx="5">
                  <c:v>5.4</c:v>
                </c:pt>
                <c:pt idx="6">
                  <c:v>6.2</c:v>
                </c:pt>
                <c:pt idx="7">
                  <c:v>5.9</c:v>
                </c:pt>
                <c:pt idx="8">
                  <c:v>4.3</c:v>
                </c:pt>
                <c:pt idx="9">
                  <c:v>6</c:v>
                </c:pt>
                <c:pt idx="10">
                  <c:v>4.0999999999999996</c:v>
                </c:pt>
                <c:pt idx="11">
                  <c:v>2.2000000000000002</c:v>
                </c:pt>
                <c:pt idx="12">
                  <c:v>0.8</c:v>
                </c:pt>
                <c:pt idx="13">
                  <c:v>0</c:v>
                </c:pt>
                <c:pt idx="14">
                  <c:v>0</c:v>
                </c:pt>
                <c:pt idx="15">
                  <c:v>0.9</c:v>
                </c:pt>
                <c:pt idx="16">
                  <c:v>0.5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ASV!$BD$4</c:f>
              <c:strCache>
                <c:ptCount val="1"/>
                <c:pt idx="0">
                  <c:v>Plantes en  rhizotrons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ASV!$A$7:$A$32</c:f>
              <c:numCache>
                <c:formatCode>General</c:formatCode>
                <c:ptCount val="26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30</c:v>
                </c:pt>
                <c:pt idx="15">
                  <c:v>32</c:v>
                </c:pt>
                <c:pt idx="16">
                  <c:v>34</c:v>
                </c:pt>
                <c:pt idx="17">
                  <c:v>36</c:v>
                </c:pt>
                <c:pt idx="18">
                  <c:v>38</c:v>
                </c:pt>
                <c:pt idx="19">
                  <c:v>40</c:v>
                </c:pt>
                <c:pt idx="20">
                  <c:v>42</c:v>
                </c:pt>
                <c:pt idx="21">
                  <c:v>44</c:v>
                </c:pt>
                <c:pt idx="22">
                  <c:v>46</c:v>
                </c:pt>
                <c:pt idx="23">
                  <c:v>48</c:v>
                </c:pt>
                <c:pt idx="24">
                  <c:v>50</c:v>
                </c:pt>
                <c:pt idx="25">
                  <c:v>52</c:v>
                </c:pt>
              </c:numCache>
            </c:numRef>
          </c:xVal>
          <c:yVal>
            <c:numRef>
              <c:f>ASV!$BL$100:$BL$125</c:f>
              <c:numCache>
                <c:formatCode>0</c:formatCode>
                <c:ptCount val="26"/>
                <c:pt idx="0">
                  <c:v>14.4</c:v>
                </c:pt>
                <c:pt idx="1">
                  <c:v>11.1</c:v>
                </c:pt>
                <c:pt idx="2">
                  <c:v>8.8000000000000007</c:v>
                </c:pt>
                <c:pt idx="3">
                  <c:v>5.9</c:v>
                </c:pt>
                <c:pt idx="4">
                  <c:v>4.8</c:v>
                </c:pt>
                <c:pt idx="5">
                  <c:v>5.5</c:v>
                </c:pt>
                <c:pt idx="6">
                  <c:v>4.8</c:v>
                </c:pt>
                <c:pt idx="7">
                  <c:v>5</c:v>
                </c:pt>
                <c:pt idx="8">
                  <c:v>4.5999999999999996</c:v>
                </c:pt>
                <c:pt idx="9">
                  <c:v>1.5</c:v>
                </c:pt>
                <c:pt idx="10">
                  <c:v>1.5</c:v>
                </c:pt>
                <c:pt idx="11">
                  <c:v>2.7</c:v>
                </c:pt>
                <c:pt idx="12">
                  <c:v>0.9</c:v>
                </c:pt>
                <c:pt idx="13">
                  <c:v>3.2</c:v>
                </c:pt>
                <c:pt idx="14">
                  <c:v>1.7</c:v>
                </c:pt>
                <c:pt idx="15">
                  <c:v>2.5</c:v>
                </c:pt>
                <c:pt idx="16">
                  <c:v>1.2</c:v>
                </c:pt>
                <c:pt idx="17">
                  <c:v>1.5</c:v>
                </c:pt>
                <c:pt idx="18">
                  <c:v>1.2</c:v>
                </c:pt>
                <c:pt idx="19">
                  <c:v>0.9</c:v>
                </c:pt>
                <c:pt idx="20">
                  <c:v>0.6</c:v>
                </c:pt>
                <c:pt idx="21">
                  <c:v>0.2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616576"/>
        <c:axId val="136623232"/>
      </c:scatterChart>
      <c:valAx>
        <c:axId val="1366165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sz="1200" b="1" i="0" baseline="0" dirty="0" smtClean="0">
                    <a:effectLst/>
                    <a:latin typeface="+mn-lt"/>
                  </a:rPr>
                  <a:t>Distance from stem base (cm)</a:t>
                </a:r>
                <a:endParaRPr lang="en-US" sz="1200" dirty="0">
                  <a:effectLst/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32179608224668499"/>
              <c:y val="0.89114805844252798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spPr>
          <a:ln>
            <a:solidFill>
              <a:schemeClr val="tx1"/>
            </a:solidFill>
          </a:ln>
        </c:spPr>
        <c:crossAx val="136623232"/>
        <c:crosses val="autoZero"/>
        <c:crossBetween val="midCat"/>
      </c:valAx>
      <c:valAx>
        <c:axId val="136623232"/>
        <c:scaling>
          <c:orientation val="minMax"/>
          <c:max val="19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 b="1"/>
                </a:pPr>
                <a:r>
                  <a:rPr lang="fr-FR" sz="1200" b="1" dirty="0" err="1" smtClean="0"/>
                  <a:t>Length</a:t>
                </a:r>
                <a:r>
                  <a:rPr lang="fr-FR" sz="1200" b="1" dirty="0" smtClean="0"/>
                  <a:t> </a:t>
                </a:r>
                <a:r>
                  <a:rPr lang="fr-FR" sz="1200" b="1" baseline="0" dirty="0" smtClean="0"/>
                  <a:t>(</a:t>
                </a:r>
                <a:r>
                  <a:rPr lang="fr-FR" sz="1200" b="1" baseline="0" dirty="0"/>
                  <a:t>cm)</a:t>
                </a:r>
                <a:endParaRPr lang="fr-FR" sz="1200" b="1" dirty="0"/>
              </a:p>
            </c:rich>
          </c:tx>
          <c:layout>
            <c:manualLayout>
              <c:xMode val="edge"/>
              <c:yMode val="edge"/>
              <c:x val="1.6735908142586398E-2"/>
              <c:y val="0.29931365597729598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36616576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30258292654499"/>
          <c:y val="0.111242307463853"/>
          <c:w val="0.77445837430364395"/>
          <c:h val="0.80503116161068899"/>
        </c:manualLayout>
      </c:layout>
      <c:scatterChart>
        <c:scatterStyle val="lineMarker"/>
        <c:varyColors val="0"/>
        <c:ser>
          <c:idx val="0"/>
          <c:order val="0"/>
          <c:tx>
            <c:strRef>
              <c:f>ASV!$K$4</c:f>
              <c:strCache>
                <c:ptCount val="1"/>
                <c:pt idx="0">
                  <c:v>plantes en pots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ASV!$A$7:$A$32</c:f>
              <c:numCache>
                <c:formatCode>General</c:formatCode>
                <c:ptCount val="26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30</c:v>
                </c:pt>
                <c:pt idx="15">
                  <c:v>32</c:v>
                </c:pt>
                <c:pt idx="16">
                  <c:v>34</c:v>
                </c:pt>
                <c:pt idx="17">
                  <c:v>36</c:v>
                </c:pt>
                <c:pt idx="18">
                  <c:v>38</c:v>
                </c:pt>
                <c:pt idx="19">
                  <c:v>40</c:v>
                </c:pt>
                <c:pt idx="20">
                  <c:v>42</c:v>
                </c:pt>
                <c:pt idx="21">
                  <c:v>44</c:v>
                </c:pt>
                <c:pt idx="22">
                  <c:v>46</c:v>
                </c:pt>
                <c:pt idx="23">
                  <c:v>48</c:v>
                </c:pt>
                <c:pt idx="24">
                  <c:v>50</c:v>
                </c:pt>
                <c:pt idx="25">
                  <c:v>52</c:v>
                </c:pt>
              </c:numCache>
            </c:numRef>
          </c:xVal>
          <c:yVal>
            <c:numRef>
              <c:f>ASV!$H$131:$H$156</c:f>
              <c:numCache>
                <c:formatCode>0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0.2</c:v>
                </c:pt>
                <c:pt idx="4">
                  <c:v>1</c:v>
                </c:pt>
                <c:pt idx="5">
                  <c:v>1.2</c:v>
                </c:pt>
                <c:pt idx="6">
                  <c:v>1.2</c:v>
                </c:pt>
                <c:pt idx="7">
                  <c:v>1.2</c:v>
                </c:pt>
                <c:pt idx="8">
                  <c:v>2</c:v>
                </c:pt>
                <c:pt idx="9">
                  <c:v>2.8</c:v>
                </c:pt>
                <c:pt idx="10">
                  <c:v>1.2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ASV!$BD$4</c:f>
              <c:strCache>
                <c:ptCount val="1"/>
                <c:pt idx="0">
                  <c:v>Plantes en  rhizotrons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ASV!$A$7:$A$32</c:f>
              <c:numCache>
                <c:formatCode>General</c:formatCode>
                <c:ptCount val="26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30</c:v>
                </c:pt>
                <c:pt idx="15">
                  <c:v>32</c:v>
                </c:pt>
                <c:pt idx="16">
                  <c:v>34</c:v>
                </c:pt>
                <c:pt idx="17">
                  <c:v>36</c:v>
                </c:pt>
                <c:pt idx="18">
                  <c:v>38</c:v>
                </c:pt>
                <c:pt idx="19">
                  <c:v>40</c:v>
                </c:pt>
                <c:pt idx="20">
                  <c:v>42</c:v>
                </c:pt>
                <c:pt idx="21">
                  <c:v>44</c:v>
                </c:pt>
                <c:pt idx="22">
                  <c:v>46</c:v>
                </c:pt>
                <c:pt idx="23">
                  <c:v>48</c:v>
                </c:pt>
                <c:pt idx="24">
                  <c:v>50</c:v>
                </c:pt>
                <c:pt idx="25">
                  <c:v>52</c:v>
                </c:pt>
              </c:numCache>
            </c:numRef>
          </c:xVal>
          <c:yVal>
            <c:numRef>
              <c:f>ASV!$BA$131:$BA$156</c:f>
              <c:numCache>
                <c:formatCode>0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0.75</c:v>
                </c:pt>
                <c:pt idx="8">
                  <c:v>0.75</c:v>
                </c:pt>
                <c:pt idx="9">
                  <c:v>1.25</c:v>
                </c:pt>
                <c:pt idx="10">
                  <c:v>2</c:v>
                </c:pt>
                <c:pt idx="11">
                  <c:v>2.25</c:v>
                </c:pt>
                <c:pt idx="12">
                  <c:v>1.25</c:v>
                </c:pt>
                <c:pt idx="13">
                  <c:v>2.75</c:v>
                </c:pt>
                <c:pt idx="14">
                  <c:v>1.25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846400"/>
        <c:axId val="144131200"/>
      </c:scatterChart>
      <c:valAx>
        <c:axId val="143846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chemeClr val="bg1"/>
                </a:solidFill>
              </a:defRPr>
            </a:pPr>
            <a:endParaRPr lang="fr-FR"/>
          </a:p>
        </c:txPr>
        <c:crossAx val="144131200"/>
        <c:crosses val="autoZero"/>
        <c:crossBetween val="midCat"/>
      </c:valAx>
      <c:valAx>
        <c:axId val="144131200"/>
        <c:scaling>
          <c:orientation val="minMax"/>
          <c:max val="3.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fr-FR" sz="1200" dirty="0" smtClean="0"/>
                  <a:t>Nb nodules on main </a:t>
                </a:r>
                <a:r>
                  <a:rPr lang="fr-FR" sz="1200" dirty="0" err="1" smtClean="0"/>
                  <a:t>root</a:t>
                </a:r>
                <a:endParaRPr lang="fr-FR" sz="1200" dirty="0"/>
              </a:p>
            </c:rich>
          </c:tx>
          <c:layout>
            <c:manualLayout>
              <c:xMode val="edge"/>
              <c:yMode val="edge"/>
              <c:x val="1.1692445258639999E-2"/>
              <c:y val="8.5394781151018603E-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43846400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304932448885499"/>
          <c:y val="9.1574317910189704E-2"/>
          <c:w val="0.77844619170220197"/>
          <c:h val="0.70955355320612801"/>
        </c:manualLayout>
      </c:layout>
      <c:scatterChart>
        <c:scatterStyle val="lineMarker"/>
        <c:varyColors val="0"/>
        <c:ser>
          <c:idx val="0"/>
          <c:order val="0"/>
          <c:tx>
            <c:strRef>
              <c:f>ASV!$K$4</c:f>
              <c:strCache>
                <c:ptCount val="1"/>
                <c:pt idx="0">
                  <c:v>plantes en pots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ASV!$A$7:$A$32</c:f>
              <c:numCache>
                <c:formatCode>General</c:formatCode>
                <c:ptCount val="26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30</c:v>
                </c:pt>
                <c:pt idx="15">
                  <c:v>32</c:v>
                </c:pt>
                <c:pt idx="16">
                  <c:v>34</c:v>
                </c:pt>
                <c:pt idx="17">
                  <c:v>36</c:v>
                </c:pt>
                <c:pt idx="18">
                  <c:v>38</c:v>
                </c:pt>
                <c:pt idx="19">
                  <c:v>40</c:v>
                </c:pt>
                <c:pt idx="20">
                  <c:v>42</c:v>
                </c:pt>
                <c:pt idx="21">
                  <c:v>44</c:v>
                </c:pt>
                <c:pt idx="22">
                  <c:v>46</c:v>
                </c:pt>
                <c:pt idx="23">
                  <c:v>48</c:v>
                </c:pt>
                <c:pt idx="24">
                  <c:v>50</c:v>
                </c:pt>
                <c:pt idx="25">
                  <c:v>52</c:v>
                </c:pt>
              </c:numCache>
            </c:numRef>
          </c:xVal>
          <c:yVal>
            <c:numRef>
              <c:f>ASV!$H$162:$H$187</c:f>
              <c:numCache>
                <c:formatCode>0</c:formatCode>
                <c:ptCount val="26"/>
                <c:pt idx="0">
                  <c:v>125</c:v>
                </c:pt>
                <c:pt idx="1">
                  <c:v>39</c:v>
                </c:pt>
                <c:pt idx="2">
                  <c:v>25.2</c:v>
                </c:pt>
                <c:pt idx="3">
                  <c:v>11.4</c:v>
                </c:pt>
                <c:pt idx="4">
                  <c:v>13.6</c:v>
                </c:pt>
                <c:pt idx="5">
                  <c:v>14.6</c:v>
                </c:pt>
                <c:pt idx="6">
                  <c:v>26.6</c:v>
                </c:pt>
                <c:pt idx="7">
                  <c:v>34.4</c:v>
                </c:pt>
                <c:pt idx="8">
                  <c:v>11.6</c:v>
                </c:pt>
                <c:pt idx="9">
                  <c:v>11.2</c:v>
                </c:pt>
                <c:pt idx="10">
                  <c:v>2.2000000000000002</c:v>
                </c:pt>
                <c:pt idx="11">
                  <c:v>1.8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ASV!$BD$4</c:f>
              <c:strCache>
                <c:ptCount val="1"/>
                <c:pt idx="0">
                  <c:v>Plantes en  rhizotrons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ASV!$A$7:$A$32</c:f>
              <c:numCache>
                <c:formatCode>General</c:formatCode>
                <c:ptCount val="26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30</c:v>
                </c:pt>
                <c:pt idx="15">
                  <c:v>32</c:v>
                </c:pt>
                <c:pt idx="16">
                  <c:v>34</c:v>
                </c:pt>
                <c:pt idx="17">
                  <c:v>36</c:v>
                </c:pt>
                <c:pt idx="18">
                  <c:v>38</c:v>
                </c:pt>
                <c:pt idx="19">
                  <c:v>40</c:v>
                </c:pt>
                <c:pt idx="20">
                  <c:v>42</c:v>
                </c:pt>
                <c:pt idx="21">
                  <c:v>44</c:v>
                </c:pt>
                <c:pt idx="22">
                  <c:v>46</c:v>
                </c:pt>
                <c:pt idx="23">
                  <c:v>48</c:v>
                </c:pt>
                <c:pt idx="24">
                  <c:v>50</c:v>
                </c:pt>
                <c:pt idx="25">
                  <c:v>52</c:v>
                </c:pt>
              </c:numCache>
            </c:numRef>
          </c:xVal>
          <c:yVal>
            <c:numRef>
              <c:f>ASV!$BA$162:$BA$187</c:f>
              <c:numCache>
                <c:formatCode>0</c:formatCode>
                <c:ptCount val="26"/>
                <c:pt idx="0">
                  <c:v>104.5</c:v>
                </c:pt>
                <c:pt idx="1">
                  <c:v>42.75</c:v>
                </c:pt>
                <c:pt idx="2">
                  <c:v>24.5</c:v>
                </c:pt>
                <c:pt idx="3">
                  <c:v>15.5</c:v>
                </c:pt>
                <c:pt idx="4">
                  <c:v>16.5</c:v>
                </c:pt>
                <c:pt idx="5">
                  <c:v>14</c:v>
                </c:pt>
                <c:pt idx="6">
                  <c:v>22.5</c:v>
                </c:pt>
                <c:pt idx="7">
                  <c:v>13.75</c:v>
                </c:pt>
                <c:pt idx="8">
                  <c:v>7.25</c:v>
                </c:pt>
                <c:pt idx="9">
                  <c:v>5.75</c:v>
                </c:pt>
                <c:pt idx="10">
                  <c:v>0.75</c:v>
                </c:pt>
                <c:pt idx="11">
                  <c:v>2</c:v>
                </c:pt>
                <c:pt idx="12">
                  <c:v>1</c:v>
                </c:pt>
                <c:pt idx="13">
                  <c:v>0.25</c:v>
                </c:pt>
                <c:pt idx="14">
                  <c:v>1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152064"/>
        <c:axId val="144154624"/>
      </c:scatterChart>
      <c:valAx>
        <c:axId val="1441520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/>
                </a:pPr>
                <a:r>
                  <a:rPr lang="en-US" sz="1200" b="1" dirty="0" smtClean="0"/>
                  <a:t>Distance</a:t>
                </a:r>
                <a:r>
                  <a:rPr lang="en-US" sz="1200" b="1" baseline="0" dirty="0" smtClean="0"/>
                  <a:t> from stem base (cm)</a:t>
                </a:r>
                <a:endParaRPr lang="en-US" sz="1200" b="1" dirty="0"/>
              </a:p>
            </c:rich>
          </c:tx>
          <c:layout>
            <c:manualLayout>
              <c:xMode val="edge"/>
              <c:yMode val="edge"/>
              <c:x val="0.39661349867970003"/>
              <c:y val="0.9427137724942510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44154624"/>
        <c:crosses val="autoZero"/>
        <c:crossBetween val="midCat"/>
      </c:valAx>
      <c:valAx>
        <c:axId val="144154624"/>
        <c:scaling>
          <c:orientation val="minMax"/>
          <c:max val="15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fr-FR" sz="1200" dirty="0" smtClean="0"/>
                  <a:t>Nb</a:t>
                </a:r>
                <a:r>
                  <a:rPr lang="fr-FR" sz="1200" baseline="0" dirty="0" smtClean="0"/>
                  <a:t> nodules </a:t>
                </a:r>
                <a:r>
                  <a:rPr lang="fr-FR" sz="1200" baseline="0" dirty="0" err="1" smtClean="0"/>
                  <a:t>lateral</a:t>
                </a:r>
                <a:r>
                  <a:rPr lang="fr-FR" sz="1200" baseline="0" dirty="0" smtClean="0"/>
                  <a:t> </a:t>
                </a:r>
                <a:r>
                  <a:rPr lang="fr-FR" sz="1200" baseline="0" dirty="0" err="1" smtClean="0"/>
                  <a:t>roots</a:t>
                </a:r>
                <a:endParaRPr lang="fr-FR" sz="1200" dirty="0"/>
              </a:p>
            </c:rich>
          </c:tx>
          <c:layout>
            <c:manualLayout>
              <c:xMode val="edge"/>
              <c:yMode val="edge"/>
              <c:x val="2.09152081825459E-2"/>
              <c:y val="0.168441772653632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4415206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Feuil1!$C$1</c:f>
              <c:strCache>
                <c:ptCount val="1"/>
                <c:pt idx="0">
                  <c:v>Longueur du pivot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Feuil1!$B$2:$B$6</c:f>
              <c:strCache>
                <c:ptCount val="5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</c:strCache>
            </c:strRef>
          </c:cat>
          <c:val>
            <c:numRef>
              <c:f>Feuil1!$C$2:$C$6</c:f>
              <c:numCache>
                <c:formatCode>General</c:formatCode>
                <c:ptCount val="5"/>
                <c:pt idx="0">
                  <c:v>17.758833333333179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190848"/>
        <c:axId val="144205696"/>
      </c:lineChart>
      <c:catAx>
        <c:axId val="144190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Date de la mesure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205696"/>
        <c:crosses val="autoZero"/>
        <c:auto val="1"/>
        <c:lblAlgn val="ctr"/>
        <c:lblOffset val="100"/>
        <c:noMultiLvlLbl val="0"/>
      </c:catAx>
      <c:valAx>
        <c:axId val="144205696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Longueur en 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190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Nombre nodules sur le pivot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Feuil1!$B$2:$B$6</c:f>
              <c:strCache>
                <c:ptCount val="5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</c:strCache>
            </c:strRef>
          </c:cat>
          <c:val>
            <c:numRef>
              <c:f>Feuil1!$D$2:$D$6</c:f>
              <c:numCache>
                <c:formatCode>General</c:formatCode>
                <c:ptCount val="5"/>
                <c:pt idx="0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250368"/>
        <c:axId val="144252928"/>
      </c:lineChart>
      <c:catAx>
        <c:axId val="1442503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Date de la mesure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252928"/>
        <c:crosses val="autoZero"/>
        <c:auto val="1"/>
        <c:lblAlgn val="ctr"/>
        <c:lblOffset val="100"/>
        <c:noMultiLvlLbl val="0"/>
      </c:catAx>
      <c:valAx>
        <c:axId val="144252928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Nombre de nodules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250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Feuil1!$E$1</c:f>
              <c:strCache>
                <c:ptCount val="1"/>
                <c:pt idx="0">
                  <c:v>Nombre de latérales sur le pivot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Feuil1!$B$2:$B$6</c:f>
              <c:strCache>
                <c:ptCount val="5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</c:strCache>
            </c:strRef>
          </c:cat>
          <c:val>
            <c:numRef>
              <c:f>Feuil1!$E$2:$E$6</c:f>
              <c:numCache>
                <c:formatCode>General</c:formatCode>
                <c:ptCount val="5"/>
                <c:pt idx="0">
                  <c:v>34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272768"/>
        <c:axId val="144291712"/>
      </c:lineChart>
      <c:catAx>
        <c:axId val="14427276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Date de la mesure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291712"/>
        <c:crosses val="autoZero"/>
        <c:auto val="1"/>
        <c:lblAlgn val="ctr"/>
        <c:lblOffset val="100"/>
        <c:noMultiLvlLbl val="0"/>
      </c:catAx>
      <c:valAx>
        <c:axId val="144291712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Nombre de latérales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272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Feuil1!$C$18</c:f>
              <c:strCache>
                <c:ptCount val="1"/>
                <c:pt idx="0">
                  <c:v>Longueur du pivot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Feuil1!$B$2:$B$6</c:f>
              <c:strCache>
                <c:ptCount val="5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</c:strCache>
            </c:strRef>
          </c:cat>
          <c:val>
            <c:numRef>
              <c:f>Feuil1!$C$19:$C$23</c:f>
              <c:numCache>
                <c:formatCode>General</c:formatCode>
                <c:ptCount val="5"/>
                <c:pt idx="0">
                  <c:v>17.758833333333179</c:v>
                </c:pt>
                <c:pt idx="1">
                  <c:v>25.543933333333179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324096"/>
        <c:axId val="144326656"/>
      </c:lineChart>
      <c:catAx>
        <c:axId val="1443240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Date de la mesure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326656"/>
        <c:crosses val="autoZero"/>
        <c:auto val="1"/>
        <c:lblAlgn val="ctr"/>
        <c:lblOffset val="100"/>
        <c:noMultiLvlLbl val="0"/>
      </c:catAx>
      <c:valAx>
        <c:axId val="144326656"/>
        <c:scaling>
          <c:orientation val="minMax"/>
          <c:max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Longueur en 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32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Feuil1!$D$18</c:f>
              <c:strCache>
                <c:ptCount val="1"/>
                <c:pt idx="0">
                  <c:v>Nombre nodules sur le pivot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Feuil1!$B$2:$B$6</c:f>
              <c:strCache>
                <c:ptCount val="5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</c:strCache>
            </c:strRef>
          </c:cat>
          <c:val>
            <c:numRef>
              <c:f>Feuil1!$D$19:$D$23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851904"/>
        <c:axId val="143853824"/>
      </c:lineChart>
      <c:catAx>
        <c:axId val="1438519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Date de la mesure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3853824"/>
        <c:crosses val="autoZero"/>
        <c:auto val="1"/>
        <c:lblAlgn val="ctr"/>
        <c:lblOffset val="100"/>
        <c:noMultiLvlLbl val="0"/>
      </c:catAx>
      <c:valAx>
        <c:axId val="143853824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Nombre de nodules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385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Feuil1!$E$1</c:f>
              <c:strCache>
                <c:ptCount val="1"/>
                <c:pt idx="0">
                  <c:v>Nombre de latérales sur le pivot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Feuil1!$B$2:$B$6</c:f>
              <c:strCache>
                <c:ptCount val="5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</c:strCache>
            </c:strRef>
          </c:cat>
          <c:val>
            <c:numRef>
              <c:f>Feuil1!$E$19:$E$23</c:f>
              <c:numCache>
                <c:formatCode>General</c:formatCode>
                <c:ptCount val="5"/>
                <c:pt idx="0">
                  <c:v>34</c:v>
                </c:pt>
                <c:pt idx="1">
                  <c:v>43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029184"/>
        <c:axId val="144035840"/>
      </c:lineChart>
      <c:catAx>
        <c:axId val="144029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Date de la mesure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035840"/>
        <c:crosses val="autoZero"/>
        <c:auto val="1"/>
        <c:lblAlgn val="ctr"/>
        <c:lblOffset val="100"/>
        <c:noMultiLvlLbl val="0"/>
      </c:catAx>
      <c:valAx>
        <c:axId val="144035840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Nombre de latérales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02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831726674244201"/>
          <c:y val="6.7435317644444701E-2"/>
          <c:w val="0.73163238272670506"/>
          <c:h val="0.619526751929524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trendline>
            <c:trendlineType val="poly"/>
            <c:order val="2"/>
            <c:intercept val="0"/>
            <c:dispRSqr val="1"/>
            <c:dispEq val="1"/>
            <c:trendlineLbl>
              <c:layout>
                <c:manualLayout>
                  <c:x val="-7.1763393810944098E-2"/>
                  <c:y val="0.75072214198422405"/>
                </c:manualLayout>
              </c:layout>
              <c:numFmt formatCode="#,##0.00000000" sourceLinked="0"/>
              <c:txPr>
                <a:bodyPr/>
                <a:lstStyle/>
                <a:p>
                  <a:pPr>
                    <a:defRPr lang="fr-FR" sz="900"/>
                  </a:pPr>
                  <a:endParaRPr lang="fr-FR"/>
                </a:p>
              </c:txPr>
            </c:trendlineLbl>
          </c:trendline>
          <c:xVal>
            <c:numRef>
              <c:f>'calibration globales'!$U$3:$U$94</c:f>
              <c:numCache>
                <c:formatCode>0.00</c:formatCode>
                <c:ptCount val="92"/>
                <c:pt idx="0">
                  <c:v>0.327792857142857</c:v>
                </c:pt>
                <c:pt idx="1">
                  <c:v>0.68628571428571405</c:v>
                </c:pt>
                <c:pt idx="2">
                  <c:v>0.72847714285714305</c:v>
                </c:pt>
                <c:pt idx="3">
                  <c:v>0.43340800000000002</c:v>
                </c:pt>
                <c:pt idx="4">
                  <c:v>0.32399</c:v>
                </c:pt>
                <c:pt idx="6">
                  <c:v>1.0081899999999999</c:v>
                </c:pt>
                <c:pt idx="7">
                  <c:v>0.808422857142857</c:v>
                </c:pt>
                <c:pt idx="8">
                  <c:v>1.241042857142856</c:v>
                </c:pt>
                <c:pt idx="9">
                  <c:v>1.2699357142857139</c:v>
                </c:pt>
                <c:pt idx="10">
                  <c:v>0.77420333333333302</c:v>
                </c:pt>
                <c:pt idx="11">
                  <c:v>1.801533333333333</c:v>
                </c:pt>
                <c:pt idx="12">
                  <c:v>1.5303500000000001</c:v>
                </c:pt>
                <c:pt idx="13">
                  <c:v>5.1905E-2</c:v>
                </c:pt>
                <c:pt idx="14">
                  <c:v>0.41239666666666702</c:v>
                </c:pt>
                <c:pt idx="15">
                  <c:v>3.1387499999999982</c:v>
                </c:pt>
                <c:pt idx="16">
                  <c:v>0.77912500000000096</c:v>
                </c:pt>
                <c:pt idx="17">
                  <c:v>0.96523333333333305</c:v>
                </c:pt>
                <c:pt idx="18">
                  <c:v>1.6558999999999979</c:v>
                </c:pt>
                <c:pt idx="19">
                  <c:v>2.2312666666666661</c:v>
                </c:pt>
                <c:pt idx="20">
                  <c:v>2.4320666666666622</c:v>
                </c:pt>
                <c:pt idx="21">
                  <c:v>2.4974666666666661</c:v>
                </c:pt>
                <c:pt idx="22">
                  <c:v>2.7610000000000001</c:v>
                </c:pt>
                <c:pt idx="23">
                  <c:v>0.68482500000000002</c:v>
                </c:pt>
                <c:pt idx="24">
                  <c:v>0.81538500000000003</c:v>
                </c:pt>
                <c:pt idx="25">
                  <c:v>0.65544000000000002</c:v>
                </c:pt>
                <c:pt idx="26">
                  <c:v>0.66771500000000095</c:v>
                </c:pt>
                <c:pt idx="27">
                  <c:v>2.0205333333333342</c:v>
                </c:pt>
                <c:pt idx="28">
                  <c:v>2.5235000000000012</c:v>
                </c:pt>
                <c:pt idx="29">
                  <c:v>0.72941500000000004</c:v>
                </c:pt>
                <c:pt idx="30">
                  <c:v>0.87153000000000003</c:v>
                </c:pt>
                <c:pt idx="31">
                  <c:v>1.4900333333333331</c:v>
                </c:pt>
                <c:pt idx="32">
                  <c:v>1.716833333333333</c:v>
                </c:pt>
                <c:pt idx="33">
                  <c:v>1.80315</c:v>
                </c:pt>
                <c:pt idx="34">
                  <c:v>1.9778500000000001</c:v>
                </c:pt>
                <c:pt idx="35">
                  <c:v>2.0473666666666701</c:v>
                </c:pt>
                <c:pt idx="36">
                  <c:v>2.3439333333333341</c:v>
                </c:pt>
                <c:pt idx="37">
                  <c:v>1.775799999999998</c:v>
                </c:pt>
                <c:pt idx="38">
                  <c:v>1.9246666666666661</c:v>
                </c:pt>
                <c:pt idx="39">
                  <c:v>0.67186333333333403</c:v>
                </c:pt>
                <c:pt idx="40">
                  <c:v>0.80013000000000001</c:v>
                </c:pt>
                <c:pt idx="41">
                  <c:v>0.98145333333333296</c:v>
                </c:pt>
                <c:pt idx="42">
                  <c:v>1.15316</c:v>
                </c:pt>
                <c:pt idx="43">
                  <c:v>4.7878333333333334</c:v>
                </c:pt>
                <c:pt idx="44">
                  <c:v>5.2446666666666673</c:v>
                </c:pt>
                <c:pt idx="45">
                  <c:v>2.2651000000000008</c:v>
                </c:pt>
                <c:pt idx="46">
                  <c:v>2.3790333333333331</c:v>
                </c:pt>
                <c:pt idx="47">
                  <c:v>1.3640000000000001</c:v>
                </c:pt>
                <c:pt idx="48">
                  <c:v>1.4973333333333341</c:v>
                </c:pt>
                <c:pt idx="49">
                  <c:v>1.6753</c:v>
                </c:pt>
                <c:pt idx="50">
                  <c:v>1.792533333333334</c:v>
                </c:pt>
                <c:pt idx="51">
                  <c:v>3.3722333333333161</c:v>
                </c:pt>
                <c:pt idx="52">
                  <c:v>3.6240000000000001</c:v>
                </c:pt>
                <c:pt idx="53">
                  <c:v>2.9157999999999982</c:v>
                </c:pt>
                <c:pt idx="54">
                  <c:v>1.3188800000000001</c:v>
                </c:pt>
                <c:pt idx="55">
                  <c:v>4.081733333333343</c:v>
                </c:pt>
                <c:pt idx="56">
                  <c:v>6.3414333333333399</c:v>
                </c:pt>
                <c:pt idx="57">
                  <c:v>0.94839333333333298</c:v>
                </c:pt>
                <c:pt idx="58">
                  <c:v>4.4606000000000003</c:v>
                </c:pt>
                <c:pt idx="59">
                  <c:v>5.6200333333333354</c:v>
                </c:pt>
                <c:pt idx="61">
                  <c:v>4.2525666666666666</c:v>
                </c:pt>
                <c:pt idx="62">
                  <c:v>1.443633333333332</c:v>
                </c:pt>
                <c:pt idx="63">
                  <c:v>26.822599999999969</c:v>
                </c:pt>
                <c:pt idx="64">
                  <c:v>19.755833333333179</c:v>
                </c:pt>
                <c:pt idx="65">
                  <c:v>3.0914666666666668</c:v>
                </c:pt>
                <c:pt idx="66">
                  <c:v>4.9997333333333502</c:v>
                </c:pt>
                <c:pt idx="67">
                  <c:v>4.5899333333333399</c:v>
                </c:pt>
                <c:pt idx="68">
                  <c:v>17.12706666666671</c:v>
                </c:pt>
                <c:pt idx="69">
                  <c:v>12.836866666666671</c:v>
                </c:pt>
                <c:pt idx="70">
                  <c:v>4.0415333333333399</c:v>
                </c:pt>
                <c:pt idx="71">
                  <c:v>4.458566666666667</c:v>
                </c:pt>
                <c:pt idx="72">
                  <c:v>0.40328000000000003</c:v>
                </c:pt>
                <c:pt idx="73">
                  <c:v>3.7940333333333331</c:v>
                </c:pt>
                <c:pt idx="75">
                  <c:v>22.48816666666665</c:v>
                </c:pt>
                <c:pt idx="76">
                  <c:v>6.9753666666666714</c:v>
                </c:pt>
                <c:pt idx="77">
                  <c:v>20.91276666666667</c:v>
                </c:pt>
                <c:pt idx="78">
                  <c:v>6.0183666666666662</c:v>
                </c:pt>
                <c:pt idx="79">
                  <c:v>17.452299999999969</c:v>
                </c:pt>
                <c:pt idx="80">
                  <c:v>42.233700000000013</c:v>
                </c:pt>
                <c:pt idx="81">
                  <c:v>18.464866666666701</c:v>
                </c:pt>
                <c:pt idx="82">
                  <c:v>4.9235333333333333</c:v>
                </c:pt>
                <c:pt idx="83">
                  <c:v>6.1341333333333354</c:v>
                </c:pt>
                <c:pt idx="84">
                  <c:v>17.29273333333289</c:v>
                </c:pt>
                <c:pt idx="85">
                  <c:v>20.490433333332891</c:v>
                </c:pt>
                <c:pt idx="86">
                  <c:v>10.132300000000001</c:v>
                </c:pt>
                <c:pt idx="87">
                  <c:v>0.88462333333333298</c:v>
                </c:pt>
                <c:pt idx="88">
                  <c:v>41.720400000000012</c:v>
                </c:pt>
                <c:pt idx="89">
                  <c:v>8.3291333333333348</c:v>
                </c:pt>
                <c:pt idx="90">
                  <c:v>6.5054333333333334</c:v>
                </c:pt>
                <c:pt idx="91">
                  <c:v>5.1173666666666646</c:v>
                </c:pt>
              </c:numCache>
            </c:numRef>
          </c:xVal>
          <c:yVal>
            <c:numRef>
              <c:f>'calibration globales'!$AH$3:$AH$94</c:f>
              <c:numCache>
                <c:formatCode>0.00</c:formatCode>
                <c:ptCount val="92"/>
                <c:pt idx="0">
                  <c:v>0.15</c:v>
                </c:pt>
                <c:pt idx="1">
                  <c:v>0.34399999999999997</c:v>
                </c:pt>
                <c:pt idx="2">
                  <c:v>0.48699999999999999</c:v>
                </c:pt>
                <c:pt idx="4">
                  <c:v>1.0999999999999999E-2</c:v>
                </c:pt>
                <c:pt idx="6">
                  <c:v>1.6479999999999999</c:v>
                </c:pt>
                <c:pt idx="7">
                  <c:v>1.502999999999999</c:v>
                </c:pt>
                <c:pt idx="8">
                  <c:v>2.1579999999999999</c:v>
                </c:pt>
                <c:pt idx="9">
                  <c:v>2.4759999999999982</c:v>
                </c:pt>
                <c:pt idx="10">
                  <c:v>1.424999999999998</c:v>
                </c:pt>
                <c:pt idx="11">
                  <c:v>2.3660000000000001</c:v>
                </c:pt>
                <c:pt idx="12">
                  <c:v>1.675</c:v>
                </c:pt>
                <c:pt idx="13">
                  <c:v>1.274999999999999</c:v>
                </c:pt>
                <c:pt idx="14">
                  <c:v>1.3460000000000001</c:v>
                </c:pt>
                <c:pt idx="15">
                  <c:v>3.141</c:v>
                </c:pt>
                <c:pt idx="16">
                  <c:v>0.78700000000000003</c:v>
                </c:pt>
                <c:pt idx="17">
                  <c:v>1.83</c:v>
                </c:pt>
                <c:pt idx="18">
                  <c:v>1.5960000000000001</c:v>
                </c:pt>
                <c:pt idx="19">
                  <c:v>3.746</c:v>
                </c:pt>
                <c:pt idx="21">
                  <c:v>3.6339999999999999</c:v>
                </c:pt>
                <c:pt idx="23">
                  <c:v>1.071</c:v>
                </c:pt>
                <c:pt idx="25">
                  <c:v>1.018999999999999</c:v>
                </c:pt>
                <c:pt idx="27">
                  <c:v>3.2280000000000002</c:v>
                </c:pt>
                <c:pt idx="29">
                  <c:v>1.37</c:v>
                </c:pt>
                <c:pt idx="31">
                  <c:v>2.4209999999999998</c:v>
                </c:pt>
                <c:pt idx="33">
                  <c:v>2.4209999999999998</c:v>
                </c:pt>
                <c:pt idx="35">
                  <c:v>3.044</c:v>
                </c:pt>
                <c:pt idx="37">
                  <c:v>2.387</c:v>
                </c:pt>
                <c:pt idx="39">
                  <c:v>0.90300000000000002</c:v>
                </c:pt>
                <c:pt idx="41">
                  <c:v>1.6259999999999999</c:v>
                </c:pt>
                <c:pt idx="43">
                  <c:v>6.1899999999999986</c:v>
                </c:pt>
                <c:pt idx="45">
                  <c:v>2.4340000000000002</c:v>
                </c:pt>
                <c:pt idx="47">
                  <c:v>2.0819999999999999</c:v>
                </c:pt>
                <c:pt idx="49">
                  <c:v>2.0640000000000001</c:v>
                </c:pt>
                <c:pt idx="51">
                  <c:v>4.3919999999999986</c:v>
                </c:pt>
                <c:pt idx="52">
                  <c:v>5.702</c:v>
                </c:pt>
                <c:pt idx="53">
                  <c:v>4.58</c:v>
                </c:pt>
                <c:pt idx="54">
                  <c:v>2.3079999999999998</c:v>
                </c:pt>
                <c:pt idx="55">
                  <c:v>5.7469999999999999</c:v>
                </c:pt>
                <c:pt idx="56">
                  <c:v>8.0650000000000048</c:v>
                </c:pt>
                <c:pt idx="57">
                  <c:v>1.867</c:v>
                </c:pt>
                <c:pt idx="58">
                  <c:v>6.9460000000000024</c:v>
                </c:pt>
                <c:pt idx="59">
                  <c:v>7.4300000000000024</c:v>
                </c:pt>
                <c:pt idx="60">
                  <c:v>3.79</c:v>
                </c:pt>
                <c:pt idx="61">
                  <c:v>6.1</c:v>
                </c:pt>
                <c:pt idx="62">
                  <c:v>1.9800000000000011</c:v>
                </c:pt>
                <c:pt idx="63">
                  <c:v>41.38</c:v>
                </c:pt>
                <c:pt idx="64">
                  <c:v>34.25</c:v>
                </c:pt>
                <c:pt idx="65">
                  <c:v>4.53</c:v>
                </c:pt>
                <c:pt idx="66" formatCode="General">
                  <c:v>6.46</c:v>
                </c:pt>
                <c:pt idx="67">
                  <c:v>5.2700000000000014</c:v>
                </c:pt>
                <c:pt idx="68">
                  <c:v>25.015000000000001</c:v>
                </c:pt>
                <c:pt idx="69">
                  <c:v>18.305</c:v>
                </c:pt>
                <c:pt idx="70">
                  <c:v>4.5999999999999996</c:v>
                </c:pt>
                <c:pt idx="71">
                  <c:v>5.53</c:v>
                </c:pt>
                <c:pt idx="72">
                  <c:v>1.1870000000000001</c:v>
                </c:pt>
                <c:pt idx="73">
                  <c:v>5.298</c:v>
                </c:pt>
                <c:pt idx="75">
                  <c:v>31.17</c:v>
                </c:pt>
                <c:pt idx="76">
                  <c:v>8.0310000000000006</c:v>
                </c:pt>
                <c:pt idx="77">
                  <c:v>32.733000000000011</c:v>
                </c:pt>
                <c:pt idx="78">
                  <c:v>8.3460000000000001</c:v>
                </c:pt>
                <c:pt idx="79">
                  <c:v>25.055</c:v>
                </c:pt>
                <c:pt idx="80">
                  <c:v>75.5</c:v>
                </c:pt>
                <c:pt idx="81">
                  <c:v>38.807000000000002</c:v>
                </c:pt>
                <c:pt idx="82">
                  <c:v>7.3079999999999856</c:v>
                </c:pt>
                <c:pt idx="83">
                  <c:v>7.55</c:v>
                </c:pt>
                <c:pt idx="84">
                  <c:v>19.704999999999991</c:v>
                </c:pt>
                <c:pt idx="85">
                  <c:v>28.263999999999982</c:v>
                </c:pt>
                <c:pt idx="86">
                  <c:v>14.3</c:v>
                </c:pt>
                <c:pt idx="87">
                  <c:v>1.35</c:v>
                </c:pt>
                <c:pt idx="88">
                  <c:v>59.260000000000012</c:v>
                </c:pt>
                <c:pt idx="89">
                  <c:v>8.2520000000000007</c:v>
                </c:pt>
                <c:pt idx="90">
                  <c:v>10.36000000000001</c:v>
                </c:pt>
                <c:pt idx="91">
                  <c:v>6.2330000000000014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452416"/>
        <c:axId val="143278464"/>
      </c:scatterChart>
      <c:valAx>
        <c:axId val="143452416"/>
        <c:scaling>
          <c:orientation val="minMax"/>
          <c:max val="5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lang="fr-FR" sz="1200">
                    <a:solidFill>
                      <a:srgbClr val="009900"/>
                    </a:solidFill>
                  </a:defRPr>
                </a:pPr>
                <a:r>
                  <a:rPr lang="en-US" sz="1200" dirty="0">
                    <a:solidFill>
                      <a:srgbClr val="009900"/>
                    </a:solidFill>
                  </a:rPr>
                  <a:t>Projected area </a:t>
                </a:r>
                <a:r>
                  <a:rPr lang="en-US" sz="1200" dirty="0" smtClean="0">
                    <a:solidFill>
                      <a:srgbClr val="009900"/>
                    </a:solidFill>
                  </a:rPr>
                  <a:t>(</a:t>
                </a:r>
                <a:r>
                  <a:rPr lang="en-US" sz="1200" dirty="0">
                    <a:solidFill>
                      <a:srgbClr val="009900"/>
                    </a:solidFill>
                  </a:rPr>
                  <a:t>cm²)</a:t>
                </a:r>
              </a:p>
            </c:rich>
          </c:tx>
          <c:layout>
            <c:manualLayout>
              <c:xMode val="edge"/>
              <c:yMode val="edge"/>
              <c:x val="0.35646502240491801"/>
              <c:y val="0.76657005430769098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lang="fr-FR"/>
            </a:pPr>
            <a:endParaRPr lang="fr-FR"/>
          </a:p>
        </c:txPr>
        <c:crossAx val="143278464"/>
        <c:crosses val="autoZero"/>
        <c:crossBetween val="midCat"/>
      </c:valAx>
      <c:valAx>
        <c:axId val="1432784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fr-FR" sz="1200">
                    <a:solidFill>
                      <a:srgbClr val="0000FF"/>
                    </a:solidFill>
                  </a:defRPr>
                </a:pPr>
                <a:r>
                  <a:rPr lang="en-US" sz="1200">
                    <a:solidFill>
                      <a:srgbClr val="0000FF"/>
                    </a:solidFill>
                  </a:rPr>
                  <a:t>Mesured Leaf area (cm²)</a:t>
                </a:r>
              </a:p>
            </c:rich>
          </c:tx>
          <c:layout>
            <c:manualLayout>
              <c:xMode val="edge"/>
              <c:yMode val="edge"/>
              <c:x val="3.1656026823230501E-2"/>
              <c:y val="0.10844015697602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lang="fr-FR"/>
            </a:pPr>
            <a:endParaRPr lang="fr-FR"/>
          </a:p>
        </c:txPr>
        <c:crossAx val="143452416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Feuil1!$C$1</c:f>
              <c:strCache>
                <c:ptCount val="1"/>
                <c:pt idx="0">
                  <c:v>Longueur du pivot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Feuil1!$B$2:$B$6</c:f>
              <c:strCache>
                <c:ptCount val="5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</c:strCache>
            </c:strRef>
          </c:cat>
          <c:val>
            <c:numRef>
              <c:f>Feuil1!$C$35:$C$39</c:f>
              <c:numCache>
                <c:formatCode>General</c:formatCode>
                <c:ptCount val="5"/>
                <c:pt idx="0">
                  <c:v>17.758833333333179</c:v>
                </c:pt>
                <c:pt idx="1">
                  <c:v>25.543933333333179</c:v>
                </c:pt>
                <c:pt idx="2">
                  <c:v>28.680833333333279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449920"/>
        <c:axId val="144451456"/>
      </c:lineChart>
      <c:catAx>
        <c:axId val="1444499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Date de la mesure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451456"/>
        <c:crosses val="autoZero"/>
        <c:auto val="1"/>
        <c:lblAlgn val="ctr"/>
        <c:lblOffset val="100"/>
        <c:noMultiLvlLbl val="0"/>
      </c:catAx>
      <c:valAx>
        <c:axId val="144451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Longueur en 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449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Feuil1!$E$1</c:f>
              <c:strCache>
                <c:ptCount val="1"/>
                <c:pt idx="0">
                  <c:v>Nombre de latérales sur le pivot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Feuil1!$B$2:$B$6</c:f>
              <c:strCache>
                <c:ptCount val="5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</c:strCache>
            </c:strRef>
          </c:cat>
          <c:val>
            <c:numRef>
              <c:f>Feuil1!$E$35:$E$39</c:f>
              <c:numCache>
                <c:formatCode>General</c:formatCode>
                <c:ptCount val="5"/>
                <c:pt idx="0">
                  <c:v>34</c:v>
                </c:pt>
                <c:pt idx="1">
                  <c:v>43</c:v>
                </c:pt>
                <c:pt idx="2">
                  <c:v>49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590336"/>
        <c:axId val="144629760"/>
      </c:lineChart>
      <c:catAx>
        <c:axId val="1445903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Date de la mesure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629760"/>
        <c:crosses val="autoZero"/>
        <c:auto val="1"/>
        <c:lblAlgn val="ctr"/>
        <c:lblOffset val="100"/>
        <c:noMultiLvlLbl val="0"/>
      </c:catAx>
      <c:valAx>
        <c:axId val="144629760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 dirty="0"/>
                  <a:t>Nombre de latérales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590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75000"/>
          <a:lumOff val="2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Nombre nodules sur le pivot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Feuil1!$B$2:$B$6</c:f>
              <c:strCache>
                <c:ptCount val="5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</c:strCache>
            </c:strRef>
          </c:cat>
          <c:val>
            <c:numRef>
              <c:f>Feuil1!$D$35:$D$39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585088"/>
        <c:axId val="144586624"/>
      </c:lineChart>
      <c:catAx>
        <c:axId val="1445850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Date de la mesure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586624"/>
        <c:crosses val="autoZero"/>
        <c:auto val="1"/>
        <c:lblAlgn val="ctr"/>
        <c:lblOffset val="100"/>
        <c:noMultiLvlLbl val="0"/>
      </c:catAx>
      <c:valAx>
        <c:axId val="144586624"/>
        <c:scaling>
          <c:orientation val="minMax"/>
          <c:max val="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Nombre de nodules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4585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Feuil1!$C$1</c:f>
              <c:strCache>
                <c:ptCount val="1"/>
                <c:pt idx="0">
                  <c:v>Longueur du pivot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Feuil1!$B$2:$B$6</c:f>
              <c:strCache>
                <c:ptCount val="5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</c:strCache>
            </c:strRef>
          </c:cat>
          <c:val>
            <c:numRef>
              <c:f>Feuil1!$C$52:$C$56</c:f>
              <c:numCache>
                <c:formatCode>General</c:formatCode>
                <c:ptCount val="5"/>
                <c:pt idx="0">
                  <c:v>17.758833333333179</c:v>
                </c:pt>
                <c:pt idx="1">
                  <c:v>25.543933333333179</c:v>
                </c:pt>
                <c:pt idx="2">
                  <c:v>28.680833333333279</c:v>
                </c:pt>
                <c:pt idx="3">
                  <c:v>31.2885666666667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102336"/>
        <c:axId val="145108992"/>
      </c:lineChart>
      <c:catAx>
        <c:axId val="1451023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Date de la mesure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108992"/>
        <c:crosses val="autoZero"/>
        <c:auto val="1"/>
        <c:lblAlgn val="ctr"/>
        <c:lblOffset val="100"/>
        <c:noMultiLvlLbl val="0"/>
      </c:catAx>
      <c:valAx>
        <c:axId val="14510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Longueur en 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102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Feuil1!$E$1</c:f>
              <c:strCache>
                <c:ptCount val="1"/>
                <c:pt idx="0">
                  <c:v>Nombre de latérales sur le pivot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Feuil1!$B$2:$B$6</c:f>
              <c:strCache>
                <c:ptCount val="5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</c:strCache>
            </c:strRef>
          </c:cat>
          <c:val>
            <c:numRef>
              <c:f>Feuil1!$E$52:$E$56</c:f>
              <c:numCache>
                <c:formatCode>General</c:formatCode>
                <c:ptCount val="5"/>
                <c:pt idx="0">
                  <c:v>34</c:v>
                </c:pt>
                <c:pt idx="1">
                  <c:v>43</c:v>
                </c:pt>
                <c:pt idx="2">
                  <c:v>49</c:v>
                </c:pt>
                <c:pt idx="3">
                  <c:v>55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124736"/>
        <c:axId val="145008512"/>
      </c:lineChart>
      <c:catAx>
        <c:axId val="1451247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Date de la mesure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008512"/>
        <c:crosses val="autoZero"/>
        <c:auto val="1"/>
        <c:lblAlgn val="ctr"/>
        <c:lblOffset val="100"/>
        <c:noMultiLvlLbl val="0"/>
      </c:catAx>
      <c:valAx>
        <c:axId val="145008512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Nombre de latérales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12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Nombre nodules sur le pivot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Feuil1!$B$2:$B$6</c:f>
              <c:strCache>
                <c:ptCount val="5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</c:strCache>
            </c:strRef>
          </c:cat>
          <c:val>
            <c:numRef>
              <c:f>Feuil1!$D$52:$D$56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761792"/>
        <c:axId val="145764352"/>
      </c:lineChart>
      <c:catAx>
        <c:axId val="1457617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Date de la mesure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764352"/>
        <c:crosses val="autoZero"/>
        <c:auto val="1"/>
        <c:lblAlgn val="ctr"/>
        <c:lblOffset val="100"/>
        <c:noMultiLvlLbl val="0"/>
      </c:catAx>
      <c:valAx>
        <c:axId val="14576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Nombre de nodules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761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Feuil1!$C$1</c:f>
              <c:strCache>
                <c:ptCount val="1"/>
                <c:pt idx="0">
                  <c:v>Longueur du pivot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Feuil1!$B$2:$B$6</c:f>
              <c:strCache>
                <c:ptCount val="5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</c:strCache>
            </c:strRef>
          </c:cat>
          <c:val>
            <c:numRef>
              <c:f>Feuil1!$C$69:$C$73</c:f>
              <c:numCache>
                <c:formatCode>General</c:formatCode>
                <c:ptCount val="5"/>
                <c:pt idx="0">
                  <c:v>17.758833333333179</c:v>
                </c:pt>
                <c:pt idx="1">
                  <c:v>25.543933333333179</c:v>
                </c:pt>
                <c:pt idx="2">
                  <c:v>28.680833333333279</c:v>
                </c:pt>
                <c:pt idx="3">
                  <c:v>31.2885666666667</c:v>
                </c:pt>
                <c:pt idx="4">
                  <c:v>37.096699999999998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396096"/>
        <c:axId val="145398016"/>
      </c:lineChart>
      <c:catAx>
        <c:axId val="1453960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Date de la mesure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398016"/>
        <c:crosses val="autoZero"/>
        <c:auto val="1"/>
        <c:lblAlgn val="ctr"/>
        <c:lblOffset val="100"/>
        <c:noMultiLvlLbl val="0"/>
      </c:catAx>
      <c:valAx>
        <c:axId val="145398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Longueur en cm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396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Feuil1!$E$1</c:f>
              <c:strCache>
                <c:ptCount val="1"/>
                <c:pt idx="0">
                  <c:v>Nombre de latérales sur le pivot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Feuil1!$B$2:$B$6</c:f>
              <c:strCache>
                <c:ptCount val="5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</c:strCache>
            </c:strRef>
          </c:cat>
          <c:val>
            <c:numRef>
              <c:f>Feuil1!$E$69:$E$73</c:f>
              <c:numCache>
                <c:formatCode>General</c:formatCode>
                <c:ptCount val="5"/>
                <c:pt idx="0">
                  <c:v>34</c:v>
                </c:pt>
                <c:pt idx="1">
                  <c:v>43</c:v>
                </c:pt>
                <c:pt idx="2">
                  <c:v>49</c:v>
                </c:pt>
                <c:pt idx="3">
                  <c:v>55</c:v>
                </c:pt>
                <c:pt idx="4">
                  <c:v>59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190720"/>
        <c:axId val="148201472"/>
      </c:lineChart>
      <c:catAx>
        <c:axId val="1481907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Date de la mesure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201472"/>
        <c:crosses val="autoZero"/>
        <c:auto val="1"/>
        <c:lblAlgn val="ctr"/>
        <c:lblOffset val="100"/>
        <c:noMultiLvlLbl val="0"/>
      </c:catAx>
      <c:valAx>
        <c:axId val="148201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Nombre de latérales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819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Feuil1!$D$1</c:f>
              <c:strCache>
                <c:ptCount val="1"/>
                <c:pt idx="0">
                  <c:v>Nombre nodules sur le pivot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Feuil1!$B$2:$B$6</c:f>
              <c:strCache>
                <c:ptCount val="5"/>
                <c:pt idx="0">
                  <c:v>t0</c:v>
                </c:pt>
                <c:pt idx="1">
                  <c:v>t1</c:v>
                </c:pt>
                <c:pt idx="2">
                  <c:v>t2</c:v>
                </c:pt>
                <c:pt idx="3">
                  <c:v>t3</c:v>
                </c:pt>
                <c:pt idx="4">
                  <c:v>t4</c:v>
                </c:pt>
              </c:strCache>
            </c:strRef>
          </c:cat>
          <c:val>
            <c:numRef>
              <c:f>Feuil1!$D$69:$D$73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6</c:v>
                </c:pt>
                <c:pt idx="4">
                  <c:v>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509760"/>
        <c:axId val="145549184"/>
      </c:lineChart>
      <c:catAx>
        <c:axId val="1455097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Date de la mesure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549184"/>
        <c:crosses val="autoZero"/>
        <c:auto val="1"/>
        <c:lblAlgn val="ctr"/>
        <c:lblOffset val="100"/>
        <c:noMultiLvlLbl val="0"/>
      </c:catAx>
      <c:valAx>
        <c:axId val="145549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/>
                  <a:t>Nombre de nodules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550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015079873271599"/>
          <c:y val="6.14173152188833E-2"/>
          <c:w val="0.81262863026864995"/>
          <c:h val="0.63163151694072595"/>
        </c:manualLayout>
      </c:layout>
      <c:barChart>
        <c:barDir val="col"/>
        <c:grouping val="clustered"/>
        <c:varyColors val="0"/>
        <c:ser>
          <c:idx val="0"/>
          <c:order val="0"/>
          <c:tx>
            <c:v>Hydroponic</c:v>
          </c:tx>
          <c:invertIfNegative val="0"/>
          <c:cat>
            <c:strRef>
              <c:f>Feuil1!$A$46:$A$54</c:f>
              <c:strCache>
                <c:ptCount val="9"/>
                <c:pt idx="0">
                  <c:v>CUZCO 1</c:v>
                </c:pt>
                <c:pt idx="1">
                  <c:v>PI186093</c:v>
                </c:pt>
                <c:pt idx="2">
                  <c:v>LIVIOLETTA</c:v>
                </c:pt>
                <c:pt idx="3">
                  <c:v>CAMEOR</c:v>
                </c:pt>
                <c:pt idx="4">
                  <c:v>L1073</c:v>
                </c:pt>
                <c:pt idx="5">
                  <c:v>AMINO</c:v>
                </c:pt>
                <c:pt idx="6">
                  <c:v>KAYANNE</c:v>
                </c:pt>
                <c:pt idx="7">
                  <c:v>ISARD</c:v>
                </c:pt>
                <c:pt idx="8">
                  <c:v>NEPAL A</c:v>
                </c:pt>
              </c:strCache>
            </c:strRef>
          </c:cat>
          <c:val>
            <c:numRef>
              <c:f>Feuil1!$B$46:$B$54</c:f>
              <c:numCache>
                <c:formatCode>0.00</c:formatCode>
                <c:ptCount val="9"/>
                <c:pt idx="0">
                  <c:v>0.120118</c:v>
                </c:pt>
                <c:pt idx="1">
                  <c:v>0.108392</c:v>
                </c:pt>
                <c:pt idx="2">
                  <c:v>7.7245999999999995E-2</c:v>
                </c:pt>
                <c:pt idx="3">
                  <c:v>7.8941999999999998E-2</c:v>
                </c:pt>
                <c:pt idx="4">
                  <c:v>4.9147999999999997E-2</c:v>
                </c:pt>
                <c:pt idx="5">
                  <c:v>5.8984000000000002E-2</c:v>
                </c:pt>
                <c:pt idx="6">
                  <c:v>4.521E-2</c:v>
                </c:pt>
                <c:pt idx="7">
                  <c:v>5.2106E-2</c:v>
                </c:pt>
                <c:pt idx="8">
                  <c:v>3.9836000000000003E-2</c:v>
                </c:pt>
              </c:numCache>
            </c:numRef>
          </c:val>
        </c:ser>
        <c:ser>
          <c:idx val="1"/>
          <c:order val="1"/>
          <c:tx>
            <c:v>Rhizotrons</c:v>
          </c:tx>
          <c:invertIfNegative val="0"/>
          <c:cat>
            <c:strRef>
              <c:f>Feuil1!$A$46:$A$54</c:f>
              <c:strCache>
                <c:ptCount val="9"/>
                <c:pt idx="0">
                  <c:v>CUZCO 1</c:v>
                </c:pt>
                <c:pt idx="1">
                  <c:v>PI186093</c:v>
                </c:pt>
                <c:pt idx="2">
                  <c:v>LIVIOLETTA</c:v>
                </c:pt>
                <c:pt idx="3">
                  <c:v>CAMEOR</c:v>
                </c:pt>
                <c:pt idx="4">
                  <c:v>L1073</c:v>
                </c:pt>
                <c:pt idx="5">
                  <c:v>AMINO</c:v>
                </c:pt>
                <c:pt idx="6">
                  <c:v>KAYANNE</c:v>
                </c:pt>
                <c:pt idx="7">
                  <c:v>ISARD</c:v>
                </c:pt>
                <c:pt idx="8">
                  <c:v>NEPAL A</c:v>
                </c:pt>
              </c:strCache>
            </c:strRef>
          </c:cat>
          <c:val>
            <c:numRef>
              <c:f>Feuil1!$C$46:$C$54</c:f>
              <c:numCache>
                <c:formatCode>0.000</c:formatCode>
                <c:ptCount val="9"/>
                <c:pt idx="0">
                  <c:v>7.0059999999999997E-2</c:v>
                </c:pt>
                <c:pt idx="1">
                  <c:v>7.392E-2</c:v>
                </c:pt>
                <c:pt idx="2">
                  <c:v>3.8690000000000002E-2</c:v>
                </c:pt>
                <c:pt idx="3">
                  <c:v>4.5240000000000002E-2</c:v>
                </c:pt>
                <c:pt idx="4">
                  <c:v>3.1099999999999999E-2</c:v>
                </c:pt>
                <c:pt idx="5">
                  <c:v>3.4139999999999997E-2</c:v>
                </c:pt>
                <c:pt idx="6">
                  <c:v>1.9380000000000001E-2</c:v>
                </c:pt>
                <c:pt idx="7">
                  <c:v>2.375E-2</c:v>
                </c:pt>
                <c:pt idx="8">
                  <c:v>1.022E-2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620736"/>
        <c:axId val="143622528"/>
      </c:barChart>
      <c:catAx>
        <c:axId val="1436207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43622528"/>
        <c:crosses val="autoZero"/>
        <c:auto val="1"/>
        <c:lblAlgn val="ctr"/>
        <c:lblOffset val="100"/>
        <c:noMultiLvlLbl val="0"/>
      </c:catAx>
      <c:valAx>
        <c:axId val="143622528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43620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626784892615303"/>
          <c:y val="6.7723471049231695E-2"/>
          <c:w val="0.30494020963482699"/>
          <c:h val="0.33016377809872999"/>
        </c:manualLayout>
      </c:layout>
      <c:overlay val="0"/>
      <c:txPr>
        <a:bodyPr/>
        <a:lstStyle/>
        <a:p>
          <a:pPr>
            <a:defRPr sz="12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fr-FR" sz="1600"/>
            </a:pPr>
            <a:r>
              <a:rPr lang="en-US" sz="1600"/>
              <a:t>Projected area from</a:t>
            </a:r>
            <a:r>
              <a:rPr lang="en-US" sz="1600" baseline="0"/>
              <a:t> images</a:t>
            </a:r>
            <a:endParaRPr lang="en-US" sz="160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081466019445099"/>
          <c:y val="0.200387751267562"/>
          <c:w val="0.72999100527291805"/>
          <c:h val="0.58715458874178705"/>
        </c:manualLayout>
      </c:layout>
      <c:lineChart>
        <c:grouping val="standard"/>
        <c:varyColors val="0"/>
        <c:ser>
          <c:idx val="1"/>
          <c:order val="0"/>
          <c:tx>
            <c:v>pot 359 Null</c:v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circle"/>
            <c:size val="4"/>
            <c:spPr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marker>
          <c:cat>
            <c:numRef>
              <c:f>'[estimated growth.xlsx]exemple'!$G$2:$T$2</c:f>
              <c:numCache>
                <c:formatCode>General</c:formatCode>
                <c:ptCount val="14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21</c:v>
                </c:pt>
                <c:pt idx="5">
                  <c:v>22</c:v>
                </c:pt>
                <c:pt idx="6">
                  <c:v>23</c:v>
                </c:pt>
                <c:pt idx="7">
                  <c:v>24</c:v>
                </c:pt>
                <c:pt idx="8">
                  <c:v>25</c:v>
                </c:pt>
                <c:pt idx="9">
                  <c:v>26</c:v>
                </c:pt>
                <c:pt idx="10">
                  <c:v>28</c:v>
                </c:pt>
                <c:pt idx="11">
                  <c:v>29</c:v>
                </c:pt>
                <c:pt idx="12">
                  <c:v>30</c:v>
                </c:pt>
                <c:pt idx="13">
                  <c:v>31</c:v>
                </c:pt>
              </c:numCache>
            </c:numRef>
          </c:cat>
          <c:val>
            <c:numRef>
              <c:f>'[estimated growth.xlsx]exemple'!$G$65:$T$65</c:f>
              <c:numCache>
                <c:formatCode>0.00</c:formatCode>
                <c:ptCount val="14"/>
                <c:pt idx="0">
                  <c:v>2.7784666666666671</c:v>
                </c:pt>
                <c:pt idx="1">
                  <c:v>2.7784666666666671</c:v>
                </c:pt>
                <c:pt idx="2">
                  <c:v>3.567566666666671</c:v>
                </c:pt>
                <c:pt idx="3">
                  <c:v>3.9725666666666668</c:v>
                </c:pt>
                <c:pt idx="4">
                  <c:v>4.6258333333333317</c:v>
                </c:pt>
                <c:pt idx="5">
                  <c:v>5.033433333333341</c:v>
                </c:pt>
                <c:pt idx="6">
                  <c:v>5.6866666666666674</c:v>
                </c:pt>
                <c:pt idx="7">
                  <c:v>6.1101333333333328</c:v>
                </c:pt>
                <c:pt idx="8">
                  <c:v>6.7457333333333409</c:v>
                </c:pt>
                <c:pt idx="9">
                  <c:v>6.966233333333343</c:v>
                </c:pt>
                <c:pt idx="10">
                  <c:v>11.46133333333333</c:v>
                </c:pt>
                <c:pt idx="11">
                  <c:v>12.10148600000001</c:v>
                </c:pt>
                <c:pt idx="12">
                  <c:v>13.438902666666671</c:v>
                </c:pt>
                <c:pt idx="13">
                  <c:v>13.813242000000001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404352"/>
        <c:axId val="136710016"/>
      </c:lineChart>
      <c:catAx>
        <c:axId val="1364043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fr-FR"/>
                </a:pPr>
                <a:r>
                  <a:rPr lang="en-US"/>
                  <a:t>Days since sowing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fr-FR"/>
            </a:pPr>
            <a:endParaRPr lang="fr-FR"/>
          </a:p>
        </c:txPr>
        <c:crossAx val="136710016"/>
        <c:crosses val="autoZero"/>
        <c:auto val="1"/>
        <c:lblAlgn val="ctr"/>
        <c:lblOffset val="100"/>
        <c:noMultiLvlLbl val="1"/>
      </c:catAx>
      <c:valAx>
        <c:axId val="1367100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fr-FR"/>
                </a:pPr>
                <a:r>
                  <a:rPr lang="en-US"/>
                  <a:t>Projected</a:t>
                </a:r>
                <a:r>
                  <a:rPr lang="en-US" baseline="0"/>
                  <a:t> area</a:t>
                </a:r>
                <a:r>
                  <a:rPr lang="en-US"/>
                  <a:t> (cm²)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lang="fr-FR"/>
            </a:pPr>
            <a:endParaRPr lang="fr-FR"/>
          </a:p>
        </c:txPr>
        <c:crossAx val="136404352"/>
        <c:crosses val="autoZero"/>
        <c:crossBetween val="between"/>
      </c:valAx>
      <c:spPr>
        <a:noFill/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008000"/>
              </a:solidFill>
            </c:spPr>
          </c:marker>
          <c:trendline>
            <c:trendlineType val="linear"/>
            <c:dispRSqr val="0"/>
            <c:dispEq val="0"/>
          </c:trendline>
          <c:trendline>
            <c:trendlineType val="linear"/>
            <c:dispRSqr val="0"/>
            <c:dispEq val="1"/>
            <c:trendlineLbl>
              <c:layout>
                <c:manualLayout>
                  <c:x val="-0.313506456310505"/>
                  <c:y val="6.3960614827705306E-2"/>
                </c:manualLayout>
              </c:layout>
              <c:numFmt formatCode="General" sourceLinked="0"/>
            </c:trendlineLbl>
          </c:trendline>
          <c:xVal>
            <c:numRef>
              <c:f>graphiques!$C$143:$C$152</c:f>
              <c:numCache>
                <c:formatCode>0.00</c:formatCode>
                <c:ptCount val="10"/>
                <c:pt idx="0">
                  <c:v>5.8984000000000002E-2</c:v>
                </c:pt>
                <c:pt idx="1">
                  <c:v>3.64325E-2</c:v>
                </c:pt>
                <c:pt idx="2">
                  <c:v>7.8941999999999998E-2</c:v>
                </c:pt>
                <c:pt idx="3">
                  <c:v>0.120118</c:v>
                </c:pt>
                <c:pt idx="4">
                  <c:v>5.2106E-2</c:v>
                </c:pt>
                <c:pt idx="5">
                  <c:v>4.521E-2</c:v>
                </c:pt>
                <c:pt idx="6">
                  <c:v>4.9147999999999997E-2</c:v>
                </c:pt>
                <c:pt idx="7">
                  <c:v>7.7245999999999995E-2</c:v>
                </c:pt>
                <c:pt idx="8">
                  <c:v>3.9836000000000003E-2</c:v>
                </c:pt>
                <c:pt idx="9">
                  <c:v>0.108392</c:v>
                </c:pt>
              </c:numCache>
            </c:numRef>
          </c:xVal>
          <c:yVal>
            <c:numRef>
              <c:f>graphiques!$D$143:$D$152</c:f>
              <c:numCache>
                <c:formatCode>General</c:formatCode>
                <c:ptCount val="10"/>
                <c:pt idx="0" formatCode="0.000">
                  <c:v>3.4139999999999997E-2</c:v>
                </c:pt>
                <c:pt idx="2" formatCode="0.000">
                  <c:v>4.5240000000000002E-2</c:v>
                </c:pt>
                <c:pt idx="3" formatCode="0.000">
                  <c:v>7.0059999999999997E-2</c:v>
                </c:pt>
                <c:pt idx="4" formatCode="0.000">
                  <c:v>2.375E-2</c:v>
                </c:pt>
                <c:pt idx="5" formatCode="0.000">
                  <c:v>1.9380000000000001E-2</c:v>
                </c:pt>
                <c:pt idx="6" formatCode="0.000">
                  <c:v>3.1099999999999999E-2</c:v>
                </c:pt>
                <c:pt idx="7" formatCode="0.000">
                  <c:v>3.8690000000000002E-2</c:v>
                </c:pt>
                <c:pt idx="8" formatCode="0.000">
                  <c:v>1.022E-2</c:v>
                </c:pt>
                <c:pt idx="9" formatCode="0.000">
                  <c:v>7.392E-2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660544"/>
        <c:axId val="143662080"/>
      </c:scatterChart>
      <c:valAx>
        <c:axId val="143660544"/>
        <c:scaling>
          <c:orientation val="minMax"/>
        </c:scaling>
        <c:delete val="0"/>
        <c:axPos val="b"/>
        <c:numFmt formatCode="0.0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43662080"/>
        <c:crosses val="autoZero"/>
        <c:crossBetween val="midCat"/>
      </c:valAx>
      <c:valAx>
        <c:axId val="143662080"/>
        <c:scaling>
          <c:orientation val="minMax"/>
        </c:scaling>
        <c:delete val="0"/>
        <c:axPos val="l"/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fr-FR"/>
          </a:p>
        </c:txPr>
        <c:crossAx val="143660544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fr-FR" sz="1600"/>
            </a:pPr>
            <a:r>
              <a:rPr lang="en-US" sz="1600"/>
              <a:t>Plant Height from image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835693371933399"/>
          <c:y val="0.18339166615497501"/>
          <c:w val="0.82833445471174405"/>
          <c:h val="0.63329963479852602"/>
        </c:manualLayout>
      </c:layout>
      <c:lineChart>
        <c:grouping val="standard"/>
        <c:varyColors val="0"/>
        <c:ser>
          <c:idx val="1"/>
          <c:order val="0"/>
          <c:tx>
            <c:v>Pot 359 Null</c:v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circle"/>
            <c:size val="4"/>
            <c:spPr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marker>
          <c:cat>
            <c:numRef>
              <c:f>'[estimated growth.xlsx]exemple'!$G$2:$T$2</c:f>
              <c:numCache>
                <c:formatCode>General</c:formatCode>
                <c:ptCount val="14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21</c:v>
                </c:pt>
                <c:pt idx="5">
                  <c:v>22</c:v>
                </c:pt>
                <c:pt idx="6">
                  <c:v>23</c:v>
                </c:pt>
                <c:pt idx="7">
                  <c:v>24</c:v>
                </c:pt>
                <c:pt idx="8">
                  <c:v>25</c:v>
                </c:pt>
                <c:pt idx="9">
                  <c:v>26</c:v>
                </c:pt>
                <c:pt idx="10">
                  <c:v>28</c:v>
                </c:pt>
                <c:pt idx="11">
                  <c:v>29</c:v>
                </c:pt>
                <c:pt idx="12">
                  <c:v>30</c:v>
                </c:pt>
                <c:pt idx="13">
                  <c:v>31</c:v>
                </c:pt>
              </c:numCache>
            </c:numRef>
          </c:cat>
          <c:val>
            <c:numRef>
              <c:f>'[estimated growth.xlsx]exemple'!$G$63:$T$63</c:f>
              <c:numCache>
                <c:formatCode>General</c:formatCode>
                <c:ptCount val="14"/>
                <c:pt idx="0">
                  <c:v>15.37290000000001</c:v>
                </c:pt>
                <c:pt idx="1">
                  <c:v>15.37290000000001</c:v>
                </c:pt>
                <c:pt idx="2">
                  <c:v>16.313400000000001</c:v>
                </c:pt>
                <c:pt idx="3">
                  <c:v>16.330500000000001</c:v>
                </c:pt>
                <c:pt idx="4">
                  <c:v>16.29629999999997</c:v>
                </c:pt>
                <c:pt idx="5">
                  <c:v>17.852399999999982</c:v>
                </c:pt>
                <c:pt idx="6">
                  <c:v>20.24619999999997</c:v>
                </c:pt>
                <c:pt idx="7">
                  <c:v>21.057400000000001</c:v>
                </c:pt>
                <c:pt idx="8">
                  <c:v>20.956</c:v>
                </c:pt>
                <c:pt idx="9">
                  <c:v>20.61800000000002</c:v>
                </c:pt>
                <c:pt idx="10">
                  <c:v>20.44899999999997</c:v>
                </c:pt>
                <c:pt idx="11">
                  <c:v>22.17280000000002</c:v>
                </c:pt>
                <c:pt idx="12">
                  <c:v>23.355799999999959</c:v>
                </c:pt>
                <c:pt idx="13">
                  <c:v>23.2544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738304"/>
        <c:axId val="136757248"/>
      </c:lineChart>
      <c:catAx>
        <c:axId val="136738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fr-FR"/>
                </a:pPr>
                <a:r>
                  <a:rPr lang="en-US"/>
                  <a:t>Days since sowing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fr-FR"/>
            </a:pPr>
            <a:endParaRPr lang="fr-FR"/>
          </a:p>
        </c:txPr>
        <c:crossAx val="136757248"/>
        <c:crosses val="autoZero"/>
        <c:auto val="1"/>
        <c:lblAlgn val="ctr"/>
        <c:lblOffset val="100"/>
        <c:noMultiLvlLbl val="1"/>
      </c:catAx>
      <c:valAx>
        <c:axId val="13675724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fr-FR"/>
                </a:pPr>
                <a:r>
                  <a:rPr lang="en-US"/>
                  <a:t>Height (cm)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fr-FR"/>
            </a:pPr>
            <a:endParaRPr lang="fr-FR"/>
          </a:p>
        </c:txPr>
        <c:crossAx val="136738304"/>
        <c:crosses val="autoZero"/>
        <c:crossBetween val="between"/>
      </c:valAx>
      <c:spPr>
        <a:noFill/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fr-FR" sz="1600"/>
            </a:pPr>
            <a:r>
              <a:rPr lang="en-US" sz="1600" dirty="0" smtClean="0"/>
              <a:t>Shoot </a:t>
            </a:r>
            <a:r>
              <a:rPr lang="en-US" sz="1600" dirty="0"/>
              <a:t>Dry</a:t>
            </a:r>
            <a:r>
              <a:rPr lang="en-US" sz="1600" baseline="0" dirty="0"/>
              <a:t> Weight </a:t>
            </a:r>
            <a:endParaRPr lang="en-US" sz="1600" dirty="0"/>
          </a:p>
        </c:rich>
      </c:tx>
      <c:layout>
        <c:manualLayout>
          <c:xMode val="edge"/>
          <c:yMode val="edge"/>
          <c:x val="0.15463157602371699"/>
          <c:y val="3.306924230641040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807249085613601"/>
          <c:y val="0.19551174224770901"/>
          <c:w val="0.74296891848618196"/>
          <c:h val="0.60983338014388799"/>
        </c:manualLayout>
      </c:layout>
      <c:lineChart>
        <c:grouping val="standard"/>
        <c:varyColors val="0"/>
        <c:ser>
          <c:idx val="1"/>
          <c:order val="0"/>
          <c:tx>
            <c:v>Pot 359 Null</c:v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circle"/>
            <c:size val="4"/>
            <c:spPr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marker>
          <c:cat>
            <c:numRef>
              <c:f>'[estimated growth.xlsx]exemple'!$G$2:$T$2</c:f>
              <c:numCache>
                <c:formatCode>General</c:formatCode>
                <c:ptCount val="14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21</c:v>
                </c:pt>
                <c:pt idx="5">
                  <c:v>22</c:v>
                </c:pt>
                <c:pt idx="6">
                  <c:v>23</c:v>
                </c:pt>
                <c:pt idx="7">
                  <c:v>24</c:v>
                </c:pt>
                <c:pt idx="8">
                  <c:v>25</c:v>
                </c:pt>
                <c:pt idx="9">
                  <c:v>26</c:v>
                </c:pt>
                <c:pt idx="10">
                  <c:v>28</c:v>
                </c:pt>
                <c:pt idx="11">
                  <c:v>29</c:v>
                </c:pt>
                <c:pt idx="12">
                  <c:v>30</c:v>
                </c:pt>
                <c:pt idx="13">
                  <c:v>31</c:v>
                </c:pt>
              </c:numCache>
            </c:numRef>
          </c:cat>
          <c:val>
            <c:numRef>
              <c:f>'[estimated growth.xlsx]exemple'!$U$63:$AF$63</c:f>
              <c:numCache>
                <c:formatCode>0.00</c:formatCode>
                <c:ptCount val="12"/>
                <c:pt idx="0">
                  <c:v>1.6304486378429899E-2</c:v>
                </c:pt>
                <c:pt idx="1">
                  <c:v>1.6304486378429899E-2</c:v>
                </c:pt>
                <c:pt idx="2">
                  <c:v>2.1046819050655301E-2</c:v>
                </c:pt>
                <c:pt idx="3">
                  <c:v>2.3499988098467098E-2</c:v>
                </c:pt>
                <c:pt idx="4">
                  <c:v>2.9987617816137801E-2</c:v>
                </c:pt>
                <c:pt idx="5">
                  <c:v>3.4026859082856901E-2</c:v>
                </c:pt>
                <c:pt idx="6">
                  <c:v>3.6663449675152601E-2</c:v>
                </c:pt>
                <c:pt idx="7">
                  <c:v>4.0647551166338697E-2</c:v>
                </c:pt>
                <c:pt idx="8">
                  <c:v>7.1207969363912799E-2</c:v>
                </c:pt>
                <c:pt idx="9">
                  <c:v>7.5492729037384798E-2</c:v>
                </c:pt>
                <c:pt idx="10">
                  <c:v>8.4549519206778903E-2</c:v>
                </c:pt>
                <c:pt idx="11">
                  <c:v>8.7109930610987693E-2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6768896"/>
        <c:axId val="136791936"/>
      </c:lineChart>
      <c:catAx>
        <c:axId val="1367688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fr-FR"/>
                </a:pPr>
                <a:r>
                  <a:rPr lang="en-US"/>
                  <a:t>Days since sowing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fr-FR"/>
            </a:pPr>
            <a:endParaRPr lang="fr-FR"/>
          </a:p>
        </c:txPr>
        <c:crossAx val="136791936"/>
        <c:crosses val="autoZero"/>
        <c:auto val="1"/>
        <c:lblAlgn val="ctr"/>
        <c:lblOffset val="100"/>
        <c:noMultiLvlLbl val="1"/>
      </c:catAx>
      <c:valAx>
        <c:axId val="13679193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lang="fr-FR"/>
                </a:pPr>
                <a:r>
                  <a:rPr lang="en-US"/>
                  <a:t>Shoot</a:t>
                </a:r>
                <a:r>
                  <a:rPr lang="en-US" baseline="0"/>
                  <a:t> dry weight </a:t>
                </a:r>
                <a:r>
                  <a:rPr lang="en-US"/>
                  <a:t>(g)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lang="fr-FR"/>
            </a:pPr>
            <a:endParaRPr lang="fr-FR"/>
          </a:p>
        </c:txPr>
        <c:crossAx val="136768896"/>
        <c:crosses val="autoZero"/>
        <c:crossBetween val="between"/>
      </c:valAx>
      <c:spPr>
        <a:noFill/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/>
            </a:pPr>
            <a:r>
              <a:rPr lang="en-US" sz="1200" dirty="0" smtClean="0"/>
              <a:t>Shoots over root biomass ratio</a:t>
            </a:r>
            <a:endParaRPr lang="en-US" sz="12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('notation prélèvements'!$F$34,'notation prélèvements'!$F$43,'notation prélèvements'!$F$52,'notation prélèvements'!$F$61)</c:f>
                <c:numCache>
                  <c:formatCode>General</c:formatCode>
                  <c:ptCount val="4"/>
                  <c:pt idx="0">
                    <c:v>3.6959842802695902E-2</c:v>
                  </c:pt>
                  <c:pt idx="1">
                    <c:v>2.6058886584042699E-2</c:v>
                  </c:pt>
                  <c:pt idx="2">
                    <c:v>6.1387688342206599E-2</c:v>
                  </c:pt>
                  <c:pt idx="3">
                    <c:v>3.10637444619929E-2</c:v>
                  </c:pt>
                </c:numCache>
              </c:numRef>
            </c:plus>
            <c:minus>
              <c:numRef>
                <c:f>('notation prélèvements'!$F$34,'notation prélèvements'!$F$43,'notation prélèvements'!$F$52,'notation prélèvements'!$F$61)</c:f>
                <c:numCache>
                  <c:formatCode>General</c:formatCode>
                  <c:ptCount val="4"/>
                  <c:pt idx="0">
                    <c:v>3.6959842802695902E-2</c:v>
                  </c:pt>
                  <c:pt idx="1">
                    <c:v>2.6058886584042699E-2</c:v>
                  </c:pt>
                  <c:pt idx="2">
                    <c:v>6.1387688342206599E-2</c:v>
                  </c:pt>
                  <c:pt idx="3">
                    <c:v>3.10637444619929E-2</c:v>
                  </c:pt>
                </c:numCache>
              </c:numRef>
            </c:minus>
          </c:errBars>
          <c:cat>
            <c:strRef>
              <c:f>('notation prélèvements'!$C$28,'notation prélèvements'!$C$37,'notation prélèvements'!$C$46,'notation prélèvements'!$C$55)</c:f>
              <c:strCache>
                <c:ptCount val="4"/>
                <c:pt idx="0">
                  <c:v>Caméor - pot</c:v>
                </c:pt>
                <c:pt idx="1">
                  <c:v>Caméor - rhizotron</c:v>
                </c:pt>
                <c:pt idx="2">
                  <c:v>Kayanne - pot</c:v>
                </c:pt>
                <c:pt idx="3">
                  <c:v>Kayanne - rhizotron</c:v>
                </c:pt>
              </c:strCache>
            </c:strRef>
          </c:cat>
          <c:val>
            <c:numRef>
              <c:f>('notation prélèvements'!$AA$33,'notation prélèvements'!$AA$42,'notation prélèvements'!$AA$51,'notation prélèvements'!$AA$60)</c:f>
              <c:numCache>
                <c:formatCode>General</c:formatCode>
                <c:ptCount val="4"/>
                <c:pt idx="0">
                  <c:v>1.5421432093465799</c:v>
                </c:pt>
                <c:pt idx="1">
                  <c:v>1.551965932220754</c:v>
                </c:pt>
                <c:pt idx="2">
                  <c:v>3.045715789797601</c:v>
                </c:pt>
                <c:pt idx="3">
                  <c:v>2.9227870528818758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0211712"/>
        <c:axId val="100217600"/>
      </c:barChart>
      <c:catAx>
        <c:axId val="100211712"/>
        <c:scaling>
          <c:orientation val="minMax"/>
        </c:scaling>
        <c:delete val="0"/>
        <c:axPos val="b"/>
        <c:majorTickMark val="out"/>
        <c:minorTickMark val="none"/>
        <c:tickLblPos val="nextTo"/>
        <c:crossAx val="100217600"/>
        <c:crosses val="autoZero"/>
        <c:auto val="1"/>
        <c:lblAlgn val="ctr"/>
        <c:lblOffset val="100"/>
        <c:noMultiLvlLbl val="0"/>
      </c:catAx>
      <c:valAx>
        <c:axId val="1002176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Biomasse (g/plante)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0211712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fr-FR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Mean Nodule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weigth</a:t>
            </a:r>
            <a:endParaRPr lang="en-US" dirty="0"/>
          </a:p>
        </c:rich>
      </c:tx>
      <c:layout>
        <c:manualLayout>
          <c:xMode val="edge"/>
          <c:yMode val="edge"/>
          <c:x val="0.28804578211106402"/>
          <c:y val="2.8083313831032099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dPt>
          <c:dLbls>
            <c:numFmt formatCode="#,##0.0000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errBars>
            <c:errBarType val="both"/>
            <c:errValType val="cust"/>
            <c:noEndCap val="0"/>
            <c:plus>
              <c:numRef>
                <c:f>('notation prélèvements'!$AC$34,'notation prélèvements'!$AC$43,'notation prélèvements'!$AC$52,'notation prélèvements'!$AC$61)</c:f>
                <c:numCache>
                  <c:formatCode>General</c:formatCode>
                  <c:ptCount val="4"/>
                  <c:pt idx="0">
                    <c:v>9.5188241579633804E-5</c:v>
                  </c:pt>
                  <c:pt idx="1">
                    <c:v>6.5637483100958294E-5</c:v>
                  </c:pt>
                  <c:pt idx="2">
                    <c:v>2.9139000436507499E-5</c:v>
                  </c:pt>
                  <c:pt idx="3">
                    <c:v>2.4604346639275599E-5</c:v>
                  </c:pt>
                </c:numCache>
              </c:numRef>
            </c:plus>
            <c:minus>
              <c:numRef>
                <c:f>('notation prélèvements'!$AC$34,'notation prélèvements'!$AC$43,'notation prélèvements'!$AC$52,'notation prélèvements'!$AC$61)</c:f>
                <c:numCache>
                  <c:formatCode>General</c:formatCode>
                  <c:ptCount val="4"/>
                  <c:pt idx="0">
                    <c:v>9.5188241579633804E-5</c:v>
                  </c:pt>
                  <c:pt idx="1">
                    <c:v>6.5637483100958294E-5</c:v>
                  </c:pt>
                  <c:pt idx="2">
                    <c:v>2.9139000436507499E-5</c:v>
                  </c:pt>
                  <c:pt idx="3">
                    <c:v>2.4604346639275599E-5</c:v>
                  </c:pt>
                </c:numCache>
              </c:numRef>
            </c:minus>
          </c:errBars>
          <c:cat>
            <c:strRef>
              <c:f>('notation prélèvements'!$C$28,'notation prélèvements'!$C$37,'notation prélèvements'!$C$46,'notation prélèvements'!$C$55)</c:f>
              <c:strCache>
                <c:ptCount val="4"/>
                <c:pt idx="0">
                  <c:v>Caméor - pot</c:v>
                </c:pt>
                <c:pt idx="1">
                  <c:v>Caméor - rhizotron</c:v>
                </c:pt>
                <c:pt idx="2">
                  <c:v>Kayanne - pot</c:v>
                </c:pt>
                <c:pt idx="3">
                  <c:v>Kayanne - rhizotron</c:v>
                </c:pt>
              </c:strCache>
            </c:strRef>
          </c:cat>
          <c:val>
            <c:numRef>
              <c:f>('notation prélèvements'!$AC$33,'notation prélèvements'!$AC$42,'notation prélèvements'!$AC$51,'notation prélèvements'!$AC$60)</c:f>
              <c:numCache>
                <c:formatCode>General</c:formatCode>
                <c:ptCount val="4"/>
                <c:pt idx="0">
                  <c:v>2.22058546730584E-4</c:v>
                </c:pt>
                <c:pt idx="1">
                  <c:v>2.2320692379065201E-4</c:v>
                </c:pt>
                <c:pt idx="2">
                  <c:v>1.2485859733079501E-4</c:v>
                </c:pt>
                <c:pt idx="3">
                  <c:v>1.1785538633183201E-4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286080"/>
        <c:axId val="106287872"/>
      </c:barChart>
      <c:catAx>
        <c:axId val="106286080"/>
        <c:scaling>
          <c:orientation val="minMax"/>
        </c:scaling>
        <c:delete val="0"/>
        <c:axPos val="b"/>
        <c:majorTickMark val="out"/>
        <c:minorTickMark val="none"/>
        <c:tickLblPos val="nextTo"/>
        <c:crossAx val="106287872"/>
        <c:crosses val="autoZero"/>
        <c:auto val="1"/>
        <c:lblAlgn val="ctr"/>
        <c:lblOffset val="100"/>
        <c:noMultiLvlLbl val="0"/>
      </c:catAx>
      <c:valAx>
        <c:axId val="1062878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Biomasse (g/plante)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06286080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00"/>
      </a:pPr>
      <a:endParaRPr lang="fr-FR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456172519178601"/>
          <c:y val="7.87718118149804E-2"/>
          <c:w val="0.76002153022615304"/>
          <c:h val="0.72816760970205396"/>
        </c:manualLayout>
      </c:layout>
      <c:scatterChart>
        <c:scatterStyle val="lineMarker"/>
        <c:varyColors val="0"/>
        <c:ser>
          <c:idx val="0"/>
          <c:order val="0"/>
          <c:tx>
            <c:strRef>
              <c:f>ASV!$K$4</c:f>
              <c:strCache>
                <c:ptCount val="1"/>
                <c:pt idx="0">
                  <c:v>plantes en pots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ASV!$A$7:$A$32</c:f>
              <c:numCache>
                <c:formatCode>General</c:formatCode>
                <c:ptCount val="26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30</c:v>
                </c:pt>
                <c:pt idx="15">
                  <c:v>32</c:v>
                </c:pt>
                <c:pt idx="16">
                  <c:v>34</c:v>
                </c:pt>
                <c:pt idx="17">
                  <c:v>36</c:v>
                </c:pt>
                <c:pt idx="18">
                  <c:v>38</c:v>
                </c:pt>
                <c:pt idx="19">
                  <c:v>40</c:v>
                </c:pt>
                <c:pt idx="20">
                  <c:v>42</c:v>
                </c:pt>
                <c:pt idx="21">
                  <c:v>44</c:v>
                </c:pt>
                <c:pt idx="22">
                  <c:v>46</c:v>
                </c:pt>
                <c:pt idx="23">
                  <c:v>48</c:v>
                </c:pt>
                <c:pt idx="24">
                  <c:v>50</c:v>
                </c:pt>
                <c:pt idx="25">
                  <c:v>52</c:v>
                </c:pt>
              </c:numCache>
            </c:numRef>
          </c:xVal>
          <c:yVal>
            <c:numRef>
              <c:f>ASV!$P$7:$P$32</c:f>
              <c:numCache>
                <c:formatCode>0</c:formatCode>
                <c:ptCount val="26"/>
                <c:pt idx="0">
                  <c:v>8</c:v>
                </c:pt>
                <c:pt idx="1">
                  <c:v>9.4</c:v>
                </c:pt>
                <c:pt idx="2">
                  <c:v>9.2000000000000011</c:v>
                </c:pt>
                <c:pt idx="3">
                  <c:v>6.8</c:v>
                </c:pt>
                <c:pt idx="4">
                  <c:v>6.2</c:v>
                </c:pt>
                <c:pt idx="5">
                  <c:v>5</c:v>
                </c:pt>
                <c:pt idx="6">
                  <c:v>4</c:v>
                </c:pt>
                <c:pt idx="7">
                  <c:v>4.5999999999999996</c:v>
                </c:pt>
                <c:pt idx="8">
                  <c:v>5.4</c:v>
                </c:pt>
                <c:pt idx="9">
                  <c:v>4.4000000000000004</c:v>
                </c:pt>
                <c:pt idx="10">
                  <c:v>6</c:v>
                </c:pt>
                <c:pt idx="11">
                  <c:v>3.6</c:v>
                </c:pt>
                <c:pt idx="12">
                  <c:v>2.6</c:v>
                </c:pt>
                <c:pt idx="13">
                  <c:v>2.4</c:v>
                </c:pt>
                <c:pt idx="14">
                  <c:v>0.8</c:v>
                </c:pt>
                <c:pt idx="15">
                  <c:v>1.8</c:v>
                </c:pt>
                <c:pt idx="16">
                  <c:v>2.6</c:v>
                </c:pt>
                <c:pt idx="17">
                  <c:v>0.6</c:v>
                </c:pt>
                <c:pt idx="18">
                  <c:v>0.6</c:v>
                </c:pt>
                <c:pt idx="19">
                  <c:v>0.8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ASV!$BD$4</c:f>
              <c:strCache>
                <c:ptCount val="1"/>
                <c:pt idx="0">
                  <c:v>Plantes en  rhizotrons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ASV!$A$7:$A$32</c:f>
              <c:numCache>
                <c:formatCode>General</c:formatCode>
                <c:ptCount val="26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30</c:v>
                </c:pt>
                <c:pt idx="15">
                  <c:v>32</c:v>
                </c:pt>
                <c:pt idx="16">
                  <c:v>34</c:v>
                </c:pt>
                <c:pt idx="17">
                  <c:v>36</c:v>
                </c:pt>
                <c:pt idx="18">
                  <c:v>38</c:v>
                </c:pt>
                <c:pt idx="19">
                  <c:v>40</c:v>
                </c:pt>
                <c:pt idx="20">
                  <c:v>42</c:v>
                </c:pt>
                <c:pt idx="21">
                  <c:v>44</c:v>
                </c:pt>
                <c:pt idx="22">
                  <c:v>46</c:v>
                </c:pt>
                <c:pt idx="23">
                  <c:v>48</c:v>
                </c:pt>
                <c:pt idx="24">
                  <c:v>50</c:v>
                </c:pt>
                <c:pt idx="25">
                  <c:v>52</c:v>
                </c:pt>
              </c:numCache>
            </c:numRef>
          </c:xVal>
          <c:yVal>
            <c:numRef>
              <c:f>ASV!$BL$7:$BL$32</c:f>
              <c:numCache>
                <c:formatCode>0</c:formatCode>
                <c:ptCount val="26"/>
                <c:pt idx="0">
                  <c:v>5</c:v>
                </c:pt>
                <c:pt idx="1">
                  <c:v>3.8</c:v>
                </c:pt>
                <c:pt idx="2">
                  <c:v>4.5999999999999996</c:v>
                </c:pt>
                <c:pt idx="3">
                  <c:v>5.2</c:v>
                </c:pt>
                <c:pt idx="4">
                  <c:v>3.6</c:v>
                </c:pt>
                <c:pt idx="5">
                  <c:v>3.2</c:v>
                </c:pt>
                <c:pt idx="6">
                  <c:v>3.4</c:v>
                </c:pt>
                <c:pt idx="7">
                  <c:v>2.8</c:v>
                </c:pt>
                <c:pt idx="8">
                  <c:v>2.8</c:v>
                </c:pt>
                <c:pt idx="9">
                  <c:v>1.4</c:v>
                </c:pt>
                <c:pt idx="10">
                  <c:v>1</c:v>
                </c:pt>
                <c:pt idx="11">
                  <c:v>1.8</c:v>
                </c:pt>
                <c:pt idx="12">
                  <c:v>1</c:v>
                </c:pt>
                <c:pt idx="13">
                  <c:v>2.4</c:v>
                </c:pt>
                <c:pt idx="14">
                  <c:v>2.8</c:v>
                </c:pt>
                <c:pt idx="15">
                  <c:v>2.6</c:v>
                </c:pt>
                <c:pt idx="16">
                  <c:v>2.4</c:v>
                </c:pt>
                <c:pt idx="17">
                  <c:v>2.8</c:v>
                </c:pt>
                <c:pt idx="18">
                  <c:v>2.6</c:v>
                </c:pt>
                <c:pt idx="19">
                  <c:v>3.2</c:v>
                </c:pt>
                <c:pt idx="20">
                  <c:v>3</c:v>
                </c:pt>
                <c:pt idx="21">
                  <c:v>3.4</c:v>
                </c:pt>
                <c:pt idx="22">
                  <c:v>3.8</c:v>
                </c:pt>
                <c:pt idx="23">
                  <c:v>1.4</c:v>
                </c:pt>
                <c:pt idx="24">
                  <c:v>2.2000000000000002</c:v>
                </c:pt>
                <c:pt idx="25">
                  <c:v>0.4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830336"/>
        <c:axId val="136836608"/>
      </c:scatterChart>
      <c:valAx>
        <c:axId val="136830336"/>
        <c:scaling>
          <c:orientation val="minMax"/>
        </c:scaling>
        <c:delete val="0"/>
        <c:axPos val="b"/>
        <c:numFmt formatCode="General" sourceLinked="1"/>
        <c:majorTickMark val="cross"/>
        <c:minorTickMark val="cross"/>
        <c:tickLblPos val="nextTo"/>
        <c:spPr>
          <a:ln w="0"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fr-FR"/>
          </a:p>
        </c:txPr>
        <c:crossAx val="136836608"/>
        <c:crosses val="autoZero"/>
        <c:crossBetween val="midCat"/>
      </c:valAx>
      <c:valAx>
        <c:axId val="136836608"/>
        <c:scaling>
          <c:orientation val="minMax"/>
          <c:max val="12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 b="1"/>
                </a:pPr>
                <a:r>
                  <a:rPr lang="fr-FR" sz="1200" b="1" dirty="0" err="1" smtClean="0"/>
                  <a:t>Number</a:t>
                </a:r>
                <a:endParaRPr lang="fr-FR" sz="1200" b="1" dirty="0"/>
              </a:p>
            </c:rich>
          </c:tx>
          <c:layout>
            <c:manualLayout>
              <c:xMode val="edge"/>
              <c:yMode val="edge"/>
              <c:x val="3.5350728044275102E-2"/>
              <c:y val="0.27071063981323901"/>
            </c:manualLayout>
          </c:layout>
          <c:overlay val="0"/>
        </c:title>
        <c:numFmt formatCode="0" sourceLinked="1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crossAx val="136830336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85048391814"/>
          <c:y val="9.6115016525588196E-2"/>
          <c:w val="0.69220732919160399"/>
          <c:h val="0.71843636354454998"/>
        </c:manualLayout>
      </c:layout>
      <c:scatterChart>
        <c:scatterStyle val="lineMarker"/>
        <c:varyColors val="0"/>
        <c:ser>
          <c:idx val="0"/>
          <c:order val="0"/>
          <c:tx>
            <c:strRef>
              <c:f>ASV!$K$4</c:f>
              <c:strCache>
                <c:ptCount val="1"/>
                <c:pt idx="0">
                  <c:v>plantes en pots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ASV!$A$7:$A$32</c:f>
              <c:numCache>
                <c:formatCode>General</c:formatCode>
                <c:ptCount val="26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30</c:v>
                </c:pt>
                <c:pt idx="15">
                  <c:v>32</c:v>
                </c:pt>
                <c:pt idx="16">
                  <c:v>34</c:v>
                </c:pt>
                <c:pt idx="17">
                  <c:v>36</c:v>
                </c:pt>
                <c:pt idx="18">
                  <c:v>38</c:v>
                </c:pt>
                <c:pt idx="19">
                  <c:v>40</c:v>
                </c:pt>
                <c:pt idx="20">
                  <c:v>42</c:v>
                </c:pt>
                <c:pt idx="21">
                  <c:v>44</c:v>
                </c:pt>
                <c:pt idx="22">
                  <c:v>46</c:v>
                </c:pt>
                <c:pt idx="23">
                  <c:v>48</c:v>
                </c:pt>
                <c:pt idx="24">
                  <c:v>50</c:v>
                </c:pt>
                <c:pt idx="25">
                  <c:v>52</c:v>
                </c:pt>
              </c:numCache>
            </c:numRef>
          </c:xVal>
          <c:yVal>
            <c:numRef>
              <c:f>ASV!$P$69:$P$94</c:f>
              <c:numCache>
                <c:formatCode>0</c:formatCode>
                <c:ptCount val="26"/>
                <c:pt idx="0">
                  <c:v>63</c:v>
                </c:pt>
                <c:pt idx="1">
                  <c:v>37.4</c:v>
                </c:pt>
                <c:pt idx="2">
                  <c:v>27</c:v>
                </c:pt>
                <c:pt idx="3">
                  <c:v>27</c:v>
                </c:pt>
                <c:pt idx="4">
                  <c:v>14.2</c:v>
                </c:pt>
                <c:pt idx="5">
                  <c:v>20.399999999999999</c:v>
                </c:pt>
                <c:pt idx="6">
                  <c:v>19.600000000000001</c:v>
                </c:pt>
                <c:pt idx="7">
                  <c:v>15</c:v>
                </c:pt>
                <c:pt idx="8">
                  <c:v>33</c:v>
                </c:pt>
                <c:pt idx="9">
                  <c:v>17</c:v>
                </c:pt>
                <c:pt idx="10">
                  <c:v>10.4</c:v>
                </c:pt>
                <c:pt idx="11">
                  <c:v>4.2</c:v>
                </c:pt>
                <c:pt idx="12">
                  <c:v>1.2</c:v>
                </c:pt>
                <c:pt idx="13">
                  <c:v>0</c:v>
                </c:pt>
                <c:pt idx="14">
                  <c:v>0</c:v>
                </c:pt>
                <c:pt idx="15">
                  <c:v>2</c:v>
                </c:pt>
                <c:pt idx="16">
                  <c:v>0.4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ASV!$BD$4</c:f>
              <c:strCache>
                <c:ptCount val="1"/>
                <c:pt idx="0">
                  <c:v>Plantes en  rhizotrons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circle"/>
            <c:size val="4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ASV!$A$7:$A$32</c:f>
              <c:numCache>
                <c:formatCode>General</c:formatCode>
                <c:ptCount val="26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14</c:v>
                </c:pt>
                <c:pt idx="7">
                  <c:v>16</c:v>
                </c:pt>
                <c:pt idx="8">
                  <c:v>18</c:v>
                </c:pt>
                <c:pt idx="9">
                  <c:v>20</c:v>
                </c:pt>
                <c:pt idx="10">
                  <c:v>22</c:v>
                </c:pt>
                <c:pt idx="11">
                  <c:v>24</c:v>
                </c:pt>
                <c:pt idx="12">
                  <c:v>26</c:v>
                </c:pt>
                <c:pt idx="13">
                  <c:v>28</c:v>
                </c:pt>
                <c:pt idx="14">
                  <c:v>30</c:v>
                </c:pt>
                <c:pt idx="15">
                  <c:v>32</c:v>
                </c:pt>
                <c:pt idx="16">
                  <c:v>34</c:v>
                </c:pt>
                <c:pt idx="17">
                  <c:v>36</c:v>
                </c:pt>
                <c:pt idx="18">
                  <c:v>38</c:v>
                </c:pt>
                <c:pt idx="19">
                  <c:v>40</c:v>
                </c:pt>
                <c:pt idx="20">
                  <c:v>42</c:v>
                </c:pt>
                <c:pt idx="21">
                  <c:v>44</c:v>
                </c:pt>
                <c:pt idx="22">
                  <c:v>46</c:v>
                </c:pt>
                <c:pt idx="23">
                  <c:v>48</c:v>
                </c:pt>
                <c:pt idx="24">
                  <c:v>50</c:v>
                </c:pt>
                <c:pt idx="25">
                  <c:v>52</c:v>
                </c:pt>
              </c:numCache>
            </c:numRef>
          </c:xVal>
          <c:yVal>
            <c:numRef>
              <c:f>ASV!$BL$69:$BL$94</c:f>
              <c:numCache>
                <c:formatCode>0</c:formatCode>
                <c:ptCount val="26"/>
                <c:pt idx="0">
                  <c:v>35.6</c:v>
                </c:pt>
                <c:pt idx="1">
                  <c:v>31</c:v>
                </c:pt>
                <c:pt idx="2">
                  <c:v>21.8</c:v>
                </c:pt>
                <c:pt idx="3">
                  <c:v>20</c:v>
                </c:pt>
                <c:pt idx="4">
                  <c:v>12</c:v>
                </c:pt>
                <c:pt idx="5">
                  <c:v>14.4</c:v>
                </c:pt>
                <c:pt idx="6">
                  <c:v>16</c:v>
                </c:pt>
                <c:pt idx="7">
                  <c:v>12.8</c:v>
                </c:pt>
                <c:pt idx="8">
                  <c:v>8</c:v>
                </c:pt>
                <c:pt idx="9">
                  <c:v>1.4</c:v>
                </c:pt>
                <c:pt idx="10">
                  <c:v>5.6</c:v>
                </c:pt>
                <c:pt idx="11">
                  <c:v>6.8</c:v>
                </c:pt>
                <c:pt idx="12">
                  <c:v>3</c:v>
                </c:pt>
                <c:pt idx="13">
                  <c:v>6.8</c:v>
                </c:pt>
                <c:pt idx="14">
                  <c:v>5.6</c:v>
                </c:pt>
                <c:pt idx="15">
                  <c:v>3.8</c:v>
                </c:pt>
                <c:pt idx="16">
                  <c:v>4.8</c:v>
                </c:pt>
                <c:pt idx="17">
                  <c:v>5.2</c:v>
                </c:pt>
                <c:pt idx="18">
                  <c:v>6</c:v>
                </c:pt>
                <c:pt idx="19">
                  <c:v>5.8</c:v>
                </c:pt>
                <c:pt idx="20">
                  <c:v>2.2000000000000002</c:v>
                </c:pt>
                <c:pt idx="21">
                  <c:v>0.8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533888"/>
        <c:axId val="136556544"/>
      </c:scatterChart>
      <c:valAx>
        <c:axId val="136533888"/>
        <c:scaling>
          <c:orientation val="minMax"/>
        </c:scaling>
        <c:delete val="0"/>
        <c:axPos val="b"/>
        <c:numFmt formatCode="General" sourceLinked="1"/>
        <c:majorTickMark val="out"/>
        <c:minorTickMark val="cross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fr-FR"/>
          </a:p>
        </c:txPr>
        <c:crossAx val="136556544"/>
        <c:crosses val="autoZero"/>
        <c:crossBetween val="midCat"/>
      </c:valAx>
      <c:valAx>
        <c:axId val="136556544"/>
        <c:scaling>
          <c:orientation val="minMax"/>
          <c:max val="79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 b="1"/>
                </a:pPr>
                <a:r>
                  <a:rPr lang="fr-FR" sz="1200" b="1" dirty="0" err="1" smtClean="0"/>
                  <a:t>Number</a:t>
                </a:r>
                <a:endParaRPr lang="fr-FR" sz="1200" b="1" dirty="0"/>
              </a:p>
            </c:rich>
          </c:tx>
          <c:layout>
            <c:manualLayout>
              <c:xMode val="edge"/>
              <c:yMode val="edge"/>
              <c:x val="4.5300527460232103E-2"/>
              <c:y val="0.34974107436674101"/>
            </c:manualLayout>
          </c:layout>
          <c:overlay val="0"/>
        </c:title>
        <c:numFmt formatCode="0" sourceLinked="1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crossAx val="136533888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2" tIns="47626" rIns="95252" bIns="47626" numCol="1" anchor="t" anchorCtr="0" compatLnSpc="1">
            <a:prstTxWarp prst="textNoShape">
              <a:avLst/>
            </a:prstTxWarp>
          </a:bodyPr>
          <a:lstStyle>
            <a:lvl1pPr defTabSz="952636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2" tIns="47626" rIns="95252" bIns="47626" numCol="1" anchor="t" anchorCtr="0" compatLnSpc="1">
            <a:prstTxWarp prst="textNoShape">
              <a:avLst/>
            </a:prstTxWarp>
          </a:bodyPr>
          <a:lstStyle>
            <a:lvl1pPr algn="r" defTabSz="952636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2" tIns="47626" rIns="95252" bIns="47626" numCol="1" anchor="b" anchorCtr="0" compatLnSpc="1">
            <a:prstTxWarp prst="textNoShape">
              <a:avLst/>
            </a:prstTxWarp>
          </a:bodyPr>
          <a:lstStyle>
            <a:lvl1pPr defTabSz="952636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2" tIns="47626" rIns="95252" bIns="47626" numCol="1" anchor="b" anchorCtr="0" compatLnSpc="1">
            <a:prstTxWarp prst="textNoShape">
              <a:avLst/>
            </a:prstTxWarp>
          </a:bodyPr>
          <a:lstStyle>
            <a:lvl1pPr algn="r" defTabSz="952500">
              <a:defRPr sz="1300">
                <a:cs typeface="+mn-cs"/>
              </a:defRPr>
            </a:lvl1pPr>
          </a:lstStyle>
          <a:p>
            <a:pPr>
              <a:defRPr/>
            </a:pPr>
            <a:fld id="{89378A19-9C17-0347-81D4-B096C203323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20926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2" tIns="47626" rIns="95252" bIns="47626" numCol="1" anchor="t" anchorCtr="0" compatLnSpc="1">
            <a:prstTxWarp prst="textNoShape">
              <a:avLst/>
            </a:prstTxWarp>
          </a:bodyPr>
          <a:lstStyle>
            <a:lvl1pPr defTabSz="952636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2" tIns="47626" rIns="95252" bIns="47626" numCol="1" anchor="t" anchorCtr="0" compatLnSpc="1">
            <a:prstTxWarp prst="textNoShape">
              <a:avLst/>
            </a:prstTxWarp>
          </a:bodyPr>
          <a:lstStyle>
            <a:lvl1pPr algn="r" defTabSz="952636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9475"/>
            <a:ext cx="5438775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2" tIns="47626" rIns="95252" bIns="476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2" tIns="47626" rIns="95252" bIns="47626" numCol="1" anchor="b" anchorCtr="0" compatLnSpc="1">
            <a:prstTxWarp prst="textNoShape">
              <a:avLst/>
            </a:prstTxWarp>
          </a:bodyPr>
          <a:lstStyle>
            <a:lvl1pPr defTabSz="952636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52" tIns="47626" rIns="95252" bIns="47626" numCol="1" anchor="b" anchorCtr="0" compatLnSpc="1">
            <a:prstTxWarp prst="textNoShape">
              <a:avLst/>
            </a:prstTxWarp>
          </a:bodyPr>
          <a:lstStyle>
            <a:lvl1pPr algn="r" defTabSz="952500">
              <a:defRPr sz="1300">
                <a:cs typeface="+mn-cs"/>
              </a:defRPr>
            </a:lvl1pPr>
          </a:lstStyle>
          <a:p>
            <a:pPr>
              <a:defRPr/>
            </a:pPr>
            <a:fld id="{5B42223B-30A4-CE44-8C56-7E3028A8FE1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9410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baseline="0" dirty="0" smtClean="0"/>
              <a:t> teste the best model for calibration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either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mean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three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lateral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viexs</a:t>
            </a:r>
            <a:r>
              <a:rPr lang="fr-FR" baseline="0" dirty="0" smtClean="0"/>
              <a:t>, the </a:t>
            </a:r>
            <a:r>
              <a:rPr lang="fr-FR" baseline="0" dirty="0" err="1" smtClean="0"/>
              <a:t>biggest</a:t>
            </a:r>
            <a:r>
              <a:rPr lang="fr-FR" baseline="0" dirty="0" smtClean="0"/>
              <a:t> image </a:t>
            </a:r>
            <a:r>
              <a:rPr lang="fr-FR" baseline="0" dirty="0" err="1" smtClean="0"/>
              <a:t>taken</a:t>
            </a:r>
            <a:r>
              <a:rPr lang="fr-FR" baseline="0" dirty="0" smtClean="0"/>
              <a:t> or a </a:t>
            </a:r>
            <a:r>
              <a:rPr lang="fr-FR" baseline="0" dirty="0" err="1" smtClean="0"/>
              <a:t>somital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view</a:t>
            </a:r>
            <a:r>
              <a:rPr lang="fr-FR" baseline="0" dirty="0" smtClean="0"/>
              <a:t>. This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done</a:t>
            </a:r>
            <a:r>
              <a:rPr lang="fr-FR" baseline="0" dirty="0" smtClean="0"/>
              <a:t> on a range of data </a:t>
            </a:r>
            <a:r>
              <a:rPr lang="fr-FR" baseline="0" dirty="0" err="1" smtClean="0"/>
              <a:t>obtained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platfrom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 show the </a:t>
            </a:r>
            <a:r>
              <a:rPr lang="fr-FR" baseline="0" dirty="0" err="1" smtClean="0"/>
              <a:t>correlation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projected</a:t>
            </a:r>
            <a:r>
              <a:rPr lang="fr-FR" baseline="0" dirty="0" smtClean="0"/>
              <a:t> images (</a:t>
            </a:r>
            <a:r>
              <a:rPr lang="fr-FR" baseline="0" dirty="0" err="1" smtClean="0"/>
              <a:t>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means</a:t>
            </a:r>
            <a:r>
              <a:rPr lang="fr-FR" baseline="0" dirty="0" smtClean="0"/>
              <a:t> of 3 images, </a:t>
            </a:r>
            <a:r>
              <a:rPr lang="fr-FR" baseline="0" dirty="0" err="1" smtClean="0"/>
              <a:t>biggest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somital</a:t>
            </a:r>
            <a:r>
              <a:rPr lang="fr-FR" baseline="0" dirty="0" smtClean="0"/>
              <a:t>) on the X axis and the real </a:t>
            </a:r>
            <a:r>
              <a:rPr lang="fr-FR" baseline="0" dirty="0" err="1" smtClean="0"/>
              <a:t>leaf</a:t>
            </a:r>
            <a:r>
              <a:rPr lang="fr-FR" baseline="0" dirty="0" smtClean="0"/>
              <a:t> area </a:t>
            </a:r>
            <a:r>
              <a:rPr lang="fr-FR" baseline="0" dirty="0" err="1" smtClean="0"/>
              <a:t>manually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measured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42223B-30A4-CE44-8C56-7E3028A8FE18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033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We</a:t>
            </a:r>
            <a:r>
              <a:rPr lang="fr-FR" baseline="0" dirty="0" smtClean="0"/>
              <a:t> teste the best model for calibration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either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mean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three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lateral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viexs</a:t>
            </a:r>
            <a:r>
              <a:rPr lang="fr-FR" baseline="0" dirty="0" smtClean="0"/>
              <a:t>, the </a:t>
            </a:r>
            <a:r>
              <a:rPr lang="fr-FR" baseline="0" dirty="0" err="1" smtClean="0"/>
              <a:t>biggest</a:t>
            </a:r>
            <a:r>
              <a:rPr lang="fr-FR" baseline="0" dirty="0" smtClean="0"/>
              <a:t> image </a:t>
            </a:r>
            <a:r>
              <a:rPr lang="fr-FR" baseline="0" dirty="0" err="1" smtClean="0"/>
              <a:t>taken</a:t>
            </a:r>
            <a:r>
              <a:rPr lang="fr-FR" baseline="0" dirty="0" smtClean="0"/>
              <a:t> or a </a:t>
            </a:r>
            <a:r>
              <a:rPr lang="fr-FR" baseline="0" dirty="0" err="1" smtClean="0"/>
              <a:t>somital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view</a:t>
            </a:r>
            <a:r>
              <a:rPr lang="fr-FR" baseline="0" dirty="0" smtClean="0"/>
              <a:t>. This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done</a:t>
            </a:r>
            <a:r>
              <a:rPr lang="fr-FR" baseline="0" dirty="0" smtClean="0"/>
              <a:t> on a range of data </a:t>
            </a:r>
            <a:r>
              <a:rPr lang="fr-FR" baseline="0" dirty="0" err="1" smtClean="0"/>
              <a:t>obtained</a:t>
            </a:r>
            <a:r>
              <a:rPr lang="fr-FR" baseline="0" dirty="0" smtClean="0"/>
              <a:t> in the </a:t>
            </a:r>
            <a:r>
              <a:rPr lang="fr-FR" baseline="0" dirty="0" err="1" smtClean="0"/>
              <a:t>platfrom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results</a:t>
            </a:r>
            <a:r>
              <a:rPr lang="fr-FR" baseline="0" dirty="0" smtClean="0"/>
              <a:t> show the </a:t>
            </a:r>
            <a:r>
              <a:rPr lang="fr-FR" baseline="0" dirty="0" err="1" smtClean="0"/>
              <a:t>correlation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projected</a:t>
            </a:r>
            <a:r>
              <a:rPr lang="fr-FR" baseline="0" dirty="0" smtClean="0"/>
              <a:t> images (</a:t>
            </a:r>
            <a:r>
              <a:rPr lang="fr-FR" baseline="0" dirty="0" err="1" smtClean="0"/>
              <a:t>ie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means</a:t>
            </a:r>
            <a:r>
              <a:rPr lang="fr-FR" baseline="0" dirty="0" smtClean="0"/>
              <a:t> of 3 images, </a:t>
            </a:r>
            <a:r>
              <a:rPr lang="fr-FR" baseline="0" dirty="0" err="1" smtClean="0"/>
              <a:t>biggest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somital</a:t>
            </a:r>
            <a:r>
              <a:rPr lang="fr-FR" baseline="0" dirty="0" smtClean="0"/>
              <a:t>) on the X axis and the real </a:t>
            </a:r>
            <a:r>
              <a:rPr lang="fr-FR" baseline="0" dirty="0" err="1" smtClean="0"/>
              <a:t>leaf</a:t>
            </a:r>
            <a:r>
              <a:rPr lang="fr-FR" baseline="0" dirty="0" smtClean="0"/>
              <a:t> area </a:t>
            </a:r>
            <a:r>
              <a:rPr lang="fr-FR" baseline="0" dirty="0" err="1" smtClean="0"/>
              <a:t>manually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measured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42223B-30A4-CE44-8C56-7E3028A8FE18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349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see</a:t>
            </a:r>
            <a:r>
              <a:rPr lang="fr-FR" dirty="0" smtClean="0"/>
              <a:t> how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get</a:t>
            </a:r>
            <a:r>
              <a:rPr lang="fr-FR" dirty="0" smtClean="0"/>
              <a:t> non invasive data for</a:t>
            </a:r>
            <a:r>
              <a:rPr lang="fr-FR" baseline="0" dirty="0" smtClean="0"/>
              <a:t> progression of </a:t>
            </a:r>
            <a:r>
              <a:rPr lang="fr-FR" baseline="0" dirty="0" err="1" smtClean="0"/>
              <a:t>leaf</a:t>
            </a:r>
            <a:r>
              <a:rPr lang="fr-FR" baseline="0" dirty="0" smtClean="0"/>
              <a:t> area, shoot </a:t>
            </a:r>
            <a:r>
              <a:rPr lang="fr-FR" baseline="0" dirty="0" err="1" smtClean="0"/>
              <a:t>fresh</a:t>
            </a:r>
            <a:r>
              <a:rPr lang="fr-FR" baseline="0" dirty="0" smtClean="0"/>
              <a:t> and dry </a:t>
            </a:r>
            <a:r>
              <a:rPr lang="fr-FR" baseline="0" dirty="0" err="1" smtClean="0"/>
              <a:t>weitgth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during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experiment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an </a:t>
            </a:r>
            <a:r>
              <a:rPr lang="fr-FR" baseline="0" dirty="0" err="1" smtClean="0"/>
              <a:t>example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showing</a:t>
            </a:r>
            <a:r>
              <a:rPr lang="fr-FR" baseline="0" dirty="0" smtClean="0"/>
              <a:t> progression of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traits for the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genotypes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42223B-30A4-CE44-8C56-7E3028A8FE18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0209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F9DFE-0900-4931-B7F8-FA5ED29A06CC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10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BFC34C-D72E-4551-B5FC-10BBC1D2EC02}" type="slidenum">
              <a:rPr lang="fr-FR" smtClean="0"/>
              <a:pPr/>
              <a:t>28</a:t>
            </a:fld>
            <a:endParaRPr lang="fr-FR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600" dirty="0" smtClean="0">
              <a:solidFill>
                <a:srgbClr val="339933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357B3-C179-E04C-AC32-635BA398614D}" type="datetime1">
              <a:rPr lang="fr-FR"/>
              <a:pPr>
                <a:defRPr/>
              </a:pPr>
              <a:t>13/05/2016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</a:t>
            </a:r>
            <a:r>
              <a:rPr lang="fr-FR" baseline="30000"/>
              <a:t>ème</a:t>
            </a:r>
            <a:r>
              <a:rPr lang="fr-FR"/>
              <a:t> journée de prospective du RMT Fertilisation &amp; Environnement  - Paris, le 7 janvier 2011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EA2E3-5338-3E42-ADF3-358EFBD3B3A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973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3C071-DFC5-FD4D-82BA-440879CD4709}" type="datetime1">
              <a:rPr lang="fr-FR"/>
              <a:pPr>
                <a:defRPr/>
              </a:pPr>
              <a:t>13/05/2016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</a:t>
            </a:r>
            <a:r>
              <a:rPr lang="fr-FR" baseline="30000"/>
              <a:t>ème</a:t>
            </a:r>
            <a:r>
              <a:rPr lang="fr-FR"/>
              <a:t> journée de prospective du RMT Fertilisation &amp; Environnement  - Paris, le 7 janvier 2011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FE4EC-80AD-BD45-A6A9-3F332137D6C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165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64193-BBED-9A46-856F-93DF6D09AC8B}" type="datetime1">
              <a:rPr lang="fr-FR"/>
              <a:pPr>
                <a:defRPr/>
              </a:pPr>
              <a:t>13/05/2016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</a:t>
            </a:r>
            <a:r>
              <a:rPr lang="fr-FR" baseline="30000"/>
              <a:t>ème</a:t>
            </a:r>
            <a:r>
              <a:rPr lang="fr-FR"/>
              <a:t> journée de prospective du RMT Fertilisation &amp; Environnement  - Paris, le 7 janvier 2011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4756A-B68D-8845-9E5B-1790A6FEB8B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388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E876D-7A7B-634F-821B-95AA28FE6240}" type="datetime1">
              <a:rPr lang="fr-FR"/>
              <a:pPr>
                <a:defRPr/>
              </a:pPr>
              <a:t>13/05/2016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</a:t>
            </a:r>
            <a:r>
              <a:rPr lang="fr-FR" baseline="30000"/>
              <a:t>ème</a:t>
            </a:r>
            <a:r>
              <a:rPr lang="fr-FR"/>
              <a:t> journée de prospective du RMT Fertilisation &amp; Environnement  - Paris, le 7 janvier 2011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7E683-0C94-244A-BC91-C3663CD79B4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03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BA5FA-DF6F-AB4D-AD6D-809A9F9C2A37}" type="datetime1">
              <a:rPr lang="fr-FR"/>
              <a:pPr>
                <a:defRPr/>
              </a:pPr>
              <a:t>13/05/2016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</a:t>
            </a:r>
            <a:r>
              <a:rPr lang="fr-FR" baseline="30000"/>
              <a:t>ème</a:t>
            </a:r>
            <a:r>
              <a:rPr lang="fr-FR"/>
              <a:t> journée de prospective du RMT Fertilisation &amp; Environnement  - Paris, le 7 janvier 2011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F8FE16-C92E-874D-AC78-56F685DE22E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29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560CE-74D2-7847-AB39-E88BBC3181F6}" type="datetime1">
              <a:rPr lang="fr-FR"/>
              <a:pPr>
                <a:defRPr/>
              </a:pPr>
              <a:t>13/05/2016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</a:t>
            </a:r>
            <a:r>
              <a:rPr lang="fr-FR" baseline="30000"/>
              <a:t>ème</a:t>
            </a:r>
            <a:r>
              <a:rPr lang="fr-FR"/>
              <a:t> journée de prospective du RMT Fertilisation &amp; Environnement  - Paris, le 7 janvier 2011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C9C8B-3D24-584B-8DE8-11FEA5D1EAA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51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FFF35-6273-3049-85F4-E3BA05AD2B92}" type="datetime1">
              <a:rPr lang="fr-FR"/>
              <a:pPr>
                <a:defRPr/>
              </a:pPr>
              <a:t>13/05/2016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</a:t>
            </a:r>
            <a:r>
              <a:rPr lang="fr-FR" baseline="30000"/>
              <a:t>ème</a:t>
            </a:r>
            <a:r>
              <a:rPr lang="fr-FR"/>
              <a:t> journée de prospective du RMT Fertilisation &amp; Environnement  - Paris, le 7 janvier 2011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F462C-5419-BA4A-9CCD-718C821C37E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51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5F0B-7F3F-E647-A85D-F89E36FEDEB6}" type="datetime1">
              <a:rPr lang="fr-FR"/>
              <a:pPr>
                <a:defRPr/>
              </a:pPr>
              <a:t>13/05/2016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</a:t>
            </a:r>
            <a:r>
              <a:rPr lang="fr-FR" baseline="30000"/>
              <a:t>ème</a:t>
            </a:r>
            <a:r>
              <a:rPr lang="fr-FR"/>
              <a:t> journée de prospective du RMT Fertilisation &amp; Environnement  - Paris, le 7 janvier 2011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B087A-21B4-BD40-BEFC-DAF6B3AD10F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429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11734-9016-4441-849D-E8D5ECD23F4D}" type="datetime1">
              <a:rPr lang="fr-FR"/>
              <a:pPr>
                <a:defRPr/>
              </a:pPr>
              <a:t>13/05/2016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</a:t>
            </a:r>
            <a:r>
              <a:rPr lang="fr-FR" baseline="30000"/>
              <a:t>ème</a:t>
            </a:r>
            <a:r>
              <a:rPr lang="fr-FR"/>
              <a:t> journée de prospective du RMT Fertilisation &amp; Environnement  - Paris, le 7 janvier 2011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19BF2-D8ED-3641-A3E7-95442975EFE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1079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050C9-E4E2-864B-ABA8-CAA75A512FF6}" type="datetime1">
              <a:rPr lang="fr-FR"/>
              <a:pPr>
                <a:defRPr/>
              </a:pPr>
              <a:t>13/05/2016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</a:t>
            </a:r>
            <a:r>
              <a:rPr lang="fr-FR" baseline="30000"/>
              <a:t>ème</a:t>
            </a:r>
            <a:r>
              <a:rPr lang="fr-FR"/>
              <a:t> journée de prospective du RMT Fertilisation &amp; Environnement  - Paris, le 7 janvier 2011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DC1AC-2A5C-984D-8422-0DA0173E6DB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8BA6D-A324-C14A-A17D-073562AA91F6}" type="datetime1">
              <a:rPr lang="fr-FR"/>
              <a:pPr>
                <a:defRPr/>
              </a:pPr>
              <a:t>13/05/2016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3</a:t>
            </a:r>
            <a:r>
              <a:rPr lang="fr-FR" baseline="30000"/>
              <a:t>ème</a:t>
            </a:r>
            <a:r>
              <a:rPr lang="fr-FR"/>
              <a:t> journée de prospective du RMT Fertilisation &amp; Environnement  - Paris, le 7 janvier 2011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3856E-0706-8245-86A2-61E5EC5BDD6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414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84ECE70E-C084-2C49-9582-5AE4ADC26AF4}" type="datetime1">
              <a:rPr lang="fr-FR"/>
              <a:pPr>
                <a:defRPr/>
              </a:pPr>
              <a:t>13/05/2016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fr-FR"/>
              <a:t>3</a:t>
            </a:r>
            <a:r>
              <a:rPr lang="fr-FR" baseline="30000"/>
              <a:t>ème</a:t>
            </a:r>
            <a:r>
              <a:rPr lang="fr-FR"/>
              <a:t> journée de prospective du RMT Fertilisation &amp; Environnement  - Paris, le 7 janvier 2011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975475" y="652462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07270569-C0B7-9947-9C7C-5C106D3B277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13" Type="http://schemas.openxmlformats.org/officeDocument/2006/relationships/chart" Target="../charts/chart22.xml"/><Relationship Id="rId18" Type="http://schemas.openxmlformats.org/officeDocument/2006/relationships/chart" Target="../charts/chart26.xml"/><Relationship Id="rId3" Type="http://schemas.openxmlformats.org/officeDocument/2006/relationships/chart" Target="../charts/chart14.xml"/><Relationship Id="rId7" Type="http://schemas.openxmlformats.org/officeDocument/2006/relationships/chart" Target="../charts/chart17.xml"/><Relationship Id="rId12" Type="http://schemas.openxmlformats.org/officeDocument/2006/relationships/chart" Target="../charts/chart21.xml"/><Relationship Id="rId17" Type="http://schemas.openxmlformats.org/officeDocument/2006/relationships/chart" Target="../charts/chart25.xml"/><Relationship Id="rId2" Type="http://schemas.openxmlformats.org/officeDocument/2006/relationships/image" Target="../media/image54.jpeg"/><Relationship Id="rId16" Type="http://schemas.openxmlformats.org/officeDocument/2006/relationships/chart" Target="../charts/chart24.xml"/><Relationship Id="rId20" Type="http://schemas.openxmlformats.org/officeDocument/2006/relationships/chart" Target="../charts/chart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chart" Target="../charts/chart20.xml"/><Relationship Id="rId5" Type="http://schemas.openxmlformats.org/officeDocument/2006/relationships/chart" Target="../charts/chart16.xml"/><Relationship Id="rId15" Type="http://schemas.openxmlformats.org/officeDocument/2006/relationships/chart" Target="../charts/chart23.xml"/><Relationship Id="rId10" Type="http://schemas.openxmlformats.org/officeDocument/2006/relationships/image" Target="../media/image56.jpeg"/><Relationship Id="rId19" Type="http://schemas.openxmlformats.org/officeDocument/2006/relationships/chart" Target="../charts/chart27.xml"/><Relationship Id="rId4" Type="http://schemas.openxmlformats.org/officeDocument/2006/relationships/chart" Target="../charts/chart15.xml"/><Relationship Id="rId9" Type="http://schemas.openxmlformats.org/officeDocument/2006/relationships/chart" Target="../charts/chart19.xml"/><Relationship Id="rId1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chart" Target="../charts/chart30.xml"/><Relationship Id="rId7" Type="http://schemas.openxmlformats.org/officeDocument/2006/relationships/image" Target="../media/image67.jpe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gif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1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17.jpe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2.jpeg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gi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10" Type="http://schemas.openxmlformats.org/officeDocument/2006/relationships/image" Target="../media/image27.jpeg"/><Relationship Id="rId4" Type="http://schemas.openxmlformats.org/officeDocument/2006/relationships/chart" Target="../charts/chart3.xml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" descr="DSC0734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034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Bienvenue sur le site INR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4705" y="6336594"/>
            <a:ext cx="1147335" cy="546064"/>
          </a:xfrm>
          <a:prstGeom prst="rect">
            <a:avLst/>
          </a:prstGeom>
          <a:noFill/>
        </p:spPr>
      </p:pic>
      <p:pic>
        <p:nvPicPr>
          <p:cNvPr id="11" name="Picture 6" descr="http://www6.dijon.inra.fr/var/internet_dijon_umragroecologie/storage/images/configuration-graphique/haut/agrosup/32042-1-fre-FR/AgroSup_inra_logo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6325617"/>
            <a:ext cx="712956" cy="557041"/>
          </a:xfrm>
          <a:prstGeom prst="rect">
            <a:avLst/>
          </a:prstGeom>
          <a:noFill/>
        </p:spPr>
      </p:pic>
      <p:pic>
        <p:nvPicPr>
          <p:cNvPr id="12" name="Picture 8" descr="http://www6.dijon.inra.fr/var/internet_dijon_umragroecologie/storage/images/configuration-graphique/haut/ub/32032-1-fre-FR/UB1_inra_log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6314249"/>
            <a:ext cx="813511" cy="568409"/>
          </a:xfrm>
          <a:prstGeom prst="rect">
            <a:avLst/>
          </a:prstGeom>
          <a:noFill/>
        </p:spPr>
      </p:pic>
      <p:pic>
        <p:nvPicPr>
          <p:cNvPr id="14" name="Picture 2" descr="http://www.cnrs.fr/compratique/telechargement/autresdocuments/CNRSfr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6324137"/>
            <a:ext cx="585948" cy="558521"/>
          </a:xfrm>
          <a:prstGeom prst="rect">
            <a:avLst/>
          </a:prstGeom>
          <a:noFill/>
        </p:spPr>
      </p:pic>
      <p:pic>
        <p:nvPicPr>
          <p:cNvPr id="16" name="Picture 212" descr="D:\Thèse\Divers\logon6t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6325617"/>
            <a:ext cx="550107" cy="55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9"/>
          <p:cNvSpPr txBox="1">
            <a:spLocks noChangeArrowheads="1"/>
          </p:cNvSpPr>
          <p:nvPr/>
        </p:nvSpPr>
        <p:spPr bwMode="auto">
          <a:xfrm>
            <a:off x="250825" y="5661248"/>
            <a:ext cx="8893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400" b="1" dirty="0" smtClean="0">
                <a:solidFill>
                  <a:srgbClr val="FFFF00"/>
                </a:solidFill>
                <a:latin typeface="Verdana"/>
                <a:cs typeface="Verdana"/>
              </a:rPr>
              <a:t>Christophe Salon</a:t>
            </a:r>
          </a:p>
          <a:p>
            <a:pPr eaLnBrk="1" hangingPunct="1"/>
            <a:r>
              <a:rPr lang="fr-FR" sz="1400" b="1" dirty="0" smtClean="0">
                <a:solidFill>
                  <a:srgbClr val="FFFF00"/>
                </a:solidFill>
                <a:latin typeface="Verdana"/>
                <a:cs typeface="Verdana"/>
              </a:rPr>
              <a:t>UMR 1347-AgroSup/INRA/</a:t>
            </a:r>
            <a:r>
              <a:rPr lang="fr-FR" sz="1400" b="1" dirty="0" err="1" smtClean="0">
                <a:solidFill>
                  <a:srgbClr val="FFFF00"/>
                </a:solidFill>
                <a:latin typeface="Verdana"/>
                <a:cs typeface="Verdana"/>
              </a:rPr>
              <a:t>uB</a:t>
            </a:r>
            <a:r>
              <a:rPr lang="fr-FR" sz="1400" b="1" dirty="0" smtClean="0">
                <a:solidFill>
                  <a:srgbClr val="FFFF00"/>
                </a:solidFill>
                <a:latin typeface="Verdana"/>
                <a:cs typeface="Verdana"/>
              </a:rPr>
              <a:t>, 17 rue Sully - BP 86510 - 21065 Dijon - France</a:t>
            </a:r>
            <a:endParaRPr lang="fr-FR" sz="1400" b="1" dirty="0">
              <a:solidFill>
                <a:srgbClr val="FFFF00"/>
              </a:solidFill>
              <a:latin typeface="Verdana"/>
              <a:cs typeface="Verdana"/>
            </a:endParaRPr>
          </a:p>
        </p:txBody>
      </p:sp>
      <p:sp>
        <p:nvSpPr>
          <p:cNvPr id="17" name="ZoneTexte 19"/>
          <p:cNvSpPr txBox="1">
            <a:spLocks noChangeArrowheads="1"/>
          </p:cNvSpPr>
          <p:nvPr/>
        </p:nvSpPr>
        <p:spPr bwMode="auto">
          <a:xfrm>
            <a:off x="323528" y="3284984"/>
            <a:ext cx="856895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ctr" eaLnBrk="1" hangingPunct="1">
              <a:defRPr sz="1400" b="1">
                <a:solidFill>
                  <a:srgbClr val="FFFF00"/>
                </a:solidFill>
                <a:latin typeface="Verdana" charset="0"/>
                <a:cs typeface="Verdana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fr-FR" sz="2400" dirty="0" smtClean="0">
                <a:latin typeface="Verdana"/>
                <a:cs typeface="Verdana"/>
              </a:rPr>
              <a:t>High </a:t>
            </a:r>
            <a:r>
              <a:rPr lang="fr-FR" sz="2400" dirty="0" err="1" smtClean="0">
                <a:latin typeface="Verdana"/>
                <a:cs typeface="Verdana"/>
              </a:rPr>
              <a:t>trougput</a:t>
            </a:r>
            <a:r>
              <a:rPr lang="fr-FR" sz="2400" dirty="0" smtClean="0">
                <a:latin typeface="Verdana"/>
                <a:cs typeface="Verdana"/>
              </a:rPr>
              <a:t> phenotyping of interactions </a:t>
            </a:r>
            <a:r>
              <a:rPr lang="fr-FR" sz="2400" dirty="0" err="1" smtClean="0">
                <a:latin typeface="Verdana"/>
                <a:cs typeface="Verdana"/>
              </a:rPr>
              <a:t>between</a:t>
            </a:r>
            <a:r>
              <a:rPr lang="fr-FR" sz="2400" dirty="0" smtClean="0">
                <a:latin typeface="Verdana"/>
                <a:cs typeface="Verdana"/>
              </a:rPr>
              <a:t> plants and </a:t>
            </a:r>
            <a:r>
              <a:rPr lang="fr-FR" sz="2400" dirty="0" err="1" smtClean="0">
                <a:latin typeface="Verdana"/>
                <a:cs typeface="Verdana"/>
              </a:rPr>
              <a:t>microorganisms</a:t>
            </a:r>
            <a:r>
              <a:rPr lang="fr-FR" sz="2400" dirty="0" smtClean="0">
                <a:latin typeface="Verdana"/>
                <a:cs typeface="Verdana"/>
              </a:rPr>
              <a:t>, </a:t>
            </a:r>
            <a:r>
              <a:rPr lang="fr-FR" sz="2400" dirty="0" err="1" smtClean="0">
                <a:latin typeface="Verdana"/>
                <a:cs typeface="Verdana"/>
              </a:rPr>
              <a:t>associated</a:t>
            </a:r>
            <a:r>
              <a:rPr lang="fr-FR" sz="2400" dirty="0" smtClean="0">
                <a:latin typeface="Verdana"/>
                <a:cs typeface="Verdana"/>
              </a:rPr>
              <a:t> </a:t>
            </a:r>
            <a:r>
              <a:rPr lang="fr-FR" sz="2400" dirty="0" err="1" smtClean="0">
                <a:latin typeface="Verdana"/>
                <a:cs typeface="Verdana"/>
              </a:rPr>
              <a:t>devices</a:t>
            </a:r>
            <a:endParaRPr lang="fr-FR" sz="2400" dirty="0" smtClean="0">
              <a:latin typeface="Verdana"/>
              <a:cs typeface="Verdana"/>
            </a:endParaRPr>
          </a:p>
          <a:p>
            <a:r>
              <a:rPr lang="fr-FR" sz="2400" dirty="0" smtClean="0">
                <a:solidFill>
                  <a:srgbClr val="0000FF"/>
                </a:solidFill>
                <a:latin typeface="Verdana"/>
                <a:cs typeface="Verdana"/>
              </a:rPr>
              <a:t>P</a:t>
            </a:r>
            <a:r>
              <a:rPr lang="fr-FR" sz="2400" dirty="0" smtClean="0">
                <a:latin typeface="Verdana"/>
                <a:cs typeface="Verdana"/>
              </a:rPr>
              <a:t>henotyping </a:t>
            </a:r>
            <a:r>
              <a:rPr lang="fr-FR" sz="2400" dirty="0" smtClean="0">
                <a:solidFill>
                  <a:srgbClr val="0000FF"/>
                </a:solidFill>
                <a:latin typeface="Verdana"/>
                <a:cs typeface="Verdana"/>
              </a:rPr>
              <a:t>P</a:t>
            </a:r>
            <a:r>
              <a:rPr lang="fr-FR" sz="2400" dirty="0" smtClean="0">
                <a:latin typeface="Verdana"/>
                <a:cs typeface="Verdana"/>
              </a:rPr>
              <a:t>latform for </a:t>
            </a:r>
            <a:r>
              <a:rPr lang="fr-FR" sz="2400" dirty="0" smtClean="0">
                <a:solidFill>
                  <a:srgbClr val="0000FF"/>
                </a:solidFill>
                <a:latin typeface="Verdana"/>
                <a:cs typeface="Verdana"/>
              </a:rPr>
              <a:t>P</a:t>
            </a:r>
            <a:r>
              <a:rPr lang="fr-FR" sz="2400" dirty="0" smtClean="0">
                <a:latin typeface="Verdana"/>
                <a:cs typeface="Verdana"/>
              </a:rPr>
              <a:t>lant </a:t>
            </a:r>
            <a:r>
              <a:rPr lang="fr-FR" sz="2400" dirty="0">
                <a:latin typeface="Verdana"/>
                <a:cs typeface="Verdana"/>
              </a:rPr>
              <a:t>and </a:t>
            </a:r>
            <a:r>
              <a:rPr lang="fr-FR" sz="2400" dirty="0">
                <a:solidFill>
                  <a:srgbClr val="0000FF"/>
                </a:solidFill>
                <a:latin typeface="Verdana"/>
                <a:cs typeface="Verdana"/>
              </a:rPr>
              <a:t>P</a:t>
            </a:r>
            <a:r>
              <a:rPr lang="fr-FR" sz="2400" dirty="0">
                <a:latin typeface="Verdana"/>
                <a:cs typeface="Verdana"/>
              </a:rPr>
              <a:t>lant </a:t>
            </a:r>
            <a:r>
              <a:rPr lang="fr-FR" sz="2400" dirty="0">
                <a:solidFill>
                  <a:srgbClr val="0000FF"/>
                </a:solidFill>
                <a:latin typeface="Verdana"/>
                <a:cs typeface="Verdana"/>
              </a:rPr>
              <a:t>M</a:t>
            </a:r>
            <a:r>
              <a:rPr lang="fr-FR" sz="2400" dirty="0">
                <a:latin typeface="Verdana"/>
                <a:cs typeface="Verdana"/>
              </a:rPr>
              <a:t>icro </a:t>
            </a:r>
            <a:r>
              <a:rPr lang="fr-FR" sz="2400" dirty="0" err="1">
                <a:latin typeface="Verdana"/>
                <a:cs typeface="Verdana"/>
              </a:rPr>
              <a:t>organisms</a:t>
            </a:r>
            <a:r>
              <a:rPr lang="fr-FR" sz="2400" dirty="0">
                <a:latin typeface="Verdana"/>
                <a:cs typeface="Verdana"/>
              </a:rPr>
              <a:t> </a:t>
            </a:r>
            <a:r>
              <a:rPr lang="fr-FR" sz="2400" dirty="0" smtClean="0">
                <a:solidFill>
                  <a:srgbClr val="0000FF"/>
                </a:solidFill>
                <a:latin typeface="Verdana"/>
                <a:cs typeface="Verdana"/>
              </a:rPr>
              <a:t>I</a:t>
            </a:r>
            <a:r>
              <a:rPr lang="fr-FR" sz="2400" dirty="0" smtClean="0">
                <a:latin typeface="Verdana"/>
                <a:cs typeface="Verdana"/>
              </a:rPr>
              <a:t>nteractions</a:t>
            </a:r>
            <a:endParaRPr lang="fr-FR" sz="2400" dirty="0">
              <a:latin typeface="Verdana"/>
              <a:cs typeface="Verdana"/>
            </a:endParaRPr>
          </a:p>
          <a:p>
            <a:r>
              <a:rPr lang="fr-FR" sz="2400" dirty="0">
                <a:latin typeface="Verdana"/>
                <a:cs typeface="Verdana"/>
              </a:rPr>
              <a:t>(</a:t>
            </a:r>
            <a:r>
              <a:rPr lang="fr-FR" sz="2400" dirty="0" smtClean="0">
                <a:solidFill>
                  <a:srgbClr val="0000FF"/>
                </a:solidFill>
                <a:latin typeface="Verdana"/>
                <a:cs typeface="Verdana"/>
              </a:rPr>
              <a:t>4PMI</a:t>
            </a:r>
            <a:r>
              <a:rPr lang="fr-FR" sz="2400" dirty="0" smtClean="0">
                <a:latin typeface="Verdana"/>
                <a:cs typeface="Verdana"/>
              </a:rPr>
              <a:t>, </a:t>
            </a:r>
            <a:r>
              <a:rPr lang="fr-FR" sz="2400" dirty="0">
                <a:latin typeface="Verdana"/>
                <a:cs typeface="Verdana"/>
              </a:rPr>
              <a:t>INRA </a:t>
            </a:r>
            <a:r>
              <a:rPr lang="fr-FR" sz="2400" dirty="0" smtClean="0">
                <a:latin typeface="Verdana"/>
                <a:cs typeface="Verdana"/>
              </a:rPr>
              <a:t>Dijon)</a:t>
            </a:r>
            <a:endParaRPr lang="fr-FR" sz="2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latin typeface="+mj-lt"/>
              <a:cs typeface="Arial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6333978"/>
            <a:ext cx="2120922" cy="54868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00" y="6251028"/>
            <a:ext cx="720080" cy="634356"/>
          </a:xfrm>
          <a:prstGeom prst="rect">
            <a:avLst/>
          </a:prstGeom>
        </p:spPr>
      </p:pic>
      <p:pic>
        <p:nvPicPr>
          <p:cNvPr id="13" name="Image 12" descr="logotype-INRA-RVB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47" y="6309321"/>
            <a:ext cx="1347887" cy="552526"/>
          </a:xfrm>
          <a:prstGeom prst="rect">
            <a:avLst/>
          </a:prstGeom>
        </p:spPr>
      </p:pic>
      <p:pic>
        <p:nvPicPr>
          <p:cNvPr id="2" name="Image 1" descr="FullSizeRender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2" y="-603448"/>
            <a:ext cx="3995936" cy="204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3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aphique 6"/>
          <p:cNvGraphicFramePr/>
          <p:nvPr>
            <p:extLst>
              <p:ext uri="{D42A27DB-BD31-4B8C-83A1-F6EECF244321}">
                <p14:modId xmlns:p14="http://schemas.microsoft.com/office/powerpoint/2010/main" val="215484686"/>
              </p:ext>
            </p:extLst>
          </p:nvPr>
        </p:nvGraphicFramePr>
        <p:xfrm>
          <a:off x="107504" y="1556792"/>
          <a:ext cx="3888432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phique 7"/>
          <p:cNvGraphicFramePr/>
          <p:nvPr>
            <p:extLst>
              <p:ext uri="{D42A27DB-BD31-4B8C-83A1-F6EECF244321}">
                <p14:modId xmlns:p14="http://schemas.microsoft.com/office/powerpoint/2010/main" val="526854209"/>
              </p:ext>
            </p:extLst>
          </p:nvPr>
        </p:nvGraphicFramePr>
        <p:xfrm>
          <a:off x="4355976" y="1556792"/>
          <a:ext cx="4248472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Connecteur droit 9"/>
          <p:cNvCxnSpPr/>
          <p:nvPr/>
        </p:nvCxnSpPr>
        <p:spPr>
          <a:xfrm flipH="1">
            <a:off x="141451" y="506299"/>
            <a:ext cx="6975771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168418" y="-27384"/>
            <a:ext cx="73131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BOM: RhizoTubes vs Pots ?</a:t>
            </a:r>
            <a:endParaRPr lang="fr-FR" sz="3200" b="1" dirty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40" y="48225"/>
            <a:ext cx="8572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2195736" y="5229200"/>
            <a:ext cx="3737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Similar</a:t>
            </a:r>
            <a:r>
              <a:rPr lang="fr-FR" b="1" i="1" dirty="0" smtClean="0"/>
              <a:t> plant </a:t>
            </a:r>
            <a:r>
              <a:rPr lang="fr-FR" b="1" i="1" dirty="0" err="1" smtClean="0"/>
              <a:t>compartments</a:t>
            </a:r>
            <a:r>
              <a:rPr lang="fr-FR" b="1" i="1" dirty="0" smtClean="0"/>
              <a:t> and nodule traits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78641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aphique 19"/>
          <p:cNvGraphicFramePr/>
          <p:nvPr>
            <p:extLst>
              <p:ext uri="{D42A27DB-BD31-4B8C-83A1-F6EECF244321}">
                <p14:modId xmlns:p14="http://schemas.microsoft.com/office/powerpoint/2010/main" val="2030456968"/>
              </p:ext>
            </p:extLst>
          </p:nvPr>
        </p:nvGraphicFramePr>
        <p:xfrm>
          <a:off x="804313" y="649478"/>
          <a:ext cx="4369145" cy="1890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4" name="Connecteur droit 13"/>
          <p:cNvCxnSpPr/>
          <p:nvPr/>
        </p:nvCxnSpPr>
        <p:spPr>
          <a:xfrm flipH="1">
            <a:off x="141451" y="523768"/>
            <a:ext cx="6975771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168418" y="-9915"/>
            <a:ext cx="73131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BOM: RhizoTubes vs Pots ?</a:t>
            </a:r>
            <a:endParaRPr lang="fr-FR" sz="3200" b="1" dirty="0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40" y="65694"/>
            <a:ext cx="8572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6007521" y="691674"/>
            <a:ext cx="565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/>
              <a:t>Pot</a:t>
            </a:r>
            <a:endParaRPr lang="fr-FR" b="1" i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6407240" y="8485598"/>
            <a:ext cx="3750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Arial" pitchFamily="34" charset="0"/>
                <a:cs typeface="Arial" pitchFamily="34" charset="0"/>
              </a:rPr>
              <a:t>F5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7021070" y="695104"/>
            <a:ext cx="123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 smtClean="0"/>
              <a:t>RhizoTube</a:t>
            </a:r>
            <a:endParaRPr lang="fr-FR" b="1" i="1" dirty="0"/>
          </a:p>
        </p:txBody>
      </p:sp>
      <p:sp>
        <p:nvSpPr>
          <p:cNvPr id="8" name="Ellipse 7"/>
          <p:cNvSpPr/>
          <p:nvPr/>
        </p:nvSpPr>
        <p:spPr>
          <a:xfrm>
            <a:off x="6882386" y="866683"/>
            <a:ext cx="138684" cy="11645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5859970" y="849112"/>
            <a:ext cx="138684" cy="116459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/>
          <p:cNvSpPr txBox="1"/>
          <p:nvPr/>
        </p:nvSpPr>
        <p:spPr>
          <a:xfrm>
            <a:off x="5557330" y="1571765"/>
            <a:ext cx="2049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 smtClean="0"/>
              <a:t>Same</a:t>
            </a:r>
            <a:r>
              <a:rPr lang="fr-FR" b="1" i="1" dirty="0" smtClean="0"/>
              <a:t> </a:t>
            </a:r>
            <a:r>
              <a:rPr lang="fr-FR" b="1" i="1" dirty="0" err="1" smtClean="0"/>
              <a:t>length</a:t>
            </a:r>
            <a:r>
              <a:rPr lang="fr-FR" b="1" i="1" dirty="0" smtClean="0"/>
              <a:t> </a:t>
            </a:r>
            <a:r>
              <a:rPr lang="fr-FR" b="1" i="1" dirty="0" err="1" smtClean="0"/>
              <a:t>upper</a:t>
            </a:r>
            <a:endParaRPr lang="fr-FR" b="1" i="1" dirty="0"/>
          </a:p>
        </p:txBody>
      </p:sp>
      <p:graphicFrame>
        <p:nvGraphicFramePr>
          <p:cNvPr id="13" name="Graphique 12"/>
          <p:cNvGraphicFramePr/>
          <p:nvPr>
            <p:extLst>
              <p:ext uri="{D42A27DB-BD31-4B8C-83A1-F6EECF244321}">
                <p14:modId xmlns:p14="http://schemas.microsoft.com/office/powerpoint/2010/main" val="2837331734"/>
              </p:ext>
            </p:extLst>
          </p:nvPr>
        </p:nvGraphicFramePr>
        <p:xfrm>
          <a:off x="712742" y="3328459"/>
          <a:ext cx="4745844" cy="171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aphique 17"/>
          <p:cNvGraphicFramePr/>
          <p:nvPr>
            <p:extLst>
              <p:ext uri="{D42A27DB-BD31-4B8C-83A1-F6EECF244321}">
                <p14:modId xmlns:p14="http://schemas.microsoft.com/office/powerpoint/2010/main" val="1328214310"/>
              </p:ext>
            </p:extLst>
          </p:nvPr>
        </p:nvGraphicFramePr>
        <p:xfrm>
          <a:off x="816619" y="1944190"/>
          <a:ext cx="4538090" cy="1871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Graphique 18"/>
          <p:cNvGraphicFramePr/>
          <p:nvPr>
            <p:extLst>
              <p:ext uri="{D42A27DB-BD31-4B8C-83A1-F6EECF244321}">
                <p14:modId xmlns:p14="http://schemas.microsoft.com/office/powerpoint/2010/main" val="3120373240"/>
              </p:ext>
            </p:extLst>
          </p:nvPr>
        </p:nvGraphicFramePr>
        <p:xfrm>
          <a:off x="911990" y="4475002"/>
          <a:ext cx="4277911" cy="2191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1" name="ZoneTexte 20"/>
          <p:cNvSpPr txBox="1"/>
          <p:nvPr/>
        </p:nvSpPr>
        <p:spPr>
          <a:xfrm>
            <a:off x="6290399" y="7943192"/>
            <a:ext cx="423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Arial" pitchFamily="34" charset="0"/>
                <a:cs typeface="Arial" pitchFamily="34" charset="0"/>
              </a:rPr>
              <a:t>F4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 rot="16200000">
            <a:off x="-450977" y="2307377"/>
            <a:ext cx="2061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1st </a:t>
            </a:r>
            <a:r>
              <a:rPr lang="fr-FR" sz="1600" b="1" dirty="0" err="1"/>
              <a:t>o</a:t>
            </a:r>
            <a:r>
              <a:rPr lang="fr-FR" sz="1600" b="1" dirty="0" err="1" smtClean="0"/>
              <a:t>rder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lateral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roots</a:t>
            </a:r>
            <a:endParaRPr lang="fr-FR" sz="1600" b="1" dirty="0"/>
          </a:p>
        </p:txBody>
      </p:sp>
      <p:sp>
        <p:nvSpPr>
          <p:cNvPr id="23" name="ZoneTexte 22"/>
          <p:cNvSpPr txBox="1"/>
          <p:nvPr/>
        </p:nvSpPr>
        <p:spPr>
          <a:xfrm rot="16200000">
            <a:off x="-462156" y="4947542"/>
            <a:ext cx="20840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2</a:t>
            </a:r>
            <a:r>
              <a:rPr lang="fr-FR" sz="1600" b="1" baseline="30000" dirty="0" smtClean="0"/>
              <a:t>nd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order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lateral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roots</a:t>
            </a:r>
            <a:endParaRPr lang="fr-FR" sz="1600" b="1" dirty="0"/>
          </a:p>
        </p:txBody>
      </p:sp>
      <p:sp>
        <p:nvSpPr>
          <p:cNvPr id="24" name="Zone de texte 2"/>
          <p:cNvSpPr txBox="1">
            <a:spLocks noChangeArrowheads="1"/>
          </p:cNvSpPr>
          <p:nvPr/>
        </p:nvSpPr>
        <p:spPr bwMode="auto">
          <a:xfrm>
            <a:off x="1822971" y="813894"/>
            <a:ext cx="194939" cy="13235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25" name="Zone de texte 2"/>
          <p:cNvSpPr txBox="1">
            <a:spLocks noChangeArrowheads="1"/>
          </p:cNvSpPr>
          <p:nvPr/>
        </p:nvSpPr>
        <p:spPr bwMode="auto">
          <a:xfrm>
            <a:off x="2076249" y="813894"/>
            <a:ext cx="194939" cy="13235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26" name="Zone de texte 2"/>
          <p:cNvSpPr txBox="1">
            <a:spLocks noChangeArrowheads="1"/>
          </p:cNvSpPr>
          <p:nvPr/>
        </p:nvSpPr>
        <p:spPr bwMode="auto">
          <a:xfrm>
            <a:off x="2361546" y="818561"/>
            <a:ext cx="130958" cy="10890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27" name="Zone de texte 2"/>
          <p:cNvSpPr txBox="1">
            <a:spLocks noChangeArrowheads="1"/>
          </p:cNvSpPr>
          <p:nvPr/>
        </p:nvSpPr>
        <p:spPr bwMode="auto">
          <a:xfrm>
            <a:off x="2577338" y="818555"/>
            <a:ext cx="180331" cy="1089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28" name="Zone de texte 2"/>
          <p:cNvSpPr txBox="1">
            <a:spLocks noChangeArrowheads="1"/>
          </p:cNvSpPr>
          <p:nvPr/>
        </p:nvSpPr>
        <p:spPr bwMode="auto">
          <a:xfrm>
            <a:off x="2759454" y="814753"/>
            <a:ext cx="105605" cy="1127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29" name="Zone de texte 2"/>
          <p:cNvSpPr txBox="1">
            <a:spLocks noChangeArrowheads="1"/>
          </p:cNvSpPr>
          <p:nvPr/>
        </p:nvSpPr>
        <p:spPr bwMode="auto">
          <a:xfrm>
            <a:off x="3363852" y="829307"/>
            <a:ext cx="148599" cy="1131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30" name="Zone de texte 2"/>
          <p:cNvSpPr txBox="1">
            <a:spLocks noChangeArrowheads="1"/>
          </p:cNvSpPr>
          <p:nvPr/>
        </p:nvSpPr>
        <p:spPr bwMode="auto">
          <a:xfrm>
            <a:off x="3526573" y="831030"/>
            <a:ext cx="276889" cy="1189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31" name="Zone de texte 2"/>
          <p:cNvSpPr txBox="1">
            <a:spLocks noChangeArrowheads="1"/>
          </p:cNvSpPr>
          <p:nvPr/>
        </p:nvSpPr>
        <p:spPr bwMode="auto">
          <a:xfrm>
            <a:off x="3661158" y="821156"/>
            <a:ext cx="222227" cy="14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32" name="Zone de texte 2"/>
          <p:cNvSpPr txBox="1">
            <a:spLocks noChangeArrowheads="1"/>
          </p:cNvSpPr>
          <p:nvPr/>
        </p:nvSpPr>
        <p:spPr bwMode="auto">
          <a:xfrm>
            <a:off x="3788584" y="832260"/>
            <a:ext cx="208060" cy="12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33" name="Zone de texte 2"/>
          <p:cNvSpPr txBox="1">
            <a:spLocks noChangeArrowheads="1"/>
          </p:cNvSpPr>
          <p:nvPr/>
        </p:nvSpPr>
        <p:spPr bwMode="auto">
          <a:xfrm>
            <a:off x="3913675" y="829307"/>
            <a:ext cx="148599" cy="11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34" name="Zone de texte 2"/>
          <p:cNvSpPr txBox="1">
            <a:spLocks noChangeArrowheads="1"/>
          </p:cNvSpPr>
          <p:nvPr/>
        </p:nvSpPr>
        <p:spPr bwMode="auto">
          <a:xfrm>
            <a:off x="4090202" y="829307"/>
            <a:ext cx="108920" cy="1131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35" name="Zone de texte 2"/>
          <p:cNvSpPr txBox="1">
            <a:spLocks noChangeArrowheads="1"/>
          </p:cNvSpPr>
          <p:nvPr/>
        </p:nvSpPr>
        <p:spPr bwMode="auto">
          <a:xfrm>
            <a:off x="1679055" y="810522"/>
            <a:ext cx="205517" cy="1131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fr-FR"/>
            </a:defPPr>
            <a:lvl1pPr indent="0">
              <a:defRPr sz="1400" b="1"/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r>
              <a:rPr lang="fr-FR" dirty="0"/>
              <a:t>*</a:t>
            </a:r>
          </a:p>
        </p:txBody>
      </p:sp>
      <p:sp>
        <p:nvSpPr>
          <p:cNvPr id="36" name="Zone de texte 2"/>
          <p:cNvSpPr txBox="1">
            <a:spLocks noChangeArrowheads="1"/>
          </p:cNvSpPr>
          <p:nvPr/>
        </p:nvSpPr>
        <p:spPr bwMode="auto">
          <a:xfrm>
            <a:off x="1864824" y="2211928"/>
            <a:ext cx="148599" cy="1131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37" name="Zone de texte 2"/>
          <p:cNvSpPr txBox="1">
            <a:spLocks noChangeArrowheads="1"/>
          </p:cNvSpPr>
          <p:nvPr/>
        </p:nvSpPr>
        <p:spPr bwMode="auto">
          <a:xfrm>
            <a:off x="3047217" y="2227760"/>
            <a:ext cx="173747" cy="1189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40" name="Zone de texte 2"/>
          <p:cNvSpPr txBox="1">
            <a:spLocks noChangeArrowheads="1"/>
          </p:cNvSpPr>
          <p:nvPr/>
        </p:nvSpPr>
        <p:spPr bwMode="auto">
          <a:xfrm>
            <a:off x="3404047" y="2227760"/>
            <a:ext cx="139447" cy="14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41" name="Zone de texte 2"/>
          <p:cNvSpPr txBox="1">
            <a:spLocks noChangeArrowheads="1"/>
          </p:cNvSpPr>
          <p:nvPr/>
        </p:nvSpPr>
        <p:spPr bwMode="auto">
          <a:xfrm>
            <a:off x="3526195" y="2227760"/>
            <a:ext cx="130557" cy="129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46" name="Zone de texte 2"/>
          <p:cNvSpPr txBox="1">
            <a:spLocks noChangeArrowheads="1"/>
          </p:cNvSpPr>
          <p:nvPr/>
        </p:nvSpPr>
        <p:spPr bwMode="auto">
          <a:xfrm>
            <a:off x="3639742" y="2227760"/>
            <a:ext cx="111110" cy="10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47" name="Zone de texte 2"/>
          <p:cNvSpPr txBox="1">
            <a:spLocks noChangeArrowheads="1"/>
          </p:cNvSpPr>
          <p:nvPr/>
        </p:nvSpPr>
        <p:spPr bwMode="auto">
          <a:xfrm>
            <a:off x="3781369" y="2227760"/>
            <a:ext cx="68347" cy="1131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48" name="Zone de texte 2"/>
          <p:cNvSpPr txBox="1">
            <a:spLocks noChangeArrowheads="1"/>
          </p:cNvSpPr>
          <p:nvPr/>
        </p:nvSpPr>
        <p:spPr bwMode="auto">
          <a:xfrm>
            <a:off x="3924255" y="2227760"/>
            <a:ext cx="68347" cy="1131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49" name="Zone de texte 2"/>
          <p:cNvSpPr txBox="1">
            <a:spLocks noChangeArrowheads="1"/>
          </p:cNvSpPr>
          <p:nvPr/>
        </p:nvSpPr>
        <p:spPr bwMode="auto">
          <a:xfrm>
            <a:off x="4176552" y="2227760"/>
            <a:ext cx="68347" cy="1131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50" name="Zone de texte 2"/>
          <p:cNvSpPr txBox="1">
            <a:spLocks noChangeArrowheads="1"/>
          </p:cNvSpPr>
          <p:nvPr/>
        </p:nvSpPr>
        <p:spPr bwMode="auto">
          <a:xfrm>
            <a:off x="1657984" y="3507513"/>
            <a:ext cx="108920" cy="1131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51" name="Zone de texte 2"/>
          <p:cNvSpPr txBox="1">
            <a:spLocks noChangeArrowheads="1"/>
          </p:cNvSpPr>
          <p:nvPr/>
        </p:nvSpPr>
        <p:spPr bwMode="auto">
          <a:xfrm flipH="1">
            <a:off x="2539652" y="3509793"/>
            <a:ext cx="48398" cy="1131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52" name="Zone de texte 2"/>
          <p:cNvSpPr txBox="1">
            <a:spLocks noChangeArrowheads="1"/>
          </p:cNvSpPr>
          <p:nvPr/>
        </p:nvSpPr>
        <p:spPr bwMode="auto">
          <a:xfrm>
            <a:off x="2640057" y="3512622"/>
            <a:ext cx="108920" cy="11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53" name="Zone de texte 2"/>
          <p:cNvSpPr txBox="1">
            <a:spLocks noChangeArrowheads="1"/>
          </p:cNvSpPr>
          <p:nvPr/>
        </p:nvSpPr>
        <p:spPr bwMode="auto">
          <a:xfrm flipH="1">
            <a:off x="3135182" y="3514726"/>
            <a:ext cx="48398" cy="1131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54" name="Zone de texte 2"/>
          <p:cNvSpPr txBox="1">
            <a:spLocks noChangeArrowheads="1"/>
          </p:cNvSpPr>
          <p:nvPr/>
        </p:nvSpPr>
        <p:spPr bwMode="auto">
          <a:xfrm>
            <a:off x="3235587" y="3517555"/>
            <a:ext cx="108920" cy="11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55" name="Zone de texte 2"/>
          <p:cNvSpPr txBox="1">
            <a:spLocks noChangeArrowheads="1"/>
          </p:cNvSpPr>
          <p:nvPr/>
        </p:nvSpPr>
        <p:spPr bwMode="auto">
          <a:xfrm flipH="1">
            <a:off x="1690393" y="4783737"/>
            <a:ext cx="48398" cy="11318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56" name="Zone de texte 2"/>
          <p:cNvSpPr txBox="1">
            <a:spLocks noChangeArrowheads="1"/>
          </p:cNvSpPr>
          <p:nvPr/>
        </p:nvSpPr>
        <p:spPr bwMode="auto">
          <a:xfrm>
            <a:off x="2519544" y="4796733"/>
            <a:ext cx="176043" cy="11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57" name="Zone de texte 2"/>
          <p:cNvSpPr txBox="1">
            <a:spLocks noChangeArrowheads="1"/>
          </p:cNvSpPr>
          <p:nvPr/>
        </p:nvSpPr>
        <p:spPr bwMode="auto">
          <a:xfrm>
            <a:off x="2652916" y="4796909"/>
            <a:ext cx="176043" cy="11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58" name="Zone de texte 2"/>
          <p:cNvSpPr txBox="1">
            <a:spLocks noChangeArrowheads="1"/>
          </p:cNvSpPr>
          <p:nvPr/>
        </p:nvSpPr>
        <p:spPr bwMode="auto">
          <a:xfrm>
            <a:off x="3171429" y="4792152"/>
            <a:ext cx="176043" cy="11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59" name="Zone de texte 2"/>
          <p:cNvSpPr txBox="1">
            <a:spLocks noChangeArrowheads="1"/>
          </p:cNvSpPr>
          <p:nvPr/>
        </p:nvSpPr>
        <p:spPr bwMode="auto">
          <a:xfrm>
            <a:off x="3304801" y="4792328"/>
            <a:ext cx="176043" cy="113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 smtClean="0"/>
              <a:t>*</a:t>
            </a:r>
            <a:endParaRPr lang="fr-FR" sz="1400" b="1" dirty="0"/>
          </a:p>
        </p:txBody>
      </p:sp>
      <p:sp>
        <p:nvSpPr>
          <p:cNvPr id="60" name="ZoneTexte 59"/>
          <p:cNvSpPr txBox="1"/>
          <p:nvPr/>
        </p:nvSpPr>
        <p:spPr>
          <a:xfrm>
            <a:off x="5148064" y="4675981"/>
            <a:ext cx="3393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 smtClean="0"/>
              <a:t>Same</a:t>
            </a:r>
            <a:r>
              <a:rPr lang="fr-FR" b="1" i="1" dirty="0" smtClean="0"/>
              <a:t> </a:t>
            </a:r>
            <a:r>
              <a:rPr lang="fr-FR" b="1" i="1" dirty="0" err="1" smtClean="0"/>
              <a:t>number</a:t>
            </a:r>
            <a:r>
              <a:rPr lang="fr-FR" b="1" i="1" dirty="0" smtClean="0"/>
              <a:t> and distribution of</a:t>
            </a:r>
          </a:p>
          <a:p>
            <a:r>
              <a:rPr lang="fr-FR" b="1" i="1" dirty="0" err="1" smtClean="0"/>
              <a:t>roots</a:t>
            </a:r>
            <a:r>
              <a:rPr lang="fr-FR" b="1" i="1" dirty="0" smtClean="0"/>
              <a:t> on 2</a:t>
            </a:r>
            <a:r>
              <a:rPr lang="fr-FR" b="1" i="1" baseline="30000" dirty="0" smtClean="0"/>
              <a:t>nd</a:t>
            </a:r>
            <a:r>
              <a:rPr lang="fr-FR" b="1" i="1" dirty="0" smtClean="0"/>
              <a:t> </a:t>
            </a:r>
            <a:r>
              <a:rPr lang="fr-FR" b="1" i="1" dirty="0" err="1" smtClean="0"/>
              <a:t>order</a:t>
            </a:r>
            <a:r>
              <a:rPr lang="fr-FR" b="1" i="1" dirty="0" smtClean="0"/>
              <a:t> </a:t>
            </a:r>
            <a:r>
              <a:rPr lang="fr-FR" b="1" i="1" dirty="0" err="1" smtClean="0"/>
              <a:t>laterals</a:t>
            </a:r>
            <a:endParaRPr lang="fr-FR" b="1" i="1" dirty="0"/>
          </a:p>
        </p:txBody>
      </p:sp>
      <p:sp>
        <p:nvSpPr>
          <p:cNvPr id="61" name="ZoneTexte 60"/>
          <p:cNvSpPr txBox="1"/>
          <p:nvPr/>
        </p:nvSpPr>
        <p:spPr>
          <a:xfrm>
            <a:off x="5237093" y="2227760"/>
            <a:ext cx="3191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b="1" i="1" dirty="0" smtClean="0"/>
              <a:t>… b</a:t>
            </a:r>
            <a:r>
              <a:rPr lang="fr-FR" b="1" i="1" dirty="0" smtClean="0"/>
              <a:t>ut pot vs </a:t>
            </a:r>
            <a:r>
              <a:rPr lang="fr-FR" b="1" i="1" dirty="0" err="1" smtClean="0"/>
              <a:t>RhizoTube</a:t>
            </a:r>
            <a:r>
              <a:rPr lang="fr-FR" b="1" i="1" dirty="0" smtClean="0"/>
              <a:t> </a:t>
            </a:r>
            <a:r>
              <a:rPr lang="fr-FR" b="1" i="1" dirty="0" err="1" smtClean="0"/>
              <a:t>depth</a:t>
            </a:r>
            <a:r>
              <a:rPr lang="fr-FR" b="1" i="1" dirty="0" smtClean="0"/>
              <a:t> !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405887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13"/>
          <p:cNvCxnSpPr/>
          <p:nvPr/>
        </p:nvCxnSpPr>
        <p:spPr>
          <a:xfrm flipH="1">
            <a:off x="141451" y="523768"/>
            <a:ext cx="6975771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168418" y="-9915"/>
            <a:ext cx="73131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/>
              <a:t>BOM: RhizoTubes vs Pots ?</a:t>
            </a:r>
            <a:endParaRPr lang="fr-FR" sz="3200" b="1" dirty="0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40" y="65694"/>
            <a:ext cx="85725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3009257" y="841925"/>
            <a:ext cx="565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/>
              <a:t>Pot</a:t>
            </a:r>
            <a:endParaRPr lang="fr-FR" b="1" i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6407240" y="8485598"/>
            <a:ext cx="3750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latin typeface="Arial" pitchFamily="34" charset="0"/>
                <a:cs typeface="Arial" pitchFamily="34" charset="0"/>
              </a:rPr>
              <a:t>F5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9" name="Graphique 38"/>
          <p:cNvGraphicFramePr/>
          <p:nvPr>
            <p:extLst>
              <p:ext uri="{D42A27DB-BD31-4B8C-83A1-F6EECF244321}">
                <p14:modId xmlns:p14="http://schemas.microsoft.com/office/powerpoint/2010/main" val="450141604"/>
              </p:ext>
            </p:extLst>
          </p:nvPr>
        </p:nvGraphicFramePr>
        <p:xfrm>
          <a:off x="241428" y="1503523"/>
          <a:ext cx="4773082" cy="2708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2" name="Graphique 41"/>
          <p:cNvGraphicFramePr/>
          <p:nvPr>
            <p:extLst>
              <p:ext uri="{D42A27DB-BD31-4B8C-83A1-F6EECF244321}">
                <p14:modId xmlns:p14="http://schemas.microsoft.com/office/powerpoint/2010/main" val="3733653950"/>
              </p:ext>
            </p:extLst>
          </p:nvPr>
        </p:nvGraphicFramePr>
        <p:xfrm>
          <a:off x="269972" y="3716020"/>
          <a:ext cx="4744538" cy="2699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3" name="ZoneTexte 42"/>
          <p:cNvSpPr txBox="1"/>
          <p:nvPr/>
        </p:nvSpPr>
        <p:spPr>
          <a:xfrm>
            <a:off x="3000390" y="1178991"/>
            <a:ext cx="123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err="1" smtClean="0"/>
              <a:t>RhizoTube</a:t>
            </a:r>
            <a:endParaRPr lang="fr-FR" b="1" i="1" dirty="0"/>
          </a:p>
        </p:txBody>
      </p:sp>
      <p:sp>
        <p:nvSpPr>
          <p:cNvPr id="8" name="Ellipse 7"/>
          <p:cNvSpPr/>
          <p:nvPr/>
        </p:nvSpPr>
        <p:spPr>
          <a:xfrm>
            <a:off x="2861706" y="1350570"/>
            <a:ext cx="138684" cy="116459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/>
          <p:cNvSpPr/>
          <p:nvPr/>
        </p:nvSpPr>
        <p:spPr>
          <a:xfrm>
            <a:off x="2861706" y="999363"/>
            <a:ext cx="138684" cy="116459"/>
          </a:xfrm>
          <a:prstGeom prst="ellips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/>
          <p:cNvSpPr txBox="1"/>
          <p:nvPr/>
        </p:nvSpPr>
        <p:spPr>
          <a:xfrm>
            <a:off x="5113398" y="3091425"/>
            <a:ext cx="3737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Same</a:t>
            </a:r>
            <a:r>
              <a:rPr lang="fr-FR" b="1" i="1" dirty="0" smtClean="0"/>
              <a:t> nodule profile distribution, </a:t>
            </a:r>
            <a:r>
              <a:rPr lang="fr-FR" b="1" i="1" dirty="0" err="1" smtClean="0"/>
              <a:t>shifted</a:t>
            </a:r>
            <a:endParaRPr lang="fr-FR" b="1" i="1" dirty="0"/>
          </a:p>
        </p:txBody>
      </p:sp>
    </p:spTree>
    <p:extLst>
      <p:ext uri="{BB962C8B-B14F-4D97-AF65-F5344CB8AC3E}">
        <p14:creationId xmlns:p14="http://schemas.microsoft.com/office/powerpoint/2010/main" val="163869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012" y="-27384"/>
            <a:ext cx="5143500" cy="6858000"/>
          </a:xfrm>
          <a:prstGeom prst="rect">
            <a:avLst/>
          </a:prstGeom>
        </p:spPr>
      </p:pic>
      <p:graphicFrame>
        <p:nvGraphicFramePr>
          <p:cNvPr id="13" name="Graphique 12"/>
          <p:cNvGraphicFramePr>
            <a:graphicFrameLocks/>
          </p:cNvGraphicFramePr>
          <p:nvPr>
            <p:extLst/>
          </p:nvPr>
        </p:nvGraphicFramePr>
        <p:xfrm>
          <a:off x="18256" y="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phique 13"/>
          <p:cNvGraphicFramePr>
            <a:graphicFrameLocks/>
          </p:cNvGraphicFramePr>
          <p:nvPr>
            <p:extLst/>
          </p:nvPr>
        </p:nvGraphicFramePr>
        <p:xfrm>
          <a:off x="18256" y="2347249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phique 14"/>
          <p:cNvGraphicFramePr>
            <a:graphicFrameLocks/>
          </p:cNvGraphicFramePr>
          <p:nvPr>
            <p:extLst/>
          </p:nvPr>
        </p:nvGraphicFramePr>
        <p:xfrm>
          <a:off x="18256" y="469800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012" y="-27384"/>
            <a:ext cx="5143500" cy="6858000"/>
          </a:xfrm>
          <a:prstGeom prst="rect">
            <a:avLst/>
          </a:prstGeom>
        </p:spPr>
      </p:pic>
      <p:graphicFrame>
        <p:nvGraphicFramePr>
          <p:cNvPr id="7" name="Graphique 6"/>
          <p:cNvGraphicFramePr>
            <a:graphicFrameLocks/>
          </p:cNvGraphicFramePr>
          <p:nvPr>
            <p:extLst/>
          </p:nvPr>
        </p:nvGraphicFramePr>
        <p:xfrm>
          <a:off x="18256" y="-2025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>
            <p:extLst/>
          </p:nvPr>
        </p:nvGraphicFramePr>
        <p:xfrm>
          <a:off x="18256" y="234888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>
            <p:extLst/>
          </p:nvPr>
        </p:nvGraphicFramePr>
        <p:xfrm>
          <a:off x="18256" y="4695975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7" name="Image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012" y="-27384"/>
            <a:ext cx="5143500" cy="6858000"/>
          </a:xfrm>
          <a:prstGeom prst="rect">
            <a:avLst/>
          </a:prstGeom>
        </p:spPr>
      </p:pic>
      <p:graphicFrame>
        <p:nvGraphicFramePr>
          <p:cNvPr id="18" name="Graphique 17"/>
          <p:cNvGraphicFramePr>
            <a:graphicFrameLocks/>
          </p:cNvGraphicFramePr>
          <p:nvPr>
            <p:extLst/>
          </p:nvPr>
        </p:nvGraphicFramePr>
        <p:xfrm>
          <a:off x="18256" y="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9" name="Graphique 18"/>
          <p:cNvGraphicFramePr>
            <a:graphicFrameLocks/>
          </p:cNvGraphicFramePr>
          <p:nvPr>
            <p:extLst/>
          </p:nvPr>
        </p:nvGraphicFramePr>
        <p:xfrm>
          <a:off x="18256" y="469800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0" name="Graphique 19"/>
          <p:cNvGraphicFramePr>
            <a:graphicFrameLocks/>
          </p:cNvGraphicFramePr>
          <p:nvPr>
            <p:extLst/>
          </p:nvPr>
        </p:nvGraphicFramePr>
        <p:xfrm>
          <a:off x="18256" y="234900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21" name="Image 2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012" y="-27384"/>
            <a:ext cx="5143500" cy="6858000"/>
          </a:xfrm>
          <a:prstGeom prst="rect">
            <a:avLst/>
          </a:prstGeom>
        </p:spPr>
      </p:pic>
      <p:graphicFrame>
        <p:nvGraphicFramePr>
          <p:cNvPr id="22" name="Graphique 21"/>
          <p:cNvGraphicFramePr>
            <a:graphicFrameLocks/>
          </p:cNvGraphicFramePr>
          <p:nvPr>
            <p:extLst/>
          </p:nvPr>
        </p:nvGraphicFramePr>
        <p:xfrm>
          <a:off x="18256" y="-27384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23" name="Graphique 22"/>
          <p:cNvGraphicFramePr>
            <a:graphicFrameLocks/>
          </p:cNvGraphicFramePr>
          <p:nvPr>
            <p:extLst/>
          </p:nvPr>
        </p:nvGraphicFramePr>
        <p:xfrm>
          <a:off x="146" y="469800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24" name="Graphique 23"/>
          <p:cNvGraphicFramePr>
            <a:graphicFrameLocks/>
          </p:cNvGraphicFramePr>
          <p:nvPr>
            <p:extLst/>
          </p:nvPr>
        </p:nvGraphicFramePr>
        <p:xfrm>
          <a:off x="0" y="234888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26" name="Graphique 25"/>
          <p:cNvGraphicFramePr>
            <a:graphicFrameLocks/>
          </p:cNvGraphicFramePr>
          <p:nvPr>
            <p:extLst/>
          </p:nvPr>
        </p:nvGraphicFramePr>
        <p:xfrm>
          <a:off x="18256" y="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27" name="Graphique 26"/>
          <p:cNvGraphicFramePr>
            <a:graphicFrameLocks/>
          </p:cNvGraphicFramePr>
          <p:nvPr>
            <p:extLst/>
          </p:nvPr>
        </p:nvGraphicFramePr>
        <p:xfrm>
          <a:off x="18256" y="469800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28" name="Graphique 27"/>
          <p:cNvGraphicFramePr>
            <a:graphicFrameLocks/>
          </p:cNvGraphicFramePr>
          <p:nvPr>
            <p:extLst/>
          </p:nvPr>
        </p:nvGraphicFramePr>
        <p:xfrm>
          <a:off x="18256" y="2347730"/>
          <a:ext cx="3240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683568" y="44624"/>
            <a:ext cx="22790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b="1" dirty="0" err="1" smtClean="0">
                <a:solidFill>
                  <a:schemeClr val="tx1">
                    <a:lumMod val="50000"/>
                  </a:schemeClr>
                </a:solidFill>
              </a:rPr>
              <a:t>Length</a:t>
            </a:r>
            <a:r>
              <a:rPr lang="fr-FR" sz="2000" b="1" dirty="0" smtClean="0">
                <a:solidFill>
                  <a:schemeClr val="tx1">
                    <a:lumMod val="50000"/>
                  </a:schemeClr>
                </a:solidFill>
              </a:rPr>
              <a:t> main </a:t>
            </a:r>
            <a:r>
              <a:rPr lang="fr-FR" sz="2000" b="1" dirty="0" err="1" smtClean="0">
                <a:solidFill>
                  <a:schemeClr val="tx1">
                    <a:lumMod val="50000"/>
                  </a:schemeClr>
                </a:solidFill>
              </a:rPr>
              <a:t>root</a:t>
            </a:r>
            <a:endParaRPr lang="fr-FR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395536" y="2348880"/>
            <a:ext cx="259492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chemeClr val="tx1">
                    <a:lumMod val="50000"/>
                  </a:schemeClr>
                </a:solidFill>
              </a:rPr>
              <a:t>Number</a:t>
            </a:r>
            <a:r>
              <a:rPr lang="fr-FR" sz="2000" b="1" dirty="0" smtClean="0">
                <a:solidFill>
                  <a:schemeClr val="tx1">
                    <a:lumMod val="50000"/>
                  </a:schemeClr>
                </a:solidFill>
              </a:rPr>
              <a:t> of nodule</a:t>
            </a:r>
            <a:endParaRPr lang="fr-FR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20890" y="4757082"/>
            <a:ext cx="28829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 smtClean="0">
                <a:solidFill>
                  <a:schemeClr val="tx1">
                    <a:lumMod val="50000"/>
                  </a:schemeClr>
                </a:solidFill>
              </a:rPr>
              <a:t>Number</a:t>
            </a:r>
            <a:r>
              <a:rPr lang="fr-FR" sz="2000" b="1" dirty="0" smtClean="0">
                <a:solidFill>
                  <a:schemeClr val="tx1">
                    <a:lumMod val="50000"/>
                  </a:schemeClr>
                </a:solidFill>
              </a:rPr>
              <a:t> of </a:t>
            </a:r>
            <a:r>
              <a:rPr lang="fr-FR" sz="2000" b="1" dirty="0" err="1" smtClean="0">
                <a:solidFill>
                  <a:schemeClr val="tx1">
                    <a:lumMod val="50000"/>
                  </a:schemeClr>
                </a:solidFill>
              </a:rPr>
              <a:t>laterals</a:t>
            </a:r>
            <a:endParaRPr lang="fr-FR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536914" y="1783849"/>
            <a:ext cx="23789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tx1">
                    <a:lumMod val="50000"/>
                  </a:schemeClr>
                </a:solidFill>
              </a:rPr>
              <a:t>Date</a:t>
            </a:r>
            <a:endParaRPr lang="fr-FR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539552" y="4149080"/>
            <a:ext cx="23789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tx1">
                    <a:lumMod val="50000"/>
                  </a:schemeClr>
                </a:solidFill>
              </a:rPr>
              <a:t>Date</a:t>
            </a:r>
            <a:endParaRPr lang="fr-FR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542190" y="6514311"/>
            <a:ext cx="23789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tx1">
                    <a:lumMod val="50000"/>
                  </a:schemeClr>
                </a:solidFill>
              </a:rPr>
              <a:t>Date</a:t>
            </a:r>
            <a:endParaRPr lang="fr-FR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 rot="16200000">
            <a:off x="-730437" y="3203104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chemeClr val="tx1">
                    <a:lumMod val="50000"/>
                  </a:schemeClr>
                </a:solidFill>
              </a:rPr>
              <a:t>Number</a:t>
            </a:r>
            <a:endParaRPr lang="fr-FR" sz="1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 rot="16200000">
            <a:off x="-730437" y="5579367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chemeClr val="tx1">
                    <a:lumMod val="50000"/>
                  </a:schemeClr>
                </a:solidFill>
              </a:rPr>
              <a:t>Number</a:t>
            </a:r>
            <a:endParaRPr lang="fr-FR" sz="1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 rot="16200000">
            <a:off x="-694457" y="970856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chemeClr val="tx1">
                    <a:lumMod val="50000"/>
                  </a:schemeClr>
                </a:solidFill>
              </a:rPr>
              <a:t>Length</a:t>
            </a:r>
            <a:r>
              <a:rPr lang="fr-FR" sz="1400" b="1" dirty="0" smtClean="0">
                <a:solidFill>
                  <a:schemeClr val="tx1">
                    <a:lumMod val="50000"/>
                  </a:schemeClr>
                </a:solidFill>
              </a:rPr>
              <a:t> (cm)</a:t>
            </a:r>
            <a:endParaRPr lang="fr-FR" sz="14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3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Graphic spid="9" grpId="0">
        <p:bldAsOne/>
      </p:bldGraphic>
      <p:bldGraphic spid="18" grpId="0">
        <p:bldAsOne/>
      </p:bldGraphic>
      <p:bldGraphic spid="19" grpId="0">
        <p:bldAsOne/>
      </p:bldGraphic>
      <p:bldGraphic spid="20" grpId="0">
        <p:bldAsOne/>
      </p:bldGraphic>
      <p:bldGraphic spid="22" grpId="0">
        <p:bldAsOne/>
      </p:bldGraphic>
      <p:bldGraphic spid="23" grpId="0">
        <p:bldAsOne/>
      </p:bldGraphic>
      <p:bldGraphic spid="24" grpId="0">
        <p:bldAsOne/>
      </p:bldGraphic>
      <p:bldGraphic spid="26" grpId="0">
        <p:bldAsOne/>
      </p:bldGraphic>
      <p:bldGraphic spid="27" grpId="0">
        <p:bldAsOne/>
      </p:bldGraphic>
      <p:bldGraphic spid="28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F:\Comité 07Oct\Image\06\20130306_Liviolet_6_Haut_gd012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268760"/>
            <a:ext cx="2812976" cy="5157192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755576" y="1412776"/>
            <a:ext cx="1728192" cy="1224136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051720" y="2708921"/>
            <a:ext cx="5976664" cy="381642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2" descr="F:\Comité 07Oct\Image\Compter nodule\Etat avancé\Image_test.tif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2780928"/>
            <a:ext cx="5850000" cy="3672000"/>
          </a:xfrm>
          <a:prstGeom prst="rect">
            <a:avLst/>
          </a:prstGeom>
          <a:noFill/>
        </p:spPr>
      </p:pic>
      <p:sp>
        <p:nvSpPr>
          <p:cNvPr id="35" name="ZoneTexte 34"/>
          <p:cNvSpPr txBox="1"/>
          <p:nvPr/>
        </p:nvSpPr>
        <p:spPr>
          <a:xfrm>
            <a:off x="3707904" y="2204864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Focus on image</a:t>
            </a:r>
            <a:endParaRPr lang="fr-FR" sz="2000" b="1" dirty="0"/>
          </a:p>
        </p:txBody>
      </p:sp>
      <p:sp>
        <p:nvSpPr>
          <p:cNvPr id="36" name="Virage 35"/>
          <p:cNvSpPr/>
          <p:nvPr/>
        </p:nvSpPr>
        <p:spPr>
          <a:xfrm flipV="1">
            <a:off x="1331640" y="2780928"/>
            <a:ext cx="504056" cy="576064"/>
          </a:xfrm>
          <a:prstGeom prst="ben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07504" y="764704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lvl="2" indent="-355600"/>
            <a:r>
              <a:rPr lang="fr-FR" b="1" dirty="0" smtClean="0">
                <a:latin typeface="+mn-lt"/>
              </a:rPr>
              <a:t>Nodules: </a:t>
            </a:r>
            <a:r>
              <a:rPr lang="fr-FR" dirty="0" err="1" smtClean="0">
                <a:latin typeface="+mn-lt"/>
              </a:rPr>
              <a:t>Number</a:t>
            </a:r>
            <a:r>
              <a:rPr lang="fr-FR" dirty="0" smtClean="0">
                <a:latin typeface="+mn-lt"/>
              </a:rPr>
              <a:t>, </a:t>
            </a:r>
            <a:r>
              <a:rPr lang="fr-FR" dirty="0" err="1" smtClean="0">
                <a:latin typeface="+mn-lt"/>
              </a:rPr>
              <a:t>projected</a:t>
            </a:r>
            <a:r>
              <a:rPr lang="fr-FR" dirty="0" smtClean="0">
                <a:latin typeface="+mn-lt"/>
              </a:rPr>
              <a:t> surface, position, </a:t>
            </a:r>
            <a:r>
              <a:rPr lang="fr-FR" dirty="0" err="1" smtClean="0">
                <a:latin typeface="+mn-lt"/>
              </a:rPr>
              <a:t>color</a:t>
            </a:r>
            <a:endParaRPr lang="fr-FR" b="1" dirty="0">
              <a:latin typeface="+mn-lt"/>
            </a:endParaRP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 bwMode="auto">
          <a:xfrm>
            <a:off x="0" y="6525344"/>
            <a:ext cx="2730525" cy="23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i="1" dirty="0" err="1" smtClean="0">
                <a:latin typeface="Arial"/>
                <a:cs typeface="Arial"/>
              </a:rPr>
              <a:t>PhD</a:t>
            </a:r>
            <a:r>
              <a:rPr lang="fr-FR" sz="1200" b="1" i="1" dirty="0" smtClean="0">
                <a:latin typeface="Arial"/>
                <a:cs typeface="Arial"/>
              </a:rPr>
              <a:t> </a:t>
            </a:r>
            <a:r>
              <a:rPr lang="fr-FR" sz="1200" b="1" i="1" dirty="0" err="1" smtClean="0">
                <a:latin typeface="Arial"/>
                <a:cs typeface="Arial"/>
              </a:rPr>
              <a:t>Simeng</a:t>
            </a:r>
            <a:r>
              <a:rPr lang="fr-FR" sz="1200" b="1" i="1" dirty="0" smtClean="0">
                <a:latin typeface="Arial"/>
                <a:cs typeface="Arial"/>
              </a:rPr>
              <a:t> Han (</a:t>
            </a:r>
            <a:r>
              <a:rPr lang="fr-FR" sz="1200" b="1" i="1" dirty="0" err="1" smtClean="0">
                <a:latin typeface="Arial"/>
                <a:cs typeface="Arial"/>
              </a:rPr>
              <a:t>unpublished</a:t>
            </a:r>
            <a:r>
              <a:rPr lang="fr-FR" sz="1200" b="1" i="1" dirty="0" smtClean="0">
                <a:latin typeface="Arial"/>
                <a:cs typeface="Arial"/>
              </a:rPr>
              <a:t>)</a:t>
            </a:r>
            <a:endParaRPr lang="fr-FR" sz="1200" b="1" i="1" dirty="0">
              <a:latin typeface="Arial"/>
              <a:cs typeface="Arial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478406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charset="0"/>
            </a:endParaRPr>
          </a:p>
        </p:txBody>
      </p:sp>
      <p:sp>
        <p:nvSpPr>
          <p:cNvPr id="15" name="Rectangle 209"/>
          <p:cNvSpPr>
            <a:spLocks noChangeArrowheads="1"/>
          </p:cNvSpPr>
          <p:nvPr/>
        </p:nvSpPr>
        <p:spPr bwMode="auto">
          <a:xfrm>
            <a:off x="3349322" y="-72008"/>
            <a:ext cx="5687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Phenotypic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traits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: </a:t>
            </a: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examples</a:t>
            </a:r>
            <a:endParaRPr lang="sv-SE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72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5" grpId="0"/>
      <p:bldP spid="36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F:\Comité 07Oct\Image\06\20130306_Liviolet_6_Haut_gd012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268760"/>
            <a:ext cx="2812976" cy="5157192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3707904" y="1916832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 smtClean="0"/>
              <a:t>Hybrid</a:t>
            </a:r>
            <a:r>
              <a:rPr lang="fr-FR" sz="2000" b="1" dirty="0" smtClean="0"/>
              <a:t> </a:t>
            </a:r>
            <a:r>
              <a:rPr lang="fr-FR" b="1" dirty="0" err="1" smtClean="0"/>
              <a:t>s</a:t>
            </a:r>
            <a:r>
              <a:rPr lang="fr-FR" sz="2000" b="1" dirty="0" err="1" smtClean="0"/>
              <a:t>paces</a:t>
            </a:r>
            <a:r>
              <a:rPr lang="fr-FR" sz="2000" b="1" dirty="0" smtClean="0"/>
              <a:t> (</a:t>
            </a:r>
            <a:r>
              <a:rPr lang="fr-FR" sz="2000" b="1" dirty="0" err="1" smtClean="0"/>
              <a:t>color</a:t>
            </a:r>
            <a:r>
              <a:rPr lang="fr-FR" sz="2000" b="1" dirty="0" smtClean="0"/>
              <a:t> + texture)</a:t>
            </a:r>
            <a:endParaRPr lang="fr-FR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2051720" y="2708921"/>
            <a:ext cx="5976664" cy="381642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2" descr="Z:\Simeng\0passage\Nouveau dossier\Image_test_hybride_C superp.tif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2780928"/>
            <a:ext cx="5850000" cy="3672000"/>
          </a:xfrm>
          <a:prstGeom prst="rect">
            <a:avLst/>
          </a:prstGeom>
          <a:noFill/>
        </p:spPr>
      </p:pic>
      <p:sp>
        <p:nvSpPr>
          <p:cNvPr id="55" name="Rectangle 54"/>
          <p:cNvSpPr/>
          <p:nvPr/>
        </p:nvSpPr>
        <p:spPr>
          <a:xfrm>
            <a:off x="5796136" y="2236802"/>
            <a:ext cx="2634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Cointault</a:t>
            </a:r>
            <a:r>
              <a:rPr lang="fr-FR" dirty="0" smtClean="0"/>
              <a:t> </a:t>
            </a:r>
            <a:r>
              <a:rPr lang="fr-FR" dirty="0"/>
              <a:t>et al, 2008)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55576" y="1412776"/>
            <a:ext cx="1728192" cy="1224136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Virage 22"/>
          <p:cNvSpPr/>
          <p:nvPr/>
        </p:nvSpPr>
        <p:spPr>
          <a:xfrm flipV="1">
            <a:off x="1331640" y="2780928"/>
            <a:ext cx="504056" cy="576064"/>
          </a:xfrm>
          <a:prstGeom prst="ben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07504" y="764704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lvl="2" indent="-355600"/>
            <a:r>
              <a:rPr lang="fr-FR" b="1" dirty="0" smtClean="0">
                <a:latin typeface="+mn-lt"/>
              </a:rPr>
              <a:t>Nodules: </a:t>
            </a:r>
            <a:r>
              <a:rPr lang="fr-FR" dirty="0" err="1" smtClean="0">
                <a:latin typeface="+mn-lt"/>
              </a:rPr>
              <a:t>Number</a:t>
            </a:r>
            <a:r>
              <a:rPr lang="fr-FR" dirty="0" smtClean="0">
                <a:latin typeface="+mn-lt"/>
              </a:rPr>
              <a:t>, </a:t>
            </a:r>
            <a:r>
              <a:rPr lang="fr-FR" dirty="0" err="1" smtClean="0">
                <a:latin typeface="+mn-lt"/>
              </a:rPr>
              <a:t>projected</a:t>
            </a:r>
            <a:r>
              <a:rPr lang="fr-FR" dirty="0" smtClean="0">
                <a:latin typeface="+mn-lt"/>
              </a:rPr>
              <a:t> surface, position, </a:t>
            </a:r>
            <a:r>
              <a:rPr lang="fr-FR" dirty="0" err="1" smtClean="0">
                <a:latin typeface="+mn-lt"/>
              </a:rPr>
              <a:t>color</a:t>
            </a:r>
            <a:endParaRPr lang="fr-FR" b="1" dirty="0">
              <a:latin typeface="+mn-lt"/>
            </a:endParaRPr>
          </a:p>
        </p:txBody>
      </p:sp>
      <p:sp>
        <p:nvSpPr>
          <p:cNvPr id="18" name="Espace réservé du contenu 2"/>
          <p:cNvSpPr txBox="1">
            <a:spLocks/>
          </p:cNvSpPr>
          <p:nvPr/>
        </p:nvSpPr>
        <p:spPr bwMode="auto">
          <a:xfrm>
            <a:off x="0" y="6525344"/>
            <a:ext cx="2730525" cy="23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i="1" dirty="0" err="1" smtClean="0">
                <a:latin typeface="Arial"/>
                <a:cs typeface="Arial"/>
              </a:rPr>
              <a:t>PhD</a:t>
            </a:r>
            <a:r>
              <a:rPr lang="fr-FR" sz="1200" b="1" i="1" dirty="0" smtClean="0">
                <a:latin typeface="Arial"/>
                <a:cs typeface="Arial"/>
              </a:rPr>
              <a:t> </a:t>
            </a:r>
            <a:r>
              <a:rPr lang="fr-FR" sz="1200" b="1" i="1" dirty="0" err="1" smtClean="0">
                <a:latin typeface="Arial"/>
                <a:cs typeface="Arial"/>
              </a:rPr>
              <a:t>Simeng</a:t>
            </a:r>
            <a:r>
              <a:rPr lang="fr-FR" sz="1200" b="1" i="1" dirty="0" smtClean="0">
                <a:latin typeface="Arial"/>
                <a:cs typeface="Arial"/>
              </a:rPr>
              <a:t> Han (</a:t>
            </a:r>
            <a:r>
              <a:rPr lang="fr-FR" sz="1200" b="1" i="1" dirty="0" err="1" smtClean="0">
                <a:latin typeface="Arial"/>
                <a:cs typeface="Arial"/>
              </a:rPr>
              <a:t>unpublished</a:t>
            </a:r>
            <a:r>
              <a:rPr lang="fr-FR" sz="1200" b="1" i="1" dirty="0" smtClean="0">
                <a:latin typeface="Arial"/>
                <a:cs typeface="Arial"/>
              </a:rPr>
              <a:t>)</a:t>
            </a:r>
            <a:endParaRPr lang="fr-FR" sz="1200" b="1" i="1" dirty="0">
              <a:latin typeface="Arial"/>
              <a:cs typeface="Arial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0"/>
            <a:ext cx="9144000" cy="478406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charset="0"/>
            </a:endParaRPr>
          </a:p>
        </p:txBody>
      </p:sp>
      <p:sp>
        <p:nvSpPr>
          <p:cNvPr id="16" name="Rectangle 209"/>
          <p:cNvSpPr>
            <a:spLocks noChangeArrowheads="1"/>
          </p:cNvSpPr>
          <p:nvPr/>
        </p:nvSpPr>
        <p:spPr bwMode="auto">
          <a:xfrm>
            <a:off x="3349322" y="-72008"/>
            <a:ext cx="5687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Phenotypic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traits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: </a:t>
            </a: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examples</a:t>
            </a:r>
            <a:endParaRPr lang="sv-SE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23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F:\Comité 07Oct\Image\06\20130306_Liviolet_6_Haut_gd012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268760"/>
            <a:ext cx="2812976" cy="5157192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3705689" y="2204864"/>
            <a:ext cx="2564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I</a:t>
            </a:r>
            <a:r>
              <a:rPr lang="fr-FR" sz="2000" b="1" dirty="0" smtClean="0"/>
              <a:t>mage </a:t>
            </a:r>
            <a:r>
              <a:rPr lang="fr-FR" sz="2000" b="1" dirty="0" err="1" smtClean="0"/>
              <a:t>with</a:t>
            </a:r>
            <a:r>
              <a:rPr lang="fr-FR" sz="2000" b="1" dirty="0" smtClean="0"/>
              <a:t> nodules</a:t>
            </a:r>
            <a:endParaRPr lang="fr-FR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2051720" y="2708921"/>
            <a:ext cx="5976664" cy="381642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Picture 2" descr="F:\Comité 07Oct\Image\Compter nodule\Etat avancé\carré.jpg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2781336"/>
            <a:ext cx="5850000" cy="367200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755576" y="1412776"/>
            <a:ext cx="1728192" cy="1224136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Virage 21"/>
          <p:cNvSpPr/>
          <p:nvPr/>
        </p:nvSpPr>
        <p:spPr>
          <a:xfrm flipV="1">
            <a:off x="1331640" y="2780928"/>
            <a:ext cx="504056" cy="576064"/>
          </a:xfrm>
          <a:prstGeom prst="ben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7504" y="764704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lvl="2" indent="-355600"/>
            <a:r>
              <a:rPr lang="fr-FR" b="1" dirty="0" smtClean="0">
                <a:latin typeface="+mn-lt"/>
              </a:rPr>
              <a:t>Nodules: </a:t>
            </a:r>
            <a:r>
              <a:rPr lang="fr-FR" dirty="0" err="1" smtClean="0">
                <a:latin typeface="+mn-lt"/>
              </a:rPr>
              <a:t>Number</a:t>
            </a:r>
            <a:r>
              <a:rPr lang="fr-FR" dirty="0" smtClean="0">
                <a:latin typeface="+mn-lt"/>
              </a:rPr>
              <a:t>, </a:t>
            </a:r>
            <a:r>
              <a:rPr lang="fr-FR" dirty="0" err="1" smtClean="0">
                <a:latin typeface="+mn-lt"/>
              </a:rPr>
              <a:t>projected</a:t>
            </a:r>
            <a:r>
              <a:rPr lang="fr-FR" dirty="0" smtClean="0">
                <a:latin typeface="+mn-lt"/>
              </a:rPr>
              <a:t> surface, position, </a:t>
            </a:r>
            <a:r>
              <a:rPr lang="fr-FR" dirty="0" err="1" smtClean="0">
                <a:latin typeface="+mn-lt"/>
              </a:rPr>
              <a:t>color</a:t>
            </a:r>
            <a:endParaRPr lang="fr-FR" b="1" dirty="0">
              <a:latin typeface="+mn-lt"/>
            </a:endParaRP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 bwMode="auto">
          <a:xfrm>
            <a:off x="0" y="6525344"/>
            <a:ext cx="2730525" cy="23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i="1" dirty="0" err="1" smtClean="0">
                <a:latin typeface="Arial"/>
                <a:cs typeface="Arial"/>
              </a:rPr>
              <a:t>PhD</a:t>
            </a:r>
            <a:r>
              <a:rPr lang="fr-FR" sz="1200" b="1" i="1" dirty="0" smtClean="0">
                <a:latin typeface="Arial"/>
                <a:cs typeface="Arial"/>
              </a:rPr>
              <a:t> </a:t>
            </a:r>
            <a:r>
              <a:rPr lang="fr-FR" sz="1200" b="1" i="1" dirty="0" err="1" smtClean="0">
                <a:latin typeface="Arial"/>
                <a:cs typeface="Arial"/>
              </a:rPr>
              <a:t>Simeng</a:t>
            </a:r>
            <a:r>
              <a:rPr lang="fr-FR" sz="1200" b="1" i="1" dirty="0" smtClean="0">
                <a:latin typeface="Arial"/>
                <a:cs typeface="Arial"/>
              </a:rPr>
              <a:t> Han (</a:t>
            </a:r>
            <a:r>
              <a:rPr lang="fr-FR" sz="1200" b="1" i="1" dirty="0" err="1" smtClean="0">
                <a:latin typeface="Arial"/>
                <a:cs typeface="Arial"/>
              </a:rPr>
              <a:t>unpublished</a:t>
            </a:r>
            <a:r>
              <a:rPr lang="fr-FR" sz="1200" b="1" i="1" dirty="0" smtClean="0">
                <a:latin typeface="Arial"/>
                <a:cs typeface="Arial"/>
              </a:rPr>
              <a:t>)</a:t>
            </a:r>
            <a:endParaRPr lang="fr-FR" sz="1200" b="1" i="1" dirty="0">
              <a:latin typeface="Arial"/>
              <a:cs typeface="Arial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0"/>
            <a:ext cx="9144000" cy="478406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charset="0"/>
            </a:endParaRPr>
          </a:p>
        </p:txBody>
      </p:sp>
      <p:sp>
        <p:nvSpPr>
          <p:cNvPr id="17" name="Rectangle 209"/>
          <p:cNvSpPr>
            <a:spLocks noChangeArrowheads="1"/>
          </p:cNvSpPr>
          <p:nvPr/>
        </p:nvSpPr>
        <p:spPr bwMode="auto">
          <a:xfrm>
            <a:off x="3349322" y="-72008"/>
            <a:ext cx="5687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Phenotypic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traits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: </a:t>
            </a: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examples</a:t>
            </a:r>
            <a:endParaRPr lang="sv-SE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60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F:\Comité 07Oct\Image\06\20130306_Liviolet_6_Haut_gd012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268760"/>
            <a:ext cx="2812976" cy="515719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051720" y="2708921"/>
            <a:ext cx="5976664" cy="381642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2" descr="F:\Comité 07Oct\Image\Compter nodule\Etat avancé\Image_superposée.jpg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0256" y="2773988"/>
            <a:ext cx="5850000" cy="3672000"/>
          </a:xfrm>
          <a:prstGeom prst="rect">
            <a:avLst/>
          </a:prstGeom>
          <a:noFill/>
        </p:spPr>
      </p:pic>
      <p:sp>
        <p:nvSpPr>
          <p:cNvPr id="39" name="ZoneTexte 38"/>
          <p:cNvSpPr txBox="1"/>
          <p:nvPr/>
        </p:nvSpPr>
        <p:spPr>
          <a:xfrm>
            <a:off x="3779912" y="2204864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</a:rPr>
              <a:t>Original i</a:t>
            </a:r>
            <a:r>
              <a:rPr lang="fr-FR" sz="2000" b="1" dirty="0" smtClean="0">
                <a:solidFill>
                  <a:srgbClr val="000000"/>
                </a:solidFill>
              </a:rPr>
              <a:t>mage + </a:t>
            </a:r>
            <a:r>
              <a:rPr lang="fr-FR" sz="2000" b="1" dirty="0" err="1" smtClean="0">
                <a:solidFill>
                  <a:srgbClr val="000000"/>
                </a:solidFill>
              </a:rPr>
              <a:t>superimposed</a:t>
            </a:r>
            <a:r>
              <a:rPr lang="fr-FR" sz="2000" b="1" dirty="0" smtClean="0">
                <a:solidFill>
                  <a:srgbClr val="000000"/>
                </a:solidFill>
              </a:rPr>
              <a:t> nodules</a:t>
            </a:r>
            <a:endParaRPr lang="fr-FR" sz="2000" b="1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5576" y="1412776"/>
            <a:ext cx="1728192" cy="1224136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Virage 20"/>
          <p:cNvSpPr/>
          <p:nvPr/>
        </p:nvSpPr>
        <p:spPr>
          <a:xfrm flipV="1">
            <a:off x="1331640" y="2780928"/>
            <a:ext cx="504056" cy="576064"/>
          </a:xfrm>
          <a:prstGeom prst="ben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07504" y="764704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lvl="2" indent="-355600"/>
            <a:r>
              <a:rPr lang="fr-FR" b="1" dirty="0" smtClean="0">
                <a:latin typeface="+mn-lt"/>
              </a:rPr>
              <a:t>Nodules: </a:t>
            </a:r>
            <a:r>
              <a:rPr lang="fr-FR" dirty="0" err="1" smtClean="0">
                <a:latin typeface="+mn-lt"/>
              </a:rPr>
              <a:t>Number</a:t>
            </a:r>
            <a:r>
              <a:rPr lang="fr-FR" dirty="0" smtClean="0">
                <a:latin typeface="+mn-lt"/>
              </a:rPr>
              <a:t>, </a:t>
            </a:r>
            <a:r>
              <a:rPr lang="fr-FR" dirty="0" err="1" smtClean="0">
                <a:latin typeface="+mn-lt"/>
              </a:rPr>
              <a:t>projected</a:t>
            </a:r>
            <a:r>
              <a:rPr lang="fr-FR" dirty="0" smtClean="0">
                <a:latin typeface="+mn-lt"/>
              </a:rPr>
              <a:t> surface, position, </a:t>
            </a:r>
            <a:r>
              <a:rPr lang="fr-FR" dirty="0" err="1" smtClean="0">
                <a:latin typeface="+mn-lt"/>
              </a:rPr>
              <a:t>color</a:t>
            </a:r>
            <a:endParaRPr lang="fr-FR" b="1" dirty="0">
              <a:latin typeface="+mn-lt"/>
            </a:endParaRPr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 bwMode="auto">
          <a:xfrm>
            <a:off x="0" y="6525344"/>
            <a:ext cx="2730525" cy="23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i="1" dirty="0" err="1" smtClean="0">
                <a:latin typeface="Arial"/>
                <a:cs typeface="Arial"/>
              </a:rPr>
              <a:t>PhD</a:t>
            </a:r>
            <a:r>
              <a:rPr lang="fr-FR" sz="1200" b="1" i="1" dirty="0" smtClean="0">
                <a:latin typeface="Arial"/>
                <a:cs typeface="Arial"/>
              </a:rPr>
              <a:t> </a:t>
            </a:r>
            <a:r>
              <a:rPr lang="fr-FR" sz="1200" b="1" i="1" dirty="0" err="1" smtClean="0">
                <a:latin typeface="Arial"/>
                <a:cs typeface="Arial"/>
              </a:rPr>
              <a:t>Simeng</a:t>
            </a:r>
            <a:r>
              <a:rPr lang="fr-FR" sz="1200" b="1" i="1" dirty="0" smtClean="0">
                <a:latin typeface="Arial"/>
                <a:cs typeface="Arial"/>
              </a:rPr>
              <a:t> Han (</a:t>
            </a:r>
            <a:r>
              <a:rPr lang="fr-FR" sz="1200" b="1" i="1" dirty="0" err="1" smtClean="0">
                <a:latin typeface="Arial"/>
                <a:cs typeface="Arial"/>
              </a:rPr>
              <a:t>unpublished</a:t>
            </a:r>
            <a:r>
              <a:rPr lang="fr-FR" sz="1200" b="1" i="1" dirty="0" smtClean="0">
                <a:latin typeface="Arial"/>
                <a:cs typeface="Arial"/>
              </a:rPr>
              <a:t>)</a:t>
            </a:r>
            <a:endParaRPr lang="fr-FR" sz="1200" b="1" i="1" dirty="0">
              <a:latin typeface="Arial"/>
              <a:cs typeface="Arial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478406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charset="0"/>
            </a:endParaRPr>
          </a:p>
        </p:txBody>
      </p:sp>
      <p:sp>
        <p:nvSpPr>
          <p:cNvPr id="16" name="Rectangle 209"/>
          <p:cNvSpPr>
            <a:spLocks noChangeArrowheads="1"/>
          </p:cNvSpPr>
          <p:nvPr/>
        </p:nvSpPr>
        <p:spPr bwMode="auto">
          <a:xfrm>
            <a:off x="3349322" y="-72008"/>
            <a:ext cx="5687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Phenotypic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traits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: </a:t>
            </a: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examples</a:t>
            </a:r>
            <a:endParaRPr lang="sv-SE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2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F:\Comité 07Oct\Image\06\20130306_Liviolet_6_Haut_gd012.tif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268760"/>
            <a:ext cx="2812976" cy="5157192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3635897" y="2164794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Nodules </a:t>
            </a:r>
            <a:r>
              <a:rPr lang="fr-FR" b="1" dirty="0" err="1" smtClean="0"/>
              <a:t>automatically</a:t>
            </a:r>
            <a:r>
              <a:rPr lang="fr-FR" b="1" dirty="0" smtClean="0"/>
              <a:t> </a:t>
            </a:r>
            <a:r>
              <a:rPr lang="fr-FR" b="1" dirty="0" err="1" smtClean="0"/>
              <a:t>detected</a:t>
            </a:r>
            <a:endParaRPr lang="fr-FR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2051720" y="2708921"/>
            <a:ext cx="5976664" cy="381642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4" descr="Z:\Simeng\0passage\untitled.jpg"/>
          <p:cNvPicPr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2780928"/>
            <a:ext cx="5850000" cy="3672000"/>
          </a:xfrm>
          <a:prstGeom prst="rect">
            <a:avLst/>
          </a:prstGeom>
          <a:noFill/>
        </p:spPr>
      </p:pic>
      <p:sp>
        <p:nvSpPr>
          <p:cNvPr id="39" name="Rectangle 2"/>
          <p:cNvSpPr txBox="1">
            <a:spLocks noChangeArrowheads="1"/>
          </p:cNvSpPr>
          <p:nvPr/>
        </p:nvSpPr>
        <p:spPr bwMode="auto">
          <a:xfrm>
            <a:off x="2627784" y="5733256"/>
            <a:ext cx="5051157" cy="5211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ü"/>
              <a:defRPr sz="2000" b="1">
                <a:solidFill>
                  <a:srgbClr val="C83C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j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-"/>
              <a:defRPr sz="1600" b="1" i="1">
                <a:solidFill>
                  <a:schemeClr val="tx1"/>
                </a:solidFill>
                <a:latin typeface="+mj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j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j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j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j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j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j-lt"/>
              </a:defRPr>
            </a:lvl9pPr>
          </a:lstStyle>
          <a:p>
            <a:pPr marL="0" lvl="2" indent="0" algn="ctr">
              <a:buNone/>
            </a:pPr>
            <a:r>
              <a:rPr lang="en-US" sz="2800" i="0" dirty="0" smtClean="0">
                <a:cs typeface="Arial" charset="0"/>
              </a:rPr>
              <a:t>95% detection efficiency</a:t>
            </a:r>
            <a:endParaRPr lang="en-US" sz="2800" dirty="0"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5576" y="1412776"/>
            <a:ext cx="1728192" cy="1224136"/>
          </a:xfrm>
          <a:prstGeom prst="rect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Virage 21"/>
          <p:cNvSpPr/>
          <p:nvPr/>
        </p:nvSpPr>
        <p:spPr>
          <a:xfrm flipV="1">
            <a:off x="1331640" y="2780928"/>
            <a:ext cx="504056" cy="576064"/>
          </a:xfrm>
          <a:prstGeom prst="ben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7504" y="764704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lvl="2" indent="-355600"/>
            <a:r>
              <a:rPr lang="fr-FR" b="1" dirty="0" smtClean="0">
                <a:latin typeface="+mn-lt"/>
              </a:rPr>
              <a:t>Nodules: </a:t>
            </a:r>
            <a:r>
              <a:rPr lang="fr-FR" dirty="0" err="1" smtClean="0">
                <a:latin typeface="+mn-lt"/>
              </a:rPr>
              <a:t>Number</a:t>
            </a:r>
            <a:r>
              <a:rPr lang="fr-FR" dirty="0" smtClean="0">
                <a:latin typeface="+mn-lt"/>
              </a:rPr>
              <a:t>, </a:t>
            </a:r>
            <a:r>
              <a:rPr lang="fr-FR" dirty="0" err="1" smtClean="0">
                <a:latin typeface="+mn-lt"/>
              </a:rPr>
              <a:t>projected</a:t>
            </a:r>
            <a:r>
              <a:rPr lang="fr-FR" dirty="0" smtClean="0">
                <a:latin typeface="+mn-lt"/>
              </a:rPr>
              <a:t> surface, position, </a:t>
            </a:r>
            <a:r>
              <a:rPr lang="fr-FR" dirty="0" err="1" smtClean="0">
                <a:latin typeface="+mn-lt"/>
              </a:rPr>
              <a:t>color</a:t>
            </a:r>
            <a:endParaRPr lang="fr-FR" b="1" dirty="0">
              <a:latin typeface="+mn-lt"/>
            </a:endParaRP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 bwMode="auto">
          <a:xfrm>
            <a:off x="0" y="6525344"/>
            <a:ext cx="2730525" cy="23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i="1" dirty="0" err="1" smtClean="0">
                <a:latin typeface="Arial"/>
                <a:cs typeface="Arial"/>
              </a:rPr>
              <a:t>PhD</a:t>
            </a:r>
            <a:r>
              <a:rPr lang="fr-FR" sz="1200" b="1" i="1" dirty="0" smtClean="0">
                <a:latin typeface="Arial"/>
                <a:cs typeface="Arial"/>
              </a:rPr>
              <a:t> </a:t>
            </a:r>
            <a:r>
              <a:rPr lang="fr-FR" sz="1200" b="1" i="1" dirty="0" err="1" smtClean="0">
                <a:latin typeface="Arial"/>
                <a:cs typeface="Arial"/>
              </a:rPr>
              <a:t>Simeng</a:t>
            </a:r>
            <a:r>
              <a:rPr lang="fr-FR" sz="1200" b="1" i="1" dirty="0" smtClean="0">
                <a:latin typeface="Arial"/>
                <a:cs typeface="Arial"/>
              </a:rPr>
              <a:t> Han (</a:t>
            </a:r>
            <a:r>
              <a:rPr lang="fr-FR" sz="1200" b="1" i="1" dirty="0" err="1" smtClean="0">
                <a:latin typeface="Arial"/>
                <a:cs typeface="Arial"/>
              </a:rPr>
              <a:t>unpublished</a:t>
            </a:r>
            <a:r>
              <a:rPr lang="fr-FR" sz="1200" b="1" i="1" dirty="0" smtClean="0">
                <a:latin typeface="Arial"/>
                <a:cs typeface="Arial"/>
              </a:rPr>
              <a:t>)</a:t>
            </a:r>
            <a:endParaRPr lang="fr-FR" sz="1200" b="1" i="1" dirty="0">
              <a:latin typeface="Arial"/>
              <a:cs typeface="Arial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0" y="0"/>
            <a:ext cx="9144000" cy="478406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charset="0"/>
            </a:endParaRPr>
          </a:p>
        </p:txBody>
      </p:sp>
      <p:sp>
        <p:nvSpPr>
          <p:cNvPr id="17" name="Rectangle 209"/>
          <p:cNvSpPr>
            <a:spLocks noChangeArrowheads="1"/>
          </p:cNvSpPr>
          <p:nvPr/>
        </p:nvSpPr>
        <p:spPr bwMode="auto">
          <a:xfrm>
            <a:off x="3349322" y="-72008"/>
            <a:ext cx="5687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Phenotypic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traits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: </a:t>
            </a: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examples</a:t>
            </a:r>
            <a:endParaRPr lang="sv-SE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84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6650449"/>
              </p:ext>
            </p:extLst>
          </p:nvPr>
        </p:nvGraphicFramePr>
        <p:xfrm>
          <a:off x="4572000" y="1268760"/>
          <a:ext cx="374441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Graphique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1874224"/>
              </p:ext>
            </p:extLst>
          </p:nvPr>
        </p:nvGraphicFramePr>
        <p:xfrm>
          <a:off x="4505866" y="3356992"/>
          <a:ext cx="3882558" cy="2581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ZoneTexte 18"/>
          <p:cNvSpPr txBox="1"/>
          <p:nvPr/>
        </p:nvSpPr>
        <p:spPr>
          <a:xfrm>
            <a:off x="5413941" y="4221088"/>
            <a:ext cx="7422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R</a:t>
            </a:r>
            <a:r>
              <a:rPr lang="fr-FR" sz="1200" baseline="30000" dirty="0" smtClean="0"/>
              <a:t>2</a:t>
            </a:r>
            <a:r>
              <a:rPr lang="fr-FR" sz="1200" dirty="0" smtClean="0"/>
              <a:t>=0,95</a:t>
            </a:r>
            <a:endParaRPr lang="fr-FR" sz="1200" dirty="0"/>
          </a:p>
        </p:txBody>
      </p:sp>
      <p:sp>
        <p:nvSpPr>
          <p:cNvPr id="27" name="ZoneTexte 26"/>
          <p:cNvSpPr txBox="1"/>
          <p:nvPr/>
        </p:nvSpPr>
        <p:spPr>
          <a:xfrm rot="16200000">
            <a:off x="3101352" y="1526305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Biomasse (g/plant)</a:t>
            </a:r>
            <a:endParaRPr lang="fr-FR" sz="1200" b="1" dirty="0"/>
          </a:p>
        </p:txBody>
      </p:sp>
      <p:sp>
        <p:nvSpPr>
          <p:cNvPr id="28" name="ZoneTexte 27"/>
          <p:cNvSpPr txBox="1"/>
          <p:nvPr/>
        </p:nvSpPr>
        <p:spPr>
          <a:xfrm rot="16200000">
            <a:off x="3605408" y="419060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/>
              <a:t>Rhizotron</a:t>
            </a:r>
            <a:endParaRPr lang="fr-FR" sz="1200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5292080" y="5949280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Hydroponique et substrat</a:t>
            </a:r>
            <a:endParaRPr lang="fr-FR" sz="12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144016" y="1393031"/>
            <a:ext cx="478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 err="1" smtClean="0">
                <a:solidFill>
                  <a:srgbClr val="009900"/>
                </a:solidFill>
              </a:rPr>
              <a:t>Pea</a:t>
            </a:r>
            <a:r>
              <a:rPr lang="fr-FR" sz="1400" b="1" i="1" dirty="0" smtClean="0">
                <a:solidFill>
                  <a:srgbClr val="009900"/>
                </a:solidFill>
              </a:rPr>
              <a:t> </a:t>
            </a:r>
            <a:r>
              <a:rPr lang="fr-FR" sz="1400" b="1" i="1" dirty="0" err="1" smtClean="0">
                <a:solidFill>
                  <a:srgbClr val="009900"/>
                </a:solidFill>
              </a:rPr>
              <a:t>core</a:t>
            </a:r>
            <a:r>
              <a:rPr lang="fr-FR" sz="1400" b="1" i="1" dirty="0" smtClean="0">
                <a:solidFill>
                  <a:srgbClr val="009900"/>
                </a:solidFill>
              </a:rPr>
              <a:t> collection</a:t>
            </a:r>
            <a:endParaRPr lang="fr-FR" sz="1400" b="1" i="1" dirty="0">
              <a:solidFill>
                <a:srgbClr val="009900"/>
              </a:solidFill>
            </a:endParaRPr>
          </a:p>
        </p:txBody>
      </p:sp>
      <p:grpSp>
        <p:nvGrpSpPr>
          <p:cNvPr id="25" name="Grouper 24"/>
          <p:cNvGrpSpPr/>
          <p:nvPr/>
        </p:nvGrpSpPr>
        <p:grpSpPr>
          <a:xfrm>
            <a:off x="323528" y="1957656"/>
            <a:ext cx="3274066" cy="1759377"/>
            <a:chOff x="323528" y="2622053"/>
            <a:chExt cx="4340896" cy="2679155"/>
          </a:xfrm>
        </p:grpSpPr>
        <p:grpSp>
          <p:nvGrpSpPr>
            <p:cNvPr id="26" name="Grouper 25"/>
            <p:cNvGrpSpPr>
              <a:grpSpLocks/>
            </p:cNvGrpSpPr>
            <p:nvPr/>
          </p:nvGrpSpPr>
          <p:grpSpPr>
            <a:xfrm>
              <a:off x="1439121" y="2622053"/>
              <a:ext cx="1042265" cy="2139658"/>
              <a:chOff x="-324544" y="836712"/>
              <a:chExt cx="1296144" cy="2926928"/>
            </a:xfrm>
          </p:grpSpPr>
          <p:pic>
            <p:nvPicPr>
              <p:cNvPr id="47" name="Picture 9" descr="F:\photos 2013_03_01\Photo 178.jpg"/>
              <p:cNvPicPr>
                <a:picLocks noChangeAspect="1" noChangeArrowheads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323850" y="836712"/>
                <a:ext cx="1285875" cy="29163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-324544" y="836712"/>
                <a:ext cx="1296144" cy="292692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4" name="Grouper 33"/>
            <p:cNvGrpSpPr/>
            <p:nvPr/>
          </p:nvGrpSpPr>
          <p:grpSpPr>
            <a:xfrm>
              <a:off x="2533768" y="2766067"/>
              <a:ext cx="1043262" cy="2210865"/>
              <a:chOff x="1115616" y="980728"/>
              <a:chExt cx="1297384" cy="3024336"/>
            </a:xfrm>
          </p:grpSpPr>
          <p:pic>
            <p:nvPicPr>
              <p:cNvPr id="45" name="Picture 7" descr="F:\photos 2013_03_01\Photo 174.jpg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120775" y="993774"/>
                <a:ext cx="1292225" cy="29964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1115616" y="980728"/>
                <a:ext cx="1296144" cy="302433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5" name="Grouper 34"/>
            <p:cNvGrpSpPr/>
            <p:nvPr/>
          </p:nvGrpSpPr>
          <p:grpSpPr>
            <a:xfrm>
              <a:off x="3615421" y="2763240"/>
              <a:ext cx="1049003" cy="2229295"/>
              <a:chOff x="2475389" y="977900"/>
              <a:chExt cx="1304523" cy="3049546"/>
            </a:xfrm>
          </p:grpSpPr>
          <p:pic>
            <p:nvPicPr>
              <p:cNvPr id="43" name="Picture 6" descr="F:\photos 2013_03_01\Photo 172.jpg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2475389" y="977900"/>
                <a:ext cx="1304523" cy="30495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Rectangle 43"/>
              <p:cNvSpPr/>
              <p:nvPr/>
            </p:nvSpPr>
            <p:spPr>
              <a:xfrm>
                <a:off x="2483768" y="980728"/>
                <a:ext cx="1296144" cy="302433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6" name="Grouper 35"/>
            <p:cNvGrpSpPr/>
            <p:nvPr/>
          </p:nvGrpSpPr>
          <p:grpSpPr>
            <a:xfrm>
              <a:off x="323528" y="2797798"/>
              <a:ext cx="1050420" cy="2105586"/>
              <a:chOff x="3275856" y="3861048"/>
              <a:chExt cx="1306285" cy="2880320"/>
            </a:xfrm>
          </p:grpSpPr>
          <p:pic>
            <p:nvPicPr>
              <p:cNvPr id="41" name="Picture 3" descr="F:\photos 2013_03_01\Photo 164.jpg"/>
              <p:cNvPicPr>
                <a:picLocks noChangeAspect="1" noChangeArrowheads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275856" y="3872239"/>
                <a:ext cx="1306285" cy="28528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Rectangle 41"/>
              <p:cNvSpPr/>
              <p:nvPr/>
            </p:nvSpPr>
            <p:spPr>
              <a:xfrm>
                <a:off x="3275856" y="3861048"/>
                <a:ext cx="1296144" cy="288032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7" name="ZoneTexte 36"/>
            <p:cNvSpPr txBox="1"/>
            <p:nvPr/>
          </p:nvSpPr>
          <p:spPr>
            <a:xfrm>
              <a:off x="3656417" y="5054987"/>
              <a:ext cx="7489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 smtClean="0"/>
                <a:t>CAMEOR</a:t>
              </a:r>
              <a:endParaRPr lang="fr-FR" sz="1000" b="1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720313" y="5054987"/>
              <a:ext cx="5482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 smtClean="0"/>
                <a:t>L1073</a:t>
              </a:r>
              <a:endParaRPr lang="fr-FR" sz="1000" b="1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1496177" y="5054987"/>
              <a:ext cx="79524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 smtClean="0"/>
                <a:t>KAYANNE</a:t>
              </a:r>
              <a:endParaRPr lang="fr-FR" sz="1000" b="1" dirty="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344049" y="5054987"/>
              <a:ext cx="6120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 smtClean="0"/>
                <a:t>AMINO</a:t>
              </a:r>
              <a:endParaRPr lang="fr-FR" sz="1000" b="1" dirty="0"/>
            </a:p>
          </p:txBody>
        </p:sp>
      </p:grpSp>
      <p:grpSp>
        <p:nvGrpSpPr>
          <p:cNvPr id="49" name="Grouper 48"/>
          <p:cNvGrpSpPr/>
          <p:nvPr/>
        </p:nvGrpSpPr>
        <p:grpSpPr>
          <a:xfrm>
            <a:off x="467544" y="4077072"/>
            <a:ext cx="3097998" cy="2232248"/>
            <a:chOff x="4713015" y="1901971"/>
            <a:chExt cx="4107457" cy="3399237"/>
          </a:xfrm>
        </p:grpSpPr>
        <p:grpSp>
          <p:nvGrpSpPr>
            <p:cNvPr id="50" name="Grouper 49"/>
            <p:cNvGrpSpPr/>
            <p:nvPr/>
          </p:nvGrpSpPr>
          <p:grpSpPr>
            <a:xfrm>
              <a:off x="4713015" y="2603001"/>
              <a:ext cx="1070924" cy="2210865"/>
              <a:chOff x="3851920" y="817662"/>
              <a:chExt cx="1331783" cy="3024336"/>
            </a:xfrm>
          </p:grpSpPr>
          <p:pic>
            <p:nvPicPr>
              <p:cNvPr id="64" name="Picture 2" descr="F:\photos 2013_03_01\Photo 162.jpg"/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851920" y="822325"/>
                <a:ext cx="1331783" cy="30116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5" name="Rectangle 64"/>
              <p:cNvSpPr/>
              <p:nvPr/>
            </p:nvSpPr>
            <p:spPr>
              <a:xfrm>
                <a:off x="3864374" y="817662"/>
                <a:ext cx="1296144" cy="3024336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1" name="Grouper 50"/>
            <p:cNvGrpSpPr/>
            <p:nvPr/>
          </p:nvGrpSpPr>
          <p:grpSpPr>
            <a:xfrm>
              <a:off x="6831637" y="1973979"/>
              <a:ext cx="951881" cy="2660117"/>
              <a:chOff x="6510241" y="188640"/>
              <a:chExt cx="1302119" cy="3638887"/>
            </a:xfrm>
          </p:grpSpPr>
          <p:pic>
            <p:nvPicPr>
              <p:cNvPr id="62" name="Picture 10" descr="F:\photos 2013_03_01\Photo 180.jpg"/>
              <p:cNvPicPr>
                <a:picLocks noChangeAspect="1" noChangeArrowheads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510241" y="204545"/>
                <a:ext cx="1288700" cy="3622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" name="Rectangle 62"/>
              <p:cNvSpPr/>
              <p:nvPr/>
            </p:nvSpPr>
            <p:spPr>
              <a:xfrm>
                <a:off x="6516216" y="188640"/>
                <a:ext cx="1296144" cy="3600400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2" name="Grouper 51"/>
            <p:cNvGrpSpPr/>
            <p:nvPr/>
          </p:nvGrpSpPr>
          <p:grpSpPr>
            <a:xfrm>
              <a:off x="7838327" y="1901971"/>
              <a:ext cx="953300" cy="2546722"/>
              <a:chOff x="7876446" y="116632"/>
              <a:chExt cx="1304059" cy="3483767"/>
            </a:xfrm>
          </p:grpSpPr>
          <p:pic>
            <p:nvPicPr>
              <p:cNvPr id="60" name="Picture 8" descr="F:\photos 2013_03_01\Photo 176.jpg"/>
              <p:cNvPicPr>
                <a:picLocks noChangeAspect="1" noChangeArrowheads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884162" y="116632"/>
                <a:ext cx="1296343" cy="3483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Rectangle 60"/>
              <p:cNvSpPr/>
              <p:nvPr/>
            </p:nvSpPr>
            <p:spPr>
              <a:xfrm>
                <a:off x="7876446" y="130690"/>
                <a:ext cx="1296144" cy="3456384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3" name="Grouper 52"/>
            <p:cNvGrpSpPr/>
            <p:nvPr/>
          </p:nvGrpSpPr>
          <p:grpSpPr>
            <a:xfrm>
              <a:off x="5813821" y="2042942"/>
              <a:ext cx="981430" cy="2686847"/>
              <a:chOff x="5220072" y="257603"/>
              <a:chExt cx="1220491" cy="3675453"/>
            </a:xfrm>
          </p:grpSpPr>
          <p:pic>
            <p:nvPicPr>
              <p:cNvPr id="58" name="Picture 5" descr="F:\photos 2013_03_01\Photo 170.jpg"/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20072" y="257603"/>
                <a:ext cx="1220491" cy="3672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9" name="Rectangle 58"/>
              <p:cNvSpPr/>
              <p:nvPr/>
            </p:nvSpPr>
            <p:spPr>
              <a:xfrm>
                <a:off x="5233997" y="260648"/>
                <a:ext cx="1188132" cy="3672408"/>
              </a:xfrm>
              <a:prstGeom prst="rect">
                <a:avLst/>
              </a:prstGeom>
              <a:noFill/>
              <a:ln w="2857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4" name="ZoneTexte 53"/>
            <p:cNvSpPr txBox="1"/>
            <p:nvPr/>
          </p:nvSpPr>
          <p:spPr>
            <a:xfrm>
              <a:off x="7976897" y="5024209"/>
              <a:ext cx="84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 smtClean="0"/>
                <a:t>PI186093</a:t>
              </a:r>
              <a:endParaRPr lang="fr-FR" sz="1200" b="1" dirty="0"/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5168585" y="5054987"/>
              <a:ext cx="5836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 smtClean="0"/>
                <a:t>ISARD</a:t>
              </a:r>
              <a:endParaRPr lang="fr-FR" sz="1000" b="1" dirty="0"/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6896777" y="5054987"/>
              <a:ext cx="91841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 smtClean="0"/>
                <a:t>LIVIOLETTA</a:t>
              </a:r>
              <a:endParaRPr lang="fr-FR" sz="1000" b="1" dirty="0"/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5960673" y="5054987"/>
              <a:ext cx="6405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 smtClean="0"/>
                <a:t>CUZCO</a:t>
              </a:r>
              <a:endParaRPr lang="fr-FR" sz="1000" b="1" dirty="0"/>
            </a:p>
          </p:txBody>
        </p:sp>
      </p:grpSp>
      <p:sp>
        <p:nvSpPr>
          <p:cNvPr id="68" name="ZoneTexte 67"/>
          <p:cNvSpPr txBox="1"/>
          <p:nvPr/>
        </p:nvSpPr>
        <p:spPr>
          <a:xfrm>
            <a:off x="107504" y="764704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lvl="2" indent="-355600"/>
            <a:r>
              <a:rPr lang="fr-FR" b="1" dirty="0" smtClean="0">
                <a:latin typeface="+mn-lt"/>
              </a:rPr>
              <a:t>Nodules: </a:t>
            </a:r>
            <a:r>
              <a:rPr lang="fr-FR" dirty="0" err="1" smtClean="0">
                <a:latin typeface="+mn-lt"/>
              </a:rPr>
              <a:t>Number</a:t>
            </a:r>
            <a:r>
              <a:rPr lang="fr-FR" dirty="0" smtClean="0">
                <a:latin typeface="+mn-lt"/>
              </a:rPr>
              <a:t>, </a:t>
            </a:r>
            <a:r>
              <a:rPr lang="fr-FR" dirty="0" err="1" smtClean="0">
                <a:latin typeface="+mn-lt"/>
              </a:rPr>
              <a:t>projected</a:t>
            </a:r>
            <a:r>
              <a:rPr lang="fr-FR" dirty="0" smtClean="0">
                <a:latin typeface="+mn-lt"/>
              </a:rPr>
              <a:t> surface, position, </a:t>
            </a:r>
            <a:r>
              <a:rPr lang="fr-FR" dirty="0" err="1" smtClean="0">
                <a:latin typeface="+mn-lt"/>
              </a:rPr>
              <a:t>color</a:t>
            </a:r>
            <a:endParaRPr lang="fr-FR" b="1" dirty="0">
              <a:latin typeface="+mn-lt"/>
            </a:endParaRPr>
          </a:p>
        </p:txBody>
      </p:sp>
      <p:sp>
        <p:nvSpPr>
          <p:cNvPr id="66" name="Espace réservé du contenu 2"/>
          <p:cNvSpPr txBox="1">
            <a:spLocks/>
          </p:cNvSpPr>
          <p:nvPr/>
        </p:nvSpPr>
        <p:spPr bwMode="auto">
          <a:xfrm>
            <a:off x="0" y="6525344"/>
            <a:ext cx="2730525" cy="23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 b="1" i="1" dirty="0" err="1" smtClean="0">
                <a:latin typeface="Arial"/>
                <a:cs typeface="Arial"/>
              </a:rPr>
              <a:t>PhD</a:t>
            </a:r>
            <a:r>
              <a:rPr lang="fr-FR" sz="1200" b="1" i="1" dirty="0" smtClean="0">
                <a:latin typeface="Arial"/>
                <a:cs typeface="Arial"/>
              </a:rPr>
              <a:t> </a:t>
            </a:r>
            <a:r>
              <a:rPr lang="fr-FR" sz="1200" b="1" i="1" dirty="0" err="1" smtClean="0">
                <a:latin typeface="Arial"/>
                <a:cs typeface="Arial"/>
              </a:rPr>
              <a:t>Simeng</a:t>
            </a:r>
            <a:r>
              <a:rPr lang="fr-FR" sz="1200" b="1" i="1" dirty="0" smtClean="0">
                <a:latin typeface="Arial"/>
                <a:cs typeface="Arial"/>
              </a:rPr>
              <a:t> Han (</a:t>
            </a:r>
            <a:r>
              <a:rPr lang="fr-FR" sz="1200" b="1" i="1" dirty="0" err="1" smtClean="0">
                <a:latin typeface="Arial"/>
                <a:cs typeface="Arial"/>
              </a:rPr>
              <a:t>unpublished</a:t>
            </a:r>
            <a:r>
              <a:rPr lang="fr-FR" sz="1200" b="1" i="1" dirty="0" smtClean="0">
                <a:latin typeface="Arial"/>
                <a:cs typeface="Arial"/>
              </a:rPr>
              <a:t>)</a:t>
            </a:r>
            <a:endParaRPr lang="fr-FR" sz="1200" b="1" i="1" dirty="0">
              <a:latin typeface="Arial"/>
              <a:cs typeface="Arial"/>
            </a:endParaRPr>
          </a:p>
        </p:txBody>
      </p:sp>
      <p:sp>
        <p:nvSpPr>
          <p:cNvPr id="67" name="Rectangle 66"/>
          <p:cNvSpPr>
            <a:spLocks noChangeArrowheads="1"/>
          </p:cNvSpPr>
          <p:nvPr/>
        </p:nvSpPr>
        <p:spPr bwMode="auto">
          <a:xfrm>
            <a:off x="0" y="0"/>
            <a:ext cx="9144000" cy="478406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charset="0"/>
            </a:endParaRPr>
          </a:p>
        </p:txBody>
      </p:sp>
      <p:sp>
        <p:nvSpPr>
          <p:cNvPr id="69" name="Rectangle 209"/>
          <p:cNvSpPr>
            <a:spLocks noChangeArrowheads="1"/>
          </p:cNvSpPr>
          <p:nvPr/>
        </p:nvSpPr>
        <p:spPr bwMode="auto">
          <a:xfrm>
            <a:off x="3349322" y="-72008"/>
            <a:ext cx="56871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Phenotypic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traits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: </a:t>
            </a: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examples</a:t>
            </a:r>
            <a:endParaRPr lang="sv-SE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08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18" grpId="0">
        <p:bldAsOne/>
      </p:bldGraphic>
      <p:bldP spid="19" grpId="0"/>
      <p:bldP spid="27" grpId="0"/>
      <p:bldP spid="28" grpId="0"/>
      <p:bldP spid="29" grpId="0"/>
      <p:bldP spid="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is-6-vues-min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20689"/>
            <a:ext cx="2293100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3356993"/>
            <a:ext cx="2448271" cy="2880319"/>
          </a:xfrm>
          <a:prstGeom prst="rect">
            <a:avLst/>
          </a:prstGeom>
        </p:spPr>
      </p:pic>
      <p:sp>
        <p:nvSpPr>
          <p:cNvPr id="13" name="ZoneTexte 39"/>
          <p:cNvSpPr txBox="1"/>
          <p:nvPr/>
        </p:nvSpPr>
        <p:spPr>
          <a:xfrm>
            <a:off x="611560" y="6417173"/>
            <a:ext cx="1553039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err="1" smtClean="0">
                <a:solidFill>
                  <a:schemeClr val="bg1"/>
                </a:solidFill>
              </a:rPr>
              <a:t>Maize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7" name="Image 16" descr="ble-6-vues-mini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762" y="620690"/>
            <a:ext cx="2232754" cy="26642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17" descr="pois-6-vues-mini.gi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718" y="620689"/>
            <a:ext cx="2232754" cy="26642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3284985"/>
            <a:ext cx="2304256" cy="3024335"/>
          </a:xfrm>
          <a:prstGeom prst="rect">
            <a:avLst/>
          </a:prstGeom>
        </p:spPr>
      </p:pic>
      <p:sp>
        <p:nvSpPr>
          <p:cNvPr id="20" name="ZoneTexte 30"/>
          <p:cNvSpPr txBox="1"/>
          <p:nvPr/>
        </p:nvSpPr>
        <p:spPr>
          <a:xfrm>
            <a:off x="7288182" y="6417173"/>
            <a:ext cx="884218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err="1" smtClean="0">
                <a:solidFill>
                  <a:schemeClr val="bg1"/>
                </a:solidFill>
              </a:rPr>
              <a:t>Pea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1" name="ZoneTexte 30"/>
          <p:cNvSpPr txBox="1"/>
          <p:nvPr/>
        </p:nvSpPr>
        <p:spPr>
          <a:xfrm>
            <a:off x="3923928" y="6418315"/>
            <a:ext cx="884218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 err="1" smtClean="0">
                <a:solidFill>
                  <a:schemeClr val="bg1"/>
                </a:solidFill>
              </a:rPr>
              <a:t>Wheat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24" y="3284984"/>
            <a:ext cx="2232248" cy="2963821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0" y="0"/>
            <a:ext cx="9144000" cy="478406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charset="0"/>
            </a:endParaRPr>
          </a:p>
        </p:txBody>
      </p:sp>
      <p:sp>
        <p:nvSpPr>
          <p:cNvPr id="25" name="Rectangle 209"/>
          <p:cNvSpPr>
            <a:spLocks noChangeArrowheads="1"/>
          </p:cNvSpPr>
          <p:nvPr/>
        </p:nvSpPr>
        <p:spPr bwMode="auto">
          <a:xfrm>
            <a:off x="2182440" y="-72008"/>
            <a:ext cx="68540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Achievements: Shoot phenotyping</a:t>
            </a:r>
            <a:endParaRPr lang="sv-SE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54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9" y="1274410"/>
            <a:ext cx="2141044" cy="2141044"/>
          </a:xfrm>
          <a:prstGeom prst="rect">
            <a:avLst/>
          </a:prstGeom>
        </p:spPr>
      </p:pic>
      <p:sp>
        <p:nvSpPr>
          <p:cNvPr id="6" name="ZoneTexte 30"/>
          <p:cNvSpPr txBox="1"/>
          <p:nvPr/>
        </p:nvSpPr>
        <p:spPr>
          <a:xfrm>
            <a:off x="611560" y="3330225"/>
            <a:ext cx="1133714" cy="27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chemeClr val="bg1"/>
                </a:solidFill>
              </a:rPr>
              <a:t>Pois</a:t>
            </a:r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11" name="Imag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4536503" y="1238673"/>
            <a:ext cx="1938849" cy="2176781"/>
          </a:xfrm>
          <a:prstGeom prst="rect">
            <a:avLst/>
          </a:prstGeom>
        </p:spPr>
      </p:pic>
      <p:sp>
        <p:nvSpPr>
          <p:cNvPr id="12" name="ZoneTexte 42"/>
          <p:cNvSpPr txBox="1"/>
          <p:nvPr/>
        </p:nvSpPr>
        <p:spPr>
          <a:xfrm>
            <a:off x="5002366" y="3342066"/>
            <a:ext cx="1031225" cy="27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chemeClr val="bg1"/>
                </a:solidFill>
              </a:rPr>
              <a:t>Lupin</a:t>
            </a:r>
          </a:p>
        </p:txBody>
      </p:sp>
      <p:pic>
        <p:nvPicPr>
          <p:cNvPr id="13" name="Image 12"/>
          <p:cNvPicPr/>
          <p:nvPr/>
        </p:nvPicPr>
        <p:blipFill>
          <a:blip r:embed="rId4"/>
          <a:stretch>
            <a:fillRect/>
          </a:stretch>
        </p:blipFill>
        <p:spPr>
          <a:xfrm>
            <a:off x="6624736" y="1238673"/>
            <a:ext cx="1997598" cy="2176781"/>
          </a:xfrm>
          <a:prstGeom prst="rect">
            <a:avLst/>
          </a:prstGeom>
        </p:spPr>
      </p:pic>
      <p:sp>
        <p:nvSpPr>
          <p:cNvPr id="14" name="ZoneTexte 40"/>
          <p:cNvSpPr txBox="1"/>
          <p:nvPr/>
        </p:nvSpPr>
        <p:spPr>
          <a:xfrm>
            <a:off x="6762844" y="3342066"/>
            <a:ext cx="1964021" cy="27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chemeClr val="bg1"/>
                </a:solidFill>
              </a:rPr>
              <a:t>Haricot</a:t>
            </a:r>
          </a:p>
        </p:txBody>
      </p:sp>
      <p:pic>
        <p:nvPicPr>
          <p:cNvPr id="15" name="Image 14"/>
          <p:cNvPicPr/>
          <p:nvPr/>
        </p:nvPicPr>
        <p:blipFill>
          <a:blip r:embed="rId5"/>
          <a:stretch>
            <a:fillRect/>
          </a:stretch>
        </p:blipFill>
        <p:spPr>
          <a:xfrm>
            <a:off x="2465983" y="1225134"/>
            <a:ext cx="1846318" cy="2176781"/>
          </a:xfrm>
          <a:prstGeom prst="rect">
            <a:avLst/>
          </a:prstGeom>
        </p:spPr>
      </p:pic>
      <p:sp>
        <p:nvSpPr>
          <p:cNvPr id="16" name="ZoneTexte 39"/>
          <p:cNvSpPr txBox="1"/>
          <p:nvPr/>
        </p:nvSpPr>
        <p:spPr>
          <a:xfrm>
            <a:off x="2828943" y="3321554"/>
            <a:ext cx="982010" cy="27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err="1" smtClean="0">
                <a:solidFill>
                  <a:schemeClr val="bg1"/>
                </a:solidFill>
              </a:rPr>
              <a:t>Féverolle</a:t>
            </a:r>
            <a:endParaRPr lang="fr-FR" sz="1200" b="1" dirty="0" smtClean="0">
              <a:solidFill>
                <a:schemeClr val="bg1"/>
              </a:solidFill>
            </a:endParaRPr>
          </a:p>
        </p:txBody>
      </p:sp>
      <p:pic>
        <p:nvPicPr>
          <p:cNvPr id="18" name="Image 17"/>
          <p:cNvPicPr/>
          <p:nvPr/>
        </p:nvPicPr>
        <p:blipFill>
          <a:blip r:embed="rId6"/>
          <a:stretch>
            <a:fillRect/>
          </a:stretch>
        </p:blipFill>
        <p:spPr>
          <a:xfrm>
            <a:off x="251520" y="3872081"/>
            <a:ext cx="2124531" cy="2121524"/>
          </a:xfrm>
          <a:prstGeom prst="rect">
            <a:avLst/>
          </a:prstGeom>
        </p:spPr>
      </p:pic>
      <p:sp>
        <p:nvSpPr>
          <p:cNvPr id="19" name="ZoneTexte 19"/>
          <p:cNvSpPr txBox="1"/>
          <p:nvPr/>
        </p:nvSpPr>
        <p:spPr>
          <a:xfrm>
            <a:off x="251520" y="5960313"/>
            <a:ext cx="1964021" cy="27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chemeClr val="bg1"/>
                </a:solidFill>
              </a:rPr>
              <a:t>Vesce Commune</a:t>
            </a:r>
            <a:endParaRPr lang="fr-FR" sz="1200" b="1" dirty="0">
              <a:solidFill>
                <a:schemeClr val="bg1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3883240"/>
            <a:ext cx="2088232" cy="208823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9459" y="3881208"/>
            <a:ext cx="2096822" cy="2096822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3872081"/>
            <a:ext cx="2075265" cy="2075265"/>
          </a:xfrm>
          <a:prstGeom prst="rect">
            <a:avLst/>
          </a:prstGeom>
        </p:spPr>
      </p:pic>
      <p:sp>
        <p:nvSpPr>
          <p:cNvPr id="24" name="ZoneTexte 25"/>
          <p:cNvSpPr txBox="1"/>
          <p:nvPr/>
        </p:nvSpPr>
        <p:spPr>
          <a:xfrm>
            <a:off x="2581964" y="5939668"/>
            <a:ext cx="1996489" cy="27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chemeClr val="bg1"/>
                </a:solidFill>
              </a:rPr>
              <a:t>Colza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25" name="ZoneTexte 38"/>
          <p:cNvSpPr txBox="1"/>
          <p:nvPr/>
        </p:nvSpPr>
        <p:spPr>
          <a:xfrm>
            <a:off x="4743873" y="5944760"/>
            <a:ext cx="1996489" cy="27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err="1" smtClean="0">
                <a:solidFill>
                  <a:schemeClr val="bg1"/>
                </a:solidFill>
              </a:rPr>
              <a:t>Vulpie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26" name="ZoneTexte 39"/>
          <p:cNvSpPr txBox="1"/>
          <p:nvPr/>
        </p:nvSpPr>
        <p:spPr>
          <a:xfrm>
            <a:off x="6979400" y="5954937"/>
            <a:ext cx="1996489" cy="276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chemeClr val="bg1"/>
                </a:solidFill>
              </a:rPr>
              <a:t>Maïs</a:t>
            </a:r>
            <a:endParaRPr lang="fr-FR" sz="1200" b="1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0" y="0"/>
            <a:ext cx="9144000" cy="478406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charset="0"/>
            </a:endParaRPr>
          </a:p>
        </p:txBody>
      </p:sp>
      <p:sp>
        <p:nvSpPr>
          <p:cNvPr id="29" name="Rectangle 209"/>
          <p:cNvSpPr>
            <a:spLocks noChangeArrowheads="1"/>
          </p:cNvSpPr>
          <p:nvPr/>
        </p:nvSpPr>
        <p:spPr bwMode="auto">
          <a:xfrm>
            <a:off x="5044573" y="-72008"/>
            <a:ext cx="39919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Some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root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example</a:t>
            </a:r>
            <a:endParaRPr lang="sv-SE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2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058" y="27384"/>
            <a:ext cx="9159057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17?8 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" name="Image 9" descr="20140428_mais_600_b.bmp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624" y="188640"/>
            <a:ext cx="6858000" cy="65118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35488" y="4207551"/>
            <a:ext cx="1728192" cy="1584176"/>
          </a:xfrm>
          <a:prstGeom prst="rect">
            <a:avLst/>
          </a:prstGeom>
          <a:noFill/>
          <a:ln w="317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907704" y="551723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10 cm</a:t>
            </a:r>
            <a:endParaRPr lang="fr-FR" b="1" dirty="0">
              <a:solidFill>
                <a:srgbClr val="FFFF00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 rot="5400000">
            <a:off x="2411832" y="5445296"/>
            <a:ext cx="0" cy="1296000"/>
          </a:xfrm>
          <a:prstGeom prst="line">
            <a:avLst/>
          </a:prstGeom>
          <a:ln w="57150" cmpd="sng">
            <a:solidFill>
              <a:srgbClr val="FFFF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39552" y="22745"/>
            <a:ext cx="21602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FF00"/>
                </a:solidFill>
                <a:latin typeface="+mn-lt"/>
              </a:rPr>
              <a:t>Maïs</a:t>
            </a:r>
            <a:endParaRPr lang="fr-FR" sz="32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633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5058" y="0"/>
            <a:ext cx="9159057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 descr="20140428_mais_600_b.bmp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0"/>
            <a:ext cx="7521615" cy="69259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26470" y="3567387"/>
            <a:ext cx="1595344" cy="1316261"/>
          </a:xfrm>
          <a:prstGeom prst="rect">
            <a:avLst/>
          </a:prstGeom>
          <a:noFill/>
          <a:ln w="317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1043608" y="551723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1 cm</a:t>
            </a:r>
            <a:endParaRPr lang="fr-FR" b="1" dirty="0">
              <a:solidFill>
                <a:srgbClr val="FFFF00"/>
              </a:solidFill>
            </a:endParaRPr>
          </a:p>
        </p:txBody>
      </p:sp>
      <p:cxnSp>
        <p:nvCxnSpPr>
          <p:cNvPr id="20" name="Connecteur droit 19"/>
          <p:cNvCxnSpPr/>
          <p:nvPr/>
        </p:nvCxnSpPr>
        <p:spPr>
          <a:xfrm flipH="1">
            <a:off x="1187690" y="6093296"/>
            <a:ext cx="540021" cy="0"/>
          </a:xfrm>
          <a:prstGeom prst="line">
            <a:avLst/>
          </a:prstGeom>
          <a:ln w="57150" cmpd="sng">
            <a:solidFill>
              <a:srgbClr val="FFFF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39552" y="22745"/>
            <a:ext cx="21602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FF00"/>
                </a:solidFill>
                <a:latin typeface="+mn-lt"/>
              </a:rPr>
              <a:t>Maïs</a:t>
            </a:r>
            <a:endParaRPr lang="fr-FR" sz="32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430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058" y="0"/>
            <a:ext cx="9159057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 descr="20140428_mais_3600_b.bmp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611" y="-18675"/>
            <a:ext cx="7539942" cy="718558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59832" y="4013776"/>
            <a:ext cx="4464496" cy="2511568"/>
          </a:xfrm>
          <a:prstGeom prst="rect">
            <a:avLst/>
          </a:prstGeom>
          <a:noFill/>
          <a:ln w="317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1259632" y="5381923"/>
            <a:ext cx="1944216" cy="44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100 microns</a:t>
            </a:r>
            <a:endParaRPr lang="fr-FR" b="1" dirty="0">
              <a:solidFill>
                <a:srgbClr val="FFFF00"/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>
          <a:xfrm rot="5400000">
            <a:off x="1949094" y="5819394"/>
            <a:ext cx="0" cy="277196"/>
          </a:xfrm>
          <a:prstGeom prst="line">
            <a:avLst/>
          </a:prstGeom>
          <a:ln w="57150" cmpd="sng">
            <a:solidFill>
              <a:srgbClr val="FFFF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39552" y="22745"/>
            <a:ext cx="21602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FF00"/>
                </a:solidFill>
                <a:latin typeface="+mn-lt"/>
              </a:rPr>
              <a:t>Maïs</a:t>
            </a:r>
            <a:endParaRPr lang="fr-FR" sz="32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9846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20140428_mais_3600_b.bmp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411038" cy="68294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52320" y="5013176"/>
            <a:ext cx="1512168" cy="1008112"/>
          </a:xfrm>
          <a:prstGeom prst="rect">
            <a:avLst/>
          </a:prstGeom>
          <a:noFill/>
          <a:ln w="317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755576" y="551723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50 microns</a:t>
            </a:r>
            <a:endParaRPr lang="fr-FR" b="1" dirty="0">
              <a:solidFill>
                <a:srgbClr val="FFFF00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 rot="5400000">
            <a:off x="1475592" y="5949298"/>
            <a:ext cx="0" cy="287997"/>
          </a:xfrm>
          <a:prstGeom prst="line">
            <a:avLst/>
          </a:prstGeom>
          <a:ln w="57150" cmpd="sng">
            <a:solidFill>
              <a:srgbClr val="FFFF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539552" y="22745"/>
            <a:ext cx="21602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FF00"/>
                </a:solidFill>
                <a:latin typeface="+mn-lt"/>
              </a:rPr>
              <a:t>Maïs</a:t>
            </a:r>
            <a:endParaRPr lang="fr-FR" sz="32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508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4-05-27 à 11.02.43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23528" y="551723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10 microns</a:t>
            </a:r>
            <a:endParaRPr lang="fr-FR" b="1" dirty="0">
              <a:solidFill>
                <a:srgbClr val="FFFF00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 rot="5400000">
            <a:off x="1079588" y="5625298"/>
            <a:ext cx="0" cy="935996"/>
          </a:xfrm>
          <a:prstGeom prst="line">
            <a:avLst/>
          </a:prstGeom>
          <a:ln w="57150" cmpd="sng">
            <a:solidFill>
              <a:srgbClr val="FFFF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39552" y="22745"/>
            <a:ext cx="21602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FF00"/>
                </a:solidFill>
                <a:latin typeface="+mn-lt"/>
              </a:rPr>
              <a:t>Maïs</a:t>
            </a:r>
            <a:endParaRPr lang="fr-FR" sz="32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403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058" y="0"/>
            <a:ext cx="9159057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317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17?8 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" name="Image 9" descr="20140428_mais_600_b.bmp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624" y="188640"/>
            <a:ext cx="6858000" cy="651180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907704" y="5517232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10 cm</a:t>
            </a:r>
            <a:endParaRPr lang="fr-FR" b="1" dirty="0">
              <a:solidFill>
                <a:srgbClr val="FFFF00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 rot="5400000">
            <a:off x="2411832" y="5445296"/>
            <a:ext cx="0" cy="1296000"/>
          </a:xfrm>
          <a:prstGeom prst="line">
            <a:avLst/>
          </a:prstGeom>
          <a:ln w="57150" cmpd="sng">
            <a:solidFill>
              <a:srgbClr val="FFFF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5220072" y="5301208"/>
            <a:ext cx="45719" cy="108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10"/>
          <p:cNvSpPr/>
          <p:nvPr/>
        </p:nvSpPr>
        <p:spPr>
          <a:xfrm rot="10448035">
            <a:off x="5375345" y="5117450"/>
            <a:ext cx="1057367" cy="27445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/>
          </a:p>
        </p:txBody>
      </p:sp>
      <p:sp>
        <p:nvSpPr>
          <p:cNvPr id="11" name="ZoneTexte 10"/>
          <p:cNvSpPr txBox="1"/>
          <p:nvPr/>
        </p:nvSpPr>
        <p:spPr>
          <a:xfrm>
            <a:off x="539552" y="22745"/>
            <a:ext cx="21602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FF00"/>
                </a:solidFill>
                <a:latin typeface="+mn-lt"/>
              </a:rPr>
              <a:t>Maïs</a:t>
            </a:r>
            <a:endParaRPr lang="fr-FR" sz="3200" b="1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563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979712" y="2276872"/>
            <a:ext cx="698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zoom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4464496" cy="29155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1916832"/>
            <a:ext cx="3347134" cy="30464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" name="ZoneTexte 1"/>
          <p:cNvSpPr txBox="1"/>
          <p:nvPr/>
        </p:nvSpPr>
        <p:spPr>
          <a:xfrm>
            <a:off x="2955200" y="2987660"/>
            <a:ext cx="118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FF00"/>
                </a:solidFill>
              </a:rPr>
              <a:t>Root</a:t>
            </a:r>
            <a:r>
              <a:rPr lang="fr-FR" b="1" dirty="0" smtClean="0">
                <a:solidFill>
                  <a:srgbClr val="FFFF00"/>
                </a:solidFill>
              </a:rPr>
              <a:t> </a:t>
            </a:r>
            <a:r>
              <a:rPr lang="fr-FR" b="1" dirty="0" err="1" smtClean="0">
                <a:solidFill>
                  <a:srgbClr val="FFFF00"/>
                </a:solidFill>
              </a:rPr>
              <a:t>tips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580112" y="2048113"/>
            <a:ext cx="101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FF00"/>
                </a:solidFill>
              </a:rPr>
              <a:t>Hyphae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34820" name="Picture 4" descr="C:\Users\cjeudy\AppData\Local\Temp\nodules_pois_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3717032"/>
            <a:ext cx="4486693" cy="2952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478406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charset="0"/>
            </a:endParaRPr>
          </a:p>
        </p:txBody>
      </p:sp>
      <p:sp>
        <p:nvSpPr>
          <p:cNvPr id="14" name="Rectangle 209"/>
          <p:cNvSpPr>
            <a:spLocks noChangeArrowheads="1"/>
          </p:cNvSpPr>
          <p:nvPr/>
        </p:nvSpPr>
        <p:spPr bwMode="auto">
          <a:xfrm>
            <a:off x="2172167" y="-72008"/>
            <a:ext cx="68643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Root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 phenotyping: </a:t>
            </a: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High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 resolution</a:t>
            </a:r>
            <a:endParaRPr lang="sv-SE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436096" y="5661248"/>
            <a:ext cx="2937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tx1">
                    <a:lumMod val="50000"/>
                  </a:schemeClr>
                </a:solidFill>
              </a:rPr>
              <a:t>Down to 7 microns</a:t>
            </a:r>
            <a:endParaRPr lang="fr-FR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987824" y="5733256"/>
            <a:ext cx="109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</a:rPr>
              <a:t>Nodules</a:t>
            </a:r>
            <a:endParaRPr lang="fr-F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5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 descr="IMG_099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7" y="-27384"/>
            <a:ext cx="9144000" cy="68580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395536" y="2852936"/>
            <a:ext cx="8136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tabLst>
                <a:tab pos="361950" algn="l"/>
              </a:tabLst>
            </a:pPr>
            <a:r>
              <a:rPr lang="fr-FR" sz="3600" b="1" dirty="0" smtClean="0">
                <a:solidFill>
                  <a:srgbClr val="FFFF00"/>
                </a:solidFill>
                <a:latin typeface="Verdana"/>
                <a:cs typeface="Verdana"/>
              </a:rPr>
              <a:t>Merci pour votre attention!</a:t>
            </a:r>
          </a:p>
        </p:txBody>
      </p:sp>
    </p:spTree>
    <p:extLst>
      <p:ext uri="{BB962C8B-B14F-4D97-AF65-F5344CB8AC3E}">
        <p14:creationId xmlns:p14="http://schemas.microsoft.com/office/powerpoint/2010/main" val="389819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3664" y="2223227"/>
            <a:ext cx="899215" cy="907169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304" y="476672"/>
            <a:ext cx="1127965" cy="930361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255568" y="476672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 smtClean="0"/>
              <a:t>Calibration, image analysis</a:t>
            </a:r>
            <a:endParaRPr lang="fr-FR" dirty="0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0" y="0"/>
            <a:ext cx="9144000" cy="478406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169665" y="725988"/>
            <a:ext cx="3303919" cy="3002574"/>
            <a:chOff x="-262383" y="725988"/>
            <a:chExt cx="3303919" cy="3002574"/>
          </a:xfrm>
        </p:grpSpPr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62383" y="725988"/>
              <a:ext cx="1597307" cy="917372"/>
            </a:xfrm>
            <a:prstGeom prst="rect">
              <a:avLst/>
            </a:prstGeom>
          </p:spPr>
        </p:pic>
        <p:sp>
          <p:nvSpPr>
            <p:cNvPr id="49" name="Flèche vers le bas 48"/>
            <p:cNvSpPr/>
            <p:nvPr/>
          </p:nvSpPr>
          <p:spPr>
            <a:xfrm rot="5400000">
              <a:off x="2112288" y="465232"/>
              <a:ext cx="144016" cy="1463040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54" name="Flèche vers le bas 53"/>
            <p:cNvSpPr/>
            <p:nvPr/>
          </p:nvSpPr>
          <p:spPr>
            <a:xfrm>
              <a:off x="174125" y="1808322"/>
              <a:ext cx="144016" cy="1920240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279515" y="746774"/>
              <a:ext cx="17620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b="1" dirty="0" smtClean="0">
                  <a:solidFill>
                    <a:srgbClr val="0000FF"/>
                  </a:solidFill>
                </a:rPr>
                <a:t>“Manual” image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81" name="Rectangle 80"/>
          <p:cNvSpPr/>
          <p:nvPr/>
        </p:nvSpPr>
        <p:spPr>
          <a:xfrm>
            <a:off x="3478705" y="1331248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/>
              <a:t>4PMI image</a:t>
            </a:r>
            <a:endParaRPr lang="en-US" b="1" dirty="0"/>
          </a:p>
        </p:txBody>
      </p:sp>
      <p:grpSp>
        <p:nvGrpSpPr>
          <p:cNvPr id="12" name="Groupe 11"/>
          <p:cNvGrpSpPr/>
          <p:nvPr/>
        </p:nvGrpSpPr>
        <p:grpSpPr>
          <a:xfrm>
            <a:off x="3980234" y="750766"/>
            <a:ext cx="5128270" cy="5342210"/>
            <a:chOff x="3980234" y="750766"/>
            <a:chExt cx="5128270" cy="5342210"/>
          </a:xfrm>
        </p:grpSpPr>
        <p:pic>
          <p:nvPicPr>
            <p:cNvPr id="57" name="Image 56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12160" y="980728"/>
              <a:ext cx="1224136" cy="1641677"/>
            </a:xfrm>
            <a:prstGeom prst="rect">
              <a:avLst/>
            </a:prstGeom>
          </p:spPr>
        </p:pic>
        <p:graphicFrame>
          <p:nvGraphicFramePr>
            <p:cNvPr id="72" name="Graphique 7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36029882"/>
                </p:ext>
              </p:extLst>
            </p:nvPr>
          </p:nvGraphicFramePr>
          <p:xfrm>
            <a:off x="6084168" y="3212976"/>
            <a:ext cx="3024336" cy="288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74" name="Flèche vers le bas 73"/>
            <p:cNvSpPr/>
            <p:nvPr/>
          </p:nvSpPr>
          <p:spPr>
            <a:xfrm rot="5400000" flipV="1">
              <a:off x="5345792" y="602392"/>
              <a:ext cx="144016" cy="1188720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79" name="Flèche vers le bas 78"/>
            <p:cNvSpPr/>
            <p:nvPr/>
          </p:nvSpPr>
          <p:spPr>
            <a:xfrm>
              <a:off x="6156176" y="2564904"/>
              <a:ext cx="144016" cy="1101722"/>
            </a:xfrm>
            <a:prstGeom prst="downArrow">
              <a:avLst/>
            </a:pr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721689" y="750766"/>
              <a:ext cx="18300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 sz="180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r>
                <a:rPr lang="en-US" b="1" dirty="0" smtClean="0">
                  <a:solidFill>
                    <a:srgbClr val="0000FF"/>
                  </a:solidFill>
                </a:rPr>
                <a:t>“Manual” weight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31" name="Virage 30"/>
            <p:cNvSpPr/>
            <p:nvPr/>
          </p:nvSpPr>
          <p:spPr>
            <a:xfrm rot="10800000" flipH="1">
              <a:off x="3980234" y="3475475"/>
              <a:ext cx="2254244" cy="2487526"/>
            </a:xfrm>
            <a:prstGeom prst="bentArrow">
              <a:avLst>
                <a:gd name="adj1" fmla="val 5562"/>
                <a:gd name="adj2" fmla="val 5137"/>
                <a:gd name="adj3" fmla="val 13571"/>
                <a:gd name="adj4" fmla="val 28113"/>
              </a:avLst>
            </a:prstGeom>
            <a:solidFill>
              <a:srgbClr val="00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/>
                <a:cs typeface="Arial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467544" y="3476231"/>
            <a:ext cx="3643677" cy="2833089"/>
            <a:chOff x="35496" y="3476231"/>
            <a:chExt cx="3643677" cy="2833089"/>
          </a:xfrm>
        </p:grpSpPr>
        <p:graphicFrame>
          <p:nvGraphicFramePr>
            <p:cNvPr id="51" name="Graphique 5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44351843"/>
                </p:ext>
              </p:extLst>
            </p:nvPr>
          </p:nvGraphicFramePr>
          <p:xfrm>
            <a:off x="35496" y="3717032"/>
            <a:ext cx="2808312" cy="25922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71" name="Rectangle 70"/>
            <p:cNvSpPr/>
            <p:nvPr/>
          </p:nvSpPr>
          <p:spPr>
            <a:xfrm>
              <a:off x="755576" y="3571225"/>
              <a:ext cx="1584176" cy="289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fr-FR" sz="1400" b="1" i="1" dirty="0" smtClean="0">
                  <a:latin typeface="Arial"/>
                  <a:cs typeface="Arial"/>
                </a:rPr>
                <a:t>Shoot </a:t>
              </a:r>
              <a:r>
                <a:rPr lang="fr-FR" sz="1400" b="1" i="1" dirty="0" err="1" smtClean="0">
                  <a:latin typeface="Arial"/>
                  <a:cs typeface="Arial"/>
                </a:rPr>
                <a:t>leaf</a:t>
              </a:r>
              <a:r>
                <a:rPr lang="fr-FR" sz="1400" b="1" i="1" dirty="0" smtClean="0">
                  <a:latin typeface="Arial"/>
                  <a:cs typeface="Arial"/>
                </a:rPr>
                <a:t> area</a:t>
              </a:r>
              <a:endParaRPr lang="fr-FR" sz="1400" b="1" i="1" dirty="0">
                <a:latin typeface="Arial"/>
                <a:cs typeface="Arial"/>
              </a:endParaRPr>
            </a:p>
          </p:txBody>
        </p:sp>
        <p:sp>
          <p:nvSpPr>
            <p:cNvPr id="56" name="Virage 55"/>
            <p:cNvSpPr/>
            <p:nvPr/>
          </p:nvSpPr>
          <p:spPr>
            <a:xfrm rot="10800000">
              <a:off x="2551780" y="3476231"/>
              <a:ext cx="1127393" cy="2512303"/>
            </a:xfrm>
            <a:prstGeom prst="bentArrow">
              <a:avLst>
                <a:gd name="adj1" fmla="val 11594"/>
                <a:gd name="adj2" fmla="val 13604"/>
                <a:gd name="adj3" fmla="val 25000"/>
                <a:gd name="adj4" fmla="val 28113"/>
              </a:avLst>
            </a:prstGeom>
            <a:solidFill>
              <a:srgbClr val="0099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Arial"/>
                <a:cs typeface="Arial"/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2677121" y="1669431"/>
            <a:ext cx="1681302" cy="1460965"/>
            <a:chOff x="2245073" y="1669431"/>
            <a:chExt cx="1681302" cy="1460965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45073" y="2223227"/>
              <a:ext cx="946543" cy="907169"/>
            </a:xfrm>
            <a:prstGeom prst="rect">
              <a:avLst/>
            </a:prstGeom>
          </p:spPr>
        </p:pic>
        <p:sp>
          <p:nvSpPr>
            <p:cNvPr id="37" name="Flèche vers le bas 36"/>
            <p:cNvSpPr/>
            <p:nvPr/>
          </p:nvSpPr>
          <p:spPr>
            <a:xfrm>
              <a:off x="3451764" y="1669431"/>
              <a:ext cx="474611" cy="361416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</p:grp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7760" y="2223227"/>
            <a:ext cx="881266" cy="905381"/>
          </a:xfrm>
          <a:prstGeom prst="rect">
            <a:avLst/>
          </a:prstGeom>
        </p:spPr>
      </p:pic>
      <p:grpSp>
        <p:nvGrpSpPr>
          <p:cNvPr id="11" name="Groupe 10"/>
          <p:cNvGrpSpPr/>
          <p:nvPr/>
        </p:nvGrpSpPr>
        <p:grpSpPr>
          <a:xfrm>
            <a:off x="2411760" y="2060848"/>
            <a:ext cx="5184576" cy="4666729"/>
            <a:chOff x="2411760" y="2060848"/>
            <a:chExt cx="5184576" cy="4666729"/>
          </a:xfrm>
        </p:grpSpPr>
        <p:sp>
          <p:nvSpPr>
            <p:cNvPr id="61" name="Rectangle 60"/>
            <p:cNvSpPr/>
            <p:nvPr/>
          </p:nvSpPr>
          <p:spPr>
            <a:xfrm>
              <a:off x="2699792" y="6381328"/>
              <a:ext cx="4896544" cy="34624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fr-FR" sz="1800" b="1" i="1" dirty="0" err="1" smtClean="0">
                  <a:latin typeface="Arial"/>
                  <a:cs typeface="Arial"/>
                </a:rPr>
                <a:t>Choice</a:t>
              </a:r>
              <a:r>
                <a:rPr lang="fr-FR" sz="1800" b="1" i="1" dirty="0" smtClean="0">
                  <a:latin typeface="Arial"/>
                  <a:cs typeface="Arial"/>
                </a:rPr>
                <a:t> of best </a:t>
              </a:r>
              <a:r>
                <a:rPr lang="fr-FR" b="1" i="1" dirty="0" smtClean="0">
                  <a:latin typeface="Arial"/>
                  <a:cs typeface="Arial"/>
                </a:rPr>
                <a:t>image acquisition </a:t>
              </a:r>
              <a:r>
                <a:rPr lang="fr-FR" sz="1800" b="1" i="1" dirty="0" smtClean="0">
                  <a:latin typeface="Arial"/>
                  <a:cs typeface="Arial"/>
                </a:rPr>
                <a:t>model !</a:t>
              </a:r>
              <a:endParaRPr lang="fr-FR" sz="1800" b="1" i="1" dirty="0">
                <a:latin typeface="Arial"/>
                <a:cs typeface="Arial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932986" y="3140164"/>
              <a:ext cx="2376264" cy="289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fr-FR" sz="1400" b="1" i="1" dirty="0" err="1" smtClean="0">
                  <a:solidFill>
                    <a:srgbClr val="008000"/>
                  </a:solidFill>
                  <a:latin typeface="Arial"/>
                  <a:cs typeface="Arial"/>
                </a:rPr>
                <a:t>Mean</a:t>
              </a:r>
              <a:r>
                <a:rPr lang="fr-FR" sz="1400" b="1" i="1" dirty="0" smtClean="0">
                  <a:solidFill>
                    <a:srgbClr val="008000"/>
                  </a:solidFill>
                  <a:latin typeface="Arial"/>
                  <a:cs typeface="Arial"/>
                </a:rPr>
                <a:t> of 3 </a:t>
              </a:r>
              <a:r>
                <a:rPr lang="fr-FR" sz="1400" b="1" i="1" dirty="0" err="1" smtClean="0">
                  <a:solidFill>
                    <a:srgbClr val="008000"/>
                  </a:solidFill>
                  <a:latin typeface="Arial"/>
                  <a:cs typeface="Arial"/>
                </a:rPr>
                <a:t>lateral</a:t>
              </a:r>
              <a:r>
                <a:rPr lang="fr-FR" sz="1400" b="1" i="1" dirty="0" smtClean="0">
                  <a:solidFill>
                    <a:srgbClr val="008000"/>
                  </a:solidFill>
                  <a:latin typeface="Arial"/>
                  <a:cs typeface="Arial"/>
                </a:rPr>
                <a:t> </a:t>
              </a:r>
              <a:r>
                <a:rPr lang="fr-FR" sz="1400" b="1" i="1" dirty="0" err="1" smtClean="0">
                  <a:solidFill>
                    <a:srgbClr val="008000"/>
                  </a:solidFill>
                  <a:latin typeface="Arial"/>
                  <a:cs typeface="Arial"/>
                </a:rPr>
                <a:t>views</a:t>
              </a:r>
              <a:endParaRPr lang="fr-FR" sz="1400" b="1" i="1" dirty="0">
                <a:solidFill>
                  <a:srgbClr val="008000"/>
                </a:solidFill>
                <a:latin typeface="Arial"/>
                <a:cs typeface="Arial"/>
              </a:endParaRPr>
            </a:p>
          </p:txBody>
        </p:sp>
        <p:sp>
          <p:nvSpPr>
            <p:cNvPr id="2" name="Rectangle à coins arrondis 1"/>
            <p:cNvSpPr/>
            <p:nvPr/>
          </p:nvSpPr>
          <p:spPr>
            <a:xfrm>
              <a:off x="2411760" y="2060848"/>
              <a:ext cx="3241545" cy="1420624"/>
            </a:xfrm>
            <a:prstGeom prst="roundRect">
              <a:avLst/>
            </a:pr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209"/>
          <p:cNvSpPr>
            <a:spLocks noChangeArrowheads="1"/>
          </p:cNvSpPr>
          <p:nvPr/>
        </p:nvSpPr>
        <p:spPr bwMode="auto">
          <a:xfrm>
            <a:off x="2182440" y="-72008"/>
            <a:ext cx="68540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Achievements: Shoot phenotyping</a:t>
            </a:r>
            <a:endParaRPr lang="sv-SE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78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cle\cinetique\212_crgb_rose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253781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Graphique 9"/>
          <p:cNvGraphicFramePr>
            <a:graphicFrameLocks/>
          </p:cNvGraphicFramePr>
          <p:nvPr>
            <p:extLst/>
          </p:nvPr>
        </p:nvGraphicFramePr>
        <p:xfrm>
          <a:off x="2915816" y="2060848"/>
          <a:ext cx="3240360" cy="2889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>
            <p:extLst/>
          </p:nvPr>
        </p:nvGraphicFramePr>
        <p:xfrm>
          <a:off x="6228184" y="1052736"/>
          <a:ext cx="2736304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aphique 13"/>
          <p:cNvGraphicFramePr>
            <a:graphicFrameLocks/>
          </p:cNvGraphicFramePr>
          <p:nvPr>
            <p:extLst/>
          </p:nvPr>
        </p:nvGraphicFramePr>
        <p:xfrm>
          <a:off x="6300192" y="3861048"/>
          <a:ext cx="2736304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Flèche vers le bas 15"/>
          <p:cNvSpPr/>
          <p:nvPr/>
        </p:nvSpPr>
        <p:spPr>
          <a:xfrm rot="16200000">
            <a:off x="2591780" y="3320988"/>
            <a:ext cx="144016" cy="36004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7584" y="1556792"/>
            <a:ext cx="827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>
                <a:solidFill>
                  <a:prstClr val="black"/>
                </a:solidFill>
              </a:rPr>
              <a:t>Wheat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55612" y="0"/>
            <a:ext cx="8688388" cy="478406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charset="0"/>
            </a:endParaRPr>
          </a:p>
        </p:txBody>
      </p:sp>
      <p:sp>
        <p:nvSpPr>
          <p:cNvPr id="25" name="Rectangle 209"/>
          <p:cNvSpPr>
            <a:spLocks noChangeArrowheads="1"/>
          </p:cNvSpPr>
          <p:nvPr/>
        </p:nvSpPr>
        <p:spPr bwMode="auto">
          <a:xfrm>
            <a:off x="2663788" y="16842"/>
            <a:ext cx="635459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000" b="1" dirty="0" err="1" smtClean="0">
                <a:solidFill>
                  <a:schemeClr val="bg1"/>
                </a:solidFill>
                <a:latin typeface="Arial Black" pitchFamily="34" charset="0"/>
              </a:rPr>
              <a:t>Shoot</a:t>
            </a:r>
            <a:r>
              <a:rPr lang="sv-SE" sz="2000" b="1" dirty="0" smtClean="0">
                <a:solidFill>
                  <a:schemeClr val="bg1"/>
                </a:solidFill>
                <a:latin typeface="Arial Black" pitchFamily="34" charset="0"/>
              </a:rPr>
              <a:t>/</a:t>
            </a:r>
            <a:r>
              <a:rPr lang="sv-SE" sz="2000" b="1" dirty="0" err="1" smtClean="0">
                <a:solidFill>
                  <a:schemeClr val="bg1"/>
                </a:solidFill>
                <a:latin typeface="Arial Black" pitchFamily="34" charset="0"/>
              </a:rPr>
              <a:t>root</a:t>
            </a:r>
            <a:r>
              <a:rPr lang="sv-SE" sz="2000" b="1" dirty="0" smtClean="0">
                <a:solidFill>
                  <a:schemeClr val="bg1"/>
                </a:solidFill>
                <a:latin typeface="Arial Black" pitchFamily="34" charset="0"/>
              </a:rPr>
              <a:t> phenotyping: </a:t>
            </a:r>
            <a:r>
              <a:rPr lang="sv-SE" sz="2000" b="1" dirty="0" err="1" smtClean="0">
                <a:solidFill>
                  <a:schemeClr val="bg1"/>
                </a:solidFill>
                <a:latin typeface="Arial Black" pitchFamily="34" charset="0"/>
              </a:rPr>
              <a:t>dynamic</a:t>
            </a:r>
            <a:r>
              <a:rPr lang="sv-SE" sz="2000" b="1" dirty="0" smtClean="0">
                <a:solidFill>
                  <a:schemeClr val="bg1"/>
                </a:solidFill>
                <a:latin typeface="Arial Black" pitchFamily="34" charset="0"/>
              </a:rPr>
              <a:t> simulation</a:t>
            </a:r>
            <a:endParaRPr lang="sv-SE" sz="2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6" name="Imag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2403359" cy="87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e 10"/>
          <p:cNvGrpSpPr>
            <a:grpSpLocks/>
          </p:cNvGrpSpPr>
          <p:nvPr/>
        </p:nvGrpSpPr>
        <p:grpSpPr bwMode="auto">
          <a:xfrm>
            <a:off x="793970" y="648959"/>
            <a:ext cx="1515179" cy="171987"/>
            <a:chOff x="771741" y="771178"/>
            <a:chExt cx="2216083" cy="209550"/>
          </a:xfrm>
        </p:grpSpPr>
        <p:pic>
          <p:nvPicPr>
            <p:cNvPr id="28" name="Image 6" descr="lolo4.tif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9002" y="792641"/>
              <a:ext cx="418822" cy="188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741" y="771178"/>
              <a:ext cx="1005173" cy="209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Image 8" descr="\\pommard\mse-users$\sbelotti\Mes documents\sylvie\Cellule communication\INRA_Q.jp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365" y="792613"/>
              <a:ext cx="709127" cy="188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" name="Rectangle 30"/>
          <p:cNvSpPr/>
          <p:nvPr/>
        </p:nvSpPr>
        <p:spPr>
          <a:xfrm>
            <a:off x="5255568" y="476672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 smtClean="0"/>
              <a:t>Calibration, image analysis</a:t>
            </a:r>
            <a:endParaRPr lang="fr-FR" dirty="0"/>
          </a:p>
        </p:txBody>
      </p:sp>
      <p:sp>
        <p:nvSpPr>
          <p:cNvPr id="32" name="Rectangle 31"/>
          <p:cNvSpPr/>
          <p:nvPr/>
        </p:nvSpPr>
        <p:spPr>
          <a:xfrm>
            <a:off x="653708" y="5003884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dirty="0" smtClean="0">
                <a:solidFill>
                  <a:srgbClr val="008000"/>
                </a:solidFill>
              </a:rPr>
              <a:t>4PMI image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3" name="Flèche vers le bas 32"/>
          <p:cNvSpPr/>
          <p:nvPr/>
        </p:nvSpPr>
        <p:spPr>
          <a:xfrm rot="16200000">
            <a:off x="5904148" y="2672916"/>
            <a:ext cx="144016" cy="36004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sp>
        <p:nvSpPr>
          <p:cNvPr id="34" name="Flèche vers le bas 33"/>
          <p:cNvSpPr/>
          <p:nvPr/>
        </p:nvSpPr>
        <p:spPr>
          <a:xfrm rot="16200000">
            <a:off x="5904148" y="4113076"/>
            <a:ext cx="144016" cy="36004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9581" y="5517232"/>
            <a:ext cx="4534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b="1" i="1" dirty="0" smtClean="0">
                <a:solidFill>
                  <a:srgbClr val="663300"/>
                </a:solidFill>
              </a:rPr>
              <a:t>EPPN Project, Josh Klein AARO </a:t>
            </a:r>
            <a:r>
              <a:rPr lang="en-US" b="1" i="1" dirty="0" err="1" smtClean="0">
                <a:solidFill>
                  <a:srgbClr val="663300"/>
                </a:solidFill>
              </a:rPr>
              <a:t>Volcani</a:t>
            </a:r>
            <a:r>
              <a:rPr lang="en-US" b="1" i="1" dirty="0" smtClean="0">
                <a:solidFill>
                  <a:srgbClr val="663300"/>
                </a:solidFill>
              </a:rPr>
              <a:t>  Israel</a:t>
            </a:r>
            <a:endParaRPr lang="en-US" b="1" i="1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9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25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25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25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75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75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75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2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25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25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975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75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category"/>
        </p:bldSub>
      </p:bldGraphic>
      <p:bldGraphic spid="13" grpId="0">
        <p:bldSub>
          <a:bldChart bld="category"/>
        </p:bldSub>
      </p:bldGraphic>
      <p:bldGraphic spid="14" grpId="0">
        <p:bldSub>
          <a:bldChart bld="category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7504" y="47667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Prototyping approach: </a:t>
            </a:r>
            <a:r>
              <a:rPr lang="en-GB" dirty="0" smtClean="0"/>
              <a:t>Partnership </a:t>
            </a:r>
            <a:r>
              <a:rPr lang="en-GB" dirty="0"/>
              <a:t>with </a:t>
            </a:r>
            <a:r>
              <a:rPr lang="en-GB" dirty="0" smtClean="0"/>
              <a:t>SMEs </a:t>
            </a:r>
            <a:r>
              <a:rPr lang="en-GB" dirty="0"/>
              <a:t>(</a:t>
            </a:r>
            <a:r>
              <a:rPr lang="en-GB" dirty="0" err="1"/>
              <a:t>Inoviaflow</a:t>
            </a:r>
            <a:r>
              <a:rPr lang="en-GB" dirty="0"/>
              <a:t> and Shakti</a:t>
            </a:r>
            <a:r>
              <a:rPr lang="en-GB" dirty="0" smtClean="0"/>
              <a:t>):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very </a:t>
            </a:r>
            <a:r>
              <a:rPr lang="en-GB" dirty="0"/>
              <a:t>innovative rhizotrons (European </a:t>
            </a:r>
            <a:r>
              <a:rPr lang="en-GB" dirty="0" smtClean="0"/>
              <a:t>patent) </a:t>
            </a:r>
            <a:r>
              <a:rPr lang="en-GB" dirty="0"/>
              <a:t>called </a:t>
            </a:r>
            <a:r>
              <a:rPr lang="en-GB" dirty="0" err="1" smtClean="0"/>
              <a:t>RhizotubeHD</a:t>
            </a:r>
            <a:r>
              <a:rPr lang="en-GB" dirty="0" smtClean="0"/>
              <a:t>,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associated </a:t>
            </a:r>
            <a:r>
              <a:rPr lang="en-GB" dirty="0"/>
              <a:t>imaging </a:t>
            </a:r>
            <a:r>
              <a:rPr lang="en-GB" dirty="0" smtClean="0"/>
              <a:t>cabins </a:t>
            </a:r>
            <a:r>
              <a:rPr lang="en-GB" dirty="0"/>
              <a:t>(</a:t>
            </a:r>
            <a:r>
              <a:rPr lang="en-GB" dirty="0" err="1" smtClean="0"/>
              <a:t>Rhizocab</a:t>
            </a:r>
            <a:r>
              <a:rPr lang="en-GB" dirty="0" smtClean="0"/>
              <a:t> and </a:t>
            </a:r>
            <a:r>
              <a:rPr lang="en-GB" dirty="0" err="1" smtClean="0"/>
              <a:t>Rhizocab</a:t>
            </a:r>
            <a:r>
              <a:rPr lang="en-GB" dirty="0" smtClean="0"/>
              <a:t>-HT) and software,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irrigating, potting </a:t>
            </a:r>
            <a:r>
              <a:rPr lang="en-GB" dirty="0" err="1" smtClean="0"/>
              <a:t>depotting</a:t>
            </a:r>
            <a:r>
              <a:rPr lang="en-GB" dirty="0" smtClean="0"/>
              <a:t> tools.</a:t>
            </a:r>
            <a:endParaRPr lang="fr-FR" dirty="0"/>
          </a:p>
        </p:txBody>
      </p:sp>
      <p:pic>
        <p:nvPicPr>
          <p:cNvPr id="16" name="Image 15" descr="V5-19 éclaté.bm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1906642"/>
            <a:ext cx="1080120" cy="1594366"/>
          </a:xfrm>
          <a:prstGeom prst="rect">
            <a:avLst/>
          </a:prstGeom>
        </p:spPr>
      </p:pic>
      <p:pic>
        <p:nvPicPr>
          <p:cNvPr id="17" name="Image 16" descr="V5-15 éclaté.bmp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3573016"/>
            <a:ext cx="1166074" cy="1027933"/>
          </a:xfrm>
          <a:prstGeom prst="rect">
            <a:avLst/>
          </a:prstGeom>
        </p:spPr>
      </p:pic>
      <p:sp>
        <p:nvSpPr>
          <p:cNvPr id="18" name="Flèche vers le bas 17"/>
          <p:cNvSpPr/>
          <p:nvPr/>
        </p:nvSpPr>
        <p:spPr>
          <a:xfrm rot="16200000">
            <a:off x="1691680" y="2348880"/>
            <a:ext cx="288032" cy="576064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sp>
        <p:nvSpPr>
          <p:cNvPr id="19" name="Flèche vers le bas 18"/>
          <p:cNvSpPr/>
          <p:nvPr/>
        </p:nvSpPr>
        <p:spPr>
          <a:xfrm rot="16200000">
            <a:off x="1691680" y="3861048"/>
            <a:ext cx="288032" cy="576064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pic>
        <p:nvPicPr>
          <p:cNvPr id="20" name="Image 19" descr="G005105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"/>
          <a:stretch/>
        </p:blipFill>
        <p:spPr>
          <a:xfrm>
            <a:off x="4427984" y="1556793"/>
            <a:ext cx="4032448" cy="2088232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4499992" y="162880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FFFF00"/>
                </a:solidFill>
                <a:latin typeface="Arial"/>
                <a:cs typeface="Arial"/>
              </a:rPr>
              <a:t>Standalone</a:t>
            </a:r>
            <a:r>
              <a:rPr lang="en-GB" sz="1600" b="1" i="1" dirty="0" smtClean="0">
                <a:solidFill>
                  <a:srgbClr val="FFFF00"/>
                </a:solidFill>
                <a:latin typeface="Arial"/>
                <a:cs typeface="Arial"/>
              </a:rPr>
              <a:t>: RhizoCab</a:t>
            </a:r>
            <a:endParaRPr lang="en-GB" sz="1600" b="1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7984" y="3645024"/>
            <a:ext cx="4032448" cy="2676024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4572000" y="37170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FFFF00"/>
                </a:solidFill>
                <a:latin typeface="Arial"/>
                <a:cs typeface="Arial"/>
              </a:rPr>
              <a:t>Conveyors</a:t>
            </a:r>
            <a:endParaRPr lang="en-GB" b="1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5" name="Flèche vers le bas 24"/>
          <p:cNvSpPr/>
          <p:nvPr/>
        </p:nvSpPr>
        <p:spPr>
          <a:xfrm rot="16200000">
            <a:off x="3563888" y="2420888"/>
            <a:ext cx="288032" cy="576064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sp>
        <p:nvSpPr>
          <p:cNvPr id="26" name="Flèche vers le bas 25"/>
          <p:cNvSpPr/>
          <p:nvPr/>
        </p:nvSpPr>
        <p:spPr>
          <a:xfrm rot="16200000">
            <a:off x="3635896" y="3717032"/>
            <a:ext cx="288032" cy="576064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/>
              <a:cs typeface="Arial"/>
            </a:endParaRPr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014918"/>
            <a:ext cx="2171997" cy="36004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5374957"/>
            <a:ext cx="432048" cy="432048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83568" y="5374957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i="1" dirty="0" smtClean="0">
                <a:latin typeface="Arial"/>
                <a:cs typeface="Arial"/>
              </a:rPr>
              <a:t>EU Patent INRA</a:t>
            </a:r>
            <a:r>
              <a:rPr lang="fr-FR" b="1" i="1" dirty="0">
                <a:latin typeface="Arial"/>
                <a:cs typeface="Arial"/>
              </a:rPr>
              <a:t> </a:t>
            </a:r>
            <a:r>
              <a:rPr lang="fr-FR" sz="1800" b="1" i="1" dirty="0" err="1" smtClean="0">
                <a:latin typeface="Arial"/>
                <a:cs typeface="Arial"/>
              </a:rPr>
              <a:t>InoviaFlow</a:t>
            </a:r>
            <a:r>
              <a:rPr lang="fr-FR" sz="1800" b="1" i="1" dirty="0" smtClean="0">
                <a:latin typeface="Arial"/>
                <a:cs typeface="Arial"/>
              </a:rPr>
              <a:t>,</a:t>
            </a:r>
            <a:endParaRPr lang="fr-FR" sz="1800" b="1" i="1" dirty="0">
              <a:latin typeface="Arial"/>
              <a:cs typeface="Arial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0" y="-9551"/>
            <a:ext cx="9144000" cy="478406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83568" y="5734997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800" b="1" i="1" dirty="0" smtClean="0">
                <a:latin typeface="Arial"/>
                <a:cs typeface="Arial"/>
              </a:rPr>
              <a:t>World licence distributions </a:t>
            </a:r>
            <a:r>
              <a:rPr lang="fr-FR" sz="1800" b="1" i="1" dirty="0" err="1" smtClean="0">
                <a:latin typeface="Arial"/>
                <a:cs typeface="Arial"/>
              </a:rPr>
              <a:t>ongoing</a:t>
            </a:r>
            <a:r>
              <a:rPr lang="fr-FR" sz="1800" b="1" i="1" dirty="0" smtClean="0">
                <a:latin typeface="Arial"/>
                <a:cs typeface="Arial"/>
              </a:rPr>
              <a:t> </a:t>
            </a:r>
            <a:r>
              <a:rPr lang="fr-FR" sz="1800" b="1" i="1" dirty="0">
                <a:latin typeface="Arial"/>
                <a:cs typeface="Arial"/>
              </a:rPr>
              <a:t>(INRA-</a:t>
            </a:r>
            <a:r>
              <a:rPr lang="fr-FR" sz="1800" b="1" i="1" dirty="0" err="1" smtClean="0">
                <a:latin typeface="Arial"/>
                <a:cs typeface="Arial"/>
              </a:rPr>
              <a:t>Inoviaflow</a:t>
            </a:r>
            <a:r>
              <a:rPr lang="fr-FR" sz="1800" b="1" i="1" dirty="0" smtClean="0">
                <a:latin typeface="Arial"/>
                <a:cs typeface="Arial"/>
              </a:rPr>
              <a:t>)</a:t>
            </a:r>
            <a:endParaRPr lang="fr-FR" sz="1800" b="1" i="1" dirty="0">
              <a:latin typeface="Arial"/>
              <a:cs typeface="Arial"/>
            </a:endParaRPr>
          </a:p>
        </p:txBody>
      </p:sp>
      <p:pic>
        <p:nvPicPr>
          <p:cNvPr id="32" name="Image 31" descr="V5-PRESENTATION 1.bmp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032186"/>
            <a:ext cx="1296144" cy="2527800"/>
          </a:xfrm>
          <a:prstGeom prst="rect">
            <a:avLst/>
          </a:prstGeom>
          <a:noFill/>
        </p:spPr>
      </p:pic>
      <p:sp>
        <p:nvSpPr>
          <p:cNvPr id="33" name="Rectangle 209"/>
          <p:cNvSpPr>
            <a:spLocks noChangeArrowheads="1"/>
          </p:cNvSpPr>
          <p:nvPr/>
        </p:nvSpPr>
        <p:spPr bwMode="auto">
          <a:xfrm>
            <a:off x="7015966" y="-72008"/>
            <a:ext cx="20205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RhizoCab</a:t>
            </a:r>
            <a:endParaRPr lang="sv-SE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56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/>
      <p:bldP spid="24" grpId="0"/>
      <p:bldP spid="25" grpId="0" animBg="1"/>
      <p:bldP spid="26" grpId="0" animBg="1"/>
      <p:bldP spid="30" grpId="0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\\pommard\umrleg-users$\cjeudy\Mes documents\documents\INRA\rhizotron\mise au point rhizotron Inoviaflow\IMG_244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3" y="620688"/>
            <a:ext cx="5220072" cy="34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\\pommard\umrleg-users$\cjeudy\Mes documents\documents\INRA\rhizotron\mise au point rhizotron Inoviaflow\interface_rhizocab_6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152957"/>
            <a:ext cx="4824536" cy="270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\\pommard\umrleg-users$\cjeudy\Mes documents\documents\INRA\rhizotron\mise au point rhizotron Inoviaflow\phtos v7\IMG_315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53" y="416104"/>
            <a:ext cx="2718048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-9551"/>
            <a:ext cx="9144000" cy="478406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charset="0"/>
            </a:endParaRPr>
          </a:p>
        </p:txBody>
      </p:sp>
      <p:sp>
        <p:nvSpPr>
          <p:cNvPr id="14" name="Rectangle 209"/>
          <p:cNvSpPr>
            <a:spLocks noChangeArrowheads="1"/>
          </p:cNvSpPr>
          <p:nvPr/>
        </p:nvSpPr>
        <p:spPr bwMode="auto">
          <a:xfrm>
            <a:off x="7015966" y="-72008"/>
            <a:ext cx="20205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RhizoCab</a:t>
            </a:r>
            <a:endParaRPr lang="sv-SE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4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cjeudy\AppData\Local\Temp\eclairci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3138"/>
            <a:ext cx="2016224" cy="533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cjeudy\AppData\Local\Temp\eclaircie_super_jaun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095" y="768442"/>
            <a:ext cx="2009153" cy="531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cjeudy\AppData\Local\Temp\original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1934"/>
            <a:ext cx="2016224" cy="533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cjeudy\AppData\Local\Temp\binaire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763137"/>
            <a:ext cx="2016224" cy="533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442"/>
          <a:stretch/>
        </p:blipFill>
        <p:spPr bwMode="auto">
          <a:xfrm>
            <a:off x="1763688" y="3905672"/>
            <a:ext cx="54925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-9551"/>
            <a:ext cx="9144000" cy="478406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charset="0"/>
            </a:endParaRPr>
          </a:p>
        </p:txBody>
      </p:sp>
      <p:sp>
        <p:nvSpPr>
          <p:cNvPr id="11" name="Rectangle 209"/>
          <p:cNvSpPr>
            <a:spLocks noChangeArrowheads="1"/>
          </p:cNvSpPr>
          <p:nvPr/>
        </p:nvSpPr>
        <p:spPr bwMode="auto">
          <a:xfrm>
            <a:off x="4259101" y="-72008"/>
            <a:ext cx="47773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Segmentation</a:t>
            </a: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 software</a:t>
            </a:r>
            <a:endParaRPr lang="sv-SE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6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3059832" y="476672"/>
            <a:ext cx="27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smtClean="0">
                <a:solidFill>
                  <a:srgbClr val="0000FF"/>
                </a:solidFill>
              </a:rPr>
              <a:t>Irrigation arm</a:t>
            </a:r>
            <a:endParaRPr lang="fr-FR" sz="2800" b="1" dirty="0">
              <a:solidFill>
                <a:srgbClr val="0000FF"/>
              </a:solidFill>
            </a:endParaRPr>
          </a:p>
        </p:txBody>
      </p:sp>
      <p:pic>
        <p:nvPicPr>
          <p:cNvPr id="11" name="Image 10" descr="rhizotub - haut 1 sans alim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523428" y="470587"/>
            <a:ext cx="1572305" cy="2596143"/>
          </a:xfrm>
          <a:prstGeom prst="rect">
            <a:avLst/>
          </a:prstGeom>
        </p:spPr>
      </p:pic>
      <p:pic>
        <p:nvPicPr>
          <p:cNvPr id="13" name="Image 12" descr="rhizotub - haut 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245986" y="2666782"/>
            <a:ext cx="2291096" cy="3239468"/>
          </a:xfrm>
          <a:prstGeom prst="rect">
            <a:avLst/>
          </a:prstGeom>
        </p:spPr>
      </p:pic>
      <p:sp>
        <p:nvSpPr>
          <p:cNvPr id="3" name="Flèche vers la droite 2"/>
          <p:cNvSpPr/>
          <p:nvPr/>
        </p:nvSpPr>
        <p:spPr>
          <a:xfrm rot="5400000">
            <a:off x="4249681" y="2921986"/>
            <a:ext cx="770626" cy="22675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0" y="5664722"/>
            <a:ext cx="622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00FF"/>
                </a:solidFill>
              </a:rPr>
              <a:t>Ok for </a:t>
            </a:r>
            <a:r>
              <a:rPr lang="fr-FR" sz="2400" b="1" dirty="0" err="1" smtClean="0">
                <a:solidFill>
                  <a:srgbClr val="0000FF"/>
                </a:solidFill>
              </a:rPr>
              <a:t>small</a:t>
            </a:r>
            <a:r>
              <a:rPr lang="fr-FR" sz="2400" b="1" dirty="0" smtClean="0">
                <a:solidFill>
                  <a:srgbClr val="0000FF"/>
                </a:solidFill>
              </a:rPr>
              <a:t> </a:t>
            </a:r>
            <a:r>
              <a:rPr lang="fr-FR" sz="2400" b="1" dirty="0" err="1" smtClean="0">
                <a:solidFill>
                  <a:srgbClr val="0000FF"/>
                </a:solidFill>
              </a:rPr>
              <a:t>amount</a:t>
            </a:r>
            <a:r>
              <a:rPr lang="fr-FR" sz="2400" b="1" dirty="0" smtClean="0">
                <a:solidFill>
                  <a:srgbClr val="0000FF"/>
                </a:solidFill>
              </a:rPr>
              <a:t> of nutritive solutions</a:t>
            </a:r>
          </a:p>
          <a:p>
            <a:r>
              <a:rPr lang="fr-FR" sz="2400" b="1" dirty="0" smtClean="0">
                <a:solidFill>
                  <a:srgbClr val="0000FF"/>
                </a:solidFill>
              </a:rPr>
              <a:t>Drainage </a:t>
            </a:r>
            <a:r>
              <a:rPr lang="fr-FR" sz="2400" b="1" dirty="0" err="1" smtClean="0">
                <a:solidFill>
                  <a:srgbClr val="0000FF"/>
                </a:solidFill>
              </a:rPr>
              <a:t>hole</a:t>
            </a:r>
            <a:endParaRPr lang="fr-FR" sz="2400" b="1" dirty="0">
              <a:solidFill>
                <a:srgbClr val="0000FF"/>
              </a:solidFill>
            </a:endParaRPr>
          </a:p>
        </p:txBody>
      </p:sp>
      <p:pic>
        <p:nvPicPr>
          <p:cNvPr id="7" name="Image 6" descr="IMG_618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712"/>
            <a:ext cx="3049488" cy="4572000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754945" y="1545169"/>
            <a:ext cx="1763889" cy="1439333"/>
          </a:xfrm>
          <a:prstGeom prst="ellipse">
            <a:avLst/>
          </a:prstGeom>
          <a:noFill/>
          <a:ln w="317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 descr="RHIZOTUB FULL - 2.pdf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4128" y="980728"/>
            <a:ext cx="2051619" cy="4516083"/>
          </a:xfrm>
          <a:prstGeom prst="rect">
            <a:avLst/>
          </a:prstGeom>
        </p:spPr>
      </p:pic>
      <p:sp>
        <p:nvSpPr>
          <p:cNvPr id="16" name="Flèche vers la droite 15"/>
          <p:cNvSpPr/>
          <p:nvPr/>
        </p:nvSpPr>
        <p:spPr>
          <a:xfrm>
            <a:off x="5364088" y="2924944"/>
            <a:ext cx="476786" cy="22675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 descr="IMG_2418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7246" y="1628800"/>
            <a:ext cx="1406754" cy="3672408"/>
          </a:xfrm>
          <a:prstGeom prst="rect">
            <a:avLst/>
          </a:prstGeom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478406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charset="0"/>
            </a:endParaRPr>
          </a:p>
        </p:txBody>
      </p:sp>
      <p:sp>
        <p:nvSpPr>
          <p:cNvPr id="17" name="Rectangle 209"/>
          <p:cNvSpPr>
            <a:spLocks noChangeArrowheads="1"/>
          </p:cNvSpPr>
          <p:nvPr/>
        </p:nvSpPr>
        <p:spPr bwMode="auto">
          <a:xfrm>
            <a:off x="6596054" y="-72008"/>
            <a:ext cx="24404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RhizoTubes</a:t>
            </a:r>
            <a:endParaRPr lang="sv-SE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380312" y="476672"/>
            <a:ext cx="1421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smtClean="0">
                <a:solidFill>
                  <a:srgbClr val="0000FF"/>
                </a:solidFill>
              </a:rPr>
              <a:t>Shell</a:t>
            </a:r>
            <a:endParaRPr lang="fr-FR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2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3002323" y="5028548"/>
            <a:ext cx="4017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0000FF"/>
                </a:solidFill>
              </a:rPr>
              <a:t>High </a:t>
            </a:r>
            <a:r>
              <a:rPr lang="fr-FR" sz="2400" dirty="0" err="1" smtClean="0">
                <a:solidFill>
                  <a:srgbClr val="0000FF"/>
                </a:solidFill>
              </a:rPr>
              <a:t>throughput</a:t>
            </a:r>
            <a:r>
              <a:rPr lang="fr-FR" sz="2400" dirty="0" smtClean="0">
                <a:solidFill>
                  <a:srgbClr val="0000FF"/>
                </a:solidFill>
              </a:rPr>
              <a:t>:</a:t>
            </a:r>
          </a:p>
          <a:p>
            <a:r>
              <a:rPr lang="fr-FR" sz="2400" dirty="0">
                <a:solidFill>
                  <a:srgbClr val="0000FF"/>
                </a:solidFill>
              </a:rPr>
              <a:t>	</a:t>
            </a:r>
            <a:r>
              <a:rPr lang="fr-FR" sz="2400" dirty="0" smtClean="0">
                <a:solidFill>
                  <a:srgbClr val="0000FF"/>
                </a:solidFill>
              </a:rPr>
              <a:t>100ds/</a:t>
            </a:r>
            <a:r>
              <a:rPr lang="fr-FR" sz="2400" dirty="0" err="1" smtClean="0">
                <a:solidFill>
                  <a:srgbClr val="0000FF"/>
                </a:solidFill>
              </a:rPr>
              <a:t>day</a:t>
            </a:r>
            <a:endParaRPr lang="fr-FR" sz="2400" dirty="0" smtClean="0">
              <a:solidFill>
                <a:srgbClr val="0000FF"/>
              </a:solidFill>
            </a:endParaRPr>
          </a:p>
          <a:p>
            <a:r>
              <a:rPr lang="fr-FR" sz="2400" dirty="0">
                <a:solidFill>
                  <a:srgbClr val="0000FF"/>
                </a:solidFill>
              </a:rPr>
              <a:t>	</a:t>
            </a:r>
            <a:r>
              <a:rPr lang="fr-FR" sz="2400" dirty="0" smtClean="0">
                <a:solidFill>
                  <a:srgbClr val="0000FF"/>
                </a:solidFill>
              </a:rPr>
              <a:t>15s/RT</a:t>
            </a:r>
            <a:endParaRPr lang="fr-FR" sz="2400" dirty="0">
              <a:solidFill>
                <a:srgbClr val="0000FF"/>
              </a:solidFill>
            </a:endParaRPr>
          </a:p>
          <a:p>
            <a:r>
              <a:rPr lang="fr-FR" sz="2400" dirty="0" smtClean="0">
                <a:solidFill>
                  <a:srgbClr val="0000FF"/>
                </a:solidFill>
              </a:rPr>
              <a:t>Medium </a:t>
            </a:r>
            <a:r>
              <a:rPr lang="fr-FR" sz="2400" dirty="0" err="1" smtClean="0">
                <a:solidFill>
                  <a:srgbClr val="0000FF"/>
                </a:solidFill>
              </a:rPr>
              <a:t>resolution</a:t>
            </a:r>
            <a:r>
              <a:rPr lang="fr-FR" sz="2400" dirty="0" smtClean="0">
                <a:solidFill>
                  <a:srgbClr val="0000FF"/>
                </a:solidFill>
              </a:rPr>
              <a:t> (42 </a:t>
            </a:r>
            <a:r>
              <a:rPr lang="fr-FR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2400" dirty="0" smtClean="0">
                <a:solidFill>
                  <a:srgbClr val="0000FF"/>
                </a:solidFill>
              </a:rPr>
              <a:t>m)</a:t>
            </a:r>
            <a:endParaRPr lang="fr-FR" sz="2400" dirty="0">
              <a:solidFill>
                <a:srgbClr val="0000FF"/>
              </a:solidFill>
            </a:endParaRPr>
          </a:p>
        </p:txBody>
      </p:sp>
      <p:pic>
        <p:nvPicPr>
          <p:cNvPr id="13" name="Image 12" descr="IMG_0854_RhizoCab_v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656" y="844925"/>
            <a:ext cx="2679440" cy="2580157"/>
          </a:xfrm>
          <a:prstGeom prst="rect">
            <a:avLst/>
          </a:prstGeom>
        </p:spPr>
      </p:pic>
      <p:pic>
        <p:nvPicPr>
          <p:cNvPr id="14" name="Picture 3" descr="C:\Documents and Settings\Strouvel\Bureau\photos rhizotron\Figure 1 racine vigne myc (rhizotron)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9796" y="1568557"/>
            <a:ext cx="3885064" cy="2523260"/>
          </a:xfrm>
          <a:prstGeom prst="rect">
            <a:avLst/>
          </a:prstGeom>
          <a:noFill/>
        </p:spPr>
      </p:pic>
      <p:sp>
        <p:nvSpPr>
          <p:cNvPr id="15" name="Flèche vers la droite 14"/>
          <p:cNvSpPr/>
          <p:nvPr/>
        </p:nvSpPr>
        <p:spPr>
          <a:xfrm rot="5400000">
            <a:off x="4480893" y="4280127"/>
            <a:ext cx="770626" cy="226751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915590" y="850930"/>
            <a:ext cx="399885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Low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throughput</a:t>
            </a:r>
            <a:r>
              <a:rPr lang="fr-FR" sz="2400" dirty="0" smtClean="0">
                <a:solidFill>
                  <a:srgbClr val="0000FF"/>
                </a:solidFill>
              </a:rPr>
              <a:t>:</a:t>
            </a:r>
          </a:p>
          <a:p>
            <a:r>
              <a:rPr lang="fr-FR" sz="2400" dirty="0">
                <a:solidFill>
                  <a:srgbClr val="0000FF"/>
                </a:solidFill>
              </a:rPr>
              <a:t>	</a:t>
            </a:r>
            <a:r>
              <a:rPr lang="fr-FR" sz="2400" dirty="0" smtClean="0">
                <a:solidFill>
                  <a:srgbClr val="0000FF"/>
                </a:solidFill>
              </a:rPr>
              <a:t>50 RT/</a:t>
            </a:r>
            <a:r>
              <a:rPr lang="fr-FR" sz="2400" dirty="0" err="1" smtClean="0">
                <a:solidFill>
                  <a:srgbClr val="0000FF"/>
                </a:solidFill>
              </a:rPr>
              <a:t>day</a:t>
            </a:r>
            <a:r>
              <a:rPr lang="fr-FR" sz="2400" dirty="0" smtClean="0">
                <a:solidFill>
                  <a:srgbClr val="0000FF"/>
                </a:solidFill>
              </a:rPr>
              <a:t>, 45s/RT</a:t>
            </a:r>
            <a:endParaRPr lang="fr-FR" sz="2400" dirty="0">
              <a:solidFill>
                <a:srgbClr val="0000FF"/>
              </a:solidFill>
            </a:endParaRPr>
          </a:p>
          <a:p>
            <a:r>
              <a:rPr lang="fr-FR" sz="2400" dirty="0" err="1" smtClean="0">
                <a:solidFill>
                  <a:srgbClr val="0000FF"/>
                </a:solidFill>
              </a:rPr>
              <a:t>Very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high</a:t>
            </a:r>
            <a:r>
              <a:rPr lang="fr-FR" sz="2400" dirty="0" smtClean="0">
                <a:solidFill>
                  <a:srgbClr val="0000FF"/>
                </a:solidFill>
              </a:rPr>
              <a:t> </a:t>
            </a:r>
            <a:r>
              <a:rPr lang="fr-FR" sz="2400" dirty="0" err="1" smtClean="0">
                <a:solidFill>
                  <a:srgbClr val="0000FF"/>
                </a:solidFill>
              </a:rPr>
              <a:t>resolution</a:t>
            </a:r>
            <a:r>
              <a:rPr lang="fr-FR" sz="2400" dirty="0">
                <a:solidFill>
                  <a:srgbClr val="0000FF"/>
                </a:solidFill>
              </a:rPr>
              <a:t> </a:t>
            </a:r>
            <a:r>
              <a:rPr lang="fr-FR" sz="2400" dirty="0" smtClean="0">
                <a:solidFill>
                  <a:srgbClr val="0000FF"/>
                </a:solidFill>
              </a:rPr>
              <a:t>(7 </a:t>
            </a:r>
            <a:r>
              <a:rPr lang="fr-FR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fr-FR" sz="2400" dirty="0" smtClean="0">
                <a:solidFill>
                  <a:srgbClr val="0000FF"/>
                </a:solidFill>
              </a:rPr>
              <a:t>m)</a:t>
            </a:r>
            <a:endParaRPr lang="fr-FR" sz="2400" dirty="0">
              <a:solidFill>
                <a:srgbClr val="0000FF"/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004" y="987779"/>
            <a:ext cx="2107570" cy="2557690"/>
          </a:xfrm>
          <a:prstGeom prst="rect">
            <a:avLst/>
          </a:prstGeom>
        </p:spPr>
      </p:pic>
      <p:pic>
        <p:nvPicPr>
          <p:cNvPr id="17" name="Picture 4" descr="C:\Users\cjeudy\AppData\Local\Temp\rogn_20150105_RHIZ03p_Rhizo0050_Kayanne_600dpi_RVB_Full_Jeud_001_RC2-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5525" y="4091817"/>
            <a:ext cx="2174459" cy="2482516"/>
          </a:xfrm>
          <a:prstGeom prst="rect">
            <a:avLst/>
          </a:prstGeom>
          <a:noFill/>
          <a:extLst/>
        </p:spPr>
      </p:pic>
      <p:pic>
        <p:nvPicPr>
          <p:cNvPr id="2" name="Image 1" descr="IMG_1188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202" y="3562961"/>
            <a:ext cx="2716388" cy="3125612"/>
          </a:xfrm>
          <a:prstGeom prst="rect">
            <a:avLst/>
          </a:prstGeom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478406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latin typeface="Arial" charset="0"/>
            </a:endParaRPr>
          </a:p>
        </p:txBody>
      </p:sp>
      <p:sp>
        <p:nvSpPr>
          <p:cNvPr id="19" name="Rectangle 209"/>
          <p:cNvSpPr>
            <a:spLocks noChangeArrowheads="1"/>
          </p:cNvSpPr>
          <p:nvPr/>
        </p:nvSpPr>
        <p:spPr bwMode="auto">
          <a:xfrm>
            <a:off x="3696573" y="-72008"/>
            <a:ext cx="53399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800" b="1" dirty="0" smtClean="0">
                <a:solidFill>
                  <a:schemeClr val="bg1"/>
                </a:solidFill>
                <a:latin typeface="Arial Black" pitchFamily="34" charset="0"/>
              </a:rPr>
              <a:t>RhizoCab HT </a:t>
            </a:r>
            <a:r>
              <a:rPr lang="sv-SE" sz="2800" b="1" dirty="0" err="1" smtClean="0">
                <a:solidFill>
                  <a:schemeClr val="bg1"/>
                </a:solidFill>
                <a:latin typeface="Arial Black" pitchFamily="34" charset="0"/>
              </a:rPr>
              <a:t>development</a:t>
            </a:r>
            <a:endParaRPr lang="sv-SE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63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Personnalisée 1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2BD02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Personnalisée 1">
    <a:dk1>
      <a:sysClr val="windowText" lastClr="000000"/>
    </a:dk1>
    <a:lt1>
      <a:sysClr val="window" lastClr="FFFFFF"/>
    </a:lt1>
    <a:dk2>
      <a:srgbClr val="073E87"/>
    </a:dk2>
    <a:lt2>
      <a:srgbClr val="C6E7FC"/>
    </a:lt2>
    <a:accent1>
      <a:srgbClr val="31B6FD"/>
    </a:accent1>
    <a:accent2>
      <a:srgbClr val="4584D3"/>
    </a:accent2>
    <a:accent3>
      <a:srgbClr val="2BD028"/>
    </a:accent3>
    <a:accent4>
      <a:srgbClr val="A5D028"/>
    </a:accent4>
    <a:accent5>
      <a:srgbClr val="F5C040"/>
    </a:accent5>
    <a:accent6>
      <a:srgbClr val="05E0DB"/>
    </a:accent6>
    <a:hlink>
      <a:srgbClr val="0080FF"/>
    </a:hlink>
    <a:folHlink>
      <a:srgbClr val="5EAEFF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12685</TotalTime>
  <Words>911</Words>
  <Application>Microsoft Office PowerPoint</Application>
  <PresentationFormat>Affichage à l'écran (4:3)</PresentationFormat>
  <Paragraphs>235</Paragraphs>
  <Slides>28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ACTA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Fabienne Butler</dc:creator>
  <cp:lastModifiedBy>dmillot</cp:lastModifiedBy>
  <cp:revision>463</cp:revision>
  <cp:lastPrinted>2012-06-28T12:19:22Z</cp:lastPrinted>
  <dcterms:created xsi:type="dcterms:W3CDTF">2009-08-07T07:09:36Z</dcterms:created>
  <dcterms:modified xsi:type="dcterms:W3CDTF">2016-05-13T12:21:28Z</dcterms:modified>
</cp:coreProperties>
</file>