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7"/>
  </p:notesMasterIdLst>
  <p:sldIdLst>
    <p:sldId id="256" r:id="rId2"/>
    <p:sldId id="317" r:id="rId3"/>
    <p:sldId id="307" r:id="rId4"/>
    <p:sldId id="318" r:id="rId5"/>
    <p:sldId id="284" r:id="rId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2C4"/>
    <a:srgbClr val="006600"/>
    <a:srgbClr val="FF2121"/>
    <a:srgbClr val="77773C"/>
    <a:srgbClr val="FF3B3B"/>
    <a:srgbClr val="929048"/>
    <a:srgbClr val="000000"/>
    <a:srgbClr val="E5E4CA"/>
    <a:srgbClr val="F8F8F8"/>
    <a:srgbClr val="EAE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6" autoAdjust="0"/>
    <p:restoredTop sz="90929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F4160C-36AA-4476-A48D-024F7AE99A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395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4CE38-E578-46F9-BB60-13EB737BA3DA}" type="slidenum">
              <a:rPr lang="fr-FR"/>
              <a:pPr/>
              <a:t>1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F3FA1-56DD-429D-AA6D-C74945CD55DC}" type="slidenum">
              <a:rPr lang="fr-FR">
                <a:latin typeface="Arial" pitchFamily="34" charset="0"/>
              </a:rPr>
              <a:pPr/>
              <a:t>2</a:t>
            </a:fld>
            <a:endParaRPr lang="fr-FR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F3FA1-56DD-429D-AA6D-C74945CD55DC}" type="slidenum">
              <a:rPr lang="fr-FR">
                <a:latin typeface="Arial" pitchFamily="34" charset="0"/>
              </a:rPr>
              <a:pPr/>
              <a:t>3</a:t>
            </a:fld>
            <a:endParaRPr lang="fr-FR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4160C-36AA-4476-A48D-024F7AE99AA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482F9-15AA-451C-BAF2-D4D885A3C87D}" type="slidenum">
              <a:rPr lang="fr-FR"/>
              <a:pPr/>
              <a:t>5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" name="Rectangle 103"/>
          <p:cNvSpPr>
            <a:spLocks noGrp="1" noChangeArrowheads="1"/>
          </p:cNvSpPr>
          <p:nvPr>
            <p:ph type="dt" sz="half" idx="2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4680" name="Rectangle 104"/>
          <p:cNvSpPr>
            <a:spLocks noGrp="1" noChangeArrowheads="1"/>
          </p:cNvSpPr>
          <p:nvPr>
            <p:ph type="ftr" sz="quarter" idx="3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4681" name="Rectangle 10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fld id="{57F2A612-9012-4690-929B-2FC36FD0D5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682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4683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39437-526D-4E89-849E-7863FE2D66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15A56-91D4-4828-B7E0-3543A39F86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D19F6-282D-420A-BA2C-331E435D8C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0F39D-EAA8-425A-9394-BF2AE95A5E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17798-E3D7-4F7A-9560-535A4BD1C2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5CB98-71C8-49F8-9D39-65E2387051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DE6D6-2D49-4944-B54E-17DF0B7043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4EB1-F7F2-4478-B36A-71DBABA254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800CE-FE99-43B9-8D8D-C2AF5BD3DA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9FFF0-BC25-43BB-BE1E-66096FC0E6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9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3660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fr-FR"/>
          </a:p>
        </p:txBody>
      </p:sp>
      <p:sp>
        <p:nvSpPr>
          <p:cNvPr id="23661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fr-FR"/>
          </a:p>
        </p:txBody>
      </p:sp>
      <p:sp>
        <p:nvSpPr>
          <p:cNvPr id="23662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F0796690-5EA0-48CD-9A52-2654F4F45DB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663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0748"/>
            <a:ext cx="8784976" cy="56972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Vul’Clim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– Climate change vulnerability studies in the region Auvergne (France)</a:t>
            </a:r>
            <a:endPara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endParaRPr lang="fr-FR" sz="10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endParaRPr lang="fr-FR" sz="10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endParaRPr lang="fr-FR" sz="700" b="1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fr-FR" sz="24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Gianni BELLOCCHI, Raphaël MARTIN</a:t>
            </a:r>
          </a:p>
          <a:p>
            <a:pPr>
              <a:spcBef>
                <a:spcPts val="0"/>
              </a:spcBef>
            </a:pPr>
            <a:r>
              <a:rPr lang="fr-FR" sz="22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fr-FR" sz="2200" b="1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scientific</a:t>
            </a:r>
            <a:r>
              <a:rPr lang="fr-FR" sz="22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supervision)</a:t>
            </a:r>
          </a:p>
          <a:p>
            <a:pPr>
              <a:spcBef>
                <a:spcPts val="0"/>
              </a:spcBef>
            </a:pPr>
            <a:endParaRPr lang="fr-FR" sz="1000" b="1" dirty="0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fr-FR" sz="2400" b="1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Anastasiya</a:t>
            </a:r>
            <a:r>
              <a:rPr lang="fr-FR" sz="24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fr-FR" sz="2400" b="1" cap="all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Shtiliyanova</a:t>
            </a:r>
            <a:r>
              <a:rPr lang="fr-FR" sz="24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fr-FR" sz="2400" b="1" dirty="0" err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Haythem</a:t>
            </a:r>
            <a:r>
              <a:rPr lang="fr-FR" sz="24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fr-FR" sz="2400" b="1" cap="all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Ben </a:t>
            </a:r>
            <a:r>
              <a:rPr lang="fr-FR" sz="2400" b="1" cap="all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Touhami</a:t>
            </a:r>
            <a:endParaRPr lang="fr-FR" sz="2400" b="1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fr-FR" sz="22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en-GB" sz="22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post-doctorates</a:t>
            </a:r>
            <a:r>
              <a:rPr lang="fr-FR" sz="22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</a:t>
            </a:r>
            <a:endParaRPr lang="fr-FR" sz="2200" b="1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fr-FR" sz="1000" b="1" dirty="0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fr-FR" sz="24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Pascal CARRÈRE</a:t>
            </a:r>
          </a:p>
          <a:p>
            <a:pPr>
              <a:spcBef>
                <a:spcPts val="0"/>
              </a:spcBef>
            </a:pPr>
            <a:r>
              <a:rPr lang="fr-FR" sz="22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fr-FR" sz="2200" b="1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coordinator</a:t>
            </a:r>
            <a:r>
              <a:rPr lang="fr-FR" sz="22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fr-FR" sz="1000" b="1" dirty="0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fr-FR" sz="16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French National Institute for Agricultural </a:t>
            </a:r>
            <a:r>
              <a:rPr lang="en-GB" sz="16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Research</a:t>
            </a:r>
            <a:r>
              <a:rPr lang="fr-FR" sz="16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, Clermont-Ferrand, France</a:t>
            </a:r>
            <a:endParaRPr lang="fr-FR" sz="1600" dirty="0" smtClean="0">
              <a:latin typeface="Arial Narrow" pitchFamily="34" charset="0"/>
              <a:cs typeface="Arial" pitchFamily="34" charset="0"/>
            </a:endParaRPr>
          </a:p>
          <a:p>
            <a:endParaRPr lang="fr-FR" sz="1000" dirty="0" smtClean="0">
              <a:latin typeface="Arial Narrow" pitchFamily="34" charset="0"/>
              <a:cs typeface="Arial" pitchFamily="34" charset="0"/>
            </a:endParaRPr>
          </a:p>
          <a:p>
            <a:endParaRPr lang="fr-FR" sz="12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1600" b="1" dirty="0">
                <a:latin typeface="Arial Narrow" pitchFamily="34" charset="0"/>
                <a:cs typeface="Arial" pitchFamily="34" charset="0"/>
              </a:rPr>
              <a:t>FACCE MACSUR Mid-Term Scientific </a:t>
            </a:r>
            <a:r>
              <a:rPr lang="en-US" sz="1600" b="1" dirty="0" smtClean="0">
                <a:latin typeface="Arial Narrow" pitchFamily="34" charset="0"/>
                <a:cs typeface="Arial" pitchFamily="34" charset="0"/>
              </a:rPr>
              <a:t>Conference</a:t>
            </a:r>
          </a:p>
          <a:p>
            <a:r>
              <a:rPr lang="en-GB" sz="1600" b="1" dirty="0" smtClean="0">
                <a:latin typeface="Arial Narrow" pitchFamily="34" charset="0"/>
                <a:cs typeface="Arial" pitchFamily="34" charset="0"/>
              </a:rPr>
              <a:t>University of Sassari, Italy</a:t>
            </a:r>
          </a:p>
          <a:p>
            <a:r>
              <a:rPr lang="fr-FR" sz="1600" b="1" dirty="0" smtClean="0">
                <a:latin typeface="Arial Narrow" pitchFamily="34" charset="0"/>
                <a:cs typeface="Arial" pitchFamily="34" charset="0"/>
              </a:rPr>
              <a:t>01-04 </a:t>
            </a:r>
            <a:r>
              <a:rPr lang="fr-FR" sz="1600" b="1" dirty="0">
                <a:latin typeface="Arial Narrow" pitchFamily="34" charset="0"/>
                <a:cs typeface="Arial" pitchFamily="34" charset="0"/>
              </a:rPr>
              <a:t>April 2014</a:t>
            </a:r>
            <a:endParaRPr lang="en-GB" sz="1600" b="1" dirty="0">
              <a:latin typeface="Arial Narrow" pitchFamily="34" charset="0"/>
              <a:cs typeface="Arial" pitchFamily="34" charset="0"/>
            </a:endParaRPr>
          </a:p>
          <a:p>
            <a:endParaRPr lang="en-GB" sz="1600" b="1" dirty="0" smtClean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Image 7" descr="logo_in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48" y="12288"/>
            <a:ext cx="1492700" cy="6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6008400" cy="86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288"/>
            <a:ext cx="556785" cy="6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660360"/>
            <a:ext cx="1082807" cy="6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06" name="Line 418"/>
          <p:cNvSpPr>
            <a:spLocks noChangeShapeType="1"/>
          </p:cNvSpPr>
          <p:nvPr/>
        </p:nvSpPr>
        <p:spPr bwMode="auto">
          <a:xfrm>
            <a:off x="2852738" y="342226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Arial Narrow" panose="020B0606020202030204" pitchFamily="34" charset="0"/>
            </a:endParaRPr>
          </a:p>
        </p:txBody>
      </p:sp>
      <p:sp>
        <p:nvSpPr>
          <p:cNvPr id="37" name="_s1037"/>
          <p:cNvSpPr>
            <a:spLocks noChangeArrowheads="1"/>
          </p:cNvSpPr>
          <p:nvPr/>
        </p:nvSpPr>
        <p:spPr bwMode="auto">
          <a:xfrm>
            <a:off x="3440" y="44624"/>
            <a:ext cx="9136880" cy="1224136"/>
          </a:xfrm>
          <a:prstGeom prst="roundRect">
            <a:avLst/>
          </a:prstGeom>
          <a:solidFill>
            <a:srgbClr val="E3E2C4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fr-FR" sz="36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Auvergne </a:t>
            </a:r>
            <a:r>
              <a:rPr lang="fr-FR" sz="3600" b="1" dirty="0" err="1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region</a:t>
            </a:r>
            <a:r>
              <a:rPr lang="fr-FR" sz="36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of France :</a:t>
            </a:r>
          </a:p>
          <a:p>
            <a:pPr algn="ctr"/>
            <a:r>
              <a:rPr lang="fr-FR" sz="2500" b="1" dirty="0" err="1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grassland-based</a:t>
            </a:r>
            <a:r>
              <a:rPr lang="fr-FR" sz="25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(</a:t>
            </a:r>
            <a:r>
              <a:rPr lang="fr-FR" sz="2500" b="1" dirty="0" err="1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beef</a:t>
            </a:r>
            <a:r>
              <a:rPr lang="fr-FR" sz="25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and </a:t>
            </a:r>
            <a:r>
              <a:rPr lang="fr-FR" sz="2500" b="1" dirty="0" err="1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dairy</a:t>
            </a:r>
            <a:r>
              <a:rPr lang="fr-FR" sz="25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) </a:t>
            </a:r>
            <a:r>
              <a:rPr lang="fr-FR" sz="2500" b="1" dirty="0" err="1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cattle</a:t>
            </a:r>
            <a:r>
              <a:rPr lang="fr-FR" sz="25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production </a:t>
            </a:r>
            <a:r>
              <a:rPr lang="fr-FR" sz="2500" b="1" dirty="0" err="1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territory</a:t>
            </a:r>
            <a:endParaRPr lang="en-US" sz="2500" b="1" dirty="0">
              <a:solidFill>
                <a:srgbClr val="C00000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104" y="1268760"/>
            <a:ext cx="8888400" cy="56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gner un rectangle avec un coin diagonal 41"/>
          <p:cNvSpPr/>
          <p:nvPr/>
        </p:nvSpPr>
        <p:spPr bwMode="auto">
          <a:xfrm>
            <a:off x="3520" y="6021288"/>
            <a:ext cx="3848400" cy="72008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Vulnerability assessment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of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grasslands to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climate changes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3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06" name="Line 418"/>
          <p:cNvSpPr>
            <a:spLocks noChangeShapeType="1"/>
          </p:cNvSpPr>
          <p:nvPr/>
        </p:nvSpPr>
        <p:spPr bwMode="auto">
          <a:xfrm>
            <a:off x="2852738" y="342226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Arial Narrow" panose="020B0606020202030204" pitchFamily="34" charset="0"/>
            </a:endParaRPr>
          </a:p>
        </p:txBody>
      </p:sp>
      <p:sp>
        <p:nvSpPr>
          <p:cNvPr id="37" name="_s1037"/>
          <p:cNvSpPr>
            <a:spLocks noChangeArrowheads="1"/>
          </p:cNvSpPr>
          <p:nvPr/>
        </p:nvSpPr>
        <p:spPr bwMode="auto">
          <a:xfrm>
            <a:off x="3440" y="44624"/>
            <a:ext cx="9136880" cy="1224136"/>
          </a:xfrm>
          <a:prstGeom prst="roundRect">
            <a:avLst/>
          </a:prstGeom>
          <a:solidFill>
            <a:srgbClr val="E3E2C4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Vulnerability assessment: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what </a:t>
            </a: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a challenge for research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00" y="1788724"/>
            <a:ext cx="1480064" cy="115460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2539632" y="2996952"/>
            <a:ext cx="1688400" cy="32349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300" b="1" dirty="0" err="1" smtClean="0">
                <a:latin typeface="Arial Narrow" panose="020B0606020202030204" pitchFamily="34" charset="0"/>
              </a:rPr>
              <a:t>Sensitivity</a:t>
            </a:r>
            <a:r>
              <a:rPr lang="fr-FR" sz="1300" b="1" dirty="0" smtClean="0">
                <a:latin typeface="Arial Narrow" panose="020B0606020202030204" pitchFamily="34" charset="0"/>
              </a:rPr>
              <a:t> </a:t>
            </a:r>
            <a:r>
              <a:rPr lang="fr-FR" sz="1300" b="1" dirty="0" err="1" smtClean="0">
                <a:latin typeface="Arial Narrow" panose="020B0606020202030204" pitchFamily="34" charset="0"/>
              </a:rPr>
              <a:t>indicators</a:t>
            </a:r>
            <a:endParaRPr lang="fr-FR" sz="1300" b="1" dirty="0">
              <a:latin typeface="Arial Narrow" panose="020B0606020202030204" pitchFamily="34" charset="0"/>
            </a:endParaRPr>
          </a:p>
        </p:txBody>
      </p:sp>
      <p:grpSp>
        <p:nvGrpSpPr>
          <p:cNvPr id="31" name="Groupe 11"/>
          <p:cNvGrpSpPr/>
          <p:nvPr/>
        </p:nvGrpSpPr>
        <p:grpSpPr>
          <a:xfrm>
            <a:off x="522286" y="1525939"/>
            <a:ext cx="1921506" cy="1873444"/>
            <a:chOff x="522286" y="1419622"/>
            <a:chExt cx="1921506" cy="1405083"/>
          </a:xfrm>
        </p:grpSpPr>
        <p:pic>
          <p:nvPicPr>
            <p:cNvPr id="32" name="Picture 4" descr="http://www.eea.europa.eu/data-and-maps/figures/occurrence-of-heat-wave-events-with-a-duration-of-7-days-left-1961-1990-average-right-2071-2100-average/chapter-3-map-3-2-belgrade-hot-days.eps/image_origina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1274" y="1755867"/>
              <a:ext cx="1512989" cy="73259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ZoneTexte 37"/>
            <p:cNvSpPr txBox="1"/>
            <p:nvPr/>
          </p:nvSpPr>
          <p:spPr>
            <a:xfrm>
              <a:off x="683568" y="2516928"/>
              <a:ext cx="1688400" cy="24262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 err="1" smtClean="0">
                  <a:latin typeface="Arial Narrow" panose="020B0606020202030204" pitchFamily="34" charset="0"/>
                </a:rPr>
                <a:t>Exposure</a:t>
              </a:r>
              <a:r>
                <a:rPr lang="fr-FR" sz="1300" b="1" dirty="0" smtClean="0">
                  <a:latin typeface="Arial Narrow" panose="020B0606020202030204" pitchFamily="34" charset="0"/>
                </a:rPr>
                <a:t> </a:t>
              </a:r>
              <a:r>
                <a:rPr lang="fr-FR" sz="1300" b="1" dirty="0" err="1" smtClean="0">
                  <a:latin typeface="Arial Narrow" panose="020B0606020202030204" pitchFamily="34" charset="0"/>
                </a:rPr>
                <a:t>indicators</a:t>
              </a:r>
              <a:endParaRPr lang="fr-FR" sz="13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2286" y="1419622"/>
              <a:ext cx="1921506" cy="140508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>
                <a:latin typeface="Arial Narrow" panose="020B0606020202030204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555776" y="1525939"/>
            <a:ext cx="1999529" cy="18734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cxnSp>
        <p:nvCxnSpPr>
          <p:cNvPr id="41" name="Connecteur en angle 40"/>
          <p:cNvCxnSpPr/>
          <p:nvPr/>
        </p:nvCxnSpPr>
        <p:spPr>
          <a:xfrm rot="5400000" flipH="1" flipV="1">
            <a:off x="2508786" y="2364268"/>
            <a:ext cx="1985" cy="2068244"/>
          </a:xfrm>
          <a:prstGeom prst="bentConnector3">
            <a:avLst>
              <a:gd name="adj1" fmla="val -1105123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663950" y="3963473"/>
            <a:ext cx="1691656" cy="3745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 Narrow" panose="020B0606020202030204" pitchFamily="34" charset="0"/>
              </a:rPr>
              <a:t>Potential</a:t>
            </a:r>
            <a:r>
              <a:rPr lang="fr-FR" sz="1600" b="1" dirty="0" smtClean="0">
                <a:latin typeface="Arial Narrow" panose="020B0606020202030204" pitchFamily="34" charset="0"/>
              </a:rPr>
              <a:t> impacts</a:t>
            </a:r>
            <a:endParaRPr lang="fr-FR" sz="1600" b="1" dirty="0">
              <a:latin typeface="Arial Narrow" panose="020B0606020202030204" pitchFamily="34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 flipH="1" flipV="1">
            <a:off x="2496774" y="3615407"/>
            <a:ext cx="26009" cy="348066"/>
          </a:xfrm>
          <a:prstGeom prst="line">
            <a:avLst/>
          </a:prstGeom>
          <a:ln w="1905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707904" y="4863547"/>
            <a:ext cx="1691656" cy="3745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 Narrow" panose="020B0606020202030204" pitchFamily="34" charset="0"/>
              </a:rPr>
              <a:t>Vulnerability</a:t>
            </a:r>
            <a:endParaRPr lang="en-GB" sz="1600" b="1" dirty="0">
              <a:latin typeface="Arial Narrow" panose="020B060602020203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762228" y="3267769"/>
            <a:ext cx="1944216" cy="37457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latin typeface="Arial Narrow" panose="020B0606020202030204" pitchFamily="34" charset="0"/>
              </a:rPr>
              <a:t>Coping</a:t>
            </a:r>
            <a:r>
              <a:rPr lang="fr-FR" sz="1600" b="1" dirty="0" smtClean="0">
                <a:latin typeface="Arial Narrow" panose="020B0606020202030204" pitchFamily="34" charset="0"/>
              </a:rPr>
              <a:t> </a:t>
            </a:r>
            <a:r>
              <a:rPr lang="fr-FR" sz="1600" b="1" dirty="0" err="1" smtClean="0">
                <a:latin typeface="Arial Narrow" panose="020B0606020202030204" pitchFamily="34" charset="0"/>
              </a:rPr>
              <a:t>capacity</a:t>
            </a:r>
            <a:endParaRPr lang="fr-FR" sz="1600" b="1" dirty="0">
              <a:latin typeface="Arial Narrow" panose="020B060602020203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932040" y="1776919"/>
            <a:ext cx="3600400" cy="37457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 Narrow" panose="020B0606020202030204" pitchFamily="34" charset="0"/>
              </a:rPr>
              <a:t>Context: technical, economic, social, etc.</a:t>
            </a:r>
            <a:endParaRPr lang="en-GB" sz="1600" b="1" dirty="0">
              <a:latin typeface="Arial Narrow" panose="020B0606020202030204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6732240" y="2151490"/>
            <a:ext cx="2096" cy="1116279"/>
          </a:xfrm>
          <a:prstGeom prst="line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/>
          <p:nvPr/>
        </p:nvCxnSpPr>
        <p:spPr>
          <a:xfrm rot="5400000" flipH="1" flipV="1">
            <a:off x="4274205" y="1877914"/>
            <a:ext cx="695703" cy="4224558"/>
          </a:xfrm>
          <a:prstGeom prst="bentConnector4">
            <a:avLst>
              <a:gd name="adj1" fmla="val -25012"/>
              <a:gd name="adj2" fmla="val 10007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572000" y="4509120"/>
            <a:ext cx="0" cy="349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e 50"/>
          <p:cNvGrpSpPr/>
          <p:nvPr/>
        </p:nvGrpSpPr>
        <p:grpSpPr>
          <a:xfrm>
            <a:off x="1619672" y="3645024"/>
            <a:ext cx="5699714" cy="2304000"/>
            <a:chOff x="1619672" y="3789040"/>
            <a:chExt cx="5699714" cy="2304000"/>
          </a:xfrm>
        </p:grpSpPr>
        <p:cxnSp>
          <p:nvCxnSpPr>
            <p:cNvPr id="52" name="Connecteur droit avec flèche 51"/>
            <p:cNvCxnSpPr/>
            <p:nvPr/>
          </p:nvCxnSpPr>
          <p:spPr>
            <a:xfrm flipV="1">
              <a:off x="2195736" y="4517861"/>
              <a:ext cx="0" cy="135311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 flipV="1">
              <a:off x="6876256" y="3789040"/>
              <a:ext cx="0" cy="23040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1619672" y="4613066"/>
              <a:ext cx="6484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b="1" dirty="0" smtClean="0">
                  <a:latin typeface="Arial Narrow" panose="020B0606020202030204" pitchFamily="34" charset="0"/>
                </a:rPr>
                <a:t>+ / -</a:t>
              </a:r>
              <a:endParaRPr lang="fr-FR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6948265" y="3866269"/>
              <a:ext cx="3711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b="1" dirty="0" smtClean="0">
                  <a:latin typeface="Arial Narrow" panose="020B0606020202030204" pitchFamily="34" charset="0"/>
                </a:rPr>
                <a:t>+</a:t>
              </a:r>
              <a:endParaRPr lang="fr-FR" sz="22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0" y="1311151"/>
            <a:ext cx="2627784" cy="5788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 Narrow" panose="020B0606020202030204" pitchFamily="34" charset="0"/>
              </a:rPr>
              <a:t>Characterisation of the pressure on the agro-ecosystems</a:t>
            </a:r>
            <a:endParaRPr lang="en-GB" sz="1400" b="1" dirty="0">
              <a:latin typeface="Arial Narrow" panose="020B060602020203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699792" y="1450811"/>
            <a:ext cx="2304256" cy="3405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 Narrow" panose="020B0606020202030204" pitchFamily="34" charset="0"/>
              </a:rPr>
              <a:t>Estimation of responses</a:t>
            </a:r>
            <a:endParaRPr lang="en-GB" sz="1400" b="1" dirty="0">
              <a:latin typeface="Arial Narrow" panose="020B0606020202030204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220072" y="1412776"/>
            <a:ext cx="3312368" cy="3405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 Narrow" panose="020B0606020202030204" pitchFamily="34" charset="0"/>
              </a:rPr>
              <a:t>Characterisation</a:t>
            </a:r>
            <a:r>
              <a:rPr lang="fr-FR" sz="1400" b="1" dirty="0" smtClean="0">
                <a:latin typeface="Arial Narrow" panose="020B0606020202030204" pitchFamily="34" charset="0"/>
              </a:rPr>
              <a:t> of </a:t>
            </a:r>
            <a:r>
              <a:rPr lang="en-GB" sz="1400" b="1" dirty="0" smtClean="0">
                <a:latin typeface="Arial Narrow" panose="020B0606020202030204" pitchFamily="34" charset="0"/>
              </a:rPr>
              <a:t>evolution</a:t>
            </a:r>
            <a:r>
              <a:rPr lang="fr-FR" sz="1400" b="1" dirty="0" smtClean="0">
                <a:latin typeface="Arial Narrow" panose="020B0606020202030204" pitchFamily="34" charset="0"/>
              </a:rPr>
              <a:t> scenarios</a:t>
            </a:r>
            <a:endParaRPr lang="fr-FR" sz="1400" b="1" dirty="0">
              <a:latin typeface="Arial Narrow" panose="020B0606020202030204" pitchFamily="34" charset="0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2195736" y="5117122"/>
            <a:ext cx="4680117" cy="1215068"/>
            <a:chOff x="2195736" y="5261138"/>
            <a:chExt cx="4680117" cy="1215068"/>
          </a:xfrm>
        </p:grpSpPr>
        <p:grpSp>
          <p:nvGrpSpPr>
            <p:cNvPr id="60" name="Groupe 59"/>
            <p:cNvGrpSpPr/>
            <p:nvPr/>
          </p:nvGrpSpPr>
          <p:grpSpPr>
            <a:xfrm>
              <a:off x="2195736" y="5261138"/>
              <a:ext cx="4680117" cy="852457"/>
              <a:chOff x="2195736" y="5261138"/>
              <a:chExt cx="4680117" cy="852457"/>
            </a:xfrm>
          </p:grpSpPr>
          <p:cxnSp>
            <p:nvCxnSpPr>
              <p:cNvPr id="62" name="Connecteur droit avec flèche 61"/>
              <p:cNvCxnSpPr/>
              <p:nvPr/>
            </p:nvCxnSpPr>
            <p:spPr>
              <a:xfrm flipV="1">
                <a:off x="4536274" y="5347363"/>
                <a:ext cx="0" cy="33600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ZoneTexte 62"/>
              <p:cNvSpPr txBox="1"/>
              <p:nvPr/>
            </p:nvSpPr>
            <p:spPr>
              <a:xfrm>
                <a:off x="2195736" y="5670921"/>
                <a:ext cx="4680117" cy="442674"/>
              </a:xfrm>
              <a:prstGeom prst="round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latin typeface="Arial Narrow" panose="020B0606020202030204" pitchFamily="34" charset="0"/>
                  </a:rPr>
                  <a:t>Adaptation </a:t>
                </a:r>
                <a:r>
                  <a:rPr lang="en-GB" sz="2000" b="1" dirty="0" smtClean="0">
                    <a:latin typeface="Arial Narrow" panose="020B0606020202030204" pitchFamily="34" charset="0"/>
                  </a:rPr>
                  <a:t>strategies</a:t>
                </a:r>
                <a:endParaRPr lang="en-GB" sz="20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64" name="ZoneTexte 63"/>
              <p:cNvSpPr txBox="1"/>
              <p:nvPr/>
            </p:nvSpPr>
            <p:spPr>
              <a:xfrm>
                <a:off x="4129443" y="5261138"/>
                <a:ext cx="3711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200" b="1" dirty="0" smtClean="0">
                    <a:latin typeface="Arial Narrow" panose="020B0606020202030204" pitchFamily="34" charset="0"/>
                  </a:rPr>
                  <a:t>-</a:t>
                </a:r>
                <a:endParaRPr lang="fr-FR" sz="2200" b="1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1" name="ZoneTexte 60"/>
            <p:cNvSpPr txBox="1"/>
            <p:nvPr/>
          </p:nvSpPr>
          <p:spPr>
            <a:xfrm>
              <a:off x="2700095" y="6135687"/>
              <a:ext cx="3816222" cy="3405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Arial Narrow" panose="020B0606020202030204" pitchFamily="34" charset="0"/>
                </a:rPr>
                <a:t>Evaluation of adaptation measures / social dialogue</a:t>
              </a:r>
              <a:endParaRPr lang="en-GB" sz="1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611155" y="3356992"/>
            <a:ext cx="1008517" cy="1369893"/>
            <a:chOff x="611155" y="3501008"/>
            <a:chExt cx="1008517" cy="1369893"/>
          </a:xfrm>
        </p:grpSpPr>
        <p:sp>
          <p:nvSpPr>
            <p:cNvPr id="66" name="ZoneTexte 65"/>
            <p:cNvSpPr txBox="1"/>
            <p:nvPr/>
          </p:nvSpPr>
          <p:spPr>
            <a:xfrm>
              <a:off x="611155" y="3501008"/>
              <a:ext cx="6484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b="1" dirty="0" smtClean="0">
                  <a:latin typeface="Arial Narrow" panose="020B0606020202030204" pitchFamily="34" charset="0"/>
                </a:rPr>
                <a:t>+ / -</a:t>
              </a:r>
              <a:endParaRPr lang="fr-FR" sz="220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67" name="Forme 47"/>
            <p:cNvCxnSpPr>
              <a:stCxn id="54" idx="1"/>
              <a:endCxn id="66" idx="2"/>
            </p:cNvCxnSpPr>
            <p:nvPr/>
          </p:nvCxnSpPr>
          <p:spPr>
            <a:xfrm rot="10800000">
              <a:off x="935394" y="3931895"/>
              <a:ext cx="684278" cy="939006"/>
            </a:xfrm>
            <a:prstGeom prst="bentConnector2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/>
          <p:cNvGrpSpPr/>
          <p:nvPr/>
        </p:nvGrpSpPr>
        <p:grpSpPr>
          <a:xfrm>
            <a:off x="2268149" y="3356992"/>
            <a:ext cx="1944216" cy="1369893"/>
            <a:chOff x="2268149" y="3501008"/>
            <a:chExt cx="1944216" cy="1369893"/>
          </a:xfrm>
        </p:grpSpPr>
        <p:sp>
          <p:nvSpPr>
            <p:cNvPr id="69" name="ZoneTexte 68"/>
            <p:cNvSpPr txBox="1"/>
            <p:nvPr/>
          </p:nvSpPr>
          <p:spPr>
            <a:xfrm>
              <a:off x="3563888" y="3501008"/>
              <a:ext cx="6484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b="1" dirty="0" smtClean="0">
                  <a:latin typeface="Arial Narrow" panose="020B0606020202030204" pitchFamily="34" charset="0"/>
                </a:rPr>
                <a:t>+ / -</a:t>
              </a:r>
              <a:endParaRPr lang="fr-FR" sz="220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70" name="Forme 52"/>
            <p:cNvCxnSpPr>
              <a:stCxn id="54" idx="3"/>
              <a:endCxn id="69" idx="2"/>
            </p:cNvCxnSpPr>
            <p:nvPr/>
          </p:nvCxnSpPr>
          <p:spPr>
            <a:xfrm flipV="1">
              <a:off x="2268149" y="3931895"/>
              <a:ext cx="1619978" cy="939006"/>
            </a:xfrm>
            <a:prstGeom prst="bentConnector2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76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_s1037"/>
          <p:cNvSpPr>
            <a:spLocks noChangeArrowheads="1"/>
          </p:cNvSpPr>
          <p:nvPr/>
        </p:nvSpPr>
        <p:spPr bwMode="auto">
          <a:xfrm>
            <a:off x="127800" y="12328"/>
            <a:ext cx="8888400" cy="968400"/>
          </a:xfrm>
          <a:prstGeom prst="roundRect">
            <a:avLst/>
          </a:prstGeom>
          <a:solidFill>
            <a:srgbClr val="E3E2C4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endParaRPr lang="en-GB" sz="3600" b="1" dirty="0" smtClean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  <a:p>
            <a:pPr algn="ctr"/>
            <a:endParaRPr lang="en-GB" sz="3600" b="1" dirty="0" smtClean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  <a:p>
            <a:pPr algn="ctr"/>
            <a:endParaRPr lang="en-GB" sz="3600" b="1" dirty="0" smtClean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Platform for grassland vulnerability assessment</a:t>
            </a:r>
            <a:endParaRPr lang="en-GB" sz="2500" b="1" dirty="0" smtClean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  <a:p>
            <a:pPr algn="ctr"/>
            <a:endParaRPr lang="en-GB" sz="3600" b="1" dirty="0" smtClean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  <a:p>
            <a:pPr algn="ctr"/>
            <a:endParaRPr lang="en-GB" sz="3600" b="1" dirty="0" smtClean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  <a:p>
            <a:pPr algn="ctr"/>
            <a:endParaRPr lang="en-GB" sz="3600" b="1" dirty="0" smtClean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" r="7035"/>
          <a:stretch/>
        </p:blipFill>
        <p:spPr bwMode="auto">
          <a:xfrm>
            <a:off x="127799" y="1002792"/>
            <a:ext cx="8888400" cy="58105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84" name="Ellipse 4"/>
          <p:cNvSpPr/>
          <p:nvPr/>
        </p:nvSpPr>
        <p:spPr>
          <a:xfrm>
            <a:off x="8010140" y="3878163"/>
            <a:ext cx="939320" cy="635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kern="1200" spc="-100" baseline="0" dirty="0" smtClean="0"/>
              <a:t>Productivity</a:t>
            </a:r>
            <a:endParaRPr lang="en-GB" sz="1500" b="1" kern="1200" spc="-100" baseline="0" dirty="0"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6516216" y="3789040"/>
            <a:ext cx="2580225" cy="2304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500" b="1" dirty="0">
                <a:solidFill>
                  <a:schemeClr val="tx2"/>
                </a:solidFill>
              </a:rPr>
              <a:t>Gross primary </a:t>
            </a:r>
            <a:r>
              <a:rPr lang="en-GB" sz="1500" b="1" dirty="0" smtClean="0">
                <a:solidFill>
                  <a:schemeClr val="tx2"/>
                </a:solidFill>
              </a:rPr>
              <a:t>production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500" b="1" dirty="0" smtClean="0">
                <a:solidFill>
                  <a:schemeClr val="tx2"/>
                </a:solidFill>
              </a:rPr>
              <a:t>Harvested </a:t>
            </a:r>
            <a:r>
              <a:rPr lang="en-GB" sz="1500" b="1" dirty="0">
                <a:solidFill>
                  <a:schemeClr val="tx2"/>
                </a:solidFill>
              </a:rPr>
              <a:t>dry matter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500" b="1" dirty="0" smtClean="0">
                <a:solidFill>
                  <a:schemeClr val="tx2"/>
                </a:solidFill>
              </a:rPr>
              <a:t>…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500" b="1" dirty="0" smtClean="0">
                <a:solidFill>
                  <a:schemeClr val="tx2"/>
                </a:solidFill>
              </a:rPr>
              <a:t>Net </a:t>
            </a:r>
            <a:r>
              <a:rPr lang="en-GB" sz="1500" b="1" dirty="0">
                <a:solidFill>
                  <a:schemeClr val="tx2"/>
                </a:solidFill>
              </a:rPr>
              <a:t>ecosystem </a:t>
            </a:r>
            <a:r>
              <a:rPr lang="en-GB" sz="1500" b="1" dirty="0" smtClean="0">
                <a:solidFill>
                  <a:schemeClr val="tx2"/>
                </a:solidFill>
              </a:rPr>
              <a:t>exchanges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500" b="1" dirty="0" smtClean="0">
                <a:solidFill>
                  <a:schemeClr val="tx2"/>
                </a:solidFill>
              </a:rPr>
              <a:t>Soil respiration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500" b="1" dirty="0" smtClean="0">
                <a:solidFill>
                  <a:schemeClr val="tx2"/>
                </a:solidFill>
              </a:rPr>
              <a:t>…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500" b="1" dirty="0" smtClean="0">
                <a:solidFill>
                  <a:schemeClr val="tx2"/>
                </a:solidFill>
              </a:rPr>
              <a:t>N</a:t>
            </a:r>
            <a:r>
              <a:rPr lang="en-GB" sz="1500" b="1" baseline="-25000" dirty="0" smtClean="0">
                <a:solidFill>
                  <a:schemeClr val="tx2"/>
                </a:solidFill>
              </a:rPr>
              <a:t>2</a:t>
            </a:r>
            <a:r>
              <a:rPr lang="en-GB" sz="1500" b="1" dirty="0" smtClean="0">
                <a:solidFill>
                  <a:schemeClr val="tx2"/>
                </a:solidFill>
              </a:rPr>
              <a:t>O emissions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500" b="1" dirty="0" smtClean="0">
                <a:solidFill>
                  <a:schemeClr val="tx2"/>
                </a:solidFill>
              </a:rPr>
              <a:t>Nitrogen  leaching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500" b="1" dirty="0" smtClean="0">
                <a:solidFill>
                  <a:schemeClr val="tx2"/>
                </a:solidFill>
              </a:rPr>
              <a:t>…</a:t>
            </a:r>
            <a:endParaRPr lang="en-GB" sz="1500" b="1" dirty="0">
              <a:solidFill>
                <a:schemeClr val="tx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GB" sz="1500" b="1" dirty="0" smtClean="0">
              <a:solidFill>
                <a:schemeClr val="tx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GB" sz="1500" b="1" dirty="0">
              <a:solidFill>
                <a:schemeClr val="tx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GB" sz="1500" b="1" dirty="0">
              <a:solidFill>
                <a:schemeClr val="tx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GB" sz="1500" b="1" dirty="0" smtClean="0">
              <a:solidFill>
                <a:schemeClr val="tx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GB" sz="1500" b="1" dirty="0">
              <a:solidFill>
                <a:schemeClr val="tx2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GB" sz="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gner un rectangle avec un coin diagonal 34"/>
          <p:cNvSpPr/>
          <p:nvPr/>
        </p:nvSpPr>
        <p:spPr bwMode="auto">
          <a:xfrm>
            <a:off x="107504" y="6204976"/>
            <a:ext cx="3848400" cy="6084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Thank you for your attention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848" y="6093296"/>
            <a:ext cx="1328400" cy="7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llipse 25"/>
          <p:cNvSpPr/>
          <p:nvPr/>
        </p:nvSpPr>
        <p:spPr bwMode="auto">
          <a:xfrm>
            <a:off x="1763688" y="620688"/>
            <a:ext cx="5648400" cy="5648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20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796136" y="1110528"/>
            <a:ext cx="2768400" cy="1670400"/>
            <a:chOff x="5937467" y="884711"/>
            <a:chExt cx="2768400" cy="1670400"/>
          </a:xfrm>
        </p:grpSpPr>
        <p:pic>
          <p:nvPicPr>
            <p:cNvPr id="9" name="Picture 7" descr="http://1.bp.blogspot.com/-OZLfgQsAhcc/UNNsbu7CI4I/AAAAAAAAFzg/xiPbJPofAJ0/s1600/03+plain+landscape+engineering+res.jpg"/>
            <p:cNvPicPr>
              <a:picLocks noChangeArrowheads="1"/>
            </p:cNvPicPr>
            <p:nvPr/>
          </p:nvPicPr>
          <p:blipFill rotWithShape="1">
            <a:blip r:embed="rId4" cstate="print"/>
            <a:srcRect l="50205" t="56548" r="8827" b="13859"/>
            <a:stretch/>
          </p:blipFill>
          <p:spPr bwMode="auto">
            <a:xfrm>
              <a:off x="5937467" y="884711"/>
              <a:ext cx="2768400" cy="16704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1" name="ZoneTexte 10"/>
            <p:cNvSpPr txBox="1"/>
            <p:nvPr/>
          </p:nvSpPr>
          <p:spPr>
            <a:xfrm>
              <a:off x="6191390" y="1519856"/>
              <a:ext cx="2260555" cy="400110"/>
            </a:xfrm>
            <a:prstGeom prst="rect">
              <a:avLst/>
            </a:prstGeom>
            <a:noFill/>
            <a:ln w="46863">
              <a:noFill/>
            </a:ln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50800"/>
                  <a:solidFill>
                    <a:schemeClr val="bg1"/>
                  </a:solidFill>
                  <a:latin typeface="Arial Narrow" pitchFamily="34" charset="0"/>
                </a:rPr>
                <a:t>Grassland modelling</a:t>
              </a:r>
              <a:endParaRPr lang="en-GB" sz="2000" b="1" dirty="0" smtClean="0">
                <a:ln w="50800"/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79464" y="4149080"/>
            <a:ext cx="2768400" cy="1670400"/>
            <a:chOff x="6191390" y="3957851"/>
            <a:chExt cx="2768400" cy="1670400"/>
          </a:xfrm>
        </p:grpSpPr>
        <p:pic>
          <p:nvPicPr>
            <p:cNvPr id="18" name="Picture 7" descr="http://1.bp.blogspot.com/-OZLfgQsAhcc/UNNsbu7CI4I/AAAAAAAAFzg/xiPbJPofAJ0/s1600/03+plain+landscape+engineering+res.jpg"/>
            <p:cNvPicPr>
              <a:picLocks noChangeArrowheads="1"/>
            </p:cNvPicPr>
            <p:nvPr/>
          </p:nvPicPr>
          <p:blipFill rotWithShape="1">
            <a:blip r:embed="rId4" cstate="print"/>
            <a:srcRect l="67710" t="47435" r="1641" b="25602"/>
            <a:stretch/>
          </p:blipFill>
          <p:spPr bwMode="auto">
            <a:xfrm>
              <a:off x="6191390" y="3957851"/>
              <a:ext cx="2768400" cy="167040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9" name="ZoneTexte 18"/>
            <p:cNvSpPr txBox="1"/>
            <p:nvPr/>
          </p:nvSpPr>
          <p:spPr>
            <a:xfrm>
              <a:off x="6374781" y="4592996"/>
              <a:ext cx="2401619" cy="400110"/>
            </a:xfrm>
            <a:prstGeom prst="rect">
              <a:avLst/>
            </a:prstGeom>
            <a:noFill/>
            <a:ln w="46863">
              <a:noFill/>
            </a:ln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50800"/>
                  <a:solidFill>
                    <a:schemeClr val="bg1"/>
                  </a:solidFill>
                  <a:latin typeface="Arial Narrow" pitchFamily="34" charset="0"/>
                </a:rPr>
                <a:t>Cost / benefit analysis</a:t>
              </a:r>
              <a:endParaRPr lang="en-GB" sz="2000" b="1" dirty="0" smtClean="0">
                <a:ln w="50800"/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796136" y="4149080"/>
            <a:ext cx="2768400" cy="1670400"/>
            <a:chOff x="6026450" y="4354848"/>
            <a:chExt cx="2768400" cy="1670400"/>
          </a:xfrm>
        </p:grpSpPr>
        <p:pic>
          <p:nvPicPr>
            <p:cNvPr id="21" name="Picture 7" descr="http://1.bp.blogspot.com/-OZLfgQsAhcc/UNNsbu7CI4I/AAAAAAAAFzg/xiPbJPofAJ0/s1600/03+plain+landscape+engineering+res.jpg"/>
            <p:cNvPicPr>
              <a:picLocks noChangeArrowheads="1"/>
            </p:cNvPicPr>
            <p:nvPr/>
          </p:nvPicPr>
          <p:blipFill rotWithShape="1">
            <a:blip r:embed="rId4" cstate="print"/>
            <a:srcRect l="70000" t="57329" r="15000" b="31875"/>
            <a:stretch/>
          </p:blipFill>
          <p:spPr bwMode="auto">
            <a:xfrm>
              <a:off x="6026450" y="4354848"/>
              <a:ext cx="2768400" cy="167040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2" name="ZoneTexte 21"/>
            <p:cNvSpPr txBox="1"/>
            <p:nvPr/>
          </p:nvSpPr>
          <p:spPr>
            <a:xfrm>
              <a:off x="6060569" y="4989993"/>
              <a:ext cx="2700163" cy="400110"/>
            </a:xfrm>
            <a:prstGeom prst="rect">
              <a:avLst/>
            </a:prstGeom>
            <a:noFill/>
            <a:ln w="46863">
              <a:noFill/>
            </a:ln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50800"/>
                  <a:solidFill>
                    <a:schemeClr val="bg1"/>
                  </a:solidFill>
                  <a:latin typeface="Arial Narrow" pitchFamily="34" charset="0"/>
                </a:rPr>
                <a:t>Vulnerability assessment</a:t>
              </a:r>
              <a:endParaRPr lang="en-GB" sz="2000" b="1" dirty="0" smtClean="0">
                <a:ln w="50800"/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Rectangle à coins arrondis 24"/>
          <p:cNvSpPr/>
          <p:nvPr/>
        </p:nvSpPr>
        <p:spPr bwMode="auto">
          <a:xfrm>
            <a:off x="3563888" y="332656"/>
            <a:ext cx="2016224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Partners</a:t>
            </a: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3563888" y="5610944"/>
            <a:ext cx="2016224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Stakeholder</a:t>
            </a:r>
            <a:endParaRPr lang="en-GB" sz="2000" b="1" dirty="0">
              <a:latin typeface="Arial Narrow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institution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624"/>
            <a:ext cx="968400" cy="10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7" descr="logo_in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04" y="44624"/>
            <a:ext cx="2048400" cy="83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579464" y="1110528"/>
            <a:ext cx="2768400" cy="1670400"/>
            <a:chOff x="400667" y="890784"/>
            <a:chExt cx="2768400" cy="1670400"/>
          </a:xfrm>
        </p:grpSpPr>
        <p:pic>
          <p:nvPicPr>
            <p:cNvPr id="10" name="Picture 7" descr="http://1.bp.blogspot.com/-OZLfgQsAhcc/UNNsbu7CI4I/AAAAAAAAFzg/xiPbJPofAJ0/s1600/03+plain+landscape+engineering+res.jpg"/>
            <p:cNvPicPr>
              <a:picLocks noChangeArrowheads="1"/>
            </p:cNvPicPr>
            <p:nvPr/>
          </p:nvPicPr>
          <p:blipFill rotWithShape="1">
            <a:blip r:embed="rId4" cstate="print"/>
            <a:srcRect l="11394" t="82683" r="53407" b="-117"/>
            <a:stretch/>
          </p:blipFill>
          <p:spPr bwMode="auto">
            <a:xfrm>
              <a:off x="400667" y="890784"/>
              <a:ext cx="2768400" cy="16704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2" name="ZoneTexte 11"/>
            <p:cNvSpPr txBox="1"/>
            <p:nvPr/>
          </p:nvSpPr>
          <p:spPr>
            <a:xfrm>
              <a:off x="653788" y="1372041"/>
              <a:ext cx="2262158" cy="707886"/>
            </a:xfrm>
            <a:prstGeom prst="rect">
              <a:avLst/>
            </a:prstGeom>
            <a:noFill/>
            <a:ln w="46863">
              <a:noFill/>
            </a:ln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50800"/>
                  <a:solidFill>
                    <a:schemeClr val="bg1"/>
                  </a:solidFill>
                  <a:latin typeface="Arial Narrow" pitchFamily="34" charset="0"/>
                </a:rPr>
                <a:t>Downscaling climate</a:t>
              </a:r>
            </a:p>
            <a:p>
              <a:pPr algn="ctr"/>
              <a:r>
                <a:rPr lang="en-US" sz="2000" b="1" dirty="0" smtClean="0">
                  <a:ln w="50800"/>
                  <a:solidFill>
                    <a:schemeClr val="bg1"/>
                  </a:solidFill>
                  <a:latin typeface="Arial Narrow" pitchFamily="34" charset="0"/>
                </a:rPr>
                <a:t>model outputs</a:t>
              </a:r>
              <a:endParaRPr lang="en-GB" sz="2000" b="1" dirty="0" smtClean="0">
                <a:ln w="50800"/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094375" y="2593813"/>
            <a:ext cx="2917785" cy="1670375"/>
            <a:chOff x="3094375" y="2593813"/>
            <a:chExt cx="2917785" cy="1670375"/>
          </a:xfrm>
        </p:grpSpPr>
        <p:pic>
          <p:nvPicPr>
            <p:cNvPr id="7" name="Picture 7" descr="http://1.bp.blogspot.com/-OZLfgQsAhcc/UNNsbu7CI4I/AAAAAAAAFzg/xiPbJPofAJ0/s1600/03+plain+landscape+engineering+r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9067" y="2593813"/>
              <a:ext cx="2768400" cy="167037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" name="ZoneTexte 2"/>
            <p:cNvSpPr txBox="1"/>
            <p:nvPr/>
          </p:nvSpPr>
          <p:spPr>
            <a:xfrm>
              <a:off x="3094375" y="2636912"/>
              <a:ext cx="2917785" cy="861774"/>
            </a:xfrm>
            <a:prstGeom prst="rect">
              <a:avLst/>
            </a:prstGeom>
            <a:noFill/>
            <a:ln w="46863">
              <a:noFill/>
            </a:ln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GB" sz="2000" b="1" spc="300" dirty="0" err="1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Arial Narrow" panose="020B0606020202030204" pitchFamily="34" charset="0"/>
                </a:rPr>
                <a:t>Vul’Clim</a:t>
              </a:r>
              <a:endParaRPr lang="en-GB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1500" b="1" dirty="0">
                  <a:ln w="50800"/>
                  <a:solidFill>
                    <a:schemeClr val="bg1"/>
                  </a:solidFill>
                  <a:latin typeface="Arial Narrow" pitchFamily="34" charset="0"/>
                </a:rPr>
                <a:t>Climate change vulnerability </a:t>
              </a:r>
              <a:r>
                <a:rPr lang="en-US" sz="1500" b="1" dirty="0" smtClean="0">
                  <a:ln w="50800"/>
                  <a:solidFill>
                    <a:schemeClr val="bg1"/>
                  </a:solidFill>
                  <a:latin typeface="Arial Narrow" pitchFamily="34" charset="0"/>
                </a:rPr>
                <a:t>studies</a:t>
              </a:r>
            </a:p>
            <a:p>
              <a:pPr algn="ctr"/>
              <a:r>
                <a:rPr lang="en-US" sz="1500" b="1" dirty="0" smtClean="0">
                  <a:ln w="50800"/>
                  <a:solidFill>
                    <a:schemeClr val="bg1"/>
                  </a:solidFill>
                  <a:latin typeface="Arial Narrow" pitchFamily="34" charset="0"/>
                </a:rPr>
                <a:t>in </a:t>
              </a:r>
              <a:r>
                <a:rPr lang="en-US" sz="1500" b="1" dirty="0">
                  <a:ln w="50800"/>
                  <a:solidFill>
                    <a:schemeClr val="bg1"/>
                  </a:solidFill>
                  <a:latin typeface="Arial Narrow" pitchFamily="34" charset="0"/>
                </a:rPr>
                <a:t>the region Auvergne (</a:t>
              </a:r>
              <a:r>
                <a:rPr lang="en-US" sz="1500" b="1" dirty="0" smtClean="0">
                  <a:ln w="50800"/>
                  <a:solidFill>
                    <a:schemeClr val="bg1"/>
                  </a:solidFill>
                  <a:latin typeface="Arial Narrow" pitchFamily="34" charset="0"/>
                </a:rPr>
                <a:t>France)</a:t>
              </a:r>
              <a:endParaRPr lang="en-GB" sz="1500" b="1" dirty="0" smtClean="0">
                <a:ln w="50800"/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3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3.7|29.2|18.2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3.7|29.2|18.2|11.2"/>
</p:tagLst>
</file>

<file path=ppt/theme/theme1.xml><?xml version="1.0" encoding="utf-8"?>
<a:theme xmlns:a="http://schemas.openxmlformats.org/drawingml/2006/main" name="Mon_Thè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 droits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  <a:txDef>
      <a:spPr>
        <a:solidFill>
          <a:schemeClr val="bg1"/>
        </a:solidFill>
        <a:ln w="46863">
          <a:solidFill>
            <a:srgbClr val="FF0000"/>
          </a:solidFill>
        </a:ln>
      </a:spPr>
      <a:bodyPr wrap="square" rtlCol="0">
        <a:spAutoFit/>
      </a:bodyPr>
      <a:lstStyle>
        <a:defPPr algn="just">
          <a:defRPr sz="1600" b="1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Angles droits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s droits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droit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droits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Mon_Thème</Template>
  <TotalTime>13265</TotalTime>
  <Words>205</Words>
  <Application>Microsoft Office PowerPoint</Application>
  <PresentationFormat>Affichage à l'écran (4:3)</PresentationFormat>
  <Paragraphs>77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Mon_Thème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perso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soutenance orale du projet</dc:title>
  <dc:creator>Un utilisateur satisfait de Microsoft Office</dc:creator>
  <cp:lastModifiedBy>Gianni</cp:lastModifiedBy>
  <cp:revision>1395</cp:revision>
  <dcterms:created xsi:type="dcterms:W3CDTF">2002-04-28T08:17:51Z</dcterms:created>
  <dcterms:modified xsi:type="dcterms:W3CDTF">2014-04-01T08:47:54Z</dcterms:modified>
</cp:coreProperties>
</file>