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803600" cy="43205400"/>
  <p:notesSz cx="10234613" cy="14662150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2">
          <p15:clr>
            <a:srgbClr val="A4A3A4"/>
          </p15:clr>
        </p15:guide>
        <p15:guide id="2" pos="54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631"/>
    <a:srgbClr val="99CC00"/>
    <a:srgbClr val="FFFFFF"/>
    <a:srgbClr val="85B400"/>
    <a:srgbClr val="6F9D20"/>
    <a:srgbClr val="E3C7AB"/>
    <a:srgbClr val="FFFFCC"/>
    <a:srgbClr val="8BA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413" autoAdjust="0"/>
  </p:normalViewPr>
  <p:slideViewPr>
    <p:cSldViewPr showGuides="1">
      <p:cViewPr>
        <p:scale>
          <a:sx n="33" d="100"/>
          <a:sy n="33" d="100"/>
        </p:scale>
        <p:origin x="-654" y="2178"/>
      </p:cViewPr>
      <p:guideLst>
        <p:guide orient="horz" pos="2722"/>
        <p:guide pos="54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434998" cy="733108"/>
          </a:xfrm>
          <a:prstGeom prst="rect">
            <a:avLst/>
          </a:prstGeom>
        </p:spPr>
        <p:txBody>
          <a:bodyPr vert="horz" lIns="142241" tIns="71120" rIns="142241" bIns="71120" rtlCol="0"/>
          <a:lstStyle>
            <a:lvl1pPr algn="l">
              <a:defRPr sz="19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248" y="2"/>
            <a:ext cx="4434998" cy="733108"/>
          </a:xfrm>
          <a:prstGeom prst="rect">
            <a:avLst/>
          </a:prstGeom>
        </p:spPr>
        <p:txBody>
          <a:bodyPr vert="horz" lIns="142241" tIns="71120" rIns="142241" bIns="71120" rtlCol="0"/>
          <a:lstStyle>
            <a:lvl1pPr algn="r">
              <a:defRPr sz="1900"/>
            </a:lvl1pPr>
          </a:lstStyle>
          <a:p>
            <a:fld id="{1E4FDA49-704A-409C-A9F4-9A7DDB660D55}" type="datetimeFigureOut">
              <a:rPr lang="fr-FR" smtClean="0"/>
              <a:t>11/03/2015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4538" y="1100138"/>
            <a:ext cx="3665537" cy="5497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2241" tIns="71120" rIns="142241" bIns="711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23462" y="6964521"/>
            <a:ext cx="8187690" cy="6597968"/>
          </a:xfrm>
          <a:prstGeom prst="rect">
            <a:avLst/>
          </a:prstGeom>
        </p:spPr>
        <p:txBody>
          <a:bodyPr vert="horz" lIns="142241" tIns="71120" rIns="142241" bIns="711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13926498"/>
            <a:ext cx="4434998" cy="733108"/>
          </a:xfrm>
          <a:prstGeom prst="rect">
            <a:avLst/>
          </a:prstGeom>
        </p:spPr>
        <p:txBody>
          <a:bodyPr vert="horz" lIns="142241" tIns="71120" rIns="142241" bIns="71120" rtlCol="0" anchor="b"/>
          <a:lstStyle>
            <a:lvl1pPr algn="l">
              <a:defRPr sz="1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248" y="13926498"/>
            <a:ext cx="4434998" cy="733108"/>
          </a:xfrm>
          <a:prstGeom prst="rect">
            <a:avLst/>
          </a:prstGeom>
        </p:spPr>
        <p:txBody>
          <a:bodyPr vert="horz" lIns="142241" tIns="71120" rIns="142241" bIns="71120" rtlCol="0" anchor="b"/>
          <a:lstStyle>
            <a:lvl1pPr algn="r">
              <a:defRPr sz="1900"/>
            </a:lvl1pPr>
          </a:lstStyle>
          <a:p>
            <a:fld id="{28F1AFC0-60BE-441F-BC48-529C2B742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26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AFC0-60BE-441F-BC48-529C2B742D7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99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5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13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61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71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07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11/03/2015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8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11/03/2015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01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11/03/2015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2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49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79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B060-4ACD-4ACD-A27D-ED6ADAEAB48E}" type="datetimeFigureOut">
              <a:rPr lang="fr-FR" smtClean="0"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74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emf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à coins arrondis 98"/>
          <p:cNvSpPr/>
          <p:nvPr/>
        </p:nvSpPr>
        <p:spPr>
          <a:xfrm>
            <a:off x="17107191" y="31495836"/>
            <a:ext cx="10976128" cy="1225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956" y="6309522"/>
            <a:ext cx="5509962" cy="413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57715" y="0"/>
            <a:ext cx="28836001" cy="5722474"/>
            <a:chOff x="-200" y="0"/>
            <a:chExt cx="28836001" cy="5722474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28835801" cy="3133777"/>
            </a:xfrm>
            <a:prstGeom prst="rect">
              <a:avLst/>
            </a:prstGeom>
            <a:solidFill>
              <a:srgbClr val="8BAC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200" y="0"/>
              <a:ext cx="8367421" cy="5722474"/>
            </a:xfrm>
            <a:prstGeom prst="rect">
              <a:avLst/>
            </a:prstGeom>
            <a:solidFill>
              <a:srgbClr val="BCD6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8964612" y="463729"/>
            <a:ext cx="193848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Impact of pea genetic variability on the control of N</a:t>
            </a:r>
            <a:r>
              <a:rPr lang="en-US" sz="5400" b="1" baseline="-25000" dirty="0"/>
              <a:t>2</a:t>
            </a:r>
            <a:r>
              <a:rPr lang="en-US" sz="5400" b="1" dirty="0"/>
              <a:t>O reduction by soil-microorganisms-plant systems</a:t>
            </a:r>
            <a:endParaRPr lang="fr-FR" sz="5400" dirty="0"/>
          </a:p>
          <a:p>
            <a:endParaRPr lang="fr-FR" sz="2000" b="1" dirty="0" smtClean="0"/>
          </a:p>
          <a:p>
            <a:r>
              <a:rPr lang="fr-FR" sz="2800" b="1" dirty="0" smtClean="0"/>
              <a:t>Key </a:t>
            </a:r>
            <a:r>
              <a:rPr lang="fr-FR" sz="2800" b="1" dirty="0" err="1" smtClean="0"/>
              <a:t>words</a:t>
            </a:r>
            <a:r>
              <a:rPr lang="fr-FR" sz="2800" dirty="0"/>
              <a:t> </a:t>
            </a:r>
            <a:r>
              <a:rPr lang="fr-FR" sz="2800" dirty="0" smtClean="0"/>
              <a:t>: </a:t>
            </a:r>
            <a:r>
              <a:rPr lang="en-US" sz="2800" dirty="0"/>
              <a:t>greenhouse gas N</a:t>
            </a:r>
            <a:r>
              <a:rPr lang="en-US" sz="2800" baseline="-25000" dirty="0"/>
              <a:t>2</a:t>
            </a:r>
            <a:r>
              <a:rPr lang="en-US" sz="2800" dirty="0"/>
              <a:t>O, pea genetic variability, </a:t>
            </a:r>
            <a:r>
              <a:rPr lang="en-US" sz="2800" dirty="0" err="1"/>
              <a:t>hypernodulating</a:t>
            </a:r>
            <a:r>
              <a:rPr lang="en-US" sz="2800" dirty="0"/>
              <a:t> mutants, </a:t>
            </a:r>
            <a:r>
              <a:rPr lang="en-US" sz="2800" i="1" dirty="0"/>
              <a:t>Rhizobium </a:t>
            </a:r>
            <a:r>
              <a:rPr lang="en-US" sz="2800" i="1" dirty="0" err="1"/>
              <a:t>leguminosarum</a:t>
            </a:r>
            <a:r>
              <a:rPr lang="en-US" sz="2800" dirty="0"/>
              <a:t> </a:t>
            </a:r>
            <a:r>
              <a:rPr lang="en-US" sz="2800" dirty="0" err="1"/>
              <a:t>biovar</a:t>
            </a:r>
            <a:r>
              <a:rPr lang="en-US" sz="2800" dirty="0"/>
              <a:t> </a:t>
            </a:r>
            <a:r>
              <a:rPr lang="en-US" sz="2800" i="1" dirty="0" err="1"/>
              <a:t>viciae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425136" y="3414150"/>
            <a:ext cx="209543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 err="1"/>
              <a:t>Bourion</a:t>
            </a:r>
            <a:r>
              <a:rPr lang="fr-FR" sz="3400" b="1" dirty="0"/>
              <a:t> V.</a:t>
            </a:r>
            <a:r>
              <a:rPr lang="fr-FR" sz="3400" b="1" baseline="30000" dirty="0"/>
              <a:t>(1)</a:t>
            </a:r>
            <a:r>
              <a:rPr lang="fr-FR" sz="3400" b="1" dirty="0"/>
              <a:t>, </a:t>
            </a:r>
            <a:r>
              <a:rPr lang="fr-FR" sz="3400" b="1" dirty="0" err="1"/>
              <a:t>Revellin</a:t>
            </a:r>
            <a:r>
              <a:rPr lang="fr-FR" sz="3400" b="1" dirty="0"/>
              <a:t> C.</a:t>
            </a:r>
            <a:r>
              <a:rPr lang="fr-FR" sz="3400" b="1" baseline="30000" dirty="0"/>
              <a:t>(1)</a:t>
            </a:r>
            <a:r>
              <a:rPr lang="fr-FR" sz="3400" b="1" dirty="0"/>
              <a:t>, </a:t>
            </a:r>
            <a:r>
              <a:rPr lang="fr-FR" sz="3400" b="1" dirty="0" err="1"/>
              <a:t>Bizouard</a:t>
            </a:r>
            <a:r>
              <a:rPr lang="fr-FR" sz="3400" b="1" dirty="0"/>
              <a:t> F.</a:t>
            </a:r>
            <a:r>
              <a:rPr lang="fr-FR" sz="3400" b="1" baseline="30000" dirty="0"/>
              <a:t>(1)</a:t>
            </a:r>
            <a:r>
              <a:rPr lang="fr-FR" sz="3400" b="1" dirty="0"/>
              <a:t>, De </a:t>
            </a:r>
            <a:r>
              <a:rPr lang="fr-FR" sz="3400" b="1" dirty="0" err="1"/>
              <a:t>Larambergue</a:t>
            </a:r>
            <a:r>
              <a:rPr lang="fr-FR" sz="3400" b="1" dirty="0"/>
              <a:t> H.</a:t>
            </a:r>
            <a:r>
              <a:rPr lang="fr-FR" sz="3400" b="1" baseline="30000" dirty="0"/>
              <a:t>(1)</a:t>
            </a:r>
            <a:r>
              <a:rPr lang="fr-FR" sz="3400" b="1" dirty="0"/>
              <a:t>, Aubert V.</a:t>
            </a:r>
            <a:r>
              <a:rPr lang="fr-FR" sz="3400" b="1" baseline="30000" dirty="0"/>
              <a:t>(1)</a:t>
            </a:r>
            <a:r>
              <a:rPr lang="fr-FR" sz="3400" b="1" dirty="0"/>
              <a:t>, Duc G.</a:t>
            </a:r>
            <a:r>
              <a:rPr lang="fr-FR" sz="3400" b="1" baseline="30000" dirty="0"/>
              <a:t>(1)</a:t>
            </a:r>
            <a:r>
              <a:rPr lang="fr-FR" sz="3400" b="1" dirty="0"/>
              <a:t>, Ferré </a:t>
            </a:r>
            <a:r>
              <a:rPr lang="fr-FR" sz="3400" b="1" dirty="0" smtClean="0"/>
              <a:t>A.S.</a:t>
            </a:r>
            <a:r>
              <a:rPr lang="fr-FR" sz="3400" b="1" baseline="30000" dirty="0" smtClean="0"/>
              <a:t>(2)</a:t>
            </a:r>
            <a:r>
              <a:rPr lang="fr-FR" sz="3400" b="1" dirty="0" smtClean="0"/>
              <a:t>, Hénault </a:t>
            </a:r>
            <a:r>
              <a:rPr lang="fr-FR" sz="3400" b="1" dirty="0"/>
              <a:t>C.</a:t>
            </a:r>
            <a:r>
              <a:rPr lang="fr-FR" sz="3400" b="1" baseline="30000" dirty="0"/>
              <a:t>(2)</a:t>
            </a:r>
            <a:endParaRPr lang="fr-FR" sz="3400" dirty="0"/>
          </a:p>
          <a:p>
            <a:pPr lvl="0"/>
            <a:endParaRPr lang="en-US" sz="3400" dirty="0" smtClean="0"/>
          </a:p>
          <a:p>
            <a:pPr lvl="0"/>
            <a:r>
              <a:rPr lang="en-US" sz="3400" dirty="0" smtClean="0"/>
              <a:t>(1) INRA</a:t>
            </a:r>
            <a:r>
              <a:rPr lang="en-US" sz="3400" dirty="0"/>
              <a:t>, UMR </a:t>
            </a:r>
            <a:r>
              <a:rPr lang="en-US" sz="3400" dirty="0" err="1"/>
              <a:t>AgroEcologie</a:t>
            </a:r>
            <a:r>
              <a:rPr lang="en-US" sz="3400" dirty="0"/>
              <a:t>, 21000 Dijon France</a:t>
            </a:r>
            <a:endParaRPr lang="fr-FR" sz="3400" dirty="0"/>
          </a:p>
          <a:p>
            <a:pPr lvl="0"/>
            <a:r>
              <a:rPr lang="en-US" sz="3400" dirty="0" smtClean="0"/>
              <a:t>(2) INRA</a:t>
            </a:r>
            <a:r>
              <a:rPr lang="en-US" sz="3400" dirty="0"/>
              <a:t>, UR SOLS, 0272, 45075 Orleans </a:t>
            </a:r>
            <a:r>
              <a:rPr lang="en-US" sz="3400" dirty="0" err="1"/>
              <a:t>Cedex</a:t>
            </a:r>
            <a:r>
              <a:rPr lang="en-US" sz="3400" dirty="0"/>
              <a:t>, France</a:t>
            </a:r>
            <a:endParaRPr lang="fr-FR" sz="3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54092" y="6048972"/>
            <a:ext cx="27629227" cy="923330"/>
          </a:xfrm>
          <a:prstGeom prst="rect">
            <a:avLst/>
          </a:prstGeom>
          <a:gradFill flip="none" rotWithShape="1">
            <a:gsLst>
              <a:gs pos="0">
                <a:srgbClr val="8BAC21"/>
              </a:gs>
              <a:gs pos="46000">
                <a:srgbClr val="BCD631"/>
              </a:gs>
              <a:gs pos="100000">
                <a:schemeClr val="bg2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</a:rPr>
              <a:t>1. </a:t>
            </a:r>
            <a:r>
              <a:rPr lang="en-GB" sz="4800" b="1" dirty="0" smtClean="0">
                <a:solidFill>
                  <a:schemeClr val="bg1"/>
                </a:solidFill>
              </a:rPr>
              <a:t>Introduction</a:t>
            </a:r>
            <a:endParaRPr lang="fr-FR" sz="3200" dirty="0"/>
          </a:p>
        </p:txBody>
      </p:sp>
      <p:sp>
        <p:nvSpPr>
          <p:cNvPr id="23" name="Arc 22"/>
          <p:cNvSpPr/>
          <p:nvPr/>
        </p:nvSpPr>
        <p:spPr>
          <a:xfrm rot="10800000">
            <a:off x="432248" y="15049972"/>
            <a:ext cx="2979622" cy="1017459"/>
          </a:xfrm>
          <a:prstGeom prst="arc">
            <a:avLst>
              <a:gd name="adj1" fmla="val 16074451"/>
              <a:gd name="adj2" fmla="val 44537"/>
            </a:avLst>
          </a:prstGeom>
          <a:ln w="25400">
            <a:solidFill>
              <a:srgbClr val="8BA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425587" y="6481020"/>
            <a:ext cx="40669" cy="9121045"/>
          </a:xfrm>
          <a:prstGeom prst="line">
            <a:avLst/>
          </a:prstGeom>
          <a:ln w="25400">
            <a:solidFill>
              <a:srgbClr val="8BA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800400" y="16067431"/>
            <a:ext cx="26223203" cy="0"/>
          </a:xfrm>
          <a:prstGeom prst="line">
            <a:avLst/>
          </a:prstGeom>
          <a:ln w="25400">
            <a:solidFill>
              <a:srgbClr val="8BA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66706" y="25563140"/>
            <a:ext cx="27886714" cy="923330"/>
          </a:xfrm>
          <a:prstGeom prst="rect">
            <a:avLst/>
          </a:prstGeom>
          <a:gradFill flip="none" rotWithShape="1">
            <a:gsLst>
              <a:gs pos="0">
                <a:srgbClr val="8BAC21"/>
              </a:gs>
              <a:gs pos="46000">
                <a:srgbClr val="BCD631"/>
              </a:gs>
              <a:gs pos="100000">
                <a:schemeClr val="bg2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chemeClr val="bg1"/>
                </a:solidFill>
              </a:rPr>
              <a:t>3. </a:t>
            </a:r>
            <a:r>
              <a:rPr lang="fr-FR" sz="4800" b="1" dirty="0" err="1" smtClean="0">
                <a:solidFill>
                  <a:schemeClr val="bg1"/>
                </a:solidFill>
              </a:rPr>
              <a:t>Results</a:t>
            </a:r>
            <a:endParaRPr lang="fr-FR" sz="4800" b="1" dirty="0">
              <a:solidFill>
                <a:schemeClr val="bg1"/>
              </a:solidFill>
            </a:endParaRPr>
          </a:p>
        </p:txBody>
      </p:sp>
      <p:cxnSp>
        <p:nvCxnSpPr>
          <p:cNvPr id="32" name="Connecteur droit 31"/>
          <p:cNvCxnSpPr>
            <a:endCxn id="96" idx="2"/>
          </p:cNvCxnSpPr>
          <p:nvPr/>
        </p:nvCxnSpPr>
        <p:spPr>
          <a:xfrm>
            <a:off x="487979" y="17269446"/>
            <a:ext cx="18018" cy="7322382"/>
          </a:xfrm>
          <a:prstGeom prst="line">
            <a:avLst/>
          </a:prstGeom>
          <a:ln w="25400">
            <a:solidFill>
              <a:srgbClr val="8BA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1839319" y="33230201"/>
            <a:ext cx="26244000" cy="0"/>
          </a:xfrm>
          <a:prstGeom prst="line">
            <a:avLst/>
          </a:prstGeom>
          <a:ln w="25400">
            <a:solidFill>
              <a:srgbClr val="8BA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10800000">
            <a:off x="576088" y="32212831"/>
            <a:ext cx="2979622" cy="1017459"/>
          </a:xfrm>
          <a:prstGeom prst="arc">
            <a:avLst>
              <a:gd name="adj1" fmla="val 16074451"/>
              <a:gd name="adj2" fmla="val 44537"/>
            </a:avLst>
          </a:prstGeom>
          <a:ln w="25400">
            <a:solidFill>
              <a:srgbClr val="8BA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457065" y="26486470"/>
            <a:ext cx="119023" cy="6269041"/>
          </a:xfrm>
          <a:prstGeom prst="line">
            <a:avLst/>
          </a:prstGeom>
          <a:ln w="25400">
            <a:solidFill>
              <a:srgbClr val="8BA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4268705" y="10250720"/>
            <a:ext cx="4093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3600" dirty="0"/>
          </a:p>
        </p:txBody>
      </p:sp>
      <p:sp>
        <p:nvSpPr>
          <p:cNvPr id="95" name="ZoneTexte 94"/>
          <p:cNvSpPr txBox="1"/>
          <p:nvPr/>
        </p:nvSpPr>
        <p:spPr>
          <a:xfrm>
            <a:off x="487979" y="16346116"/>
            <a:ext cx="27883373" cy="923330"/>
          </a:xfrm>
          <a:prstGeom prst="rect">
            <a:avLst/>
          </a:prstGeom>
          <a:gradFill flip="none" rotWithShape="1">
            <a:gsLst>
              <a:gs pos="0">
                <a:srgbClr val="8BAC21"/>
              </a:gs>
              <a:gs pos="46000">
                <a:srgbClr val="BCD631"/>
              </a:gs>
              <a:gs pos="100000">
                <a:schemeClr val="bg2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</a:rPr>
              <a:t>2. </a:t>
            </a:r>
            <a:r>
              <a:rPr lang="en-GB" sz="4800" b="1" dirty="0" smtClean="0">
                <a:solidFill>
                  <a:schemeClr val="bg1"/>
                </a:solidFill>
              </a:rPr>
              <a:t>Materials and Methods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96" name="Arc 95"/>
          <p:cNvSpPr/>
          <p:nvPr/>
        </p:nvSpPr>
        <p:spPr>
          <a:xfrm rot="10800000">
            <a:off x="504455" y="23725342"/>
            <a:ext cx="2867897" cy="1656184"/>
          </a:xfrm>
          <a:prstGeom prst="arc">
            <a:avLst>
              <a:gd name="adj1" fmla="val 16074451"/>
              <a:gd name="adj2" fmla="val 21507877"/>
            </a:avLst>
          </a:prstGeom>
          <a:ln w="25400">
            <a:solidFill>
              <a:srgbClr val="8BA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8" name="Connecteur droit 97"/>
          <p:cNvCxnSpPr/>
          <p:nvPr/>
        </p:nvCxnSpPr>
        <p:spPr>
          <a:xfrm flipH="1">
            <a:off x="1932614" y="25380191"/>
            <a:ext cx="26244000" cy="0"/>
          </a:xfrm>
          <a:prstGeom prst="line">
            <a:avLst/>
          </a:prstGeom>
          <a:ln w="25400">
            <a:solidFill>
              <a:srgbClr val="8BA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0"/>
          <p:cNvSpPr>
            <a:spLocks noChangeArrowheads="1"/>
          </p:cNvSpPr>
          <p:nvPr/>
        </p:nvSpPr>
        <p:spPr bwMode="auto">
          <a:xfrm>
            <a:off x="16119397" y="22993097"/>
            <a:ext cx="1800000" cy="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9" name="Line 11"/>
          <p:cNvSpPr>
            <a:spLocks noChangeShapeType="1"/>
          </p:cNvSpPr>
          <p:nvPr/>
        </p:nvSpPr>
        <p:spPr bwMode="auto">
          <a:xfrm>
            <a:off x="20162440" y="23059988"/>
            <a:ext cx="1894221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Rectangle 101"/>
          <p:cNvSpPr/>
          <p:nvPr/>
        </p:nvSpPr>
        <p:spPr>
          <a:xfrm rot="21070308">
            <a:off x="16007444" y="32237554"/>
            <a:ext cx="341692" cy="252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200" y="42332206"/>
            <a:ext cx="28836000" cy="1448958"/>
          </a:xfrm>
          <a:prstGeom prst="rect">
            <a:avLst/>
          </a:prstGeom>
          <a:solidFill>
            <a:srgbClr val="8BA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22816689" y="42432275"/>
            <a:ext cx="6019112" cy="1492905"/>
            <a:chOff x="22816689" y="41756142"/>
            <a:chExt cx="6019112" cy="1492905"/>
          </a:xfrm>
        </p:grpSpPr>
        <p:pic>
          <p:nvPicPr>
            <p:cNvPr id="1028" name="Picture 4" descr="C:\Users\obertel\Desktop\Tripode-INRA-valise-complete\Tripode-INRA-valise-complete\Symboles-tripode-White-transparen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3360" y="41797708"/>
              <a:ext cx="2887669" cy="145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obertel\Desktop\ADN\ADN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41" r="11207" b="39101"/>
            <a:stretch/>
          </p:blipFill>
          <p:spPr bwMode="auto">
            <a:xfrm>
              <a:off x="22816689" y="41756142"/>
              <a:ext cx="6019112" cy="1449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1" name="Espace réservé du contenu 2"/>
          <p:cNvSpPr txBox="1">
            <a:spLocks/>
          </p:cNvSpPr>
          <p:nvPr/>
        </p:nvSpPr>
        <p:spPr>
          <a:xfrm>
            <a:off x="179388" y="1124744"/>
            <a:ext cx="8785225" cy="489505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2000" dirty="0" smtClean="0">
              <a:latin typeface="Arial" pitchFamily="34" charset="0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fr-FR" sz="1600" dirty="0" smtClean="0">
              <a:latin typeface="Arial" pitchFamily="34" charset="0"/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315" name="ZoneTexte 314"/>
          <p:cNvSpPr txBox="1"/>
          <p:nvPr/>
        </p:nvSpPr>
        <p:spPr>
          <a:xfrm>
            <a:off x="624063" y="33487933"/>
            <a:ext cx="27640257" cy="923330"/>
          </a:xfrm>
          <a:prstGeom prst="rect">
            <a:avLst/>
          </a:prstGeom>
          <a:gradFill flip="none" rotWithShape="1">
            <a:gsLst>
              <a:gs pos="0">
                <a:srgbClr val="8BAC21"/>
              </a:gs>
              <a:gs pos="46000">
                <a:srgbClr val="BCD631"/>
              </a:gs>
              <a:gs pos="100000">
                <a:schemeClr val="bg2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chemeClr val="bg1"/>
                </a:solidFill>
              </a:rPr>
              <a:t>4. Conclusions and Perspectives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20281" y="6985076"/>
            <a:ext cx="20882320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 </a:t>
            </a:r>
            <a:endParaRPr lang="fr-FR" sz="1600" dirty="0"/>
          </a:p>
          <a:p>
            <a:pPr marL="571500" indent="-5715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dirty="0" smtClean="0"/>
              <a:t>Agriculture, through soil </a:t>
            </a:r>
            <a:r>
              <a:rPr lang="en-US" sz="3200" dirty="0" smtClean="0"/>
              <a:t>emissions, </a:t>
            </a:r>
            <a:r>
              <a:rPr lang="en-US" sz="3200" dirty="0" smtClean="0"/>
              <a:t>is an important anthropogenic source of the greenhouse gas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that has a Global Warming Potential 300  times higher than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on a molar basis (UNEP, 2013).</a:t>
            </a:r>
          </a:p>
          <a:p>
            <a:pPr marL="571500" indent="-5715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dirty="0" smtClean="0"/>
              <a:t>In soils,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is mainly produced through the microbial processes of denitrification and nitrification. The last step of the denitrification process is currently the only known pathway for the terrestrial removal of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O.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reduction is catalyzed by the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reductase  enzyme encoded by the </a:t>
            </a:r>
            <a:r>
              <a:rPr lang="en-US" sz="3200" i="1" dirty="0" err="1" smtClean="0"/>
              <a:t>nosZ</a:t>
            </a:r>
            <a:r>
              <a:rPr lang="en-US" sz="3200" dirty="0" smtClean="0"/>
              <a:t> </a:t>
            </a:r>
            <a:r>
              <a:rPr lang="en-US" sz="3200" dirty="0" smtClean="0"/>
              <a:t>gene (</a:t>
            </a:r>
            <a:r>
              <a:rPr lang="en-US" sz="3200" dirty="0" err="1" smtClean="0"/>
              <a:t>illustr</a:t>
            </a:r>
            <a:r>
              <a:rPr lang="en-US" sz="3200" dirty="0" smtClean="0"/>
              <a:t> 1).</a:t>
            </a:r>
            <a:endParaRPr lang="en-US" sz="3200" dirty="0" smtClean="0"/>
          </a:p>
          <a:p>
            <a:pPr marL="571500" indent="-5715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dirty="0" smtClean="0"/>
              <a:t>Strategies to mitigate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emissions from agricultural soils could be based on the promotion of the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reduction, for example by inoculating </a:t>
            </a:r>
            <a:r>
              <a:rPr lang="en-US" sz="3200" dirty="0"/>
              <a:t>crops with microorganisms able to reduce </a:t>
            </a:r>
            <a:r>
              <a:rPr lang="en-US" sz="3200" dirty="0" smtClean="0"/>
              <a:t>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dirty="0"/>
              <a:t>. Previous studies have demonstrated that soybean roots </a:t>
            </a:r>
            <a:r>
              <a:rPr lang="en-US" sz="3200" dirty="0" err="1"/>
              <a:t>nodulated</a:t>
            </a:r>
            <a:r>
              <a:rPr lang="en-US" sz="3200" dirty="0"/>
              <a:t> by </a:t>
            </a:r>
            <a:r>
              <a:rPr lang="en-US" sz="3200" i="1" dirty="0"/>
              <a:t>Rhizobia</a:t>
            </a:r>
            <a:r>
              <a:rPr lang="en-US" sz="3200" dirty="0"/>
              <a:t> strains carrying the </a:t>
            </a:r>
            <a:r>
              <a:rPr lang="en-US" sz="3200" i="1" dirty="0" err="1"/>
              <a:t>nosZ</a:t>
            </a:r>
            <a:r>
              <a:rPr lang="en-US" sz="3200" dirty="0"/>
              <a:t> gene are able to reduce the greenhouse gas N</a:t>
            </a:r>
            <a:r>
              <a:rPr lang="en-US" sz="3200" baseline="-25000" dirty="0"/>
              <a:t>2</a:t>
            </a:r>
            <a:r>
              <a:rPr lang="en-US" sz="3200" dirty="0"/>
              <a:t>O (</a:t>
            </a:r>
            <a:r>
              <a:rPr lang="en-US" sz="3200" dirty="0" err="1"/>
              <a:t>Sameshima</a:t>
            </a:r>
            <a:r>
              <a:rPr lang="en-US" sz="3200" dirty="0"/>
              <a:t>-Saito </a:t>
            </a:r>
            <a:r>
              <a:rPr lang="en-US" sz="3200" i="1" dirty="0"/>
              <a:t>et al., </a:t>
            </a:r>
            <a:r>
              <a:rPr lang="en-US" sz="3200" dirty="0"/>
              <a:t>2006; </a:t>
            </a:r>
            <a:r>
              <a:rPr lang="en-US" sz="3200" dirty="0" err="1"/>
              <a:t>Hénault</a:t>
            </a:r>
            <a:r>
              <a:rPr lang="en-US" sz="3200" dirty="0"/>
              <a:t> </a:t>
            </a:r>
            <a:r>
              <a:rPr lang="en-US" sz="3200" dirty="0" smtClean="0"/>
              <a:t>and </a:t>
            </a:r>
            <a:r>
              <a:rPr lang="en-US" sz="3200" dirty="0" err="1"/>
              <a:t>Revellin</a:t>
            </a:r>
            <a:r>
              <a:rPr lang="en-US" sz="3200" dirty="0"/>
              <a:t>, 2011). </a:t>
            </a:r>
          </a:p>
          <a:p>
            <a:pPr marL="571500" indent="-5715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dirty="0" smtClean="0"/>
              <a:t>Legume </a:t>
            </a:r>
            <a:r>
              <a:rPr lang="en-US" sz="3200" dirty="0" smtClean="0"/>
              <a:t>crops play a major role in sustainable agricultural systems as their </a:t>
            </a:r>
            <a:r>
              <a:rPr lang="en-US" sz="3200" dirty="0"/>
              <a:t>nitrogen </a:t>
            </a:r>
            <a:r>
              <a:rPr lang="en-US" sz="3200" dirty="0" smtClean="0"/>
              <a:t>demand is mainly satisfied by the root </a:t>
            </a:r>
            <a:r>
              <a:rPr lang="en-US" sz="3200" dirty="0" err="1" smtClean="0"/>
              <a:t>endo</a:t>
            </a:r>
            <a:r>
              <a:rPr lang="en-US" sz="3200" dirty="0" smtClean="0"/>
              <a:t>-symbiosis they establish with nitrogen-fixing </a:t>
            </a:r>
            <a:r>
              <a:rPr lang="en-US" sz="3200" dirty="0" smtClean="0"/>
              <a:t>bacteria (</a:t>
            </a:r>
            <a:r>
              <a:rPr lang="en-US" sz="3200" i="1" dirty="0" smtClean="0"/>
              <a:t>Rhizobia)</a:t>
            </a:r>
            <a:r>
              <a:rPr lang="en-US" sz="3200" dirty="0" smtClean="0"/>
              <a:t> </a:t>
            </a:r>
            <a:r>
              <a:rPr lang="en-US" sz="3200" dirty="0" smtClean="0"/>
              <a:t>from the </a:t>
            </a:r>
            <a:r>
              <a:rPr lang="en-US" sz="3200" dirty="0" smtClean="0"/>
              <a:t>soil. Pea </a:t>
            </a:r>
            <a:r>
              <a:rPr lang="en-US" sz="3200" dirty="0" smtClean="0"/>
              <a:t>is </a:t>
            </a:r>
            <a:r>
              <a:rPr lang="en-US" sz="3200" dirty="0" smtClean="0"/>
              <a:t>an </a:t>
            </a:r>
            <a:r>
              <a:rPr lang="en-US" sz="3200" dirty="0" smtClean="0"/>
              <a:t>important legume </a:t>
            </a:r>
            <a:r>
              <a:rPr lang="en-US" sz="3200" dirty="0"/>
              <a:t>crop (</a:t>
            </a:r>
            <a:r>
              <a:rPr lang="en-US" sz="3200" dirty="0" err="1"/>
              <a:t>illustr</a:t>
            </a:r>
            <a:r>
              <a:rPr lang="en-US" sz="3200" dirty="0"/>
              <a:t> 2</a:t>
            </a:r>
            <a:r>
              <a:rPr lang="en-US" sz="3200" dirty="0" smtClean="0"/>
              <a:t>). </a:t>
            </a:r>
            <a:r>
              <a:rPr lang="en-US" sz="3200" dirty="0" smtClean="0"/>
              <a:t>However</a:t>
            </a:r>
            <a:r>
              <a:rPr lang="en-US" sz="3200" dirty="0"/>
              <a:t>, from our </a:t>
            </a:r>
            <a:r>
              <a:rPr lang="en-US" sz="3200" dirty="0" smtClean="0"/>
              <a:t>knowledge, the </a:t>
            </a:r>
            <a:r>
              <a:rPr lang="en-US" sz="3200" i="1" dirty="0" err="1" smtClean="0"/>
              <a:t>nosZ</a:t>
            </a:r>
            <a:r>
              <a:rPr lang="en-US" sz="3200" dirty="0" smtClean="0"/>
              <a:t> gene has not yet been observed in any isolated strain of </a:t>
            </a:r>
            <a:r>
              <a:rPr lang="en-US" sz="3200" i="1" dirty="0" smtClean="0"/>
              <a:t>Rhizobium </a:t>
            </a:r>
            <a:r>
              <a:rPr lang="en-US" sz="3200" i="1" dirty="0" err="1" smtClean="0"/>
              <a:t>leguminosarum</a:t>
            </a:r>
            <a:r>
              <a:rPr lang="en-US" sz="3200" i="1" dirty="0" smtClean="0"/>
              <a:t> </a:t>
            </a:r>
            <a:r>
              <a:rPr lang="en-US" sz="3200" dirty="0" err="1" smtClean="0"/>
              <a:t>biovar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viciae</a:t>
            </a:r>
            <a:r>
              <a:rPr lang="en-US" sz="3200" i="1" dirty="0" smtClean="0"/>
              <a:t>.</a:t>
            </a:r>
            <a:endParaRPr lang="en-US" sz="3200" dirty="0" smtClean="0"/>
          </a:p>
          <a:p>
            <a:pPr marL="571500" indent="-5715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dirty="0" smtClean="0"/>
              <a:t>The aim of this study was to assess the ability of reducing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of different systems involving pea genotypes varying for their nodulation abilities.</a:t>
            </a:r>
            <a:endParaRPr lang="fr-FR" sz="3800" dirty="0"/>
          </a:p>
        </p:txBody>
      </p:sp>
      <p:sp>
        <p:nvSpPr>
          <p:cNvPr id="17" name="Rectangle 16"/>
          <p:cNvSpPr/>
          <p:nvPr/>
        </p:nvSpPr>
        <p:spPr>
          <a:xfrm>
            <a:off x="840818" y="17642260"/>
            <a:ext cx="224685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dirty="0" smtClean="0"/>
              <a:t>Five different pea </a:t>
            </a:r>
            <a:r>
              <a:rPr lang="en-US" sz="3200" dirty="0"/>
              <a:t>genotypes </a:t>
            </a:r>
            <a:r>
              <a:rPr lang="en-US" sz="3200" dirty="0" smtClean="0"/>
              <a:t>were chosen from their </a:t>
            </a:r>
            <a:r>
              <a:rPr lang="en-US" sz="3200" dirty="0" smtClean="0"/>
              <a:t>varying nodulation abilities.  </a:t>
            </a:r>
            <a:r>
              <a:rPr lang="en-US" sz="3200" dirty="0" smtClean="0"/>
              <a:t>They were  (</a:t>
            </a:r>
            <a:r>
              <a:rPr lang="en-US" sz="3200" dirty="0" err="1" smtClean="0"/>
              <a:t>i</a:t>
            </a:r>
            <a:r>
              <a:rPr lang="en-US" sz="3200" dirty="0" smtClean="0"/>
              <a:t>) the old cultivar Frisson </a:t>
            </a:r>
            <a:r>
              <a:rPr lang="en-US" sz="3200" dirty="0"/>
              <a:t>and </a:t>
            </a:r>
            <a:r>
              <a:rPr lang="en-US" sz="3200" dirty="0" smtClean="0"/>
              <a:t>(ii) the more recent one Austin ; </a:t>
            </a:r>
            <a:r>
              <a:rPr lang="en-US" sz="3200" dirty="0" err="1" smtClean="0"/>
              <a:t>hypernodulating</a:t>
            </a:r>
            <a:r>
              <a:rPr lang="en-US" sz="3200" dirty="0" smtClean="0"/>
              <a:t> mutants, respectively  (iii) Frisson-</a:t>
            </a:r>
            <a:r>
              <a:rPr lang="en-US" sz="3200" i="1" dirty="0" smtClean="0"/>
              <a:t>sym29</a:t>
            </a:r>
            <a:r>
              <a:rPr lang="en-US" sz="3200" dirty="0" smtClean="0"/>
              <a:t> (</a:t>
            </a:r>
            <a:r>
              <a:rPr lang="en-US" sz="3200" dirty="0" err="1" smtClean="0"/>
              <a:t>Bourion</a:t>
            </a:r>
            <a:r>
              <a:rPr lang="en-US" sz="3200" dirty="0" smtClean="0"/>
              <a:t> </a:t>
            </a:r>
            <a:r>
              <a:rPr lang="en-US" sz="3200" i="1" dirty="0" smtClean="0"/>
              <a:t>et </a:t>
            </a:r>
            <a:r>
              <a:rPr lang="en-US" sz="3200" i="1" dirty="0" smtClean="0"/>
              <a:t>al.</a:t>
            </a:r>
            <a:r>
              <a:rPr lang="en-US" sz="3200" dirty="0" smtClean="0"/>
              <a:t>, </a:t>
            </a:r>
            <a:r>
              <a:rPr lang="en-US" sz="3200" dirty="0" smtClean="0"/>
              <a:t>2007) and (iv) Austin-</a:t>
            </a:r>
            <a:r>
              <a:rPr lang="en-US" sz="3200" i="1" dirty="0" smtClean="0"/>
              <a:t>sym29</a:t>
            </a:r>
            <a:r>
              <a:rPr lang="en-US" sz="3200" dirty="0"/>
              <a:t>, </a:t>
            </a:r>
            <a:r>
              <a:rPr lang="en-US" sz="3200" dirty="0" smtClean="0"/>
              <a:t>and (v) P2 a non-</a:t>
            </a:r>
            <a:r>
              <a:rPr lang="en-US" sz="3200" dirty="0" err="1" smtClean="0"/>
              <a:t>nodulating</a:t>
            </a:r>
            <a:r>
              <a:rPr lang="en-US" sz="3200" dirty="0"/>
              <a:t> </a:t>
            </a:r>
            <a:r>
              <a:rPr lang="en-US" sz="3200" dirty="0" smtClean="0"/>
              <a:t>mutant </a:t>
            </a:r>
            <a:r>
              <a:rPr lang="en-US" sz="3200" dirty="0"/>
              <a:t>of </a:t>
            </a:r>
            <a:r>
              <a:rPr lang="en-US" sz="3200" dirty="0" smtClean="0"/>
              <a:t>Frisson. </a:t>
            </a:r>
            <a:r>
              <a:rPr lang="en-US" sz="3200" dirty="0" smtClean="0"/>
              <a:t>All </a:t>
            </a:r>
            <a:r>
              <a:rPr lang="en-US" sz="3200" dirty="0"/>
              <a:t>mutants </a:t>
            </a:r>
            <a:r>
              <a:rPr lang="en-US" sz="3200" dirty="0" smtClean="0"/>
              <a:t>were obtained from </a:t>
            </a:r>
            <a:r>
              <a:rPr lang="en-US" sz="3200" dirty="0"/>
              <a:t>ethyl methane sulfonate </a:t>
            </a:r>
            <a:r>
              <a:rPr lang="en-US" sz="3200" dirty="0" smtClean="0"/>
              <a:t>mutagenesis.</a:t>
            </a:r>
          </a:p>
          <a:p>
            <a:pPr marL="571500" indent="-5715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dirty="0" smtClean="0"/>
              <a:t>All these five genotypes </a:t>
            </a:r>
            <a:r>
              <a:rPr lang="en-US" sz="3200" dirty="0" smtClean="0"/>
              <a:t>(</a:t>
            </a:r>
            <a:r>
              <a:rPr lang="en-US" sz="3200" dirty="0" err="1" smtClean="0"/>
              <a:t>illustr</a:t>
            </a:r>
            <a:r>
              <a:rPr lang="en-US" sz="3200" dirty="0" smtClean="0"/>
              <a:t> 3) </a:t>
            </a:r>
            <a:r>
              <a:rPr lang="en-US" sz="3200" dirty="0" smtClean="0"/>
              <a:t>plus </a:t>
            </a:r>
            <a:r>
              <a:rPr lang="en-US" sz="3200" dirty="0"/>
              <a:t>a control (bare soil) were cultivated in a greenhouse (6 pots per genotypes, 3 plants per pot) on a soil known as unable to reduce </a:t>
            </a:r>
            <a:r>
              <a:rPr lang="en-US" sz="3200" dirty="0" smtClean="0"/>
              <a:t>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dirty="0" smtClean="0"/>
              <a:t>. No inoculations were made. </a:t>
            </a:r>
            <a:r>
              <a:rPr lang="en-US" sz="3200" dirty="0" err="1" smtClean="0"/>
              <a:t>Nodosities</a:t>
            </a:r>
            <a:r>
              <a:rPr lang="en-US" sz="3200" dirty="0" smtClean="0"/>
              <a:t> were established with soil indigenous strains.</a:t>
            </a:r>
            <a:endParaRPr lang="en-US" sz="3200" dirty="0" smtClean="0"/>
          </a:p>
          <a:p>
            <a:pPr marL="571500" indent="-5715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dirty="0" smtClean="0"/>
              <a:t>At the beginning </a:t>
            </a:r>
            <a:r>
              <a:rPr lang="en-US" sz="3200" dirty="0"/>
              <a:t>of seed filling, pots were incubated for 48 h in airtight chambers. The N</a:t>
            </a:r>
            <a:r>
              <a:rPr lang="en-US" sz="3200" baseline="-25000" dirty="0"/>
              <a:t>2</a:t>
            </a:r>
            <a:r>
              <a:rPr lang="en-US" sz="3200" dirty="0"/>
              <a:t>O concentration in chambers was periodically analyzed using a GC (electron capture detector) to evaluate N</a:t>
            </a:r>
            <a:r>
              <a:rPr lang="en-US" sz="3200" baseline="-25000" dirty="0"/>
              <a:t>2</a:t>
            </a:r>
            <a:r>
              <a:rPr lang="en-US" sz="3200" dirty="0"/>
              <a:t>O </a:t>
            </a:r>
            <a:r>
              <a:rPr lang="en-US" sz="3200" dirty="0" smtClean="0"/>
              <a:t>production/reduction rates </a:t>
            </a:r>
            <a:r>
              <a:rPr lang="en-US" sz="3200" dirty="0" smtClean="0"/>
              <a:t>(</a:t>
            </a:r>
            <a:r>
              <a:rPr lang="en-US" sz="3200" dirty="0" err="1" smtClean="0"/>
              <a:t>illustr</a:t>
            </a:r>
            <a:r>
              <a:rPr lang="en-US" sz="3200" dirty="0" smtClean="0"/>
              <a:t> 4).</a:t>
            </a:r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624063" y="26851932"/>
            <a:ext cx="1611553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Both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the mass of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nodosities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were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higher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for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hypernodulating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genotypes</a:t>
            </a:r>
            <a:r>
              <a:rPr lang="fr-FR" altLang="fr-FR" sz="3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fr-FR" altLang="fr-FR" sz="3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Variations in 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fr-FR" altLang="fr-FR" sz="3200" baseline="-25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 concentration in </a:t>
            </a:r>
            <a:r>
              <a:rPr lang="fr-FR" altLang="fr-FR" sz="3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fr-FR" altLang="fr-FR" sz="3200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airtight</a:t>
            </a:r>
            <a:r>
              <a:rPr lang="fr-FR" altLang="fr-FR" sz="3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chambers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after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48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hours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of incubation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were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observed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between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pea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genotypes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fr-FR" altLang="fr-FR" sz="32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dirty="0" smtClean="0"/>
              <a:t>No </a:t>
            </a:r>
            <a:r>
              <a:rPr lang="en-US" sz="3200" dirty="0"/>
              <a:t>change </a:t>
            </a:r>
            <a:r>
              <a:rPr lang="en-US" sz="3200" dirty="0" smtClean="0"/>
              <a:t>of the </a:t>
            </a:r>
            <a:r>
              <a:rPr lang="en-US" sz="3200" dirty="0"/>
              <a:t>N</a:t>
            </a:r>
            <a:r>
              <a:rPr lang="en-US" sz="3200" baseline="-25000" dirty="0"/>
              <a:t>2</a:t>
            </a:r>
            <a:r>
              <a:rPr lang="en-US" sz="3200" dirty="0"/>
              <a:t>O concentration in chambers </a:t>
            </a:r>
            <a:r>
              <a:rPr lang="en-US" sz="3200" dirty="0" smtClean="0"/>
              <a:t>was </a:t>
            </a:r>
            <a:r>
              <a:rPr lang="en-US" sz="3200" dirty="0"/>
              <a:t>observed on both the </a:t>
            </a:r>
            <a:r>
              <a:rPr lang="en-US" sz="3200" dirty="0" smtClean="0"/>
              <a:t>bare soil control </a:t>
            </a:r>
            <a:r>
              <a:rPr lang="en-US" sz="3200" dirty="0"/>
              <a:t>and the system with </a:t>
            </a:r>
            <a:r>
              <a:rPr lang="en-US" sz="3200" dirty="0" smtClean="0"/>
              <a:t>Austin.</a:t>
            </a:r>
            <a:endParaRPr lang="fr-FR" altLang="fr-FR" sz="3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dirty="0" smtClean="0"/>
              <a:t>A </a:t>
            </a:r>
            <a:r>
              <a:rPr lang="en-US" sz="3200" dirty="0"/>
              <a:t>low increase of N</a:t>
            </a:r>
            <a:r>
              <a:rPr lang="en-US" sz="3200" baseline="-25000" dirty="0"/>
              <a:t>2</a:t>
            </a:r>
            <a:r>
              <a:rPr lang="en-US" sz="3200" dirty="0"/>
              <a:t>O concentration was observed for the system with the non-</a:t>
            </a:r>
            <a:r>
              <a:rPr lang="en-US" sz="3200" dirty="0" err="1"/>
              <a:t>nodulating</a:t>
            </a:r>
            <a:r>
              <a:rPr lang="en-US" sz="3200" dirty="0"/>
              <a:t> P2 </a:t>
            </a:r>
            <a:r>
              <a:rPr lang="en-US" sz="3200" dirty="0" smtClean="0"/>
              <a:t>genotype.</a:t>
            </a:r>
            <a:endParaRPr lang="fr-FR" altLang="fr-FR" sz="3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Conversely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the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hypernodulating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Austin-</a:t>
            </a:r>
            <a:r>
              <a:rPr lang="fr-FR" altLang="fr-FR" sz="32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sym29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genotype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clearly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allowed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 N</a:t>
            </a:r>
            <a:r>
              <a:rPr lang="fr-FR" altLang="fr-FR" sz="3200" baseline="-25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 </a:t>
            </a:r>
            <a:r>
              <a:rPr lang="fr-FR" altLang="fr-FR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consumption</a:t>
            </a:r>
            <a:r>
              <a:rPr lang="fr-FR" altLang="fr-F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fr-FR" altLang="fr-FR" sz="32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dirty="0" smtClean="0"/>
              <a:t>The </a:t>
            </a:r>
            <a:r>
              <a:rPr lang="en-US" sz="3200" dirty="0"/>
              <a:t>pea Austin-</a:t>
            </a:r>
            <a:r>
              <a:rPr lang="en-US" sz="3200" i="1" dirty="0"/>
              <a:t>sym29</a:t>
            </a:r>
            <a:r>
              <a:rPr lang="en-US" sz="3200" dirty="0"/>
              <a:t> genotype has probably enhanced the development of </a:t>
            </a:r>
            <a:r>
              <a:rPr lang="en-US" sz="3200" dirty="0" smtClean="0"/>
              <a:t>strains </a:t>
            </a:r>
            <a:r>
              <a:rPr lang="en-US" sz="3200" dirty="0"/>
              <a:t>having the </a:t>
            </a:r>
            <a:r>
              <a:rPr lang="en-US" sz="3200" i="1" dirty="0" err="1"/>
              <a:t>nosZ</a:t>
            </a:r>
            <a:r>
              <a:rPr lang="en-US" sz="3200" dirty="0"/>
              <a:t> gene and able to reduce N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dirty="0" smtClean="0"/>
              <a:t>.</a:t>
            </a:r>
            <a:endParaRPr lang="fr-FR" sz="2400" dirty="0" smtClean="0"/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152" y="625449"/>
            <a:ext cx="6379802" cy="261521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21095" y="39748716"/>
            <a:ext cx="19845401" cy="2077164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References </a:t>
            </a:r>
          </a:p>
          <a:p>
            <a:endParaRPr lang="fr-FR" sz="1600" dirty="0"/>
          </a:p>
          <a:p>
            <a:r>
              <a:rPr lang="en-US" sz="1600" dirty="0" err="1" smtClean="0"/>
              <a:t>Hénault</a:t>
            </a:r>
            <a:r>
              <a:rPr lang="en-US" sz="1600" dirty="0" smtClean="0"/>
              <a:t> </a:t>
            </a:r>
            <a:r>
              <a:rPr lang="en-US" sz="1600" dirty="0" smtClean="0"/>
              <a:t>C., </a:t>
            </a:r>
            <a:r>
              <a:rPr lang="en-US" sz="1600" dirty="0" err="1" smtClean="0"/>
              <a:t>Revellin</a:t>
            </a:r>
            <a:r>
              <a:rPr lang="en-US" sz="1600" dirty="0" smtClean="0"/>
              <a:t> C. 2011. </a:t>
            </a:r>
            <a:r>
              <a:rPr lang="en-US" sz="1600" dirty="0" smtClean="0"/>
              <a:t>Inoculants of leguminous crops for mitigating soil emissions of the </a:t>
            </a:r>
            <a:r>
              <a:rPr lang="en-US" sz="1600" dirty="0" smtClean="0"/>
              <a:t>greenhouse gas nitrous oxide. </a:t>
            </a:r>
            <a:r>
              <a:rPr lang="en-US" sz="1600" dirty="0" smtClean="0"/>
              <a:t>Plant </a:t>
            </a:r>
            <a:r>
              <a:rPr lang="en-US" sz="1600" dirty="0" smtClean="0"/>
              <a:t>and Soil. 346:289-296.</a:t>
            </a:r>
          </a:p>
          <a:p>
            <a:r>
              <a:rPr lang="en-US" sz="1600" dirty="0" err="1" smtClean="0"/>
              <a:t>Sameshima</a:t>
            </a:r>
            <a:r>
              <a:rPr lang="en-US" sz="1600" dirty="0" smtClean="0"/>
              <a:t>-Saito R., Chiba K., </a:t>
            </a:r>
            <a:r>
              <a:rPr lang="en-US" sz="1600" i="1" dirty="0" smtClean="0"/>
              <a:t>et al., </a:t>
            </a:r>
            <a:r>
              <a:rPr lang="en-US" sz="1600" dirty="0" smtClean="0"/>
              <a:t>2006. </a:t>
            </a:r>
            <a:r>
              <a:rPr lang="en-US" sz="1600" dirty="0" smtClean="0"/>
              <a:t>Symbiotic </a:t>
            </a:r>
            <a:r>
              <a:rPr lang="en-US" sz="1600" i="1" dirty="0" err="1" smtClean="0"/>
              <a:t>Bradyrhizobium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japonicum</a:t>
            </a:r>
            <a:r>
              <a:rPr lang="en-US" sz="1600" i="1" dirty="0" smtClean="0"/>
              <a:t> </a:t>
            </a:r>
            <a:r>
              <a:rPr lang="en-US" sz="1600" dirty="0" smtClean="0"/>
              <a:t>reduces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surrounding the soybean root system via nitrous oxide reductase. A</a:t>
            </a:r>
            <a:r>
              <a:rPr lang="en-US" sz="1600" dirty="0" smtClean="0"/>
              <a:t>ppl</a:t>
            </a:r>
            <a:r>
              <a:rPr lang="en-US" sz="1600" dirty="0" smtClean="0"/>
              <a:t>. </a:t>
            </a:r>
            <a:r>
              <a:rPr lang="en-US" sz="1600" dirty="0" err="1" smtClean="0"/>
              <a:t>Env</a:t>
            </a:r>
            <a:r>
              <a:rPr lang="en-US" sz="1600" dirty="0" smtClean="0"/>
              <a:t>. </a:t>
            </a:r>
            <a:r>
              <a:rPr lang="en-US" sz="1600" dirty="0" err="1" smtClean="0"/>
              <a:t>Microb</a:t>
            </a:r>
            <a:r>
              <a:rPr lang="en-US" sz="1600" dirty="0" smtClean="0"/>
              <a:t>. 72:2526-2532</a:t>
            </a:r>
            <a:endParaRPr lang="en-US" sz="1600" dirty="0"/>
          </a:p>
          <a:p>
            <a:r>
              <a:rPr lang="en-US" sz="1600" dirty="0" smtClean="0"/>
              <a:t>UNEP </a:t>
            </a:r>
            <a:r>
              <a:rPr lang="en-US" sz="1600" dirty="0"/>
              <a:t>(2013) : A UNEP synthesis report. UNEP, Nairobi, </a:t>
            </a:r>
            <a:r>
              <a:rPr lang="en-US" sz="1600" dirty="0" smtClean="0"/>
              <a:t>Kenya.</a:t>
            </a:r>
          </a:p>
          <a:p>
            <a:r>
              <a:rPr lang="en-US" sz="1600" dirty="0" err="1" smtClean="0"/>
              <a:t>Bourion</a:t>
            </a:r>
            <a:r>
              <a:rPr lang="en-US" sz="1600" dirty="0" smtClean="0"/>
              <a:t> V., Laguerre G. </a:t>
            </a:r>
            <a:r>
              <a:rPr lang="en-US" sz="1600" i="1" dirty="0" smtClean="0"/>
              <a:t>et </a:t>
            </a:r>
            <a:r>
              <a:rPr lang="en-US" sz="1600" i="1" dirty="0" smtClean="0"/>
              <a:t>al</a:t>
            </a:r>
            <a:r>
              <a:rPr lang="en-US" sz="1600" dirty="0" smtClean="0"/>
              <a:t>.,  2007. Genetic variability in nodulation and root growth affects nitrogen fixation and accumulation in pea. Annals of botany. 100:589-598.</a:t>
            </a:r>
            <a:endParaRPr lang="en-US" sz="1600" dirty="0" smtClean="0"/>
          </a:p>
          <a:p>
            <a:endParaRPr lang="fr-FR" sz="1600" dirty="0"/>
          </a:p>
        </p:txBody>
      </p:sp>
      <p:sp>
        <p:nvSpPr>
          <p:cNvPr id="49" name="Rectangle 48"/>
          <p:cNvSpPr/>
          <p:nvPr/>
        </p:nvSpPr>
        <p:spPr>
          <a:xfrm>
            <a:off x="980398" y="34708156"/>
            <a:ext cx="2721725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dirty="0" smtClean="0"/>
              <a:t>The use of </a:t>
            </a:r>
            <a:r>
              <a:rPr lang="en-US" sz="3200" dirty="0" err="1" smtClean="0"/>
              <a:t>hypernodulating</a:t>
            </a:r>
            <a:r>
              <a:rPr lang="en-US" sz="3200" dirty="0" smtClean="0"/>
              <a:t> pea genotypes </a:t>
            </a:r>
            <a:r>
              <a:rPr lang="en-US" sz="3200" dirty="0" smtClean="0"/>
              <a:t>has </a:t>
            </a:r>
            <a:r>
              <a:rPr lang="en-US" sz="3200" dirty="0" smtClean="0"/>
              <a:t>allowed to create systems (soil-plant-microorganisms) able to reduce the greenhouse gas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</a:p>
          <a:p>
            <a:pPr marL="457200" indent="-4572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dirty="0"/>
              <a:t>The next step of this study is to </a:t>
            </a:r>
            <a:r>
              <a:rPr lang="en-US" sz="3200" dirty="0" smtClean="0"/>
              <a:t>investigate whether if </a:t>
            </a:r>
            <a:r>
              <a:rPr lang="en-US" sz="3200" dirty="0"/>
              <a:t>the increase of </a:t>
            </a:r>
            <a:r>
              <a:rPr lang="en-US" sz="3200" dirty="0" err="1"/>
              <a:t>nodosities</a:t>
            </a:r>
            <a:r>
              <a:rPr lang="en-US" sz="3200" dirty="0"/>
              <a:t> for the Austin-sym29 genotype </a:t>
            </a:r>
            <a:r>
              <a:rPr lang="en-US" sz="3200" dirty="0" smtClean="0"/>
              <a:t> would explain </a:t>
            </a:r>
            <a:r>
              <a:rPr lang="en-US" sz="3200" dirty="0"/>
              <a:t>the detected N</a:t>
            </a:r>
            <a:r>
              <a:rPr lang="en-US" sz="3200" baseline="-25000" dirty="0"/>
              <a:t>2</a:t>
            </a:r>
            <a:r>
              <a:rPr lang="en-US" sz="3200" dirty="0"/>
              <a:t>O consumption or </a:t>
            </a:r>
            <a:r>
              <a:rPr lang="en-US" sz="3200" dirty="0" smtClean="0"/>
              <a:t>if specific strains of </a:t>
            </a:r>
            <a:r>
              <a:rPr lang="en-US" sz="3200" i="1" dirty="0"/>
              <a:t>Rhizobium </a:t>
            </a:r>
            <a:r>
              <a:rPr lang="en-US" sz="3200" i="1" dirty="0" err="1"/>
              <a:t>leguminosarum</a:t>
            </a:r>
            <a:r>
              <a:rPr lang="en-US" sz="3200" i="1" dirty="0"/>
              <a:t> </a:t>
            </a:r>
            <a:r>
              <a:rPr lang="en-US" sz="3200" dirty="0" err="1"/>
              <a:t>biovar</a:t>
            </a:r>
            <a:r>
              <a:rPr lang="en-US" sz="3200" i="1" dirty="0"/>
              <a:t> </a:t>
            </a:r>
            <a:r>
              <a:rPr lang="en-US" sz="3200" i="1" dirty="0" err="1"/>
              <a:t>viciae</a:t>
            </a:r>
            <a:r>
              <a:rPr lang="en-US" sz="3200" dirty="0"/>
              <a:t> with the functional </a:t>
            </a:r>
            <a:r>
              <a:rPr lang="en-US" sz="3200" i="1" dirty="0" err="1"/>
              <a:t>nosZ</a:t>
            </a:r>
            <a:r>
              <a:rPr lang="en-US" sz="3200" i="1" dirty="0"/>
              <a:t> </a:t>
            </a:r>
            <a:r>
              <a:rPr lang="en-US" sz="3200" dirty="0"/>
              <a:t>gene has been </a:t>
            </a:r>
            <a:r>
              <a:rPr lang="en-US" sz="3200" dirty="0" smtClean="0"/>
              <a:t>preferentially selected </a:t>
            </a:r>
            <a:r>
              <a:rPr lang="en-US" sz="3200" dirty="0"/>
              <a:t>by the pea </a:t>
            </a:r>
            <a:r>
              <a:rPr lang="en-US" sz="3200" dirty="0" smtClean="0"/>
              <a:t>Austin-sym29</a:t>
            </a:r>
          </a:p>
          <a:p>
            <a:pPr marL="457200" indent="-4572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dirty="0" smtClean="0"/>
              <a:t>Therefore field tests both with pea inoculation with isolated strains or with </a:t>
            </a:r>
            <a:r>
              <a:rPr lang="en-US" sz="3200" dirty="0" err="1" smtClean="0"/>
              <a:t>hypernodulating</a:t>
            </a:r>
            <a:r>
              <a:rPr lang="en-US" sz="3200" dirty="0" smtClean="0"/>
              <a:t> Austin </a:t>
            </a:r>
            <a:r>
              <a:rPr lang="en-US" sz="3200" dirty="0" err="1" smtClean="0"/>
              <a:t>sym</a:t>
            </a:r>
            <a:r>
              <a:rPr lang="en-US" sz="3200" dirty="0" smtClean="0"/>
              <a:t> 29 genotype would be necessary to quantify the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reduction by this process at the field scale. </a:t>
            </a:r>
          </a:p>
          <a:p>
            <a:pPr marL="457200" indent="-4572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dirty="0" smtClean="0"/>
              <a:t>At the end, this </a:t>
            </a:r>
            <a:r>
              <a:rPr lang="en-US" sz="3200" dirty="0"/>
              <a:t>study suggests that pea breeding and its interactions with soil microbial activities could contribute to promote the N</a:t>
            </a:r>
            <a:r>
              <a:rPr lang="en-US" sz="3200" baseline="-25000" dirty="0"/>
              <a:t>2</a:t>
            </a:r>
            <a:r>
              <a:rPr lang="en-US" sz="3200" dirty="0"/>
              <a:t>O reduction in </a:t>
            </a:r>
            <a:r>
              <a:rPr lang="en-US" sz="3200" dirty="0" smtClean="0"/>
              <a:t>soils, as a strategy for mitigating greenhouse gas emission by agriculture.</a:t>
            </a:r>
            <a:endParaRPr lang="fr-FR" sz="3200" dirty="0"/>
          </a:p>
          <a:p>
            <a:pPr marL="457200" indent="-457200" algn="just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endParaRPr lang="en-US" sz="3200" dirty="0"/>
          </a:p>
          <a:p>
            <a:endParaRPr lang="fr-FR" sz="2400" dirty="0"/>
          </a:p>
        </p:txBody>
      </p:sp>
      <p:cxnSp>
        <p:nvCxnSpPr>
          <p:cNvPr id="65" name="Connecteur droit 64"/>
          <p:cNvCxnSpPr/>
          <p:nvPr/>
        </p:nvCxnSpPr>
        <p:spPr>
          <a:xfrm>
            <a:off x="624063" y="34411263"/>
            <a:ext cx="58884" cy="4387780"/>
          </a:xfrm>
          <a:prstGeom prst="line">
            <a:avLst/>
          </a:prstGeom>
          <a:ln w="25400">
            <a:solidFill>
              <a:srgbClr val="8BA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c 67"/>
          <p:cNvSpPr/>
          <p:nvPr/>
        </p:nvSpPr>
        <p:spPr>
          <a:xfrm rot="10800000">
            <a:off x="701320" y="38272140"/>
            <a:ext cx="2979622" cy="1017459"/>
          </a:xfrm>
          <a:prstGeom prst="arc">
            <a:avLst>
              <a:gd name="adj1" fmla="val 16074451"/>
              <a:gd name="adj2" fmla="val 44537"/>
            </a:avLst>
          </a:prstGeom>
          <a:ln w="25400">
            <a:solidFill>
              <a:srgbClr val="8BA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9" name="Connecteur droit 68"/>
          <p:cNvCxnSpPr/>
          <p:nvPr/>
        </p:nvCxnSpPr>
        <p:spPr>
          <a:xfrm flipH="1">
            <a:off x="1888037" y="39289599"/>
            <a:ext cx="26244000" cy="0"/>
          </a:xfrm>
          <a:prstGeom prst="line">
            <a:avLst/>
          </a:prstGeom>
          <a:ln w="25400">
            <a:solidFill>
              <a:srgbClr val="8BA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17514028" y="31585960"/>
            <a:ext cx="107502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Table 1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Characteristics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fr-FR" altLang="fr-FR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nodosities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Net Flux of N</a:t>
            </a:r>
            <a:r>
              <a:rPr kumimoji="0" lang="fr-FR" altLang="fr-FR" sz="20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 (µg N-N</a:t>
            </a:r>
            <a:r>
              <a:rPr kumimoji="0" lang="fr-FR" altLang="fr-FR" sz="20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 h</a:t>
            </a:r>
            <a:r>
              <a:rPr kumimoji="0" lang="fr-FR" altLang="fr-FR" sz="20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-1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per pot) by the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soil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planted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with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different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altLang="fr-FR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genotypes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fr-FR" altLang="fr-FR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peas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aseline="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Positive</a:t>
            </a:r>
            <a:r>
              <a:rPr lang="fr-FR" altLang="fr-FR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values </a:t>
            </a:r>
            <a:r>
              <a:rPr lang="fr-FR" altLang="fr-FR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indicate</a:t>
            </a:r>
            <a:r>
              <a:rPr lang="fr-FR" altLang="fr-FR" sz="20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production of N</a:t>
            </a:r>
            <a:r>
              <a:rPr lang="fr-FR" altLang="fr-FR" sz="2000" baseline="-25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fr-FR" altLang="fr-FR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 </a:t>
            </a:r>
            <a:r>
              <a:rPr lang="fr-FR" altLang="fr-FR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while</a:t>
            </a:r>
            <a:r>
              <a:rPr lang="fr-FR" altLang="fr-FR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negative</a:t>
            </a:r>
            <a:r>
              <a:rPr lang="fr-FR" altLang="fr-FR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values </a:t>
            </a:r>
            <a:r>
              <a:rPr lang="fr-FR" altLang="fr-FR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indicate</a:t>
            </a:r>
            <a:r>
              <a:rPr lang="fr-FR" altLang="fr-FR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lang="fr-FR" altLang="fr-FR" sz="2000" baseline="-25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fr-FR" altLang="fr-FR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 </a:t>
            </a:r>
            <a:r>
              <a:rPr lang="fr-FR" altLang="fr-FR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consumption</a:t>
            </a:r>
            <a:r>
              <a:rPr lang="fr-FR" altLang="fr-FR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44180" y="3418964"/>
            <a:ext cx="347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With</a:t>
            </a:r>
            <a:r>
              <a:rPr lang="fr-FR" sz="2000" dirty="0" smtClean="0"/>
              <a:t> the </a:t>
            </a:r>
            <a:r>
              <a:rPr lang="fr-FR" sz="2000" dirty="0" err="1" smtClean="0"/>
              <a:t>financial</a:t>
            </a:r>
            <a:r>
              <a:rPr lang="fr-FR" sz="2000" dirty="0" smtClean="0"/>
              <a:t> support of</a:t>
            </a:r>
            <a:endParaRPr lang="fr-FR" sz="2000" dirty="0"/>
          </a:p>
        </p:txBody>
      </p:sp>
      <p:pic>
        <p:nvPicPr>
          <p:cNvPr id="45" name="Image 44"/>
          <p:cNvPicPr/>
          <p:nvPr/>
        </p:nvPicPr>
        <p:blipFill>
          <a:blip r:embed="rId7"/>
          <a:stretch>
            <a:fillRect/>
          </a:stretch>
        </p:blipFill>
        <p:spPr>
          <a:xfrm>
            <a:off x="1147804" y="4086450"/>
            <a:ext cx="1383030" cy="1314450"/>
          </a:xfrm>
          <a:prstGeom prst="rect">
            <a:avLst/>
          </a:prstGeom>
        </p:spPr>
      </p:pic>
      <p:pic>
        <p:nvPicPr>
          <p:cNvPr id="1026" name="Picture 2" descr="http://idata.over-blog.com/3/21/27/08/cr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32" y="4086450"/>
            <a:ext cx="115834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X:\racines10\N2O automne 2010\photos dispositif\DSCN58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786" y="18627259"/>
            <a:ext cx="3778917" cy="503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X:\racines10\N2O automne 2010\photos pots\pot21-P2-IMG_006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32" y="22538804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X:\racines10\N2O automne 2010\photos pots\pot22-Asym29-IMG_006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940" y="22353742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X:\racines10\N2O automne 2010\photos pots\pot23-Fsym29-IMG_007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360" y="22466796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X:\racines10\N2O automne 2010\photos pots\pot24-Austin-IMG_007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680" y="22394788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X:\racines10\N2O automne 2010\photos pots\pot25-Frisson-IMG_007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26" y="22466796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X:\racines10\N2O automne 2010\scans racines 20-10-10\Frisson-pot9-plante3-R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88" y="22682820"/>
            <a:ext cx="1548868" cy="225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X:\racines10\N2O automne 2010\scans racines 20-10-10\Frissons29-pot3-plante3-R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576" y="22722248"/>
            <a:ext cx="1548868" cy="225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X:\racines10\N2O automne 2010\scans racines 20-10-10\P2-pot8-plante3-R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636" y="22754828"/>
            <a:ext cx="1548868" cy="225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" descr="X:\racines10\N2O automne 2010\scans racines 20-10-10\Austins29-pot12-plante2-R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844" y="22682820"/>
            <a:ext cx="1548868" cy="225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X:\racines10\N2O automne 2010\scans racines 20-10-10\Austin-pot11-plante2-R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594" y="22711398"/>
            <a:ext cx="1548868" cy="225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e 26"/>
          <p:cNvGrpSpPr/>
          <p:nvPr/>
        </p:nvGrpSpPr>
        <p:grpSpPr>
          <a:xfrm>
            <a:off x="22816690" y="11665596"/>
            <a:ext cx="5493698" cy="3718947"/>
            <a:chOff x="22589622" y="12827168"/>
            <a:chExt cx="5499367" cy="371894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9622" y="12827168"/>
              <a:ext cx="5499367" cy="371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 rot="16200000">
              <a:off x="27020913" y="15403332"/>
              <a:ext cx="1847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 smtClean="0">
                  <a:solidFill>
                    <a:schemeClr val="bg1"/>
                  </a:solidFill>
                </a:rPr>
                <a:t>Photo</a:t>
              </a:r>
              <a:r>
                <a:rPr lang="fr-FR" sz="1200" dirty="0" smtClean="0">
                  <a:solidFill>
                    <a:schemeClr val="bg1"/>
                  </a:solidFill>
                </a:rPr>
                <a:t> : </a:t>
              </a:r>
              <a:r>
                <a:rPr lang="fr-FR" sz="1200" dirty="0">
                  <a:solidFill>
                    <a:schemeClr val="bg1"/>
                  </a:solidFill>
                </a:rPr>
                <a:t>B. </a:t>
              </a:r>
              <a:r>
                <a:rPr lang="fr-FR" sz="1200" dirty="0" err="1">
                  <a:solidFill>
                    <a:schemeClr val="bg1"/>
                  </a:solidFill>
                </a:rPr>
                <a:t>Carrouée</a:t>
              </a:r>
              <a:r>
                <a:rPr lang="fr-FR" sz="1200" dirty="0">
                  <a:solidFill>
                    <a:schemeClr val="bg1"/>
                  </a:solidFill>
                </a:rPr>
                <a:t> (UNIP)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2966201" y="10297444"/>
            <a:ext cx="5391169" cy="360765"/>
            <a:chOff x="22852749" y="10628587"/>
            <a:chExt cx="5391169" cy="360765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22852749" y="10628587"/>
              <a:ext cx="4899014" cy="3607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2928570" y="10639692"/>
              <a:ext cx="53153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solidFill>
                    <a:schemeClr val="bg1"/>
                  </a:solidFill>
                </a:rPr>
                <a:t>Illustr</a:t>
              </a:r>
              <a:r>
                <a:rPr lang="fr-FR" sz="1600" dirty="0" smtClean="0">
                  <a:solidFill>
                    <a:schemeClr val="bg1"/>
                  </a:solidFill>
                </a:rPr>
                <a:t> 1 : 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Mechanisms</a:t>
              </a:r>
              <a:r>
                <a:rPr lang="fr-FR" sz="1600" dirty="0" smtClean="0">
                  <a:solidFill>
                    <a:schemeClr val="bg1"/>
                  </a:solidFill>
                </a:rPr>
                <a:t> 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involved</a:t>
              </a:r>
              <a:r>
                <a:rPr lang="fr-FR" sz="1600" dirty="0" smtClean="0">
                  <a:solidFill>
                    <a:schemeClr val="bg1"/>
                  </a:solidFill>
                </a:rPr>
                <a:t> in the N</a:t>
              </a:r>
              <a:r>
                <a:rPr lang="fr-FR" sz="16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fr-FR" sz="1600" dirty="0" smtClean="0">
                  <a:solidFill>
                    <a:schemeClr val="bg1"/>
                  </a:solidFill>
                </a:rPr>
                <a:t>O budget in 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soil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22993688" y="15482020"/>
            <a:ext cx="4297544" cy="360765"/>
            <a:chOff x="22852749" y="10628587"/>
            <a:chExt cx="5391169" cy="360765"/>
          </a:xfrm>
        </p:grpSpPr>
        <p:sp>
          <p:nvSpPr>
            <p:cNvPr id="71" name="Rectangle à coins arrondis 70"/>
            <p:cNvSpPr/>
            <p:nvPr/>
          </p:nvSpPr>
          <p:spPr>
            <a:xfrm>
              <a:off x="22852749" y="10628587"/>
              <a:ext cx="4899014" cy="3607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22928570" y="10639692"/>
              <a:ext cx="53153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>
                  <a:solidFill>
                    <a:schemeClr val="bg1"/>
                  </a:solidFill>
                </a:rPr>
                <a:t>I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llustr</a:t>
              </a:r>
              <a:r>
                <a:rPr lang="fr-FR" sz="1600" dirty="0" smtClean="0">
                  <a:solidFill>
                    <a:schemeClr val="bg1"/>
                  </a:solidFill>
                </a:rPr>
                <a:t> 2 :  </a:t>
              </a:r>
              <a:r>
                <a:rPr lang="fr-FR" sz="1600" dirty="0" smtClean="0">
                  <a:solidFill>
                    <a:schemeClr val="bg1"/>
                  </a:solidFill>
                </a:rPr>
                <a:t>A 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field</a:t>
              </a:r>
              <a:r>
                <a:rPr lang="fr-FR" sz="1600" dirty="0" smtClean="0">
                  <a:solidFill>
                    <a:schemeClr val="bg1"/>
                  </a:solidFill>
                </a:rPr>
                <a:t> of 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pea</a:t>
              </a:r>
              <a:r>
                <a:rPr lang="fr-FR" sz="1600" dirty="0" smtClean="0">
                  <a:solidFill>
                    <a:schemeClr val="bg1"/>
                  </a:solidFill>
                </a:rPr>
                <a:t>, at 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flowering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23837222" y="23809810"/>
            <a:ext cx="4534130" cy="602689"/>
            <a:chOff x="22852749" y="10628587"/>
            <a:chExt cx="5391169" cy="373614"/>
          </a:xfrm>
        </p:grpSpPr>
        <p:sp>
          <p:nvSpPr>
            <p:cNvPr id="74" name="Rectangle à coins arrondis 73"/>
            <p:cNvSpPr/>
            <p:nvPr/>
          </p:nvSpPr>
          <p:spPr>
            <a:xfrm>
              <a:off x="22852749" y="10628587"/>
              <a:ext cx="4899014" cy="3607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22928570" y="10639692"/>
              <a:ext cx="5315348" cy="362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solidFill>
                    <a:schemeClr val="bg1"/>
                  </a:solidFill>
                </a:rPr>
                <a:t>Illustr</a:t>
              </a:r>
              <a:r>
                <a:rPr lang="fr-FR" sz="1600" dirty="0" smtClean="0">
                  <a:solidFill>
                    <a:schemeClr val="bg1"/>
                  </a:solidFill>
                </a:rPr>
                <a:t> </a:t>
              </a:r>
              <a:r>
                <a:rPr lang="fr-FR" sz="1600" dirty="0" smtClean="0">
                  <a:solidFill>
                    <a:schemeClr val="bg1"/>
                  </a:solidFill>
                </a:rPr>
                <a:t>4 </a:t>
              </a:r>
              <a:r>
                <a:rPr lang="fr-FR" sz="1600" dirty="0" smtClean="0">
                  <a:solidFill>
                    <a:schemeClr val="bg1"/>
                  </a:solidFill>
                </a:rPr>
                <a:t>:  Incubation of 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peas</a:t>
              </a:r>
              <a:r>
                <a:rPr lang="fr-FR" sz="1600" dirty="0" smtClean="0">
                  <a:solidFill>
                    <a:schemeClr val="bg1"/>
                  </a:solidFill>
                </a:rPr>
                <a:t> 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during</a:t>
              </a:r>
              <a:r>
                <a:rPr lang="fr-FR" sz="1600" dirty="0" smtClean="0">
                  <a:solidFill>
                    <a:schemeClr val="bg1"/>
                  </a:solidFill>
                </a:rPr>
                <a:t> N</a:t>
              </a:r>
              <a:r>
                <a:rPr lang="fr-FR" sz="16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fr-FR" sz="1600" dirty="0" smtClean="0">
                  <a:solidFill>
                    <a:schemeClr val="bg1"/>
                  </a:solidFill>
                </a:rPr>
                <a:t>O </a:t>
              </a:r>
              <a:br>
                <a:rPr lang="fr-FR" sz="1600" dirty="0" smtClean="0">
                  <a:solidFill>
                    <a:schemeClr val="bg1"/>
                  </a:solidFill>
                </a:rPr>
              </a:br>
              <a:r>
                <a:rPr lang="fr-FR" sz="1600" dirty="0" err="1" smtClean="0">
                  <a:solidFill>
                    <a:schemeClr val="bg1"/>
                  </a:solidFill>
                </a:rPr>
                <a:t>consumption</a:t>
              </a:r>
              <a:r>
                <a:rPr lang="fr-FR" sz="1600" dirty="0" smtClean="0">
                  <a:solidFill>
                    <a:schemeClr val="bg1"/>
                  </a:solidFill>
                </a:rPr>
                <a:t> 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measurement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666933" y="22754828"/>
            <a:ext cx="1392831" cy="1760063"/>
            <a:chOff x="22852749" y="10628587"/>
            <a:chExt cx="5391169" cy="455271"/>
          </a:xfrm>
        </p:grpSpPr>
        <p:sp>
          <p:nvSpPr>
            <p:cNvPr id="77" name="Rectangle à coins arrondis 76"/>
            <p:cNvSpPr/>
            <p:nvPr/>
          </p:nvSpPr>
          <p:spPr>
            <a:xfrm>
              <a:off x="22852749" y="10628587"/>
              <a:ext cx="4899014" cy="3607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22928571" y="10639692"/>
              <a:ext cx="5315347" cy="444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solidFill>
                    <a:schemeClr val="bg1"/>
                  </a:solidFill>
                </a:rPr>
                <a:t>Illustr</a:t>
              </a:r>
              <a:r>
                <a:rPr lang="fr-FR" sz="1600" dirty="0" smtClean="0">
                  <a:solidFill>
                    <a:schemeClr val="bg1"/>
                  </a:solidFill>
                </a:rPr>
                <a:t> </a:t>
              </a:r>
              <a:r>
                <a:rPr lang="fr-FR" sz="1600" dirty="0" smtClean="0">
                  <a:solidFill>
                    <a:schemeClr val="bg1"/>
                  </a:solidFill>
                </a:rPr>
                <a:t>3 </a:t>
              </a:r>
              <a:r>
                <a:rPr lang="fr-FR" sz="1600" dirty="0" smtClean="0">
                  <a:solidFill>
                    <a:schemeClr val="bg1"/>
                  </a:solidFill>
                </a:rPr>
                <a:t>:  </a:t>
              </a:r>
            </a:p>
            <a:p>
              <a:r>
                <a:rPr lang="fr-FR" sz="1600" dirty="0" err="1" smtClean="0">
                  <a:solidFill>
                    <a:schemeClr val="bg1"/>
                  </a:solidFill>
                </a:rPr>
                <a:t>Pictures</a:t>
              </a:r>
              <a:r>
                <a:rPr lang="fr-FR" sz="1600" dirty="0" smtClean="0">
                  <a:solidFill>
                    <a:schemeClr val="bg1"/>
                  </a:solidFill>
                </a:rPr>
                <a:t> of the 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different</a:t>
              </a:r>
              <a:r>
                <a:rPr lang="fr-FR" sz="1600" dirty="0" smtClean="0">
                  <a:solidFill>
                    <a:schemeClr val="bg1"/>
                  </a:solidFill>
                </a:rPr>
                <a:t> 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pea</a:t>
              </a:r>
              <a:r>
                <a:rPr lang="fr-FR" sz="1600" dirty="0" smtClean="0">
                  <a:solidFill>
                    <a:schemeClr val="bg1"/>
                  </a:solidFill>
                </a:rPr>
                <a:t>  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genotypes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462342" y="22250772"/>
            <a:ext cx="2074362" cy="307777"/>
            <a:chOff x="2419380" y="22130777"/>
            <a:chExt cx="2074362" cy="307777"/>
          </a:xfrm>
        </p:grpSpPr>
        <p:sp>
          <p:nvSpPr>
            <p:cNvPr id="79" name="Rectangle à coins arrondis 78"/>
            <p:cNvSpPr/>
            <p:nvPr/>
          </p:nvSpPr>
          <p:spPr>
            <a:xfrm>
              <a:off x="2419380" y="22130777"/>
              <a:ext cx="2074362" cy="288033"/>
            </a:xfrm>
            <a:prstGeom prst="roundRect">
              <a:avLst/>
            </a:prstGeom>
            <a:solidFill>
              <a:srgbClr val="99CC0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664496" y="22130777"/>
              <a:ext cx="1501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P2</a:t>
              </a:r>
              <a:endParaRPr lang="fr-FR" sz="1400" dirty="0"/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6998846" y="22178764"/>
            <a:ext cx="2074362" cy="307777"/>
            <a:chOff x="2419380" y="22130777"/>
            <a:chExt cx="2074362" cy="307777"/>
          </a:xfrm>
        </p:grpSpPr>
        <p:sp>
          <p:nvSpPr>
            <p:cNvPr id="83" name="Rectangle à coins arrondis 82"/>
            <p:cNvSpPr/>
            <p:nvPr/>
          </p:nvSpPr>
          <p:spPr>
            <a:xfrm>
              <a:off x="2419380" y="22130777"/>
              <a:ext cx="2074362" cy="288033"/>
            </a:xfrm>
            <a:prstGeom prst="roundRect">
              <a:avLst/>
            </a:prstGeom>
            <a:solidFill>
              <a:srgbClr val="99CC0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2664496" y="22130777"/>
              <a:ext cx="1501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Frisson</a:t>
              </a:r>
              <a:endParaRPr lang="fr-FR" sz="1400" dirty="0"/>
            </a:p>
          </p:txBody>
        </p:sp>
      </p:grpSp>
      <p:grpSp>
        <p:nvGrpSpPr>
          <p:cNvPr id="85" name="Groupe 84"/>
          <p:cNvGrpSpPr/>
          <p:nvPr/>
        </p:nvGrpSpPr>
        <p:grpSpPr>
          <a:xfrm>
            <a:off x="11247318" y="22178764"/>
            <a:ext cx="2074362" cy="307777"/>
            <a:chOff x="2419380" y="22130777"/>
            <a:chExt cx="2074362" cy="307777"/>
          </a:xfrm>
        </p:grpSpPr>
        <p:sp>
          <p:nvSpPr>
            <p:cNvPr id="86" name="Rectangle à coins arrondis 85"/>
            <p:cNvSpPr/>
            <p:nvPr/>
          </p:nvSpPr>
          <p:spPr>
            <a:xfrm>
              <a:off x="2419380" y="22130777"/>
              <a:ext cx="2074362" cy="288033"/>
            </a:xfrm>
            <a:prstGeom prst="roundRect">
              <a:avLst/>
            </a:prstGeom>
            <a:solidFill>
              <a:srgbClr val="99CC0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2664496" y="22130777"/>
              <a:ext cx="1501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Frisson-</a:t>
              </a:r>
              <a:r>
                <a:rPr lang="fr-FR" sz="1400" dirty="0" err="1" smtClean="0"/>
                <a:t>sym</a:t>
              </a:r>
              <a:r>
                <a:rPr lang="fr-FR" sz="1400" dirty="0" smtClean="0"/>
                <a:t> 29</a:t>
              </a:r>
              <a:endParaRPr lang="fr-FR" sz="1400" dirty="0"/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15913968" y="22106756"/>
            <a:ext cx="2074362" cy="307777"/>
            <a:chOff x="2419380" y="22130777"/>
            <a:chExt cx="2074362" cy="307777"/>
          </a:xfrm>
        </p:grpSpPr>
        <p:sp>
          <p:nvSpPr>
            <p:cNvPr id="89" name="Rectangle à coins arrondis 88"/>
            <p:cNvSpPr/>
            <p:nvPr/>
          </p:nvSpPr>
          <p:spPr>
            <a:xfrm>
              <a:off x="2419380" y="22130777"/>
              <a:ext cx="2074362" cy="288033"/>
            </a:xfrm>
            <a:prstGeom prst="roundRect">
              <a:avLst/>
            </a:prstGeom>
            <a:solidFill>
              <a:srgbClr val="99CC0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2664496" y="22130777"/>
              <a:ext cx="1501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Austin</a:t>
              </a:r>
              <a:endParaRPr lang="fr-FR" sz="1400" dirty="0"/>
            </a:p>
          </p:txBody>
        </p:sp>
      </p:grpSp>
      <p:grpSp>
        <p:nvGrpSpPr>
          <p:cNvPr id="91" name="Groupe 90"/>
          <p:cNvGrpSpPr/>
          <p:nvPr/>
        </p:nvGrpSpPr>
        <p:grpSpPr>
          <a:xfrm>
            <a:off x="20162440" y="22087011"/>
            <a:ext cx="2074362" cy="307777"/>
            <a:chOff x="2419380" y="22130777"/>
            <a:chExt cx="2074362" cy="307777"/>
          </a:xfrm>
        </p:grpSpPr>
        <p:sp>
          <p:nvSpPr>
            <p:cNvPr id="92" name="Rectangle à coins arrondis 91"/>
            <p:cNvSpPr/>
            <p:nvPr/>
          </p:nvSpPr>
          <p:spPr>
            <a:xfrm>
              <a:off x="2419380" y="22130777"/>
              <a:ext cx="2074362" cy="288033"/>
            </a:xfrm>
            <a:prstGeom prst="roundRect">
              <a:avLst/>
            </a:prstGeom>
            <a:solidFill>
              <a:srgbClr val="99CC0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2664496" y="22130777"/>
              <a:ext cx="1501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Austin-</a:t>
              </a:r>
              <a:r>
                <a:rPr lang="fr-FR" sz="1400" dirty="0" err="1" smtClean="0"/>
                <a:t>sym</a:t>
              </a:r>
              <a:r>
                <a:rPr lang="fr-FR" sz="1400" dirty="0" smtClean="0"/>
                <a:t> 29</a:t>
              </a:r>
              <a:endParaRPr lang="fr-FR" sz="1400" dirty="0"/>
            </a:p>
          </p:txBody>
        </p:sp>
      </p:grpSp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191" y="26851932"/>
            <a:ext cx="10730077" cy="439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4166255" y="4343850"/>
            <a:ext cx="18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PUIGES PROJECT</a:t>
            </a:r>
            <a:endParaRPr lang="fr-FR" sz="2000" dirty="0"/>
          </a:p>
        </p:txBody>
      </p:sp>
      <p:pic>
        <p:nvPicPr>
          <p:cNvPr id="103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987" y="4150105"/>
            <a:ext cx="13239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agreenium.org/var/agreenium/storage/images/media/images/climate-smart-agriculture-2015/8685-1-fre-FR/Climate-Smart-Agriculture-2015_mainstory1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252" y="39560596"/>
            <a:ext cx="5266941" cy="24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686</Words>
  <Application>Microsoft Office PowerPoint</Application>
  <PresentationFormat>Personnalisé</PresentationFormat>
  <Paragraphs>54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OBERTEL</dc:creator>
  <cp:lastModifiedBy>Catherine Henault</cp:lastModifiedBy>
  <cp:revision>182</cp:revision>
  <cp:lastPrinted>2015-03-10T14:19:06Z</cp:lastPrinted>
  <dcterms:created xsi:type="dcterms:W3CDTF">2013-01-29T08:43:09Z</dcterms:created>
  <dcterms:modified xsi:type="dcterms:W3CDTF">2015-03-11T09:18:20Z</dcterms:modified>
</cp:coreProperties>
</file>