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28803600" cy="43205400"/>
  <p:notesSz cx="6742113" cy="987425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31"/>
    <a:srgbClr val="D17F7D"/>
    <a:srgbClr val="7B7358"/>
    <a:srgbClr val="344248"/>
    <a:srgbClr val="47A5C7"/>
    <a:srgbClr val="57414B"/>
    <a:srgbClr val="C38EBF"/>
    <a:srgbClr val="643435"/>
    <a:srgbClr val="CC2438"/>
    <a:srgbClr val="14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46" d="100"/>
          <a:sy n="46" d="100"/>
        </p:scale>
        <p:origin x="-1320" y="-60"/>
      </p:cViewPr>
      <p:guideLst>
        <p:guide orient="horz" pos="13018"/>
        <p:guide pos="89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t>26/08/2016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32248" y="25339145"/>
            <a:ext cx="7558886" cy="39604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8800000" cy="4320000"/>
          </a:xfrm>
          <a:prstGeom prst="rect">
            <a:avLst/>
          </a:prstGeom>
          <a:solidFill>
            <a:srgbClr val="7B7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760000" cy="5760000"/>
          </a:xfrm>
          <a:prstGeom prst="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8880000"/>
            <a:ext cx="28800000" cy="4320000"/>
          </a:xfrm>
          <a:prstGeom prst="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32848" y="509238"/>
            <a:ext cx="22872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Optimisation du plan d’échantillonnage de la deuxième campagne du Réseau de Mesures de la Qualité des Sols </a:t>
            </a:r>
            <a:r>
              <a:rPr lang="fr-FR" sz="5400" b="1" dirty="0" smtClean="0">
                <a:solidFill>
                  <a:schemeClr val="bg1"/>
                </a:solidFill>
              </a:rPr>
              <a:t>pour la détection d’évolutions temporelles et </a:t>
            </a:r>
            <a:r>
              <a:rPr lang="fr-FR" sz="5400" b="1" dirty="0">
                <a:solidFill>
                  <a:schemeClr val="bg1"/>
                </a:solidFill>
              </a:rPr>
              <a:t>l’acquisition de références sur une propriété physique des sols</a:t>
            </a:r>
            <a:r>
              <a:rPr lang="fr-FR" sz="54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fr-FR" sz="5400" b="1" dirty="0" smtClean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le Réservoir </a:t>
            </a:r>
            <a:r>
              <a:rPr lang="fr-FR" sz="5400" b="1" dirty="0" smtClean="0">
                <a:solidFill>
                  <a:schemeClr val="bg1"/>
                </a:solidFill>
              </a:rPr>
              <a:t>Utilisable (RU)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84976" y="4608812"/>
            <a:ext cx="2160240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Line </a:t>
            </a:r>
            <a:r>
              <a:rPr lang="fr-FR" sz="4000" b="1" dirty="0" smtClean="0"/>
              <a:t>Boulonne</a:t>
            </a:r>
            <a:r>
              <a:rPr lang="fr-FR" sz="4000" b="1" baseline="30000" dirty="0" smtClean="0"/>
              <a:t>1</a:t>
            </a:r>
            <a:r>
              <a:rPr lang="fr-FR" sz="4000" b="1" dirty="0" smtClean="0"/>
              <a:t>, </a:t>
            </a:r>
            <a:r>
              <a:rPr lang="fr-FR" sz="4000" b="1" dirty="0"/>
              <a:t>Chloé </a:t>
            </a:r>
            <a:r>
              <a:rPr lang="fr-FR" sz="4000" b="1" dirty="0" smtClean="0"/>
              <a:t>Swiderski</a:t>
            </a:r>
            <a:r>
              <a:rPr lang="fr-FR" sz="4000" b="1" baseline="30000" dirty="0" smtClean="0"/>
              <a:t>1</a:t>
            </a:r>
            <a:r>
              <a:rPr lang="fr-FR" sz="4000" b="1" dirty="0" smtClean="0"/>
              <a:t>, </a:t>
            </a:r>
            <a:r>
              <a:rPr lang="fr-FR" sz="4000" b="1" dirty="0"/>
              <a:t>Isabelle </a:t>
            </a:r>
            <a:r>
              <a:rPr lang="fr-FR" sz="4000" b="1" dirty="0" smtClean="0"/>
              <a:t>Cousin</a:t>
            </a:r>
            <a:r>
              <a:rPr lang="fr-FR" sz="4000" b="1" baseline="30000" dirty="0" smtClean="0"/>
              <a:t>2</a:t>
            </a:r>
            <a:r>
              <a:rPr lang="fr-FR" sz="4000" b="1" dirty="0" smtClean="0"/>
              <a:t>, </a:t>
            </a:r>
            <a:r>
              <a:rPr lang="fr-FR" sz="4000" b="1" dirty="0"/>
              <a:t>Nicolas </a:t>
            </a:r>
            <a:r>
              <a:rPr lang="fr-FR" sz="4000" b="1" dirty="0" smtClean="0"/>
              <a:t>Saby</a:t>
            </a:r>
            <a:r>
              <a:rPr lang="fr-FR" sz="4000" b="1" baseline="30000" dirty="0" smtClean="0"/>
              <a:t>1</a:t>
            </a:r>
            <a:r>
              <a:rPr lang="fr-FR" sz="4000" b="1" dirty="0" smtClean="0"/>
              <a:t>, </a:t>
            </a:r>
            <a:r>
              <a:rPr lang="fr-FR" sz="4000" b="1" dirty="0"/>
              <a:t>Céline </a:t>
            </a:r>
            <a:r>
              <a:rPr lang="fr-FR" sz="4000" b="1" dirty="0" smtClean="0"/>
              <a:t>Ratié</a:t>
            </a:r>
            <a:r>
              <a:rPr lang="fr-FR" sz="4000" b="1" baseline="30000" dirty="0" smtClean="0"/>
              <a:t>1</a:t>
            </a:r>
            <a:r>
              <a:rPr lang="fr-FR" sz="4000" b="1" dirty="0" smtClean="0"/>
              <a:t>, </a:t>
            </a:r>
            <a:r>
              <a:rPr lang="fr-FR" sz="4000" b="1" dirty="0"/>
              <a:t>Claudy </a:t>
            </a:r>
            <a:r>
              <a:rPr lang="fr-FR" sz="4000" b="1" dirty="0" smtClean="0"/>
              <a:t>Jolivet</a:t>
            </a:r>
            <a:r>
              <a:rPr lang="fr-FR" sz="4000" b="1" baseline="30000" dirty="0" smtClean="0"/>
              <a:t>1</a:t>
            </a:r>
          </a:p>
          <a:p>
            <a:endParaRPr lang="fr-FR" sz="4000" b="1" baseline="30000" dirty="0"/>
          </a:p>
          <a:p>
            <a:r>
              <a:rPr lang="fr-FR" sz="4000" dirty="0" smtClean="0"/>
              <a:t> 1 : US1106</a:t>
            </a:r>
            <a:r>
              <a:rPr lang="fr-FR" sz="4000" dirty="0"/>
              <a:t>, InfoSol, F-45075 Orléans, </a:t>
            </a:r>
            <a:r>
              <a:rPr lang="fr-FR" sz="4000" dirty="0" smtClean="0"/>
              <a:t>France</a:t>
            </a:r>
          </a:p>
          <a:p>
            <a:r>
              <a:rPr lang="fr-FR" sz="4000" dirty="0" smtClean="0"/>
              <a:t> 2 </a:t>
            </a:r>
            <a:r>
              <a:rPr lang="fr-FR" sz="4000" dirty="0"/>
              <a:t>: </a:t>
            </a:r>
            <a:r>
              <a:rPr lang="fr-FR" sz="4000" dirty="0" smtClean="0"/>
              <a:t>UR 0272, Science du Sol, </a:t>
            </a:r>
            <a:r>
              <a:rPr lang="fr-FR" sz="4000" dirty="0"/>
              <a:t>F-45075 Orléans, France </a:t>
            </a:r>
            <a:endParaRPr lang="fr-FR" sz="4000" dirty="0" smtClean="0"/>
          </a:p>
          <a:p>
            <a:endParaRPr lang="fr-FR" sz="4000" b="1" baseline="30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6" y="1246121"/>
            <a:ext cx="4738918" cy="19425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9" y="39920047"/>
            <a:ext cx="4537262" cy="185989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614939" y="40235929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INRA Centre de Recherches d'Orléans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2163, avenue de la Pomme de Pin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CS 40001 Ardon</a:t>
            </a:r>
          </a:p>
          <a:p>
            <a:r>
              <a:rPr lang="fr-FR" sz="2800" dirty="0">
                <a:solidFill>
                  <a:schemeClr val="bg1"/>
                </a:solidFill>
                <a:latin typeface="Myriad Pro" pitchFamily="34" charset="0"/>
              </a:rPr>
              <a:t>45075 ORLÉANS cedex 2 </a:t>
            </a:r>
            <a:r>
              <a:rPr lang="fr-FR" sz="2800" dirty="0" smtClean="0">
                <a:solidFill>
                  <a:schemeClr val="bg1"/>
                </a:solidFill>
                <a:latin typeface="Myriad Pro" pitchFamily="34" charset="0"/>
              </a:rPr>
              <a:t>– France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993" y="38564655"/>
            <a:ext cx="6423471" cy="6498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856" y="40183423"/>
            <a:ext cx="3244947" cy="1630488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432248" y="30171652"/>
            <a:ext cx="7558886" cy="483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 b="1"/>
            </a:lvl1pPr>
          </a:lstStyle>
          <a:p>
            <a:pPr algn="ctr"/>
            <a:r>
              <a:rPr lang="fr-FR" sz="2800" dirty="0" smtClean="0"/>
              <a:t>Bilan</a:t>
            </a:r>
            <a:endParaRPr lang="fr-FR" sz="2800" b="0" dirty="0" smtClean="0"/>
          </a:p>
          <a:p>
            <a:endParaRPr lang="fr-FR" sz="2800" b="0" dirty="0" smtClean="0"/>
          </a:p>
          <a:p>
            <a:r>
              <a:rPr lang="fr-FR" sz="2800" b="0" dirty="0" smtClean="0"/>
              <a:t>Sur 12 ans 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0" dirty="0"/>
              <a:t>480 sites </a:t>
            </a:r>
            <a:r>
              <a:rPr lang="fr-FR" sz="2800" b="0" dirty="0" smtClean="0"/>
              <a:t>sur 2170 sélectionnés pour les mesures d’évaluation </a:t>
            </a:r>
            <a:r>
              <a:rPr lang="fr-FR" sz="2800" b="0" dirty="0"/>
              <a:t>du </a:t>
            </a:r>
            <a:r>
              <a:rPr lang="fr-FR" sz="2800" b="0" dirty="0" smtClean="0"/>
              <a:t>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0" dirty="0" smtClean="0"/>
              <a:t>1135 horizons sur 480 profils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0" dirty="0" smtClean="0"/>
              <a:t>224 </a:t>
            </a:r>
            <a:r>
              <a:rPr lang="fr-FR" sz="2800" b="0" dirty="0"/>
              <a:t>types </a:t>
            </a:r>
            <a:r>
              <a:rPr lang="fr-FR" sz="2800" b="0" dirty="0" smtClean="0"/>
              <a:t>d’horizons </a:t>
            </a:r>
            <a:r>
              <a:rPr lang="fr-FR" sz="2800" b="0" smtClean="0"/>
              <a:t>seront échantillonnés, </a:t>
            </a:r>
            <a:r>
              <a:rPr lang="fr-FR" sz="2800" b="0" dirty="0" smtClean="0"/>
              <a:t>soit </a:t>
            </a:r>
            <a:r>
              <a:rPr lang="fr-FR" sz="2800" b="0" dirty="0"/>
              <a:t>80 % de l’inconnu </a:t>
            </a:r>
            <a:r>
              <a:rPr lang="fr-FR" sz="2800" b="0" dirty="0" smtClean="0"/>
              <a:t>actuellement</a:t>
            </a:r>
          </a:p>
          <a:p>
            <a:endParaRPr lang="fr-FR" sz="2800" b="0" dirty="0" smtClean="0"/>
          </a:p>
          <a:p>
            <a:r>
              <a:rPr lang="fr-FR" sz="2800" b="0" dirty="0"/>
              <a:t>Par an </a:t>
            </a:r>
            <a:r>
              <a:rPr lang="fr-FR" sz="2800" b="0" dirty="0" smtClean="0"/>
              <a:t>: 180 </a:t>
            </a:r>
            <a:r>
              <a:rPr lang="fr-FR" sz="2800" b="0" dirty="0"/>
              <a:t>sites échantillonnés dont </a:t>
            </a:r>
            <a:r>
              <a:rPr lang="fr-FR" sz="2800" b="0" dirty="0" smtClean="0"/>
              <a:t>40 avec </a:t>
            </a:r>
            <a:r>
              <a:rPr lang="fr-FR" sz="2800" b="0" dirty="0"/>
              <a:t>mesures </a:t>
            </a:r>
            <a:r>
              <a:rPr lang="fr-FR" sz="2800" b="0" dirty="0" smtClean="0"/>
              <a:t>d’évaluation du RU</a:t>
            </a:r>
            <a:endParaRPr lang="fr-FR" sz="2800" b="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17753710" y="42348744"/>
            <a:ext cx="526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fr-FR" dirty="0"/>
              <a:t>www.gissol.fr</a:t>
            </a:r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" y="3528692"/>
            <a:ext cx="5743413" cy="1489107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21026517" y="38238289"/>
            <a:ext cx="712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 smtClean="0"/>
              <a:t>Remerciements : </a:t>
            </a:r>
            <a:r>
              <a:rPr lang="fr-FR" sz="1800" i="1" dirty="0"/>
              <a:t>Hervé Gaillard (UR Science du Sol</a:t>
            </a:r>
            <a:r>
              <a:rPr lang="fr-FR" sz="1800" i="1" dirty="0" smtClean="0"/>
              <a:t>) pour les illustrations </a:t>
            </a:r>
          </a:p>
          <a:p>
            <a:pPr algn="r"/>
            <a:r>
              <a:rPr lang="fr-FR" sz="1800" i="1" dirty="0" smtClean="0"/>
              <a:t>et le protocole de prélèvement, ainsi que les mesures à venir.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14401800" y="12025636"/>
            <a:ext cx="74888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Objectifs</a:t>
            </a:r>
          </a:p>
          <a:p>
            <a:pPr marL="342900" indent="-342900" algn="just">
              <a:spcAft>
                <a:spcPts val="1200"/>
              </a:spcAft>
              <a:buFont typeface="Wingdings 2" panose="05020102010507070707" pitchFamily="18" charset="2"/>
              <a:buChar char="E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acquérir des mesures de références sur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une sélection d’horizons du RMQS pour évaluer </a:t>
            </a:r>
            <a:r>
              <a:rPr lang="fr-F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 fine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le RU sur l’ensemble des 2170 profils du RMQS</a:t>
            </a:r>
          </a:p>
          <a:p>
            <a:pPr algn="just"/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Méthode</a:t>
            </a:r>
          </a:p>
          <a:p>
            <a:pPr marL="342900" indent="-342900" algn="just">
              <a:spcAft>
                <a:spcPts val="1200"/>
              </a:spcAft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confronter, sur la base d’une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typologie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commune, les caractéristiques pédologiques des horizons du RMQS et celles de la base SOLHYDRO (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Bruand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et al., 2004), qui rassemble les propriétés  hydriques des sols de France, pour identifier les horizons pour lesquels on ne connait pas la valeur du RU</a:t>
            </a:r>
          </a:p>
          <a:p>
            <a:pPr algn="just"/>
            <a:r>
              <a:rPr lang="fr-FR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Hypothèse</a:t>
            </a:r>
          </a:p>
          <a:p>
            <a:pPr marL="342900" indent="-342900" algn="just">
              <a:buFont typeface="Wingdings 2" panose="05020102010507070707" pitchFamily="18" charset="2"/>
              <a:buChar char="E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ne valeur de RU par type d’horizon est extrapolable à l’ensemble des horizons du même type</a:t>
            </a:r>
          </a:p>
          <a:p>
            <a:pPr marL="342900" indent="-342900" algn="just"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typologie basée sur : nom d’horizon – classe de texture dominante – classe de taux d’EG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5" name="Connecteur droit 124"/>
          <p:cNvCxnSpPr/>
          <p:nvPr/>
        </p:nvCxnSpPr>
        <p:spPr>
          <a:xfrm flipH="1">
            <a:off x="14185776" y="10297444"/>
            <a:ext cx="1800" cy="928903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ZoneTexte 126"/>
          <p:cNvSpPr txBox="1"/>
          <p:nvPr/>
        </p:nvSpPr>
        <p:spPr>
          <a:xfrm>
            <a:off x="576264" y="10441460"/>
            <a:ext cx="13321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Il s’agit de déterminer une nouvelle stratégie d’échantillonnage annualisée pour la deuxième campagne du RMQS métropolitain (2170 sites).</a:t>
            </a:r>
          </a:p>
          <a:p>
            <a:pPr algn="just"/>
            <a:r>
              <a:rPr lang="fr-FR" sz="2400" u="sng" dirty="0" smtClean="0">
                <a:solidFill>
                  <a:schemeClr val="accent3">
                    <a:lumMod val="75000"/>
                  </a:schemeClr>
                </a:solidFill>
              </a:rPr>
              <a:t>Objectifs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tenir compte des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contraintes liées à la répartition temporelle de l'échantillonnage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fr-FR" sz="2400" baseline="300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campagne</a:t>
            </a:r>
          </a:p>
          <a:p>
            <a:pPr marL="457200" indent="-457200" algn="just"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obtenir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dès les premières années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des cartes nationales des indicateurs mesurés durant la 2</a:t>
            </a:r>
            <a:r>
              <a:rPr lang="fr-FR" sz="2400" baseline="30000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campagne</a:t>
            </a:r>
          </a:p>
          <a:p>
            <a:pPr marL="457200" indent="-457200" algn="just"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pouvoir analyser rapidement l'évolution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temporelle de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ces indicateurs entre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les 2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campagnes</a:t>
            </a:r>
          </a:p>
          <a:p>
            <a:pPr marL="457200" indent="-457200" algn="just"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intégrer les contraintes logistiques liées à la gestion des échantillons par le Conservatoire européen d’échantillons de sols qui réceptionne, prépare et archive l’intégralité des échantillons du RMQS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571152" y="21980738"/>
            <a:ext cx="18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Taux de 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renseignement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(entre 0 : rouge  et 1 : vert ) des 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profils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RMQS  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 la base de données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SOLHYDRO  </a:t>
            </a:r>
            <a:r>
              <a:rPr lang="fr-FR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 l’évaluation du 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</a:t>
            </a: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48272" y="7111889"/>
            <a:ext cx="27363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Le Réseau de Mesures de la Qualité des Sols </a:t>
            </a:r>
            <a:r>
              <a:rPr lang="fr-FR" sz="2800" dirty="0" smtClean="0"/>
              <a:t>(RMQS</a:t>
            </a:r>
            <a:r>
              <a:rPr lang="fr-FR" sz="2800" dirty="0"/>
              <a:t>) est un </a:t>
            </a:r>
            <a:r>
              <a:rPr lang="fr-FR" sz="2800" dirty="0" smtClean="0"/>
              <a:t>dispositif de suivi à long terme de la qualité des sols français. Il est constitué de 2 </a:t>
            </a:r>
            <a:r>
              <a:rPr lang="fr-FR" sz="2800" dirty="0"/>
              <a:t>240 sites répartis selon un maillage de 16 km x 16 km </a:t>
            </a:r>
            <a:r>
              <a:rPr lang="fr-FR" sz="2800" dirty="0" smtClean="0"/>
              <a:t>couvrant le </a:t>
            </a:r>
            <a:r>
              <a:rPr lang="fr-FR" sz="2800" dirty="0"/>
              <a:t>territoire métropolitain et les départements d’outre-mer. En métropole, la première campagne de mesures (2000-2009) a permis d’acquérir des références sur des propriétés chimiques des sols. La deuxième campagne (2016-2027) a pour objectif </a:t>
            </a:r>
            <a:r>
              <a:rPr lang="fr-FR" sz="2800" dirty="0" smtClean="0"/>
              <a:t>de </a:t>
            </a:r>
            <a:r>
              <a:rPr lang="fr-FR" sz="2800" dirty="0"/>
              <a:t>mettre en évidence, </a:t>
            </a:r>
            <a:r>
              <a:rPr lang="fr-FR" sz="2800" dirty="0" smtClean="0"/>
              <a:t>grâce à un </a:t>
            </a:r>
            <a:r>
              <a:rPr lang="fr-FR" sz="2800" dirty="0"/>
              <a:t>protocole d’échantillonnage adapté, d’éventuelles </a:t>
            </a:r>
            <a:r>
              <a:rPr lang="fr-FR" sz="2800" b="1" dirty="0"/>
              <a:t>évolutions </a:t>
            </a:r>
            <a:r>
              <a:rPr lang="fr-FR" sz="2800" b="1" dirty="0" smtClean="0"/>
              <a:t>des </a:t>
            </a:r>
            <a:r>
              <a:rPr lang="fr-FR" sz="2800" b="1" dirty="0"/>
              <a:t>propriétés du sol liées à la fertilité, au stockage de carbone, à la contamination ou à la biodiversité</a:t>
            </a:r>
            <a:r>
              <a:rPr lang="fr-FR" sz="2800" dirty="0"/>
              <a:t>. </a:t>
            </a:r>
            <a:r>
              <a:rPr lang="fr-FR" sz="2800" dirty="0" smtClean="0"/>
              <a:t>Elle </a:t>
            </a:r>
            <a:r>
              <a:rPr lang="fr-FR" sz="2800" dirty="0"/>
              <a:t>constitue également une opportunité pour </a:t>
            </a:r>
            <a:r>
              <a:rPr lang="fr-FR" sz="2800" b="1" dirty="0"/>
              <a:t>acquérir des données de référence sur de nouvelles propriétés qui permettront de mieux évaluer la sensibilité des sols au changement </a:t>
            </a:r>
            <a:r>
              <a:rPr lang="fr-FR" sz="2800" b="1" dirty="0" smtClean="0"/>
              <a:t>climatique,</a:t>
            </a:r>
            <a:r>
              <a:rPr lang="fr-FR" sz="2800" dirty="0" smtClean="0"/>
              <a:t> parmi </a:t>
            </a:r>
            <a:r>
              <a:rPr lang="fr-FR" sz="2800" dirty="0"/>
              <a:t>lesquelles le </a:t>
            </a:r>
            <a:r>
              <a:rPr lang="fr-FR" sz="2800" b="1" dirty="0" smtClean="0"/>
              <a:t>Réservoir en eau </a:t>
            </a:r>
            <a:r>
              <a:rPr lang="fr-FR" sz="2800" b="1" dirty="0"/>
              <a:t>Utilisable</a:t>
            </a:r>
            <a:r>
              <a:rPr lang="fr-FR" sz="2800" dirty="0"/>
              <a:t> par les </a:t>
            </a:r>
            <a:r>
              <a:rPr lang="fr-FR" sz="2800" dirty="0" smtClean="0"/>
              <a:t>plantes (RU).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7749" y="9721380"/>
            <a:ext cx="1359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Objectif I  : détecter des évolutions temporelles</a:t>
            </a:r>
            <a:endParaRPr lang="fr-F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4627391" y="9721380"/>
            <a:ext cx="1359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 II  : acquisition de références sur le RU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-12337" y="5040860"/>
            <a:ext cx="65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bg1"/>
                </a:solidFill>
              </a:rPr>
              <a:t>Programme ayant le soutien financier de l’ONEMA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30" name="Image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40" y="5040860"/>
            <a:ext cx="2225040" cy="8747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33602" y="40636038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JES Louvain la Neuve 5-8 juillet 2016</a:t>
            </a: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44216" y="3614831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BOURGEOIS, A., ALLARD, D., SABY, N., MARTIN, M., ARROUAYS, D. (2012).  Optimisation d’un échantillonnage annualisé d’un réseau national de surveillance de la qualité des sols : Application aux teneurs en carbone du RMQS. In: </a:t>
            </a:r>
            <a:r>
              <a:rPr lang="fr-FR" sz="1200" i="1" dirty="0"/>
              <a:t>Le sol face aux changements globaux</a:t>
            </a:r>
            <a:r>
              <a:rPr lang="fr-FR" sz="1200" dirty="0"/>
              <a:t> (p. 222-223). </a:t>
            </a:r>
            <a:r>
              <a:rPr lang="fr-FR" sz="1200" dirty="0" err="1"/>
              <a:t>Presented</a:t>
            </a:r>
            <a:r>
              <a:rPr lang="fr-FR" sz="1200" dirty="0"/>
              <a:t> at 11. Journées d'Etude des Sols (JES), Versailles, FRA (2012-03-19 - 2012-03-23</a:t>
            </a:r>
            <a:r>
              <a:rPr lang="fr-FR" sz="1200" dirty="0" smtClean="0"/>
              <a:t>).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BRUAND A., DUVAL O., COUSIN I., (2004).  Estimation des propriétés de rétention en eau à partir de la base de données SOLHYDRO :  une première proposition combinant le type d’horizon, sa texture et sa densité apparente. Etude et Gestion des Sols, 11(3), 323-332.</a:t>
            </a:r>
          </a:p>
          <a:p>
            <a:pPr algn="just"/>
            <a:endParaRPr lang="fr-FR" sz="1200" dirty="0"/>
          </a:p>
          <a:p>
            <a:pPr algn="just"/>
            <a:r>
              <a:rPr lang="en-US" sz="1200" dirty="0" smtClean="0"/>
              <a:t>SABY, </a:t>
            </a:r>
            <a:r>
              <a:rPr lang="en-US" sz="1200" dirty="0"/>
              <a:t>N., </a:t>
            </a:r>
            <a:r>
              <a:rPr lang="en-US" sz="1200" dirty="0" smtClean="0"/>
              <a:t>BOURGEOIS, </a:t>
            </a:r>
            <a:r>
              <a:rPr lang="en-US" sz="1200" dirty="0"/>
              <a:t>A., </a:t>
            </a:r>
            <a:r>
              <a:rPr lang="en-US" sz="1200" dirty="0" smtClean="0"/>
              <a:t>ALLARD, </a:t>
            </a:r>
            <a:r>
              <a:rPr lang="en-US" sz="1200" dirty="0"/>
              <a:t>D., </a:t>
            </a:r>
            <a:r>
              <a:rPr lang="en-US" sz="1200" dirty="0" smtClean="0"/>
              <a:t>BOUKIR, </a:t>
            </a:r>
            <a:r>
              <a:rPr lang="en-US" sz="1200" dirty="0"/>
              <a:t>H., </a:t>
            </a:r>
            <a:r>
              <a:rPr lang="en-US" sz="1200" dirty="0" smtClean="0"/>
              <a:t>MARTIN, </a:t>
            </a:r>
            <a:r>
              <a:rPr lang="en-US" sz="1200" dirty="0"/>
              <a:t>M., </a:t>
            </a:r>
            <a:r>
              <a:rPr lang="en-US" sz="1200" dirty="0" smtClean="0"/>
              <a:t>BARDY, </a:t>
            </a:r>
            <a:r>
              <a:rPr lang="en-US" sz="1200" dirty="0"/>
              <a:t>M., </a:t>
            </a:r>
            <a:r>
              <a:rPr lang="en-US" sz="1200" dirty="0" smtClean="0"/>
              <a:t>ARROUAYS, </a:t>
            </a:r>
            <a:r>
              <a:rPr lang="en-US" sz="1200" dirty="0"/>
              <a:t>D. (2013). </a:t>
            </a:r>
            <a:r>
              <a:rPr lang="en-US" sz="1200" dirty="0" smtClean="0"/>
              <a:t> </a:t>
            </a:r>
            <a:r>
              <a:rPr lang="en-US" sz="1200" dirty="0"/>
              <a:t>Testing the implementation of sampling designs for soil carbon monitoring. In: </a:t>
            </a:r>
            <a:r>
              <a:rPr lang="en-US" sz="1200" i="1" dirty="0"/>
              <a:t>Soil in Space and Time : First divisional conference of all commissions and working groups of IUSS Division 1 at University of Ulm, Germany</a:t>
            </a:r>
            <a:r>
              <a:rPr lang="en-US" sz="1200" dirty="0"/>
              <a:t> (p. 70-71). Presented at International Soil Science Conference, Ulm, DEU (2013-09-29 - 2013-10-04</a:t>
            </a:r>
            <a:r>
              <a:rPr lang="en-US" sz="1200" dirty="0" smtClean="0"/>
              <a:t>).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SWIDERSKI, C., SABY, N., BOULONNE L. , COUSIN, I., RATIE, C., JOLIVET, C. Soumis 2016   : </a:t>
            </a:r>
            <a:r>
              <a:rPr lang="fr-FR" sz="1200" dirty="0"/>
              <a:t>Optimisation du plan d’échantillonnage de la deuxième campagne du Réseau de Mesures de la Qualité des Sols de France par intégration </a:t>
            </a:r>
            <a:r>
              <a:rPr lang="fr-FR" sz="1200" dirty="0" err="1" smtClean="0"/>
              <a:t>multi-critères</a:t>
            </a:r>
            <a:r>
              <a:rPr lang="fr-FR" sz="1200" dirty="0" smtClean="0"/>
              <a:t>.[…] Soumis à EGS.</a:t>
            </a:r>
            <a:endParaRPr lang="fr-FR" sz="1200" dirty="0"/>
          </a:p>
        </p:txBody>
      </p:sp>
      <p:sp>
        <p:nvSpPr>
          <p:cNvPr id="90" name="ZoneTexte 89"/>
          <p:cNvSpPr txBox="1"/>
          <p:nvPr/>
        </p:nvSpPr>
        <p:spPr>
          <a:xfrm>
            <a:off x="11593500" y="22527184"/>
            <a:ext cx="532923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Contraintes de l’échantillonnage  annualisé </a:t>
            </a:r>
            <a:r>
              <a:rPr lang="fr-FR" sz="2400" b="1" dirty="0" smtClean="0"/>
              <a:t>temporel </a:t>
            </a:r>
            <a:r>
              <a:rPr lang="fr-FR" sz="2400" dirty="0" smtClean="0"/>
              <a:t>et logistiques</a:t>
            </a:r>
            <a:endParaRPr lang="fr-FR" sz="2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11566299" y="24006253"/>
            <a:ext cx="53820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480 profils soit 224 types d’horizons sélectionnés sur 2170 sites RMQS</a:t>
            </a:r>
            <a:endParaRPr lang="fr-FR" sz="24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11593500" y="21125933"/>
            <a:ext cx="532856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Algorithme d’optimisation sous R (méthode du </a:t>
            </a:r>
            <a:r>
              <a:rPr lang="fr-FR" sz="2400" b="1" dirty="0" smtClean="0"/>
              <a:t>recuit simulé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8888753" y="20306556"/>
            <a:ext cx="1077163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Démarche d’élaboration des plans d’échantillonnage emboîtés  </a:t>
            </a:r>
            <a:endParaRPr lang="en-US" sz="3200" b="1" dirty="0"/>
          </a:p>
        </p:txBody>
      </p:sp>
      <p:sp>
        <p:nvSpPr>
          <p:cNvPr id="91" name="Virage 90"/>
          <p:cNvSpPr/>
          <p:nvPr/>
        </p:nvSpPr>
        <p:spPr>
          <a:xfrm rot="10800000" flipV="1">
            <a:off x="17570139" y="21269949"/>
            <a:ext cx="1080119" cy="1181729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 vers le bas 95"/>
          <p:cNvSpPr/>
          <p:nvPr/>
        </p:nvSpPr>
        <p:spPr>
          <a:xfrm>
            <a:off x="14075345" y="22095136"/>
            <a:ext cx="398450" cy="39894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20461679" y="25131092"/>
            <a:ext cx="7992888" cy="13080504"/>
            <a:chOff x="20461679" y="25339144"/>
            <a:chExt cx="7992888" cy="13080504"/>
          </a:xfrm>
        </p:grpSpPr>
        <p:sp>
          <p:nvSpPr>
            <p:cNvPr id="19" name="ZoneTexte 18"/>
            <p:cNvSpPr txBox="1"/>
            <p:nvPr/>
          </p:nvSpPr>
          <p:spPr>
            <a:xfrm>
              <a:off x="20461679" y="25339144"/>
              <a:ext cx="7992888" cy="130805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/>
                <a:t>Estimation du RU par profil de sol échantillonné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b="1" dirty="0" smtClean="0"/>
                <a:t>Comment est calculé le RU  par horizon  ?</a:t>
              </a:r>
            </a:p>
            <a:p>
              <a:r>
                <a:rPr lang="fr-FR" sz="2400" dirty="0"/>
                <a:t> </a:t>
              </a:r>
              <a:r>
                <a:rPr lang="fr-FR" sz="2400" dirty="0" smtClean="0"/>
                <a:t>                              RU = (HCC-HFP) * DA* Z  </a:t>
              </a:r>
            </a:p>
            <a:p>
              <a:endParaRPr lang="fr-FR" sz="2400" dirty="0" smtClean="0"/>
            </a:p>
            <a:p>
              <a:endParaRPr lang="fr-FR" sz="2400" dirty="0"/>
            </a:p>
            <a:p>
              <a:endParaRPr lang="fr-FR" sz="2400" dirty="0" smtClean="0"/>
            </a:p>
            <a:p>
              <a:endParaRPr lang="fr-FR" sz="2400" dirty="0"/>
            </a:p>
            <a:p>
              <a:endParaRPr lang="fr-FR" sz="2400" dirty="0" smtClean="0"/>
            </a:p>
            <a:p>
              <a:endParaRPr lang="fr-FR" sz="2400" dirty="0" smtClean="0"/>
            </a:p>
            <a:p>
              <a:endParaRPr lang="fr-FR" sz="2400" dirty="0"/>
            </a:p>
            <a:p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fr-FR" sz="2400" b="1" dirty="0" smtClean="0"/>
                <a:t>Prélèvements et mesures</a:t>
              </a:r>
              <a:endParaRPr lang="fr-FR" sz="2400" b="1" dirty="0"/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fr-FR" sz="2400" dirty="0" smtClean="0"/>
                <a:t>Prélèvements de mottes par horizon et pour les sols caillouteux, prélèvement de gros échantillons (40 kg) pour détermination précise du taux d’éléments grossiers.</a:t>
              </a:r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 smtClean="0"/>
            </a:p>
            <a:p>
              <a:endParaRPr lang="fr-FR" sz="24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fr-FR" sz="2400" dirty="0" smtClean="0"/>
            </a:p>
            <a:p>
              <a:endParaRPr lang="fr-FR" sz="2400" dirty="0" smtClean="0"/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fr-FR" sz="2400" dirty="0" smtClean="0"/>
                <a:t>Mesures réalisées sur mottes (UR Sc. du Sol), </a:t>
              </a:r>
              <a:r>
                <a:rPr lang="fr-FR" sz="2400" dirty="0"/>
                <a:t>8 répétitions</a:t>
              </a:r>
              <a:endParaRPr lang="fr-FR" sz="2400" dirty="0" smtClean="0"/>
            </a:p>
            <a:p>
              <a:pPr marL="2514600" lvl="1" indent="-457200">
                <a:buFont typeface="Wingdings" panose="05000000000000000000" pitchFamily="2" charset="2"/>
                <a:buChar char="v"/>
              </a:pPr>
              <a:r>
                <a:rPr lang="fr-FR" sz="2400" dirty="0" smtClean="0"/>
                <a:t>Teneur en eau au pF 2, avec et sans EG</a:t>
              </a:r>
            </a:p>
            <a:p>
              <a:pPr marL="2514600" lvl="1" indent="-457200">
                <a:buFont typeface="Wingdings" panose="05000000000000000000" pitchFamily="2" charset="2"/>
                <a:buChar char="v"/>
              </a:pPr>
              <a:r>
                <a:rPr lang="fr-FR" sz="2400" dirty="0" smtClean="0"/>
                <a:t>Mesures de volume au pétrole</a:t>
              </a:r>
            </a:p>
            <a:p>
              <a:pPr marL="2514600" lvl="1" indent="-457200">
                <a:buFont typeface="Wingdings" panose="05000000000000000000" pitchFamily="2" charset="2"/>
                <a:buChar char="v"/>
              </a:pPr>
              <a:r>
                <a:rPr lang="fr-FR" sz="2400" dirty="0" smtClean="0"/>
                <a:t>Estimation  ou mesures de la teneur en eau au pF du terrain et au pF 4,2</a:t>
              </a:r>
            </a:p>
            <a:p>
              <a:pPr marL="2514600" lvl="1" indent="-457200">
                <a:buFont typeface="Wingdings" panose="05000000000000000000" pitchFamily="2" charset="2"/>
                <a:buChar char="v"/>
              </a:pPr>
              <a:r>
                <a:rPr lang="fr-FR" sz="2400" dirty="0"/>
                <a:t>Mesures réalisées sur mottes (UR Sc. du Sol), 8 </a:t>
              </a:r>
              <a:r>
                <a:rPr lang="fr-FR" sz="2400" dirty="0" smtClean="0"/>
                <a:t>répétitions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fr-FR" sz="2400" dirty="0" smtClean="0"/>
                <a:t>Prélèvements pour détermination de la masse volumique par horizon sur le profil RMQS</a:t>
              </a:r>
              <a:endParaRPr lang="fr-FR" sz="2400" dirty="0"/>
            </a:p>
          </p:txBody>
        </p:sp>
        <p:pic>
          <p:nvPicPr>
            <p:cNvPr id="110" name="Image 109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237" y="27579364"/>
              <a:ext cx="5338677" cy="2197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98" name="Groupe 97"/>
            <p:cNvGrpSpPr/>
            <p:nvPr/>
          </p:nvGrpSpPr>
          <p:grpSpPr>
            <a:xfrm>
              <a:off x="22185327" y="31408772"/>
              <a:ext cx="4464496" cy="3155368"/>
              <a:chOff x="19801180" y="27348603"/>
              <a:chExt cx="4464496" cy="3285145"/>
            </a:xfrm>
          </p:grpSpPr>
          <p:pic>
            <p:nvPicPr>
              <p:cNvPr id="93" name="Image 9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01180" y="27348603"/>
                <a:ext cx="4380193" cy="3285145"/>
              </a:xfrm>
              <a:prstGeom prst="rect">
                <a:avLst/>
              </a:prstGeom>
            </p:spPr>
          </p:pic>
          <p:sp>
            <p:nvSpPr>
              <p:cNvPr id="97" name="ZoneTexte 96"/>
              <p:cNvSpPr txBox="1"/>
              <p:nvPr/>
            </p:nvSpPr>
            <p:spPr>
              <a:xfrm rot="16200000">
                <a:off x="22808449" y="29101550"/>
                <a:ext cx="25143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/>
                    </a:solidFill>
                  </a:rPr>
                  <a:t>Crédit photo :  UR Sols</a:t>
                </a:r>
                <a:endParaRPr lang="fr-FR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8" name="ZoneTexte 127"/>
          <p:cNvSpPr txBox="1"/>
          <p:nvPr/>
        </p:nvSpPr>
        <p:spPr>
          <a:xfrm>
            <a:off x="14401800" y="10513468"/>
            <a:ext cx="13897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s’agit d’optimiser une sélection de sites du RMQS (40 sites par an) sur lesquels des mesures permettant d’évaluer le RU par type d’horizon 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seront effectuées. Ces mesures permettront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ensuite d’estimer le 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 sur l’ensemble des profils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RMQS, à l’aide d’une </a:t>
            </a: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règle de </a:t>
            </a:r>
            <a:r>
              <a:rPr lang="fr-FR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pédotransfert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32248" y="25491132"/>
            <a:ext cx="7416825" cy="3494627"/>
            <a:chOff x="21026536" y="16994188"/>
            <a:chExt cx="7416825" cy="3494627"/>
          </a:xfrm>
        </p:grpSpPr>
        <p:grpSp>
          <p:nvGrpSpPr>
            <p:cNvPr id="141" name="Groupe 140"/>
            <p:cNvGrpSpPr/>
            <p:nvPr/>
          </p:nvGrpSpPr>
          <p:grpSpPr>
            <a:xfrm>
              <a:off x="21026536" y="18146316"/>
              <a:ext cx="2110315" cy="2342499"/>
              <a:chOff x="-108061" y="138804"/>
              <a:chExt cx="2145287" cy="2435185"/>
            </a:xfrm>
            <a:solidFill>
              <a:schemeClr val="bg2">
                <a:lumMod val="90000"/>
              </a:schemeClr>
            </a:solidFill>
          </p:grpSpPr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42" y="138804"/>
                <a:ext cx="1656184" cy="20211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2" name="ZoneTexte 183"/>
              <p:cNvSpPr txBox="1"/>
              <p:nvPr/>
            </p:nvSpPr>
            <p:spPr>
              <a:xfrm>
                <a:off x="-36518" y="357923"/>
                <a:ext cx="587269" cy="30488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i="1" kern="1200" dirty="0">
                    <a:solidFill>
                      <a:srgbClr val="663300"/>
                    </a:solidFill>
                    <a:effectLst/>
                    <a:ea typeface="Times New Roman"/>
                  </a:rPr>
                  <a:t>RU</a:t>
                </a:r>
                <a:r>
                  <a:rPr lang="fr-FR" sz="1200" b="1" i="1" kern="1200" baseline="-25000" dirty="0">
                    <a:solidFill>
                      <a:srgbClr val="663300"/>
                    </a:solidFill>
                    <a:effectLst/>
                    <a:ea typeface="Times New Roman"/>
                  </a:rPr>
                  <a:t>O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  <p:sp>
            <p:nvSpPr>
              <p:cNvPr id="193" name="ZoneTexte 184"/>
              <p:cNvSpPr txBox="1"/>
              <p:nvPr/>
            </p:nvSpPr>
            <p:spPr>
              <a:xfrm>
                <a:off x="-36518" y="582575"/>
                <a:ext cx="569645" cy="3048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i="1" kern="1200" dirty="0">
                    <a:solidFill>
                      <a:srgbClr val="663300"/>
                    </a:solidFill>
                    <a:effectLst/>
                    <a:ea typeface="Times New Roman"/>
                  </a:rPr>
                  <a:t>RU</a:t>
                </a:r>
                <a:r>
                  <a:rPr lang="fr-FR" sz="1200" b="1" i="1" kern="1200" baseline="-25000" dirty="0">
                    <a:solidFill>
                      <a:srgbClr val="663300"/>
                    </a:solidFill>
                    <a:effectLst/>
                    <a:ea typeface="Times New Roman"/>
                  </a:rPr>
                  <a:t>A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  <p:sp>
            <p:nvSpPr>
              <p:cNvPr id="194" name="ZoneTexte 185"/>
              <p:cNvSpPr txBox="1"/>
              <p:nvPr/>
            </p:nvSpPr>
            <p:spPr>
              <a:xfrm>
                <a:off x="-43134" y="1102857"/>
                <a:ext cx="593884" cy="3048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i="1" kern="1200" dirty="0">
                    <a:solidFill>
                      <a:srgbClr val="663300"/>
                    </a:solidFill>
                    <a:effectLst/>
                    <a:ea typeface="Times New Roman"/>
                  </a:rPr>
                  <a:t>RU</a:t>
                </a:r>
                <a:r>
                  <a:rPr lang="fr-FR" sz="1200" b="1" i="1" kern="1200" baseline="-25000" dirty="0">
                    <a:solidFill>
                      <a:srgbClr val="663300"/>
                    </a:solidFill>
                    <a:effectLst/>
                    <a:ea typeface="Times New Roman"/>
                  </a:rPr>
                  <a:t>B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  <p:sp>
            <p:nvSpPr>
              <p:cNvPr id="195" name="ZoneTexte 186"/>
              <p:cNvSpPr txBox="1"/>
              <p:nvPr/>
            </p:nvSpPr>
            <p:spPr>
              <a:xfrm>
                <a:off x="-43134" y="1644023"/>
                <a:ext cx="593884" cy="3737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200" b="1" i="1" kern="1200" dirty="0">
                    <a:solidFill>
                      <a:srgbClr val="663300"/>
                    </a:solidFill>
                    <a:effectLst/>
                    <a:ea typeface="Times New Roman"/>
                  </a:rPr>
                  <a:t>RU</a:t>
                </a:r>
                <a:r>
                  <a:rPr lang="fr-FR" sz="1200" b="1" i="1" kern="1200" baseline="-25000" dirty="0">
                    <a:solidFill>
                      <a:srgbClr val="663300"/>
                    </a:solidFill>
                    <a:effectLst/>
                    <a:ea typeface="Times New Roman"/>
                  </a:rPr>
                  <a:t>C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  <p:sp>
            <p:nvSpPr>
              <p:cNvPr id="196" name="Flèche vers le bas 195"/>
              <p:cNvSpPr/>
              <p:nvPr/>
            </p:nvSpPr>
            <p:spPr>
              <a:xfrm>
                <a:off x="655904" y="431718"/>
                <a:ext cx="70318" cy="1728192"/>
              </a:xfrm>
              <a:prstGeom prst="downArrow">
                <a:avLst/>
              </a:prstGeom>
              <a:grpFill/>
              <a:ln w="25400" cap="flat" cmpd="sng" algn="ctr">
                <a:solidFill>
                  <a:srgbClr val="663300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ZoneTexte 189"/>
              <p:cNvSpPr txBox="1"/>
              <p:nvPr/>
            </p:nvSpPr>
            <p:spPr>
              <a:xfrm>
                <a:off x="-108061" y="2159947"/>
                <a:ext cx="934305" cy="41404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400" b="1" i="1" kern="1200" dirty="0" err="1">
                    <a:solidFill>
                      <a:srgbClr val="663300"/>
                    </a:solidFill>
                    <a:effectLst/>
                    <a:ea typeface="Times New Roman"/>
                  </a:rPr>
                  <a:t>RU</a:t>
                </a:r>
                <a:r>
                  <a:rPr lang="fr-FR" sz="1400" b="1" i="1" kern="1200" baseline="-25000" dirty="0" err="1">
                    <a:solidFill>
                      <a:srgbClr val="663300"/>
                    </a:solidFill>
                    <a:effectLst/>
                    <a:ea typeface="Times New Roman"/>
                  </a:rPr>
                  <a:t>profil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</p:grpSp>
        <p:grpSp>
          <p:nvGrpSpPr>
            <p:cNvPr id="163" name="Groupe 162"/>
            <p:cNvGrpSpPr/>
            <p:nvPr/>
          </p:nvGrpSpPr>
          <p:grpSpPr>
            <a:xfrm>
              <a:off x="21674608" y="16994188"/>
              <a:ext cx="6768753" cy="3240361"/>
              <a:chOff x="-1141589" y="-1098658"/>
              <a:chExt cx="6706831" cy="3102899"/>
            </a:xfrm>
            <a:solidFill>
              <a:schemeClr val="bg2">
                <a:lumMod val="90000"/>
              </a:schemeClr>
            </a:solidFill>
          </p:grpSpPr>
          <p:pic>
            <p:nvPicPr>
              <p:cNvPr id="180" name="Image 17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866" y="245660"/>
                <a:ext cx="1228299" cy="1057701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81" name="Flèche droite à entaille 180"/>
              <p:cNvSpPr/>
              <p:nvPr/>
            </p:nvSpPr>
            <p:spPr>
              <a:xfrm>
                <a:off x="0" y="777923"/>
                <a:ext cx="1200150" cy="266700"/>
              </a:xfrm>
              <a:prstGeom prst="notchedRightArrow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182" name="Connecteur droit avec flèche 181"/>
              <p:cNvCxnSpPr/>
              <p:nvPr/>
            </p:nvCxnSpPr>
            <p:spPr>
              <a:xfrm flipV="1">
                <a:off x="1446663" y="334370"/>
                <a:ext cx="933450" cy="44704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avec flèche 182"/>
              <p:cNvCxnSpPr/>
              <p:nvPr/>
            </p:nvCxnSpPr>
            <p:spPr>
              <a:xfrm>
                <a:off x="1446663" y="900753"/>
                <a:ext cx="933450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avec flèche 183"/>
              <p:cNvCxnSpPr/>
              <p:nvPr/>
            </p:nvCxnSpPr>
            <p:spPr>
              <a:xfrm>
                <a:off x="1446663" y="1044054"/>
                <a:ext cx="933450" cy="485775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Zone de texte 99"/>
              <p:cNvSpPr txBox="1"/>
              <p:nvPr/>
            </p:nvSpPr>
            <p:spPr>
              <a:xfrm>
                <a:off x="2379887" y="120678"/>
                <a:ext cx="3185355" cy="1883563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200" b="1" dirty="0">
                    <a:effectLst/>
                    <a:ea typeface="Calibri"/>
                  </a:rPr>
                  <a:t> </a:t>
                </a:r>
                <a:r>
                  <a:rPr lang="fr-FR" sz="1200" b="1" dirty="0" smtClean="0">
                    <a:solidFill>
                      <a:srgbClr val="943634"/>
                    </a:solidFill>
                    <a:effectLst/>
                    <a:ea typeface="Calibri"/>
                  </a:rPr>
                  <a:t>Nom d’horizon</a:t>
                </a:r>
                <a:endParaRPr lang="fr-FR" sz="1200" dirty="0" smtClean="0">
                  <a:effectLst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200" dirty="0">
                    <a:solidFill>
                      <a:srgbClr val="943634"/>
                    </a:solidFill>
                    <a:effectLst/>
                    <a:ea typeface="Calibri"/>
                  </a:rPr>
                  <a:t> (synthèse des classification CPCS et </a:t>
                </a:r>
                <a:r>
                  <a:rPr lang="fr-FR" sz="1200" dirty="0" smtClean="0">
                    <a:solidFill>
                      <a:srgbClr val="943634"/>
                    </a:solidFill>
                    <a:effectLst/>
                    <a:ea typeface="Calibri"/>
                  </a:rPr>
                  <a:t>RP 95/2008)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200" b="1" dirty="0">
                    <a:solidFill>
                      <a:srgbClr val="943634"/>
                    </a:solidFill>
                    <a:effectLst/>
                    <a:ea typeface="Calibri"/>
                  </a:rPr>
                  <a:t> 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200" b="1" dirty="0">
                    <a:solidFill>
                      <a:srgbClr val="943634"/>
                    </a:solidFill>
                    <a:effectLst/>
                    <a:ea typeface="Calibri"/>
                  </a:rPr>
                  <a:t>Texture dominante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200" dirty="0">
                    <a:solidFill>
                      <a:srgbClr val="943634"/>
                    </a:solidFill>
                    <a:effectLst/>
                    <a:ea typeface="Calibri"/>
                  </a:rPr>
                  <a:t> (A/L/S)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dirty="0">
                    <a:solidFill>
                      <a:srgbClr val="943634"/>
                    </a:solidFill>
                    <a:effectLst/>
                    <a:ea typeface="Calibri"/>
                  </a:rPr>
                  <a:t> </a:t>
                </a:r>
                <a:r>
                  <a:rPr lang="fr-FR" sz="1200" dirty="0">
                    <a:solidFill>
                      <a:srgbClr val="943634"/>
                    </a:solidFill>
                    <a:effectLst/>
                    <a:ea typeface="Times New Roman"/>
                  </a:rPr>
                  <a:t> 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200" b="1" dirty="0">
                    <a:solidFill>
                      <a:srgbClr val="943634"/>
                    </a:solidFill>
                    <a:effectLst/>
                    <a:ea typeface="Calibri"/>
                  </a:rPr>
                  <a:t>Classe de teneur en EG</a:t>
                </a:r>
                <a:endParaRPr lang="fr-FR" sz="1200" dirty="0">
                  <a:effectLst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200" dirty="0">
                    <a:solidFill>
                      <a:srgbClr val="943634"/>
                    </a:solidFill>
                    <a:effectLst/>
                    <a:ea typeface="Calibri"/>
                  </a:rPr>
                  <a:t>(1 :&lt;10%, 2 : 10-35%, 3 &gt; 35%)</a:t>
                </a:r>
                <a:endParaRPr lang="fr-FR" sz="1200" dirty="0">
                  <a:effectLst/>
                  <a:ea typeface="Times New Roman"/>
                </a:endParaRPr>
              </a:p>
            </p:txBody>
          </p:sp>
          <p:sp>
            <p:nvSpPr>
              <p:cNvPr id="187" name="Zone de texte 100"/>
              <p:cNvSpPr txBox="1"/>
              <p:nvPr/>
            </p:nvSpPr>
            <p:spPr>
              <a:xfrm>
                <a:off x="-1141589" y="-1098658"/>
                <a:ext cx="6706830" cy="482673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 b="1" dirty="0" smtClean="0">
                    <a:solidFill>
                      <a:srgbClr val="943634"/>
                    </a:solidFill>
                    <a:effectLst/>
                    <a:ea typeface="Calibri"/>
                  </a:rPr>
                  <a:t>Typologie développée pour identifier les types d’horizons</a:t>
                </a:r>
                <a:endParaRPr lang="fr-FR" sz="2800" dirty="0">
                  <a:effectLst/>
                  <a:ea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2800" b="1" dirty="0">
                    <a:effectLst/>
                    <a:ea typeface="Times New Roman"/>
                  </a:rPr>
                  <a:t> </a:t>
                </a:r>
                <a:endParaRPr lang="fr-FR" sz="2800" dirty="0">
                  <a:effectLst/>
                  <a:ea typeface="Times New Roman"/>
                </a:endParaRPr>
              </a:p>
            </p:txBody>
          </p:sp>
        </p:grpSp>
      </p:grpSp>
      <p:grpSp>
        <p:nvGrpSpPr>
          <p:cNvPr id="23" name="Groupe 22"/>
          <p:cNvGrpSpPr/>
          <p:nvPr/>
        </p:nvGrpSpPr>
        <p:grpSpPr>
          <a:xfrm>
            <a:off x="22250672" y="12673708"/>
            <a:ext cx="6048672" cy="4824799"/>
            <a:chOff x="22106656" y="17714268"/>
            <a:chExt cx="6048672" cy="4824799"/>
          </a:xfrm>
        </p:grpSpPr>
        <p:sp>
          <p:nvSpPr>
            <p:cNvPr id="113" name="Rectangle à coins arrondis 112"/>
            <p:cNvSpPr/>
            <p:nvPr/>
          </p:nvSpPr>
          <p:spPr>
            <a:xfrm>
              <a:off x="23042760" y="18722380"/>
              <a:ext cx="5112568" cy="1080120"/>
            </a:xfrm>
            <a:prstGeom prst="roundRect">
              <a:avLst/>
            </a:prstGeom>
            <a:solidFill>
              <a:schemeClr val="accent2">
                <a:alpha val="39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5973523" y="22138957"/>
              <a:ext cx="2037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??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42" name="Groupe 141"/>
            <p:cNvGrpSpPr/>
            <p:nvPr/>
          </p:nvGrpSpPr>
          <p:grpSpPr>
            <a:xfrm>
              <a:off x="23791231" y="20193609"/>
              <a:ext cx="401342" cy="1269332"/>
              <a:chOff x="3007083" y="4956309"/>
              <a:chExt cx="500850" cy="1399750"/>
            </a:xfrm>
            <a:solidFill>
              <a:schemeClr val="bg2">
                <a:lumMod val="90000"/>
              </a:schemeClr>
            </a:solidFill>
          </p:grpSpPr>
          <p:sp>
            <p:nvSpPr>
              <p:cNvPr id="188" name="Rectangle 187"/>
              <p:cNvSpPr/>
              <p:nvPr/>
            </p:nvSpPr>
            <p:spPr>
              <a:xfrm>
                <a:off x="3007083" y="4956309"/>
                <a:ext cx="500850" cy="1843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007083" y="5161813"/>
                <a:ext cx="500850" cy="4772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007083" y="5662663"/>
                <a:ext cx="500850" cy="69339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147" name="Connecteur droit 146"/>
            <p:cNvCxnSpPr/>
            <p:nvPr/>
          </p:nvCxnSpPr>
          <p:spPr>
            <a:xfrm flipH="1" flipV="1">
              <a:off x="23877665" y="19666791"/>
              <a:ext cx="50241" cy="943272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H="1" flipV="1">
              <a:off x="23734795" y="19666791"/>
              <a:ext cx="158132" cy="1373815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flipH="1" flipV="1">
              <a:off x="23987008" y="19687014"/>
              <a:ext cx="98693" cy="59017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0" name="Zone de texte 54"/>
            <p:cNvSpPr txBox="1"/>
            <p:nvPr/>
          </p:nvSpPr>
          <p:spPr>
            <a:xfrm>
              <a:off x="24914968" y="18866396"/>
              <a:ext cx="3041737" cy="7673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800" i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Types d’horizons </a:t>
              </a:r>
              <a:r>
                <a:rPr lang="fr-FR" sz="1800" dirty="0" smtClean="0">
                  <a:ea typeface="Calibri"/>
                  <a:cs typeface="Times New Roman"/>
                </a:rPr>
                <a:t>non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800" i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renseignés </a:t>
              </a:r>
              <a:r>
                <a:rPr lang="fr-FR" sz="1800" i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dans la base </a:t>
              </a:r>
              <a:r>
                <a:rPr lang="fr-FR" sz="1800" i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SOLHYDRO</a:t>
              </a:r>
              <a:endParaRPr lang="fr-FR" sz="18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65" name="Groupe 164"/>
            <p:cNvGrpSpPr/>
            <p:nvPr/>
          </p:nvGrpSpPr>
          <p:grpSpPr>
            <a:xfrm>
              <a:off x="25256880" y="20194256"/>
              <a:ext cx="401207" cy="1268672"/>
              <a:chOff x="0" y="0"/>
              <a:chExt cx="500850" cy="1399750"/>
            </a:xfrm>
            <a:solidFill>
              <a:schemeClr val="bg2">
                <a:lumMod val="90000"/>
              </a:schemeClr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0" y="0"/>
                <a:ext cx="500850" cy="1843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0" y="205504"/>
                <a:ext cx="500850" cy="4772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0" y="706354"/>
                <a:ext cx="500850" cy="69339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66" name="Groupe 165"/>
            <p:cNvGrpSpPr/>
            <p:nvPr/>
          </p:nvGrpSpPr>
          <p:grpSpPr>
            <a:xfrm>
              <a:off x="26883750" y="20156258"/>
              <a:ext cx="401207" cy="1268672"/>
              <a:chOff x="0" y="0"/>
              <a:chExt cx="500850" cy="1399750"/>
            </a:xfrm>
            <a:solidFill>
              <a:schemeClr val="bg2">
                <a:lumMod val="90000"/>
              </a:schemeClr>
            </a:solidFill>
          </p:grpSpPr>
          <p:sp>
            <p:nvSpPr>
              <p:cNvPr id="174" name="Rectangle 173"/>
              <p:cNvSpPr/>
              <p:nvPr/>
            </p:nvSpPr>
            <p:spPr>
              <a:xfrm>
                <a:off x="0" y="0"/>
                <a:ext cx="500850" cy="18434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0" y="205504"/>
                <a:ext cx="500850" cy="477275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0" y="706354"/>
                <a:ext cx="500850" cy="69339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167" name="Connecteur droit 166"/>
            <p:cNvCxnSpPr/>
            <p:nvPr/>
          </p:nvCxnSpPr>
          <p:spPr>
            <a:xfrm flipH="1" flipV="1">
              <a:off x="24174162" y="19658484"/>
              <a:ext cx="1246097" cy="1465485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flipH="1" flipV="1">
              <a:off x="24342711" y="19666791"/>
              <a:ext cx="1068859" cy="610392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flipV="1">
              <a:off x="25589195" y="19730492"/>
              <a:ext cx="0" cy="754614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 flipV="1">
              <a:off x="27119089" y="19658484"/>
              <a:ext cx="28127" cy="1465487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 flipH="1" flipV="1">
              <a:off x="26787176" y="19730492"/>
              <a:ext cx="294002" cy="879573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flipV="1">
              <a:off x="27216905" y="19658484"/>
              <a:ext cx="362359" cy="609682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ectangle à coins arrondis 24"/>
            <p:cNvSpPr/>
            <p:nvPr/>
          </p:nvSpPr>
          <p:spPr>
            <a:xfrm>
              <a:off x="22106656" y="18722380"/>
              <a:ext cx="2592288" cy="108012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Zone de texte 54"/>
            <p:cNvSpPr txBox="1"/>
            <p:nvPr/>
          </p:nvSpPr>
          <p:spPr>
            <a:xfrm>
              <a:off x="22898744" y="18866396"/>
              <a:ext cx="1944215" cy="76730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800" i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Types d’horizons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800" i="1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renseignés</a:t>
              </a:r>
              <a:endParaRPr lang="fr-FR" sz="18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5347016" y="1771426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accent2"/>
                  </a:solidFill>
                </a:rPr>
                <a:t>Base de données </a:t>
              </a:r>
            </a:p>
            <a:p>
              <a:pPr algn="ctr"/>
              <a:r>
                <a:rPr lang="fr-FR" sz="2000" b="1" dirty="0" smtClean="0">
                  <a:solidFill>
                    <a:schemeClr val="accent2"/>
                  </a:solidFill>
                </a:rPr>
                <a:t>RMQS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22619096" y="1771426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accent1"/>
                  </a:solidFill>
                </a:rPr>
                <a:t>Base de données </a:t>
              </a:r>
            </a:p>
            <a:p>
              <a:pPr algn="ctr"/>
              <a:r>
                <a:rPr lang="fr-FR" sz="2000" b="1" dirty="0" smtClean="0">
                  <a:solidFill>
                    <a:schemeClr val="accent1"/>
                  </a:solidFill>
                </a:rPr>
                <a:t>SOLHYDRO 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23036762" y="21530692"/>
              <a:ext cx="14448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00B050"/>
                  </a:solidFill>
                </a:rPr>
                <a:t>Profil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« complet »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24742773" y="21602700"/>
              <a:ext cx="16451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accent6"/>
                  </a:solidFill>
                </a:rPr>
                <a:t>Profil</a:t>
              </a:r>
            </a:p>
            <a:p>
              <a:pPr algn="ctr"/>
              <a:r>
                <a:rPr lang="fr-FR" sz="2000" b="1" dirty="0" smtClean="0">
                  <a:solidFill>
                    <a:schemeClr val="accent6"/>
                  </a:solidFill>
                </a:rPr>
                <a:t>« incomplet »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26836545" y="21530692"/>
              <a:ext cx="9140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0000"/>
                  </a:solidFill>
                </a:rPr>
                <a:t>Profil</a:t>
              </a: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</a:rPr>
                <a:t>« nul »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0" name="ZoneTexte 139"/>
          <p:cNvSpPr txBox="1"/>
          <p:nvPr/>
        </p:nvSpPr>
        <p:spPr>
          <a:xfrm>
            <a:off x="288232" y="18468608"/>
            <a:ext cx="135375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 smtClean="0">
                <a:solidFill>
                  <a:schemeClr val="accent3">
                    <a:lumMod val="75000"/>
                  </a:schemeClr>
                </a:solidFill>
              </a:rPr>
              <a:t>Méthode</a:t>
            </a:r>
          </a:p>
          <a:p>
            <a:pPr marL="342900" indent="-342900" algn="just">
              <a:spcAft>
                <a:spcPts val="1200"/>
              </a:spcAft>
              <a:buFont typeface="Wingdings 2" panose="05020102010507070707" pitchFamily="18" charset="2"/>
              <a:buChar char="E"/>
            </a:pP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sélectionner annuellement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par panels successifs 180 sites répartis sur le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territoire pour les douze années de la campagne, selon la méthode développée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par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</a:rPr>
              <a:t>Saby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400" i="1" dirty="0">
                <a:solidFill>
                  <a:schemeClr val="accent3">
                    <a:lumMod val="75000"/>
                  </a:schemeClr>
                </a:solidFill>
              </a:rPr>
              <a:t>et al.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(2013) et Bourgeois </a:t>
            </a:r>
            <a:r>
              <a:rPr lang="fr-FR" sz="2400" i="1" dirty="0">
                <a:solidFill>
                  <a:schemeClr val="accent3">
                    <a:lumMod val="75000"/>
                  </a:schemeClr>
                </a:solidFill>
              </a:rPr>
              <a:t>et al.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2012)</a:t>
            </a:r>
          </a:p>
        </p:txBody>
      </p:sp>
      <p:pic>
        <p:nvPicPr>
          <p:cNvPr id="108" name="Image 107"/>
          <p:cNvPicPr/>
          <p:nvPr/>
        </p:nvPicPr>
        <p:blipFill>
          <a:blip r:embed="rId12"/>
          <a:stretch>
            <a:fillRect/>
          </a:stretch>
        </p:blipFill>
        <p:spPr>
          <a:xfrm>
            <a:off x="2376464" y="20450572"/>
            <a:ext cx="5614670" cy="3976370"/>
          </a:xfrm>
          <a:prstGeom prst="rect">
            <a:avLst/>
          </a:prstGeom>
        </p:spPr>
      </p:pic>
      <p:sp>
        <p:nvSpPr>
          <p:cNvPr id="119" name="ZoneTexte 118"/>
          <p:cNvSpPr txBox="1"/>
          <p:nvPr/>
        </p:nvSpPr>
        <p:spPr>
          <a:xfrm>
            <a:off x="288232" y="2251267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 smtClean="0">
                <a:solidFill>
                  <a:schemeClr val="accent3">
                    <a:lumMod val="75000"/>
                  </a:schemeClr>
                </a:solidFill>
              </a:rPr>
              <a:t>Exemple de 12 panels consécutifs pour 12 années d’échantillonnage de la deuxième campagne RMQS</a:t>
            </a:r>
            <a:endParaRPr lang="fr-FR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353115" y="22524363"/>
            <a:ext cx="3032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</a:rPr>
              <a:t>Panels successifs du plan d’échantillonnage annualisé sur 12 ans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16994075" y="22566093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 des sites sur lesquels réaliser les  mesures pour évaluer le RU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3" name="Connecteur droit 142"/>
          <p:cNvCxnSpPr/>
          <p:nvPr/>
        </p:nvCxnSpPr>
        <p:spPr>
          <a:xfrm>
            <a:off x="14401800" y="19514468"/>
            <a:ext cx="5616624" cy="7920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8353128" y="19514468"/>
            <a:ext cx="5616624" cy="7920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Image 1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6601" r="2201" b="16854"/>
          <a:stretch/>
        </p:blipFill>
        <p:spPr>
          <a:xfrm>
            <a:off x="8748725" y="25851172"/>
            <a:ext cx="11293479" cy="12961440"/>
          </a:xfrm>
          <a:prstGeom prst="rect">
            <a:avLst/>
          </a:prstGeom>
        </p:spPr>
      </p:pic>
      <p:sp>
        <p:nvSpPr>
          <p:cNvPr id="146" name="Flèche vers le bas 145"/>
          <p:cNvSpPr/>
          <p:nvPr/>
        </p:nvSpPr>
        <p:spPr>
          <a:xfrm>
            <a:off x="14058100" y="23502197"/>
            <a:ext cx="398450" cy="398949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lèche droite 128"/>
          <p:cNvSpPr/>
          <p:nvPr/>
        </p:nvSpPr>
        <p:spPr>
          <a:xfrm rot="5400000">
            <a:off x="13805408" y="24834607"/>
            <a:ext cx="903860" cy="135281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929192" y="26067196"/>
            <a:ext cx="10657184" cy="1238537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e 28"/>
          <p:cNvGrpSpPr/>
          <p:nvPr/>
        </p:nvGrpSpPr>
        <p:grpSpPr>
          <a:xfrm>
            <a:off x="20666496" y="20162540"/>
            <a:ext cx="5624012" cy="4680520"/>
            <a:chOff x="20666496" y="20162540"/>
            <a:chExt cx="5624012" cy="4680520"/>
          </a:xfrm>
        </p:grpSpPr>
        <p:pic>
          <p:nvPicPr>
            <p:cNvPr id="124" name="Image 123" descr="D:\swiderski\4 RMQS\inventory\map_profil_completcontinious.jpe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9" t="6151" r="22542" b="10710"/>
            <a:stretch/>
          </p:blipFill>
          <p:spPr bwMode="auto">
            <a:xfrm>
              <a:off x="20666496" y="20162540"/>
              <a:ext cx="5624012" cy="4680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Rectangle 66"/>
            <p:cNvSpPr/>
            <p:nvPr/>
          </p:nvSpPr>
          <p:spPr>
            <a:xfrm>
              <a:off x="25491032" y="21098644"/>
              <a:ext cx="79208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Virage 121"/>
          <p:cNvSpPr/>
          <p:nvPr/>
        </p:nvSpPr>
        <p:spPr>
          <a:xfrm rot="10800000" flipH="1" flipV="1">
            <a:off x="9721268" y="21240348"/>
            <a:ext cx="1080119" cy="1181729"/>
          </a:xfrm>
          <a:prstGeom prst="ben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080320" y="13961141"/>
            <a:ext cx="12313368" cy="4905255"/>
            <a:chOff x="1080320" y="13961141"/>
            <a:chExt cx="12313368" cy="4905255"/>
          </a:xfrm>
        </p:grpSpPr>
        <p:grpSp>
          <p:nvGrpSpPr>
            <p:cNvPr id="20" name="Groupe 19"/>
            <p:cNvGrpSpPr/>
            <p:nvPr/>
          </p:nvGrpSpPr>
          <p:grpSpPr>
            <a:xfrm>
              <a:off x="1080320" y="14033149"/>
              <a:ext cx="12163767" cy="4833247"/>
              <a:chOff x="327749" y="15102482"/>
              <a:chExt cx="12163767" cy="4833247"/>
            </a:xfrm>
          </p:grpSpPr>
          <p:grpSp>
            <p:nvGrpSpPr>
              <p:cNvPr id="109" name="Groupe 108"/>
              <p:cNvGrpSpPr/>
              <p:nvPr/>
            </p:nvGrpSpPr>
            <p:grpSpPr>
              <a:xfrm>
                <a:off x="327749" y="15102482"/>
                <a:ext cx="5560974" cy="4556249"/>
                <a:chOff x="252413" y="1751844"/>
                <a:chExt cx="4530725" cy="3917119"/>
              </a:xfrm>
            </p:grpSpPr>
            <p:pic>
              <p:nvPicPr>
                <p:cNvPr id="111" name="Picture 22" descr="prelevement_rmqs_biosoil_annee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0"/>
                <a:stretch>
                  <a:fillRect/>
                </a:stretch>
              </p:blipFill>
              <p:spPr bwMode="auto">
                <a:xfrm>
                  <a:off x="252413" y="2125663"/>
                  <a:ext cx="4530725" cy="3543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" name="ZoneTexte 2"/>
                <p:cNvSpPr txBox="1">
                  <a:spLocks noChangeArrowheads="1"/>
                </p:cNvSpPr>
                <p:nvPr/>
              </p:nvSpPr>
              <p:spPr bwMode="auto">
                <a:xfrm>
                  <a:off x="721753" y="1751844"/>
                  <a:ext cx="4045018" cy="502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itchFamily="2" charset="2"/>
                    <a:buChar char="p"/>
                    <a:defRPr sz="28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itchFamily="2" charset="2"/>
                    <a:buChar char="p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bg2"/>
                    </a:buClr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0000"/>
                    <a:buFont typeface="Wingdings" pitchFamily="2" charset="2"/>
                    <a:buChar char="§"/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</a:rPr>
                    <a:t>Années d’échantillonnage de la 1</a:t>
                  </a:r>
                  <a:r>
                    <a:rPr lang="fr-FR" altLang="fr-FR" sz="1600" baseline="300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</a:rPr>
                    <a:t>e</a:t>
                  </a:r>
                  <a:r>
                    <a:rPr lang="fr-FR" altLang="fr-FR" sz="16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</a:rPr>
                    <a:t> campagne RMQS</a:t>
                  </a:r>
                </a:p>
                <a:p>
                  <a:pPr algn="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</a:rPr>
                    <a:t>                                         2000-2009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252413" y="4605867"/>
                  <a:ext cx="1584854" cy="1063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" name="Flèche droite 10"/>
              <p:cNvSpPr/>
              <p:nvPr/>
            </p:nvSpPr>
            <p:spPr>
              <a:xfrm>
                <a:off x="6136015" y="17343441"/>
                <a:ext cx="1032494" cy="288032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176664" y="19597509"/>
                <a:ext cx="2143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smtClean="0"/>
                  <a:t>Source :  InfoSol ,2009</a:t>
                </a:r>
                <a:endParaRPr lang="fr-FR" sz="1200" i="1" dirty="0"/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2"/>
              <a:stretch/>
            </p:blipFill>
            <p:spPr>
              <a:xfrm>
                <a:off x="7886231" y="15278820"/>
                <a:ext cx="4605285" cy="4595687"/>
              </a:xfrm>
              <a:prstGeom prst="rect">
                <a:avLst/>
              </a:prstGeom>
            </p:spPr>
          </p:pic>
          <p:sp>
            <p:nvSpPr>
              <p:cNvPr id="133" name="ZoneTexte 132"/>
              <p:cNvSpPr txBox="1"/>
              <p:nvPr/>
            </p:nvSpPr>
            <p:spPr>
              <a:xfrm>
                <a:off x="9871896" y="19658730"/>
                <a:ext cx="2143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i="1" dirty="0" smtClean="0"/>
                  <a:t>Source :  InfoSol ,2016</a:t>
                </a:r>
                <a:endParaRPr lang="fr-FR" sz="1200" i="1" dirty="0"/>
              </a:p>
            </p:txBody>
          </p:sp>
        </p:grpSp>
        <p:sp>
          <p:nvSpPr>
            <p:cNvPr id="134" name="ZoneTexte 2"/>
            <p:cNvSpPr txBox="1">
              <a:spLocks noChangeArrowheads="1"/>
            </p:cNvSpPr>
            <p:nvPr/>
          </p:nvSpPr>
          <p:spPr bwMode="auto">
            <a:xfrm>
              <a:off x="8428867" y="13961141"/>
              <a:ext cx="4964821" cy="584775"/>
            </a:xfrm>
            <a:custGeom>
              <a:avLst/>
              <a:gdLst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0 w 4964821"/>
                <a:gd name="connsiteY3" fmla="*/ 584775 h 584775"/>
                <a:gd name="connsiteX4" fmla="*/ 0 w 4964821"/>
                <a:gd name="connsiteY4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149629 w 4964821"/>
                <a:gd name="connsiteY3" fmla="*/ 401895 h 584775"/>
                <a:gd name="connsiteX4" fmla="*/ 0 w 4964821"/>
                <a:gd name="connsiteY4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49876 w 4964821"/>
                <a:gd name="connsiteY3" fmla="*/ 335393 h 584775"/>
                <a:gd name="connsiteX4" fmla="*/ 0 w 4964821"/>
                <a:gd name="connsiteY4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1972680 w 4964821"/>
                <a:gd name="connsiteY3" fmla="*/ 411812 h 584775"/>
                <a:gd name="connsiteX4" fmla="*/ 49876 w 4964821"/>
                <a:gd name="connsiteY4" fmla="*/ 335393 h 584775"/>
                <a:gd name="connsiteX5" fmla="*/ 0 w 4964821"/>
                <a:gd name="connsiteY5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1972680 w 4964821"/>
                <a:gd name="connsiteY3" fmla="*/ 411812 h 584775"/>
                <a:gd name="connsiteX4" fmla="*/ 1972680 w 4964821"/>
                <a:gd name="connsiteY4" fmla="*/ 411812 h 584775"/>
                <a:gd name="connsiteX5" fmla="*/ 49876 w 4964821"/>
                <a:gd name="connsiteY5" fmla="*/ 335393 h 584775"/>
                <a:gd name="connsiteX6" fmla="*/ 0 w 4964821"/>
                <a:gd name="connsiteY6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1972680 w 4964821"/>
                <a:gd name="connsiteY3" fmla="*/ 411812 h 584775"/>
                <a:gd name="connsiteX4" fmla="*/ 1922804 w 4964821"/>
                <a:gd name="connsiteY4" fmla="*/ 494939 h 584775"/>
                <a:gd name="connsiteX5" fmla="*/ 49876 w 4964821"/>
                <a:gd name="connsiteY5" fmla="*/ 335393 h 584775"/>
                <a:gd name="connsiteX6" fmla="*/ 0 w 4964821"/>
                <a:gd name="connsiteY6" fmla="*/ 0 h 584775"/>
                <a:gd name="connsiteX0" fmla="*/ 0 w 4964821"/>
                <a:gd name="connsiteY0" fmla="*/ 0 h 584775"/>
                <a:gd name="connsiteX1" fmla="*/ 4964821 w 4964821"/>
                <a:gd name="connsiteY1" fmla="*/ 0 h 584775"/>
                <a:gd name="connsiteX2" fmla="*/ 4964821 w 4964821"/>
                <a:gd name="connsiteY2" fmla="*/ 584775 h 584775"/>
                <a:gd name="connsiteX3" fmla="*/ 2537945 w 4964821"/>
                <a:gd name="connsiteY3" fmla="*/ 561442 h 584775"/>
                <a:gd name="connsiteX4" fmla="*/ 1922804 w 4964821"/>
                <a:gd name="connsiteY4" fmla="*/ 494939 h 584775"/>
                <a:gd name="connsiteX5" fmla="*/ 49876 w 4964821"/>
                <a:gd name="connsiteY5" fmla="*/ 335393 h 584775"/>
                <a:gd name="connsiteX6" fmla="*/ 0 w 4964821"/>
                <a:gd name="connsiteY6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4821" h="584775">
                  <a:moveTo>
                    <a:pt x="0" y="0"/>
                  </a:moveTo>
                  <a:lnTo>
                    <a:pt x="4964821" y="0"/>
                  </a:lnTo>
                  <a:lnTo>
                    <a:pt x="4964821" y="584775"/>
                  </a:lnTo>
                  <a:lnTo>
                    <a:pt x="2537945" y="561442"/>
                  </a:lnTo>
                  <a:lnTo>
                    <a:pt x="1922804" y="494939"/>
                  </a:lnTo>
                  <a:lnTo>
                    <a:pt x="49876" y="33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Années d’échantillonnage de la 2</a:t>
              </a:r>
              <a:r>
                <a:rPr lang="fr-FR" altLang="fr-FR" sz="1600" baseline="300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e</a:t>
              </a:r>
              <a:r>
                <a:rPr lang="fr-FR" altLang="fr-FR" sz="16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 campagne RMQS</a:t>
              </a:r>
            </a:p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                                                2016 - 2027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0461679" y="26482403"/>
            <a:ext cx="956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HCC </a:t>
            </a:r>
            <a:r>
              <a:rPr lang="fr-FR" sz="1800" dirty="0" smtClean="0"/>
              <a:t> : teneur en eau à </a:t>
            </a:r>
            <a:r>
              <a:rPr lang="fr-FR" sz="1800" dirty="0"/>
              <a:t>la capacité au champ </a:t>
            </a:r>
            <a:endParaRPr lang="fr-FR" sz="1800" dirty="0" smtClean="0"/>
          </a:p>
          <a:p>
            <a:r>
              <a:rPr lang="fr-FR" sz="1800" dirty="0" smtClean="0"/>
              <a:t>HFP </a:t>
            </a:r>
            <a:r>
              <a:rPr lang="fr-FR" sz="1800" dirty="0"/>
              <a:t>: </a:t>
            </a:r>
            <a:r>
              <a:rPr lang="fr-FR" sz="1800" dirty="0" smtClean="0"/>
              <a:t>teneur en eau au </a:t>
            </a:r>
            <a:r>
              <a:rPr lang="fr-FR" sz="1800" dirty="0"/>
              <a:t>point de flétrissement </a:t>
            </a:r>
            <a:r>
              <a:rPr lang="fr-FR" sz="1800" dirty="0" smtClean="0"/>
              <a:t>permanent </a:t>
            </a:r>
            <a:endParaRPr lang="fr-FR" sz="1800" dirty="0"/>
          </a:p>
          <a:p>
            <a:r>
              <a:rPr lang="fr-FR" sz="1800" dirty="0" smtClean="0"/>
              <a:t>DA </a:t>
            </a:r>
            <a:r>
              <a:rPr lang="fr-FR" sz="1800" dirty="0"/>
              <a:t>:  densité apparente du sol </a:t>
            </a:r>
            <a:r>
              <a:rPr lang="fr-FR" sz="1800" dirty="0" smtClean="0"/>
              <a:t>, </a:t>
            </a:r>
            <a:r>
              <a:rPr lang="fr-FR" sz="1800" dirty="0"/>
              <a:t>Z : </a:t>
            </a:r>
            <a:r>
              <a:rPr lang="fr-FR" sz="1800" dirty="0" smtClean="0"/>
              <a:t>épaisseur de l’horizon en cm</a:t>
            </a:r>
            <a:endParaRPr lang="fr-FR" sz="1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395705" y="15976784"/>
            <a:ext cx="23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i="1" dirty="0" smtClean="0">
                <a:solidFill>
                  <a:schemeClr val="accent6">
                    <a:lumMod val="75000"/>
                  </a:schemeClr>
                </a:solidFill>
              </a:rPr>
              <a:t>Nouvelle stratégie </a:t>
            </a:r>
            <a:endParaRPr lang="fr-FR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1227</Words>
  <Application>Microsoft Office PowerPoint</Application>
  <PresentationFormat>Personnalisé</PresentationFormat>
  <Paragraphs>128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Florence HELIES</cp:lastModifiedBy>
  <cp:revision>105</cp:revision>
  <cp:lastPrinted>2016-07-01T09:18:15Z</cp:lastPrinted>
  <dcterms:created xsi:type="dcterms:W3CDTF">2013-02-20T09:06:48Z</dcterms:created>
  <dcterms:modified xsi:type="dcterms:W3CDTF">2016-08-26T08:17:57Z</dcterms:modified>
</cp:coreProperties>
</file>