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"/>
  </p:notesMasterIdLst>
  <p:sldIdLst>
    <p:sldId id="257" r:id="rId2"/>
  </p:sldIdLst>
  <p:sldSz cx="30243463" cy="42840275"/>
  <p:notesSz cx="6858000" cy="9144000"/>
  <p:defaultTextStyle>
    <a:defPPr>
      <a:defRPr lang="fr-FR"/>
    </a:defPPr>
    <a:lvl1pPr marL="0" algn="l" defTabSz="1947581" rtl="0" eaLnBrk="1" latinLnBrk="0" hangingPunct="1">
      <a:defRPr sz="3834" kern="1200">
        <a:solidFill>
          <a:schemeClr val="tx1"/>
        </a:solidFill>
        <a:latin typeface="+mn-lt"/>
        <a:ea typeface="+mn-ea"/>
        <a:cs typeface="+mn-cs"/>
      </a:defRPr>
    </a:lvl1pPr>
    <a:lvl2pPr marL="973790" algn="l" defTabSz="1947581" rtl="0" eaLnBrk="1" latinLnBrk="0" hangingPunct="1">
      <a:defRPr sz="3834" kern="1200">
        <a:solidFill>
          <a:schemeClr val="tx1"/>
        </a:solidFill>
        <a:latin typeface="+mn-lt"/>
        <a:ea typeface="+mn-ea"/>
        <a:cs typeface="+mn-cs"/>
      </a:defRPr>
    </a:lvl2pPr>
    <a:lvl3pPr marL="1947581" algn="l" defTabSz="1947581" rtl="0" eaLnBrk="1" latinLnBrk="0" hangingPunct="1">
      <a:defRPr sz="3834" kern="1200">
        <a:solidFill>
          <a:schemeClr val="tx1"/>
        </a:solidFill>
        <a:latin typeface="+mn-lt"/>
        <a:ea typeface="+mn-ea"/>
        <a:cs typeface="+mn-cs"/>
      </a:defRPr>
    </a:lvl3pPr>
    <a:lvl4pPr marL="2921371" algn="l" defTabSz="1947581" rtl="0" eaLnBrk="1" latinLnBrk="0" hangingPunct="1">
      <a:defRPr sz="3834" kern="1200">
        <a:solidFill>
          <a:schemeClr val="tx1"/>
        </a:solidFill>
        <a:latin typeface="+mn-lt"/>
        <a:ea typeface="+mn-ea"/>
        <a:cs typeface="+mn-cs"/>
      </a:defRPr>
    </a:lvl4pPr>
    <a:lvl5pPr marL="3895161" algn="l" defTabSz="1947581" rtl="0" eaLnBrk="1" latinLnBrk="0" hangingPunct="1">
      <a:defRPr sz="3834" kern="1200">
        <a:solidFill>
          <a:schemeClr val="tx1"/>
        </a:solidFill>
        <a:latin typeface="+mn-lt"/>
        <a:ea typeface="+mn-ea"/>
        <a:cs typeface="+mn-cs"/>
      </a:defRPr>
    </a:lvl5pPr>
    <a:lvl6pPr marL="4868951" algn="l" defTabSz="1947581" rtl="0" eaLnBrk="1" latinLnBrk="0" hangingPunct="1">
      <a:defRPr sz="3834" kern="1200">
        <a:solidFill>
          <a:schemeClr val="tx1"/>
        </a:solidFill>
        <a:latin typeface="+mn-lt"/>
        <a:ea typeface="+mn-ea"/>
        <a:cs typeface="+mn-cs"/>
      </a:defRPr>
    </a:lvl6pPr>
    <a:lvl7pPr marL="5842742" algn="l" defTabSz="1947581" rtl="0" eaLnBrk="1" latinLnBrk="0" hangingPunct="1">
      <a:defRPr sz="3834" kern="1200">
        <a:solidFill>
          <a:schemeClr val="tx1"/>
        </a:solidFill>
        <a:latin typeface="+mn-lt"/>
        <a:ea typeface="+mn-ea"/>
        <a:cs typeface="+mn-cs"/>
      </a:defRPr>
    </a:lvl7pPr>
    <a:lvl8pPr marL="6816532" algn="l" defTabSz="1947581" rtl="0" eaLnBrk="1" latinLnBrk="0" hangingPunct="1">
      <a:defRPr sz="3834" kern="1200">
        <a:solidFill>
          <a:schemeClr val="tx1"/>
        </a:solidFill>
        <a:latin typeface="+mn-lt"/>
        <a:ea typeface="+mn-ea"/>
        <a:cs typeface="+mn-cs"/>
      </a:defRPr>
    </a:lvl8pPr>
    <a:lvl9pPr marL="7790322" algn="l" defTabSz="1947581" rtl="0" eaLnBrk="1" latinLnBrk="0" hangingPunct="1">
      <a:defRPr sz="383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AD7E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9349" autoAdjust="0"/>
    <p:restoredTop sz="94742" autoAdjust="0"/>
  </p:normalViewPr>
  <p:slideViewPr>
    <p:cSldViewPr snapToGrid="0">
      <p:cViewPr>
        <p:scale>
          <a:sx n="40" d="100"/>
          <a:sy n="40" d="100"/>
        </p:scale>
        <p:origin x="-658" y="7066"/>
      </p:cViewPr>
      <p:guideLst>
        <p:guide orient="horz" pos="13493"/>
        <p:guide pos="952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1E381E2-9B7C-4B09-BEC9-FDAFB654ED7A}" type="doc">
      <dgm:prSet loTypeId="urn:microsoft.com/office/officeart/2005/8/layout/pList2#1" loCatId="picture" qsTypeId="urn:microsoft.com/office/officeart/2005/8/quickstyle/simple1" qsCatId="simple" csTypeId="urn:microsoft.com/office/officeart/2005/8/colors/accent1_2" csCatId="accent1" phldr="1"/>
      <dgm:spPr/>
    </dgm:pt>
    <dgm:pt modelId="{4D67991F-F1D9-4BE2-8959-9F3FB0664F91}">
      <dgm:prSet phldrT="[Texte]" custT="1"/>
      <dgm:spPr/>
      <dgm:t>
        <a:bodyPr/>
        <a:lstStyle/>
        <a:p>
          <a:r>
            <a:rPr lang="en-US" sz="3700" noProof="0" dirty="0" err="1" smtClean="0"/>
            <a:t>Holocellulose</a:t>
          </a:r>
          <a:endParaRPr lang="en-US" sz="3700" noProof="0" dirty="0" smtClean="0"/>
        </a:p>
        <a:p>
          <a:r>
            <a:rPr lang="en-US" sz="3700" noProof="0" dirty="0" smtClean="0"/>
            <a:t>Lignin</a:t>
          </a:r>
          <a:endParaRPr lang="en-US" sz="3700" noProof="0" dirty="0"/>
        </a:p>
      </dgm:t>
    </dgm:pt>
    <dgm:pt modelId="{BE30B71F-3CE8-49C9-9730-31E8996E2627}" type="parTrans" cxnId="{9BF25FAB-5FA5-4938-8134-30C6BFF46296}">
      <dgm:prSet/>
      <dgm:spPr/>
      <dgm:t>
        <a:bodyPr/>
        <a:lstStyle/>
        <a:p>
          <a:endParaRPr lang="fr-FR"/>
        </a:p>
      </dgm:t>
    </dgm:pt>
    <dgm:pt modelId="{328FCD67-0F8A-429F-94D5-4476BE680E8F}" type="sibTrans" cxnId="{9BF25FAB-5FA5-4938-8134-30C6BFF46296}">
      <dgm:prSet/>
      <dgm:spPr/>
      <dgm:t>
        <a:bodyPr/>
        <a:lstStyle/>
        <a:p>
          <a:endParaRPr lang="fr-FR"/>
        </a:p>
      </dgm:t>
    </dgm:pt>
    <dgm:pt modelId="{A8818AEC-09C5-4815-B9D9-F55E1082FEFC}">
      <dgm:prSet phldrT="[Texte]" custT="1"/>
      <dgm:spPr/>
      <dgm:t>
        <a:bodyPr/>
        <a:lstStyle/>
        <a:p>
          <a:r>
            <a:rPr lang="en-US" sz="3700" noProof="0" dirty="0" smtClean="0"/>
            <a:t>Digestibility</a:t>
          </a:r>
          <a:endParaRPr lang="en-US" sz="3700" noProof="0" dirty="0"/>
        </a:p>
      </dgm:t>
    </dgm:pt>
    <dgm:pt modelId="{790FDF8F-BD35-46D3-9992-D29DB413C3CA}" type="parTrans" cxnId="{F76497C5-C429-4527-85B0-6B8A36C7D886}">
      <dgm:prSet/>
      <dgm:spPr/>
      <dgm:t>
        <a:bodyPr/>
        <a:lstStyle/>
        <a:p>
          <a:endParaRPr lang="fr-FR"/>
        </a:p>
      </dgm:t>
    </dgm:pt>
    <dgm:pt modelId="{0D2E126D-EF8D-44AA-A188-FCBE18B9D46A}" type="sibTrans" cxnId="{F76497C5-C429-4527-85B0-6B8A36C7D886}">
      <dgm:prSet/>
      <dgm:spPr/>
      <dgm:t>
        <a:bodyPr/>
        <a:lstStyle/>
        <a:p>
          <a:endParaRPr lang="fr-FR"/>
        </a:p>
      </dgm:t>
    </dgm:pt>
    <dgm:pt modelId="{E331EBBB-9BB1-4A52-AB3A-98B9F6A1EC06}">
      <dgm:prSet phldrT="[Texte]" custT="1"/>
      <dgm:spPr/>
      <dgm:t>
        <a:bodyPr/>
        <a:lstStyle/>
        <a:p>
          <a:r>
            <a:rPr lang="en-US" sz="3700" noProof="0" dirty="0" smtClean="0"/>
            <a:t>Seed oil content</a:t>
          </a:r>
          <a:endParaRPr lang="en-US" sz="3700" noProof="0" dirty="0"/>
        </a:p>
      </dgm:t>
    </dgm:pt>
    <dgm:pt modelId="{7144F4B0-FE0B-4093-865C-E69EB0A1AF1E}" type="parTrans" cxnId="{C22EDCAF-CEB8-47C1-9E15-3A415EF94AFE}">
      <dgm:prSet/>
      <dgm:spPr/>
      <dgm:t>
        <a:bodyPr/>
        <a:lstStyle/>
        <a:p>
          <a:endParaRPr lang="fr-FR"/>
        </a:p>
      </dgm:t>
    </dgm:pt>
    <dgm:pt modelId="{E684DC50-0281-4EB9-AF5C-9CD2517C0F82}" type="sibTrans" cxnId="{C22EDCAF-CEB8-47C1-9E15-3A415EF94AFE}">
      <dgm:prSet/>
      <dgm:spPr/>
      <dgm:t>
        <a:bodyPr/>
        <a:lstStyle/>
        <a:p>
          <a:endParaRPr lang="fr-FR"/>
        </a:p>
      </dgm:t>
    </dgm:pt>
    <dgm:pt modelId="{BF6BFBDF-5E47-46CB-A3E8-2014E4416AAB}" type="pres">
      <dgm:prSet presAssocID="{B1E381E2-9B7C-4B09-BEC9-FDAFB654ED7A}" presName="Name0" presStyleCnt="0">
        <dgm:presLayoutVars>
          <dgm:dir/>
          <dgm:resizeHandles val="exact"/>
        </dgm:presLayoutVars>
      </dgm:prSet>
      <dgm:spPr/>
    </dgm:pt>
    <dgm:pt modelId="{CF51D00C-1A33-43DF-B2F0-83A7E8A51AE5}" type="pres">
      <dgm:prSet presAssocID="{B1E381E2-9B7C-4B09-BEC9-FDAFB654ED7A}" presName="bkgdShp" presStyleLbl="alignAccFollowNode1" presStyleIdx="0" presStyleCnt="1" custScaleY="116921" custLinFactNeighborX="491" custLinFactNeighborY="-96"/>
      <dgm:spPr/>
      <dgm:t>
        <a:bodyPr/>
        <a:lstStyle/>
        <a:p>
          <a:endParaRPr lang="fr-FR"/>
        </a:p>
      </dgm:t>
    </dgm:pt>
    <dgm:pt modelId="{EF03226E-A839-43D2-852E-2F4E645EADDA}" type="pres">
      <dgm:prSet presAssocID="{B1E381E2-9B7C-4B09-BEC9-FDAFB654ED7A}" presName="linComp" presStyleCnt="0"/>
      <dgm:spPr/>
    </dgm:pt>
    <dgm:pt modelId="{5F07CBAD-FC7C-44D8-9920-5FD9AAAA4F72}" type="pres">
      <dgm:prSet presAssocID="{4D67991F-F1D9-4BE2-8959-9F3FB0664F91}" presName="compNode" presStyleCnt="0"/>
      <dgm:spPr/>
    </dgm:pt>
    <dgm:pt modelId="{A61D1D79-98F1-492D-9AFE-DD965B6A99A9}" type="pres">
      <dgm:prSet presAssocID="{4D67991F-F1D9-4BE2-8959-9F3FB0664F91}" presName="node" presStyleLbl="node1" presStyleIdx="0" presStyleCnt="3" custScaleY="57049" custLinFactNeighborY="-2869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AF98625-D954-4814-8435-78301B1FED62}" type="pres">
      <dgm:prSet presAssocID="{4D67991F-F1D9-4BE2-8959-9F3FB0664F91}" presName="invisiNode" presStyleLbl="node1" presStyleIdx="0" presStyleCnt="3"/>
      <dgm:spPr/>
    </dgm:pt>
    <dgm:pt modelId="{1366D389-A172-459C-ADBD-A99F9DE46EEF}" type="pres">
      <dgm:prSet presAssocID="{4D67991F-F1D9-4BE2-8959-9F3FB0664F91}" presName="imagNode" presStyleLbl="fgImgPlace1" presStyleIdx="0" presStyleCnt="3" custScaleY="94890" custLinFactNeighborY="14672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2000" b="-2000"/>
          </a:stretch>
        </a:blipFill>
      </dgm:spPr>
    </dgm:pt>
    <dgm:pt modelId="{1F2D2572-32C1-43C2-95FE-149D43A8ABBB}" type="pres">
      <dgm:prSet presAssocID="{328FCD67-0F8A-429F-94D5-4476BE680E8F}" presName="sibTrans" presStyleLbl="sibTrans2D1" presStyleIdx="0" presStyleCnt="0"/>
      <dgm:spPr/>
      <dgm:t>
        <a:bodyPr/>
        <a:lstStyle/>
        <a:p>
          <a:endParaRPr lang="fr-FR"/>
        </a:p>
      </dgm:t>
    </dgm:pt>
    <dgm:pt modelId="{008B0F2C-76B0-492F-A75F-2315D5D03DE4}" type="pres">
      <dgm:prSet presAssocID="{A8818AEC-09C5-4815-B9D9-F55E1082FEFC}" presName="compNode" presStyleCnt="0"/>
      <dgm:spPr/>
    </dgm:pt>
    <dgm:pt modelId="{1D468C12-51EC-430B-AE34-32C211DAE0F3}" type="pres">
      <dgm:prSet presAssocID="{A8818AEC-09C5-4815-B9D9-F55E1082FEFC}" presName="node" presStyleLbl="node1" presStyleIdx="1" presStyleCnt="3" custScaleY="57049" custLinFactNeighborY="-2869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957EC45-3917-4B89-BD79-69FBEE01FEDB}" type="pres">
      <dgm:prSet presAssocID="{A8818AEC-09C5-4815-B9D9-F55E1082FEFC}" presName="invisiNode" presStyleLbl="node1" presStyleIdx="1" presStyleCnt="3"/>
      <dgm:spPr/>
    </dgm:pt>
    <dgm:pt modelId="{C3B6F89A-CEAF-4675-AD0C-FC36E2935741}" type="pres">
      <dgm:prSet presAssocID="{A8818AEC-09C5-4815-B9D9-F55E1082FEFC}" presName="imagNode" presStyleLbl="fgImgPlace1" presStyleIdx="1" presStyleCnt="3" custScaleY="94890" custLinFactNeighborY="14672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a:blipFill>
      </dgm:spPr>
    </dgm:pt>
    <dgm:pt modelId="{FA226EB9-CED3-4A0D-8789-9BD8ECEBE9D9}" type="pres">
      <dgm:prSet presAssocID="{0D2E126D-EF8D-44AA-A188-FCBE18B9D46A}" presName="sibTrans" presStyleLbl="sibTrans2D1" presStyleIdx="0" presStyleCnt="0"/>
      <dgm:spPr/>
      <dgm:t>
        <a:bodyPr/>
        <a:lstStyle/>
        <a:p>
          <a:endParaRPr lang="fr-FR"/>
        </a:p>
      </dgm:t>
    </dgm:pt>
    <dgm:pt modelId="{BFF6EA3E-36DC-43A4-A72F-166DB3A528A8}" type="pres">
      <dgm:prSet presAssocID="{E331EBBB-9BB1-4A52-AB3A-98B9F6A1EC06}" presName="compNode" presStyleCnt="0"/>
      <dgm:spPr/>
    </dgm:pt>
    <dgm:pt modelId="{4C7F7608-9FE8-41B1-B925-38A1D569687D}" type="pres">
      <dgm:prSet presAssocID="{E331EBBB-9BB1-4A52-AB3A-98B9F6A1EC06}" presName="node" presStyleLbl="node1" presStyleIdx="2" presStyleCnt="3" custScaleY="57049" custLinFactNeighborY="-2869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652CFD0-7A62-4A2F-93D0-EBD7EB56FDD9}" type="pres">
      <dgm:prSet presAssocID="{E331EBBB-9BB1-4A52-AB3A-98B9F6A1EC06}" presName="invisiNode" presStyleLbl="node1" presStyleIdx="2" presStyleCnt="3"/>
      <dgm:spPr/>
    </dgm:pt>
    <dgm:pt modelId="{23A9EA06-98A5-4868-8874-A0AE19AE30DB}" type="pres">
      <dgm:prSet presAssocID="{E331EBBB-9BB1-4A52-AB3A-98B9F6A1EC06}" presName="imagNode" presStyleLbl="fgImgPlace1" presStyleIdx="2" presStyleCnt="3" custScaleY="94890" custLinFactNeighborY="14672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a:blipFill>
      </dgm:spPr>
    </dgm:pt>
  </dgm:ptLst>
  <dgm:cxnLst>
    <dgm:cxn modelId="{9BF25FAB-5FA5-4938-8134-30C6BFF46296}" srcId="{B1E381E2-9B7C-4B09-BEC9-FDAFB654ED7A}" destId="{4D67991F-F1D9-4BE2-8959-9F3FB0664F91}" srcOrd="0" destOrd="0" parTransId="{BE30B71F-3CE8-49C9-9730-31E8996E2627}" sibTransId="{328FCD67-0F8A-429F-94D5-4476BE680E8F}"/>
    <dgm:cxn modelId="{38F99384-C961-4189-8DE0-EE2F0876F041}" type="presOf" srcId="{328FCD67-0F8A-429F-94D5-4476BE680E8F}" destId="{1F2D2572-32C1-43C2-95FE-149D43A8ABBB}" srcOrd="0" destOrd="0" presId="urn:microsoft.com/office/officeart/2005/8/layout/pList2#1"/>
    <dgm:cxn modelId="{6B94C024-F902-47C7-9C87-709BF838CC38}" type="presOf" srcId="{A8818AEC-09C5-4815-B9D9-F55E1082FEFC}" destId="{1D468C12-51EC-430B-AE34-32C211DAE0F3}" srcOrd="0" destOrd="0" presId="urn:microsoft.com/office/officeart/2005/8/layout/pList2#1"/>
    <dgm:cxn modelId="{98773C86-BBF1-423F-87D4-52C2168B7ADA}" type="presOf" srcId="{E331EBBB-9BB1-4A52-AB3A-98B9F6A1EC06}" destId="{4C7F7608-9FE8-41B1-B925-38A1D569687D}" srcOrd="0" destOrd="0" presId="urn:microsoft.com/office/officeart/2005/8/layout/pList2#1"/>
    <dgm:cxn modelId="{5F1B7DDB-9A15-4B80-93B0-A20CF20C42D4}" type="presOf" srcId="{4D67991F-F1D9-4BE2-8959-9F3FB0664F91}" destId="{A61D1D79-98F1-492D-9AFE-DD965B6A99A9}" srcOrd="0" destOrd="0" presId="urn:microsoft.com/office/officeart/2005/8/layout/pList2#1"/>
    <dgm:cxn modelId="{C22EDCAF-CEB8-47C1-9E15-3A415EF94AFE}" srcId="{B1E381E2-9B7C-4B09-BEC9-FDAFB654ED7A}" destId="{E331EBBB-9BB1-4A52-AB3A-98B9F6A1EC06}" srcOrd="2" destOrd="0" parTransId="{7144F4B0-FE0B-4093-865C-E69EB0A1AF1E}" sibTransId="{E684DC50-0281-4EB9-AF5C-9CD2517C0F82}"/>
    <dgm:cxn modelId="{7F89E03F-5DB3-4EC1-A8AF-8937F2B67A10}" type="presOf" srcId="{0D2E126D-EF8D-44AA-A188-FCBE18B9D46A}" destId="{FA226EB9-CED3-4A0D-8789-9BD8ECEBE9D9}" srcOrd="0" destOrd="0" presId="urn:microsoft.com/office/officeart/2005/8/layout/pList2#1"/>
    <dgm:cxn modelId="{F76497C5-C429-4527-85B0-6B8A36C7D886}" srcId="{B1E381E2-9B7C-4B09-BEC9-FDAFB654ED7A}" destId="{A8818AEC-09C5-4815-B9D9-F55E1082FEFC}" srcOrd="1" destOrd="0" parTransId="{790FDF8F-BD35-46D3-9992-D29DB413C3CA}" sibTransId="{0D2E126D-EF8D-44AA-A188-FCBE18B9D46A}"/>
    <dgm:cxn modelId="{F255AD52-46BF-47EA-A4D8-A81C53339C56}" type="presOf" srcId="{B1E381E2-9B7C-4B09-BEC9-FDAFB654ED7A}" destId="{BF6BFBDF-5E47-46CB-A3E8-2014E4416AAB}" srcOrd="0" destOrd="0" presId="urn:microsoft.com/office/officeart/2005/8/layout/pList2#1"/>
    <dgm:cxn modelId="{60587771-5FD3-4C3F-9A85-F9903005429F}" type="presParOf" srcId="{BF6BFBDF-5E47-46CB-A3E8-2014E4416AAB}" destId="{CF51D00C-1A33-43DF-B2F0-83A7E8A51AE5}" srcOrd="0" destOrd="0" presId="urn:microsoft.com/office/officeart/2005/8/layout/pList2#1"/>
    <dgm:cxn modelId="{2F558A8C-455D-45A6-9210-C31B150D1A70}" type="presParOf" srcId="{BF6BFBDF-5E47-46CB-A3E8-2014E4416AAB}" destId="{EF03226E-A839-43D2-852E-2F4E645EADDA}" srcOrd="1" destOrd="0" presId="urn:microsoft.com/office/officeart/2005/8/layout/pList2#1"/>
    <dgm:cxn modelId="{D50A0B9D-159F-4FCE-9ED6-D47EE65C7099}" type="presParOf" srcId="{EF03226E-A839-43D2-852E-2F4E645EADDA}" destId="{5F07CBAD-FC7C-44D8-9920-5FD9AAAA4F72}" srcOrd="0" destOrd="0" presId="urn:microsoft.com/office/officeart/2005/8/layout/pList2#1"/>
    <dgm:cxn modelId="{0F4F2087-D04E-4CB8-ABA0-03DEE072D4BA}" type="presParOf" srcId="{5F07CBAD-FC7C-44D8-9920-5FD9AAAA4F72}" destId="{A61D1D79-98F1-492D-9AFE-DD965B6A99A9}" srcOrd="0" destOrd="0" presId="urn:microsoft.com/office/officeart/2005/8/layout/pList2#1"/>
    <dgm:cxn modelId="{5AC4A208-DA50-4D17-9328-6D87E2B6CFE4}" type="presParOf" srcId="{5F07CBAD-FC7C-44D8-9920-5FD9AAAA4F72}" destId="{7AF98625-D954-4814-8435-78301B1FED62}" srcOrd="1" destOrd="0" presId="urn:microsoft.com/office/officeart/2005/8/layout/pList2#1"/>
    <dgm:cxn modelId="{5F129275-743E-4FA9-BB6D-9B693E84C3A4}" type="presParOf" srcId="{5F07CBAD-FC7C-44D8-9920-5FD9AAAA4F72}" destId="{1366D389-A172-459C-ADBD-A99F9DE46EEF}" srcOrd="2" destOrd="0" presId="urn:microsoft.com/office/officeart/2005/8/layout/pList2#1"/>
    <dgm:cxn modelId="{4F6F1CA3-9228-454D-8905-E2582B7E11A7}" type="presParOf" srcId="{EF03226E-A839-43D2-852E-2F4E645EADDA}" destId="{1F2D2572-32C1-43C2-95FE-149D43A8ABBB}" srcOrd="1" destOrd="0" presId="urn:microsoft.com/office/officeart/2005/8/layout/pList2#1"/>
    <dgm:cxn modelId="{A5E6E28A-7D9A-4232-B0E9-55FBE5A65E7D}" type="presParOf" srcId="{EF03226E-A839-43D2-852E-2F4E645EADDA}" destId="{008B0F2C-76B0-492F-A75F-2315D5D03DE4}" srcOrd="2" destOrd="0" presId="urn:microsoft.com/office/officeart/2005/8/layout/pList2#1"/>
    <dgm:cxn modelId="{85F2E01B-459B-4DEB-BE8E-079618931A8C}" type="presParOf" srcId="{008B0F2C-76B0-492F-A75F-2315D5D03DE4}" destId="{1D468C12-51EC-430B-AE34-32C211DAE0F3}" srcOrd="0" destOrd="0" presId="urn:microsoft.com/office/officeart/2005/8/layout/pList2#1"/>
    <dgm:cxn modelId="{7A531861-F33C-45E3-9737-10613706FC41}" type="presParOf" srcId="{008B0F2C-76B0-492F-A75F-2315D5D03DE4}" destId="{A957EC45-3917-4B89-BD79-69FBEE01FEDB}" srcOrd="1" destOrd="0" presId="urn:microsoft.com/office/officeart/2005/8/layout/pList2#1"/>
    <dgm:cxn modelId="{8328A18A-8A8D-4935-8A71-9261328BE577}" type="presParOf" srcId="{008B0F2C-76B0-492F-A75F-2315D5D03DE4}" destId="{C3B6F89A-CEAF-4675-AD0C-FC36E2935741}" srcOrd="2" destOrd="0" presId="urn:microsoft.com/office/officeart/2005/8/layout/pList2#1"/>
    <dgm:cxn modelId="{6855BB19-9028-4B0F-AB1B-291DE2D0BD4B}" type="presParOf" srcId="{EF03226E-A839-43D2-852E-2F4E645EADDA}" destId="{FA226EB9-CED3-4A0D-8789-9BD8ECEBE9D9}" srcOrd="3" destOrd="0" presId="urn:microsoft.com/office/officeart/2005/8/layout/pList2#1"/>
    <dgm:cxn modelId="{32F92BBA-35B5-4FD2-B28B-F47AB8AC2662}" type="presParOf" srcId="{EF03226E-A839-43D2-852E-2F4E645EADDA}" destId="{BFF6EA3E-36DC-43A4-A72F-166DB3A528A8}" srcOrd="4" destOrd="0" presId="urn:microsoft.com/office/officeart/2005/8/layout/pList2#1"/>
    <dgm:cxn modelId="{43501E07-35F9-4CF2-B9F1-81146E4C9314}" type="presParOf" srcId="{BFF6EA3E-36DC-43A4-A72F-166DB3A528A8}" destId="{4C7F7608-9FE8-41B1-B925-38A1D569687D}" srcOrd="0" destOrd="0" presId="urn:microsoft.com/office/officeart/2005/8/layout/pList2#1"/>
    <dgm:cxn modelId="{2482CC0B-8F38-4201-B921-ADB4931B6277}" type="presParOf" srcId="{BFF6EA3E-36DC-43A4-A72F-166DB3A528A8}" destId="{B652CFD0-7A62-4A2F-93D0-EBD7EB56FDD9}" srcOrd="1" destOrd="0" presId="urn:microsoft.com/office/officeart/2005/8/layout/pList2#1"/>
    <dgm:cxn modelId="{9DAA04B3-8E58-4FF9-A7B4-D316B96A2260}" type="presParOf" srcId="{BFF6EA3E-36DC-43A4-A72F-166DB3A528A8}" destId="{23A9EA06-98A5-4868-8874-A0AE19AE30DB}" srcOrd="2" destOrd="0" presId="urn:microsoft.com/office/officeart/2005/8/layout/pList2#1"/>
  </dgm:cxnLst>
  <dgm:bg/>
  <dgm:whole/>
  <dgm:extLst>
    <a:ext uri="http://schemas.microsoft.com/office/drawing/2008/diagram">
      <dsp:dataModelExt xmlns:dsp="http://schemas.microsoft.com/office/drawing/2008/diagram" xmlns="" relId="rId1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F51D00C-1A33-43DF-B2F0-83A7E8A51AE5}">
      <dsp:nvSpPr>
        <dsp:cNvPr id="0" name=""/>
        <dsp:cNvSpPr/>
      </dsp:nvSpPr>
      <dsp:spPr>
        <a:xfrm>
          <a:off x="0" y="47618"/>
          <a:ext cx="11093050" cy="2490292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66D389-A172-459C-ADBD-A99F9DE46EEF}">
      <dsp:nvSpPr>
        <dsp:cNvPr id="0" name=""/>
        <dsp:cNvSpPr/>
      </dsp:nvSpPr>
      <dsp:spPr>
        <a:xfrm>
          <a:off x="332791" y="1062446"/>
          <a:ext cx="3258583" cy="1482107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2000" b="-2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1D1D79-98F1-492D-9AFE-DD965B6A99A9}">
      <dsp:nvSpPr>
        <dsp:cNvPr id="0" name=""/>
        <dsp:cNvSpPr/>
      </dsp:nvSpPr>
      <dsp:spPr>
        <a:xfrm rot="10800000">
          <a:off x="332791" y="2451343"/>
          <a:ext cx="3258583" cy="1485101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144" tIns="263144" rIns="263144" bIns="263144" numCol="1" spcCol="1270" anchor="t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noProof="0" dirty="0" err="1" smtClean="0"/>
            <a:t>Holocellulose</a:t>
          </a:r>
          <a:endParaRPr lang="en-US" sz="3700" kern="1200" noProof="0" dirty="0" smtClean="0"/>
        </a:p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noProof="0" dirty="0" smtClean="0"/>
            <a:t>Lignin</a:t>
          </a:r>
          <a:endParaRPr lang="en-US" sz="3700" kern="1200" noProof="0" dirty="0"/>
        </a:p>
      </dsp:txBody>
      <dsp:txXfrm rot="10800000">
        <a:off x="332791" y="2451343"/>
        <a:ext cx="3258583" cy="1485101"/>
      </dsp:txXfrm>
    </dsp:sp>
    <dsp:sp modelId="{C3B6F89A-CEAF-4675-AD0C-FC36E2935741}">
      <dsp:nvSpPr>
        <dsp:cNvPr id="0" name=""/>
        <dsp:cNvSpPr/>
      </dsp:nvSpPr>
      <dsp:spPr>
        <a:xfrm>
          <a:off x="3917233" y="1062446"/>
          <a:ext cx="3258583" cy="1482107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468C12-51EC-430B-AE34-32C211DAE0F3}">
      <dsp:nvSpPr>
        <dsp:cNvPr id="0" name=""/>
        <dsp:cNvSpPr/>
      </dsp:nvSpPr>
      <dsp:spPr>
        <a:xfrm rot="10800000">
          <a:off x="3917233" y="2451343"/>
          <a:ext cx="3258583" cy="1485101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144" tIns="263144" rIns="263144" bIns="263144" numCol="1" spcCol="1270" anchor="t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noProof="0" dirty="0" smtClean="0"/>
            <a:t>Digestibility</a:t>
          </a:r>
          <a:endParaRPr lang="en-US" sz="3700" kern="1200" noProof="0" dirty="0"/>
        </a:p>
      </dsp:txBody>
      <dsp:txXfrm rot="10800000">
        <a:off x="3917233" y="2451343"/>
        <a:ext cx="3258583" cy="1485101"/>
      </dsp:txXfrm>
    </dsp:sp>
    <dsp:sp modelId="{23A9EA06-98A5-4868-8874-A0AE19AE30DB}">
      <dsp:nvSpPr>
        <dsp:cNvPr id="0" name=""/>
        <dsp:cNvSpPr/>
      </dsp:nvSpPr>
      <dsp:spPr>
        <a:xfrm>
          <a:off x="7501675" y="1062446"/>
          <a:ext cx="3258583" cy="1482107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7F7608-9FE8-41B1-B925-38A1D569687D}">
      <dsp:nvSpPr>
        <dsp:cNvPr id="0" name=""/>
        <dsp:cNvSpPr/>
      </dsp:nvSpPr>
      <dsp:spPr>
        <a:xfrm rot="10800000">
          <a:off x="7501675" y="2451343"/>
          <a:ext cx="3258583" cy="1485101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144" tIns="263144" rIns="263144" bIns="263144" numCol="1" spcCol="1270" anchor="t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noProof="0" dirty="0" smtClean="0"/>
            <a:t>Seed oil content</a:t>
          </a:r>
          <a:endParaRPr lang="en-US" sz="3700" kern="1200" noProof="0" dirty="0"/>
        </a:p>
      </dsp:txBody>
      <dsp:txXfrm rot="10800000">
        <a:off x="7501675" y="2451343"/>
        <a:ext cx="3258583" cy="14851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2#1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A9D391-F9B4-4D74-B534-F792FED7F22B}" type="datetimeFigureOut">
              <a:rPr lang="fr-FR" smtClean="0"/>
              <a:pPr/>
              <a:t>29/08/2014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339975" y="1143000"/>
            <a:ext cx="21780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DC4103-9C10-4946-BBA6-5B2DC3DB2D1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0921031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947581" rtl="0" eaLnBrk="1" latinLnBrk="0" hangingPunct="1">
      <a:defRPr sz="2556" kern="1200">
        <a:solidFill>
          <a:schemeClr val="tx1"/>
        </a:solidFill>
        <a:latin typeface="+mn-lt"/>
        <a:ea typeface="+mn-ea"/>
        <a:cs typeface="+mn-cs"/>
      </a:defRPr>
    </a:lvl1pPr>
    <a:lvl2pPr marL="973790" algn="l" defTabSz="1947581" rtl="0" eaLnBrk="1" latinLnBrk="0" hangingPunct="1">
      <a:defRPr sz="2556" kern="1200">
        <a:solidFill>
          <a:schemeClr val="tx1"/>
        </a:solidFill>
        <a:latin typeface="+mn-lt"/>
        <a:ea typeface="+mn-ea"/>
        <a:cs typeface="+mn-cs"/>
      </a:defRPr>
    </a:lvl2pPr>
    <a:lvl3pPr marL="1947581" algn="l" defTabSz="1947581" rtl="0" eaLnBrk="1" latinLnBrk="0" hangingPunct="1">
      <a:defRPr sz="2556" kern="1200">
        <a:solidFill>
          <a:schemeClr val="tx1"/>
        </a:solidFill>
        <a:latin typeface="+mn-lt"/>
        <a:ea typeface="+mn-ea"/>
        <a:cs typeface="+mn-cs"/>
      </a:defRPr>
    </a:lvl3pPr>
    <a:lvl4pPr marL="2921371" algn="l" defTabSz="1947581" rtl="0" eaLnBrk="1" latinLnBrk="0" hangingPunct="1">
      <a:defRPr sz="2556" kern="1200">
        <a:solidFill>
          <a:schemeClr val="tx1"/>
        </a:solidFill>
        <a:latin typeface="+mn-lt"/>
        <a:ea typeface="+mn-ea"/>
        <a:cs typeface="+mn-cs"/>
      </a:defRPr>
    </a:lvl4pPr>
    <a:lvl5pPr marL="3895161" algn="l" defTabSz="1947581" rtl="0" eaLnBrk="1" latinLnBrk="0" hangingPunct="1">
      <a:defRPr sz="2556" kern="1200">
        <a:solidFill>
          <a:schemeClr val="tx1"/>
        </a:solidFill>
        <a:latin typeface="+mn-lt"/>
        <a:ea typeface="+mn-ea"/>
        <a:cs typeface="+mn-cs"/>
      </a:defRPr>
    </a:lvl5pPr>
    <a:lvl6pPr marL="4868951" algn="l" defTabSz="1947581" rtl="0" eaLnBrk="1" latinLnBrk="0" hangingPunct="1">
      <a:defRPr sz="2556" kern="1200">
        <a:solidFill>
          <a:schemeClr val="tx1"/>
        </a:solidFill>
        <a:latin typeface="+mn-lt"/>
        <a:ea typeface="+mn-ea"/>
        <a:cs typeface="+mn-cs"/>
      </a:defRPr>
    </a:lvl6pPr>
    <a:lvl7pPr marL="5842742" algn="l" defTabSz="1947581" rtl="0" eaLnBrk="1" latinLnBrk="0" hangingPunct="1">
      <a:defRPr sz="2556" kern="1200">
        <a:solidFill>
          <a:schemeClr val="tx1"/>
        </a:solidFill>
        <a:latin typeface="+mn-lt"/>
        <a:ea typeface="+mn-ea"/>
        <a:cs typeface="+mn-cs"/>
      </a:defRPr>
    </a:lvl7pPr>
    <a:lvl8pPr marL="6816532" algn="l" defTabSz="1947581" rtl="0" eaLnBrk="1" latinLnBrk="0" hangingPunct="1">
      <a:defRPr sz="2556" kern="1200">
        <a:solidFill>
          <a:schemeClr val="tx1"/>
        </a:solidFill>
        <a:latin typeface="+mn-lt"/>
        <a:ea typeface="+mn-ea"/>
        <a:cs typeface="+mn-cs"/>
      </a:defRPr>
    </a:lvl8pPr>
    <a:lvl9pPr marL="7790322" algn="l" defTabSz="1947581" rtl="0" eaLnBrk="1" latinLnBrk="0" hangingPunct="1">
      <a:defRPr sz="255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7BB8C-DF2F-4175-80D1-DA9B38EFC719}" type="slidenum">
              <a:rPr lang="fr-FR" smtClean="0">
                <a:solidFill>
                  <a:prstClr val="black"/>
                </a:solidFill>
              </a:rPr>
              <a:pPr/>
              <a:t>1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145261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268260" y="13308260"/>
            <a:ext cx="25706944" cy="9182891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536520" y="24276156"/>
            <a:ext cx="21170424" cy="1094807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0880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1760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264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3520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4400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5280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46160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67040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CB76C-A7ED-461B-9FFA-0E33A87CC05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30B94-F4B1-453F-ABAD-758EF488A6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008263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CB76C-A7ED-461B-9FFA-0E33A87CC05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30B94-F4B1-453F-ABAD-758EF488A6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29557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16444882" y="2290770"/>
            <a:ext cx="5103587" cy="48730813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134132" y="2290770"/>
            <a:ext cx="14806698" cy="48730813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CB76C-A7ED-461B-9FFA-0E33A87CC05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30B94-F4B1-453F-ABAD-758EF488A6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91568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CB76C-A7ED-461B-9FFA-0E33A87CC05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30B94-F4B1-453F-ABAD-758EF488A6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096498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026" y="27528845"/>
            <a:ext cx="25706944" cy="8508555"/>
          </a:xfrm>
        </p:spPr>
        <p:txBody>
          <a:bodyPr anchor="t"/>
          <a:lstStyle>
            <a:lvl1pPr algn="l">
              <a:defRPr sz="18298" b="1" cap="all"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389026" y="18157543"/>
            <a:ext cx="25706944" cy="9371305"/>
          </a:xfrm>
        </p:spPr>
        <p:txBody>
          <a:bodyPr anchor="b"/>
          <a:lstStyle>
            <a:lvl1pPr marL="0" indent="0">
              <a:buNone/>
              <a:defRPr sz="9099">
                <a:solidFill>
                  <a:schemeClr val="tx1">
                    <a:tint val="75000"/>
                  </a:schemeClr>
                </a:solidFill>
              </a:defRPr>
            </a:lvl1pPr>
            <a:lvl2pPr marL="2088006" indent="0">
              <a:buNone/>
              <a:defRPr sz="8199">
                <a:solidFill>
                  <a:schemeClr val="tx1">
                    <a:tint val="75000"/>
                  </a:schemeClr>
                </a:solidFill>
              </a:defRPr>
            </a:lvl2pPr>
            <a:lvl3pPr marL="4176013" indent="0">
              <a:buNone/>
              <a:defRPr sz="7299">
                <a:solidFill>
                  <a:schemeClr val="tx1">
                    <a:tint val="75000"/>
                  </a:schemeClr>
                </a:solidFill>
              </a:defRPr>
            </a:lvl3pPr>
            <a:lvl4pPr marL="6264020" indent="0">
              <a:buNone/>
              <a:defRPr sz="6399">
                <a:solidFill>
                  <a:schemeClr val="tx1">
                    <a:tint val="75000"/>
                  </a:schemeClr>
                </a:solidFill>
              </a:defRPr>
            </a:lvl4pPr>
            <a:lvl5pPr marL="8352026" indent="0">
              <a:buNone/>
              <a:defRPr sz="6399">
                <a:solidFill>
                  <a:schemeClr val="tx1">
                    <a:tint val="75000"/>
                  </a:schemeClr>
                </a:solidFill>
              </a:defRPr>
            </a:lvl5pPr>
            <a:lvl6pPr marL="10440032" indent="0">
              <a:buNone/>
              <a:defRPr sz="6399">
                <a:solidFill>
                  <a:schemeClr val="tx1">
                    <a:tint val="75000"/>
                  </a:schemeClr>
                </a:solidFill>
              </a:defRPr>
            </a:lvl6pPr>
            <a:lvl7pPr marL="12528039" indent="0">
              <a:buNone/>
              <a:defRPr sz="6399">
                <a:solidFill>
                  <a:schemeClr val="tx1">
                    <a:tint val="75000"/>
                  </a:schemeClr>
                </a:solidFill>
              </a:defRPr>
            </a:lvl7pPr>
            <a:lvl8pPr marL="14616045" indent="0">
              <a:buNone/>
              <a:defRPr sz="6399">
                <a:solidFill>
                  <a:schemeClr val="tx1">
                    <a:tint val="75000"/>
                  </a:schemeClr>
                </a:solidFill>
              </a:defRPr>
            </a:lvl8pPr>
            <a:lvl9pPr marL="16704051" indent="0">
              <a:buNone/>
              <a:defRPr sz="639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CB76C-A7ED-461B-9FFA-0E33A87CC05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30B94-F4B1-453F-ABAD-758EF488A6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746539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134132" y="13328089"/>
            <a:ext cx="9955140" cy="37693496"/>
          </a:xfrm>
        </p:spPr>
        <p:txBody>
          <a:bodyPr/>
          <a:lstStyle>
            <a:lvl1pPr>
              <a:defRPr sz="12799"/>
            </a:lvl1pPr>
            <a:lvl2pPr>
              <a:defRPr sz="10999"/>
            </a:lvl2pPr>
            <a:lvl3pPr>
              <a:defRPr sz="9099"/>
            </a:lvl3pPr>
            <a:lvl4pPr>
              <a:defRPr sz="8199"/>
            </a:lvl4pPr>
            <a:lvl5pPr>
              <a:defRPr sz="8199"/>
            </a:lvl5pPr>
            <a:lvl6pPr>
              <a:defRPr sz="8199"/>
            </a:lvl6pPr>
            <a:lvl7pPr>
              <a:defRPr sz="8199"/>
            </a:lvl7pPr>
            <a:lvl8pPr>
              <a:defRPr sz="8199"/>
            </a:lvl8pPr>
            <a:lvl9pPr>
              <a:defRPr sz="8199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1593330" y="13328089"/>
            <a:ext cx="9955140" cy="37693496"/>
          </a:xfrm>
        </p:spPr>
        <p:txBody>
          <a:bodyPr/>
          <a:lstStyle>
            <a:lvl1pPr>
              <a:defRPr sz="12799"/>
            </a:lvl1pPr>
            <a:lvl2pPr>
              <a:defRPr sz="10999"/>
            </a:lvl2pPr>
            <a:lvl3pPr>
              <a:defRPr sz="9099"/>
            </a:lvl3pPr>
            <a:lvl4pPr>
              <a:defRPr sz="8199"/>
            </a:lvl4pPr>
            <a:lvl5pPr>
              <a:defRPr sz="8199"/>
            </a:lvl5pPr>
            <a:lvl6pPr>
              <a:defRPr sz="8199"/>
            </a:lvl6pPr>
            <a:lvl7pPr>
              <a:defRPr sz="8199"/>
            </a:lvl7pPr>
            <a:lvl8pPr>
              <a:defRPr sz="8199"/>
            </a:lvl8pPr>
            <a:lvl9pPr>
              <a:defRPr sz="8199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CB76C-A7ED-461B-9FFA-0E33A87CC05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30B94-F4B1-453F-ABAD-758EF488A6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122414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12174" y="1715597"/>
            <a:ext cx="27219117" cy="7140046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512175" y="9589480"/>
            <a:ext cx="13362782" cy="3996440"/>
          </a:xfrm>
        </p:spPr>
        <p:txBody>
          <a:bodyPr anchor="b"/>
          <a:lstStyle>
            <a:lvl1pPr marL="0" indent="0">
              <a:buNone/>
              <a:defRPr sz="10999" b="1"/>
            </a:lvl1pPr>
            <a:lvl2pPr marL="2088006" indent="0">
              <a:buNone/>
              <a:defRPr sz="9099" b="1"/>
            </a:lvl2pPr>
            <a:lvl3pPr marL="4176013" indent="0">
              <a:buNone/>
              <a:defRPr sz="8199" b="1"/>
            </a:lvl3pPr>
            <a:lvl4pPr marL="6264020" indent="0">
              <a:buNone/>
              <a:defRPr sz="7299" b="1"/>
            </a:lvl4pPr>
            <a:lvl5pPr marL="8352026" indent="0">
              <a:buNone/>
              <a:defRPr sz="7299" b="1"/>
            </a:lvl5pPr>
            <a:lvl6pPr marL="10440032" indent="0">
              <a:buNone/>
              <a:defRPr sz="7299" b="1"/>
            </a:lvl6pPr>
            <a:lvl7pPr marL="12528039" indent="0">
              <a:buNone/>
              <a:defRPr sz="7299" b="1"/>
            </a:lvl7pPr>
            <a:lvl8pPr marL="14616045" indent="0">
              <a:buNone/>
              <a:defRPr sz="7299" b="1"/>
            </a:lvl8pPr>
            <a:lvl9pPr marL="16704051" indent="0">
              <a:buNone/>
              <a:defRPr sz="7299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512175" y="13585920"/>
            <a:ext cx="13362782" cy="24682745"/>
          </a:xfrm>
        </p:spPr>
        <p:txBody>
          <a:bodyPr/>
          <a:lstStyle>
            <a:lvl1pPr>
              <a:defRPr sz="10999"/>
            </a:lvl1pPr>
            <a:lvl2pPr>
              <a:defRPr sz="9099"/>
            </a:lvl2pPr>
            <a:lvl3pPr>
              <a:defRPr sz="8199"/>
            </a:lvl3pPr>
            <a:lvl4pPr>
              <a:defRPr sz="7299"/>
            </a:lvl4pPr>
            <a:lvl5pPr>
              <a:defRPr sz="7299"/>
            </a:lvl5pPr>
            <a:lvl6pPr>
              <a:defRPr sz="7299"/>
            </a:lvl6pPr>
            <a:lvl7pPr>
              <a:defRPr sz="7299"/>
            </a:lvl7pPr>
            <a:lvl8pPr>
              <a:defRPr sz="7299"/>
            </a:lvl8pPr>
            <a:lvl9pPr>
              <a:defRPr sz="7299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15363262" y="9589480"/>
            <a:ext cx="13368030" cy="3996440"/>
          </a:xfrm>
        </p:spPr>
        <p:txBody>
          <a:bodyPr anchor="b"/>
          <a:lstStyle>
            <a:lvl1pPr marL="0" indent="0">
              <a:buNone/>
              <a:defRPr sz="10999" b="1"/>
            </a:lvl1pPr>
            <a:lvl2pPr marL="2088006" indent="0">
              <a:buNone/>
              <a:defRPr sz="9099" b="1"/>
            </a:lvl2pPr>
            <a:lvl3pPr marL="4176013" indent="0">
              <a:buNone/>
              <a:defRPr sz="8199" b="1"/>
            </a:lvl3pPr>
            <a:lvl4pPr marL="6264020" indent="0">
              <a:buNone/>
              <a:defRPr sz="7299" b="1"/>
            </a:lvl4pPr>
            <a:lvl5pPr marL="8352026" indent="0">
              <a:buNone/>
              <a:defRPr sz="7299" b="1"/>
            </a:lvl5pPr>
            <a:lvl6pPr marL="10440032" indent="0">
              <a:buNone/>
              <a:defRPr sz="7299" b="1"/>
            </a:lvl6pPr>
            <a:lvl7pPr marL="12528039" indent="0">
              <a:buNone/>
              <a:defRPr sz="7299" b="1"/>
            </a:lvl7pPr>
            <a:lvl8pPr marL="14616045" indent="0">
              <a:buNone/>
              <a:defRPr sz="7299" b="1"/>
            </a:lvl8pPr>
            <a:lvl9pPr marL="16704051" indent="0">
              <a:buNone/>
              <a:defRPr sz="7299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15363262" y="13585920"/>
            <a:ext cx="13368030" cy="24682745"/>
          </a:xfrm>
        </p:spPr>
        <p:txBody>
          <a:bodyPr/>
          <a:lstStyle>
            <a:lvl1pPr>
              <a:defRPr sz="10999"/>
            </a:lvl1pPr>
            <a:lvl2pPr>
              <a:defRPr sz="9099"/>
            </a:lvl2pPr>
            <a:lvl3pPr>
              <a:defRPr sz="8199"/>
            </a:lvl3pPr>
            <a:lvl4pPr>
              <a:defRPr sz="7299"/>
            </a:lvl4pPr>
            <a:lvl5pPr>
              <a:defRPr sz="7299"/>
            </a:lvl5pPr>
            <a:lvl6pPr>
              <a:defRPr sz="7299"/>
            </a:lvl6pPr>
            <a:lvl7pPr>
              <a:defRPr sz="7299"/>
            </a:lvl7pPr>
            <a:lvl8pPr>
              <a:defRPr sz="7299"/>
            </a:lvl8pPr>
            <a:lvl9pPr>
              <a:defRPr sz="7299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CB76C-A7ED-461B-9FFA-0E33A87CC05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30B94-F4B1-453F-ABAD-758EF488A6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521735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CB76C-A7ED-461B-9FFA-0E33A87CC05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30B94-F4B1-453F-ABAD-758EF488A6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4853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CB76C-A7ED-461B-9FFA-0E33A87CC05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30B94-F4B1-453F-ABAD-758EF488A6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96974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12175" y="1705679"/>
            <a:ext cx="9949892" cy="7259047"/>
          </a:xfrm>
        </p:spPr>
        <p:txBody>
          <a:bodyPr anchor="b"/>
          <a:lstStyle>
            <a:lvl1pPr algn="l">
              <a:defRPr sz="9099" b="1"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824354" y="1705681"/>
            <a:ext cx="16906938" cy="36562989"/>
          </a:xfrm>
        </p:spPr>
        <p:txBody>
          <a:bodyPr/>
          <a:lstStyle>
            <a:lvl1pPr>
              <a:defRPr sz="14599"/>
            </a:lvl1pPr>
            <a:lvl2pPr>
              <a:defRPr sz="12799"/>
            </a:lvl2pPr>
            <a:lvl3pPr>
              <a:defRPr sz="10999"/>
            </a:lvl3pPr>
            <a:lvl4pPr>
              <a:defRPr sz="9099"/>
            </a:lvl4pPr>
            <a:lvl5pPr>
              <a:defRPr sz="9099"/>
            </a:lvl5pPr>
            <a:lvl6pPr>
              <a:defRPr sz="9099"/>
            </a:lvl6pPr>
            <a:lvl7pPr>
              <a:defRPr sz="9099"/>
            </a:lvl7pPr>
            <a:lvl8pPr>
              <a:defRPr sz="9099"/>
            </a:lvl8pPr>
            <a:lvl9pPr>
              <a:defRPr sz="9099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512175" y="8964729"/>
            <a:ext cx="9949892" cy="29303943"/>
          </a:xfrm>
        </p:spPr>
        <p:txBody>
          <a:bodyPr/>
          <a:lstStyle>
            <a:lvl1pPr marL="0" indent="0">
              <a:buNone/>
              <a:defRPr sz="6399"/>
            </a:lvl1pPr>
            <a:lvl2pPr marL="2088006" indent="0">
              <a:buNone/>
              <a:defRPr sz="5499"/>
            </a:lvl2pPr>
            <a:lvl3pPr marL="4176013" indent="0">
              <a:buNone/>
              <a:defRPr sz="4600"/>
            </a:lvl3pPr>
            <a:lvl4pPr marL="6264020" indent="0">
              <a:buNone/>
              <a:defRPr sz="4100"/>
            </a:lvl4pPr>
            <a:lvl5pPr marL="8352026" indent="0">
              <a:buNone/>
              <a:defRPr sz="4100"/>
            </a:lvl5pPr>
            <a:lvl6pPr marL="10440032" indent="0">
              <a:buNone/>
              <a:defRPr sz="4100"/>
            </a:lvl6pPr>
            <a:lvl7pPr marL="12528039" indent="0">
              <a:buNone/>
              <a:defRPr sz="4100"/>
            </a:lvl7pPr>
            <a:lvl8pPr marL="14616045" indent="0">
              <a:buNone/>
              <a:defRPr sz="4100"/>
            </a:lvl8pPr>
            <a:lvl9pPr marL="16704051" indent="0">
              <a:buNone/>
              <a:defRPr sz="41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CB76C-A7ED-461B-9FFA-0E33A87CC05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30B94-F4B1-453F-ABAD-758EF488A6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126243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927930" y="29988196"/>
            <a:ext cx="18146078" cy="3540277"/>
          </a:xfrm>
        </p:spPr>
        <p:txBody>
          <a:bodyPr anchor="b"/>
          <a:lstStyle>
            <a:lvl1pPr algn="l">
              <a:defRPr sz="9099" b="1"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927930" y="3827857"/>
            <a:ext cx="18146078" cy="25704165"/>
          </a:xfrm>
        </p:spPr>
        <p:txBody>
          <a:bodyPr/>
          <a:lstStyle>
            <a:lvl1pPr marL="0" indent="0">
              <a:buNone/>
              <a:defRPr sz="14599"/>
            </a:lvl1pPr>
            <a:lvl2pPr marL="2088006" indent="0">
              <a:buNone/>
              <a:defRPr sz="12799"/>
            </a:lvl2pPr>
            <a:lvl3pPr marL="4176013" indent="0">
              <a:buNone/>
              <a:defRPr sz="10999"/>
            </a:lvl3pPr>
            <a:lvl4pPr marL="6264020" indent="0">
              <a:buNone/>
              <a:defRPr sz="9099"/>
            </a:lvl4pPr>
            <a:lvl5pPr marL="8352026" indent="0">
              <a:buNone/>
              <a:defRPr sz="9099"/>
            </a:lvl5pPr>
            <a:lvl6pPr marL="10440032" indent="0">
              <a:buNone/>
              <a:defRPr sz="9099"/>
            </a:lvl6pPr>
            <a:lvl7pPr marL="12528039" indent="0">
              <a:buNone/>
              <a:defRPr sz="9099"/>
            </a:lvl7pPr>
            <a:lvl8pPr marL="14616045" indent="0">
              <a:buNone/>
              <a:defRPr sz="9099"/>
            </a:lvl8pPr>
            <a:lvl9pPr marL="16704051" indent="0">
              <a:buNone/>
              <a:defRPr sz="9099"/>
            </a:lvl9pPr>
          </a:lstStyle>
          <a:p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927930" y="33528473"/>
            <a:ext cx="18146078" cy="5027778"/>
          </a:xfrm>
        </p:spPr>
        <p:txBody>
          <a:bodyPr/>
          <a:lstStyle>
            <a:lvl1pPr marL="0" indent="0">
              <a:buNone/>
              <a:defRPr sz="6399"/>
            </a:lvl1pPr>
            <a:lvl2pPr marL="2088006" indent="0">
              <a:buNone/>
              <a:defRPr sz="5499"/>
            </a:lvl2pPr>
            <a:lvl3pPr marL="4176013" indent="0">
              <a:buNone/>
              <a:defRPr sz="4600"/>
            </a:lvl3pPr>
            <a:lvl4pPr marL="6264020" indent="0">
              <a:buNone/>
              <a:defRPr sz="4100"/>
            </a:lvl4pPr>
            <a:lvl5pPr marL="8352026" indent="0">
              <a:buNone/>
              <a:defRPr sz="4100"/>
            </a:lvl5pPr>
            <a:lvl6pPr marL="10440032" indent="0">
              <a:buNone/>
              <a:defRPr sz="4100"/>
            </a:lvl6pPr>
            <a:lvl7pPr marL="12528039" indent="0">
              <a:buNone/>
              <a:defRPr sz="4100"/>
            </a:lvl7pPr>
            <a:lvl8pPr marL="14616045" indent="0">
              <a:buNone/>
              <a:defRPr sz="4100"/>
            </a:lvl8pPr>
            <a:lvl9pPr marL="16704051" indent="0">
              <a:buNone/>
              <a:defRPr sz="41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CB76C-A7ED-461B-9FFA-0E33A87CC05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30B94-F4B1-453F-ABAD-758EF488A6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427166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512174" y="1715597"/>
            <a:ext cx="27219117" cy="7140046"/>
          </a:xfrm>
          <a:prstGeom prst="rect">
            <a:avLst/>
          </a:prstGeom>
        </p:spPr>
        <p:txBody>
          <a:bodyPr vert="horz" lIns="417643" tIns="208822" rIns="417643" bIns="208822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512174" y="9996072"/>
            <a:ext cx="27219117" cy="28272600"/>
          </a:xfrm>
          <a:prstGeom prst="rect">
            <a:avLst/>
          </a:prstGeom>
        </p:spPr>
        <p:txBody>
          <a:bodyPr vert="horz" lIns="417643" tIns="208822" rIns="417643" bIns="208822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1512173" y="39706594"/>
            <a:ext cx="7056808" cy="2280846"/>
          </a:xfrm>
          <a:prstGeom prst="rect">
            <a:avLst/>
          </a:prstGeom>
        </p:spPr>
        <p:txBody>
          <a:bodyPr vert="horz" lIns="417643" tIns="208822" rIns="417643" bIns="208822" rtlCol="0" anchor="ctr"/>
          <a:lstStyle>
            <a:lvl1pPr algn="l">
              <a:defRPr sz="54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176013"/>
            <a:fld id="{5AECB76C-A7ED-461B-9FFA-0E33A87CC05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176013"/>
              <a:t>8/29/2014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0333184" y="39706594"/>
            <a:ext cx="9577097" cy="2280846"/>
          </a:xfrm>
          <a:prstGeom prst="rect">
            <a:avLst/>
          </a:prstGeom>
        </p:spPr>
        <p:txBody>
          <a:bodyPr vert="horz" lIns="417643" tIns="208822" rIns="417643" bIns="208822" rtlCol="0" anchor="ctr"/>
          <a:lstStyle>
            <a:lvl1pPr algn="ctr">
              <a:defRPr sz="54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176013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21674482" y="39706594"/>
            <a:ext cx="7056808" cy="2280846"/>
          </a:xfrm>
          <a:prstGeom prst="rect">
            <a:avLst/>
          </a:prstGeom>
        </p:spPr>
        <p:txBody>
          <a:bodyPr vert="horz" lIns="417643" tIns="208822" rIns="417643" bIns="208822" rtlCol="0" anchor="ctr"/>
          <a:lstStyle>
            <a:lvl1pPr algn="r">
              <a:defRPr sz="54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176013"/>
            <a:fld id="{CDB30B94-F4B1-453F-ABAD-758EF488A6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176013"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37125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4176013" rtl="0" eaLnBrk="1" latinLnBrk="0" hangingPunct="1">
        <a:spcBef>
          <a:spcPct val="0"/>
        </a:spcBef>
        <a:buNone/>
        <a:defRPr sz="2009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66004" indent="-1566004" algn="l" defTabSz="4176013" rtl="0" eaLnBrk="1" latinLnBrk="0" hangingPunct="1">
        <a:spcBef>
          <a:spcPct val="20000"/>
        </a:spcBef>
        <a:buFont typeface="Arial" pitchFamily="34" charset="0"/>
        <a:buChar char="•"/>
        <a:defRPr sz="14599" kern="1200">
          <a:solidFill>
            <a:schemeClr val="tx1"/>
          </a:solidFill>
          <a:latin typeface="+mn-lt"/>
          <a:ea typeface="+mn-ea"/>
          <a:cs typeface="+mn-cs"/>
        </a:defRPr>
      </a:lvl1pPr>
      <a:lvl2pPr marL="3393011" indent="-1305004" algn="l" defTabSz="4176013" rtl="0" eaLnBrk="1" latinLnBrk="0" hangingPunct="1">
        <a:spcBef>
          <a:spcPct val="20000"/>
        </a:spcBef>
        <a:buFont typeface="Arial" pitchFamily="34" charset="0"/>
        <a:buChar char="–"/>
        <a:defRPr sz="12799" kern="1200">
          <a:solidFill>
            <a:schemeClr val="tx1"/>
          </a:solidFill>
          <a:latin typeface="+mn-lt"/>
          <a:ea typeface="+mn-ea"/>
          <a:cs typeface="+mn-cs"/>
        </a:defRPr>
      </a:lvl2pPr>
      <a:lvl3pPr marL="5220016" indent="-1044004" algn="l" defTabSz="4176013" rtl="0" eaLnBrk="1" latinLnBrk="0" hangingPunct="1">
        <a:spcBef>
          <a:spcPct val="20000"/>
        </a:spcBef>
        <a:buFont typeface="Arial" pitchFamily="34" charset="0"/>
        <a:buChar char="•"/>
        <a:defRPr sz="10999" kern="1200">
          <a:solidFill>
            <a:schemeClr val="tx1"/>
          </a:solidFill>
          <a:latin typeface="+mn-lt"/>
          <a:ea typeface="+mn-ea"/>
          <a:cs typeface="+mn-cs"/>
        </a:defRPr>
      </a:lvl3pPr>
      <a:lvl4pPr marL="7308022" indent="-1044004" algn="l" defTabSz="4176013" rtl="0" eaLnBrk="1" latinLnBrk="0" hangingPunct="1">
        <a:spcBef>
          <a:spcPct val="20000"/>
        </a:spcBef>
        <a:buFont typeface="Arial" pitchFamily="34" charset="0"/>
        <a:buChar char="–"/>
        <a:defRPr sz="9099" kern="1200">
          <a:solidFill>
            <a:schemeClr val="tx1"/>
          </a:solidFill>
          <a:latin typeface="+mn-lt"/>
          <a:ea typeface="+mn-ea"/>
          <a:cs typeface="+mn-cs"/>
        </a:defRPr>
      </a:lvl4pPr>
      <a:lvl5pPr marL="9396029" indent="-1044004" algn="l" defTabSz="4176013" rtl="0" eaLnBrk="1" latinLnBrk="0" hangingPunct="1">
        <a:spcBef>
          <a:spcPct val="20000"/>
        </a:spcBef>
        <a:buFont typeface="Arial" pitchFamily="34" charset="0"/>
        <a:buChar char="»"/>
        <a:defRPr sz="9099" kern="1200">
          <a:solidFill>
            <a:schemeClr val="tx1"/>
          </a:solidFill>
          <a:latin typeface="+mn-lt"/>
          <a:ea typeface="+mn-ea"/>
          <a:cs typeface="+mn-cs"/>
        </a:defRPr>
      </a:lvl5pPr>
      <a:lvl6pPr marL="11484035" indent="-1044004" algn="l" defTabSz="4176013" rtl="0" eaLnBrk="1" latinLnBrk="0" hangingPunct="1">
        <a:spcBef>
          <a:spcPct val="20000"/>
        </a:spcBef>
        <a:buFont typeface="Arial" pitchFamily="34" charset="0"/>
        <a:buChar char="•"/>
        <a:defRPr sz="9099" kern="1200">
          <a:solidFill>
            <a:schemeClr val="tx1"/>
          </a:solidFill>
          <a:latin typeface="+mn-lt"/>
          <a:ea typeface="+mn-ea"/>
          <a:cs typeface="+mn-cs"/>
        </a:defRPr>
      </a:lvl6pPr>
      <a:lvl7pPr marL="13572042" indent="-1044004" algn="l" defTabSz="4176013" rtl="0" eaLnBrk="1" latinLnBrk="0" hangingPunct="1">
        <a:spcBef>
          <a:spcPct val="20000"/>
        </a:spcBef>
        <a:buFont typeface="Arial" pitchFamily="34" charset="0"/>
        <a:buChar char="•"/>
        <a:defRPr sz="9099" kern="1200">
          <a:solidFill>
            <a:schemeClr val="tx1"/>
          </a:solidFill>
          <a:latin typeface="+mn-lt"/>
          <a:ea typeface="+mn-ea"/>
          <a:cs typeface="+mn-cs"/>
        </a:defRPr>
      </a:lvl7pPr>
      <a:lvl8pPr marL="15660049" indent="-1044004" algn="l" defTabSz="4176013" rtl="0" eaLnBrk="1" latinLnBrk="0" hangingPunct="1">
        <a:spcBef>
          <a:spcPct val="20000"/>
        </a:spcBef>
        <a:buFont typeface="Arial" pitchFamily="34" charset="0"/>
        <a:buChar char="•"/>
        <a:defRPr sz="9099" kern="1200">
          <a:solidFill>
            <a:schemeClr val="tx1"/>
          </a:solidFill>
          <a:latin typeface="+mn-lt"/>
          <a:ea typeface="+mn-ea"/>
          <a:cs typeface="+mn-cs"/>
        </a:defRPr>
      </a:lvl8pPr>
      <a:lvl9pPr marL="17748055" indent="-1044004" algn="l" defTabSz="4176013" rtl="0" eaLnBrk="1" latinLnBrk="0" hangingPunct="1">
        <a:spcBef>
          <a:spcPct val="20000"/>
        </a:spcBef>
        <a:buFont typeface="Arial" pitchFamily="34" charset="0"/>
        <a:buChar char="•"/>
        <a:defRPr sz="90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176013" rtl="0" eaLnBrk="1" latinLnBrk="0" hangingPunct="1">
        <a:defRPr sz="8199" kern="1200">
          <a:solidFill>
            <a:schemeClr val="tx1"/>
          </a:solidFill>
          <a:latin typeface="+mn-lt"/>
          <a:ea typeface="+mn-ea"/>
          <a:cs typeface="+mn-cs"/>
        </a:defRPr>
      </a:lvl1pPr>
      <a:lvl2pPr marL="2088006" algn="l" defTabSz="4176013" rtl="0" eaLnBrk="1" latinLnBrk="0" hangingPunct="1">
        <a:defRPr sz="8199" kern="1200">
          <a:solidFill>
            <a:schemeClr val="tx1"/>
          </a:solidFill>
          <a:latin typeface="+mn-lt"/>
          <a:ea typeface="+mn-ea"/>
          <a:cs typeface="+mn-cs"/>
        </a:defRPr>
      </a:lvl2pPr>
      <a:lvl3pPr marL="4176013" algn="l" defTabSz="4176013" rtl="0" eaLnBrk="1" latinLnBrk="0" hangingPunct="1">
        <a:defRPr sz="8199" kern="1200">
          <a:solidFill>
            <a:schemeClr val="tx1"/>
          </a:solidFill>
          <a:latin typeface="+mn-lt"/>
          <a:ea typeface="+mn-ea"/>
          <a:cs typeface="+mn-cs"/>
        </a:defRPr>
      </a:lvl3pPr>
      <a:lvl4pPr marL="6264020" algn="l" defTabSz="4176013" rtl="0" eaLnBrk="1" latinLnBrk="0" hangingPunct="1">
        <a:defRPr sz="8199" kern="1200">
          <a:solidFill>
            <a:schemeClr val="tx1"/>
          </a:solidFill>
          <a:latin typeface="+mn-lt"/>
          <a:ea typeface="+mn-ea"/>
          <a:cs typeface="+mn-cs"/>
        </a:defRPr>
      </a:lvl4pPr>
      <a:lvl5pPr marL="8352026" algn="l" defTabSz="4176013" rtl="0" eaLnBrk="1" latinLnBrk="0" hangingPunct="1">
        <a:defRPr sz="8199" kern="1200">
          <a:solidFill>
            <a:schemeClr val="tx1"/>
          </a:solidFill>
          <a:latin typeface="+mn-lt"/>
          <a:ea typeface="+mn-ea"/>
          <a:cs typeface="+mn-cs"/>
        </a:defRPr>
      </a:lvl5pPr>
      <a:lvl6pPr marL="10440032" algn="l" defTabSz="4176013" rtl="0" eaLnBrk="1" latinLnBrk="0" hangingPunct="1">
        <a:defRPr sz="8199" kern="1200">
          <a:solidFill>
            <a:schemeClr val="tx1"/>
          </a:solidFill>
          <a:latin typeface="+mn-lt"/>
          <a:ea typeface="+mn-ea"/>
          <a:cs typeface="+mn-cs"/>
        </a:defRPr>
      </a:lvl6pPr>
      <a:lvl7pPr marL="12528039" algn="l" defTabSz="4176013" rtl="0" eaLnBrk="1" latinLnBrk="0" hangingPunct="1">
        <a:defRPr sz="8199" kern="1200">
          <a:solidFill>
            <a:schemeClr val="tx1"/>
          </a:solidFill>
          <a:latin typeface="+mn-lt"/>
          <a:ea typeface="+mn-ea"/>
          <a:cs typeface="+mn-cs"/>
        </a:defRPr>
      </a:lvl7pPr>
      <a:lvl8pPr marL="14616045" algn="l" defTabSz="4176013" rtl="0" eaLnBrk="1" latinLnBrk="0" hangingPunct="1">
        <a:defRPr sz="8199" kern="1200">
          <a:solidFill>
            <a:schemeClr val="tx1"/>
          </a:solidFill>
          <a:latin typeface="+mn-lt"/>
          <a:ea typeface="+mn-ea"/>
          <a:cs typeface="+mn-cs"/>
        </a:defRPr>
      </a:lvl8pPr>
      <a:lvl9pPr marL="16704051" algn="l" defTabSz="4176013" rtl="0" eaLnBrk="1" latinLnBrk="0" hangingPunct="1">
        <a:defRPr sz="81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diagramData" Target="../diagrams/data1.xml"/><Relationship Id="rId18" Type="http://schemas.openxmlformats.org/officeDocument/2006/relationships/image" Target="../media/image14.jpeg"/><Relationship Id="rId3" Type="http://schemas.openxmlformats.org/officeDocument/2006/relationships/image" Target="../media/image1.png"/><Relationship Id="rId21" Type="http://schemas.openxmlformats.org/officeDocument/2006/relationships/image" Target="../media/image17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6" Type="http://schemas.openxmlformats.org/officeDocument/2006/relationships/diagramColors" Target="../diagrams/colors1.xml"/><Relationship Id="rId20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diagramQuickStyle" Target="../diagrams/quickStyle1.xml"/><Relationship Id="rId10" Type="http://schemas.openxmlformats.org/officeDocument/2006/relationships/image" Target="../media/image8.png"/><Relationship Id="rId19" Type="http://schemas.openxmlformats.org/officeDocument/2006/relationships/image" Target="../media/image15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Relationship Id="rId14" Type="http://schemas.openxmlformats.org/officeDocument/2006/relationships/diagramLayout" Target="../diagrams/layout1.xml"/><Relationship Id="rId22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34112742"/>
            <a:ext cx="16242515" cy="6450967"/>
          </a:xfrm>
          <a:prstGeom prst="rect">
            <a:avLst/>
          </a:prstGeom>
          <a:solidFill>
            <a:srgbClr val="C7F2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176013"/>
            <a:endParaRPr lang="en-US" sz="8199" dirty="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1407803" y="20542886"/>
            <a:ext cx="2775252" cy="6720593"/>
          </a:xfrm>
          <a:prstGeom prst="rect">
            <a:avLst/>
          </a:prstGeom>
          <a:solidFill>
            <a:srgbClr val="6DBCD1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176013"/>
            <a:endParaRPr lang="en-US" sz="8199" dirty="0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1506236" y="7280548"/>
            <a:ext cx="18751718" cy="1327272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176013"/>
            <a:endParaRPr lang="en-US" sz="8199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681" y="7369184"/>
            <a:ext cx="11504554" cy="74829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176013"/>
            <a:endParaRPr lang="en-US" sz="8199" dirty="0">
              <a:solidFill>
                <a:prstClr val="white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680" y="14852104"/>
            <a:ext cx="12177443" cy="1930364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176013"/>
            <a:endParaRPr lang="en-US" sz="8199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681" y="40334377"/>
            <a:ext cx="15120049" cy="2505898"/>
          </a:xfrm>
          <a:prstGeom prst="rect">
            <a:avLst/>
          </a:prstGeom>
          <a:solidFill>
            <a:srgbClr val="EBF6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176013"/>
            <a:endParaRPr lang="fr-FR" sz="8199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681" y="0"/>
            <a:ext cx="30240101" cy="738623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17597" tIns="208799" rIns="417597" bIns="208799" rtlCol="0" anchor="ctr"/>
          <a:lstStyle/>
          <a:p>
            <a:pPr algn="ctr" defTabSz="4176013"/>
            <a:endParaRPr lang="en-US" sz="8199" dirty="0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92611" y="468138"/>
            <a:ext cx="30149171" cy="2452775"/>
          </a:xfrm>
          <a:prstGeom prst="rect">
            <a:avLst/>
          </a:prstGeom>
        </p:spPr>
        <p:txBody>
          <a:bodyPr wrap="square" lIns="417597" tIns="208799" rIns="417597" bIns="208799">
            <a:spAutoFit/>
          </a:bodyPr>
          <a:lstStyle/>
          <a:p>
            <a:pPr algn="ctr" defTabSz="4176013"/>
            <a:r>
              <a:rPr lang="en-US" sz="6599" b="1" dirty="0" smtClean="0">
                <a:solidFill>
                  <a:schemeClr val="bg1"/>
                </a:solidFill>
              </a:rPr>
              <a:t>Comparison of the Biomass Production Efficiency (BPE) seasonal evolution for a forest, a crop and a grassland under similar soil and climatic conditions.</a:t>
            </a:r>
            <a:endParaRPr lang="en-US" sz="6599" dirty="0">
              <a:solidFill>
                <a:schemeClr val="bg1"/>
              </a:solidFill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-14492" y="2962432"/>
            <a:ext cx="30256273" cy="1519290"/>
          </a:xfrm>
          <a:prstGeom prst="rect">
            <a:avLst/>
          </a:prstGeom>
          <a:noFill/>
        </p:spPr>
        <p:txBody>
          <a:bodyPr wrap="square" lIns="417597" tIns="208799" rIns="417597" bIns="208799" rtlCol="0">
            <a:spAutoFit/>
          </a:bodyPr>
          <a:lstStyle/>
          <a:p>
            <a:pPr algn="ctr" defTabSz="4176013"/>
            <a:r>
              <a:rPr lang="en-US" sz="4400" i="1" dirty="0" smtClean="0">
                <a:solidFill>
                  <a:prstClr val="white"/>
                </a:solidFill>
              </a:rPr>
              <a:t>HEID Laura</a:t>
            </a:r>
            <a:r>
              <a:rPr lang="en-US" sz="4400" i="1" baseline="30000" dirty="0" smtClean="0">
                <a:solidFill>
                  <a:prstClr val="white"/>
                </a:solidFill>
              </a:rPr>
              <a:t>(1,2)</a:t>
            </a:r>
            <a:r>
              <a:rPr lang="en-US" sz="4400" i="1" dirty="0" smtClean="0">
                <a:solidFill>
                  <a:prstClr val="white"/>
                </a:solidFill>
              </a:rPr>
              <a:t>, CONIL </a:t>
            </a:r>
            <a:r>
              <a:rPr lang="en-US" sz="4400" i="1" dirty="0" err="1" smtClean="0">
                <a:solidFill>
                  <a:prstClr val="white"/>
                </a:solidFill>
              </a:rPr>
              <a:t>Sébastien</a:t>
            </a:r>
            <a:r>
              <a:rPr lang="en-US" sz="4400" i="1" baseline="30000" dirty="0" smtClean="0">
                <a:solidFill>
                  <a:prstClr val="white"/>
                </a:solidFill>
              </a:rPr>
              <a:t>(2)</a:t>
            </a:r>
            <a:r>
              <a:rPr lang="en-US" sz="4400" i="1" dirty="0" smtClean="0">
                <a:solidFill>
                  <a:prstClr val="white"/>
                </a:solidFill>
              </a:rPr>
              <a:t>, </a:t>
            </a:r>
            <a:r>
              <a:rPr lang="en-US" sz="4400" i="1" dirty="0" err="1" smtClean="0">
                <a:solidFill>
                  <a:prstClr val="white"/>
                </a:solidFill>
              </a:rPr>
              <a:t>KlUMPP</a:t>
            </a:r>
            <a:r>
              <a:rPr lang="en-US" sz="4400" i="1" dirty="0" smtClean="0">
                <a:solidFill>
                  <a:prstClr val="white"/>
                </a:solidFill>
              </a:rPr>
              <a:t> </a:t>
            </a:r>
            <a:r>
              <a:rPr lang="en-US" sz="4400" i="1" dirty="0" err="1" smtClean="0">
                <a:solidFill>
                  <a:prstClr val="white"/>
                </a:solidFill>
              </a:rPr>
              <a:t>Katja</a:t>
            </a:r>
            <a:r>
              <a:rPr lang="en-US" sz="4400" i="1" baseline="30000" dirty="0" smtClean="0">
                <a:solidFill>
                  <a:prstClr val="white"/>
                </a:solidFill>
              </a:rPr>
              <a:t>(3)</a:t>
            </a:r>
            <a:r>
              <a:rPr lang="en-US" sz="4400" i="1" dirty="0" smtClean="0">
                <a:solidFill>
                  <a:prstClr val="white"/>
                </a:solidFill>
              </a:rPr>
              <a:t>, MOUREAUX Christine</a:t>
            </a:r>
            <a:r>
              <a:rPr lang="en-US" sz="4400" i="1" baseline="30000" dirty="0" smtClean="0">
                <a:solidFill>
                  <a:prstClr val="white"/>
                </a:solidFill>
              </a:rPr>
              <a:t>(4)</a:t>
            </a:r>
            <a:r>
              <a:rPr lang="en-US" sz="4400" i="1" dirty="0" smtClean="0">
                <a:solidFill>
                  <a:prstClr val="white"/>
                </a:solidFill>
              </a:rPr>
              <a:t>, GRANIER André</a:t>
            </a:r>
            <a:r>
              <a:rPr lang="en-US" sz="4400" i="1" baseline="30000" dirty="0" smtClean="0">
                <a:solidFill>
                  <a:prstClr val="white"/>
                </a:solidFill>
              </a:rPr>
              <a:t>(1)</a:t>
            </a:r>
            <a:r>
              <a:rPr lang="en-US" sz="4400" i="1" dirty="0" smtClean="0">
                <a:solidFill>
                  <a:prstClr val="white"/>
                </a:solidFill>
              </a:rPr>
              <a:t>, LONGDOZ Bernard</a:t>
            </a:r>
            <a:r>
              <a:rPr lang="en-US" sz="4400" i="1" baseline="30000" dirty="0" smtClean="0">
                <a:solidFill>
                  <a:prstClr val="white"/>
                </a:solidFill>
              </a:rPr>
              <a:t>(1)</a:t>
            </a:r>
            <a:endParaRPr lang="en-US" sz="4400" dirty="0" smtClean="0">
              <a:solidFill>
                <a:prstClr val="white"/>
              </a:solidFill>
            </a:endParaRPr>
          </a:p>
          <a:p>
            <a:pPr algn="ctr" defTabSz="4176013"/>
            <a:r>
              <a:rPr lang="en-US" sz="4100" b="1" baseline="30000" dirty="0" smtClean="0">
                <a:solidFill>
                  <a:prstClr val="white"/>
                </a:solidFill>
                <a:cs typeface="Arial" pitchFamily="34" charset="0"/>
              </a:rPr>
              <a:t> </a:t>
            </a:r>
            <a:endParaRPr lang="en-US" sz="4100" b="1" baseline="30000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245384" y="4419772"/>
            <a:ext cx="27012569" cy="2883889"/>
          </a:xfrm>
          <a:prstGeom prst="rect">
            <a:avLst/>
          </a:prstGeom>
        </p:spPr>
        <p:txBody>
          <a:bodyPr wrap="square" lIns="417597" tIns="208799" rIns="417597" bIns="208799">
            <a:spAutoFit/>
          </a:bodyPr>
          <a:lstStyle/>
          <a:p>
            <a:pPr marL="1044004" indent="-1044004" defTabSz="4176013"/>
            <a:r>
              <a:rPr lang="fr-FR" sz="4000" baseline="30000" dirty="0">
                <a:solidFill>
                  <a:prstClr val="white"/>
                </a:solidFill>
                <a:cs typeface="Arial" pitchFamily="34" charset="0"/>
              </a:rPr>
              <a:t>(1)</a:t>
            </a:r>
            <a:r>
              <a:rPr lang="fr-FR" sz="4000" dirty="0">
                <a:solidFill>
                  <a:prstClr val="white"/>
                </a:solidFill>
                <a:cs typeface="Arial" pitchFamily="34" charset="0"/>
              </a:rPr>
              <a:t>INRA, UMR EEF, UMR 1137, </a:t>
            </a:r>
            <a:r>
              <a:rPr lang="fr-FR" sz="4000" dirty="0" err="1">
                <a:solidFill>
                  <a:prstClr val="white"/>
                </a:solidFill>
                <a:cs typeface="Arial" pitchFamily="34" charset="0"/>
              </a:rPr>
              <a:t>Champenoux</a:t>
            </a:r>
            <a:r>
              <a:rPr lang="fr-FR" sz="4000" dirty="0">
                <a:solidFill>
                  <a:prstClr val="white"/>
                </a:solidFill>
                <a:cs typeface="Arial" pitchFamily="34" charset="0"/>
              </a:rPr>
              <a:t>, France</a:t>
            </a:r>
          </a:p>
          <a:p>
            <a:pPr marL="1044004" indent="-1044004" defTabSz="4176013"/>
            <a:r>
              <a:rPr lang="fr-FR" sz="4000" baseline="30000" dirty="0">
                <a:solidFill>
                  <a:prstClr val="white"/>
                </a:solidFill>
                <a:cs typeface="Arial" pitchFamily="34" charset="0"/>
              </a:rPr>
              <a:t>(</a:t>
            </a:r>
            <a:r>
              <a:rPr lang="fr-FR" sz="4000" baseline="30000" dirty="0" smtClean="0">
                <a:solidFill>
                  <a:prstClr val="white"/>
                </a:solidFill>
                <a:cs typeface="Arial" pitchFamily="34" charset="0"/>
              </a:rPr>
              <a:t>2)</a:t>
            </a:r>
            <a:r>
              <a:rPr lang="fr-FR" sz="4000" dirty="0" smtClean="0">
                <a:solidFill>
                  <a:prstClr val="white"/>
                </a:solidFill>
              </a:rPr>
              <a:t>ANDRA</a:t>
            </a:r>
            <a:r>
              <a:rPr lang="fr-FR" sz="4000" dirty="0">
                <a:solidFill>
                  <a:prstClr val="white"/>
                </a:solidFill>
              </a:rPr>
              <a:t>, DRD – OS/GES, Centre Meuse-Haute Marne, 55290 Bure, France</a:t>
            </a:r>
          </a:p>
          <a:p>
            <a:pPr marL="1044004" indent="-1044004" defTabSz="4176013"/>
            <a:r>
              <a:rPr lang="fr-FR" sz="4000" baseline="30000" dirty="0">
                <a:solidFill>
                  <a:prstClr val="white"/>
                </a:solidFill>
                <a:cs typeface="Arial" pitchFamily="34" charset="0"/>
              </a:rPr>
              <a:t>(3)</a:t>
            </a:r>
            <a:r>
              <a:rPr lang="fr-FR" sz="4000" dirty="0">
                <a:solidFill>
                  <a:prstClr val="white"/>
                </a:solidFill>
                <a:cs typeface="Arial" pitchFamily="34" charset="0"/>
              </a:rPr>
              <a:t>INRA, UR EP, UR 874, Clermont-Ferrand, France</a:t>
            </a:r>
          </a:p>
          <a:p>
            <a:pPr marL="1044004" indent="-1044004" defTabSz="4176013"/>
            <a:r>
              <a:rPr lang="fr-FR" sz="4000" baseline="30000" dirty="0">
                <a:solidFill>
                  <a:prstClr val="white"/>
                </a:solidFill>
                <a:cs typeface="Arial" pitchFamily="34" charset="0"/>
              </a:rPr>
              <a:t>(4)</a:t>
            </a:r>
            <a:r>
              <a:rPr lang="fr-FR" sz="4000" dirty="0">
                <a:solidFill>
                  <a:prstClr val="white"/>
                </a:solidFill>
                <a:cs typeface="Arial" pitchFamily="34" charset="0"/>
              </a:rPr>
              <a:t>Université de Liège-Gembloux Agro-Bio Tech, Unité de Physique des biosystèmes, Gembloux, </a:t>
            </a:r>
            <a:r>
              <a:rPr lang="fr-FR" sz="4000" dirty="0" err="1">
                <a:solidFill>
                  <a:prstClr val="white"/>
                </a:solidFill>
                <a:cs typeface="Arial" pitchFamily="34" charset="0"/>
              </a:rPr>
              <a:t>Belgium</a:t>
            </a:r>
            <a:endParaRPr lang="fr-FR" sz="3200" baseline="30000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43" name="ZoneTexte 42"/>
          <p:cNvSpPr txBox="1"/>
          <p:nvPr/>
        </p:nvSpPr>
        <p:spPr>
          <a:xfrm>
            <a:off x="15439248" y="31428137"/>
            <a:ext cx="9525500" cy="1153563"/>
          </a:xfrm>
          <a:prstGeom prst="rect">
            <a:avLst/>
          </a:prstGeom>
          <a:noFill/>
        </p:spPr>
        <p:txBody>
          <a:bodyPr wrap="square" lIns="417597" tIns="208799" rIns="417597" bIns="208799" rtlCol="0">
            <a:spAutoFit/>
          </a:bodyPr>
          <a:lstStyle/>
          <a:p>
            <a:pPr defTabSz="4176013"/>
            <a:r>
              <a:rPr lang="en-US" sz="46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en-US" sz="41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iodiversity effects on WUE</a:t>
            </a:r>
          </a:p>
        </p:txBody>
      </p:sp>
      <p:sp>
        <p:nvSpPr>
          <p:cNvPr id="37" name="Rectangle 36"/>
          <p:cNvSpPr/>
          <p:nvPr/>
        </p:nvSpPr>
        <p:spPr>
          <a:xfrm>
            <a:off x="14545732" y="40264033"/>
            <a:ext cx="15696051" cy="2576241"/>
          </a:xfrm>
          <a:prstGeom prst="rect">
            <a:avLst/>
          </a:prstGeom>
          <a:solidFill>
            <a:srgbClr val="EBF6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17597" tIns="208799" rIns="417597" bIns="208799" rtlCol="0" anchor="ctr"/>
          <a:lstStyle/>
          <a:p>
            <a:pPr algn="ctr" defTabSz="4176013"/>
            <a:endParaRPr lang="en-US" sz="8199" dirty="0">
              <a:solidFill>
                <a:prstClr val="white"/>
              </a:solidFill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15195968" y="40532718"/>
            <a:ext cx="15120051" cy="1899004"/>
          </a:xfrm>
          <a:prstGeom prst="rect">
            <a:avLst/>
          </a:prstGeom>
        </p:spPr>
        <p:txBody>
          <a:bodyPr wrap="square" lIns="417597" tIns="208799" rIns="417597" bIns="208799">
            <a:spAutoFit/>
          </a:bodyPr>
          <a:lstStyle/>
          <a:p>
            <a:pPr defTabSz="4176013"/>
            <a:endParaRPr lang="en-US" sz="3200" dirty="0">
              <a:solidFill>
                <a:prstClr val="black"/>
              </a:solidFill>
            </a:endParaRPr>
          </a:p>
          <a:p>
            <a:pPr defTabSz="4176013"/>
            <a:r>
              <a:rPr lang="en-US" sz="3200" dirty="0">
                <a:solidFill>
                  <a:prstClr val="black"/>
                </a:solidFill>
              </a:rPr>
              <a:t>The UMR1137 is supported by the French National Research Agency through the Laboratory of Excellence ARBRE (ANR-12- LABXARBRE-01</a:t>
            </a:r>
            <a:r>
              <a:rPr lang="en-US" sz="3200" dirty="0" smtClean="0">
                <a:solidFill>
                  <a:prstClr val="black"/>
                </a:solidFill>
              </a:rPr>
              <a:t>)</a:t>
            </a:r>
          </a:p>
        </p:txBody>
      </p:sp>
      <p:sp>
        <p:nvSpPr>
          <p:cNvPr id="55" name="ZoneTexte 54"/>
          <p:cNvSpPr txBox="1"/>
          <p:nvPr/>
        </p:nvSpPr>
        <p:spPr>
          <a:xfrm>
            <a:off x="15204784" y="40264033"/>
            <a:ext cx="11748116" cy="1297760"/>
          </a:xfrm>
          <a:prstGeom prst="rect">
            <a:avLst/>
          </a:prstGeom>
          <a:noFill/>
        </p:spPr>
        <p:txBody>
          <a:bodyPr wrap="square" lIns="417597" tIns="208799" rIns="417597" bIns="208799" rtlCol="0">
            <a:spAutoFit/>
          </a:bodyPr>
          <a:lstStyle/>
          <a:p>
            <a:pPr defTabSz="4176013"/>
            <a:r>
              <a:rPr lang="en-US" sz="5499" b="1" dirty="0">
                <a:solidFill>
                  <a:srgbClr val="1F497D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en-US" sz="5000" b="1" dirty="0">
                <a:solidFill>
                  <a:srgbClr val="1F497D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cknowledgments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67600" y="41153510"/>
            <a:ext cx="3612984" cy="1474688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023620" y="40466610"/>
            <a:ext cx="2853063" cy="2114833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41509" y="41082611"/>
            <a:ext cx="3635596" cy="131523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82711" y="41200637"/>
            <a:ext cx="3635596" cy="1079178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-14602" y="7608968"/>
            <a:ext cx="11520838" cy="8616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176013"/>
            <a:r>
              <a:rPr lang="en-US" sz="5000" b="1" dirty="0" smtClean="0">
                <a:solidFill>
                  <a:prstClr val="black"/>
                </a:solidFill>
              </a:rPr>
              <a:t>Context</a:t>
            </a:r>
            <a:endParaRPr lang="en-US" sz="5000" b="1" dirty="0">
              <a:solidFill>
                <a:prstClr val="black"/>
              </a:solidFill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11522518" y="7564569"/>
            <a:ext cx="18735436" cy="8616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176013"/>
            <a:r>
              <a:rPr lang="en-US" sz="5000" b="1" dirty="0" smtClean="0">
                <a:solidFill>
                  <a:prstClr val="black"/>
                </a:solidFill>
              </a:rPr>
              <a:t>Biomass Production Efficiency (BPE)</a:t>
            </a:r>
            <a:endParaRPr lang="en-US" sz="5000" b="1" dirty="0">
              <a:solidFill>
                <a:prstClr val="black"/>
              </a:solidFill>
            </a:endParaRPr>
          </a:p>
        </p:txBody>
      </p:sp>
      <p:cxnSp>
        <p:nvCxnSpPr>
          <p:cNvPr id="26" name="Connecteur droit 25"/>
          <p:cNvCxnSpPr/>
          <p:nvPr/>
        </p:nvCxnSpPr>
        <p:spPr>
          <a:xfrm>
            <a:off x="11506235" y="7852888"/>
            <a:ext cx="0" cy="6116063"/>
          </a:xfrm>
          <a:prstGeom prst="line">
            <a:avLst/>
          </a:prstGeom>
          <a:ln w="31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48" name="ZoneTexte 47"/>
              <p:cNvSpPr txBox="1"/>
              <p:nvPr/>
            </p:nvSpPr>
            <p:spPr>
              <a:xfrm>
                <a:off x="12257404" y="9277356"/>
                <a:ext cx="17333102" cy="23739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4176013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7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𝐵𝑃𝐸</m:t>
                      </m:r>
                      <m:r>
                        <a:rPr lang="en-US" sz="37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7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7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𝐵𝑃</m:t>
                          </m:r>
                        </m:num>
                        <m:den>
                          <m:r>
                            <a:rPr lang="en-US" sz="37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𝐺𝑃𝑃</m:t>
                          </m:r>
                        </m:den>
                      </m:f>
                    </m:oMath>
                  </m:oMathPara>
                </a14:m>
                <a:endParaRPr lang="en-US" sz="3700" dirty="0">
                  <a:solidFill>
                    <a:prstClr val="black"/>
                  </a:solidFill>
                </a:endParaRPr>
              </a:p>
              <a:p>
                <a:pPr defTabSz="4176013"/>
                <a:endParaRPr lang="en-US" sz="500" dirty="0">
                  <a:solidFill>
                    <a:prstClr val="black"/>
                  </a:solidFill>
                </a:endParaRPr>
              </a:p>
              <a:p>
                <a:pPr marL="1168283" indent="-1168283" algn="just" defTabSz="4176013"/>
                <a:r>
                  <a:rPr lang="en-US" sz="3700" dirty="0">
                    <a:solidFill>
                      <a:prstClr val="black"/>
                    </a:solidFill>
                  </a:rPr>
                  <a:t>With: BP the biomass production of the year (aboveground and belowground), and GPP the Gross Primary Production</a:t>
                </a:r>
              </a:p>
            </p:txBody>
          </p:sp>
        </mc:Choice>
        <mc:Fallback>
          <p:sp>
            <p:nvSpPr>
              <p:cNvPr id="48" name="ZoneTexte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57404" y="9277356"/>
                <a:ext cx="17333102" cy="2373976"/>
              </a:xfrm>
              <a:prstGeom prst="rect">
                <a:avLst/>
              </a:prstGeom>
              <a:blipFill rotWithShape="0">
                <a:blip r:embed="rId7" cstate="print"/>
                <a:stretch>
                  <a:fillRect l="-1126" r="-1090" b="-925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2" name="ZoneTexte 71"/>
          <p:cNvSpPr txBox="1"/>
          <p:nvPr/>
        </p:nvSpPr>
        <p:spPr>
          <a:xfrm>
            <a:off x="23627468" y="8420486"/>
            <a:ext cx="5963038" cy="12309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176013"/>
            <a:r>
              <a:rPr lang="en-US" sz="3700" dirty="0" err="1" smtClean="0">
                <a:solidFill>
                  <a:prstClr val="black"/>
                </a:solidFill>
              </a:rPr>
              <a:t>Vicca</a:t>
            </a:r>
            <a:r>
              <a:rPr lang="en-US" sz="3700" dirty="0" smtClean="0">
                <a:solidFill>
                  <a:prstClr val="black"/>
                </a:solidFill>
              </a:rPr>
              <a:t> </a:t>
            </a:r>
            <a:r>
              <a:rPr lang="en-US" sz="3700" i="1" dirty="0" smtClean="0">
                <a:solidFill>
                  <a:prstClr val="black"/>
                </a:solidFill>
              </a:rPr>
              <a:t>et al., </a:t>
            </a:r>
            <a:r>
              <a:rPr lang="en-US" sz="3700" dirty="0" smtClean="0">
                <a:solidFill>
                  <a:prstClr val="black"/>
                </a:solidFill>
              </a:rPr>
              <a:t>2012</a:t>
            </a:r>
          </a:p>
          <a:p>
            <a:pPr defTabSz="4176013"/>
            <a:endParaRPr lang="en-US" sz="3700" dirty="0">
              <a:solidFill>
                <a:prstClr val="black"/>
              </a:solidFill>
            </a:endParaRPr>
          </a:p>
        </p:txBody>
      </p:sp>
      <p:sp>
        <p:nvSpPr>
          <p:cNvPr id="74" name="ZoneTexte 73"/>
          <p:cNvSpPr txBox="1"/>
          <p:nvPr/>
        </p:nvSpPr>
        <p:spPr>
          <a:xfrm>
            <a:off x="12254681" y="12184050"/>
            <a:ext cx="17335825" cy="23696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 defTabSz="4176013">
              <a:buFont typeface="Calibri" panose="020F0502020204030204" pitchFamily="34" charset="0"/>
              <a:buChar char="-"/>
            </a:pPr>
            <a:r>
              <a:rPr lang="en-US" sz="3700" dirty="0" smtClean="0">
                <a:solidFill>
                  <a:prstClr val="black"/>
                </a:solidFill>
              </a:rPr>
              <a:t>Introduced to distinguish the BPE from the ratio NPP/GPP (which also includes VOCs and root exudates) as BP is often used as proxy for NPP</a:t>
            </a:r>
          </a:p>
          <a:p>
            <a:pPr marL="571500" indent="-571500" algn="just" defTabSz="4176013">
              <a:buFont typeface="Calibri" panose="020F0502020204030204" pitchFamily="34" charset="0"/>
              <a:buChar char="-"/>
            </a:pPr>
            <a:r>
              <a:rPr lang="en-US" sz="3700" dirty="0" smtClean="0">
                <a:solidFill>
                  <a:prstClr val="black"/>
                </a:solidFill>
              </a:rPr>
              <a:t>Show the part of C assimilated through photosynthesis used by plant for biomass production</a:t>
            </a:r>
            <a:endParaRPr lang="en-US" sz="3700" dirty="0">
              <a:solidFill>
                <a:prstClr val="black"/>
              </a:solidFill>
            </a:endParaRPr>
          </a:p>
        </p:txBody>
      </p:sp>
      <p:sp>
        <p:nvSpPr>
          <p:cNvPr id="76" name="ZoneTexte 75"/>
          <p:cNvSpPr txBox="1"/>
          <p:nvPr/>
        </p:nvSpPr>
        <p:spPr>
          <a:xfrm>
            <a:off x="12179123" y="14443123"/>
            <a:ext cx="18062659" cy="8616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176013"/>
            <a:r>
              <a:rPr lang="en-US" sz="5000" b="1" dirty="0" smtClean="0">
                <a:solidFill>
                  <a:prstClr val="black"/>
                </a:solidFill>
              </a:rPr>
              <a:t>State of the art</a:t>
            </a:r>
            <a:endParaRPr lang="en-US" sz="5000" b="1" dirty="0">
              <a:solidFill>
                <a:prstClr val="black"/>
              </a:solidFill>
            </a:endParaRPr>
          </a:p>
        </p:txBody>
      </p:sp>
      <p:sp>
        <p:nvSpPr>
          <p:cNvPr id="78" name="ZoneTexte 77"/>
          <p:cNvSpPr txBox="1"/>
          <p:nvPr/>
        </p:nvSpPr>
        <p:spPr>
          <a:xfrm>
            <a:off x="20127605" y="15668331"/>
            <a:ext cx="8847515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1813" indent="-531813" defTabSz="4176013">
              <a:buFont typeface="Calibri" panose="020F0502020204030204" pitchFamily="34" charset="0"/>
              <a:buChar char="-"/>
            </a:pPr>
            <a:r>
              <a:rPr lang="en-US" sz="3700" dirty="0" smtClean="0">
                <a:solidFill>
                  <a:prstClr val="black"/>
                </a:solidFill>
              </a:rPr>
              <a:t>Nutrient availability (</a:t>
            </a:r>
            <a:r>
              <a:rPr lang="en-US" sz="3700" dirty="0" err="1" smtClean="0">
                <a:solidFill>
                  <a:prstClr val="black"/>
                </a:solidFill>
              </a:rPr>
              <a:t>Vicca</a:t>
            </a:r>
            <a:r>
              <a:rPr lang="en-US" sz="3700" dirty="0" smtClean="0">
                <a:solidFill>
                  <a:prstClr val="black"/>
                </a:solidFill>
              </a:rPr>
              <a:t> </a:t>
            </a:r>
            <a:r>
              <a:rPr lang="en-US" sz="3700" i="1" dirty="0" smtClean="0">
                <a:solidFill>
                  <a:prstClr val="black"/>
                </a:solidFill>
              </a:rPr>
              <a:t>et al</a:t>
            </a:r>
            <a:r>
              <a:rPr lang="en-US" sz="3700" dirty="0" smtClean="0">
                <a:solidFill>
                  <a:prstClr val="black"/>
                </a:solidFill>
              </a:rPr>
              <a:t>., 2012, Sheriff </a:t>
            </a:r>
            <a:r>
              <a:rPr lang="en-US" sz="3700" i="1" dirty="0" smtClean="0">
                <a:solidFill>
                  <a:prstClr val="black"/>
                </a:solidFill>
              </a:rPr>
              <a:t>et al</a:t>
            </a:r>
            <a:r>
              <a:rPr lang="en-US" sz="3700" dirty="0" smtClean="0">
                <a:solidFill>
                  <a:prstClr val="black"/>
                </a:solidFill>
              </a:rPr>
              <a:t>., 1986)</a:t>
            </a:r>
          </a:p>
          <a:p>
            <a:pPr marL="531813" indent="-531813" defTabSz="4176013">
              <a:buFont typeface="Calibri" panose="020F0502020204030204" pitchFamily="34" charset="0"/>
              <a:buChar char="-"/>
            </a:pPr>
            <a:r>
              <a:rPr lang="en-US" sz="3700" dirty="0" smtClean="0">
                <a:solidFill>
                  <a:prstClr val="black"/>
                </a:solidFill>
              </a:rPr>
              <a:t>Age (controversial: De Lucia </a:t>
            </a:r>
            <a:r>
              <a:rPr lang="en-US" sz="3700" i="1" dirty="0" smtClean="0">
                <a:solidFill>
                  <a:prstClr val="black"/>
                </a:solidFill>
              </a:rPr>
              <a:t>et al</a:t>
            </a:r>
            <a:r>
              <a:rPr lang="en-US" sz="3700" dirty="0" smtClean="0">
                <a:solidFill>
                  <a:prstClr val="black"/>
                </a:solidFill>
              </a:rPr>
              <a:t>., 2007; </a:t>
            </a:r>
            <a:r>
              <a:rPr lang="en-US" sz="3700" dirty="0" err="1" smtClean="0">
                <a:solidFill>
                  <a:prstClr val="black"/>
                </a:solidFill>
              </a:rPr>
              <a:t>Vicca</a:t>
            </a:r>
            <a:r>
              <a:rPr lang="en-US" sz="3700" dirty="0" smtClean="0">
                <a:solidFill>
                  <a:prstClr val="black"/>
                </a:solidFill>
              </a:rPr>
              <a:t> </a:t>
            </a:r>
            <a:r>
              <a:rPr lang="en-US" sz="3700" i="1" dirty="0" smtClean="0">
                <a:solidFill>
                  <a:prstClr val="black"/>
                </a:solidFill>
              </a:rPr>
              <a:t>et al</a:t>
            </a:r>
            <a:r>
              <a:rPr lang="en-US" sz="3700" dirty="0" smtClean="0">
                <a:solidFill>
                  <a:prstClr val="black"/>
                </a:solidFill>
              </a:rPr>
              <a:t>., 2012)</a:t>
            </a:r>
          </a:p>
          <a:p>
            <a:pPr marL="531813" indent="-531813" defTabSz="4176013">
              <a:buFont typeface="Calibri" panose="020F0502020204030204" pitchFamily="34" charset="0"/>
              <a:buChar char="-"/>
            </a:pPr>
            <a:r>
              <a:rPr lang="en-US" sz="3700" dirty="0" smtClean="0">
                <a:solidFill>
                  <a:prstClr val="black"/>
                </a:solidFill>
              </a:rPr>
              <a:t>Species (Ryan </a:t>
            </a:r>
            <a:r>
              <a:rPr lang="en-US" sz="3700" i="1" dirty="0" smtClean="0">
                <a:solidFill>
                  <a:prstClr val="black"/>
                </a:solidFill>
              </a:rPr>
              <a:t>et al</a:t>
            </a:r>
            <a:r>
              <a:rPr lang="en-US" sz="3700" dirty="0" smtClean="0">
                <a:solidFill>
                  <a:prstClr val="black"/>
                </a:solidFill>
              </a:rPr>
              <a:t>., 1997; </a:t>
            </a:r>
            <a:r>
              <a:rPr lang="en-US" sz="3700" dirty="0" err="1" smtClean="0">
                <a:solidFill>
                  <a:prstClr val="black"/>
                </a:solidFill>
              </a:rPr>
              <a:t>Aubinet</a:t>
            </a:r>
            <a:r>
              <a:rPr lang="en-US" sz="3700" dirty="0" smtClean="0">
                <a:solidFill>
                  <a:prstClr val="black"/>
                </a:solidFill>
              </a:rPr>
              <a:t> </a:t>
            </a:r>
            <a:r>
              <a:rPr lang="en-US" sz="3700" i="1" dirty="0" smtClean="0">
                <a:solidFill>
                  <a:prstClr val="black"/>
                </a:solidFill>
              </a:rPr>
              <a:t>et al</a:t>
            </a:r>
            <a:r>
              <a:rPr lang="en-US" sz="3700" dirty="0" smtClean="0">
                <a:solidFill>
                  <a:prstClr val="black"/>
                </a:solidFill>
              </a:rPr>
              <a:t>., 2009)</a:t>
            </a:r>
          </a:p>
          <a:p>
            <a:pPr marL="531813" indent="-531813" defTabSz="4176013">
              <a:buFont typeface="Calibri" panose="020F0502020204030204" pitchFamily="34" charset="0"/>
              <a:buChar char="-"/>
            </a:pPr>
            <a:r>
              <a:rPr lang="en-US" sz="3700" dirty="0" smtClean="0">
                <a:solidFill>
                  <a:prstClr val="black"/>
                </a:solidFill>
              </a:rPr>
              <a:t>Atmospheric CO</a:t>
            </a:r>
            <a:r>
              <a:rPr lang="en-US" sz="3700" baseline="-25000" dirty="0" smtClean="0">
                <a:solidFill>
                  <a:prstClr val="black"/>
                </a:solidFill>
              </a:rPr>
              <a:t>2</a:t>
            </a:r>
            <a:r>
              <a:rPr lang="en-US" sz="3700" dirty="0" smtClean="0">
                <a:solidFill>
                  <a:prstClr val="black"/>
                </a:solidFill>
              </a:rPr>
              <a:t> concentration (</a:t>
            </a:r>
            <a:r>
              <a:rPr lang="en-US" sz="3700" dirty="0" err="1" smtClean="0">
                <a:solidFill>
                  <a:prstClr val="black"/>
                </a:solidFill>
              </a:rPr>
              <a:t>Matamala</a:t>
            </a:r>
            <a:r>
              <a:rPr lang="en-US" sz="3700" dirty="0" smtClean="0">
                <a:solidFill>
                  <a:prstClr val="black"/>
                </a:solidFill>
              </a:rPr>
              <a:t> </a:t>
            </a:r>
            <a:r>
              <a:rPr lang="en-US" sz="3700" i="1" dirty="0" smtClean="0">
                <a:solidFill>
                  <a:prstClr val="black"/>
                </a:solidFill>
              </a:rPr>
              <a:t>et al</a:t>
            </a:r>
            <a:r>
              <a:rPr lang="en-US" sz="3700" dirty="0" smtClean="0">
                <a:solidFill>
                  <a:prstClr val="black"/>
                </a:solidFill>
              </a:rPr>
              <a:t>., 2003)</a:t>
            </a:r>
            <a:endParaRPr lang="en-US" sz="4100" dirty="0">
              <a:solidFill>
                <a:prstClr val="black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0" y="14914455"/>
            <a:ext cx="12179123" cy="8616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176013"/>
            <a:r>
              <a:rPr lang="en-US" sz="5000" b="1" dirty="0" smtClean="0">
                <a:solidFill>
                  <a:prstClr val="black"/>
                </a:solidFill>
              </a:rPr>
              <a:t>Ecosystem Efficiencies</a:t>
            </a:r>
            <a:endParaRPr lang="en-US" sz="5000" b="1" dirty="0">
              <a:solidFill>
                <a:prstClr val="black"/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141894" y="34175011"/>
            <a:ext cx="4967999" cy="661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176013"/>
            <a:r>
              <a:rPr lang="en-US" sz="3700" b="1" dirty="0" smtClean="0">
                <a:solidFill>
                  <a:prstClr val="black"/>
                </a:solidFill>
              </a:rPr>
              <a:t>References</a:t>
            </a:r>
            <a:endParaRPr lang="en-US" sz="3700" b="1" dirty="0">
              <a:solidFill>
                <a:prstClr val="black"/>
              </a:solidFill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158066" y="34618894"/>
            <a:ext cx="11993633" cy="61093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176013"/>
            <a:r>
              <a:rPr lang="en-US" sz="2300" dirty="0" err="1" smtClean="0">
                <a:solidFill>
                  <a:prstClr val="black"/>
                </a:solidFill>
              </a:rPr>
              <a:t>Aubinet</a:t>
            </a:r>
            <a:r>
              <a:rPr lang="en-US" sz="2300" dirty="0" smtClean="0">
                <a:solidFill>
                  <a:prstClr val="black"/>
                </a:solidFill>
              </a:rPr>
              <a:t>, M. </a:t>
            </a:r>
            <a:r>
              <a:rPr lang="en-US" sz="2300" i="1" dirty="0" smtClean="0">
                <a:solidFill>
                  <a:prstClr val="black"/>
                </a:solidFill>
              </a:rPr>
              <a:t>et al.</a:t>
            </a:r>
            <a:r>
              <a:rPr lang="en-US" sz="2300" dirty="0" smtClean="0">
                <a:solidFill>
                  <a:prstClr val="black"/>
                </a:solidFill>
              </a:rPr>
              <a:t> (2009) Agricultural and Forest Meteorology 149, 407–418. </a:t>
            </a:r>
          </a:p>
          <a:p>
            <a:pPr defTabSz="4176013"/>
            <a:r>
              <a:rPr lang="en-US" sz="2300" dirty="0" err="1" smtClean="0">
                <a:solidFill>
                  <a:prstClr val="black"/>
                </a:solidFill>
              </a:rPr>
              <a:t>Bonan</a:t>
            </a:r>
            <a:r>
              <a:rPr lang="en-US" sz="2300" dirty="0" smtClean="0">
                <a:solidFill>
                  <a:prstClr val="black"/>
                </a:solidFill>
              </a:rPr>
              <a:t>, G.B. (2008) Ecological Climatology: Concepts and Applications, 2nd ed. Cambridge University Press.</a:t>
            </a:r>
          </a:p>
          <a:p>
            <a:pPr defTabSz="4176013"/>
            <a:r>
              <a:rPr lang="en-US" sz="2300" dirty="0" err="1" smtClean="0">
                <a:solidFill>
                  <a:prstClr val="black"/>
                </a:solidFill>
              </a:rPr>
              <a:t>Campioli</a:t>
            </a:r>
            <a:r>
              <a:rPr lang="en-US" sz="2300" dirty="0" smtClean="0">
                <a:solidFill>
                  <a:prstClr val="black"/>
                </a:solidFill>
              </a:rPr>
              <a:t>, M. </a:t>
            </a:r>
            <a:r>
              <a:rPr lang="en-US" sz="2300" i="1" dirty="0" smtClean="0">
                <a:solidFill>
                  <a:prstClr val="black"/>
                </a:solidFill>
              </a:rPr>
              <a:t>et al. </a:t>
            </a:r>
            <a:r>
              <a:rPr lang="en-US" sz="2300" dirty="0" smtClean="0">
                <a:solidFill>
                  <a:prstClr val="black"/>
                </a:solidFill>
              </a:rPr>
              <a:t>(2013) Ecological Modelling 263, 42-55</a:t>
            </a:r>
          </a:p>
          <a:p>
            <a:pPr defTabSz="4176013"/>
            <a:r>
              <a:rPr lang="en-US" sz="2300" dirty="0" err="1" smtClean="0">
                <a:solidFill>
                  <a:prstClr val="black"/>
                </a:solidFill>
              </a:rPr>
              <a:t>DeLucia</a:t>
            </a:r>
            <a:r>
              <a:rPr lang="en-US" sz="2300" dirty="0" smtClean="0">
                <a:solidFill>
                  <a:prstClr val="black"/>
                </a:solidFill>
              </a:rPr>
              <a:t>, E.H. </a:t>
            </a:r>
            <a:r>
              <a:rPr lang="en-US" sz="2300" i="1" dirty="0" smtClean="0">
                <a:solidFill>
                  <a:prstClr val="black"/>
                </a:solidFill>
              </a:rPr>
              <a:t>et al.</a:t>
            </a:r>
            <a:r>
              <a:rPr lang="en-US" sz="2300" dirty="0" smtClean="0">
                <a:solidFill>
                  <a:prstClr val="black"/>
                </a:solidFill>
              </a:rPr>
              <a:t> (2007) Global Change Biology 13, 1157–1167. </a:t>
            </a:r>
          </a:p>
          <a:p>
            <a:pPr defTabSz="4176013"/>
            <a:r>
              <a:rPr lang="en-US" sz="2300" dirty="0" err="1" smtClean="0">
                <a:solidFill>
                  <a:prstClr val="black"/>
                </a:solidFill>
              </a:rPr>
              <a:t>Falge</a:t>
            </a:r>
            <a:r>
              <a:rPr lang="en-US" sz="2300" dirty="0" smtClean="0">
                <a:solidFill>
                  <a:prstClr val="black"/>
                </a:solidFill>
              </a:rPr>
              <a:t>, E. </a:t>
            </a:r>
            <a:r>
              <a:rPr lang="en-US" sz="2300" i="1" dirty="0" smtClean="0">
                <a:solidFill>
                  <a:prstClr val="black"/>
                </a:solidFill>
              </a:rPr>
              <a:t>et al. </a:t>
            </a:r>
            <a:r>
              <a:rPr lang="en-US" sz="2300" dirty="0" smtClean="0">
                <a:solidFill>
                  <a:prstClr val="black"/>
                </a:solidFill>
              </a:rPr>
              <a:t>(2001) Agricultural and Forest Meteorology 107, 71-77</a:t>
            </a:r>
          </a:p>
          <a:p>
            <a:pPr defTabSz="4176013"/>
            <a:r>
              <a:rPr lang="en-US" sz="2300" dirty="0" err="1" smtClean="0">
                <a:solidFill>
                  <a:prstClr val="black"/>
                </a:solidFill>
              </a:rPr>
              <a:t>Matamala</a:t>
            </a:r>
            <a:r>
              <a:rPr lang="en-US" sz="2300" dirty="0" smtClean="0">
                <a:solidFill>
                  <a:prstClr val="black"/>
                </a:solidFill>
              </a:rPr>
              <a:t>, R. </a:t>
            </a:r>
            <a:r>
              <a:rPr lang="en-US" sz="2300" i="1" dirty="0" smtClean="0">
                <a:solidFill>
                  <a:prstClr val="black"/>
                </a:solidFill>
              </a:rPr>
              <a:t>et al.</a:t>
            </a:r>
            <a:r>
              <a:rPr lang="en-US" sz="2300" dirty="0" smtClean="0">
                <a:solidFill>
                  <a:prstClr val="black"/>
                </a:solidFill>
              </a:rPr>
              <a:t> (2003) Science 302, 1385–1387. </a:t>
            </a:r>
          </a:p>
          <a:p>
            <a:pPr defTabSz="4176013"/>
            <a:r>
              <a:rPr lang="en-US" sz="2300" dirty="0" smtClean="0">
                <a:solidFill>
                  <a:prstClr val="black"/>
                </a:solidFill>
              </a:rPr>
              <a:t>Reichstein, M. </a:t>
            </a:r>
            <a:r>
              <a:rPr lang="en-US" sz="2300" i="1" dirty="0" smtClean="0">
                <a:solidFill>
                  <a:prstClr val="black"/>
                </a:solidFill>
              </a:rPr>
              <a:t>et al. </a:t>
            </a:r>
            <a:r>
              <a:rPr lang="en-US" sz="2300" dirty="0" smtClean="0">
                <a:solidFill>
                  <a:prstClr val="black"/>
                </a:solidFill>
              </a:rPr>
              <a:t>(2005) Global </a:t>
            </a:r>
            <a:r>
              <a:rPr lang="en-US" sz="2300" dirty="0">
                <a:solidFill>
                  <a:prstClr val="black"/>
                </a:solidFill>
              </a:rPr>
              <a:t>Change Biology 11, 1424-1439</a:t>
            </a:r>
            <a:endParaRPr lang="en-US" sz="2300" dirty="0" smtClean="0">
              <a:solidFill>
                <a:prstClr val="black"/>
              </a:solidFill>
            </a:endParaRPr>
          </a:p>
          <a:p>
            <a:pPr defTabSz="4176013"/>
            <a:r>
              <a:rPr lang="en-US" sz="2300" dirty="0" smtClean="0">
                <a:solidFill>
                  <a:prstClr val="black"/>
                </a:solidFill>
              </a:rPr>
              <a:t>Rotenberg, E., </a:t>
            </a:r>
            <a:r>
              <a:rPr lang="en-US" sz="2300" dirty="0" err="1" smtClean="0">
                <a:solidFill>
                  <a:prstClr val="black"/>
                </a:solidFill>
              </a:rPr>
              <a:t>Yakir</a:t>
            </a:r>
            <a:r>
              <a:rPr lang="en-US" sz="2300" dirty="0" smtClean="0">
                <a:solidFill>
                  <a:prstClr val="black"/>
                </a:solidFill>
              </a:rPr>
              <a:t>, D. (2010) Science 327, 451–454. </a:t>
            </a:r>
          </a:p>
          <a:p>
            <a:pPr defTabSz="4176013"/>
            <a:r>
              <a:rPr lang="en-US" sz="2300" dirty="0" smtClean="0">
                <a:solidFill>
                  <a:prstClr val="black"/>
                </a:solidFill>
              </a:rPr>
              <a:t>Ryan, M.G. </a:t>
            </a:r>
            <a:r>
              <a:rPr lang="en-US" sz="2300" i="1" dirty="0" smtClean="0">
                <a:solidFill>
                  <a:prstClr val="black"/>
                </a:solidFill>
              </a:rPr>
              <a:t>et al.</a:t>
            </a:r>
            <a:r>
              <a:rPr lang="en-US" sz="2300" dirty="0" smtClean="0">
                <a:solidFill>
                  <a:prstClr val="black"/>
                </a:solidFill>
              </a:rPr>
              <a:t> (1997) Journal of Geophysical Research: Atmospheres 102, 28871–28883.</a:t>
            </a:r>
          </a:p>
          <a:p>
            <a:pPr defTabSz="4176013"/>
            <a:r>
              <a:rPr lang="en-US" sz="2300" dirty="0" err="1" smtClean="0">
                <a:solidFill>
                  <a:prstClr val="black"/>
                </a:solidFill>
              </a:rPr>
              <a:t>Schädel</a:t>
            </a:r>
            <a:r>
              <a:rPr lang="en-US" sz="2300" dirty="0" smtClean="0">
                <a:solidFill>
                  <a:prstClr val="black"/>
                </a:solidFill>
              </a:rPr>
              <a:t>, C. </a:t>
            </a:r>
            <a:r>
              <a:rPr lang="en-US" sz="2300" i="1" dirty="0" smtClean="0">
                <a:solidFill>
                  <a:prstClr val="black"/>
                </a:solidFill>
              </a:rPr>
              <a:t>et al. </a:t>
            </a:r>
            <a:r>
              <a:rPr lang="en-US" sz="2300" dirty="0" smtClean="0">
                <a:solidFill>
                  <a:prstClr val="black"/>
                </a:solidFill>
              </a:rPr>
              <a:t>(2010) </a:t>
            </a:r>
            <a:r>
              <a:rPr lang="en-US" sz="2300" dirty="0" err="1" smtClean="0">
                <a:solidFill>
                  <a:prstClr val="black"/>
                </a:solidFill>
              </a:rPr>
              <a:t>Physiologia</a:t>
            </a:r>
            <a:r>
              <a:rPr lang="en-US" sz="2300" dirty="0" smtClean="0">
                <a:solidFill>
                  <a:prstClr val="black"/>
                </a:solidFill>
              </a:rPr>
              <a:t> </a:t>
            </a:r>
            <a:r>
              <a:rPr lang="en-US" sz="2300" dirty="0" err="1" smtClean="0">
                <a:solidFill>
                  <a:prstClr val="black"/>
                </a:solidFill>
              </a:rPr>
              <a:t>Plantarum</a:t>
            </a:r>
            <a:r>
              <a:rPr lang="en-US" sz="2300" dirty="0" smtClean="0">
                <a:solidFill>
                  <a:prstClr val="black"/>
                </a:solidFill>
              </a:rPr>
              <a:t> 139, 241-255 </a:t>
            </a:r>
          </a:p>
          <a:p>
            <a:pPr defTabSz="4176013"/>
            <a:r>
              <a:rPr lang="en-US" sz="2300" dirty="0" smtClean="0">
                <a:solidFill>
                  <a:prstClr val="black"/>
                </a:solidFill>
              </a:rPr>
              <a:t>Sheriff, D.W. </a:t>
            </a:r>
            <a:r>
              <a:rPr lang="en-US" sz="2300" i="1" dirty="0" smtClean="0">
                <a:solidFill>
                  <a:prstClr val="black"/>
                </a:solidFill>
              </a:rPr>
              <a:t>et al.</a:t>
            </a:r>
            <a:r>
              <a:rPr lang="en-US" sz="2300" dirty="0" smtClean="0">
                <a:solidFill>
                  <a:prstClr val="black"/>
                </a:solidFill>
              </a:rPr>
              <a:t> (1986) Tree Physiology 2, 73–88.</a:t>
            </a:r>
          </a:p>
          <a:p>
            <a:pPr defTabSz="4176013"/>
            <a:r>
              <a:rPr lang="en-US" sz="2300" dirty="0" err="1" smtClean="0">
                <a:solidFill>
                  <a:prstClr val="black"/>
                </a:solidFill>
              </a:rPr>
              <a:t>Trumbore</a:t>
            </a:r>
            <a:r>
              <a:rPr lang="en-US" sz="2300" dirty="0" smtClean="0">
                <a:solidFill>
                  <a:prstClr val="black"/>
                </a:solidFill>
              </a:rPr>
              <a:t>, S (2006) Global Change Biology 12, 141-153</a:t>
            </a:r>
          </a:p>
          <a:p>
            <a:pPr defTabSz="4176013"/>
            <a:r>
              <a:rPr lang="en-US" sz="2300" dirty="0" err="1" smtClean="0">
                <a:solidFill>
                  <a:prstClr val="black"/>
                </a:solidFill>
              </a:rPr>
              <a:t>Vicca</a:t>
            </a:r>
            <a:r>
              <a:rPr lang="en-US" sz="2300" dirty="0" smtClean="0">
                <a:solidFill>
                  <a:prstClr val="black"/>
                </a:solidFill>
              </a:rPr>
              <a:t>, S. </a:t>
            </a:r>
            <a:r>
              <a:rPr lang="en-US" sz="2300" i="1" dirty="0" smtClean="0">
                <a:solidFill>
                  <a:prstClr val="black"/>
                </a:solidFill>
              </a:rPr>
              <a:t>et al.</a:t>
            </a:r>
            <a:r>
              <a:rPr lang="en-US" sz="2300" dirty="0" smtClean="0">
                <a:solidFill>
                  <a:prstClr val="black"/>
                </a:solidFill>
              </a:rPr>
              <a:t> (2012) Ecology Letters 15, 520–526. </a:t>
            </a:r>
          </a:p>
          <a:p>
            <a:pPr defTabSz="4176013"/>
            <a:r>
              <a:rPr lang="en-US" sz="2300" dirty="0" err="1" smtClean="0">
                <a:solidFill>
                  <a:prstClr val="black"/>
                </a:solidFill>
              </a:rPr>
              <a:t>Waring</a:t>
            </a:r>
            <a:r>
              <a:rPr lang="en-US" sz="2300" dirty="0" smtClean="0">
                <a:solidFill>
                  <a:prstClr val="black"/>
                </a:solidFill>
              </a:rPr>
              <a:t>, R.H., Running, S.W. (2010). Forest Ecosystems: Analysis at Multiple Scales. Elsevier.</a:t>
            </a:r>
          </a:p>
          <a:p>
            <a:pPr defTabSz="4176013"/>
            <a:r>
              <a:rPr lang="en-US" sz="2300" dirty="0" err="1" smtClean="0">
                <a:solidFill>
                  <a:prstClr val="black"/>
                </a:solidFill>
              </a:rPr>
              <a:t>Waring</a:t>
            </a:r>
            <a:r>
              <a:rPr lang="en-US" sz="2300" dirty="0" smtClean="0">
                <a:solidFill>
                  <a:prstClr val="black"/>
                </a:solidFill>
              </a:rPr>
              <a:t>, R.H., Schlesinger, W.H., (1985). Forest ecosystems. Concepts and management. </a:t>
            </a:r>
          </a:p>
          <a:p>
            <a:pPr defTabSz="4176013"/>
            <a:endParaRPr lang="en-US" sz="2300" dirty="0">
              <a:solidFill>
                <a:prstClr val="black"/>
              </a:solidFill>
            </a:endParaRPr>
          </a:p>
        </p:txBody>
      </p:sp>
      <p:cxnSp>
        <p:nvCxnSpPr>
          <p:cNvPr id="27" name="Connecteur droit 26"/>
          <p:cNvCxnSpPr/>
          <p:nvPr/>
        </p:nvCxnSpPr>
        <p:spPr>
          <a:xfrm flipV="1">
            <a:off x="-14602" y="7369183"/>
            <a:ext cx="30256384" cy="1704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12180804" y="20515171"/>
            <a:ext cx="18062659" cy="19781105"/>
          </a:xfrm>
          <a:prstGeom prst="rect">
            <a:avLst/>
          </a:prstGeom>
          <a:solidFill>
            <a:srgbClr val="6DBCD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176013"/>
            <a:endParaRPr lang="en-US" sz="8199" dirty="0">
              <a:solidFill>
                <a:prstClr val="white"/>
              </a:solidFill>
            </a:endParaRPr>
          </a:p>
        </p:txBody>
      </p:sp>
      <p:sp>
        <p:nvSpPr>
          <p:cNvPr id="34" name="ZoneTexte 33"/>
          <p:cNvSpPr txBox="1"/>
          <p:nvPr/>
        </p:nvSpPr>
        <p:spPr>
          <a:xfrm>
            <a:off x="12195295" y="20649292"/>
            <a:ext cx="18046487" cy="8616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176013"/>
            <a:r>
              <a:rPr lang="en-US" sz="5000" b="1" dirty="0" smtClean="0">
                <a:solidFill>
                  <a:prstClr val="black"/>
                </a:solidFill>
              </a:rPr>
              <a:t>Experimental Sites</a:t>
            </a:r>
            <a:endParaRPr lang="en-US" sz="5000" b="1" dirty="0">
              <a:solidFill>
                <a:prstClr val="black"/>
              </a:solidFill>
            </a:endParaRPr>
          </a:p>
        </p:txBody>
      </p:sp>
      <p:pic>
        <p:nvPicPr>
          <p:cNvPr id="36" name="Image 3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952993" y="21786853"/>
            <a:ext cx="7470302" cy="3950025"/>
          </a:xfrm>
          <a:prstGeom prst="rect">
            <a:avLst/>
          </a:prstGeom>
        </p:spPr>
      </p:pic>
      <p:sp>
        <p:nvSpPr>
          <p:cNvPr id="38" name="ZoneTexte 37"/>
          <p:cNvSpPr txBox="1"/>
          <p:nvPr/>
        </p:nvSpPr>
        <p:spPr>
          <a:xfrm>
            <a:off x="21020369" y="23235359"/>
            <a:ext cx="7848026" cy="661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176013"/>
            <a:endParaRPr lang="en-US" sz="3700" dirty="0">
              <a:solidFill>
                <a:prstClr val="black"/>
              </a:solidFill>
            </a:endParaRPr>
          </a:p>
        </p:txBody>
      </p:sp>
      <p:sp>
        <p:nvSpPr>
          <p:cNvPr id="39" name="ZoneTexte 38"/>
          <p:cNvSpPr txBox="1"/>
          <p:nvPr/>
        </p:nvSpPr>
        <p:spPr>
          <a:xfrm>
            <a:off x="21218260" y="24158972"/>
            <a:ext cx="6322023" cy="23696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4176013"/>
            <a:r>
              <a:rPr lang="en-US" sz="3700" u="sng" dirty="0" smtClean="0">
                <a:solidFill>
                  <a:prstClr val="black"/>
                </a:solidFill>
              </a:rPr>
              <a:t>Grassland:</a:t>
            </a:r>
          </a:p>
          <a:p>
            <a:pPr algn="just" defTabSz="4176013"/>
            <a:r>
              <a:rPr lang="en-US" sz="3700" dirty="0" smtClean="0">
                <a:solidFill>
                  <a:prstClr val="black"/>
                </a:solidFill>
              </a:rPr>
              <a:t>→ 8ha, cut then grazed</a:t>
            </a:r>
          </a:p>
          <a:p>
            <a:pPr algn="just" defTabSz="4176013"/>
            <a:r>
              <a:rPr lang="en-US" sz="3700" u="sng" dirty="0" smtClean="0">
                <a:solidFill>
                  <a:prstClr val="black"/>
                </a:solidFill>
              </a:rPr>
              <a:t>Crop</a:t>
            </a:r>
            <a:r>
              <a:rPr lang="en-US" sz="3700" dirty="0" smtClean="0">
                <a:solidFill>
                  <a:prstClr val="black"/>
                </a:solidFill>
              </a:rPr>
              <a:t>:</a:t>
            </a:r>
          </a:p>
          <a:p>
            <a:pPr algn="just" defTabSz="4176013"/>
            <a:r>
              <a:rPr lang="en-US" sz="3700" dirty="0" smtClean="0">
                <a:solidFill>
                  <a:prstClr val="black"/>
                </a:solidFill>
              </a:rPr>
              <a:t>→ 16ha, Canola (2013-2014)</a:t>
            </a:r>
            <a:endParaRPr lang="en-US" sz="3700" dirty="0">
              <a:solidFill>
                <a:prstClr val="black"/>
              </a:solidFill>
            </a:endParaRPr>
          </a:p>
        </p:txBody>
      </p:sp>
      <p:sp>
        <p:nvSpPr>
          <p:cNvPr id="40" name="ZoneTexte 39"/>
          <p:cNvSpPr txBox="1"/>
          <p:nvPr/>
        </p:nvSpPr>
        <p:spPr>
          <a:xfrm>
            <a:off x="21266935" y="21920556"/>
            <a:ext cx="8372780" cy="2938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4176013"/>
            <a:r>
              <a:rPr lang="en-US" sz="3700" u="sng" dirty="0" smtClean="0">
                <a:solidFill>
                  <a:prstClr val="black"/>
                </a:solidFill>
              </a:rPr>
              <a:t>Forest:</a:t>
            </a:r>
          </a:p>
          <a:p>
            <a:pPr algn="just" defTabSz="4176013"/>
            <a:r>
              <a:rPr lang="en-US" sz="3700" dirty="0" smtClean="0">
                <a:solidFill>
                  <a:prstClr val="black"/>
                </a:solidFill>
              </a:rPr>
              <a:t>→ Study zone spread on a 133 ha –</a:t>
            </a:r>
            <a:r>
              <a:rPr lang="en-US" sz="3700" dirty="0" err="1" smtClean="0">
                <a:solidFill>
                  <a:prstClr val="black"/>
                </a:solidFill>
              </a:rPr>
              <a:t>toposequence</a:t>
            </a:r>
            <a:r>
              <a:rPr lang="en-US" sz="3700" dirty="0" smtClean="0">
                <a:solidFill>
                  <a:prstClr val="black"/>
                </a:solidFill>
              </a:rPr>
              <a:t>, even-age stand of Beech (88%)</a:t>
            </a:r>
          </a:p>
          <a:p>
            <a:pPr defTabSz="4176013"/>
            <a:endParaRPr lang="en-US" sz="3700" dirty="0">
              <a:solidFill>
                <a:prstClr val="black"/>
              </a:solidFill>
            </a:endParaRPr>
          </a:p>
        </p:txBody>
      </p:sp>
      <p:sp>
        <p:nvSpPr>
          <p:cNvPr id="42" name="ZoneTexte 41"/>
          <p:cNvSpPr txBox="1"/>
          <p:nvPr/>
        </p:nvSpPr>
        <p:spPr>
          <a:xfrm>
            <a:off x="12483562" y="26015943"/>
            <a:ext cx="6381085" cy="12309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176013"/>
            <a:r>
              <a:rPr lang="en-US" sz="3700" u="sng" dirty="0" smtClean="0">
                <a:solidFill>
                  <a:prstClr val="black"/>
                </a:solidFill>
              </a:rPr>
              <a:t>Studied soil type: </a:t>
            </a:r>
            <a:r>
              <a:rPr lang="en-US" sz="3700" dirty="0" err="1" smtClean="0">
                <a:solidFill>
                  <a:prstClr val="black"/>
                </a:solidFill>
              </a:rPr>
              <a:t>Calci-brunicol</a:t>
            </a:r>
            <a:r>
              <a:rPr lang="en-US" sz="3700" dirty="0" smtClean="0">
                <a:solidFill>
                  <a:prstClr val="black"/>
                </a:solidFill>
              </a:rPr>
              <a:t> </a:t>
            </a:r>
          </a:p>
          <a:p>
            <a:pPr defTabSz="4176013"/>
            <a:r>
              <a:rPr lang="en-US" sz="3700" dirty="0" smtClean="0">
                <a:solidFill>
                  <a:prstClr val="black"/>
                </a:solidFill>
              </a:rPr>
              <a:t>                                  (AFES, 1998)</a:t>
            </a:r>
            <a:endParaRPr lang="en-US" sz="3700" dirty="0">
              <a:solidFill>
                <a:prstClr val="black"/>
              </a:solidFill>
            </a:endParaRPr>
          </a:p>
        </p:txBody>
      </p:sp>
      <p:sp>
        <p:nvSpPr>
          <p:cNvPr id="44" name="ZoneTexte 43"/>
          <p:cNvSpPr txBox="1"/>
          <p:nvPr/>
        </p:nvSpPr>
        <p:spPr>
          <a:xfrm>
            <a:off x="12162952" y="27213762"/>
            <a:ext cx="18095002" cy="8616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176013"/>
            <a:r>
              <a:rPr lang="en-US" sz="5000" b="1" dirty="0" smtClean="0">
                <a:solidFill>
                  <a:prstClr val="black"/>
                </a:solidFill>
              </a:rPr>
              <a:t>Method</a:t>
            </a:r>
            <a:endParaRPr lang="en-US" sz="5000" b="1" dirty="0">
              <a:solidFill>
                <a:prstClr val="black"/>
              </a:solidFill>
            </a:endParaRPr>
          </a:p>
        </p:txBody>
      </p:sp>
      <p:sp>
        <p:nvSpPr>
          <p:cNvPr id="49" name="ZoneTexte 48"/>
          <p:cNvSpPr txBox="1"/>
          <p:nvPr/>
        </p:nvSpPr>
        <p:spPr>
          <a:xfrm>
            <a:off x="20175597" y="27781578"/>
            <a:ext cx="10082356" cy="723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176013"/>
            <a:r>
              <a:rPr lang="en-US" sz="4100" b="1" dirty="0" smtClean="0">
                <a:solidFill>
                  <a:prstClr val="black"/>
                </a:solidFill>
              </a:rPr>
              <a:t>Flux tower/mast</a:t>
            </a:r>
            <a:endParaRPr lang="en-US" sz="4100" b="1" dirty="0">
              <a:solidFill>
                <a:prstClr val="black"/>
              </a:solidFill>
            </a:endParaRPr>
          </a:p>
        </p:txBody>
      </p:sp>
      <p:grpSp>
        <p:nvGrpSpPr>
          <p:cNvPr id="33" name="Groupe 32"/>
          <p:cNvGrpSpPr/>
          <p:nvPr/>
        </p:nvGrpSpPr>
        <p:grpSpPr>
          <a:xfrm>
            <a:off x="12206546" y="27881828"/>
            <a:ext cx="8025038" cy="5174331"/>
            <a:chOff x="22758475" y="27832441"/>
            <a:chExt cx="6896142" cy="5174331"/>
          </a:xfrm>
        </p:grpSpPr>
        <p:sp>
          <p:nvSpPr>
            <p:cNvPr id="50" name="ZoneTexte 49"/>
            <p:cNvSpPr txBox="1"/>
            <p:nvPr/>
          </p:nvSpPr>
          <p:spPr>
            <a:xfrm>
              <a:off x="22758475" y="27832441"/>
              <a:ext cx="6834384" cy="7231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176013"/>
              <a:r>
                <a:rPr lang="en-US" sz="4100" b="1" dirty="0" smtClean="0">
                  <a:solidFill>
                    <a:prstClr val="black"/>
                  </a:solidFill>
                </a:rPr>
                <a:t>Growth follow-up</a:t>
              </a:r>
              <a:endParaRPr lang="en-US" sz="4100" b="1" dirty="0">
                <a:solidFill>
                  <a:prstClr val="black"/>
                </a:solidFill>
              </a:endParaRPr>
            </a:p>
          </p:txBody>
        </p:sp>
        <p:grpSp>
          <p:nvGrpSpPr>
            <p:cNvPr id="92" name="Groupe 91"/>
            <p:cNvGrpSpPr/>
            <p:nvPr/>
          </p:nvGrpSpPr>
          <p:grpSpPr>
            <a:xfrm>
              <a:off x="24016205" y="28881868"/>
              <a:ext cx="4592532" cy="2596782"/>
              <a:chOff x="24275862" y="28909929"/>
              <a:chExt cx="4592532" cy="2596782"/>
            </a:xfrm>
          </p:grpSpPr>
          <p:grpSp>
            <p:nvGrpSpPr>
              <p:cNvPr id="64" name="Groupe 63"/>
              <p:cNvGrpSpPr/>
              <p:nvPr/>
            </p:nvGrpSpPr>
            <p:grpSpPr>
              <a:xfrm>
                <a:off x="24275862" y="28909929"/>
                <a:ext cx="2165766" cy="2596782"/>
                <a:chOff x="6607874" y="1946661"/>
                <a:chExt cx="2332607" cy="3062835"/>
              </a:xfrm>
            </p:grpSpPr>
            <p:grpSp>
              <p:nvGrpSpPr>
                <p:cNvPr id="69" name="Groupe 68"/>
                <p:cNvGrpSpPr/>
                <p:nvPr/>
              </p:nvGrpSpPr>
              <p:grpSpPr>
                <a:xfrm>
                  <a:off x="6607874" y="1946661"/>
                  <a:ext cx="2167907" cy="3062835"/>
                  <a:chOff x="6834753" y="2165220"/>
                  <a:chExt cx="2139743" cy="3181695"/>
                </a:xfrm>
              </p:grpSpPr>
              <p:pic>
                <p:nvPicPr>
                  <p:cNvPr id="71" name="Picture 2" descr="DSCN7302-1000"/>
                  <p:cNvPicPr>
                    <a:picLocks noChangeAspect="1" noChangeArrowheads="1"/>
                  </p:cNvPicPr>
                  <p:nvPr/>
                </p:nvPicPr>
                <p:blipFill>
                  <a:blip r:embed="rId9" cstate="print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834753" y="2165220"/>
                    <a:ext cx="2125980" cy="159448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73" name="Image 72"/>
                  <p:cNvPicPr>
                    <a:picLocks noChangeAspect="1"/>
                  </p:cNvPicPr>
                  <p:nvPr/>
                </p:nvPicPr>
                <p:blipFill>
                  <a:blip r:embed="rId10" cstate="print"/>
                  <a:stretch>
                    <a:fillRect/>
                  </a:stretch>
                </p:blipFill>
                <p:spPr>
                  <a:xfrm>
                    <a:off x="6834753" y="3748658"/>
                    <a:ext cx="2139743" cy="1598257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70" name="ZoneTexte 69"/>
                <p:cNvSpPr txBox="1"/>
                <p:nvPr/>
              </p:nvSpPr>
              <p:spPr>
                <a:xfrm>
                  <a:off x="7894346" y="4730332"/>
                  <a:ext cx="1046135" cy="23139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4176013"/>
                  <a:r>
                    <a:rPr lang="en-US" sz="675" dirty="0" smtClean="0">
                      <a:solidFill>
                        <a:prstClr val="white"/>
                      </a:solidFill>
                    </a:rPr>
                    <a:t>Photo O. </a:t>
                  </a:r>
                  <a:r>
                    <a:rPr lang="en-US" sz="675" dirty="0" err="1" smtClean="0">
                      <a:solidFill>
                        <a:prstClr val="white"/>
                      </a:solidFill>
                    </a:rPr>
                    <a:t>Darsonville</a:t>
                  </a:r>
                  <a:endParaRPr lang="en-US" sz="675" dirty="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66" name="Groupe 65"/>
              <p:cNvGrpSpPr/>
              <p:nvPr/>
            </p:nvGrpSpPr>
            <p:grpSpPr>
              <a:xfrm>
                <a:off x="26275761" y="29322500"/>
                <a:ext cx="2592633" cy="1609790"/>
                <a:chOff x="6087501" y="4444068"/>
                <a:chExt cx="2357144" cy="1779097"/>
              </a:xfrm>
            </p:grpSpPr>
            <p:pic>
              <p:nvPicPr>
                <p:cNvPr id="67" name="Picture 2"/>
                <p:cNvPicPr>
                  <a:picLocks noChangeAspect="1" noChangeArrowheads="1"/>
                </p:cNvPicPr>
                <p:nvPr/>
              </p:nvPicPr>
              <p:blipFill>
                <a:blip r:embed="rId11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087501" y="4444068"/>
                  <a:ext cx="2357144" cy="176846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68" name="ZoneTexte 67"/>
                <p:cNvSpPr txBox="1"/>
                <p:nvPr/>
              </p:nvSpPr>
              <p:spPr>
                <a:xfrm>
                  <a:off x="7634238" y="6002094"/>
                  <a:ext cx="810407" cy="22107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4176013"/>
                  <a:r>
                    <a:rPr lang="en-US" sz="700" dirty="0" smtClean="0">
                      <a:solidFill>
                        <a:prstClr val="white"/>
                      </a:solidFill>
                    </a:rPr>
                    <a:t>Photo A. </a:t>
                  </a:r>
                  <a:r>
                    <a:rPr lang="en-US" sz="700" dirty="0" err="1" smtClean="0">
                      <a:solidFill>
                        <a:prstClr val="white"/>
                      </a:solidFill>
                    </a:rPr>
                    <a:t>Naiken</a:t>
                  </a:r>
                  <a:endParaRPr lang="en-US" sz="700" dirty="0">
                    <a:solidFill>
                      <a:prstClr val="white"/>
                    </a:solidFill>
                  </a:endParaRPr>
                </a:p>
              </p:txBody>
            </p:sp>
          </p:grpSp>
        </p:grpSp>
        <p:sp>
          <p:nvSpPr>
            <p:cNvPr id="52" name="ZoneTexte 51"/>
            <p:cNvSpPr txBox="1"/>
            <p:nvPr/>
          </p:nvSpPr>
          <p:spPr>
            <a:xfrm>
              <a:off x="23060670" y="31775666"/>
              <a:ext cx="6593947" cy="12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71500" indent="-571500" defTabSz="4176013">
                <a:buFontTx/>
                <a:buChar char="-"/>
              </a:pPr>
              <a:r>
                <a:rPr lang="en-US" sz="3700" dirty="0" smtClean="0">
                  <a:solidFill>
                    <a:prstClr val="black"/>
                  </a:solidFill>
                </a:rPr>
                <a:t>Tree growth increment </a:t>
              </a:r>
            </a:p>
            <a:p>
              <a:pPr marL="571500" indent="-571500" defTabSz="4176013">
                <a:buFontTx/>
                <a:buChar char="-"/>
              </a:pPr>
              <a:r>
                <a:rPr lang="en-US" sz="3700" dirty="0" smtClean="0">
                  <a:solidFill>
                    <a:prstClr val="black"/>
                  </a:solidFill>
                </a:rPr>
                <a:t>Crop, Grassland monthly sampling</a:t>
              </a:r>
              <a:endParaRPr lang="en-US" sz="3700" dirty="0">
                <a:solidFill>
                  <a:prstClr val="black"/>
                </a:solidFill>
              </a:endParaRPr>
            </a:p>
          </p:txBody>
        </p:sp>
      </p:grpSp>
      <p:pic>
        <p:nvPicPr>
          <p:cNvPr id="12" name="Image 11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4470532" y="31004379"/>
            <a:ext cx="753526" cy="198296"/>
          </a:xfrm>
          <a:prstGeom prst="rect">
            <a:avLst/>
          </a:prstGeom>
        </p:spPr>
      </p:pic>
      <p:sp>
        <p:nvSpPr>
          <p:cNvPr id="82" name="ZoneTexte 81"/>
          <p:cNvSpPr txBox="1"/>
          <p:nvPr/>
        </p:nvSpPr>
        <p:spPr>
          <a:xfrm>
            <a:off x="-25743" y="27511052"/>
            <a:ext cx="1220486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176013"/>
            <a:r>
              <a:rPr lang="en-US" sz="5000" b="1" dirty="0" smtClean="0">
                <a:solidFill>
                  <a:prstClr val="black"/>
                </a:solidFill>
              </a:rPr>
              <a:t>General objectives</a:t>
            </a:r>
            <a:endParaRPr lang="en-US" sz="5000" b="1" dirty="0">
              <a:solidFill>
                <a:prstClr val="black"/>
              </a:solidFill>
            </a:endParaRPr>
          </a:p>
        </p:txBody>
      </p:sp>
      <p:grpSp>
        <p:nvGrpSpPr>
          <p:cNvPr id="75" name="Groupe 74"/>
          <p:cNvGrpSpPr/>
          <p:nvPr/>
        </p:nvGrpSpPr>
        <p:grpSpPr>
          <a:xfrm>
            <a:off x="573183" y="21233562"/>
            <a:ext cx="11815344" cy="4733097"/>
            <a:chOff x="1045713" y="18008089"/>
            <a:chExt cx="14050709" cy="9247078"/>
          </a:xfrm>
        </p:grpSpPr>
        <p:graphicFrame>
          <p:nvGraphicFramePr>
            <p:cNvPr id="79" name="Diagramme 78"/>
            <p:cNvGraphicFramePr/>
            <p:nvPr>
              <p:extLst>
                <p:ext uri="{D42A27DB-BD31-4B8C-83A1-F6EECF244321}">
                  <p14:modId xmlns:p14="http://schemas.microsoft.com/office/powerpoint/2010/main" xmlns="" val="3330931333"/>
                </p:ext>
              </p:extLst>
            </p:nvPr>
          </p:nvGraphicFramePr>
          <p:xfrm>
            <a:off x="1045713" y="18008089"/>
            <a:ext cx="13191763" cy="9247078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3" r:lo="rId14" r:qs="rId15" r:cs="rId16"/>
            </a:graphicData>
          </a:graphic>
        </p:graphicFrame>
        <p:sp>
          <p:nvSpPr>
            <p:cNvPr id="81" name="ZoneTexte 80"/>
            <p:cNvSpPr txBox="1"/>
            <p:nvPr/>
          </p:nvSpPr>
          <p:spPr>
            <a:xfrm>
              <a:off x="2495023" y="18211048"/>
              <a:ext cx="12601399" cy="14129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176013"/>
              <a:r>
                <a:rPr lang="en-US" sz="4100" b="1" dirty="0">
                  <a:solidFill>
                    <a:prstClr val="black"/>
                  </a:solidFill>
                </a:rPr>
                <a:t>Component of interest (CI) to analyze</a:t>
              </a:r>
            </a:p>
          </p:txBody>
        </p:sp>
      </p:grpSp>
      <p:sp>
        <p:nvSpPr>
          <p:cNvPr id="83" name="ZoneTexte 82"/>
          <p:cNvSpPr txBox="1"/>
          <p:nvPr/>
        </p:nvSpPr>
        <p:spPr>
          <a:xfrm>
            <a:off x="151616" y="28234579"/>
            <a:ext cx="11081241" cy="60708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defTabSz="4176013">
              <a:lnSpc>
                <a:spcPct val="150000"/>
              </a:lnSpc>
              <a:buFont typeface="Calibri" panose="020F0502020204030204" pitchFamily="34" charset="0"/>
              <a:buChar char="-"/>
            </a:pPr>
            <a:r>
              <a:rPr lang="en-US" sz="3700" dirty="0" smtClean="0">
                <a:solidFill>
                  <a:prstClr val="black"/>
                </a:solidFill>
              </a:rPr>
              <a:t>Obtain BPE for a weekly to monthly scale</a:t>
            </a:r>
          </a:p>
          <a:p>
            <a:pPr marL="571500" indent="-571500" defTabSz="4176013">
              <a:buFont typeface="Calibri" panose="020F0502020204030204" pitchFamily="34" charset="0"/>
              <a:buChar char="-"/>
            </a:pPr>
            <a:r>
              <a:rPr lang="en-US" sz="3700" dirty="0" smtClean="0">
                <a:solidFill>
                  <a:prstClr val="black"/>
                </a:solidFill>
              </a:rPr>
              <a:t>Compare the BPE of a forest,  a crop and a grassland under almost identical climatic and </a:t>
            </a:r>
            <a:r>
              <a:rPr lang="en-US" sz="3700" dirty="0" err="1" smtClean="0">
                <a:solidFill>
                  <a:prstClr val="black"/>
                </a:solidFill>
              </a:rPr>
              <a:t>pedological</a:t>
            </a:r>
            <a:r>
              <a:rPr lang="en-US" sz="3700" dirty="0" smtClean="0">
                <a:solidFill>
                  <a:prstClr val="black"/>
                </a:solidFill>
              </a:rPr>
              <a:t> conditions</a:t>
            </a:r>
          </a:p>
          <a:p>
            <a:pPr marL="1388923" lvl="1" indent="-571443" defTabSz="4176013">
              <a:buFont typeface="Courier New" panose="02070309020205020404" pitchFamily="49" charset="0"/>
              <a:buChar char="o"/>
            </a:pPr>
            <a:r>
              <a:rPr lang="en-US" sz="3700" dirty="0" smtClean="0">
                <a:solidFill>
                  <a:prstClr val="black"/>
                </a:solidFill>
              </a:rPr>
              <a:t>Study relationship with climate and management</a:t>
            </a:r>
          </a:p>
          <a:p>
            <a:pPr marL="1388923" lvl="1" indent="-571443" defTabSz="4176013">
              <a:buFont typeface="Courier New" panose="02070309020205020404" pitchFamily="49" charset="0"/>
              <a:buChar char="o"/>
            </a:pPr>
            <a:r>
              <a:rPr lang="en-US" sz="3700" dirty="0" smtClean="0">
                <a:solidFill>
                  <a:prstClr val="black"/>
                </a:solidFill>
              </a:rPr>
              <a:t>Analysis of adaptability to climate change (if large climate variability)</a:t>
            </a:r>
          </a:p>
          <a:p>
            <a:pPr marL="571500" indent="-571500" defTabSz="4176013">
              <a:buFont typeface="Calibri" panose="020F0502020204030204" pitchFamily="34" charset="0"/>
              <a:buChar char="-"/>
            </a:pPr>
            <a:r>
              <a:rPr lang="en-US" sz="3700" dirty="0" smtClean="0">
                <a:solidFill>
                  <a:prstClr val="black"/>
                </a:solidFill>
              </a:rPr>
              <a:t>Compare the temporal evolution of CIPEs for the 3 ecosystems</a:t>
            </a:r>
          </a:p>
          <a:p>
            <a:pPr defTabSz="4176013"/>
            <a:endParaRPr lang="en-US" sz="3700" dirty="0">
              <a:solidFill>
                <a:prstClr val="black"/>
              </a:solidFill>
            </a:endParaRPr>
          </a:p>
        </p:txBody>
      </p:sp>
      <p:cxnSp>
        <p:nvCxnSpPr>
          <p:cNvPr id="28" name="Connecteur droit avec flèche 27"/>
          <p:cNvCxnSpPr/>
          <p:nvPr/>
        </p:nvCxnSpPr>
        <p:spPr>
          <a:xfrm flipH="1" flipV="1">
            <a:off x="20062505" y="22222932"/>
            <a:ext cx="1188258" cy="614476"/>
          </a:xfrm>
          <a:prstGeom prst="straightConnector1">
            <a:avLst/>
          </a:prstGeom>
          <a:ln w="127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Connecteur droit avec flèche 83"/>
          <p:cNvCxnSpPr/>
          <p:nvPr/>
        </p:nvCxnSpPr>
        <p:spPr>
          <a:xfrm flipH="1" flipV="1">
            <a:off x="16774976" y="23749534"/>
            <a:ext cx="4321206" cy="1020320"/>
          </a:xfrm>
          <a:prstGeom prst="straightConnector1">
            <a:avLst/>
          </a:prstGeom>
          <a:ln w="127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Connecteur droit avec flèche 84"/>
          <p:cNvCxnSpPr/>
          <p:nvPr/>
        </p:nvCxnSpPr>
        <p:spPr>
          <a:xfrm flipH="1" flipV="1">
            <a:off x="16688145" y="23886167"/>
            <a:ext cx="4503829" cy="2176291"/>
          </a:xfrm>
          <a:prstGeom prst="straightConnector1">
            <a:avLst/>
          </a:prstGeom>
          <a:ln w="127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oupe 29"/>
          <p:cNvGrpSpPr/>
          <p:nvPr/>
        </p:nvGrpSpPr>
        <p:grpSpPr>
          <a:xfrm>
            <a:off x="20510242" y="28771949"/>
            <a:ext cx="10150349" cy="5544677"/>
            <a:chOff x="12069400" y="28869755"/>
            <a:chExt cx="10150349" cy="5544677"/>
          </a:xfrm>
        </p:grpSpPr>
        <p:grpSp>
          <p:nvGrpSpPr>
            <p:cNvPr id="47" name="Groupe 46"/>
            <p:cNvGrpSpPr/>
            <p:nvPr/>
          </p:nvGrpSpPr>
          <p:grpSpPr>
            <a:xfrm>
              <a:off x="14133305" y="28869755"/>
              <a:ext cx="4474032" cy="2246717"/>
              <a:chOff x="835354" y="28343584"/>
              <a:chExt cx="5484228" cy="3427090"/>
            </a:xfrm>
          </p:grpSpPr>
          <p:pic>
            <p:nvPicPr>
              <p:cNvPr id="58" name="Image 57"/>
              <p:cNvPicPr>
                <a:picLocks noChangeAspect="1"/>
              </p:cNvPicPr>
              <p:nvPr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835354" y="28343584"/>
                <a:ext cx="2570318" cy="3427090"/>
              </a:xfrm>
              <a:prstGeom prst="rect">
                <a:avLst/>
              </a:prstGeom>
            </p:spPr>
          </p:pic>
          <p:pic>
            <p:nvPicPr>
              <p:cNvPr id="59" name="Image 58"/>
              <p:cNvPicPr>
                <a:picLocks noChangeAspect="1"/>
              </p:cNvPicPr>
              <p:nvPr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3389497" y="29047277"/>
                <a:ext cx="2930085" cy="2197564"/>
              </a:xfrm>
              <a:prstGeom prst="rect">
                <a:avLst/>
              </a:prstGeom>
            </p:spPr>
          </p:pic>
        </p:grpSp>
        <p:sp>
          <p:nvSpPr>
            <p:cNvPr id="51" name="ZoneTexte 50"/>
            <p:cNvSpPr txBox="1"/>
            <p:nvPr/>
          </p:nvSpPr>
          <p:spPr>
            <a:xfrm>
              <a:off x="12069400" y="31184208"/>
              <a:ext cx="4766168" cy="23698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71500" lvl="1" indent="-571500" defTabSz="4176013">
                <a:buFont typeface="Calibri" panose="020F0502020204030204" pitchFamily="34" charset="0"/>
                <a:buChar char="-"/>
              </a:pPr>
              <a:r>
                <a:rPr lang="en-US" sz="3700" dirty="0" smtClean="0">
                  <a:solidFill>
                    <a:prstClr val="black"/>
                  </a:solidFill>
                </a:rPr>
                <a:t>Wind speed</a:t>
              </a:r>
            </a:p>
            <a:p>
              <a:pPr marL="571500" lvl="1" indent="-571500" defTabSz="4176013">
                <a:buFont typeface="Calibri" panose="020F0502020204030204" pitchFamily="34" charset="0"/>
                <a:buChar char="-"/>
              </a:pPr>
              <a:r>
                <a:rPr lang="en-US" sz="3700" dirty="0" smtClean="0">
                  <a:solidFill>
                    <a:prstClr val="black"/>
                  </a:solidFill>
                </a:rPr>
                <a:t>Wind direction</a:t>
              </a:r>
            </a:p>
            <a:p>
              <a:pPr marL="571500" lvl="1" indent="-571500" defTabSz="4176013">
                <a:buFont typeface="Calibri" panose="020F0502020204030204" pitchFamily="34" charset="0"/>
                <a:buChar char="-"/>
              </a:pPr>
              <a:r>
                <a:rPr lang="en-US" sz="3700" dirty="0" smtClean="0">
                  <a:solidFill>
                    <a:prstClr val="black"/>
                  </a:solidFill>
                </a:rPr>
                <a:t>Radiation</a:t>
              </a:r>
            </a:p>
            <a:p>
              <a:pPr defTabSz="4176013"/>
              <a:endParaRPr lang="en-US" sz="3700" dirty="0">
                <a:solidFill>
                  <a:prstClr val="black"/>
                </a:solidFill>
              </a:endParaRPr>
            </a:p>
          </p:txBody>
        </p:sp>
        <p:sp>
          <p:nvSpPr>
            <p:cNvPr id="86" name="ZoneTexte 85"/>
            <p:cNvSpPr txBox="1"/>
            <p:nvPr/>
          </p:nvSpPr>
          <p:spPr>
            <a:xfrm>
              <a:off x="12301795" y="33142032"/>
              <a:ext cx="9355060" cy="12724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u="sng" dirty="0" smtClean="0"/>
                <a:t>EC system</a:t>
              </a:r>
              <a:r>
                <a:rPr lang="en-US" i="1" dirty="0" smtClean="0"/>
                <a:t>: IRGA (LI 7200) coupled with a 3D sonic anemometer (Gill HS)</a:t>
              </a:r>
              <a:endParaRPr lang="en-US" i="1" dirty="0"/>
            </a:p>
          </p:txBody>
        </p:sp>
        <p:grpSp>
          <p:nvGrpSpPr>
            <p:cNvPr id="89" name="Groupe 88"/>
            <p:cNvGrpSpPr/>
            <p:nvPr/>
          </p:nvGrpSpPr>
          <p:grpSpPr>
            <a:xfrm>
              <a:off x="16447755" y="30738779"/>
              <a:ext cx="5771994" cy="2939266"/>
              <a:chOff x="15051435" y="30738779"/>
              <a:chExt cx="5771994" cy="2939266"/>
            </a:xfrm>
          </p:grpSpPr>
          <p:sp>
            <p:nvSpPr>
              <p:cNvPr id="80" name="ZoneTexte 79"/>
              <p:cNvSpPr txBox="1"/>
              <p:nvPr/>
            </p:nvSpPr>
            <p:spPr>
              <a:xfrm>
                <a:off x="15051435" y="30738779"/>
                <a:ext cx="3975539" cy="29392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71500" lvl="1" indent="-571500" defTabSz="4176013">
                  <a:buFont typeface="Calibri" panose="020F0502020204030204" pitchFamily="34" charset="0"/>
                  <a:buChar char="-"/>
                </a:pPr>
                <a:r>
                  <a:rPr lang="en-US" sz="3700" dirty="0" smtClean="0">
                    <a:solidFill>
                      <a:prstClr val="black"/>
                    </a:solidFill>
                  </a:rPr>
                  <a:t>Precipitation</a:t>
                </a:r>
              </a:p>
              <a:p>
                <a:pPr marL="571500" lvl="1" indent="-571500" defTabSz="4176013">
                  <a:buFont typeface="Calibri" panose="020F0502020204030204" pitchFamily="34" charset="0"/>
                  <a:buChar char="-"/>
                </a:pPr>
                <a:r>
                  <a:rPr lang="en-US" sz="3700" dirty="0" smtClean="0">
                    <a:solidFill>
                      <a:prstClr val="black"/>
                    </a:solidFill>
                  </a:rPr>
                  <a:t>Eddy covariance</a:t>
                </a:r>
              </a:p>
              <a:p>
                <a:pPr marL="571500" lvl="1" indent="-571500" defTabSz="4176013">
                  <a:buFont typeface="Calibri" panose="020F0502020204030204" pitchFamily="34" charset="0"/>
                  <a:buChar char="-"/>
                </a:pPr>
                <a:r>
                  <a:rPr lang="en-US" sz="3700" dirty="0" smtClean="0">
                    <a:solidFill>
                      <a:prstClr val="black"/>
                    </a:solidFill>
                  </a:rPr>
                  <a:t>CO</a:t>
                </a:r>
                <a:r>
                  <a:rPr lang="en-US" sz="3700" baseline="-25000" dirty="0" smtClean="0">
                    <a:solidFill>
                      <a:prstClr val="black"/>
                    </a:solidFill>
                  </a:rPr>
                  <a:t>2</a:t>
                </a:r>
                <a:r>
                  <a:rPr lang="en-US" sz="3700" dirty="0" smtClean="0">
                    <a:solidFill>
                      <a:prstClr val="black"/>
                    </a:solidFill>
                  </a:rPr>
                  <a:t>/H</a:t>
                </a:r>
                <a:r>
                  <a:rPr lang="en-US" sz="3700" baseline="-25000" dirty="0" smtClean="0">
                    <a:solidFill>
                      <a:prstClr val="black"/>
                    </a:solidFill>
                  </a:rPr>
                  <a:t>2</a:t>
                </a:r>
                <a:r>
                  <a:rPr lang="en-US" sz="3700" dirty="0" smtClean="0">
                    <a:solidFill>
                      <a:prstClr val="black"/>
                    </a:solidFill>
                  </a:rPr>
                  <a:t>O profile (forest only)</a:t>
                </a:r>
              </a:p>
              <a:p>
                <a:pPr defTabSz="4176013"/>
                <a:endParaRPr lang="en-US" sz="37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87" name="Accolade fermante 86"/>
              <p:cNvSpPr/>
              <p:nvPr/>
            </p:nvSpPr>
            <p:spPr>
              <a:xfrm>
                <a:off x="19006032" y="31404148"/>
                <a:ext cx="131926" cy="1158822"/>
              </a:xfrm>
              <a:prstGeom prst="rightBrac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8" name="ZoneTexte 87"/>
              <p:cNvSpPr txBox="1"/>
              <p:nvPr/>
            </p:nvSpPr>
            <p:spPr>
              <a:xfrm>
                <a:off x="19334659" y="31649214"/>
                <a:ext cx="1488770" cy="6823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NEE</a:t>
                </a:r>
                <a:endParaRPr lang="en-US" dirty="0"/>
              </a:p>
            </p:txBody>
          </p:sp>
        </p:grpSp>
      </p:grpSp>
      <p:grpSp>
        <p:nvGrpSpPr>
          <p:cNvPr id="35" name="Groupe 34"/>
          <p:cNvGrpSpPr/>
          <p:nvPr/>
        </p:nvGrpSpPr>
        <p:grpSpPr>
          <a:xfrm>
            <a:off x="12188847" y="33255576"/>
            <a:ext cx="7954700" cy="7684347"/>
            <a:chOff x="22575234" y="33345812"/>
            <a:chExt cx="7624124" cy="7684347"/>
          </a:xfrm>
        </p:grpSpPr>
        <p:pic>
          <p:nvPicPr>
            <p:cNvPr id="65" name="Image 64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5110277" y="34122960"/>
              <a:ext cx="2592633" cy="1599621"/>
            </a:xfrm>
            <a:prstGeom prst="rect">
              <a:avLst/>
            </a:prstGeom>
          </p:spPr>
        </p:pic>
        <p:sp>
          <p:nvSpPr>
            <p:cNvPr id="90" name="ZoneTexte 89"/>
            <p:cNvSpPr txBox="1"/>
            <p:nvPr/>
          </p:nvSpPr>
          <p:spPr>
            <a:xfrm>
              <a:off x="22575234" y="33345812"/>
              <a:ext cx="7624124" cy="7232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100" b="1" dirty="0" smtClean="0"/>
                <a:t>Biochemical analysis</a:t>
              </a:r>
              <a:endParaRPr lang="en-US" sz="4100" b="1" dirty="0"/>
            </a:p>
          </p:txBody>
        </p:sp>
        <p:sp>
          <p:nvSpPr>
            <p:cNvPr id="91" name="ZoneTexte 90"/>
            <p:cNvSpPr txBox="1"/>
            <p:nvPr/>
          </p:nvSpPr>
          <p:spPr>
            <a:xfrm>
              <a:off x="23036517" y="35792700"/>
              <a:ext cx="7153622" cy="52374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71500" indent="-571500">
                <a:buFontTx/>
                <a:buChar char="-"/>
              </a:pPr>
              <a:r>
                <a:rPr lang="en-US" sz="3700" dirty="0" smtClean="0">
                  <a:solidFill>
                    <a:prstClr val="black"/>
                  </a:solidFill>
                </a:rPr>
                <a:t>Tree monthly micro-coring, Crop </a:t>
              </a:r>
              <a:r>
                <a:rPr lang="en-US" sz="3700" dirty="0">
                  <a:solidFill>
                    <a:prstClr val="black"/>
                  </a:solidFill>
                </a:rPr>
                <a:t>and Grassland monthly </a:t>
              </a:r>
              <a:r>
                <a:rPr lang="en-US" sz="3700" dirty="0" smtClean="0">
                  <a:solidFill>
                    <a:prstClr val="black"/>
                  </a:solidFill>
                </a:rPr>
                <a:t>sampling</a:t>
              </a:r>
              <a:endParaRPr lang="en-US" sz="3700" dirty="0">
                <a:solidFill>
                  <a:prstClr val="black"/>
                </a:solidFill>
              </a:endParaRPr>
            </a:p>
            <a:p>
              <a:pPr marL="571500" indent="-571500">
                <a:buFontTx/>
                <a:buChar char="-"/>
              </a:pPr>
              <a:r>
                <a:rPr lang="en-US" sz="3700" dirty="0" smtClean="0">
                  <a:solidFill>
                    <a:prstClr val="black"/>
                  </a:solidFill>
                </a:rPr>
                <a:t>Forest CI: gravimetric determination (</a:t>
              </a:r>
              <a:r>
                <a:rPr lang="en-US" sz="3700" dirty="0" err="1" smtClean="0">
                  <a:solidFill>
                    <a:prstClr val="black"/>
                  </a:solidFill>
                </a:rPr>
                <a:t>Schädel</a:t>
              </a:r>
              <a:r>
                <a:rPr lang="en-US" sz="3700" dirty="0" smtClean="0">
                  <a:solidFill>
                    <a:prstClr val="black"/>
                  </a:solidFill>
                </a:rPr>
                <a:t> </a:t>
              </a:r>
              <a:r>
                <a:rPr lang="en-US" sz="3700" i="1" dirty="0" smtClean="0">
                  <a:solidFill>
                    <a:prstClr val="black"/>
                  </a:solidFill>
                </a:rPr>
                <a:t>et al</a:t>
              </a:r>
              <a:r>
                <a:rPr lang="en-US" sz="3700" dirty="0" smtClean="0">
                  <a:solidFill>
                    <a:prstClr val="black"/>
                  </a:solidFill>
                </a:rPr>
                <a:t>., 2010)</a:t>
              </a:r>
            </a:p>
            <a:p>
              <a:pPr marL="571500" indent="-571500">
                <a:buFontTx/>
                <a:buChar char="-"/>
              </a:pPr>
              <a:r>
                <a:rPr lang="en-US" sz="3700" dirty="0" smtClean="0">
                  <a:solidFill>
                    <a:prstClr val="black"/>
                  </a:solidFill>
                </a:rPr>
                <a:t>Crop, grassland CI: chemical, IR determination (Cesar laboratory, France)  </a:t>
              </a:r>
            </a:p>
            <a:p>
              <a:endParaRPr lang="en-US" dirty="0"/>
            </a:p>
          </p:txBody>
        </p:sp>
      </p:grpSp>
      <p:grpSp>
        <p:nvGrpSpPr>
          <p:cNvPr id="95" name="Groupe 94"/>
          <p:cNvGrpSpPr/>
          <p:nvPr/>
        </p:nvGrpSpPr>
        <p:grpSpPr>
          <a:xfrm>
            <a:off x="930196" y="25436243"/>
            <a:ext cx="10052570" cy="1292800"/>
            <a:chOff x="299713" y="25333155"/>
            <a:chExt cx="9781603" cy="1292800"/>
          </a:xfrm>
        </p:grpSpPr>
        <p:sp>
          <p:nvSpPr>
            <p:cNvPr id="94" name="Rectangle à coins arrondis 93"/>
            <p:cNvSpPr/>
            <p:nvPr/>
          </p:nvSpPr>
          <p:spPr>
            <a:xfrm>
              <a:off x="299713" y="25348629"/>
              <a:ext cx="9379314" cy="1277326"/>
            </a:xfrm>
            <a:prstGeom prst="roundRect">
              <a:avLst/>
            </a:prstGeom>
            <a:solidFill>
              <a:srgbClr val="CAD7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3" name="ZoneTexte 92"/>
            <p:cNvSpPr txBox="1"/>
            <p:nvPr/>
          </p:nvSpPr>
          <p:spPr>
            <a:xfrm>
              <a:off x="363982" y="25333155"/>
              <a:ext cx="9717334" cy="12724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CI : Component that we thought are interesting for the ecosystem manager</a:t>
              </a:r>
              <a:endParaRPr lang="en-US" dirty="0"/>
            </a:p>
          </p:txBody>
        </p:sp>
      </p:grpSp>
      <p:cxnSp>
        <p:nvCxnSpPr>
          <p:cNvPr id="97" name="Connecteur droit 96"/>
          <p:cNvCxnSpPr/>
          <p:nvPr/>
        </p:nvCxnSpPr>
        <p:spPr>
          <a:xfrm flipV="1">
            <a:off x="-25743" y="27090806"/>
            <a:ext cx="12177442" cy="2729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ZoneTexte 97"/>
          <p:cNvSpPr txBox="1"/>
          <p:nvPr/>
        </p:nvSpPr>
        <p:spPr>
          <a:xfrm>
            <a:off x="1718120" y="18474695"/>
            <a:ext cx="2364023" cy="209288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000" u="sng" dirty="0" smtClean="0"/>
              <a:t>Acronyms:</a:t>
            </a:r>
          </a:p>
          <a:p>
            <a:r>
              <a:rPr lang="en-US" sz="1000" dirty="0" smtClean="0"/>
              <a:t>NEE: Net Ecosystem Exchange</a:t>
            </a:r>
          </a:p>
          <a:p>
            <a:r>
              <a:rPr lang="en-US" sz="1000" dirty="0" smtClean="0"/>
              <a:t>GPP: Gross Primary Production</a:t>
            </a:r>
          </a:p>
          <a:p>
            <a:r>
              <a:rPr lang="en-US" sz="1000" dirty="0" err="1" smtClean="0"/>
              <a:t>Reco</a:t>
            </a:r>
            <a:r>
              <a:rPr lang="en-US" sz="1000" dirty="0" smtClean="0"/>
              <a:t>: Ecosystem’s respiration</a:t>
            </a:r>
          </a:p>
          <a:p>
            <a:pPr defTabSz="179388"/>
            <a:r>
              <a:rPr lang="en-US" sz="1000" dirty="0" smtClean="0"/>
              <a:t>	Ra: aerial Respiration</a:t>
            </a:r>
          </a:p>
          <a:p>
            <a:pPr defTabSz="179388"/>
            <a:r>
              <a:rPr lang="en-US" sz="1000" dirty="0" smtClean="0"/>
              <a:t>	</a:t>
            </a:r>
            <a:r>
              <a:rPr lang="en-US" sz="1000" dirty="0" err="1" smtClean="0"/>
              <a:t>Rs</a:t>
            </a:r>
            <a:r>
              <a:rPr lang="en-US" sz="1000" dirty="0"/>
              <a:t>:</a:t>
            </a:r>
            <a:r>
              <a:rPr lang="en-US" sz="1000" dirty="0" smtClean="0"/>
              <a:t> soil Respiration</a:t>
            </a:r>
          </a:p>
          <a:p>
            <a:pPr defTabSz="179388"/>
            <a:r>
              <a:rPr lang="en-US" sz="1000" dirty="0" smtClean="0"/>
              <a:t>		</a:t>
            </a:r>
            <a:r>
              <a:rPr lang="en-US" sz="1000" dirty="0" err="1" smtClean="0"/>
              <a:t>Rsa</a:t>
            </a:r>
            <a:r>
              <a:rPr lang="en-US" sz="1000" dirty="0" smtClean="0"/>
              <a:t>: soil autotrophic respiration</a:t>
            </a:r>
          </a:p>
          <a:p>
            <a:pPr defTabSz="179388"/>
            <a:r>
              <a:rPr lang="en-US" sz="1000" dirty="0" smtClean="0"/>
              <a:t>		</a:t>
            </a:r>
            <a:r>
              <a:rPr lang="en-US" sz="1000" dirty="0" err="1" smtClean="0"/>
              <a:t>Rsh</a:t>
            </a:r>
            <a:r>
              <a:rPr lang="en-US" sz="1000" dirty="0" smtClean="0"/>
              <a:t>: soil heterotrophic respiration</a:t>
            </a:r>
          </a:p>
          <a:p>
            <a:pPr defTabSz="179388"/>
            <a:r>
              <a:rPr lang="en-US" sz="1000" dirty="0" smtClean="0"/>
              <a:t>NPP: Net Primary Production</a:t>
            </a:r>
          </a:p>
          <a:p>
            <a:pPr defTabSz="179388"/>
            <a:r>
              <a:rPr lang="en-US" sz="1000" dirty="0" smtClean="0"/>
              <a:t>BP: Biomass Production</a:t>
            </a:r>
          </a:p>
          <a:p>
            <a:pPr defTabSz="179388"/>
            <a:r>
              <a:rPr lang="en-US" sz="1000" dirty="0" smtClean="0"/>
              <a:t>CIP: Component of Interest Production</a:t>
            </a:r>
          </a:p>
          <a:p>
            <a:pPr defTabSz="179388"/>
            <a:endParaRPr lang="en-US" sz="1000" dirty="0" smtClean="0"/>
          </a:p>
          <a:p>
            <a:pPr defTabSz="179388"/>
            <a:r>
              <a:rPr lang="en-US" sz="1000" dirty="0" smtClean="0"/>
              <a:t>VOC: volatile organic compounds</a:t>
            </a:r>
          </a:p>
        </p:txBody>
      </p:sp>
      <p:pic>
        <p:nvPicPr>
          <p:cNvPr id="99" name="Image 98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4098313" y="16039939"/>
            <a:ext cx="6036848" cy="4527637"/>
          </a:xfrm>
          <a:prstGeom prst="rect">
            <a:avLst/>
          </a:prstGeom>
        </p:spPr>
      </p:pic>
      <p:grpSp>
        <p:nvGrpSpPr>
          <p:cNvPr id="31" name="Groupe 30"/>
          <p:cNvGrpSpPr/>
          <p:nvPr/>
        </p:nvGrpSpPr>
        <p:grpSpPr>
          <a:xfrm>
            <a:off x="20127605" y="34715183"/>
            <a:ext cx="10082066" cy="5246084"/>
            <a:chOff x="11667685" y="34599982"/>
            <a:chExt cx="10082066" cy="5246084"/>
          </a:xfrm>
        </p:grpSpPr>
        <p:sp>
          <p:nvSpPr>
            <p:cNvPr id="101" name="ZoneTexte 100"/>
            <p:cNvSpPr txBox="1"/>
            <p:nvPr/>
          </p:nvSpPr>
          <p:spPr>
            <a:xfrm>
              <a:off x="11667685" y="34599982"/>
              <a:ext cx="10082066" cy="7232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100" b="1" dirty="0" smtClean="0"/>
                <a:t>Obtaining GPP</a:t>
              </a:r>
              <a:endParaRPr lang="en-US" sz="4100" b="1" dirty="0"/>
            </a:p>
          </p:txBody>
        </p:sp>
        <p:sp>
          <p:nvSpPr>
            <p:cNvPr id="102" name="ZoneTexte 101"/>
            <p:cNvSpPr txBox="1"/>
            <p:nvPr/>
          </p:nvSpPr>
          <p:spPr>
            <a:xfrm>
              <a:off x="12069400" y="35623500"/>
              <a:ext cx="9029075" cy="42225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71500" indent="-571500">
                <a:buFontTx/>
                <a:buChar char="-"/>
              </a:pPr>
              <a:r>
                <a:rPr lang="en-US" dirty="0" smtClean="0"/>
                <a:t>u* filtering (Reichstein </a:t>
              </a:r>
              <a:r>
                <a:rPr lang="en-US" i="1" dirty="0" smtClean="0"/>
                <a:t>et al</a:t>
              </a:r>
              <a:r>
                <a:rPr lang="en-US" dirty="0" smtClean="0"/>
                <a:t>., 2005)</a:t>
              </a:r>
            </a:p>
            <a:p>
              <a:pPr marL="571500" indent="-571500">
                <a:buFontTx/>
                <a:buChar char="-"/>
              </a:pPr>
              <a:r>
                <a:rPr lang="en-US" dirty="0" smtClean="0"/>
                <a:t>Gap filling (Reichstein </a:t>
              </a:r>
              <a:r>
                <a:rPr lang="en-US" i="1" dirty="0" smtClean="0"/>
                <a:t>et al</a:t>
              </a:r>
              <a:r>
                <a:rPr lang="en-US" dirty="0" smtClean="0"/>
                <a:t>., 2005; </a:t>
              </a:r>
              <a:r>
                <a:rPr lang="en-US" dirty="0" err="1" smtClean="0"/>
                <a:t>Falge</a:t>
              </a:r>
              <a:r>
                <a:rPr lang="en-US" dirty="0" smtClean="0"/>
                <a:t> </a:t>
              </a:r>
              <a:r>
                <a:rPr lang="en-US" i="1" dirty="0" smtClean="0"/>
                <a:t>et al., </a:t>
              </a:r>
              <a:r>
                <a:rPr lang="en-US" dirty="0" smtClean="0"/>
                <a:t>2002)</a:t>
              </a:r>
            </a:p>
            <a:p>
              <a:pPr marL="571500" indent="-571500">
                <a:buFontTx/>
                <a:buChar char="-"/>
              </a:pPr>
              <a:r>
                <a:rPr lang="en-US" dirty="0" smtClean="0"/>
                <a:t>NEE partitioning (Reichstein </a:t>
              </a:r>
              <a:r>
                <a:rPr lang="en-US" i="1" dirty="0" smtClean="0"/>
                <a:t>et al</a:t>
              </a:r>
              <a:r>
                <a:rPr lang="en-US" dirty="0" smtClean="0"/>
                <a:t>., 2005)</a:t>
              </a:r>
            </a:p>
            <a:p>
              <a:endParaRPr lang="en-US" dirty="0"/>
            </a:p>
            <a:p>
              <a:r>
                <a:rPr lang="en-US" dirty="0" smtClean="0"/>
                <a:t>(use of </a:t>
              </a:r>
              <a:r>
                <a:rPr lang="en-US" dirty="0" err="1" smtClean="0"/>
                <a:t>bgc-jena</a:t>
              </a:r>
              <a:r>
                <a:rPr lang="en-US" dirty="0" smtClean="0"/>
                <a:t> online tool?</a:t>
              </a:r>
            </a:p>
            <a:p>
              <a:pPr marL="571500" indent="-571500">
                <a:buFontTx/>
                <a:buChar char="-"/>
              </a:pPr>
              <a:endParaRPr lang="en-US" dirty="0"/>
            </a:p>
          </p:txBody>
        </p:sp>
      </p:grpSp>
      <p:sp>
        <p:nvSpPr>
          <p:cNvPr id="10" name="ZoneTexte 9"/>
          <p:cNvSpPr txBox="1"/>
          <p:nvPr/>
        </p:nvSpPr>
        <p:spPr>
          <a:xfrm>
            <a:off x="460741" y="8470646"/>
            <a:ext cx="10522025" cy="63762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lvl="0" indent="-571500" algn="just">
              <a:buFontTx/>
              <a:buChar char="-"/>
            </a:pPr>
            <a:r>
              <a:rPr lang="en-US" sz="3700" dirty="0" smtClean="0"/>
              <a:t>Uncertainties in </a:t>
            </a:r>
            <a:r>
              <a:rPr lang="en-US" sz="3700" dirty="0" smtClean="0"/>
              <a:t>spatiotemporal </a:t>
            </a:r>
            <a:r>
              <a:rPr lang="en-US" sz="3700" dirty="0" smtClean="0"/>
              <a:t>variability of C allocation models within ecosystems (</a:t>
            </a:r>
            <a:r>
              <a:rPr lang="en-US" sz="3700" dirty="0" err="1" smtClean="0"/>
              <a:t>Campioli</a:t>
            </a:r>
            <a:r>
              <a:rPr lang="en-US" sz="3700" dirty="0" smtClean="0"/>
              <a:t> </a:t>
            </a:r>
            <a:r>
              <a:rPr lang="en-US" sz="3700" i="1" dirty="0" smtClean="0"/>
              <a:t>et al., </a:t>
            </a:r>
            <a:r>
              <a:rPr lang="en-US" sz="3700" dirty="0" smtClean="0"/>
              <a:t>2013)  </a:t>
            </a:r>
          </a:p>
          <a:p>
            <a:pPr marL="571500" lvl="0" indent="-571500" algn="just">
              <a:buFontTx/>
              <a:buChar char="-"/>
            </a:pPr>
            <a:r>
              <a:rPr lang="en-US" sz="3700" dirty="0" smtClean="0"/>
              <a:t>Better understanding of C allocation would help to predict the strategies adopted by ecosystems to adapt to climate change</a:t>
            </a:r>
          </a:p>
          <a:p>
            <a:pPr marL="571500" lvl="0" indent="-571500" algn="just">
              <a:buFont typeface="Wingdings" panose="05000000000000000000" pitchFamily="2" charset="2"/>
              <a:buChar char="Ø"/>
            </a:pPr>
            <a:r>
              <a:rPr lang="en-US" sz="3700" dirty="0" smtClean="0"/>
              <a:t>Long term ecosystem C emissions depends indeed of where the C assimilates goes (i.e. deciduous tree leaves having a life span shorter than the woody part,…) (</a:t>
            </a:r>
            <a:r>
              <a:rPr lang="en-US" sz="3700" dirty="0" err="1" smtClean="0"/>
              <a:t>Trumbore</a:t>
            </a:r>
            <a:r>
              <a:rPr lang="en-US" sz="3700" dirty="0" smtClean="0"/>
              <a:t>, 2006)</a:t>
            </a:r>
          </a:p>
          <a:p>
            <a:endParaRPr lang="en-US" dirty="0"/>
          </a:p>
        </p:txBody>
      </p:sp>
      <p:cxnSp>
        <p:nvCxnSpPr>
          <p:cNvPr id="23" name="Connecteur droit 22"/>
          <p:cNvCxnSpPr/>
          <p:nvPr/>
        </p:nvCxnSpPr>
        <p:spPr>
          <a:xfrm>
            <a:off x="20159718" y="30144012"/>
            <a:ext cx="15879" cy="7830619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7" name="Image 76"/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12940054" y="15899750"/>
            <a:ext cx="6114251" cy="3966620"/>
          </a:xfrm>
          <a:prstGeom prst="rect">
            <a:avLst/>
          </a:prstGeom>
        </p:spPr>
      </p:pic>
      <p:sp>
        <p:nvSpPr>
          <p:cNvPr id="46" name="ZoneTexte 45"/>
          <p:cNvSpPr txBox="1"/>
          <p:nvPr/>
        </p:nvSpPr>
        <p:spPr>
          <a:xfrm>
            <a:off x="12277556" y="15037807"/>
            <a:ext cx="17964226" cy="131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black"/>
                </a:solidFill>
              </a:rPr>
              <a:t>Potential determining factors:</a:t>
            </a:r>
            <a:endParaRPr lang="en-US" sz="3600" b="1" dirty="0">
              <a:solidFill>
                <a:prstClr val="black"/>
              </a:solidFill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569745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920</TotalTime>
  <Words>854</Words>
  <Application>Microsoft Office PowerPoint</Application>
  <PresentationFormat>Personnalisé</PresentationFormat>
  <Paragraphs>103</Paragraphs>
  <Slides>1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2" baseType="lpstr">
      <vt:lpstr>1_Thème Office</vt:lpstr>
      <vt:lpstr>Diapositive 1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lheid</dc:creator>
  <cp:lastModifiedBy>Bernard</cp:lastModifiedBy>
  <cp:revision>44</cp:revision>
  <dcterms:created xsi:type="dcterms:W3CDTF">2014-08-07T08:09:43Z</dcterms:created>
  <dcterms:modified xsi:type="dcterms:W3CDTF">2014-08-29T18:12:30Z</dcterms:modified>
</cp:coreProperties>
</file>