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gif" ContentType="image/gif"/>
  <Default Extension="doc" ContentType="application/msword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theme/themeOverride3.xml" ContentType="application/vnd.openxmlformats-officedocument.themeOverride+xml"/>
  <Override PartName="/ppt/charts/chart40.xml" ContentType="application/vnd.openxmlformats-officedocument.drawingml.chart+xml"/>
  <Override PartName="/ppt/drawings/drawing1.xml" ContentType="application/vnd.openxmlformats-officedocument.drawingml.chartshapes+xml"/>
  <Override PartName="/ppt/media/image89.jpg" ContentType="image/png"/>
  <Override PartName="/ppt/media/image90.jpg" ContentType="image/png"/>
  <Override PartName="/ppt/media/image91.jpg" ContentType="image/png"/>
  <Override PartName="/ppt/media/image92.jpg" ContentType="image/png"/>
  <Override PartName="/ppt/media/image93.jpg" ContentType="image/png"/>
  <Override PartName="/ppt/media/image94.jpg" ContentType="image/png"/>
  <Override PartName="/ppt/media/image100.jpg" ContentType="image/png"/>
  <Override PartName="/ppt/media/image101.jpg" ContentType="image/png"/>
  <Override PartName="/ppt/media/image102.jpg" ContentType="image/png"/>
  <Override PartName="/ppt/media/image104.jpg" ContentType="image/png"/>
  <Override PartName="/ppt/media/image105.jpg" ContentType="image/png"/>
  <Override PartName="/ppt/media/image106.jpg" ContentType="image/png"/>
  <Override PartName="/ppt/media/image113.jpg" ContentType="image/png"/>
  <Override PartName="/ppt/media/image114.jpg" ContentType="image/png"/>
  <Override PartName="/ppt/media/image115.jpg" ContentType="image/png"/>
  <Override PartName="/ppt/media/image116.jpg" ContentType="image/png"/>
  <Override PartName="/ppt/media/image117.jpg" ContentType="image/png"/>
  <Override PartName="/ppt/media/image118.jpg" ContentType="image/png"/>
  <Override PartName="/ppt/media/image125.jpg" ContentType="image/png"/>
  <Override PartName="/ppt/media/image126.jpg" ContentType="image/png"/>
  <Override PartName="/ppt/media/image127.jpg" ContentType="image/png"/>
  <Override PartName="/ppt/media/image128.jpg" ContentType="image/png"/>
  <Override PartName="/ppt/media/image129.jpg" ContentType="image/png"/>
  <Override PartName="/ppt/media/image130.jpg" ContentType="image/png"/>
  <Override PartName="/ppt/charts/chart41.xml" ContentType="application/vnd.openxmlformats-officedocument.drawingml.chart+xml"/>
  <Override PartName="/ppt/theme/themeOverride4.xml" ContentType="application/vnd.openxmlformats-officedocument.themeOverride+xml"/>
  <Override PartName="/ppt/charts/chart42.xml" ContentType="application/vnd.openxmlformats-officedocument.drawingml.chart+xml"/>
  <Override PartName="/ppt/theme/themeOverride5.xml" ContentType="application/vnd.openxmlformats-officedocument.themeOverride+xml"/>
  <Override PartName="/ppt/charts/chart43.xml" ContentType="application/vnd.openxmlformats-officedocument.drawingml.chart+xml"/>
  <Override PartName="/ppt/theme/themeOverride6.xml" ContentType="application/vnd.openxmlformats-officedocument.themeOverride+xml"/>
  <Override PartName="/ppt/charts/chart44.xml" ContentType="application/vnd.openxmlformats-officedocument.drawingml.chart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352" r:id="rId2"/>
    <p:sldId id="353" r:id="rId3"/>
    <p:sldId id="439" r:id="rId4"/>
    <p:sldId id="432" r:id="rId5"/>
    <p:sldId id="480" r:id="rId6"/>
    <p:sldId id="479" r:id="rId7"/>
    <p:sldId id="463" r:id="rId8"/>
    <p:sldId id="465" r:id="rId9"/>
    <p:sldId id="446" r:id="rId10"/>
    <p:sldId id="451" r:id="rId11"/>
    <p:sldId id="452" r:id="rId12"/>
    <p:sldId id="453" r:id="rId13"/>
    <p:sldId id="541" r:id="rId14"/>
    <p:sldId id="433" r:id="rId15"/>
    <p:sldId id="542" r:id="rId16"/>
    <p:sldId id="434" r:id="rId17"/>
    <p:sldId id="469" r:id="rId18"/>
    <p:sldId id="470" r:id="rId19"/>
    <p:sldId id="468" r:id="rId20"/>
    <p:sldId id="497" r:id="rId21"/>
    <p:sldId id="474" r:id="rId22"/>
    <p:sldId id="525" r:id="rId23"/>
    <p:sldId id="526" r:id="rId24"/>
    <p:sldId id="527" r:id="rId25"/>
    <p:sldId id="528" r:id="rId26"/>
    <p:sldId id="529" r:id="rId27"/>
    <p:sldId id="530" r:id="rId28"/>
    <p:sldId id="531" r:id="rId29"/>
    <p:sldId id="546" r:id="rId30"/>
    <p:sldId id="510" r:id="rId31"/>
    <p:sldId id="511" r:id="rId32"/>
    <p:sldId id="512" r:id="rId33"/>
    <p:sldId id="513" r:id="rId34"/>
    <p:sldId id="514" r:id="rId35"/>
    <p:sldId id="515" r:id="rId36"/>
    <p:sldId id="516" r:id="rId37"/>
    <p:sldId id="517" r:id="rId38"/>
    <p:sldId id="572" r:id="rId39"/>
    <p:sldId id="547" r:id="rId40"/>
    <p:sldId id="543" r:id="rId41"/>
    <p:sldId id="435" r:id="rId42"/>
    <p:sldId id="555" r:id="rId43"/>
    <p:sldId id="556" r:id="rId44"/>
    <p:sldId id="557" r:id="rId45"/>
    <p:sldId id="558" r:id="rId46"/>
    <p:sldId id="559" r:id="rId47"/>
    <p:sldId id="560" r:id="rId48"/>
    <p:sldId id="544" r:id="rId49"/>
    <p:sldId id="436" r:id="rId50"/>
    <p:sldId id="536" r:id="rId51"/>
    <p:sldId id="537" r:id="rId52"/>
    <p:sldId id="538" r:id="rId53"/>
    <p:sldId id="539" r:id="rId54"/>
    <p:sldId id="540" r:id="rId55"/>
    <p:sldId id="568" r:id="rId56"/>
    <p:sldId id="566" r:id="rId57"/>
    <p:sldId id="545" r:id="rId5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ophe Salon" initials="C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175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97" autoAdjust="0"/>
    <p:restoredTop sz="99659" autoAdjust="0"/>
  </p:normalViewPr>
  <p:slideViewPr>
    <p:cSldViewPr snapToGrid="0" snapToObjects="1">
      <p:cViewPr>
        <p:scale>
          <a:sx n="103" d="100"/>
          <a:sy n="103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0" d="100"/>
        <a:sy n="2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hristophesalon:Documents:Projets:ABSTRESS:R&#233;sultats:BOP:Exemple%20Droiught%20Control%20Pots%20BOP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jeudy\AppData\Roaming\Microsoft\Excel\suivi%20BOM%202014%20(version%202).xlsb" TargetMode="External"/><Relationship Id="rId1" Type="http://schemas.openxmlformats.org/officeDocument/2006/relationships/themeOverride" Target="../theme/themeOverride2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jeudy\AppData\Roaming\Microsoft\Excel\suivi%20BOM%202014%20(version%202).xlsb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jeudy\AppData\Roaming\Microsoft\Excel\suivi%20BOM%202014%20(version%202).xlsb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jeudy\AppData\Roaming\Microsoft\Excel\suivi%20BOM%202014%20(version%202).xlsb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mmard\umrleg-users$\cjeudy\Mes%20documents\documents\INRA\BOM%20BOP%202014\BOM\suivi%20BOM%202014%20V2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mmard\umrleg-users$\cjeudy\Mes%20documents\documents\INRA\BOM%20BOP%202014\BOM\suivi%20BOM%202014%20V2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mmard\umrleg-users$\cjeudy\Mes%20documents\documents\INRA\BOM%20BOP%202014\BOM\suivi%20BOM%202014%20V2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mmard\umrleg-users$\cjeudy\Mes%20documents\documents\INRA\BOM%20BOP%202014\BOM\suivi%20BOM%202014%20V2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mmard\umrleg-users$\cjeudy\Mes%20documents\documents\INRA\BOM%20BOP%202014\BOM\suivi%20BOM%202014%20V2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mmard\umrleg-users$\cjeudy\Mes%20documents\documents\INRA\BOM%20BOP%202014\BOM\suivi%20BOM%202014%20V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hristophesalon:Documents:Projets:ABSTRESS:R&#233;sultats:BOP:Exemple%20Droiught%20Control%20Pots%20BOP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mmard\umrleg-users$\cjeudy\Mes%20documents\documents\INRA\BOM%20BOP%202014\BOM\suivi%20BOM%202014%20V2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mmard\umrleg-users$\cjeudy\Mes%20documents\documents\INRA\BOM%20BOP%202014\BOM\suivi%20BOM%202014%20V2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mmard\umrleg-users$\cjeudy\Mes%20documents\documents\INRA\BOM%20BOP%202014\BOM\suivi%20BOM%202014%20V2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jeudy\AppData\Roaming\Microsoft\Excel\suivi%20BOM%202014%20(version%202).xlsb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jeudy\AppData\Roaming\Microsoft\Excel\suivi%20BOM%202014%20(version%202).xlsb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jeudy\AppData\Roaming\Microsoft\Excel\suivi%20BOM%202014%20(version%202).xlsb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jeudy\AppData\Roaming\Microsoft\Excel\suivi%20BOM%202014%20(version%202).xlsb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jeudy\AppData\Roaming\Microsoft\Excel\suivi%20BOM%202014%20(version%202).xlsb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jeudy\AppData\Roaming\Microsoft\Excel\suivi%20BOM%202014%20(version%202).xlsb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jeudy\AppData\Roaming\Microsoft\Excel\suivi%20BOM%202014%20(version%202).xlsb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hristophesalon:Documents:Projets:ABSTRESS:R&#233;sultats:BOP:Arrosage%20du%2010%20au%2029%20Avril.csv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mmard\umrleg-users$\cjeudy\Mes%20documents\documents\INRA\BOM%20BOP%202014\BOP\BOP%20biomasse.xlsb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mmard\umrleg-users$\cjeudy\Mes%20documents\documents\INRA\BOM%20BOP%202014\BOP\BOP%202014%20incoporation%20MQ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mmard\umrleg-users$\cjeudy\Mes%20documents\documents\INRA\BOM%20BOP%202014\BOP\BOP%202014%20incoporation%20MQ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mmard\umrleg-users$\cjeudy\Mes%20documents\documents\INRA\BOM%20BOP%202014\BOP\BOP%202014%20incoporation%20MQ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mmard\umrleg-users$\cjeudy\Mes%20documents\documents\INRA\BOM%20BOP%202014\BOP\BOP%202014%20incoporation%20MQ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mmard\umrleg-users$\cjeudy\Mes%20documents\documents\INRA\BOM%20BOP%202014\BOP\BOP%202014%20incoporation%20MQ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mmard\umrleg-users$\cjeudy\Mes%20documents\documents\INRA\BOM%20BOP%202014\BOP\BOP%202014%20incoporation%20MQ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mmard\umrleg-users$\cjeudy\Mes%20documents\documents\INRA\BOM%20BOP%202014\BOP\BOP%202014%20incoporation%20MQ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mmard\umrleg-users$\cjeudy\Mes%20documents\documents\INRA\BOM%20BOP%202014\BOP\BOP%202014%20incoporation%20MQ.xlsx" TargetMode="Externa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oleObject" Target="file:///\\pommard\umrleg-users$\cjeudy\Mes%20documents\documents\INRA\BOM%20BOP%202014\BOM\suivi%20BOM%202014%20V2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hristophesalon:Documents:Projets:ABSTRESS:R&#233;sultats:BOP:Arrosage%20du%2010%20au%2029%20Avril.csv" TargetMode="Externa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ommard\umrleg-users$\cjeudy\Mes%20documents\documents\INRA\BOM%20BOP%202014\BOP\BOP%202014%20incoporation%20MQ.xlsx" TargetMode="Externa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jeudy\AppData\Roaming\Microsoft\Excel\suivi%20BOM%202014%20(version%202).xlsb" TargetMode="External"/><Relationship Id="rId1" Type="http://schemas.openxmlformats.org/officeDocument/2006/relationships/themeOverride" Target="../theme/themeOverride4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oleObject" Target="file:///\\pommard\umrleg-users$\cjeudy\Mes%20documents\documents\INRA\BOM%20BOP%202014\BOP\analyse%20image\analyse%20image%20rhizo%20BOP.xlsx" TargetMode="External"/><Relationship Id="rId1" Type="http://schemas.openxmlformats.org/officeDocument/2006/relationships/themeOverride" Target="../theme/themeOverride5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oleObject" Target="file:///\\pommard\umrleg-users$\cjeudy\Mes%20documents\documents\INRA\BOM%20BOP%202014\BOM\analyse%20image%20rhizo%20BOM.xlsx" TargetMode="External"/><Relationship Id="rId1" Type="http://schemas.openxmlformats.org/officeDocument/2006/relationships/themeOverride" Target="../theme/themeOverride6.xm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jeudy\AppData\Roaming\Microsoft\Excel\suivi%20BOM%202014%20(version%202).xlsb" TargetMode="External"/><Relationship Id="rId1" Type="http://schemas.openxmlformats.org/officeDocument/2006/relationships/themeOverride" Target="../theme/themeOverride7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mmard\umrleg-users$\cjeudy\Mes%20documents\documents\INRA\BOM%20BOP%202014\BOP\suivi%20BOP%20201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mmard\umrleg-users$\cjeudy\Mes%20documents\documents\INRA\BOM%20BOP%202014\BOM%20marquage%20NAAS%20201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jeudy\AppData\Roaming\Microsoft\Excel\suivi%20BOM%202014%20(version%202).xlsb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jeudy\AppData\Roaming\Microsoft\Excel\suivi%20BOM%202014%20(version%202).xlsb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jeudy\AppData\Roaming\Microsoft\Excel\suivi%20BOM%202014%20(version%202).xlsb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Control Pot</c:v>
          </c:tx>
          <c:spPr>
            <a:ln w="47625">
              <a:noFill/>
            </a:ln>
          </c:spPr>
          <c:xVal>
            <c:strRef>
              <c:f>Feuil1!$D$1:$D$23</c:f>
              <c:strCache>
                <c:ptCount val="23"/>
                <c:pt idx="0">
                  <c:v>03/01/13</c:v>
                </c:pt>
                <c:pt idx="1">
                  <c:v>03/07/13</c:v>
                </c:pt>
                <c:pt idx="2">
                  <c:v>03/08/13</c:v>
                </c:pt>
                <c:pt idx="3">
                  <c:v>03/09/13</c:v>
                </c:pt>
                <c:pt idx="4">
                  <c:v>03/10/13</c:v>
                </c:pt>
                <c:pt idx="5">
                  <c:v>03/10/13</c:v>
                </c:pt>
                <c:pt idx="6">
                  <c:v>03/11/13</c:v>
                </c:pt>
                <c:pt idx="7">
                  <c:v>03/12/13</c:v>
                </c:pt>
                <c:pt idx="8">
                  <c:v>3/13/2013</c:v>
                </c:pt>
                <c:pt idx="9">
                  <c:v>3/15/2013</c:v>
                </c:pt>
                <c:pt idx="10">
                  <c:v>3/16/2013</c:v>
                </c:pt>
                <c:pt idx="11">
                  <c:v>3/17/2013</c:v>
                </c:pt>
                <c:pt idx="12">
                  <c:v>3/18/2013</c:v>
                </c:pt>
                <c:pt idx="13">
                  <c:v>3/19/2013</c:v>
                </c:pt>
                <c:pt idx="14">
                  <c:v>3/20/2013</c:v>
                </c:pt>
                <c:pt idx="15">
                  <c:v>3/21/2013</c:v>
                </c:pt>
                <c:pt idx="16">
                  <c:v>3/22/2013</c:v>
                </c:pt>
                <c:pt idx="17">
                  <c:v>3/23/2013</c:v>
                </c:pt>
                <c:pt idx="18">
                  <c:v>3/24/2013</c:v>
                </c:pt>
                <c:pt idx="19">
                  <c:v>3/25/2013</c:v>
                </c:pt>
                <c:pt idx="20">
                  <c:v>3/26/2013</c:v>
                </c:pt>
                <c:pt idx="21">
                  <c:v>3/27/2013</c:v>
                </c:pt>
                <c:pt idx="22">
                  <c:v>3/28/2013</c:v>
                </c:pt>
              </c:strCache>
            </c:strRef>
          </c:xVal>
          <c:yVal>
            <c:numRef>
              <c:f>Feuil1!$F$1:$F$23</c:f>
              <c:numCache>
                <c:formatCode>General</c:formatCode>
                <c:ptCount val="23"/>
                <c:pt idx="0">
                  <c:v>1540</c:v>
                </c:pt>
                <c:pt idx="1">
                  <c:v>1570</c:v>
                </c:pt>
                <c:pt idx="2">
                  <c:v>1568</c:v>
                </c:pt>
                <c:pt idx="3">
                  <c:v>1568</c:v>
                </c:pt>
                <c:pt idx="4">
                  <c:v>1560</c:v>
                </c:pt>
                <c:pt idx="5">
                  <c:v>1568</c:v>
                </c:pt>
                <c:pt idx="6">
                  <c:v>1568</c:v>
                </c:pt>
                <c:pt idx="7">
                  <c:v>1569</c:v>
                </c:pt>
                <c:pt idx="8">
                  <c:v>1564</c:v>
                </c:pt>
                <c:pt idx="9">
                  <c:v>1568</c:v>
                </c:pt>
                <c:pt idx="10">
                  <c:v>1568</c:v>
                </c:pt>
                <c:pt idx="11">
                  <c:v>1568</c:v>
                </c:pt>
                <c:pt idx="12">
                  <c:v>1561</c:v>
                </c:pt>
                <c:pt idx="13">
                  <c:v>1561</c:v>
                </c:pt>
                <c:pt idx="14">
                  <c:v>1561</c:v>
                </c:pt>
                <c:pt idx="15">
                  <c:v>1562</c:v>
                </c:pt>
                <c:pt idx="16">
                  <c:v>1563</c:v>
                </c:pt>
                <c:pt idx="17">
                  <c:v>1562</c:v>
                </c:pt>
                <c:pt idx="18">
                  <c:v>1561</c:v>
                </c:pt>
                <c:pt idx="19">
                  <c:v>1561</c:v>
                </c:pt>
                <c:pt idx="20">
                  <c:v>1562</c:v>
                </c:pt>
                <c:pt idx="21">
                  <c:v>1561</c:v>
                </c:pt>
                <c:pt idx="22">
                  <c:v>1568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999424"/>
        <c:axId val="155046272"/>
      </c:scatterChart>
      <c:valAx>
        <c:axId val="154999424"/>
        <c:scaling>
          <c:orientation val="minMax"/>
        </c:scaling>
        <c:delete val="0"/>
        <c:axPos val="b"/>
        <c:majorTickMark val="out"/>
        <c:minorTickMark val="none"/>
        <c:tickLblPos val="nextTo"/>
        <c:crossAx val="155046272"/>
        <c:crosses val="autoZero"/>
        <c:crossBetween val="midCat"/>
      </c:valAx>
      <c:valAx>
        <c:axId val="155046272"/>
        <c:scaling>
          <c:orientation val="minMax"/>
          <c:min val="144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499942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064677168290701"/>
          <c:y val="5.13853822748754E-2"/>
          <c:w val="0.74869787614522498"/>
          <c:h val="0.897229235450249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'recap BM'!$B$10</c:f>
              <c:strCache>
                <c:ptCount val="1"/>
                <c:pt idx="0">
                  <c:v>WW / Fusa -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BM'!$R$48</c:f>
                <c:numCache>
                  <c:formatCode>General</c:formatCode>
                  <c:ptCount val="1"/>
                  <c:pt idx="0">
                    <c:v>0.34983519544615099</c:v>
                  </c:pt>
                </c:numCache>
              </c:numRef>
            </c:plus>
            <c:minus>
              <c:numRef>
                <c:f>'recap BM'!$R$48</c:f>
                <c:numCache>
                  <c:formatCode>General</c:formatCode>
                  <c:ptCount val="1"/>
                  <c:pt idx="0">
                    <c:v>0.34983519544615099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'recap BM'!$R$47</c:f>
              <c:numCache>
                <c:formatCode>0.00000</c:formatCode>
                <c:ptCount val="1"/>
                <c:pt idx="0">
                  <c:v>2.7010294505142181</c:v>
                </c:pt>
              </c:numCache>
            </c:numRef>
          </c:val>
        </c:ser>
        <c:ser>
          <c:idx val="1"/>
          <c:order val="1"/>
          <c:tx>
            <c:strRef>
              <c:f>'recap BM'!$B$17</c:f>
              <c:strCache>
                <c:ptCount val="1"/>
                <c:pt idx="0">
                  <c:v>WW / Fusa +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BM'!$R$58</c:f>
                <c:numCache>
                  <c:formatCode>General</c:formatCode>
                  <c:ptCount val="1"/>
                  <c:pt idx="0">
                    <c:v>0.32762609432974199</c:v>
                  </c:pt>
                </c:numCache>
              </c:numRef>
            </c:plus>
            <c:minus>
              <c:numRef>
                <c:f>'recap BM'!$R$58</c:f>
                <c:numCache>
                  <c:formatCode>General</c:formatCode>
                  <c:ptCount val="1"/>
                  <c:pt idx="0">
                    <c:v>0.32762609432974199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'recap BM'!$R$57</c:f>
              <c:numCache>
                <c:formatCode>0.00000</c:formatCode>
                <c:ptCount val="1"/>
                <c:pt idx="0">
                  <c:v>2.5374130926030452</c:v>
                </c:pt>
              </c:numCache>
            </c:numRef>
          </c:val>
        </c:ser>
        <c:ser>
          <c:idx val="2"/>
          <c:order val="2"/>
          <c:tx>
            <c:strRef>
              <c:f>'recap BM'!$B$24</c:f>
              <c:strCache>
                <c:ptCount val="1"/>
                <c:pt idx="0">
                  <c:v>WS / Fusa -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BM'!$R$68</c:f>
                <c:numCache>
                  <c:formatCode>General</c:formatCode>
                  <c:ptCount val="1"/>
                  <c:pt idx="0">
                    <c:v>0.173638822062194</c:v>
                  </c:pt>
                </c:numCache>
              </c:numRef>
            </c:plus>
            <c:minus>
              <c:numRef>
                <c:f>'recap BM'!$R$68</c:f>
                <c:numCache>
                  <c:formatCode>General</c:formatCode>
                  <c:ptCount val="1"/>
                  <c:pt idx="0">
                    <c:v>0.173638822062194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'recap BM'!$R$67</c:f>
              <c:numCache>
                <c:formatCode>0.00000</c:formatCode>
                <c:ptCount val="1"/>
                <c:pt idx="0">
                  <c:v>2.241394196592827</c:v>
                </c:pt>
              </c:numCache>
            </c:numRef>
          </c:val>
        </c:ser>
        <c:ser>
          <c:idx val="3"/>
          <c:order val="3"/>
          <c:tx>
            <c:strRef>
              <c:f>'recap BM'!$B$31</c:f>
              <c:strCache>
                <c:ptCount val="1"/>
                <c:pt idx="0">
                  <c:v>WS / Fusa +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BM'!$R$78</c:f>
                <c:numCache>
                  <c:formatCode>General</c:formatCode>
                  <c:ptCount val="1"/>
                  <c:pt idx="0">
                    <c:v>0.37893329257069702</c:v>
                  </c:pt>
                </c:numCache>
              </c:numRef>
            </c:plus>
            <c:minus>
              <c:numRef>
                <c:f>'recap BM'!$R$78</c:f>
                <c:numCache>
                  <c:formatCode>General</c:formatCode>
                  <c:ptCount val="1"/>
                  <c:pt idx="0">
                    <c:v>0.37893329257069702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'recap BM'!$R$77</c:f>
              <c:numCache>
                <c:formatCode>0.00000</c:formatCode>
                <c:ptCount val="1"/>
                <c:pt idx="0">
                  <c:v>2.19387128031273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95873408"/>
        <c:axId val="196018560"/>
      </c:barChart>
      <c:catAx>
        <c:axId val="195873408"/>
        <c:scaling>
          <c:orientation val="minMax"/>
        </c:scaling>
        <c:delete val="1"/>
        <c:axPos val="b"/>
        <c:numFmt formatCode="0.00000" sourceLinked="1"/>
        <c:majorTickMark val="out"/>
        <c:minorTickMark val="none"/>
        <c:tickLblPos val="nextTo"/>
        <c:crossAx val="196018560"/>
        <c:crosses val="autoZero"/>
        <c:auto val="1"/>
        <c:lblAlgn val="ctr"/>
        <c:lblOffset val="100"/>
        <c:noMultiLvlLbl val="0"/>
      </c:catAx>
      <c:valAx>
        <c:axId val="1960185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g/plante</a:t>
                </a:r>
              </a:p>
            </c:rich>
          </c:tx>
          <c:overlay val="0"/>
        </c:title>
        <c:numFmt formatCode="0.00000" sourceLinked="1"/>
        <c:majorTickMark val="out"/>
        <c:minorTickMark val="none"/>
        <c:tickLblPos val="nextTo"/>
        <c:crossAx val="195873408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036407727597298"/>
          <c:y val="4.1570973640483899E-2"/>
          <c:w val="0.63381182240159295"/>
          <c:h val="0.89087619419372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'recap BM'!$B$10</c:f>
              <c:strCache>
                <c:ptCount val="1"/>
                <c:pt idx="0">
                  <c:v>WW / Fusa -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numFmt formatCode="#,##0.00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BM'!$L$48</c:f>
                <c:numCache>
                  <c:formatCode>General</c:formatCode>
                  <c:ptCount val="1"/>
                  <c:pt idx="0">
                    <c:v>6.4898382106185197E-4</c:v>
                  </c:pt>
                </c:numCache>
              </c:numRef>
            </c:plus>
            <c:minus>
              <c:numRef>
                <c:f>'recap BM'!$L$48</c:f>
                <c:numCache>
                  <c:formatCode>General</c:formatCode>
                  <c:ptCount val="1"/>
                  <c:pt idx="0">
                    <c:v>6.4898382106185197E-4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'recap BM'!$L$47</c:f>
              <c:numCache>
                <c:formatCode>0.00000</c:formatCode>
                <c:ptCount val="1"/>
                <c:pt idx="0">
                  <c:v>3.1739999999999698E-3</c:v>
                </c:pt>
              </c:numCache>
            </c:numRef>
          </c:val>
        </c:ser>
        <c:ser>
          <c:idx val="1"/>
          <c:order val="1"/>
          <c:tx>
            <c:strRef>
              <c:f>'recap BM'!$B$17</c:f>
              <c:strCache>
                <c:ptCount val="1"/>
                <c:pt idx="0">
                  <c:v>WW / Fusa +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numFmt formatCode="#,##0.00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BM'!$L$58</c:f>
                <c:numCache>
                  <c:formatCode>General</c:formatCode>
                  <c:ptCount val="1"/>
                  <c:pt idx="0">
                    <c:v>6.2202893823352901E-4</c:v>
                  </c:pt>
                </c:numCache>
              </c:numRef>
            </c:plus>
            <c:minus>
              <c:numRef>
                <c:f>'recap BM'!$L$58</c:f>
                <c:numCache>
                  <c:formatCode>General</c:formatCode>
                  <c:ptCount val="1"/>
                  <c:pt idx="0">
                    <c:v>6.2202893823352901E-4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'recap BM'!$L$57</c:f>
              <c:numCache>
                <c:formatCode>0.00000</c:formatCode>
                <c:ptCount val="1"/>
                <c:pt idx="0">
                  <c:v>4.6320000000000102E-3</c:v>
                </c:pt>
              </c:numCache>
            </c:numRef>
          </c:val>
        </c:ser>
        <c:ser>
          <c:idx val="2"/>
          <c:order val="2"/>
          <c:tx>
            <c:strRef>
              <c:f>'recap BM'!$B$24</c:f>
              <c:strCache>
                <c:ptCount val="1"/>
                <c:pt idx="0">
                  <c:v>WS / Fusa -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dLbl>
              <c:idx val="0"/>
              <c:numFmt formatCode="#,##0.000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BM'!$L$68</c:f>
                <c:numCache>
                  <c:formatCode>General</c:formatCode>
                  <c:ptCount val="1"/>
                  <c:pt idx="0">
                    <c:v>7.8181722819951297E-4</c:v>
                  </c:pt>
                </c:numCache>
              </c:numRef>
            </c:plus>
            <c:minus>
              <c:numRef>
                <c:f>'recap BM'!$L$6</c:f>
                <c:numCache>
                  <c:formatCode>General</c:formatCode>
                  <c:ptCount val="1"/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'recap BM'!$L$67</c:f>
              <c:numCache>
                <c:formatCode>0.00000</c:formatCode>
                <c:ptCount val="1"/>
                <c:pt idx="0">
                  <c:v>2.4554104117106099E-3</c:v>
                </c:pt>
              </c:numCache>
            </c:numRef>
          </c:val>
        </c:ser>
        <c:ser>
          <c:idx val="3"/>
          <c:order val="3"/>
          <c:tx>
            <c:strRef>
              <c:f>'recap BM'!$B$31</c:f>
              <c:strCache>
                <c:ptCount val="1"/>
                <c:pt idx="0">
                  <c:v>WS / Fusa +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38100">
              <a:solidFill>
                <a:srgbClr val="C00000"/>
              </a:solidFill>
            </a:ln>
          </c:spPr>
          <c:invertIfNegative val="0"/>
          <c:dLbls>
            <c:numFmt formatCode="#,##0.00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BM'!$L$78</c:f>
                <c:numCache>
                  <c:formatCode>General</c:formatCode>
                  <c:ptCount val="1"/>
                  <c:pt idx="0">
                    <c:v>6.1296818840788996E-4</c:v>
                  </c:pt>
                </c:numCache>
              </c:numRef>
            </c:plus>
            <c:minus>
              <c:numRef>
                <c:f>'recap BM'!$L$78</c:f>
                <c:numCache>
                  <c:formatCode>General</c:formatCode>
                  <c:ptCount val="1"/>
                  <c:pt idx="0">
                    <c:v>6.1296818840788996E-4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'recap BM'!$L$77</c:f>
              <c:numCache>
                <c:formatCode>0.00000</c:formatCode>
                <c:ptCount val="1"/>
                <c:pt idx="0">
                  <c:v>1.9360000000000299E-3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96164608"/>
        <c:axId val="196178688"/>
      </c:barChart>
      <c:catAx>
        <c:axId val="196164608"/>
        <c:scaling>
          <c:orientation val="minMax"/>
        </c:scaling>
        <c:delete val="1"/>
        <c:axPos val="b"/>
        <c:numFmt formatCode="0.00000" sourceLinked="1"/>
        <c:majorTickMark val="out"/>
        <c:minorTickMark val="none"/>
        <c:tickLblPos val="nextTo"/>
        <c:crossAx val="196178688"/>
        <c:crosses val="autoZero"/>
        <c:auto val="1"/>
        <c:lblAlgn val="ctr"/>
        <c:lblOffset val="100"/>
        <c:noMultiLvlLbl val="0"/>
      </c:catAx>
      <c:valAx>
        <c:axId val="1961786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g/plante</a:t>
                </a:r>
              </a:p>
            </c:rich>
          </c:tx>
          <c:overlay val="0"/>
        </c:title>
        <c:numFmt formatCode="0.00000" sourceLinked="1"/>
        <c:majorTickMark val="out"/>
        <c:minorTickMark val="none"/>
        <c:tickLblPos val="nextTo"/>
        <c:crossAx val="196164608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'recap BM'!$B$10</c:f>
              <c:strCache>
                <c:ptCount val="1"/>
                <c:pt idx="0">
                  <c:v>WW / Fusa -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numFmt formatCode="#,##0.00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BM'!$F$48</c:f>
                <c:numCache>
                  <c:formatCode>General</c:formatCode>
                  <c:ptCount val="1"/>
                  <c:pt idx="0">
                    <c:v>16.324827717314509</c:v>
                  </c:pt>
                </c:numCache>
              </c:numRef>
            </c:plus>
            <c:minus>
              <c:numRef>
                <c:f>'recap BM'!$F$48</c:f>
                <c:numCache>
                  <c:formatCode>General</c:formatCode>
                  <c:ptCount val="1"/>
                  <c:pt idx="0">
                    <c:v>16.324827717314509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'recap BM'!$F$47</c:f>
              <c:numCache>
                <c:formatCode>0.00</c:formatCode>
                <c:ptCount val="1"/>
                <c:pt idx="0">
                  <c:v>60</c:v>
                </c:pt>
              </c:numCache>
            </c:numRef>
          </c:val>
        </c:ser>
        <c:ser>
          <c:idx val="1"/>
          <c:order val="1"/>
          <c:tx>
            <c:strRef>
              <c:f>'recap BM'!$B$17</c:f>
              <c:strCache>
                <c:ptCount val="1"/>
                <c:pt idx="0">
                  <c:v>WW / Fusa +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numFmt formatCode="#,##0.00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BM'!$F$58</c:f>
                <c:numCache>
                  <c:formatCode>General</c:formatCode>
                  <c:ptCount val="1"/>
                  <c:pt idx="0">
                    <c:v>12.720062892926279</c:v>
                  </c:pt>
                </c:numCache>
              </c:numRef>
            </c:plus>
            <c:minus>
              <c:numRef>
                <c:f>'recap BM'!$F$58</c:f>
                <c:numCache>
                  <c:formatCode>General</c:formatCode>
                  <c:ptCount val="1"/>
                  <c:pt idx="0">
                    <c:v>12.720062892926279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'recap BM'!$F$57</c:f>
              <c:numCache>
                <c:formatCode>0.00</c:formatCode>
                <c:ptCount val="1"/>
                <c:pt idx="0">
                  <c:v>64.599999999999994</c:v>
                </c:pt>
              </c:numCache>
            </c:numRef>
          </c:val>
        </c:ser>
        <c:ser>
          <c:idx val="2"/>
          <c:order val="2"/>
          <c:tx>
            <c:strRef>
              <c:f>'recap BM'!$B$24</c:f>
              <c:strCache>
                <c:ptCount val="1"/>
                <c:pt idx="0">
                  <c:v>WS / Fusa -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dLbl>
              <c:idx val="0"/>
              <c:numFmt formatCode="#,##0.000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BM'!$F$68</c:f>
                <c:numCache>
                  <c:formatCode>General</c:formatCode>
                  <c:ptCount val="1"/>
                  <c:pt idx="0">
                    <c:v>14.328293687665679</c:v>
                  </c:pt>
                </c:numCache>
              </c:numRef>
            </c:plus>
            <c:minus>
              <c:numRef>
                <c:f>'recap BM'!$F$68</c:f>
                <c:numCache>
                  <c:formatCode>General</c:formatCode>
                  <c:ptCount val="1"/>
                  <c:pt idx="0">
                    <c:v>14.328293687665679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'recap BM'!$F$67</c:f>
              <c:numCache>
                <c:formatCode>0.00</c:formatCode>
                <c:ptCount val="1"/>
                <c:pt idx="0">
                  <c:v>44.6</c:v>
                </c:pt>
              </c:numCache>
            </c:numRef>
          </c:val>
        </c:ser>
        <c:ser>
          <c:idx val="3"/>
          <c:order val="3"/>
          <c:tx>
            <c:strRef>
              <c:f>'recap BM'!$B$31</c:f>
              <c:strCache>
                <c:ptCount val="1"/>
                <c:pt idx="0">
                  <c:v>WS / Fusa +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38100">
              <a:solidFill>
                <a:srgbClr val="C00000"/>
              </a:solidFill>
            </a:ln>
          </c:spPr>
          <c:invertIfNegative val="0"/>
          <c:dLbls>
            <c:numFmt formatCode="#,##0.00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BM'!$F$78</c:f>
                <c:numCache>
                  <c:formatCode>General</c:formatCode>
                  <c:ptCount val="1"/>
                  <c:pt idx="0">
                    <c:v>8.5732140997411257</c:v>
                  </c:pt>
                </c:numCache>
              </c:numRef>
            </c:plus>
            <c:minus>
              <c:numRef>
                <c:f>'recap BM'!$F$78</c:f>
                <c:numCache>
                  <c:formatCode>General</c:formatCode>
                  <c:ptCount val="1"/>
                  <c:pt idx="0">
                    <c:v>8.5732140997411257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'recap BM'!$F$77</c:f>
              <c:numCache>
                <c:formatCode>0.00</c:formatCode>
                <c:ptCount val="1"/>
                <c:pt idx="0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96692224"/>
        <c:axId val="196698112"/>
      </c:barChart>
      <c:catAx>
        <c:axId val="196692224"/>
        <c:scaling>
          <c:orientation val="minMax"/>
        </c:scaling>
        <c:delete val="1"/>
        <c:axPos val="b"/>
        <c:numFmt formatCode="0.00000" sourceLinked="1"/>
        <c:majorTickMark val="out"/>
        <c:minorTickMark val="none"/>
        <c:tickLblPos val="nextTo"/>
        <c:crossAx val="196698112"/>
        <c:crosses val="autoZero"/>
        <c:auto val="1"/>
        <c:lblAlgn val="ctr"/>
        <c:lblOffset val="100"/>
        <c:noMultiLvlLbl val="0"/>
      </c:catAx>
      <c:valAx>
        <c:axId val="1966981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nb  / plante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196692224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'recap BM'!$B$10</c:f>
              <c:strCache>
                <c:ptCount val="1"/>
                <c:pt idx="0">
                  <c:v>WW / Fusa -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BM'!$S$48</c:f>
                <c:numCache>
                  <c:formatCode>General</c:formatCode>
                  <c:ptCount val="1"/>
                  <c:pt idx="0">
                    <c:v>7.2114683759687201E-3</c:v>
                  </c:pt>
                </c:numCache>
              </c:numRef>
            </c:plus>
            <c:minus>
              <c:numRef>
                <c:f>'recap BM'!$S$48</c:f>
                <c:numCache>
                  <c:formatCode>General</c:formatCode>
                  <c:ptCount val="1"/>
                  <c:pt idx="0">
                    <c:v>7.2114683759687201E-3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'recap BM'!$S$47</c:f>
              <c:numCache>
                <c:formatCode>0.00000</c:formatCode>
                <c:ptCount val="1"/>
                <c:pt idx="0">
                  <c:v>5.4036453330902297E-2</c:v>
                </c:pt>
              </c:numCache>
            </c:numRef>
          </c:val>
        </c:ser>
        <c:ser>
          <c:idx val="1"/>
          <c:order val="1"/>
          <c:tx>
            <c:strRef>
              <c:f>'recap BM'!$B$17</c:f>
              <c:strCache>
                <c:ptCount val="1"/>
                <c:pt idx="0">
                  <c:v>WW / Fusa +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BM'!$S$58</c:f>
                <c:numCache>
                  <c:formatCode>General</c:formatCode>
                  <c:ptCount val="1"/>
                  <c:pt idx="0">
                    <c:v>6.9690403967734103E-3</c:v>
                  </c:pt>
                </c:numCache>
              </c:numRef>
            </c:plus>
            <c:minus>
              <c:numRef>
                <c:f>'recap BM'!$S$58</c:f>
                <c:numCache>
                  <c:formatCode>General</c:formatCode>
                  <c:ptCount val="1"/>
                  <c:pt idx="0">
                    <c:v>6.9690403967734103E-3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'recap BM'!$S$57</c:f>
              <c:numCache>
                <c:formatCode>0.00000</c:formatCode>
                <c:ptCount val="1"/>
                <c:pt idx="0">
                  <c:v>7.2469405658211597E-2</c:v>
                </c:pt>
              </c:numCache>
            </c:numRef>
          </c:val>
        </c:ser>
        <c:ser>
          <c:idx val="2"/>
          <c:order val="2"/>
          <c:tx>
            <c:strRef>
              <c:f>'recap BM'!$B$24</c:f>
              <c:strCache>
                <c:ptCount val="1"/>
                <c:pt idx="0">
                  <c:v>WS / Fusa -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BM'!$S$68</c:f>
                <c:numCache>
                  <c:formatCode>General</c:formatCode>
                  <c:ptCount val="1"/>
                  <c:pt idx="0">
                    <c:v>1.5136646741813699E-2</c:v>
                  </c:pt>
                </c:numCache>
              </c:numRef>
            </c:plus>
            <c:minus>
              <c:numRef>
                <c:f>'recap BM'!$S$68</c:f>
                <c:numCache>
                  <c:formatCode>General</c:formatCode>
                  <c:ptCount val="1"/>
                  <c:pt idx="0">
                    <c:v>1.5136646741813699E-2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'recap BM'!$S$67</c:f>
              <c:numCache>
                <c:formatCode>0.00000</c:formatCode>
                <c:ptCount val="1"/>
                <c:pt idx="0">
                  <c:v>5.7079402219116497E-2</c:v>
                </c:pt>
              </c:numCache>
            </c:numRef>
          </c:val>
        </c:ser>
        <c:ser>
          <c:idx val="3"/>
          <c:order val="3"/>
          <c:tx>
            <c:strRef>
              <c:f>'recap BM'!$B$31</c:f>
              <c:strCache>
                <c:ptCount val="1"/>
                <c:pt idx="0">
                  <c:v>WS / Fusa +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BM'!$S$78</c:f>
                <c:numCache>
                  <c:formatCode>General</c:formatCode>
                  <c:ptCount val="1"/>
                  <c:pt idx="0">
                    <c:v>7.3096390673495996E-3</c:v>
                  </c:pt>
                </c:numCache>
              </c:numRef>
            </c:plus>
            <c:minus>
              <c:numRef>
                <c:f>'recap BM'!$S$78</c:f>
                <c:numCache>
                  <c:formatCode>General</c:formatCode>
                  <c:ptCount val="1"/>
                  <c:pt idx="0">
                    <c:v>7.3096390673495996E-3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'recap BM'!$S$77</c:f>
              <c:numCache>
                <c:formatCode>0.00000</c:formatCode>
                <c:ptCount val="1"/>
                <c:pt idx="0">
                  <c:v>3.4615635662634502E-2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97272704"/>
        <c:axId val="197274240"/>
      </c:barChart>
      <c:catAx>
        <c:axId val="197272704"/>
        <c:scaling>
          <c:orientation val="minMax"/>
        </c:scaling>
        <c:delete val="1"/>
        <c:axPos val="b"/>
        <c:numFmt formatCode="0.00000" sourceLinked="1"/>
        <c:majorTickMark val="out"/>
        <c:minorTickMark val="none"/>
        <c:tickLblPos val="nextTo"/>
        <c:crossAx val="197274240"/>
        <c:crosses val="autoZero"/>
        <c:auto val="1"/>
        <c:lblAlgn val="ctr"/>
        <c:lblOffset val="100"/>
        <c:noMultiLvlLbl val="0"/>
      </c:catAx>
      <c:valAx>
        <c:axId val="1972742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mg</a:t>
                </a:r>
                <a:r>
                  <a:rPr lang="en-US" dirty="0" smtClean="0"/>
                  <a:t>/nodule</a:t>
                </a:r>
                <a:endParaRPr lang="en-US" dirty="0"/>
              </a:p>
            </c:rich>
          </c:tx>
          <c:overlay val="0"/>
        </c:title>
        <c:numFmt formatCode="0.00000" sourceLinked="1"/>
        <c:majorTickMark val="out"/>
        <c:minorTickMark val="none"/>
        <c:tickLblPos val="nextTo"/>
        <c:crossAx val="197272704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54714969363701"/>
          <c:y val="5.2728921286355701E-2"/>
          <c:w val="0.82600608271616405"/>
          <c:h val="0.894542157427288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'recap BM'!$B$10</c:f>
              <c:strCache>
                <c:ptCount val="1"/>
                <c:pt idx="0">
                  <c:v>WW / Fusa -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2">
                  <a:lumMod val="60000"/>
                  <a:lumOff val="4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c:spPr>
          </c:dPt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BM'!$T$48</c:f>
                <c:numCache>
                  <c:formatCode>General</c:formatCode>
                  <c:ptCount val="1"/>
                  <c:pt idx="0">
                    <c:v>8.1255367326387301E-3</c:v>
                  </c:pt>
                </c:numCache>
              </c:numRef>
            </c:plus>
            <c:minus>
              <c:numRef>
                <c:f>'recap BM'!$T$48</c:f>
                <c:numCache>
                  <c:formatCode>General</c:formatCode>
                  <c:ptCount val="1"/>
                  <c:pt idx="0">
                    <c:v>8.1255367326387301E-3</c:v>
                  </c:pt>
                </c:numCache>
              </c:numRef>
            </c:minus>
          </c:errBars>
          <c:cat>
            <c:numRef>
              <c:f>('recap BM'!$Q$47;'recap BM'!$Q$57;'recap BM'!$Q$67;'recap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'recap BM'!$T$47</c:f>
              <c:numCache>
                <c:formatCode>0.00000</c:formatCode>
                <c:ptCount val="1"/>
                <c:pt idx="0">
                  <c:v>7.2011592120550597E-2</c:v>
                </c:pt>
              </c:numCache>
            </c:numRef>
          </c:val>
        </c:ser>
        <c:ser>
          <c:idx val="1"/>
          <c:order val="1"/>
          <c:tx>
            <c:strRef>
              <c:f>'recap BM'!$B$17</c:f>
              <c:strCache>
                <c:ptCount val="1"/>
                <c:pt idx="0">
                  <c:v>WW / Fusa +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BM'!$T$58</c:f>
                <c:numCache>
                  <c:formatCode>General</c:formatCode>
                  <c:ptCount val="1"/>
                  <c:pt idx="0">
                    <c:v>1.36350673432181E-2</c:v>
                  </c:pt>
                </c:numCache>
              </c:numRef>
            </c:plus>
            <c:minus>
              <c:numRef>
                <c:f>'recap BM'!$T$58</c:f>
                <c:numCache>
                  <c:formatCode>General</c:formatCode>
                  <c:ptCount val="1"/>
                  <c:pt idx="0">
                    <c:v>1.36350673432181E-2</c:v>
                  </c:pt>
                </c:numCache>
              </c:numRef>
            </c:minus>
          </c:errBars>
          <c:cat>
            <c:numRef>
              <c:f>('recap BM'!$Q$47;'recap BM'!$Q$57;'recap BM'!$Q$67;'recap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'recap BM'!$T$57</c:f>
              <c:numCache>
                <c:formatCode>0.00000</c:formatCode>
                <c:ptCount val="1"/>
                <c:pt idx="0">
                  <c:v>9.28027820531101E-2</c:v>
                </c:pt>
              </c:numCache>
            </c:numRef>
          </c:val>
        </c:ser>
        <c:ser>
          <c:idx val="2"/>
          <c:order val="2"/>
          <c:tx>
            <c:strRef>
              <c:f>'recap BM'!$B$24</c:f>
              <c:strCache>
                <c:ptCount val="1"/>
                <c:pt idx="0">
                  <c:v>WS / Fusa -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BM'!$T$68</c:f>
                <c:numCache>
                  <c:formatCode>General</c:formatCode>
                  <c:ptCount val="1"/>
                  <c:pt idx="0">
                    <c:v>1.2599121019917E-2</c:v>
                  </c:pt>
                </c:numCache>
              </c:numRef>
            </c:plus>
            <c:minus>
              <c:numRef>
                <c:f>'recap BM'!$T$68</c:f>
                <c:numCache>
                  <c:formatCode>General</c:formatCode>
                  <c:ptCount val="1"/>
                  <c:pt idx="0">
                    <c:v>1.2599121019917E-2</c:v>
                  </c:pt>
                </c:numCache>
              </c:numRef>
            </c:minus>
          </c:errBars>
          <c:cat>
            <c:numRef>
              <c:f>('recap BM'!$Q$47;'recap BM'!$Q$57;'recap BM'!$Q$67;'recap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'recap BM'!$T$67</c:f>
              <c:numCache>
                <c:formatCode>0.00000</c:formatCode>
                <c:ptCount val="1"/>
                <c:pt idx="0">
                  <c:v>6.45544940779606E-2</c:v>
                </c:pt>
              </c:numCache>
            </c:numRef>
          </c:val>
        </c:ser>
        <c:ser>
          <c:idx val="3"/>
          <c:order val="3"/>
          <c:tx>
            <c:strRef>
              <c:f>'recap BM'!$B$31</c:f>
              <c:strCache>
                <c:ptCount val="1"/>
                <c:pt idx="0">
                  <c:v>WS / Fusa +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BM'!$T$78</c:f>
                <c:numCache>
                  <c:formatCode>General</c:formatCode>
                  <c:ptCount val="1"/>
                  <c:pt idx="0">
                    <c:v>1.2267564305258201E-2</c:v>
                  </c:pt>
                </c:numCache>
              </c:numRef>
            </c:plus>
            <c:minus>
              <c:numRef>
                <c:f>'recap BM'!$T$78</c:f>
                <c:numCache>
                  <c:formatCode>General</c:formatCode>
                  <c:ptCount val="1"/>
                  <c:pt idx="0">
                    <c:v>1.2267564305258201E-2</c:v>
                  </c:pt>
                </c:numCache>
              </c:numRef>
            </c:minus>
          </c:errBars>
          <c:cat>
            <c:numRef>
              <c:f>('recap BM'!$Q$47;'recap BM'!$Q$57;'recap BM'!$Q$67;'recap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'recap BM'!$T$77</c:f>
              <c:numCache>
                <c:formatCode>0.00000</c:formatCode>
                <c:ptCount val="1"/>
                <c:pt idx="0">
                  <c:v>4.2839033535464303E-2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99360896"/>
        <c:axId val="199362432"/>
      </c:barChart>
      <c:catAx>
        <c:axId val="199360896"/>
        <c:scaling>
          <c:orientation val="minMax"/>
        </c:scaling>
        <c:delete val="1"/>
        <c:axPos val="b"/>
        <c:numFmt formatCode="0.00000" sourceLinked="1"/>
        <c:majorTickMark val="out"/>
        <c:minorTickMark val="none"/>
        <c:tickLblPos val="nextTo"/>
        <c:crossAx val="199362432"/>
        <c:crosses val="autoZero"/>
        <c:auto val="1"/>
        <c:lblAlgn val="ctr"/>
        <c:lblOffset val="100"/>
        <c:noMultiLvlLbl val="0"/>
      </c:catAx>
      <c:valAx>
        <c:axId val="199362432"/>
        <c:scaling>
          <c:orientation val="minMax"/>
        </c:scaling>
        <c:delete val="0"/>
        <c:axPos val="l"/>
        <c:numFmt formatCode="0.000" sourceLinked="0"/>
        <c:majorTickMark val="out"/>
        <c:minorTickMark val="none"/>
        <c:tickLblPos val="nextTo"/>
        <c:crossAx val="199360896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'recap BM'!$B$10</c:f>
              <c:strCache>
                <c:ptCount val="1"/>
                <c:pt idx="0">
                  <c:v>WW / Fusa -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dLbl>
              <c:idx val="0"/>
              <c:numFmt formatCode="0.00%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'incorporation compartiment'!$BX$13</c:f>
                <c:numCache>
                  <c:formatCode>General</c:formatCode>
                  <c:ptCount val="1"/>
                  <c:pt idx="0">
                    <c:v>1.7518910053413101E-3</c:v>
                  </c:pt>
                </c:numCache>
              </c:numRef>
            </c:plus>
            <c:minus>
              <c:numRef>
                <c:f>'incorporation compartiment'!$BX$13</c:f>
                <c:numCache>
                  <c:formatCode>General</c:formatCode>
                  <c:ptCount val="1"/>
                  <c:pt idx="0">
                    <c:v>1.7518910053413101E-3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compartiment'!$BX$12</c:f>
              <c:numCache>
                <c:formatCode>0.00%</c:formatCode>
                <c:ptCount val="1"/>
                <c:pt idx="0">
                  <c:v>2.5837940803792901E-2</c:v>
                </c:pt>
              </c:numCache>
            </c:numRef>
          </c:val>
        </c:ser>
        <c:ser>
          <c:idx val="1"/>
          <c:order val="1"/>
          <c:tx>
            <c:strRef>
              <c:f>'recap BM'!$B$17</c:f>
              <c:strCache>
                <c:ptCount val="1"/>
                <c:pt idx="0">
                  <c:v>WW / Fusa +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dLbl>
              <c:idx val="0"/>
              <c:numFmt formatCode="0.00%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'incorporation compartiment'!$BX$22</c:f>
                <c:numCache>
                  <c:formatCode>General</c:formatCode>
                  <c:ptCount val="1"/>
                  <c:pt idx="0">
                    <c:v>5.2373414342382597E-4</c:v>
                  </c:pt>
                </c:numCache>
              </c:numRef>
            </c:plus>
            <c:minus>
              <c:numRef>
                <c:f>'incorporation compartiment'!$BX$22</c:f>
                <c:numCache>
                  <c:formatCode>General</c:formatCode>
                  <c:ptCount val="1"/>
                  <c:pt idx="0">
                    <c:v>5.2373414342382597E-4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compartiment'!$BX$21</c:f>
              <c:numCache>
                <c:formatCode>0.00%</c:formatCode>
                <c:ptCount val="1"/>
                <c:pt idx="0">
                  <c:v>2.75540024374465E-2</c:v>
                </c:pt>
              </c:numCache>
            </c:numRef>
          </c:val>
        </c:ser>
        <c:ser>
          <c:idx val="2"/>
          <c:order val="2"/>
          <c:tx>
            <c:strRef>
              <c:f>'recap BM'!$B$24</c:f>
              <c:strCache>
                <c:ptCount val="1"/>
                <c:pt idx="0">
                  <c:v>WS / Fusa -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dLbl>
              <c:idx val="0"/>
              <c:numFmt formatCode="0.00%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'incorporation compartiment'!$BX$31</c:f>
                <c:numCache>
                  <c:formatCode>General</c:formatCode>
                  <c:ptCount val="1"/>
                  <c:pt idx="0">
                    <c:v>2.5486696653526102E-3</c:v>
                  </c:pt>
                </c:numCache>
              </c:numRef>
            </c:plus>
            <c:minus>
              <c:numRef>
                <c:f>'incorporation compartiment'!$BX$31</c:f>
                <c:numCache>
                  <c:formatCode>General</c:formatCode>
                  <c:ptCount val="1"/>
                  <c:pt idx="0">
                    <c:v>2.5486696653526102E-3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compartiment'!$BX$30</c:f>
              <c:numCache>
                <c:formatCode>0.00%</c:formatCode>
                <c:ptCount val="1"/>
                <c:pt idx="0">
                  <c:v>2.45820838047324E-2</c:v>
                </c:pt>
              </c:numCache>
            </c:numRef>
          </c:val>
        </c:ser>
        <c:ser>
          <c:idx val="3"/>
          <c:order val="3"/>
          <c:tx>
            <c:strRef>
              <c:f>'recap BM'!$B$31</c:f>
              <c:strCache>
                <c:ptCount val="1"/>
                <c:pt idx="0">
                  <c:v>WS / Fusa +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dLbl>
              <c:idx val="0"/>
              <c:numFmt formatCode="0.00%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'incorporation compartiment'!$BX$40</c:f>
                <c:numCache>
                  <c:formatCode>General</c:formatCode>
                  <c:ptCount val="1"/>
                  <c:pt idx="0">
                    <c:v>1.3098795586752501E-3</c:v>
                  </c:pt>
                </c:numCache>
              </c:numRef>
            </c:plus>
            <c:minus>
              <c:numRef>
                <c:f>'incorporation compartiment'!$BX$40</c:f>
                <c:numCache>
                  <c:formatCode>General</c:formatCode>
                  <c:ptCount val="1"/>
                  <c:pt idx="0">
                    <c:v>1.3098795586752501E-3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compartiment'!$BX$39</c:f>
              <c:numCache>
                <c:formatCode>0.00%</c:formatCode>
                <c:ptCount val="1"/>
                <c:pt idx="0">
                  <c:v>2.41660401666145E-2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99469312"/>
        <c:axId val="199475200"/>
      </c:barChart>
      <c:catAx>
        <c:axId val="199469312"/>
        <c:scaling>
          <c:orientation val="minMax"/>
        </c:scaling>
        <c:delete val="1"/>
        <c:axPos val="b"/>
        <c:numFmt formatCode="0.00000" sourceLinked="1"/>
        <c:majorTickMark val="out"/>
        <c:minorTickMark val="none"/>
        <c:tickLblPos val="nextTo"/>
        <c:crossAx val="199475200"/>
        <c:crosses val="autoZero"/>
        <c:auto val="1"/>
        <c:lblAlgn val="ctr"/>
        <c:lblOffset val="100"/>
        <c:noMultiLvlLbl val="0"/>
      </c:catAx>
      <c:valAx>
        <c:axId val="199475200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µmol N /plante</a:t>
                </a:r>
              </a:p>
            </c:rich>
          </c:tx>
          <c:overlay val="0"/>
        </c:title>
        <c:numFmt formatCode="0.00%" sourceLinked="1"/>
        <c:majorTickMark val="out"/>
        <c:minorTickMark val="none"/>
        <c:tickLblPos val="nextTo"/>
        <c:crossAx val="199469312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21822684343"/>
          <c:y val="0.101191993880673"/>
          <c:w val="0.69789716826512604"/>
          <c:h val="0.83616534324081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'recap BM'!$B$10</c:f>
              <c:strCache>
                <c:ptCount val="1"/>
                <c:pt idx="0">
                  <c:v>WW / Fusa -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dLbl>
              <c:idx val="0"/>
              <c:numFmt formatCode="#,##0.00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'incorporation compartiment'!$AP$13</c:f>
                <c:numCache>
                  <c:formatCode>General</c:formatCode>
                  <c:ptCount val="1"/>
                  <c:pt idx="0">
                    <c:v>5.0041972967884901E-2</c:v>
                  </c:pt>
                </c:numCache>
              </c:numRef>
            </c:plus>
            <c:minus>
              <c:numRef>
                <c:f>'incorporation compartiment'!$AP$13</c:f>
                <c:numCache>
                  <c:formatCode>General</c:formatCode>
                  <c:ptCount val="1"/>
                  <c:pt idx="0">
                    <c:v>5.0041972967884901E-2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compartiment'!$AP$12</c:f>
              <c:numCache>
                <c:formatCode>0.00</c:formatCode>
                <c:ptCount val="1"/>
                <c:pt idx="0">
                  <c:v>5.0775130961605006</c:v>
                </c:pt>
              </c:numCache>
            </c:numRef>
          </c:val>
        </c:ser>
        <c:ser>
          <c:idx val="1"/>
          <c:order val="1"/>
          <c:tx>
            <c:strRef>
              <c:f>'recap BM'!$B$17</c:f>
              <c:strCache>
                <c:ptCount val="1"/>
                <c:pt idx="0">
                  <c:v>WW / Fusa +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dLbl>
              <c:idx val="0"/>
              <c:numFmt formatCode="#,##0.00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'incorporation compartiment'!$AP$22</c:f>
                <c:numCache>
                  <c:formatCode>General</c:formatCode>
                  <c:ptCount val="1"/>
                  <c:pt idx="0">
                    <c:v>7.9532687783523501E-2</c:v>
                  </c:pt>
                </c:numCache>
              </c:numRef>
            </c:plus>
            <c:minus>
              <c:numRef>
                <c:f>'incorporation compartiment'!$AP$22</c:f>
                <c:numCache>
                  <c:formatCode>General</c:formatCode>
                  <c:ptCount val="1"/>
                  <c:pt idx="0">
                    <c:v>7.9532687783523501E-2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compartiment'!$AP$21</c:f>
              <c:numCache>
                <c:formatCode>0.00</c:formatCode>
                <c:ptCount val="1"/>
                <c:pt idx="0">
                  <c:v>5.2632414938661798</c:v>
                </c:pt>
              </c:numCache>
            </c:numRef>
          </c:val>
        </c:ser>
        <c:ser>
          <c:idx val="2"/>
          <c:order val="2"/>
          <c:tx>
            <c:strRef>
              <c:f>'recap BM'!$B$24</c:f>
              <c:strCache>
                <c:ptCount val="1"/>
                <c:pt idx="0">
                  <c:v>WS / Fusa -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dLbl>
              <c:idx val="0"/>
              <c:numFmt formatCode="#,##0.00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'incorporation compartiment'!$AP$31</c:f>
                <c:numCache>
                  <c:formatCode>General</c:formatCode>
                  <c:ptCount val="1"/>
                  <c:pt idx="0">
                    <c:v>0.19581663908578101</c:v>
                  </c:pt>
                </c:numCache>
              </c:numRef>
            </c:plus>
            <c:minus>
              <c:numRef>
                <c:f>'incorporation compartiment'!$AP$31</c:f>
                <c:numCache>
                  <c:formatCode>General</c:formatCode>
                  <c:ptCount val="1"/>
                  <c:pt idx="0">
                    <c:v>0.19581663908578101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compartiment'!$AP$30</c:f>
              <c:numCache>
                <c:formatCode>0.00</c:formatCode>
                <c:ptCount val="1"/>
                <c:pt idx="0">
                  <c:v>5.0054306009284746</c:v>
                </c:pt>
              </c:numCache>
            </c:numRef>
          </c:val>
        </c:ser>
        <c:ser>
          <c:idx val="3"/>
          <c:order val="3"/>
          <c:tx>
            <c:strRef>
              <c:f>'recap BM'!$B$31</c:f>
              <c:strCache>
                <c:ptCount val="1"/>
                <c:pt idx="0">
                  <c:v>WS / Fusa +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dLbl>
              <c:idx val="0"/>
              <c:numFmt formatCode="#,##0.00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'incorporation compartiment'!$AP$40</c:f>
                <c:numCache>
                  <c:formatCode>General</c:formatCode>
                  <c:ptCount val="1"/>
                  <c:pt idx="0">
                    <c:v>0.17756587414716701</c:v>
                  </c:pt>
                </c:numCache>
              </c:numRef>
            </c:plus>
            <c:minus>
              <c:numRef>
                <c:f>'incorporation compartiment'!$AP$40</c:f>
                <c:numCache>
                  <c:formatCode>General</c:formatCode>
                  <c:ptCount val="1"/>
                  <c:pt idx="0">
                    <c:v>0.17756587414716701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compartiment'!$AP$39</c:f>
              <c:numCache>
                <c:formatCode>0.00</c:formatCode>
                <c:ptCount val="1"/>
                <c:pt idx="0">
                  <c:v>4.9238509562617336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99510656"/>
        <c:axId val="199541120"/>
      </c:barChart>
      <c:catAx>
        <c:axId val="199510656"/>
        <c:scaling>
          <c:orientation val="minMax"/>
        </c:scaling>
        <c:delete val="1"/>
        <c:axPos val="b"/>
        <c:numFmt formatCode="0.00000" sourceLinked="1"/>
        <c:majorTickMark val="out"/>
        <c:minorTickMark val="none"/>
        <c:tickLblPos val="nextTo"/>
        <c:crossAx val="199541120"/>
        <c:crosses val="autoZero"/>
        <c:auto val="1"/>
        <c:lblAlgn val="ctr"/>
        <c:lblOffset val="100"/>
        <c:noMultiLvlLbl val="0"/>
      </c:catAx>
      <c:valAx>
        <c:axId val="199541120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µmol N /plante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199510656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327956526113899"/>
          <c:y val="9.9590229335909594E-2"/>
          <c:w val="0.67696338641129805"/>
          <c:h val="0.8356761215957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'recap BM'!$B$10</c:f>
              <c:strCache>
                <c:ptCount val="1"/>
                <c:pt idx="0">
                  <c:v>WW / Fusa -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dLbl>
              <c:idx val="0"/>
              <c:numFmt formatCode="#,##0.00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'incorporation compartiment'!$J$13</c:f>
                <c:numCache>
                  <c:formatCode>General</c:formatCode>
                  <c:ptCount val="1"/>
                  <c:pt idx="0">
                    <c:v>0.17540120291477601</c:v>
                  </c:pt>
                </c:numCache>
              </c:numRef>
            </c:plus>
            <c:minus>
              <c:numRef>
                <c:f>'incorporation compartiment'!$J$13</c:f>
                <c:numCache>
                  <c:formatCode>General</c:formatCode>
                  <c:ptCount val="1"/>
                  <c:pt idx="0">
                    <c:v>0.17540120291477601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compartiment'!$J$12</c:f>
              <c:numCache>
                <c:formatCode>0.00</c:formatCode>
                <c:ptCount val="1"/>
                <c:pt idx="0">
                  <c:v>2.2890369962355939</c:v>
                </c:pt>
              </c:numCache>
            </c:numRef>
          </c:val>
        </c:ser>
        <c:ser>
          <c:idx val="1"/>
          <c:order val="1"/>
          <c:tx>
            <c:strRef>
              <c:f>'recap BM'!$B$17</c:f>
              <c:strCache>
                <c:ptCount val="1"/>
                <c:pt idx="0">
                  <c:v>WW / Fusa +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dLbl>
              <c:idx val="0"/>
              <c:numFmt formatCode="#,##0.00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'incorporation compartiment'!$J$22</c:f>
                <c:numCache>
                  <c:formatCode>General</c:formatCode>
                  <c:ptCount val="1"/>
                  <c:pt idx="0">
                    <c:v>0.159743785033817</c:v>
                  </c:pt>
                </c:numCache>
              </c:numRef>
            </c:plus>
            <c:minus>
              <c:numRef>
                <c:f>'incorporation compartiment'!$J$22</c:f>
                <c:numCache>
                  <c:formatCode>General</c:formatCode>
                  <c:ptCount val="1"/>
                  <c:pt idx="0">
                    <c:v>0.159743785033817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compartiment'!$J$21</c:f>
              <c:numCache>
                <c:formatCode>0.00</c:formatCode>
                <c:ptCount val="1"/>
                <c:pt idx="0">
                  <c:v>2.4930529406370741</c:v>
                </c:pt>
              </c:numCache>
            </c:numRef>
          </c:val>
        </c:ser>
        <c:ser>
          <c:idx val="2"/>
          <c:order val="2"/>
          <c:tx>
            <c:strRef>
              <c:f>'recap BM'!$B$24</c:f>
              <c:strCache>
                <c:ptCount val="1"/>
                <c:pt idx="0">
                  <c:v>WS / Fusa -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dLbl>
              <c:idx val="0"/>
              <c:numFmt formatCode="#,##0.00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'incorporation compartiment'!$J$31</c:f>
                <c:numCache>
                  <c:formatCode>General</c:formatCode>
                  <c:ptCount val="1"/>
                  <c:pt idx="0">
                    <c:v>0.15178993744449401</c:v>
                  </c:pt>
                </c:numCache>
              </c:numRef>
            </c:plus>
            <c:minus>
              <c:numRef>
                <c:f>'incorporation compartiment'!$J$31</c:f>
                <c:numCache>
                  <c:formatCode>General</c:formatCode>
                  <c:ptCount val="1"/>
                  <c:pt idx="0">
                    <c:v>0.15178993744449401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compartiment'!$J$30</c:f>
              <c:numCache>
                <c:formatCode>0.00</c:formatCode>
                <c:ptCount val="1"/>
                <c:pt idx="0">
                  <c:v>2.1118410675069699</c:v>
                </c:pt>
              </c:numCache>
            </c:numRef>
          </c:val>
        </c:ser>
        <c:ser>
          <c:idx val="3"/>
          <c:order val="3"/>
          <c:tx>
            <c:strRef>
              <c:f>'recap BM'!$B$31</c:f>
              <c:strCache>
                <c:ptCount val="1"/>
                <c:pt idx="0">
                  <c:v>WS / Fusa +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dLbl>
              <c:idx val="0"/>
              <c:numFmt formatCode="#,##0.00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'incorporation compartiment'!$J$40</c:f>
                <c:numCache>
                  <c:formatCode>General</c:formatCode>
                  <c:ptCount val="1"/>
                  <c:pt idx="0">
                    <c:v>5.4519208473504402E-2</c:v>
                  </c:pt>
                </c:numCache>
              </c:numRef>
            </c:plus>
            <c:minus>
              <c:numRef>
                <c:f>'incorporation compartiment'!$J$40</c:f>
                <c:numCache>
                  <c:formatCode>General</c:formatCode>
                  <c:ptCount val="1"/>
                  <c:pt idx="0">
                    <c:v>5.4519208473504402E-2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compartiment'!$J$39</c:f>
              <c:numCache>
                <c:formatCode>0.00</c:formatCode>
                <c:ptCount val="1"/>
                <c:pt idx="0">
                  <c:v>2.1707217244331378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204418048"/>
        <c:axId val="204444416"/>
      </c:barChart>
      <c:catAx>
        <c:axId val="204418048"/>
        <c:scaling>
          <c:orientation val="minMax"/>
        </c:scaling>
        <c:delete val="1"/>
        <c:axPos val="b"/>
        <c:numFmt formatCode="0.00000" sourceLinked="1"/>
        <c:majorTickMark val="out"/>
        <c:minorTickMark val="none"/>
        <c:tickLblPos val="nextTo"/>
        <c:crossAx val="204444416"/>
        <c:crosses val="autoZero"/>
        <c:auto val="1"/>
        <c:lblAlgn val="ctr"/>
        <c:lblOffset val="100"/>
        <c:noMultiLvlLbl val="0"/>
      </c:catAx>
      <c:valAx>
        <c:axId val="204444416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µmol N /plante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204418048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05601566155899"/>
          <c:y val="5.2390212200985498E-2"/>
          <c:w val="0.80204117520840101"/>
          <c:h val="0.8952195755980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'recap BM'!$B$10</c:f>
              <c:strCache>
                <c:ptCount val="1"/>
                <c:pt idx="0">
                  <c:v>WW / Fusa -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dLbl>
              <c:idx val="0"/>
              <c:numFmt formatCode="#,##0.00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'incorporation compartiment'!$Z$13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plus>
            <c:minus>
              <c:numRef>
                <c:f>'incorporation compartiment'!$Z$13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compartiment'!$Z$12</c:f>
              <c:numCache>
                <c:formatCode>0.00</c:formatCode>
                <c:ptCount val="1"/>
                <c:pt idx="0">
                  <c:v>8.06952674497707</c:v>
                </c:pt>
              </c:numCache>
            </c:numRef>
          </c:val>
        </c:ser>
        <c:ser>
          <c:idx val="1"/>
          <c:order val="1"/>
          <c:tx>
            <c:strRef>
              <c:f>'recap BM'!$B$17</c:f>
              <c:strCache>
                <c:ptCount val="1"/>
                <c:pt idx="0">
                  <c:v>WW / Fusa +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dLbl>
              <c:idx val="0"/>
              <c:numFmt formatCode="#,##0.00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'incorporation compartiment'!$BG$22</c:f>
                <c:numCache>
                  <c:formatCode>General</c:formatCode>
                  <c:ptCount val="1"/>
                  <c:pt idx="0">
                    <c:v>0.13386674517942901</c:v>
                  </c:pt>
                </c:numCache>
              </c:numRef>
            </c:plus>
            <c:minus>
              <c:numRef>
                <c:f>'incorporation compartiment'!$BG$22</c:f>
                <c:numCache>
                  <c:formatCode>General</c:formatCode>
                  <c:ptCount val="1"/>
                  <c:pt idx="0">
                    <c:v>0.13386674517942901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compartiment'!$Z$21</c:f>
              <c:numCache>
                <c:formatCode>0.00</c:formatCode>
                <c:ptCount val="1"/>
                <c:pt idx="0">
                  <c:v>8.3686810396767903</c:v>
                </c:pt>
              </c:numCache>
            </c:numRef>
          </c:val>
        </c:ser>
        <c:ser>
          <c:idx val="2"/>
          <c:order val="2"/>
          <c:tx>
            <c:strRef>
              <c:f>'recap BM'!$B$24</c:f>
              <c:strCache>
                <c:ptCount val="1"/>
                <c:pt idx="0">
                  <c:v>WS / Fusa -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dLbl>
              <c:idx val="0"/>
              <c:numFmt formatCode="#,##0.00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'incorporation compartiment'!$Z$31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plus>
            <c:minus>
              <c:numRef>
                <c:f>'incorporation compartiment'!$Z$31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compartiment'!$Z$30</c:f>
              <c:numCache>
                <c:formatCode>0.00</c:formatCode>
                <c:ptCount val="1"/>
                <c:pt idx="0">
                  <c:v>7.91333527380083</c:v>
                </c:pt>
              </c:numCache>
            </c:numRef>
          </c:val>
        </c:ser>
        <c:ser>
          <c:idx val="3"/>
          <c:order val="3"/>
          <c:tx>
            <c:strRef>
              <c:f>'recap BM'!$B$31</c:f>
              <c:strCache>
                <c:ptCount val="1"/>
                <c:pt idx="0">
                  <c:v>WS / Fusa +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dLbl>
              <c:idx val="0"/>
              <c:numFmt formatCode="#,##0.00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'incorporation compartiment'!$Z$40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plus>
            <c:minus>
              <c:numRef>
                <c:f>'incorporation compartiment'!$Z$40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compartiment'!$Z$39</c:f>
              <c:numCache>
                <c:formatCode>0.00</c:formatCode>
                <c:ptCount val="1"/>
                <c:pt idx="0">
                  <c:v>7.87143380434257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204553600"/>
        <c:axId val="204584064"/>
      </c:barChart>
      <c:catAx>
        <c:axId val="204553600"/>
        <c:scaling>
          <c:orientation val="minMax"/>
        </c:scaling>
        <c:delete val="1"/>
        <c:axPos val="b"/>
        <c:numFmt formatCode="0.00000" sourceLinked="1"/>
        <c:majorTickMark val="out"/>
        <c:minorTickMark val="none"/>
        <c:tickLblPos val="nextTo"/>
        <c:crossAx val="204584064"/>
        <c:crosses val="autoZero"/>
        <c:auto val="1"/>
        <c:lblAlgn val="ctr"/>
        <c:lblOffset val="100"/>
        <c:noMultiLvlLbl val="0"/>
      </c:catAx>
      <c:valAx>
        <c:axId val="204584064"/>
        <c:scaling>
          <c:orientation val="minMax"/>
          <c:max val="9.5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µmol N /plante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204553600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42419385601199"/>
          <c:y val="4.6824838759800202E-2"/>
          <c:w val="0.70465294818143798"/>
          <c:h val="0.866214746400570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'recap BM'!$B$10</c:f>
              <c:strCache>
                <c:ptCount val="1"/>
                <c:pt idx="0">
                  <c:v>WW / Fusa -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'incorporation comp nettoyé'!$CL$13</c:f>
                <c:numCache>
                  <c:formatCode>General</c:formatCode>
                  <c:ptCount val="1"/>
                  <c:pt idx="0">
                    <c:v>325.47609361559421</c:v>
                  </c:pt>
                </c:numCache>
              </c:numRef>
            </c:plus>
            <c:minus>
              <c:numRef>
                <c:f>'incorporation comp nettoyé'!$CL$13</c:f>
                <c:numCache>
                  <c:formatCode>General</c:formatCode>
                  <c:ptCount val="1"/>
                  <c:pt idx="0">
                    <c:v>325.47609361559421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 nettoyé'!$CL$12</c:f>
              <c:numCache>
                <c:formatCode>0.00000</c:formatCode>
                <c:ptCount val="1"/>
                <c:pt idx="0">
                  <c:v>3746.500654408942</c:v>
                </c:pt>
              </c:numCache>
            </c:numRef>
          </c:val>
        </c:ser>
        <c:ser>
          <c:idx val="1"/>
          <c:order val="1"/>
          <c:tx>
            <c:strRef>
              <c:f>'recap BM'!$B$17</c:f>
              <c:strCache>
                <c:ptCount val="1"/>
                <c:pt idx="0">
                  <c:v>WW / Fusa +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'incorporation comp nettoyé'!$CL$23</c:f>
                <c:numCache>
                  <c:formatCode>General</c:formatCode>
                  <c:ptCount val="1"/>
                  <c:pt idx="0">
                    <c:v>226.89855906410389</c:v>
                  </c:pt>
                </c:numCache>
              </c:numRef>
            </c:plus>
            <c:minus>
              <c:numRef>
                <c:f>'incorporation comp nettoyé'!$CL$23</c:f>
                <c:numCache>
                  <c:formatCode>General</c:formatCode>
                  <c:ptCount val="1"/>
                  <c:pt idx="0">
                    <c:v>226.89855906410389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 nettoyé'!$CL$22</c:f>
              <c:numCache>
                <c:formatCode>0.00000</c:formatCode>
                <c:ptCount val="1"/>
                <c:pt idx="0">
                  <c:v>3711.5072694699629</c:v>
                </c:pt>
              </c:numCache>
            </c:numRef>
          </c:val>
        </c:ser>
        <c:ser>
          <c:idx val="2"/>
          <c:order val="2"/>
          <c:tx>
            <c:strRef>
              <c:f>'recap BM'!$B$24</c:f>
              <c:strCache>
                <c:ptCount val="1"/>
                <c:pt idx="0">
                  <c:v>WS / Fusa -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'incorporation comp nettoyé'!$CL$33</c:f>
                <c:numCache>
                  <c:formatCode>General</c:formatCode>
                  <c:ptCount val="1"/>
                  <c:pt idx="0">
                    <c:v>182.40540419077581</c:v>
                  </c:pt>
                </c:numCache>
              </c:numRef>
            </c:plus>
            <c:minus>
              <c:numRef>
                <c:f>'incorporation comp nettoyé'!$CL$33</c:f>
                <c:numCache>
                  <c:formatCode>General</c:formatCode>
                  <c:ptCount val="1"/>
                  <c:pt idx="0">
                    <c:v>182.40540419077581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 nettoyé'!$CL$32</c:f>
              <c:numCache>
                <c:formatCode>0.00000</c:formatCode>
                <c:ptCount val="1"/>
                <c:pt idx="0">
                  <c:v>3024.8660508942139</c:v>
                </c:pt>
              </c:numCache>
            </c:numRef>
          </c:val>
        </c:ser>
        <c:ser>
          <c:idx val="3"/>
          <c:order val="3"/>
          <c:tx>
            <c:strRef>
              <c:f>'recap BM'!$B$31</c:f>
              <c:strCache>
                <c:ptCount val="1"/>
                <c:pt idx="0">
                  <c:v>WS / Fusa +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'incorporation comp nettoyé'!$CL$43</c:f>
                <c:numCache>
                  <c:formatCode>General</c:formatCode>
                  <c:ptCount val="1"/>
                  <c:pt idx="0">
                    <c:v>385.73831125737388</c:v>
                  </c:pt>
                </c:numCache>
              </c:numRef>
            </c:plus>
            <c:minus>
              <c:numRef>
                <c:f>'incorporation comp nettoyé'!$CL$43</c:f>
                <c:numCache>
                  <c:formatCode>General</c:formatCode>
                  <c:ptCount val="1"/>
                  <c:pt idx="0">
                    <c:v>385.73831125737388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 nettoyé'!$CL$42</c:f>
              <c:numCache>
                <c:formatCode>0.00000</c:formatCode>
                <c:ptCount val="1"/>
                <c:pt idx="0">
                  <c:v>2838.4529115226019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99170688"/>
        <c:axId val="199180672"/>
      </c:barChart>
      <c:catAx>
        <c:axId val="199170688"/>
        <c:scaling>
          <c:orientation val="minMax"/>
        </c:scaling>
        <c:delete val="1"/>
        <c:axPos val="b"/>
        <c:numFmt formatCode="0.00000" sourceLinked="1"/>
        <c:majorTickMark val="out"/>
        <c:minorTickMark val="none"/>
        <c:tickLblPos val="nextTo"/>
        <c:crossAx val="199180672"/>
        <c:crosses val="autoZero"/>
        <c:auto val="1"/>
        <c:lblAlgn val="ctr"/>
        <c:lblOffset val="100"/>
        <c:noMultiLvlLbl val="0"/>
      </c:catAx>
      <c:valAx>
        <c:axId val="1991806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µ</a:t>
                </a:r>
                <a:r>
                  <a:rPr lang="en-US" dirty="0" err="1"/>
                  <a:t>mol</a:t>
                </a:r>
                <a:r>
                  <a:rPr lang="en-US" dirty="0"/>
                  <a:t> </a:t>
                </a:r>
                <a:r>
                  <a:rPr lang="en-US" dirty="0" smtClean="0"/>
                  <a:t>C </a:t>
                </a:r>
                <a:r>
                  <a:rPr lang="en-US" dirty="0"/>
                  <a:t>/</a:t>
                </a:r>
                <a:r>
                  <a:rPr lang="en-US" dirty="0" err="1"/>
                  <a:t>plante</a:t>
                </a:r>
                <a:endParaRPr lang="en-US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199170688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Drought</c:v>
          </c:tx>
          <c:spPr>
            <a:ln w="47625">
              <a:noFill/>
            </a:ln>
          </c:spPr>
          <c:xVal>
            <c:strRef>
              <c:f>Feuil1!$D$30:$D$51</c:f>
              <c:strCache>
                <c:ptCount val="22"/>
                <c:pt idx="0">
                  <c:v>03/01/13</c:v>
                </c:pt>
                <c:pt idx="1">
                  <c:v>03/07/13</c:v>
                </c:pt>
                <c:pt idx="2">
                  <c:v>03/08/13</c:v>
                </c:pt>
                <c:pt idx="3">
                  <c:v>03/09/13</c:v>
                </c:pt>
                <c:pt idx="4">
                  <c:v>03/10/13</c:v>
                </c:pt>
                <c:pt idx="5">
                  <c:v>03/11/13</c:v>
                </c:pt>
                <c:pt idx="6">
                  <c:v>03/12/13</c:v>
                </c:pt>
                <c:pt idx="7">
                  <c:v>3/13/2013</c:v>
                </c:pt>
                <c:pt idx="8">
                  <c:v>3/15/2013</c:v>
                </c:pt>
                <c:pt idx="9">
                  <c:v>3/16/2013</c:v>
                </c:pt>
                <c:pt idx="10">
                  <c:v>3/17/2013</c:v>
                </c:pt>
                <c:pt idx="11">
                  <c:v>3/18/2013</c:v>
                </c:pt>
                <c:pt idx="12">
                  <c:v>3/19/2013</c:v>
                </c:pt>
                <c:pt idx="13">
                  <c:v>3/20/2013</c:v>
                </c:pt>
                <c:pt idx="14">
                  <c:v>3/21/2013</c:v>
                </c:pt>
                <c:pt idx="15">
                  <c:v>3/22/2013</c:v>
                </c:pt>
                <c:pt idx="16">
                  <c:v>3/23/2013</c:v>
                </c:pt>
                <c:pt idx="17">
                  <c:v>3/24/2013</c:v>
                </c:pt>
                <c:pt idx="18">
                  <c:v>3/25/2013</c:v>
                </c:pt>
                <c:pt idx="19">
                  <c:v>3/26/2013</c:v>
                </c:pt>
                <c:pt idx="20">
                  <c:v>3/27/2013</c:v>
                </c:pt>
                <c:pt idx="21">
                  <c:v>3/28/2013</c:v>
                </c:pt>
              </c:strCache>
            </c:strRef>
          </c:xVal>
          <c:yVal>
            <c:numRef>
              <c:f>Feuil1!$F$30:$F$51</c:f>
              <c:numCache>
                <c:formatCode>General</c:formatCode>
                <c:ptCount val="22"/>
                <c:pt idx="0">
                  <c:v>1531</c:v>
                </c:pt>
                <c:pt idx="1">
                  <c:v>1567</c:v>
                </c:pt>
                <c:pt idx="2">
                  <c:v>1565</c:v>
                </c:pt>
                <c:pt idx="3">
                  <c:v>1566</c:v>
                </c:pt>
                <c:pt idx="4">
                  <c:v>1566</c:v>
                </c:pt>
                <c:pt idx="5">
                  <c:v>1566</c:v>
                </c:pt>
                <c:pt idx="6">
                  <c:v>1567</c:v>
                </c:pt>
                <c:pt idx="7">
                  <c:v>1565</c:v>
                </c:pt>
                <c:pt idx="8">
                  <c:v>1566</c:v>
                </c:pt>
                <c:pt idx="9">
                  <c:v>1565</c:v>
                </c:pt>
                <c:pt idx="10">
                  <c:v>1566</c:v>
                </c:pt>
                <c:pt idx="11">
                  <c:v>1547</c:v>
                </c:pt>
                <c:pt idx="12">
                  <c:v>1527</c:v>
                </c:pt>
                <c:pt idx="13">
                  <c:v>1512</c:v>
                </c:pt>
                <c:pt idx="14">
                  <c:v>1500</c:v>
                </c:pt>
                <c:pt idx="15">
                  <c:v>1491</c:v>
                </c:pt>
                <c:pt idx="16">
                  <c:v>1483</c:v>
                </c:pt>
                <c:pt idx="17">
                  <c:v>1472</c:v>
                </c:pt>
                <c:pt idx="18">
                  <c:v>1470</c:v>
                </c:pt>
                <c:pt idx="19">
                  <c:v>1463</c:v>
                </c:pt>
                <c:pt idx="20">
                  <c:v>1463</c:v>
                </c:pt>
                <c:pt idx="21">
                  <c:v>1464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363264"/>
        <c:axId val="180364800"/>
      </c:scatterChart>
      <c:valAx>
        <c:axId val="180363264"/>
        <c:scaling>
          <c:orientation val="minMax"/>
        </c:scaling>
        <c:delete val="0"/>
        <c:axPos val="b"/>
        <c:majorTickMark val="out"/>
        <c:minorTickMark val="none"/>
        <c:tickLblPos val="nextTo"/>
        <c:crossAx val="180364800"/>
        <c:crosses val="autoZero"/>
        <c:crossBetween val="midCat"/>
      </c:valAx>
      <c:valAx>
        <c:axId val="180364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036326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'recap BM'!$B$10</c:f>
              <c:strCache>
                <c:ptCount val="1"/>
                <c:pt idx="0">
                  <c:v>WW / Fusa -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'incorporation comp nettoyé'!$CE$13</c:f>
                <c:numCache>
                  <c:formatCode>General</c:formatCode>
                  <c:ptCount val="1"/>
                  <c:pt idx="0">
                    <c:v>74.523746676540796</c:v>
                  </c:pt>
                </c:numCache>
              </c:numRef>
            </c:plus>
            <c:minus>
              <c:numRef>
                <c:f>'incorporation comp nettoyé'!$CE$13</c:f>
                <c:numCache>
                  <c:formatCode>General</c:formatCode>
                  <c:ptCount val="1"/>
                  <c:pt idx="0">
                    <c:v>74.523746676540796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 nettoyé'!$CE$12</c:f>
              <c:numCache>
                <c:formatCode>0.00000</c:formatCode>
                <c:ptCount val="1"/>
                <c:pt idx="0">
                  <c:v>425.85956375947529</c:v>
                </c:pt>
              </c:numCache>
            </c:numRef>
          </c:val>
        </c:ser>
        <c:ser>
          <c:idx val="1"/>
          <c:order val="1"/>
          <c:tx>
            <c:strRef>
              <c:f>'recap BM'!$B$17</c:f>
              <c:strCache>
                <c:ptCount val="1"/>
                <c:pt idx="0">
                  <c:v>WW / Fusa +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'incorporation comp nettoyé'!$CE$23</c:f>
                <c:numCache>
                  <c:formatCode>General</c:formatCode>
                  <c:ptCount val="1"/>
                  <c:pt idx="0">
                    <c:v>36.333891734508363</c:v>
                  </c:pt>
                </c:numCache>
              </c:numRef>
            </c:plus>
            <c:minus>
              <c:numRef>
                <c:f>'incorporation comp nettoyé'!$CE$23</c:f>
                <c:numCache>
                  <c:formatCode>General</c:formatCode>
                  <c:ptCount val="1"/>
                  <c:pt idx="0">
                    <c:v>36.333891734508363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 nettoyé'!$CE$22</c:f>
              <c:numCache>
                <c:formatCode>0.00000</c:formatCode>
                <c:ptCount val="1"/>
                <c:pt idx="0">
                  <c:v>476.1378036087641</c:v>
                </c:pt>
              </c:numCache>
            </c:numRef>
          </c:val>
        </c:ser>
        <c:ser>
          <c:idx val="2"/>
          <c:order val="2"/>
          <c:tx>
            <c:strRef>
              <c:f>'recap BM'!$B$24</c:f>
              <c:strCache>
                <c:ptCount val="1"/>
                <c:pt idx="0">
                  <c:v>WS / Fusa -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'incorporation comp nettoyé'!$CE$33</c:f>
                <c:numCache>
                  <c:formatCode>General</c:formatCode>
                  <c:ptCount val="1"/>
                  <c:pt idx="0">
                    <c:v>141.51262824908</c:v>
                  </c:pt>
                </c:numCache>
              </c:numRef>
            </c:plus>
            <c:minus>
              <c:numRef>
                <c:f>'incorporation comp nettoyé'!$CE$33</c:f>
                <c:numCache>
                  <c:formatCode>General</c:formatCode>
                  <c:ptCount val="1"/>
                  <c:pt idx="0">
                    <c:v>141.51262824908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 nettoyé'!$CE$32</c:f>
              <c:numCache>
                <c:formatCode>0.00000</c:formatCode>
                <c:ptCount val="1"/>
                <c:pt idx="0">
                  <c:v>449.79619411184632</c:v>
                </c:pt>
              </c:numCache>
            </c:numRef>
          </c:val>
        </c:ser>
        <c:ser>
          <c:idx val="3"/>
          <c:order val="3"/>
          <c:tx>
            <c:strRef>
              <c:f>'recap BM'!$B$31</c:f>
              <c:strCache>
                <c:ptCount val="1"/>
                <c:pt idx="0">
                  <c:v>WS / Fusa +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'incorporation comp nettoyé'!$CE$43</c:f>
                <c:numCache>
                  <c:formatCode>General</c:formatCode>
                  <c:ptCount val="1"/>
                  <c:pt idx="0">
                    <c:v>42.174326774408812</c:v>
                  </c:pt>
                </c:numCache>
              </c:numRef>
            </c:plus>
            <c:minus>
              <c:numRef>
                <c:f>'incorporation comp nettoyé'!$CE$43</c:f>
                <c:numCache>
                  <c:formatCode>General</c:formatCode>
                  <c:ptCount val="1"/>
                  <c:pt idx="0">
                    <c:v>42.174326774408812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 nettoyé'!$CE$42</c:f>
              <c:numCache>
                <c:formatCode>0.00000</c:formatCode>
                <c:ptCount val="1"/>
                <c:pt idx="0">
                  <c:v>367.62650851635561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99222784"/>
        <c:axId val="199224320"/>
      </c:barChart>
      <c:catAx>
        <c:axId val="199222784"/>
        <c:scaling>
          <c:orientation val="minMax"/>
        </c:scaling>
        <c:delete val="1"/>
        <c:axPos val="b"/>
        <c:numFmt formatCode="0.00000" sourceLinked="1"/>
        <c:majorTickMark val="out"/>
        <c:minorTickMark val="none"/>
        <c:tickLblPos val="nextTo"/>
        <c:crossAx val="199224320"/>
        <c:crosses val="autoZero"/>
        <c:auto val="1"/>
        <c:lblAlgn val="ctr"/>
        <c:lblOffset val="100"/>
        <c:noMultiLvlLbl val="0"/>
      </c:catAx>
      <c:valAx>
        <c:axId val="1992243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µmol N / g nodules</a:t>
                </a:r>
              </a:p>
            </c:rich>
          </c:tx>
          <c:layout>
            <c:manualLayout>
              <c:xMode val="edge"/>
              <c:yMode val="edge"/>
              <c:x val="3.0537226310129201E-2"/>
              <c:y val="0.198314661384877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99222784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'recap BM'!$B$10</c:f>
              <c:strCache>
                <c:ptCount val="1"/>
                <c:pt idx="0">
                  <c:v>WW / Fusa -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'incorporation comp nettoyé'!$CM$13</c:f>
                <c:numCache>
                  <c:formatCode>General</c:formatCode>
                  <c:ptCount val="1"/>
                  <c:pt idx="0">
                    <c:v>1834.6337210022</c:v>
                  </c:pt>
                </c:numCache>
              </c:numRef>
            </c:plus>
            <c:minus>
              <c:numRef>
                <c:f>'incorporation comp nettoyé'!$CM$13</c:f>
                <c:numCache>
                  <c:formatCode>General</c:formatCode>
                  <c:ptCount val="1"/>
                  <c:pt idx="0">
                    <c:v>1834.6337210022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 nettoyé'!$CM$12</c:f>
              <c:numCache>
                <c:formatCode>0.00000</c:formatCode>
                <c:ptCount val="1"/>
                <c:pt idx="0">
                  <c:v>12530.454610964271</c:v>
                </c:pt>
              </c:numCache>
            </c:numRef>
          </c:val>
        </c:ser>
        <c:ser>
          <c:idx val="1"/>
          <c:order val="1"/>
          <c:tx>
            <c:strRef>
              <c:f>'recap BM'!$B$17</c:f>
              <c:strCache>
                <c:ptCount val="1"/>
                <c:pt idx="0">
                  <c:v>WW / Fusa +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'incorporation comp nettoyé'!$CM$23</c:f>
                <c:numCache>
                  <c:formatCode>General</c:formatCode>
                  <c:ptCount val="1"/>
                  <c:pt idx="0">
                    <c:v>716.42332785580788</c:v>
                  </c:pt>
                </c:numCache>
              </c:numRef>
            </c:plus>
            <c:minus>
              <c:numRef>
                <c:f>'incorporation comp nettoyé'!$CM$23</c:f>
                <c:numCache>
                  <c:formatCode>General</c:formatCode>
                  <c:ptCount val="1"/>
                  <c:pt idx="0">
                    <c:v>716.42332785580788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 nettoyé'!$CM$22</c:f>
              <c:numCache>
                <c:formatCode>0.00000</c:formatCode>
                <c:ptCount val="1"/>
                <c:pt idx="0">
                  <c:v>12568.413618881599</c:v>
                </c:pt>
              </c:numCache>
            </c:numRef>
          </c:val>
        </c:ser>
        <c:ser>
          <c:idx val="2"/>
          <c:order val="2"/>
          <c:tx>
            <c:strRef>
              <c:f>'recap BM'!$B$24</c:f>
              <c:strCache>
                <c:ptCount val="1"/>
                <c:pt idx="0">
                  <c:v>WS / Fusa -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'incorporation comp nettoyé'!$CM$33</c:f>
                <c:numCache>
                  <c:formatCode>General</c:formatCode>
                  <c:ptCount val="1"/>
                  <c:pt idx="0">
                    <c:v>1271.5415893544041</c:v>
                  </c:pt>
                </c:numCache>
              </c:numRef>
            </c:plus>
            <c:minus>
              <c:numRef>
                <c:f>'incorporation comp nettoyé'!$CM$33</c:f>
                <c:numCache>
                  <c:formatCode>General</c:formatCode>
                  <c:ptCount val="1"/>
                  <c:pt idx="0">
                    <c:v>1271.5415893544041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 nettoyé'!$CM$32</c:f>
              <c:numCache>
                <c:formatCode>0.00000</c:formatCode>
                <c:ptCount val="1"/>
                <c:pt idx="0">
                  <c:v>11010.16253821198</c:v>
                </c:pt>
              </c:numCache>
            </c:numRef>
          </c:val>
        </c:ser>
        <c:ser>
          <c:idx val="3"/>
          <c:order val="3"/>
          <c:tx>
            <c:strRef>
              <c:f>'recap BM'!$B$31</c:f>
              <c:strCache>
                <c:ptCount val="1"/>
                <c:pt idx="0">
                  <c:v>WS / Fusa +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'incorporation comp nettoyé'!$CM$43</c:f>
                <c:numCache>
                  <c:formatCode>General</c:formatCode>
                  <c:ptCount val="1"/>
                  <c:pt idx="0">
                    <c:v>2509.618505666821</c:v>
                  </c:pt>
                </c:numCache>
              </c:numRef>
            </c:plus>
            <c:minus>
              <c:numRef>
                <c:f>'incorporation comp nettoyé'!$CM$43</c:f>
                <c:numCache>
                  <c:formatCode>General</c:formatCode>
                  <c:ptCount val="1"/>
                  <c:pt idx="0">
                    <c:v>2509.618505666821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 nettoyé'!$CM$42</c:f>
              <c:numCache>
                <c:formatCode>0.00000</c:formatCode>
                <c:ptCount val="1"/>
                <c:pt idx="0">
                  <c:v>10238.764430070731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204605312"/>
        <c:axId val="204606848"/>
      </c:barChart>
      <c:catAx>
        <c:axId val="204605312"/>
        <c:scaling>
          <c:orientation val="minMax"/>
        </c:scaling>
        <c:delete val="1"/>
        <c:axPos val="b"/>
        <c:numFmt formatCode="0.00000" sourceLinked="1"/>
        <c:majorTickMark val="out"/>
        <c:minorTickMark val="none"/>
        <c:tickLblPos val="nextTo"/>
        <c:crossAx val="204606848"/>
        <c:crosses val="autoZero"/>
        <c:auto val="1"/>
        <c:lblAlgn val="ctr"/>
        <c:lblOffset val="100"/>
        <c:noMultiLvlLbl val="0"/>
      </c:catAx>
      <c:valAx>
        <c:axId val="2046068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µ</a:t>
                </a:r>
                <a:r>
                  <a:rPr lang="en-US" dirty="0" err="1"/>
                  <a:t>mol</a:t>
                </a:r>
                <a:r>
                  <a:rPr lang="en-US" dirty="0"/>
                  <a:t> </a:t>
                </a:r>
                <a:r>
                  <a:rPr lang="en-US" dirty="0" smtClean="0"/>
                  <a:t>C /g shoots</a:t>
                </a:r>
                <a:endParaRPr lang="en-US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204605312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89188936330798"/>
          <c:y val="8.4880648181948001E-2"/>
          <c:w val="0.669066120535873"/>
          <c:h val="0.882453933689906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'recap BM'!$B$10</c:f>
              <c:strCache>
                <c:ptCount val="1"/>
                <c:pt idx="0">
                  <c:v>WW / Fusa -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'incorporation comp nettoyé'!$CF$13</c:f>
                <c:numCache>
                  <c:formatCode>General</c:formatCode>
                  <c:ptCount val="1"/>
                  <c:pt idx="0">
                    <c:v>5557.2117731211119</c:v>
                  </c:pt>
                </c:numCache>
              </c:numRef>
            </c:plus>
            <c:minus>
              <c:numRef>
                <c:f>'incorporation comp nettoyé'!$CF$13</c:f>
                <c:numCache>
                  <c:formatCode>General</c:formatCode>
                  <c:ptCount val="1"/>
                  <c:pt idx="0">
                    <c:v>5557.2117731211119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 nettoyé'!$CF$12</c:f>
              <c:numCache>
                <c:formatCode>0.00000</c:formatCode>
                <c:ptCount val="1"/>
                <c:pt idx="0">
                  <c:v>22625.87121920463</c:v>
                </c:pt>
              </c:numCache>
            </c:numRef>
          </c:val>
        </c:ser>
        <c:ser>
          <c:idx val="1"/>
          <c:order val="1"/>
          <c:tx>
            <c:strRef>
              <c:f>'recap BM'!$B$17</c:f>
              <c:strCache>
                <c:ptCount val="1"/>
                <c:pt idx="0">
                  <c:v>WW / Fusa +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'incorporation comp nettoyé'!$CF$23</c:f>
                <c:numCache>
                  <c:formatCode>General</c:formatCode>
                  <c:ptCount val="1"/>
                  <c:pt idx="0">
                    <c:v>2730.4136212442759</c:v>
                  </c:pt>
                </c:numCache>
              </c:numRef>
            </c:plus>
            <c:minus>
              <c:numRef>
                <c:f>'incorporation comp nettoyé'!$CF$23</c:f>
                <c:numCache>
                  <c:formatCode>General</c:formatCode>
                  <c:ptCount val="1"/>
                  <c:pt idx="0">
                    <c:v>2730.4136212442759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 nettoyé'!$CF$22</c:f>
              <c:numCache>
                <c:formatCode>0.00000</c:formatCode>
                <c:ptCount val="1"/>
                <c:pt idx="0">
                  <c:v>18821.053975476949</c:v>
                </c:pt>
              </c:numCache>
            </c:numRef>
          </c:val>
        </c:ser>
        <c:ser>
          <c:idx val="2"/>
          <c:order val="2"/>
          <c:tx>
            <c:strRef>
              <c:f>'recap BM'!$B$24</c:f>
              <c:strCache>
                <c:ptCount val="1"/>
                <c:pt idx="0">
                  <c:v>WS / Fusa -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'incorporation comp nettoyé'!$CF$33</c:f>
                <c:numCache>
                  <c:formatCode>General</c:formatCode>
                  <c:ptCount val="1"/>
                  <c:pt idx="0">
                    <c:v>5950.8091798261084</c:v>
                  </c:pt>
                </c:numCache>
              </c:numRef>
            </c:plus>
            <c:minus>
              <c:numRef>
                <c:f>'incorporation comp nettoyé'!$CF$33</c:f>
                <c:numCache>
                  <c:formatCode>General</c:formatCode>
                  <c:ptCount val="1"/>
                  <c:pt idx="0">
                    <c:v>5950.8091798261084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 nettoyé'!$CF$32</c:f>
              <c:numCache>
                <c:formatCode>0.00000</c:formatCode>
                <c:ptCount val="1"/>
                <c:pt idx="0">
                  <c:v>23243.901628245661</c:v>
                </c:pt>
              </c:numCache>
            </c:numRef>
          </c:val>
        </c:ser>
        <c:ser>
          <c:idx val="3"/>
          <c:order val="3"/>
          <c:tx>
            <c:strRef>
              <c:f>'recap BM'!$B$31</c:f>
              <c:strCache>
                <c:ptCount val="1"/>
                <c:pt idx="0">
                  <c:v>WS / Fusa +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'incorporation comp nettoyé'!$CF$43</c:f>
                <c:numCache>
                  <c:formatCode>General</c:formatCode>
                  <c:ptCount val="1"/>
                  <c:pt idx="0">
                    <c:v>10158.354368812859</c:v>
                  </c:pt>
                </c:numCache>
              </c:numRef>
            </c:plus>
            <c:minus>
              <c:numRef>
                <c:f>'incorporation comp nettoyé'!$CF$43</c:f>
                <c:numCache>
                  <c:formatCode>General</c:formatCode>
                  <c:ptCount val="1"/>
                  <c:pt idx="0">
                    <c:v>10158.354368812859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 nettoyé'!$CF$42</c:f>
              <c:numCache>
                <c:formatCode>0.00000</c:formatCode>
                <c:ptCount val="1"/>
                <c:pt idx="0">
                  <c:v>29801.876926064819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204663040"/>
        <c:axId val="204808192"/>
      </c:barChart>
      <c:catAx>
        <c:axId val="204663040"/>
        <c:scaling>
          <c:orientation val="minMax"/>
        </c:scaling>
        <c:delete val="1"/>
        <c:axPos val="b"/>
        <c:numFmt formatCode="0.00000" sourceLinked="1"/>
        <c:majorTickMark val="out"/>
        <c:minorTickMark val="none"/>
        <c:tickLblPos val="nextTo"/>
        <c:crossAx val="204808192"/>
        <c:crosses val="autoZero"/>
        <c:auto val="1"/>
        <c:lblAlgn val="ctr"/>
        <c:lblOffset val="100"/>
        <c:noMultiLvlLbl val="0"/>
      </c:catAx>
      <c:valAx>
        <c:axId val="2048081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µmol N / g nodules</a:t>
                </a:r>
              </a:p>
            </c:rich>
          </c:tx>
          <c:layout>
            <c:manualLayout>
              <c:xMode val="edge"/>
              <c:yMode val="edge"/>
              <c:x val="3.0537381405336E-2"/>
              <c:y val="0.4418860447478690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204663040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54903201479699"/>
          <c:y val="5.3320948835142302E-2"/>
          <c:w val="0.63755633004378498"/>
          <c:h val="0.893358102329715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'recap BM'!$B$10</c:f>
              <c:strCache>
                <c:ptCount val="1"/>
                <c:pt idx="0">
                  <c:v>WW / Fusa -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2">
                  <a:lumMod val="60000"/>
                  <a:lumOff val="4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c:spPr>
          </c:dPt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BM'!$Q$48</c:f>
                <c:numCache>
                  <c:formatCode>General</c:formatCode>
                  <c:ptCount val="1"/>
                  <c:pt idx="0">
                    <c:v>0.10968598620608</c:v>
                  </c:pt>
                </c:numCache>
              </c:numRef>
            </c:plus>
            <c:minus>
              <c:numRef>
                <c:f>'recap BM'!$Q$48</c:f>
                <c:numCache>
                  <c:formatCode>General</c:formatCode>
                  <c:ptCount val="1"/>
                  <c:pt idx="0">
                    <c:v>0.10968598620608</c:v>
                  </c:pt>
                </c:numCache>
              </c:numRef>
            </c:minus>
          </c:errBars>
          <c:cat>
            <c:numRef>
              <c:f>('recap BM'!$Q$47;'recap BM'!$Q$57;'recap BM'!$Q$67;'recap BM'!$Q$77)</c:f>
              <c:numCache>
                <c:formatCode>0.00000</c:formatCode>
                <c:ptCount val="4"/>
                <c:pt idx="0">
                  <c:v>0.87575800000000004</c:v>
                </c:pt>
                <c:pt idx="1">
                  <c:v>1.02298</c:v>
                </c:pt>
                <c:pt idx="2">
                  <c:v>0.78902399999999995</c:v>
                </c:pt>
                <c:pt idx="3">
                  <c:v>0.89632235132279003</c:v>
                </c:pt>
              </c:numCache>
            </c:numRef>
          </c:cat>
          <c:val>
            <c:numRef>
              <c:f>'recap BM'!$Q$47</c:f>
              <c:numCache>
                <c:formatCode>0.00000</c:formatCode>
                <c:ptCount val="1"/>
                <c:pt idx="0">
                  <c:v>0.87575800000000004</c:v>
                </c:pt>
              </c:numCache>
            </c:numRef>
          </c:val>
        </c:ser>
        <c:ser>
          <c:idx val="1"/>
          <c:order val="1"/>
          <c:tx>
            <c:strRef>
              <c:f>'recap BM'!$B$17</c:f>
              <c:strCache>
                <c:ptCount val="1"/>
                <c:pt idx="0">
                  <c:v>WW / Fusa +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BM'!$Q$58</c:f>
                <c:numCache>
                  <c:formatCode>General</c:formatCode>
                  <c:ptCount val="1"/>
                  <c:pt idx="0">
                    <c:v>5.8240261846938798E-2</c:v>
                  </c:pt>
                </c:numCache>
              </c:numRef>
            </c:plus>
            <c:minus>
              <c:numRef>
                <c:f>'recap BM'!$Q$58</c:f>
                <c:numCache>
                  <c:formatCode>General</c:formatCode>
                  <c:ptCount val="1"/>
                  <c:pt idx="0">
                    <c:v>5.8240261846938798E-2</c:v>
                  </c:pt>
                </c:numCache>
              </c:numRef>
            </c:minus>
          </c:errBars>
          <c:cat>
            <c:numRef>
              <c:f>('recap BM'!$Q$47;'recap BM'!$Q$57;'recap BM'!$Q$67;'recap BM'!$Q$77)</c:f>
              <c:numCache>
                <c:formatCode>0.00000</c:formatCode>
                <c:ptCount val="4"/>
                <c:pt idx="0">
                  <c:v>0.87575800000000004</c:v>
                </c:pt>
                <c:pt idx="1">
                  <c:v>1.02298</c:v>
                </c:pt>
                <c:pt idx="2">
                  <c:v>0.78902399999999995</c:v>
                </c:pt>
                <c:pt idx="3">
                  <c:v>0.89632235132279003</c:v>
                </c:pt>
              </c:numCache>
            </c:numRef>
          </c:cat>
          <c:val>
            <c:numRef>
              <c:f>'recap BM'!$Q$57</c:f>
              <c:numCache>
                <c:formatCode>0.00000</c:formatCode>
                <c:ptCount val="1"/>
                <c:pt idx="0">
                  <c:v>1.02298</c:v>
                </c:pt>
              </c:numCache>
            </c:numRef>
          </c:val>
        </c:ser>
        <c:ser>
          <c:idx val="2"/>
          <c:order val="2"/>
          <c:tx>
            <c:strRef>
              <c:f>'recap BM'!$B$24</c:f>
              <c:strCache>
                <c:ptCount val="1"/>
                <c:pt idx="0">
                  <c:v>WS / Fusa -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BM'!$Q$68</c:f>
                <c:numCache>
                  <c:formatCode>General</c:formatCode>
                  <c:ptCount val="1"/>
                  <c:pt idx="0">
                    <c:v>0.107648911188176</c:v>
                  </c:pt>
                </c:numCache>
              </c:numRef>
            </c:plus>
            <c:minus>
              <c:numRef>
                <c:f>'recap BM'!$Q$68</c:f>
                <c:numCache>
                  <c:formatCode>General</c:formatCode>
                  <c:ptCount val="1"/>
                  <c:pt idx="0">
                    <c:v>0.107648911188176</c:v>
                  </c:pt>
                </c:numCache>
              </c:numRef>
            </c:minus>
          </c:errBars>
          <c:cat>
            <c:numRef>
              <c:f>('recap BM'!$Q$47;'recap BM'!$Q$57;'recap BM'!$Q$67;'recap BM'!$Q$77)</c:f>
              <c:numCache>
                <c:formatCode>0.00000</c:formatCode>
                <c:ptCount val="4"/>
                <c:pt idx="0">
                  <c:v>0.87575800000000004</c:v>
                </c:pt>
                <c:pt idx="1">
                  <c:v>1.02298</c:v>
                </c:pt>
                <c:pt idx="2">
                  <c:v>0.78902399999999995</c:v>
                </c:pt>
                <c:pt idx="3">
                  <c:v>0.89632235132279003</c:v>
                </c:pt>
              </c:numCache>
            </c:numRef>
          </c:cat>
          <c:val>
            <c:numRef>
              <c:f>'recap BM'!$Q$67</c:f>
              <c:numCache>
                <c:formatCode>0.00000</c:formatCode>
                <c:ptCount val="1"/>
                <c:pt idx="0">
                  <c:v>0.78902399999999995</c:v>
                </c:pt>
              </c:numCache>
            </c:numRef>
          </c:val>
        </c:ser>
        <c:ser>
          <c:idx val="3"/>
          <c:order val="3"/>
          <c:tx>
            <c:strRef>
              <c:f>'recap BM'!$B$31</c:f>
              <c:strCache>
                <c:ptCount val="1"/>
                <c:pt idx="0">
                  <c:v>WS / Fusa +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BM'!$Q$78</c:f>
                <c:numCache>
                  <c:formatCode>General</c:formatCode>
                  <c:ptCount val="1"/>
                  <c:pt idx="0">
                    <c:v>6.9818276479415506E-2</c:v>
                  </c:pt>
                </c:numCache>
              </c:numRef>
            </c:plus>
            <c:minus>
              <c:numRef>
                <c:f>'recap BM'!$Q$78</c:f>
                <c:numCache>
                  <c:formatCode>General</c:formatCode>
                  <c:ptCount val="1"/>
                  <c:pt idx="0">
                    <c:v>6.9818276479415506E-2</c:v>
                  </c:pt>
                </c:numCache>
              </c:numRef>
            </c:minus>
          </c:errBars>
          <c:cat>
            <c:numRef>
              <c:f>('recap BM'!$Q$47;'recap BM'!$Q$57;'recap BM'!$Q$67;'recap BM'!$Q$77)</c:f>
              <c:numCache>
                <c:formatCode>0.00000</c:formatCode>
                <c:ptCount val="4"/>
                <c:pt idx="0">
                  <c:v>0.87575800000000004</c:v>
                </c:pt>
                <c:pt idx="1">
                  <c:v>1.02298</c:v>
                </c:pt>
                <c:pt idx="2">
                  <c:v>0.78902399999999995</c:v>
                </c:pt>
                <c:pt idx="3">
                  <c:v>0.89632235132279003</c:v>
                </c:pt>
              </c:numCache>
            </c:numRef>
          </c:cat>
          <c:val>
            <c:numRef>
              <c:f>'recap BM'!$Q$77</c:f>
              <c:numCache>
                <c:formatCode>0.00000</c:formatCode>
                <c:ptCount val="1"/>
                <c:pt idx="0">
                  <c:v>0.89632235132279003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210245504"/>
        <c:axId val="210247040"/>
      </c:barChart>
      <c:catAx>
        <c:axId val="210245504"/>
        <c:scaling>
          <c:orientation val="minMax"/>
        </c:scaling>
        <c:delete val="1"/>
        <c:axPos val="b"/>
        <c:numFmt formatCode="0.00000" sourceLinked="1"/>
        <c:majorTickMark val="out"/>
        <c:minorTickMark val="none"/>
        <c:tickLblPos val="nextTo"/>
        <c:crossAx val="210247040"/>
        <c:crosses val="autoZero"/>
        <c:auto val="1"/>
        <c:lblAlgn val="ctr"/>
        <c:lblOffset val="100"/>
        <c:noMultiLvlLbl val="0"/>
      </c:catAx>
      <c:valAx>
        <c:axId val="2102470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</a:t>
                </a:r>
                <a:r>
                  <a:rPr lang="en-US" baseline="0"/>
                  <a:t> / plante</a:t>
                </a:r>
                <a:endParaRPr lang="en-US"/>
              </a:p>
            </c:rich>
          </c:tx>
          <c:overlay val="0"/>
        </c:title>
        <c:numFmt formatCode="0.00000" sourceLinked="1"/>
        <c:majorTickMark val="out"/>
        <c:minorTickMark val="none"/>
        <c:tickLblPos val="nextTo"/>
        <c:crossAx val="210245504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64677168290701"/>
          <c:y val="5.0499504639928701E-2"/>
          <c:w val="0.58559155847974098"/>
          <c:h val="0.89900099072014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'recap BM'!$B$10</c:f>
              <c:strCache>
                <c:ptCount val="1"/>
                <c:pt idx="0">
                  <c:v>WW / Fusa -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BM'!$P$48</c:f>
                <c:numCache>
                  <c:formatCode>General</c:formatCode>
                  <c:ptCount val="1"/>
                  <c:pt idx="0">
                    <c:v>8.7175673212198601E-2</c:v>
                  </c:pt>
                </c:numCache>
              </c:numRef>
            </c:plus>
            <c:minus>
              <c:numRef>
                <c:f>'recap BM'!$P$48</c:f>
                <c:numCache>
                  <c:formatCode>General</c:formatCode>
                  <c:ptCount val="1"/>
                  <c:pt idx="0">
                    <c:v>8.7175673212198601E-2</c:v>
                  </c:pt>
                </c:numCache>
              </c:numRef>
            </c:minus>
          </c:errBars>
          <c:cat>
            <c:numRef>
              <c:f>('recap BM'!$Q$47;'recap BM'!$Q$57;'recap BM'!$Q$67;'recap BM'!$Q$77)</c:f>
              <c:numCache>
                <c:formatCode>0.00000</c:formatCode>
                <c:ptCount val="4"/>
                <c:pt idx="0">
                  <c:v>0.87575800000000004</c:v>
                </c:pt>
                <c:pt idx="1">
                  <c:v>1.02298</c:v>
                </c:pt>
                <c:pt idx="2">
                  <c:v>0.78902399999999995</c:v>
                </c:pt>
                <c:pt idx="3">
                  <c:v>0.89632235132279003</c:v>
                </c:pt>
              </c:numCache>
            </c:numRef>
          </c:cat>
          <c:val>
            <c:numRef>
              <c:f>'recap BM'!$P$47</c:f>
              <c:numCache>
                <c:formatCode>0.00000</c:formatCode>
                <c:ptCount val="1"/>
                <c:pt idx="0">
                  <c:v>0.62516000000000005</c:v>
                </c:pt>
              </c:numCache>
            </c:numRef>
          </c:val>
        </c:ser>
        <c:ser>
          <c:idx val="1"/>
          <c:order val="1"/>
          <c:tx>
            <c:strRef>
              <c:f>'recap BM'!$B$17</c:f>
              <c:strCache>
                <c:ptCount val="1"/>
                <c:pt idx="0">
                  <c:v>WW / Fusa +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BM'!$P$58</c:f>
                <c:numCache>
                  <c:formatCode>General</c:formatCode>
                  <c:ptCount val="1"/>
                  <c:pt idx="0">
                    <c:v>4.6234002638750597E-2</c:v>
                  </c:pt>
                </c:numCache>
              </c:numRef>
            </c:plus>
            <c:minus>
              <c:numRef>
                <c:f>'recap BM'!$P$58</c:f>
                <c:numCache>
                  <c:formatCode>General</c:formatCode>
                  <c:ptCount val="1"/>
                  <c:pt idx="0">
                    <c:v>4.6234002638750597E-2</c:v>
                  </c:pt>
                </c:numCache>
              </c:numRef>
            </c:minus>
          </c:errBars>
          <c:cat>
            <c:numRef>
              <c:f>('recap BM'!$Q$47;'recap BM'!$Q$57;'recap BM'!$Q$67;'recap BM'!$Q$77)</c:f>
              <c:numCache>
                <c:formatCode>0.00000</c:formatCode>
                <c:ptCount val="4"/>
                <c:pt idx="0">
                  <c:v>0.87575800000000004</c:v>
                </c:pt>
                <c:pt idx="1">
                  <c:v>1.02298</c:v>
                </c:pt>
                <c:pt idx="2">
                  <c:v>0.78902399999999995</c:v>
                </c:pt>
                <c:pt idx="3">
                  <c:v>0.89632235132279003</c:v>
                </c:pt>
              </c:numCache>
            </c:numRef>
          </c:cat>
          <c:val>
            <c:numRef>
              <c:f>'recap BM'!$P$57</c:f>
              <c:numCache>
                <c:formatCode>0.00000</c:formatCode>
                <c:ptCount val="1"/>
                <c:pt idx="0">
                  <c:v>0.74583999999999995</c:v>
                </c:pt>
              </c:numCache>
            </c:numRef>
          </c:val>
        </c:ser>
        <c:ser>
          <c:idx val="2"/>
          <c:order val="2"/>
          <c:tx>
            <c:strRef>
              <c:f>'recap BM'!$B$24</c:f>
              <c:strCache>
                <c:ptCount val="1"/>
                <c:pt idx="0">
                  <c:v>WS / Fusa -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BM'!$P$68</c:f>
                <c:numCache>
                  <c:formatCode>General</c:formatCode>
                  <c:ptCount val="1"/>
                  <c:pt idx="0">
                    <c:v>8.0486874706377803E-2</c:v>
                  </c:pt>
                </c:numCache>
              </c:numRef>
            </c:plus>
            <c:minus>
              <c:numRef>
                <c:f>'recap BM'!$P$68</c:f>
                <c:numCache>
                  <c:formatCode>General</c:formatCode>
                  <c:ptCount val="1"/>
                  <c:pt idx="0">
                    <c:v>8.0486874706377803E-2</c:v>
                  </c:pt>
                </c:numCache>
              </c:numRef>
            </c:minus>
          </c:errBars>
          <c:cat>
            <c:numRef>
              <c:f>('recap BM'!$Q$47;'recap BM'!$Q$57;'recap BM'!$Q$67;'recap BM'!$Q$77)</c:f>
              <c:numCache>
                <c:formatCode>0.00000</c:formatCode>
                <c:ptCount val="4"/>
                <c:pt idx="0">
                  <c:v>0.87575800000000004</c:v>
                </c:pt>
                <c:pt idx="1">
                  <c:v>1.02298</c:v>
                </c:pt>
                <c:pt idx="2">
                  <c:v>0.78902399999999995</c:v>
                </c:pt>
                <c:pt idx="3">
                  <c:v>0.89632235132279003</c:v>
                </c:pt>
              </c:numCache>
            </c:numRef>
          </c:cat>
          <c:val>
            <c:numRef>
              <c:f>'recap BM'!$P$67</c:f>
              <c:numCache>
                <c:formatCode>0.00000</c:formatCode>
                <c:ptCount val="1"/>
                <c:pt idx="0">
                  <c:v>0.53671999999999997</c:v>
                </c:pt>
              </c:numCache>
            </c:numRef>
          </c:val>
        </c:ser>
        <c:ser>
          <c:idx val="3"/>
          <c:order val="3"/>
          <c:tx>
            <c:strRef>
              <c:f>'recap BM'!$B$31</c:f>
              <c:strCache>
                <c:ptCount val="1"/>
                <c:pt idx="0">
                  <c:v>WS / Fusa +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BM'!$P$78</c:f>
                <c:numCache>
                  <c:formatCode>General</c:formatCode>
                  <c:ptCount val="1"/>
                  <c:pt idx="0">
                    <c:v>7.7155148888457203E-2</c:v>
                  </c:pt>
                </c:numCache>
              </c:numRef>
            </c:plus>
            <c:minus>
              <c:numRef>
                <c:f>'recap BM'!$P$78</c:f>
                <c:numCache>
                  <c:formatCode>General</c:formatCode>
                  <c:ptCount val="1"/>
                  <c:pt idx="0">
                    <c:v>7.7155148888457203E-2</c:v>
                  </c:pt>
                </c:numCache>
              </c:numRef>
            </c:minus>
          </c:errBars>
          <c:cat>
            <c:numRef>
              <c:f>('recap BM'!$Q$47;'recap BM'!$Q$57;'recap BM'!$Q$67;'recap BM'!$Q$77)</c:f>
              <c:numCache>
                <c:formatCode>0.00000</c:formatCode>
                <c:ptCount val="4"/>
                <c:pt idx="0">
                  <c:v>0.87575800000000004</c:v>
                </c:pt>
                <c:pt idx="1">
                  <c:v>1.02298</c:v>
                </c:pt>
                <c:pt idx="2">
                  <c:v>0.78902399999999995</c:v>
                </c:pt>
                <c:pt idx="3">
                  <c:v>0.89632235132279003</c:v>
                </c:pt>
              </c:numCache>
            </c:numRef>
          </c:cat>
          <c:val>
            <c:numRef>
              <c:f>'recap BM'!$P$77</c:f>
              <c:numCache>
                <c:formatCode>0.00000</c:formatCode>
                <c:ptCount val="1"/>
                <c:pt idx="0">
                  <c:v>0.63702000000000003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210289408"/>
        <c:axId val="210290944"/>
      </c:barChart>
      <c:catAx>
        <c:axId val="210289408"/>
        <c:scaling>
          <c:orientation val="minMax"/>
        </c:scaling>
        <c:delete val="1"/>
        <c:axPos val="b"/>
        <c:numFmt formatCode="0.00000" sourceLinked="1"/>
        <c:majorTickMark val="out"/>
        <c:minorTickMark val="none"/>
        <c:tickLblPos val="nextTo"/>
        <c:crossAx val="210290944"/>
        <c:crosses val="autoZero"/>
        <c:auto val="1"/>
        <c:lblAlgn val="ctr"/>
        <c:lblOffset val="100"/>
        <c:noMultiLvlLbl val="0"/>
      </c:catAx>
      <c:valAx>
        <c:axId val="210290944"/>
        <c:scaling>
          <c:orientation val="minMax"/>
          <c:max val="0.8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g/plante</a:t>
                </a:r>
              </a:p>
            </c:rich>
          </c:tx>
          <c:overlay val="0"/>
        </c:title>
        <c:numFmt formatCode="0.00000" sourceLinked="1"/>
        <c:majorTickMark val="out"/>
        <c:minorTickMark val="none"/>
        <c:tickLblPos val="nextTo"/>
        <c:crossAx val="210289408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636843068684"/>
          <c:y val="5.2563413571867001E-2"/>
          <c:w val="0.71171574789332104"/>
          <c:h val="0.79936292958801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'recap BM'!$B$10</c:f>
              <c:strCache>
                <c:ptCount val="1"/>
                <c:pt idx="0">
                  <c:v>WW / Fusa -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BM'!$M$48</c:f>
                <c:numCache>
                  <c:formatCode>General</c:formatCode>
                  <c:ptCount val="1"/>
                  <c:pt idx="0">
                    <c:v>2.9362254681818498E-2</c:v>
                  </c:pt>
                </c:numCache>
              </c:numRef>
            </c:plus>
            <c:minus>
              <c:numRef>
                <c:f>'recap BM'!$M$48</c:f>
                <c:numCache>
                  <c:formatCode>General</c:formatCode>
                  <c:ptCount val="1"/>
                  <c:pt idx="0">
                    <c:v>2.9362254681818498E-2</c:v>
                  </c:pt>
                </c:numCache>
              </c:numRef>
            </c:minus>
          </c:errBars>
          <c:cat>
            <c:numRef>
              <c:f>('recap BM'!$Q$47;'recap BM'!$Q$57;'recap BM'!$Q$67;'recap BM'!$Q$77)</c:f>
              <c:numCache>
                <c:formatCode>0.00000</c:formatCode>
                <c:ptCount val="4"/>
                <c:pt idx="0">
                  <c:v>0.87575800000000004</c:v>
                </c:pt>
                <c:pt idx="1">
                  <c:v>1.02298</c:v>
                </c:pt>
                <c:pt idx="2">
                  <c:v>0.78902399999999995</c:v>
                </c:pt>
                <c:pt idx="3">
                  <c:v>0.89632235132279003</c:v>
                </c:pt>
              </c:numCache>
            </c:numRef>
          </c:cat>
          <c:val>
            <c:numRef>
              <c:f>'recap BM'!$M$47</c:f>
              <c:numCache>
                <c:formatCode>0.00000</c:formatCode>
                <c:ptCount val="1"/>
                <c:pt idx="0">
                  <c:v>0.21587999999999999</c:v>
                </c:pt>
              </c:numCache>
            </c:numRef>
          </c:val>
        </c:ser>
        <c:ser>
          <c:idx val="1"/>
          <c:order val="1"/>
          <c:tx>
            <c:strRef>
              <c:f>'recap BM'!$B$17</c:f>
              <c:strCache>
                <c:ptCount val="1"/>
                <c:pt idx="0">
                  <c:v>WW / Fusa +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BM'!$M$58</c:f>
                <c:numCache>
                  <c:formatCode>General</c:formatCode>
                  <c:ptCount val="1"/>
                  <c:pt idx="0">
                    <c:v>1.8227122647307799E-2</c:v>
                  </c:pt>
                </c:numCache>
              </c:numRef>
            </c:plus>
            <c:minus>
              <c:numRef>
                <c:f>'recap BM'!$M$58</c:f>
                <c:numCache>
                  <c:formatCode>General</c:formatCode>
                  <c:ptCount val="1"/>
                  <c:pt idx="0">
                    <c:v>1.8227122647307799E-2</c:v>
                  </c:pt>
                </c:numCache>
              </c:numRef>
            </c:minus>
          </c:errBars>
          <c:cat>
            <c:numRef>
              <c:f>('recap BM'!$Q$47;'recap BM'!$Q$57;'recap BM'!$Q$67;'recap BM'!$Q$77)</c:f>
              <c:numCache>
                <c:formatCode>0.00000</c:formatCode>
                <c:ptCount val="4"/>
                <c:pt idx="0">
                  <c:v>0.87575800000000004</c:v>
                </c:pt>
                <c:pt idx="1">
                  <c:v>1.02298</c:v>
                </c:pt>
                <c:pt idx="2">
                  <c:v>0.78902399999999995</c:v>
                </c:pt>
                <c:pt idx="3">
                  <c:v>0.89632235132279003</c:v>
                </c:pt>
              </c:numCache>
            </c:numRef>
          </c:cat>
          <c:val>
            <c:numRef>
              <c:f>'recap BM'!$M$57</c:f>
              <c:numCache>
                <c:formatCode>0.00000</c:formatCode>
                <c:ptCount val="1"/>
                <c:pt idx="0">
                  <c:v>0.23444000000000001</c:v>
                </c:pt>
              </c:numCache>
            </c:numRef>
          </c:val>
        </c:ser>
        <c:ser>
          <c:idx val="2"/>
          <c:order val="2"/>
          <c:tx>
            <c:strRef>
              <c:f>'recap BM'!$B$24</c:f>
              <c:strCache>
                <c:ptCount val="1"/>
                <c:pt idx="0">
                  <c:v>WS / Fusa -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BM'!$M$68</c:f>
                <c:numCache>
                  <c:formatCode>General</c:formatCode>
                  <c:ptCount val="1"/>
                  <c:pt idx="0">
                    <c:v>2.8212816236597101E-2</c:v>
                  </c:pt>
                </c:numCache>
              </c:numRef>
            </c:plus>
            <c:minus>
              <c:numRef>
                <c:f>'recap BM'!$M$68</c:f>
                <c:numCache>
                  <c:formatCode>General</c:formatCode>
                  <c:ptCount val="1"/>
                  <c:pt idx="0">
                    <c:v>2.8212816236597101E-2</c:v>
                  </c:pt>
                </c:numCache>
              </c:numRef>
            </c:minus>
          </c:errBars>
          <c:cat>
            <c:numRef>
              <c:f>('recap BM'!$Q$47;'recap BM'!$Q$57;'recap BM'!$Q$67;'recap BM'!$Q$77)</c:f>
              <c:numCache>
                <c:formatCode>0.00000</c:formatCode>
                <c:ptCount val="4"/>
                <c:pt idx="0">
                  <c:v>0.87575800000000004</c:v>
                </c:pt>
                <c:pt idx="1">
                  <c:v>1.02298</c:v>
                </c:pt>
                <c:pt idx="2">
                  <c:v>0.78902399999999995</c:v>
                </c:pt>
                <c:pt idx="3">
                  <c:v>0.89632235132279003</c:v>
                </c:pt>
              </c:numCache>
            </c:numRef>
          </c:cat>
          <c:val>
            <c:numRef>
              <c:f>'recap BM'!$M$67</c:f>
              <c:numCache>
                <c:formatCode>0.00000</c:formatCode>
                <c:ptCount val="1"/>
                <c:pt idx="0">
                  <c:v>0.22603999999999999</c:v>
                </c:pt>
              </c:numCache>
            </c:numRef>
          </c:val>
        </c:ser>
        <c:ser>
          <c:idx val="3"/>
          <c:order val="3"/>
          <c:tx>
            <c:strRef>
              <c:f>'recap BM'!$B$31</c:f>
              <c:strCache>
                <c:ptCount val="1"/>
                <c:pt idx="0">
                  <c:v>WS / Fusa +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BM'!$M$78</c:f>
                <c:numCache>
                  <c:formatCode>General</c:formatCode>
                  <c:ptCount val="1"/>
                  <c:pt idx="0">
                    <c:v>1.01324725511595E-2</c:v>
                  </c:pt>
                </c:numCache>
              </c:numRef>
            </c:plus>
            <c:minus>
              <c:numRef>
                <c:f>'recap BM'!$M$78</c:f>
                <c:numCache>
                  <c:formatCode>General</c:formatCode>
                  <c:ptCount val="1"/>
                  <c:pt idx="0">
                    <c:v>1.01324725511595E-2</c:v>
                  </c:pt>
                </c:numCache>
              </c:numRef>
            </c:minus>
          </c:errBars>
          <c:cat>
            <c:numRef>
              <c:f>('recap BM'!$Q$47;'recap BM'!$Q$57;'recap BM'!$Q$67;'recap BM'!$Q$77)</c:f>
              <c:numCache>
                <c:formatCode>0.00000</c:formatCode>
                <c:ptCount val="4"/>
                <c:pt idx="0">
                  <c:v>0.87575800000000004</c:v>
                </c:pt>
                <c:pt idx="1">
                  <c:v>1.02298</c:v>
                </c:pt>
                <c:pt idx="2">
                  <c:v>0.78902399999999995</c:v>
                </c:pt>
                <c:pt idx="3">
                  <c:v>0.89632235132279003</c:v>
                </c:pt>
              </c:numCache>
            </c:numRef>
          </c:cat>
          <c:val>
            <c:numRef>
              <c:f>'recap BM'!$M$77</c:f>
              <c:numCache>
                <c:formatCode>0.00000</c:formatCode>
                <c:ptCount val="1"/>
                <c:pt idx="0">
                  <c:v>0.23108000000000001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224345472"/>
        <c:axId val="224371840"/>
      </c:barChart>
      <c:catAx>
        <c:axId val="224345472"/>
        <c:scaling>
          <c:orientation val="minMax"/>
        </c:scaling>
        <c:delete val="1"/>
        <c:axPos val="b"/>
        <c:numFmt formatCode="0.00000" sourceLinked="1"/>
        <c:majorTickMark val="out"/>
        <c:minorTickMark val="none"/>
        <c:tickLblPos val="nextTo"/>
        <c:crossAx val="224371840"/>
        <c:crosses val="autoZero"/>
        <c:auto val="1"/>
        <c:lblAlgn val="ctr"/>
        <c:lblOffset val="100"/>
        <c:noMultiLvlLbl val="0"/>
      </c:catAx>
      <c:valAx>
        <c:axId val="224371840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g/plante</a:t>
                </a:r>
              </a:p>
            </c:rich>
          </c:tx>
          <c:overlay val="0"/>
        </c:title>
        <c:numFmt formatCode="0.00000" sourceLinked="1"/>
        <c:majorTickMark val="out"/>
        <c:minorTickMark val="none"/>
        <c:tickLblPos val="nextTo"/>
        <c:crossAx val="224345472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64677168290701"/>
          <c:y val="5.13853822748754E-2"/>
          <c:w val="0.70782057619283001"/>
          <c:h val="0.897229235450249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'recap BM'!$B$10</c:f>
              <c:strCache>
                <c:ptCount val="1"/>
                <c:pt idx="0">
                  <c:v>WW / Fusa -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BM'!$R$48</c:f>
                <c:numCache>
                  <c:formatCode>General</c:formatCode>
                  <c:ptCount val="1"/>
                  <c:pt idx="0">
                    <c:v>0.41319254492526097</c:v>
                  </c:pt>
                </c:numCache>
              </c:numRef>
            </c:plus>
            <c:minus>
              <c:numRef>
                <c:f>'recap BM'!$R$48</c:f>
                <c:numCache>
                  <c:formatCode>General</c:formatCode>
                  <c:ptCount val="1"/>
                  <c:pt idx="0">
                    <c:v>0.41319254492526097</c:v>
                  </c:pt>
                </c:numCache>
              </c:numRef>
            </c:minus>
          </c:errBars>
          <c:cat>
            <c:numRef>
              <c:f>('recap BM'!$Q$47;'recap BM'!$Q$57;'recap BM'!$Q$67;'recap BM'!$Q$77)</c:f>
              <c:numCache>
                <c:formatCode>0.00000</c:formatCode>
                <c:ptCount val="4"/>
                <c:pt idx="0">
                  <c:v>0.87575800000000004</c:v>
                </c:pt>
                <c:pt idx="1">
                  <c:v>1.02298</c:v>
                </c:pt>
                <c:pt idx="2">
                  <c:v>0.78902399999999995</c:v>
                </c:pt>
                <c:pt idx="3">
                  <c:v>0.89632235132279003</c:v>
                </c:pt>
              </c:numCache>
            </c:numRef>
          </c:cat>
          <c:val>
            <c:numRef>
              <c:f>'recap BM'!$R$47</c:f>
              <c:numCache>
                <c:formatCode>0.00000</c:formatCode>
                <c:ptCount val="1"/>
                <c:pt idx="0">
                  <c:v>2.9180068361799161</c:v>
                </c:pt>
              </c:numCache>
            </c:numRef>
          </c:val>
        </c:ser>
        <c:ser>
          <c:idx val="1"/>
          <c:order val="1"/>
          <c:tx>
            <c:strRef>
              <c:f>'recap BM'!$B$17</c:f>
              <c:strCache>
                <c:ptCount val="1"/>
                <c:pt idx="0">
                  <c:v>WW / Fusa +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BM'!$R$58</c:f>
                <c:numCache>
                  <c:formatCode>General</c:formatCode>
                  <c:ptCount val="1"/>
                  <c:pt idx="0">
                    <c:v>0.26262637463449001</c:v>
                  </c:pt>
                </c:numCache>
              </c:numRef>
            </c:plus>
            <c:minus>
              <c:numRef>
                <c:f>'recap BM'!$R$58</c:f>
                <c:numCache>
                  <c:formatCode>General</c:formatCode>
                  <c:ptCount val="1"/>
                  <c:pt idx="0">
                    <c:v>0.26262637463449001</c:v>
                  </c:pt>
                </c:numCache>
              </c:numRef>
            </c:minus>
          </c:errBars>
          <c:cat>
            <c:numRef>
              <c:f>('recap BM'!$Q$47;'recap BM'!$Q$57;'recap BM'!$Q$67;'recap BM'!$Q$77)</c:f>
              <c:numCache>
                <c:formatCode>0.00000</c:formatCode>
                <c:ptCount val="4"/>
                <c:pt idx="0">
                  <c:v>0.87575800000000004</c:v>
                </c:pt>
                <c:pt idx="1">
                  <c:v>1.02298</c:v>
                </c:pt>
                <c:pt idx="2">
                  <c:v>0.78902399999999995</c:v>
                </c:pt>
                <c:pt idx="3">
                  <c:v>0.89632235132279003</c:v>
                </c:pt>
              </c:numCache>
            </c:numRef>
          </c:cat>
          <c:val>
            <c:numRef>
              <c:f>'recap BM'!$R$57</c:f>
              <c:numCache>
                <c:formatCode>0.00000</c:formatCode>
                <c:ptCount val="1"/>
                <c:pt idx="0">
                  <c:v>3.1926901535401391</c:v>
                </c:pt>
              </c:numCache>
            </c:numRef>
          </c:val>
        </c:ser>
        <c:ser>
          <c:idx val="2"/>
          <c:order val="2"/>
          <c:tx>
            <c:strRef>
              <c:f>'recap BM'!$B$24</c:f>
              <c:strCache>
                <c:ptCount val="1"/>
                <c:pt idx="0">
                  <c:v>WS / Fusa -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BM'!$R$68</c:f>
                <c:numCache>
                  <c:formatCode>General</c:formatCode>
                  <c:ptCount val="1"/>
                  <c:pt idx="0">
                    <c:v>0.245675236233101</c:v>
                  </c:pt>
                </c:numCache>
              </c:numRef>
            </c:plus>
            <c:minus>
              <c:numRef>
                <c:f>'recap BM'!$R$68</c:f>
                <c:numCache>
                  <c:formatCode>General</c:formatCode>
                  <c:ptCount val="1"/>
                  <c:pt idx="0">
                    <c:v>0.245675236233101</c:v>
                  </c:pt>
                </c:numCache>
              </c:numRef>
            </c:minus>
          </c:errBars>
          <c:cat>
            <c:numRef>
              <c:f>('recap BM'!$Q$47;'recap BM'!$Q$57;'recap BM'!$Q$67;'recap BM'!$Q$77)</c:f>
              <c:numCache>
                <c:formatCode>0.00000</c:formatCode>
                <c:ptCount val="4"/>
                <c:pt idx="0">
                  <c:v>0.87575800000000004</c:v>
                </c:pt>
                <c:pt idx="1">
                  <c:v>1.02298</c:v>
                </c:pt>
                <c:pt idx="2">
                  <c:v>0.78902399999999995</c:v>
                </c:pt>
                <c:pt idx="3">
                  <c:v>0.89632235132279003</c:v>
                </c:pt>
              </c:numCache>
            </c:numRef>
          </c:cat>
          <c:val>
            <c:numRef>
              <c:f>'recap BM'!$R$67</c:f>
              <c:numCache>
                <c:formatCode>0.00000</c:formatCode>
                <c:ptCount val="1"/>
                <c:pt idx="0">
                  <c:v>2.377790436881531</c:v>
                </c:pt>
              </c:numCache>
            </c:numRef>
          </c:val>
        </c:ser>
        <c:ser>
          <c:idx val="3"/>
          <c:order val="3"/>
          <c:tx>
            <c:strRef>
              <c:f>'recap BM'!$B$31</c:f>
              <c:strCache>
                <c:ptCount val="1"/>
                <c:pt idx="0">
                  <c:v>WS / Fusa +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BM'!$R$78</c:f>
                <c:numCache>
                  <c:formatCode>General</c:formatCode>
                  <c:ptCount val="1"/>
                  <c:pt idx="0">
                    <c:v>0.42512699539398702</c:v>
                  </c:pt>
                </c:numCache>
              </c:numRef>
            </c:plus>
            <c:minus>
              <c:numRef>
                <c:f>'recap BM'!$R$78</c:f>
                <c:numCache>
                  <c:formatCode>General</c:formatCode>
                  <c:ptCount val="1"/>
                  <c:pt idx="0">
                    <c:v>0.42512699539398702</c:v>
                  </c:pt>
                </c:numCache>
              </c:numRef>
            </c:minus>
          </c:errBars>
          <c:cat>
            <c:numRef>
              <c:f>('recap BM'!$Q$47;'recap BM'!$Q$57;'recap BM'!$Q$67;'recap BM'!$Q$77)</c:f>
              <c:numCache>
                <c:formatCode>0.00000</c:formatCode>
                <c:ptCount val="4"/>
                <c:pt idx="0">
                  <c:v>0.87575800000000004</c:v>
                </c:pt>
                <c:pt idx="1">
                  <c:v>1.02298</c:v>
                </c:pt>
                <c:pt idx="2">
                  <c:v>0.78902399999999995</c:v>
                </c:pt>
                <c:pt idx="3">
                  <c:v>0.89632235132279003</c:v>
                </c:pt>
              </c:numCache>
            </c:numRef>
          </c:cat>
          <c:val>
            <c:numRef>
              <c:f>'recap BM'!$R$77</c:f>
              <c:numCache>
                <c:formatCode>0.00000</c:formatCode>
                <c:ptCount val="1"/>
                <c:pt idx="0">
                  <c:v>2.768844061964951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224413184"/>
        <c:axId val="224414720"/>
      </c:barChart>
      <c:catAx>
        <c:axId val="224413184"/>
        <c:scaling>
          <c:orientation val="minMax"/>
        </c:scaling>
        <c:delete val="1"/>
        <c:axPos val="b"/>
        <c:numFmt formatCode="0.00000" sourceLinked="1"/>
        <c:majorTickMark val="out"/>
        <c:minorTickMark val="none"/>
        <c:tickLblPos val="nextTo"/>
        <c:crossAx val="224414720"/>
        <c:crosses val="autoZero"/>
        <c:auto val="1"/>
        <c:lblAlgn val="ctr"/>
        <c:lblOffset val="100"/>
        <c:noMultiLvlLbl val="0"/>
      </c:catAx>
      <c:valAx>
        <c:axId val="2244147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g</a:t>
                </a:r>
                <a:r>
                  <a:rPr lang="en-US" dirty="0" smtClean="0"/>
                  <a:t>/g</a:t>
                </a:r>
                <a:endParaRPr lang="en-US" dirty="0"/>
              </a:p>
            </c:rich>
          </c:tx>
          <c:overlay val="0"/>
        </c:title>
        <c:numFmt formatCode="0.00000" sourceLinked="1"/>
        <c:majorTickMark val="out"/>
        <c:minorTickMark val="none"/>
        <c:tickLblPos val="nextTo"/>
        <c:crossAx val="224413184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800067740842902"/>
          <c:y val="5.0951128886913798E-2"/>
          <c:w val="0.64097901646747601"/>
          <c:h val="0.8980977422261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'recap BM'!$B$10</c:f>
              <c:strCache>
                <c:ptCount val="1"/>
                <c:pt idx="0">
                  <c:v>WW / Fusa -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numFmt formatCode="#,##0.00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BM'!$L$48</c:f>
                <c:numCache>
                  <c:formatCode>General</c:formatCode>
                  <c:ptCount val="1"/>
                  <c:pt idx="0">
                    <c:v>6.2318833429389799E-3</c:v>
                  </c:pt>
                </c:numCache>
              </c:numRef>
            </c:plus>
            <c:minus>
              <c:numRef>
                <c:f>'recap BM'!$L$48</c:f>
                <c:numCache>
                  <c:formatCode>General</c:formatCode>
                  <c:ptCount val="1"/>
                  <c:pt idx="0">
                    <c:v>6.2318833429389799E-3</c:v>
                  </c:pt>
                </c:numCache>
              </c:numRef>
            </c:minus>
          </c:errBars>
          <c:cat>
            <c:numRef>
              <c:f>('recap BM'!$Q$47;'recap BM'!$Q$57;'recap BM'!$Q$67;'recap BM'!$Q$77)</c:f>
              <c:numCache>
                <c:formatCode>0.00000</c:formatCode>
                <c:ptCount val="4"/>
                <c:pt idx="0">
                  <c:v>0.87575800000000004</c:v>
                </c:pt>
                <c:pt idx="1">
                  <c:v>1.02298</c:v>
                </c:pt>
                <c:pt idx="2">
                  <c:v>0.78902399999999995</c:v>
                </c:pt>
                <c:pt idx="3">
                  <c:v>0.89632235132279003</c:v>
                </c:pt>
              </c:numCache>
            </c:numRef>
          </c:cat>
          <c:val>
            <c:numRef>
              <c:f>'recap BM'!$L$47</c:f>
              <c:numCache>
                <c:formatCode>0.00000</c:formatCode>
                <c:ptCount val="1"/>
                <c:pt idx="0">
                  <c:v>3.4717999999999999E-2</c:v>
                </c:pt>
              </c:numCache>
            </c:numRef>
          </c:val>
        </c:ser>
        <c:ser>
          <c:idx val="1"/>
          <c:order val="1"/>
          <c:tx>
            <c:strRef>
              <c:f>'recap BM'!$B$17</c:f>
              <c:strCache>
                <c:ptCount val="1"/>
                <c:pt idx="0">
                  <c:v>WW / Fusa +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numFmt formatCode="#,##0.00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BM'!$L$58</c:f>
                <c:numCache>
                  <c:formatCode>General</c:formatCode>
                  <c:ptCount val="1"/>
                  <c:pt idx="0">
                    <c:v>3.7605318772747798E-3</c:v>
                  </c:pt>
                </c:numCache>
              </c:numRef>
            </c:plus>
            <c:minus>
              <c:numRef>
                <c:f>'recap BM'!$L$58</c:f>
                <c:numCache>
                  <c:formatCode>General</c:formatCode>
                  <c:ptCount val="1"/>
                  <c:pt idx="0">
                    <c:v>3.7605318772747798E-3</c:v>
                  </c:pt>
                </c:numCache>
              </c:numRef>
            </c:minus>
          </c:errBars>
          <c:cat>
            <c:numRef>
              <c:f>('recap BM'!$Q$47;'recap BM'!$Q$57;'recap BM'!$Q$67;'recap BM'!$Q$77)</c:f>
              <c:numCache>
                <c:formatCode>0.00000</c:formatCode>
                <c:ptCount val="4"/>
                <c:pt idx="0">
                  <c:v>0.87575800000000004</c:v>
                </c:pt>
                <c:pt idx="1">
                  <c:v>1.02298</c:v>
                </c:pt>
                <c:pt idx="2">
                  <c:v>0.78902399999999995</c:v>
                </c:pt>
                <c:pt idx="3">
                  <c:v>0.89632235132279003</c:v>
                </c:pt>
              </c:numCache>
            </c:numRef>
          </c:cat>
          <c:val>
            <c:numRef>
              <c:f>'recap BM'!$L$57</c:f>
              <c:numCache>
                <c:formatCode>0.00000</c:formatCode>
                <c:ptCount val="1"/>
                <c:pt idx="0">
                  <c:v>4.2700000000000002E-2</c:v>
                </c:pt>
              </c:numCache>
            </c:numRef>
          </c:val>
        </c:ser>
        <c:ser>
          <c:idx val="2"/>
          <c:order val="2"/>
          <c:tx>
            <c:strRef>
              <c:f>'recap BM'!$B$24</c:f>
              <c:strCache>
                <c:ptCount val="1"/>
                <c:pt idx="0">
                  <c:v>WS / Fusa -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dLbl>
              <c:idx val="0"/>
              <c:numFmt formatCode="#,##0.000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BM'!$L$68</c:f>
                <c:numCache>
                  <c:formatCode>General</c:formatCode>
                  <c:ptCount val="1"/>
                  <c:pt idx="0">
                    <c:v>3.9874402816844996E-3</c:v>
                  </c:pt>
                </c:numCache>
              </c:numRef>
            </c:plus>
            <c:minus>
              <c:numRef>
                <c:f>'recap BM'!$L$6</c:f>
                <c:numCache>
                  <c:formatCode>General</c:formatCode>
                  <c:ptCount val="1"/>
                </c:numCache>
              </c:numRef>
            </c:minus>
          </c:errBars>
          <c:cat>
            <c:numRef>
              <c:f>('recap BM'!$Q$47;'recap BM'!$Q$57;'recap BM'!$Q$67;'recap BM'!$Q$77)</c:f>
              <c:numCache>
                <c:formatCode>0.00000</c:formatCode>
                <c:ptCount val="4"/>
                <c:pt idx="0">
                  <c:v>0.87575800000000004</c:v>
                </c:pt>
                <c:pt idx="1">
                  <c:v>1.02298</c:v>
                </c:pt>
                <c:pt idx="2">
                  <c:v>0.78902399999999995</c:v>
                </c:pt>
                <c:pt idx="3">
                  <c:v>0.89632235132279003</c:v>
                </c:pt>
              </c:numCache>
            </c:numRef>
          </c:cat>
          <c:val>
            <c:numRef>
              <c:f>'recap BM'!$L$67</c:f>
              <c:numCache>
                <c:formatCode>0.00000</c:formatCode>
                <c:ptCount val="1"/>
                <c:pt idx="0">
                  <c:v>2.6263999999999999E-2</c:v>
                </c:pt>
              </c:numCache>
            </c:numRef>
          </c:val>
        </c:ser>
        <c:ser>
          <c:idx val="3"/>
          <c:order val="3"/>
          <c:tx>
            <c:strRef>
              <c:f>'recap BM'!$B$31</c:f>
              <c:strCache>
                <c:ptCount val="1"/>
                <c:pt idx="0">
                  <c:v>WS / Fusa +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38100">
              <a:solidFill>
                <a:srgbClr val="C00000"/>
              </a:solidFill>
            </a:ln>
          </c:spPr>
          <c:invertIfNegative val="0"/>
          <c:dLbls>
            <c:numFmt formatCode="#,##0.00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BM'!$L$78</c:f>
                <c:numCache>
                  <c:formatCode>General</c:formatCode>
                  <c:ptCount val="1"/>
                  <c:pt idx="0">
                    <c:v>1.83096192176222E-3</c:v>
                  </c:pt>
                </c:numCache>
              </c:numRef>
            </c:plus>
            <c:minus>
              <c:numRef>
                <c:f>'recap BM'!$L$78</c:f>
                <c:numCache>
                  <c:formatCode>General</c:formatCode>
                  <c:ptCount val="1"/>
                  <c:pt idx="0">
                    <c:v>1.83096192176222E-3</c:v>
                  </c:pt>
                </c:numCache>
              </c:numRef>
            </c:minus>
          </c:errBars>
          <c:cat>
            <c:numRef>
              <c:f>('recap BM'!$Q$47;'recap BM'!$Q$57;'recap BM'!$Q$67;'recap BM'!$Q$77)</c:f>
              <c:numCache>
                <c:formatCode>0.00000</c:formatCode>
                <c:ptCount val="4"/>
                <c:pt idx="0">
                  <c:v>0.87575800000000004</c:v>
                </c:pt>
                <c:pt idx="1">
                  <c:v>1.02298</c:v>
                </c:pt>
                <c:pt idx="2">
                  <c:v>0.78902399999999995</c:v>
                </c:pt>
                <c:pt idx="3">
                  <c:v>0.89632235132279003</c:v>
                </c:pt>
              </c:numCache>
            </c:numRef>
          </c:cat>
          <c:val>
            <c:numRef>
              <c:f>'recap BM'!$L$77</c:f>
              <c:numCache>
                <c:formatCode>0.00000</c:formatCode>
                <c:ptCount val="1"/>
                <c:pt idx="0">
                  <c:v>2.82223513227901E-2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224511872"/>
        <c:axId val="224513408"/>
      </c:barChart>
      <c:catAx>
        <c:axId val="224511872"/>
        <c:scaling>
          <c:orientation val="minMax"/>
        </c:scaling>
        <c:delete val="1"/>
        <c:axPos val="b"/>
        <c:numFmt formatCode="0.00000" sourceLinked="1"/>
        <c:majorTickMark val="out"/>
        <c:minorTickMark val="none"/>
        <c:tickLblPos val="nextTo"/>
        <c:crossAx val="224513408"/>
        <c:crosses val="autoZero"/>
        <c:auto val="1"/>
        <c:lblAlgn val="ctr"/>
        <c:lblOffset val="100"/>
        <c:noMultiLvlLbl val="0"/>
      </c:catAx>
      <c:valAx>
        <c:axId val="2245134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g/plante</a:t>
                </a:r>
              </a:p>
            </c:rich>
          </c:tx>
          <c:overlay val="0"/>
        </c:title>
        <c:numFmt formatCode="0.00000" sourceLinked="1"/>
        <c:majorTickMark val="out"/>
        <c:minorTickMark val="none"/>
        <c:tickLblPos val="nextTo"/>
        <c:crossAx val="224511872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77928069316899"/>
          <c:y val="5.10794438497379E-2"/>
          <c:w val="0.62535718068842505"/>
          <c:h val="0.897841112300523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'recap BM'!$B$10</c:f>
              <c:strCache>
                <c:ptCount val="1"/>
                <c:pt idx="0">
                  <c:v>WW / Fusa -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BM'!$F$48</c:f>
                <c:numCache>
                  <c:formatCode>General</c:formatCode>
                  <c:ptCount val="1"/>
                  <c:pt idx="0">
                    <c:v>111.70720657146521</c:v>
                  </c:pt>
                </c:numCache>
              </c:numRef>
            </c:plus>
            <c:minus>
              <c:numRef>
                <c:f>'recap BM'!$F$48</c:f>
                <c:numCache>
                  <c:formatCode>General</c:formatCode>
                  <c:ptCount val="1"/>
                  <c:pt idx="0">
                    <c:v>111.70720657146521</c:v>
                  </c:pt>
                </c:numCache>
              </c:numRef>
            </c:minus>
          </c:errBars>
          <c:cat>
            <c:numRef>
              <c:f>('recap BM'!$Q$47;'recap BM'!$Q$57;'recap BM'!$Q$67;'recap BM'!$Q$77)</c:f>
              <c:numCache>
                <c:formatCode>0.00000</c:formatCode>
                <c:ptCount val="4"/>
                <c:pt idx="0">
                  <c:v>0.87575800000000004</c:v>
                </c:pt>
                <c:pt idx="1">
                  <c:v>1.02298</c:v>
                </c:pt>
                <c:pt idx="2">
                  <c:v>0.78902399999999995</c:v>
                </c:pt>
                <c:pt idx="3">
                  <c:v>0.89632235132279003</c:v>
                </c:pt>
              </c:numCache>
            </c:numRef>
          </c:cat>
          <c:val>
            <c:numRef>
              <c:f>'recap BM'!$F$47</c:f>
              <c:numCache>
                <c:formatCode>0.00</c:formatCode>
                <c:ptCount val="1"/>
                <c:pt idx="0">
                  <c:v>185</c:v>
                </c:pt>
              </c:numCache>
            </c:numRef>
          </c:val>
        </c:ser>
        <c:ser>
          <c:idx val="1"/>
          <c:order val="1"/>
          <c:tx>
            <c:strRef>
              <c:f>'recap BM'!$B$17</c:f>
              <c:strCache>
                <c:ptCount val="1"/>
                <c:pt idx="0">
                  <c:v>WW / Fusa +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BM'!$F$58</c:f>
                <c:numCache>
                  <c:formatCode>General</c:formatCode>
                  <c:ptCount val="1"/>
                  <c:pt idx="0">
                    <c:v>37.917014650417457</c:v>
                  </c:pt>
                </c:numCache>
              </c:numRef>
            </c:plus>
            <c:minus>
              <c:numRef>
                <c:f>'recap BM'!$F$58</c:f>
                <c:numCache>
                  <c:formatCode>General</c:formatCode>
                  <c:ptCount val="1"/>
                  <c:pt idx="0">
                    <c:v>37.917014650417457</c:v>
                  </c:pt>
                </c:numCache>
              </c:numRef>
            </c:minus>
          </c:errBars>
          <c:cat>
            <c:numRef>
              <c:f>('recap BM'!$Q$47;'recap BM'!$Q$57;'recap BM'!$Q$67;'recap BM'!$Q$77)</c:f>
              <c:numCache>
                <c:formatCode>0.00000</c:formatCode>
                <c:ptCount val="4"/>
                <c:pt idx="0">
                  <c:v>0.87575800000000004</c:v>
                </c:pt>
                <c:pt idx="1">
                  <c:v>1.02298</c:v>
                </c:pt>
                <c:pt idx="2">
                  <c:v>0.78902399999999995</c:v>
                </c:pt>
                <c:pt idx="3">
                  <c:v>0.89632235132279003</c:v>
                </c:pt>
              </c:numCache>
            </c:numRef>
          </c:cat>
          <c:val>
            <c:numRef>
              <c:f>'recap BM'!$F$57</c:f>
              <c:numCache>
                <c:formatCode>0.00</c:formatCode>
                <c:ptCount val="1"/>
                <c:pt idx="0">
                  <c:v>150.19999999999999</c:v>
                </c:pt>
              </c:numCache>
            </c:numRef>
          </c:val>
        </c:ser>
        <c:ser>
          <c:idx val="2"/>
          <c:order val="2"/>
          <c:tx>
            <c:strRef>
              <c:f>'recap BM'!$B$24</c:f>
              <c:strCache>
                <c:ptCount val="1"/>
                <c:pt idx="0">
                  <c:v>WS / Fusa -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BM'!$F$68</c:f>
                <c:numCache>
                  <c:formatCode>General</c:formatCode>
                  <c:ptCount val="1"/>
                  <c:pt idx="0">
                    <c:v>61.144909845382863</c:v>
                  </c:pt>
                </c:numCache>
              </c:numRef>
            </c:plus>
            <c:minus>
              <c:numRef>
                <c:f>'recap BM'!$F$68</c:f>
                <c:numCache>
                  <c:formatCode>General</c:formatCode>
                  <c:ptCount val="1"/>
                  <c:pt idx="0">
                    <c:v>61.144909845382863</c:v>
                  </c:pt>
                </c:numCache>
              </c:numRef>
            </c:minus>
          </c:errBars>
          <c:cat>
            <c:numRef>
              <c:f>('recap BM'!$Q$47;'recap BM'!$Q$57;'recap BM'!$Q$67;'recap BM'!$Q$77)</c:f>
              <c:numCache>
                <c:formatCode>0.00000</c:formatCode>
                <c:ptCount val="4"/>
                <c:pt idx="0">
                  <c:v>0.87575800000000004</c:v>
                </c:pt>
                <c:pt idx="1">
                  <c:v>1.02298</c:v>
                </c:pt>
                <c:pt idx="2">
                  <c:v>0.78902399999999995</c:v>
                </c:pt>
                <c:pt idx="3">
                  <c:v>0.89632235132279003</c:v>
                </c:pt>
              </c:numCache>
            </c:numRef>
          </c:cat>
          <c:val>
            <c:numRef>
              <c:f>'recap BM'!$F$67</c:f>
              <c:numCache>
                <c:formatCode>0.00</c:formatCode>
                <c:ptCount val="1"/>
                <c:pt idx="0">
                  <c:v>190.8</c:v>
                </c:pt>
              </c:numCache>
            </c:numRef>
          </c:val>
        </c:ser>
        <c:ser>
          <c:idx val="3"/>
          <c:order val="3"/>
          <c:tx>
            <c:strRef>
              <c:f>'recap BM'!$B$31</c:f>
              <c:strCache>
                <c:ptCount val="1"/>
                <c:pt idx="0">
                  <c:v>WS / Fusa +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38100">
              <a:solidFill>
                <a:srgbClr val="C00000"/>
              </a:solidFill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BM'!$F$78</c:f>
                <c:numCache>
                  <c:formatCode>General</c:formatCode>
                  <c:ptCount val="1"/>
                  <c:pt idx="0">
                    <c:v>61.27968668327199</c:v>
                  </c:pt>
                </c:numCache>
              </c:numRef>
            </c:plus>
            <c:minus>
              <c:numRef>
                <c:f>'recap BM'!$F$78</c:f>
                <c:numCache>
                  <c:formatCode>General</c:formatCode>
                  <c:ptCount val="1"/>
                  <c:pt idx="0">
                    <c:v>61.27968668327199</c:v>
                  </c:pt>
                </c:numCache>
              </c:numRef>
            </c:minus>
          </c:errBars>
          <c:cat>
            <c:numRef>
              <c:f>('recap BM'!$Q$47;'recap BM'!$Q$57;'recap BM'!$Q$67;'recap BM'!$Q$77)</c:f>
              <c:numCache>
                <c:formatCode>0.00000</c:formatCode>
                <c:ptCount val="4"/>
                <c:pt idx="0">
                  <c:v>0.87575800000000004</c:v>
                </c:pt>
                <c:pt idx="1">
                  <c:v>1.02298</c:v>
                </c:pt>
                <c:pt idx="2">
                  <c:v>0.78902399999999995</c:v>
                </c:pt>
                <c:pt idx="3">
                  <c:v>0.89632235132279003</c:v>
                </c:pt>
              </c:numCache>
            </c:numRef>
          </c:cat>
          <c:val>
            <c:numRef>
              <c:f>'recap BM'!$F$77</c:f>
              <c:numCache>
                <c:formatCode>0.00</c:formatCode>
                <c:ptCount val="1"/>
                <c:pt idx="0">
                  <c:v>143.19999999999999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224585984"/>
        <c:axId val="224600064"/>
      </c:barChart>
      <c:catAx>
        <c:axId val="224585984"/>
        <c:scaling>
          <c:orientation val="minMax"/>
        </c:scaling>
        <c:delete val="1"/>
        <c:axPos val="b"/>
        <c:numFmt formatCode="0.00000" sourceLinked="1"/>
        <c:majorTickMark val="out"/>
        <c:minorTickMark val="none"/>
        <c:tickLblPos val="nextTo"/>
        <c:crossAx val="224600064"/>
        <c:crosses val="autoZero"/>
        <c:auto val="1"/>
        <c:lblAlgn val="ctr"/>
        <c:lblOffset val="100"/>
        <c:noMultiLvlLbl val="0"/>
      </c:catAx>
      <c:valAx>
        <c:axId val="224600064"/>
        <c:scaling>
          <c:orientation val="minMax"/>
          <c:max val="3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nb  / plante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224585984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64677168290701"/>
          <c:y val="5.47522535145408E-2"/>
          <c:w val="0.64111407012580601"/>
          <c:h val="0.89049549297091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'recap BM'!$B$10</c:f>
              <c:strCache>
                <c:ptCount val="1"/>
                <c:pt idx="0">
                  <c:v>WW / Fusa -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BM'!$T$48</c:f>
                <c:numCache>
                  <c:formatCode>General</c:formatCode>
                  <c:ptCount val="1"/>
                  <c:pt idx="0">
                    <c:v>0.120017176068345</c:v>
                  </c:pt>
                </c:numCache>
              </c:numRef>
            </c:plus>
            <c:minus>
              <c:numRef>
                <c:f>'recap BM'!$T$48</c:f>
                <c:numCache>
                  <c:formatCode>General</c:formatCode>
                  <c:ptCount val="1"/>
                  <c:pt idx="0">
                    <c:v>0.120017176068345</c:v>
                  </c:pt>
                </c:numCache>
              </c:numRef>
            </c:minus>
          </c:errBars>
          <c:cat>
            <c:numRef>
              <c:f>('recap BM'!$Q$47;'recap BM'!$Q$57;'recap BM'!$Q$67;'recap BM'!$Q$77)</c:f>
              <c:numCache>
                <c:formatCode>0.00000</c:formatCode>
                <c:ptCount val="4"/>
                <c:pt idx="0">
                  <c:v>0.87575800000000004</c:v>
                </c:pt>
                <c:pt idx="1">
                  <c:v>1.02298</c:v>
                </c:pt>
                <c:pt idx="2">
                  <c:v>0.78902399999999995</c:v>
                </c:pt>
                <c:pt idx="3">
                  <c:v>0.89632235132279003</c:v>
                </c:pt>
              </c:numCache>
            </c:numRef>
          </c:cat>
          <c:val>
            <c:numRef>
              <c:f>'recap BM'!$T$47</c:f>
              <c:numCache>
                <c:formatCode>0.00000</c:formatCode>
                <c:ptCount val="1"/>
                <c:pt idx="0">
                  <c:v>0.23500693613326301</c:v>
                </c:pt>
              </c:numCache>
            </c:numRef>
          </c:val>
        </c:ser>
        <c:ser>
          <c:idx val="1"/>
          <c:order val="1"/>
          <c:tx>
            <c:strRef>
              <c:f>'recap BM'!$B$17</c:f>
              <c:strCache>
                <c:ptCount val="1"/>
                <c:pt idx="0">
                  <c:v>WW / Fusa +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BM'!$T$58</c:f>
                <c:numCache>
                  <c:formatCode>General</c:formatCode>
                  <c:ptCount val="1"/>
                  <c:pt idx="0">
                    <c:v>4.7902011398002403E-2</c:v>
                  </c:pt>
                </c:numCache>
              </c:numRef>
            </c:plus>
            <c:minus>
              <c:numRef>
                <c:f>'recap BM'!$T$58</c:f>
                <c:numCache>
                  <c:formatCode>General</c:formatCode>
                  <c:ptCount val="1"/>
                  <c:pt idx="0">
                    <c:v>4.7902011398002403E-2</c:v>
                  </c:pt>
                </c:numCache>
              </c:numRef>
            </c:minus>
          </c:errBars>
          <c:cat>
            <c:numRef>
              <c:f>('recap BM'!$Q$47;'recap BM'!$Q$57;'recap BM'!$Q$67;'recap BM'!$Q$77)</c:f>
              <c:numCache>
                <c:formatCode>0.00000</c:formatCode>
                <c:ptCount val="4"/>
                <c:pt idx="0">
                  <c:v>0.87575800000000004</c:v>
                </c:pt>
                <c:pt idx="1">
                  <c:v>1.02298</c:v>
                </c:pt>
                <c:pt idx="2">
                  <c:v>0.78902399999999995</c:v>
                </c:pt>
                <c:pt idx="3">
                  <c:v>0.89632235132279003</c:v>
                </c:pt>
              </c:numCache>
            </c:numRef>
          </c:cat>
          <c:val>
            <c:numRef>
              <c:f>'recap BM'!$T$57</c:f>
              <c:numCache>
                <c:formatCode>0.00000</c:formatCode>
                <c:ptCount val="1"/>
                <c:pt idx="0">
                  <c:v>0.29393928895925697</c:v>
                </c:pt>
              </c:numCache>
            </c:numRef>
          </c:val>
        </c:ser>
        <c:ser>
          <c:idx val="2"/>
          <c:order val="2"/>
          <c:tx>
            <c:strRef>
              <c:f>'recap BM'!$B$24</c:f>
              <c:strCache>
                <c:ptCount val="1"/>
                <c:pt idx="0">
                  <c:v>WS / Fusa -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BM'!$T$68</c:f>
                <c:numCache>
                  <c:formatCode>General</c:formatCode>
                  <c:ptCount val="1"/>
                  <c:pt idx="0">
                    <c:v>4.7194407978425397E-2</c:v>
                  </c:pt>
                </c:numCache>
              </c:numRef>
            </c:plus>
            <c:minus>
              <c:numRef>
                <c:f>'recap BM'!$T$68</c:f>
                <c:numCache>
                  <c:formatCode>General</c:formatCode>
                  <c:ptCount val="1"/>
                  <c:pt idx="0">
                    <c:v>4.7194407978425397E-2</c:v>
                  </c:pt>
                </c:numCache>
              </c:numRef>
            </c:minus>
          </c:errBars>
          <c:cat>
            <c:numRef>
              <c:f>('recap BM'!$Q$47;'recap BM'!$Q$57;'recap BM'!$Q$67;'recap BM'!$Q$77)</c:f>
              <c:numCache>
                <c:formatCode>0.00000</c:formatCode>
                <c:ptCount val="4"/>
                <c:pt idx="0">
                  <c:v>0.87575800000000004</c:v>
                </c:pt>
                <c:pt idx="1">
                  <c:v>1.02298</c:v>
                </c:pt>
                <c:pt idx="2">
                  <c:v>0.78902399999999995</c:v>
                </c:pt>
                <c:pt idx="3">
                  <c:v>0.89632235132279003</c:v>
                </c:pt>
              </c:numCache>
            </c:numRef>
          </c:cat>
          <c:val>
            <c:numRef>
              <c:f>'recap BM'!$T$67</c:f>
              <c:numCache>
                <c:formatCode>0.00000</c:formatCode>
                <c:ptCount val="1"/>
                <c:pt idx="0">
                  <c:v>0.14893441562426599</c:v>
                </c:pt>
              </c:numCache>
            </c:numRef>
          </c:val>
        </c:ser>
        <c:ser>
          <c:idx val="3"/>
          <c:order val="3"/>
          <c:tx>
            <c:strRef>
              <c:f>'recap BM'!$B$31</c:f>
              <c:strCache>
                <c:ptCount val="1"/>
                <c:pt idx="0">
                  <c:v>WS / Fusa +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BM'!$T$78</c:f>
                <c:numCache>
                  <c:formatCode>General</c:formatCode>
                  <c:ptCount val="1"/>
                  <c:pt idx="0">
                    <c:v>0.101622258591853</c:v>
                  </c:pt>
                </c:numCache>
              </c:numRef>
            </c:plus>
            <c:minus>
              <c:numRef>
                <c:f>'recap BM'!$T$78</c:f>
                <c:numCache>
                  <c:formatCode>General</c:formatCode>
                  <c:ptCount val="1"/>
                  <c:pt idx="0">
                    <c:v>0.101622258591853</c:v>
                  </c:pt>
                </c:numCache>
              </c:numRef>
            </c:minus>
          </c:errBars>
          <c:cat>
            <c:numRef>
              <c:f>('recap BM'!$Q$47;'recap BM'!$Q$57;'recap BM'!$Q$67;'recap BM'!$Q$77)</c:f>
              <c:numCache>
                <c:formatCode>0.00000</c:formatCode>
                <c:ptCount val="4"/>
                <c:pt idx="0">
                  <c:v>0.87575800000000004</c:v>
                </c:pt>
                <c:pt idx="1">
                  <c:v>1.02298</c:v>
                </c:pt>
                <c:pt idx="2">
                  <c:v>0.78902399999999995</c:v>
                </c:pt>
                <c:pt idx="3">
                  <c:v>0.89632235132279003</c:v>
                </c:pt>
              </c:numCache>
            </c:numRef>
          </c:cat>
          <c:val>
            <c:numRef>
              <c:f>'recap BM'!$T$77</c:f>
              <c:numCache>
                <c:formatCode>0.00000</c:formatCode>
                <c:ptCount val="1"/>
                <c:pt idx="0">
                  <c:v>0.22949080040303901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224642176"/>
        <c:axId val="224643712"/>
      </c:barChart>
      <c:catAx>
        <c:axId val="224642176"/>
        <c:scaling>
          <c:orientation val="minMax"/>
        </c:scaling>
        <c:delete val="1"/>
        <c:axPos val="b"/>
        <c:numFmt formatCode="0.00000" sourceLinked="1"/>
        <c:majorTickMark val="out"/>
        <c:minorTickMark val="none"/>
        <c:tickLblPos val="nextTo"/>
        <c:crossAx val="224643712"/>
        <c:crosses val="autoZero"/>
        <c:auto val="1"/>
        <c:lblAlgn val="ctr"/>
        <c:lblOffset val="100"/>
        <c:noMultiLvlLbl val="0"/>
      </c:catAx>
      <c:valAx>
        <c:axId val="2246437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mg</a:t>
                </a:r>
                <a:r>
                  <a:rPr lang="en-US" dirty="0" smtClean="0"/>
                  <a:t>/nodule</a:t>
                </a:r>
                <a:endParaRPr lang="en-US" dirty="0"/>
              </a:p>
            </c:rich>
          </c:tx>
          <c:overlay val="0"/>
        </c:title>
        <c:numFmt formatCode="0.00000" sourceLinked="1"/>
        <c:majorTickMark val="out"/>
        <c:minorTickMark val="none"/>
        <c:tickLblPos val="nextTo"/>
        <c:crossAx val="224642176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Drought pot</c:v>
          </c:tx>
          <c:spPr>
            <a:ln w="47625">
              <a:noFill/>
            </a:ln>
          </c:spPr>
          <c:xVal>
            <c:strRef>
              <c:f>'Arrosage du 10 au 29 Avril.csv'!$E$450:$E$470</c:f>
              <c:strCache>
                <c:ptCount val="21"/>
                <c:pt idx="0">
                  <c:v>04/10/13 00:00</c:v>
                </c:pt>
                <c:pt idx="1">
                  <c:v>04/11/13 00:00</c:v>
                </c:pt>
                <c:pt idx="2">
                  <c:v>4/13/2013</c:v>
                </c:pt>
                <c:pt idx="3">
                  <c:v>4/14/2013</c:v>
                </c:pt>
                <c:pt idx="4">
                  <c:v>4/15/2013</c:v>
                </c:pt>
                <c:pt idx="5">
                  <c:v>4/16/2013</c:v>
                </c:pt>
                <c:pt idx="6">
                  <c:v>4/17/2013</c:v>
                </c:pt>
                <c:pt idx="7">
                  <c:v>4/18/2013</c:v>
                </c:pt>
                <c:pt idx="8">
                  <c:v>4/19/2013</c:v>
                </c:pt>
                <c:pt idx="9">
                  <c:v>4/20/2013</c:v>
                </c:pt>
                <c:pt idx="10">
                  <c:v>4/21/2013</c:v>
                </c:pt>
                <c:pt idx="11">
                  <c:v>4/22/2013</c:v>
                </c:pt>
                <c:pt idx="12">
                  <c:v>4/23/2013</c:v>
                </c:pt>
                <c:pt idx="13">
                  <c:v>4/23/2013</c:v>
                </c:pt>
                <c:pt idx="14">
                  <c:v>4/23/2013</c:v>
                </c:pt>
                <c:pt idx="15">
                  <c:v>4/24/2013</c:v>
                </c:pt>
                <c:pt idx="16">
                  <c:v>4/25/2013</c:v>
                </c:pt>
                <c:pt idx="17">
                  <c:v>4/26/2013</c:v>
                </c:pt>
                <c:pt idx="18">
                  <c:v>4/26/2013</c:v>
                </c:pt>
                <c:pt idx="19">
                  <c:v>4/27/2013</c:v>
                </c:pt>
                <c:pt idx="20">
                  <c:v>4/28/2013</c:v>
                </c:pt>
              </c:strCache>
            </c:strRef>
          </c:xVal>
          <c:yVal>
            <c:numRef>
              <c:f>'Arrosage du 10 au 29 Avril.csv'!$F$450:$F$470</c:f>
              <c:numCache>
                <c:formatCode>General</c:formatCode>
                <c:ptCount val="21"/>
                <c:pt idx="0">
                  <c:v>1926</c:v>
                </c:pt>
                <c:pt idx="1">
                  <c:v>1926</c:v>
                </c:pt>
                <c:pt idx="2">
                  <c:v>1926</c:v>
                </c:pt>
                <c:pt idx="3">
                  <c:v>1925</c:v>
                </c:pt>
                <c:pt idx="4">
                  <c:v>1913</c:v>
                </c:pt>
                <c:pt idx="5">
                  <c:v>1898</c:v>
                </c:pt>
                <c:pt idx="6">
                  <c:v>1931</c:v>
                </c:pt>
                <c:pt idx="7">
                  <c:v>1930</c:v>
                </c:pt>
                <c:pt idx="8">
                  <c:v>1931</c:v>
                </c:pt>
                <c:pt idx="9">
                  <c:v>1931</c:v>
                </c:pt>
                <c:pt idx="10">
                  <c:v>1931</c:v>
                </c:pt>
                <c:pt idx="11">
                  <c:v>1913</c:v>
                </c:pt>
                <c:pt idx="12">
                  <c:v>1865</c:v>
                </c:pt>
                <c:pt idx="13">
                  <c:v>1843</c:v>
                </c:pt>
                <c:pt idx="14">
                  <c:v>1865</c:v>
                </c:pt>
                <c:pt idx="15">
                  <c:v>1843</c:v>
                </c:pt>
                <c:pt idx="16">
                  <c:v>1833</c:v>
                </c:pt>
                <c:pt idx="17">
                  <c:v>1832</c:v>
                </c:pt>
                <c:pt idx="18">
                  <c:v>1838</c:v>
                </c:pt>
                <c:pt idx="19">
                  <c:v>1838</c:v>
                </c:pt>
                <c:pt idx="20">
                  <c:v>1838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382336"/>
        <c:axId val="180384128"/>
      </c:scatterChart>
      <c:valAx>
        <c:axId val="180382336"/>
        <c:scaling>
          <c:orientation val="minMax"/>
        </c:scaling>
        <c:delete val="0"/>
        <c:axPos val="b"/>
        <c:majorTickMark val="out"/>
        <c:minorTickMark val="none"/>
        <c:tickLblPos val="nextTo"/>
        <c:crossAx val="180384128"/>
        <c:crosses val="autoZero"/>
        <c:crossBetween val="midCat"/>
      </c:valAx>
      <c:valAx>
        <c:axId val="180384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038233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61951353753601"/>
          <c:y val="7.2015275533079598E-2"/>
          <c:w val="0.76151354964294504"/>
          <c:h val="0.865487331213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'recap BM'!$B$10</c:f>
              <c:strCache>
                <c:ptCount val="1"/>
                <c:pt idx="0">
                  <c:v>WW / Fusa -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BM'!$S$48</c:f>
                <c:numCache>
                  <c:formatCode>General</c:formatCode>
                  <c:ptCount val="1"/>
                  <c:pt idx="0">
                    <c:v>9.6852747533341492E-3</c:v>
                  </c:pt>
                </c:numCache>
              </c:numRef>
            </c:plus>
            <c:minus>
              <c:numRef>
                <c:f>'recap BM'!$S$48</c:f>
                <c:numCache>
                  <c:formatCode>General</c:formatCode>
                  <c:ptCount val="1"/>
                  <c:pt idx="0">
                    <c:v>9.6852747533341492E-3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0.87575800000000004</c:v>
                </c:pt>
                <c:pt idx="1">
                  <c:v>1.02298</c:v>
                </c:pt>
                <c:pt idx="2">
                  <c:v>0.78902399999999995</c:v>
                </c:pt>
                <c:pt idx="3">
                  <c:v>0.89632235132279003</c:v>
                </c:pt>
              </c:numCache>
            </c:numRef>
          </c:cat>
          <c:val>
            <c:numRef>
              <c:f>'recap BM'!$S$47</c:f>
              <c:numCache>
                <c:formatCode>0.00000</c:formatCode>
                <c:ptCount val="1"/>
                <c:pt idx="0">
                  <c:v>0.160101403054764</c:v>
                </c:pt>
              </c:numCache>
            </c:numRef>
          </c:val>
        </c:ser>
        <c:ser>
          <c:idx val="1"/>
          <c:order val="1"/>
          <c:tx>
            <c:strRef>
              <c:f>'recap BM'!$B$17</c:f>
              <c:strCache>
                <c:ptCount val="1"/>
                <c:pt idx="0">
                  <c:v>WW / Fusa +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BM'!$S$58</c:f>
                <c:numCache>
                  <c:formatCode>General</c:formatCode>
                  <c:ptCount val="1"/>
                  <c:pt idx="0">
                    <c:v>1.79411463330864E-2</c:v>
                  </c:pt>
                </c:numCache>
              </c:numRef>
            </c:plus>
            <c:minus>
              <c:numRef>
                <c:f>'recap BM'!$S$58</c:f>
                <c:numCache>
                  <c:formatCode>General</c:formatCode>
                  <c:ptCount val="1"/>
                  <c:pt idx="0">
                    <c:v>1.79411463330864E-2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0.87575800000000004</c:v>
                </c:pt>
                <c:pt idx="1">
                  <c:v>1.02298</c:v>
                </c:pt>
                <c:pt idx="2">
                  <c:v>0.78902399999999995</c:v>
                </c:pt>
                <c:pt idx="3">
                  <c:v>0.89632235132279003</c:v>
                </c:pt>
              </c:numCache>
            </c:numRef>
          </c:cat>
          <c:val>
            <c:numRef>
              <c:f>'recap BM'!$S$57</c:f>
              <c:numCache>
                <c:formatCode>0.00000</c:formatCode>
                <c:ptCount val="1"/>
                <c:pt idx="0">
                  <c:v>0.182697026883924</c:v>
                </c:pt>
              </c:numCache>
            </c:numRef>
          </c:val>
        </c:ser>
        <c:ser>
          <c:idx val="2"/>
          <c:order val="2"/>
          <c:tx>
            <c:strRef>
              <c:f>'recap BM'!$B$24</c:f>
              <c:strCache>
                <c:ptCount val="1"/>
                <c:pt idx="0">
                  <c:v>WS / Fusa -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BM'!$S$68</c:f>
                <c:numCache>
                  <c:formatCode>General</c:formatCode>
                  <c:ptCount val="1"/>
                  <c:pt idx="0">
                    <c:v>1.33079030118952E-2</c:v>
                  </c:pt>
                </c:numCache>
              </c:numRef>
            </c:plus>
            <c:minus>
              <c:numRef>
                <c:f>'recap BM'!$S$68</c:f>
                <c:numCache>
                  <c:formatCode>General</c:formatCode>
                  <c:ptCount val="1"/>
                  <c:pt idx="0">
                    <c:v>1.33079030118952E-2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0.87575800000000004</c:v>
                </c:pt>
                <c:pt idx="1">
                  <c:v>1.02298</c:v>
                </c:pt>
                <c:pt idx="2">
                  <c:v>0.78902399999999995</c:v>
                </c:pt>
                <c:pt idx="3">
                  <c:v>0.89632235132279003</c:v>
                </c:pt>
              </c:numCache>
            </c:numRef>
          </c:cat>
          <c:val>
            <c:numRef>
              <c:f>'recap BM'!$S$67</c:f>
              <c:numCache>
                <c:formatCode>0.00000</c:formatCode>
                <c:ptCount val="1"/>
                <c:pt idx="0">
                  <c:v>0.116368644370984</c:v>
                </c:pt>
              </c:numCache>
            </c:numRef>
          </c:val>
        </c:ser>
        <c:ser>
          <c:idx val="3"/>
          <c:order val="3"/>
          <c:tx>
            <c:strRef>
              <c:f>'recap BM'!$B$31</c:f>
              <c:strCache>
                <c:ptCount val="1"/>
                <c:pt idx="0">
                  <c:v>WS / Fusa +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BM'!$S$78</c:f>
                <c:numCache>
                  <c:formatCode>General</c:formatCode>
                  <c:ptCount val="1"/>
                  <c:pt idx="0">
                    <c:v>1.1228602257154101E-2</c:v>
                  </c:pt>
                </c:numCache>
              </c:numRef>
            </c:plus>
            <c:minus>
              <c:numRef>
                <c:f>'recap BM'!$S$78</c:f>
                <c:numCache>
                  <c:formatCode>General</c:formatCode>
                  <c:ptCount val="1"/>
                  <c:pt idx="0">
                    <c:v>1.1228602257154101E-2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0.87575800000000004</c:v>
                </c:pt>
                <c:pt idx="1">
                  <c:v>1.02298</c:v>
                </c:pt>
                <c:pt idx="2">
                  <c:v>0.78902399999999995</c:v>
                </c:pt>
                <c:pt idx="3">
                  <c:v>0.89632235132279003</c:v>
                </c:pt>
              </c:numCache>
            </c:numRef>
          </c:cat>
          <c:val>
            <c:numRef>
              <c:f>'recap BM'!$S$77</c:f>
              <c:numCache>
                <c:formatCode>0.00000</c:formatCode>
                <c:ptCount val="1"/>
                <c:pt idx="0">
                  <c:v>0.122325936911549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224710656"/>
        <c:axId val="224712192"/>
      </c:barChart>
      <c:catAx>
        <c:axId val="224710656"/>
        <c:scaling>
          <c:orientation val="minMax"/>
        </c:scaling>
        <c:delete val="1"/>
        <c:axPos val="b"/>
        <c:numFmt formatCode="0.00000" sourceLinked="1"/>
        <c:majorTickMark val="out"/>
        <c:minorTickMark val="none"/>
        <c:tickLblPos val="nextTo"/>
        <c:crossAx val="224712192"/>
        <c:crosses val="autoZero"/>
        <c:auto val="1"/>
        <c:lblAlgn val="ctr"/>
        <c:lblOffset val="100"/>
        <c:noMultiLvlLbl val="0"/>
      </c:catAx>
      <c:valAx>
        <c:axId val="2247121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g/g</a:t>
                </a:r>
              </a:p>
            </c:rich>
          </c:tx>
          <c:overlay val="0"/>
        </c:title>
        <c:numFmt formatCode="0.00" sourceLinked="0"/>
        <c:majorTickMark val="out"/>
        <c:minorTickMark val="none"/>
        <c:tickLblPos val="nextTo"/>
        <c:crossAx val="224710656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89705728406201"/>
          <c:y val="5.7320019997777999E-2"/>
          <c:w val="0.64291745409065604"/>
          <c:h val="0.88535996000444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'recap BM'!$B$10</c:f>
              <c:strCache>
                <c:ptCount val="1"/>
                <c:pt idx="0">
                  <c:v>WW / Fusa -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numFmt formatCode="0.0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'incorporation comp nettoye'!$BX$13</c:f>
                <c:numCache>
                  <c:formatCode>General</c:formatCode>
                  <c:ptCount val="1"/>
                  <c:pt idx="0">
                    <c:v>1.38990708128787E-3</c:v>
                  </c:pt>
                </c:numCache>
              </c:numRef>
            </c:plus>
            <c:minus>
              <c:numRef>
                <c:f>'incorporation comp nettoye'!$BX$13</c:f>
                <c:numCache>
                  <c:formatCode>General</c:formatCode>
                  <c:ptCount val="1"/>
                  <c:pt idx="0">
                    <c:v>1.38990708128787E-3</c:v>
                  </c:pt>
                </c:numCache>
              </c:numRef>
            </c:minus>
          </c:errBars>
          <c:cat>
            <c:numRef>
              <c:f>('recap BM'!$Q$47;'recap BM'!$Q$57;'recap BM'!$Q$67;'recap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 nettoye'!$BX$12</c:f>
              <c:numCache>
                <c:formatCode>0.00%</c:formatCode>
                <c:ptCount val="1"/>
                <c:pt idx="0">
                  <c:v>4.5836008672981897E-2</c:v>
                </c:pt>
              </c:numCache>
            </c:numRef>
          </c:val>
        </c:ser>
        <c:ser>
          <c:idx val="1"/>
          <c:order val="1"/>
          <c:tx>
            <c:strRef>
              <c:f>'recap BM'!$B$17</c:f>
              <c:strCache>
                <c:ptCount val="1"/>
                <c:pt idx="0">
                  <c:v>WW / Fusa +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dLbl>
              <c:idx val="0"/>
              <c:numFmt formatCode="0.00%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'incorporation comp nettoye'!$BX$22</c:f>
                <c:numCache>
                  <c:formatCode>General</c:formatCode>
                  <c:ptCount val="1"/>
                  <c:pt idx="0">
                    <c:v>2.5610082155077797E-4</c:v>
                  </c:pt>
                </c:numCache>
              </c:numRef>
            </c:plus>
            <c:minus>
              <c:numRef>
                <c:f>'incorporation comp nettoye'!$BX$22</c:f>
                <c:numCache>
                  <c:formatCode>General</c:formatCode>
                  <c:ptCount val="1"/>
                  <c:pt idx="0">
                    <c:v>2.5610082155077797E-4</c:v>
                  </c:pt>
                </c:numCache>
              </c:numRef>
            </c:minus>
          </c:errBars>
          <c:cat>
            <c:numRef>
              <c:f>('recap BM'!$Q$47;'recap BM'!$Q$57;'recap BM'!$Q$67;'recap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 nettoye'!$BX$21</c:f>
              <c:numCache>
                <c:formatCode>0.00%</c:formatCode>
                <c:ptCount val="1"/>
                <c:pt idx="0">
                  <c:v>4.7571437599348197E-2</c:v>
                </c:pt>
              </c:numCache>
            </c:numRef>
          </c:val>
        </c:ser>
        <c:ser>
          <c:idx val="2"/>
          <c:order val="2"/>
          <c:tx>
            <c:strRef>
              <c:f>'recap BM'!$B$24</c:f>
              <c:strCache>
                <c:ptCount val="1"/>
                <c:pt idx="0">
                  <c:v>WS / Fusa -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dLbl>
              <c:idx val="0"/>
              <c:numFmt formatCode="0.00%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'incorporation comp nettoye'!$BX$31</c:f>
                <c:numCache>
                  <c:formatCode>General</c:formatCode>
                  <c:ptCount val="1"/>
                  <c:pt idx="0">
                    <c:v>9.5970073686564605E-4</c:v>
                  </c:pt>
                </c:numCache>
              </c:numRef>
            </c:plus>
            <c:minus>
              <c:numRef>
                <c:f>'incorporation comp nettoye'!$BX$31</c:f>
                <c:numCache>
                  <c:formatCode>General</c:formatCode>
                  <c:ptCount val="1"/>
                  <c:pt idx="0">
                    <c:v>9.5970073686564605E-4</c:v>
                  </c:pt>
                </c:numCache>
              </c:numRef>
            </c:minus>
          </c:errBars>
          <c:cat>
            <c:numRef>
              <c:f>('recap BM'!$Q$47;'recap BM'!$Q$57;'recap BM'!$Q$67;'recap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 nettoye'!$BX$30</c:f>
              <c:numCache>
                <c:formatCode>0.00%</c:formatCode>
                <c:ptCount val="1"/>
                <c:pt idx="0">
                  <c:v>3.9119912112683002E-2</c:v>
                </c:pt>
              </c:numCache>
            </c:numRef>
          </c:val>
        </c:ser>
        <c:ser>
          <c:idx val="3"/>
          <c:order val="3"/>
          <c:tx>
            <c:strRef>
              <c:f>'recap BM'!$B$31</c:f>
              <c:strCache>
                <c:ptCount val="1"/>
                <c:pt idx="0">
                  <c:v>WS / Fusa +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dLbl>
              <c:idx val="0"/>
              <c:numFmt formatCode="0.00%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'incorporation comp nettoye'!$BX$40</c:f>
                <c:numCache>
                  <c:formatCode>General</c:formatCode>
                  <c:ptCount val="1"/>
                  <c:pt idx="0">
                    <c:v>2.18514322026701E-3</c:v>
                  </c:pt>
                </c:numCache>
              </c:numRef>
            </c:plus>
            <c:minus>
              <c:numRef>
                <c:f>'incorporation comp nettoye'!$BX$40</c:f>
                <c:numCache>
                  <c:formatCode>General</c:formatCode>
                  <c:ptCount val="1"/>
                  <c:pt idx="0">
                    <c:v>2.18514322026701E-3</c:v>
                  </c:pt>
                </c:numCache>
              </c:numRef>
            </c:minus>
          </c:errBars>
          <c:cat>
            <c:numRef>
              <c:f>('recap BM'!$Q$47;'recap BM'!$Q$57;'recap BM'!$Q$67;'recap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 nettoye'!$BX$39</c:f>
              <c:numCache>
                <c:formatCode>0.00%</c:formatCode>
                <c:ptCount val="1"/>
                <c:pt idx="0">
                  <c:v>3.97674126734665E-2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224806784"/>
        <c:axId val="224808320"/>
      </c:barChart>
      <c:catAx>
        <c:axId val="224806784"/>
        <c:scaling>
          <c:orientation val="minMax"/>
        </c:scaling>
        <c:delete val="1"/>
        <c:axPos val="b"/>
        <c:numFmt formatCode="0.00000" sourceLinked="1"/>
        <c:majorTickMark val="out"/>
        <c:minorTickMark val="none"/>
        <c:tickLblPos val="nextTo"/>
        <c:crossAx val="224808320"/>
        <c:crosses val="autoZero"/>
        <c:auto val="1"/>
        <c:lblAlgn val="ctr"/>
        <c:lblOffset val="100"/>
        <c:noMultiLvlLbl val="0"/>
      </c:catAx>
      <c:valAx>
        <c:axId val="2248083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b="1" i="0" baseline="0">
                    <a:effectLst/>
                  </a:rPr>
                  <a:t>teneur en N (%)</a:t>
                </a:r>
                <a:endParaRPr lang="fr-FR" sz="1100">
                  <a:effectLst/>
                </a:endParaRPr>
              </a:p>
            </c:rich>
          </c:tx>
          <c:overlay val="0"/>
        </c:title>
        <c:numFmt formatCode="0.00%" sourceLinked="1"/>
        <c:majorTickMark val="out"/>
        <c:minorTickMark val="none"/>
        <c:tickLblPos val="nextTo"/>
        <c:crossAx val="224806784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80553553792799"/>
          <c:y val="5.45904952359791E-2"/>
          <c:w val="0.71376194118910896"/>
          <c:h val="0.890819009528042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'recap BM'!$B$10</c:f>
              <c:strCache>
                <c:ptCount val="1"/>
                <c:pt idx="0">
                  <c:v>WW / Fusa -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dLbl>
              <c:idx val="0"/>
              <c:numFmt formatCode="#,##0.0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'incorporation comp nettoye'!$AP$13</c:f>
                <c:numCache>
                  <c:formatCode>General</c:formatCode>
                  <c:ptCount val="1"/>
                  <c:pt idx="0">
                    <c:v>5.9751519193058898E-2</c:v>
                  </c:pt>
                </c:numCache>
              </c:numRef>
            </c:plus>
            <c:minus>
              <c:numRef>
                <c:f>'incorporation comp nettoye'!$AP$13</c:f>
                <c:numCache>
                  <c:formatCode>General</c:formatCode>
                  <c:ptCount val="1"/>
                  <c:pt idx="0">
                    <c:v>5.9751519193058898E-2</c:v>
                  </c:pt>
                </c:numCache>
              </c:numRef>
            </c:minus>
          </c:errBars>
          <c:cat>
            <c:numRef>
              <c:f>('recap BM'!$Q$47;'recap BM'!$Q$57;'recap BM'!$Q$67;'recap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 nettoye'!$AP$12</c:f>
              <c:numCache>
                <c:formatCode>0.00</c:formatCode>
                <c:ptCount val="1"/>
                <c:pt idx="0">
                  <c:v>6.257061968679535</c:v>
                </c:pt>
              </c:numCache>
            </c:numRef>
          </c:val>
        </c:ser>
        <c:ser>
          <c:idx val="1"/>
          <c:order val="1"/>
          <c:tx>
            <c:strRef>
              <c:f>'recap BM'!$B$17</c:f>
              <c:strCache>
                <c:ptCount val="1"/>
                <c:pt idx="0">
                  <c:v>WW / Fusa +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dLbl>
              <c:idx val="0"/>
              <c:numFmt formatCode="#,##0.0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'incorporation comp nettoye'!$AP$22</c:f>
                <c:numCache>
                  <c:formatCode>General</c:formatCode>
                  <c:ptCount val="1"/>
                  <c:pt idx="0">
                    <c:v>3.2639074047560397E-2</c:v>
                  </c:pt>
                </c:numCache>
              </c:numRef>
            </c:plus>
            <c:minus>
              <c:numRef>
                <c:f>'incorporation comp nettoye'!$AP$22</c:f>
                <c:numCache>
                  <c:formatCode>General</c:formatCode>
                  <c:ptCount val="1"/>
                  <c:pt idx="0">
                    <c:v>3.2639074047560397E-2</c:v>
                  </c:pt>
                </c:numCache>
              </c:numRef>
            </c:minus>
          </c:errBars>
          <c:cat>
            <c:numRef>
              <c:f>('recap BM'!$Q$47;'recap BM'!$Q$57;'recap BM'!$Q$67;'recap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 nettoye'!$AP$21</c:f>
              <c:numCache>
                <c:formatCode>0.00</c:formatCode>
                <c:ptCount val="1"/>
                <c:pt idx="0">
                  <c:v>6.3683245689995474</c:v>
                </c:pt>
              </c:numCache>
            </c:numRef>
          </c:val>
        </c:ser>
        <c:ser>
          <c:idx val="2"/>
          <c:order val="2"/>
          <c:tx>
            <c:strRef>
              <c:f>'recap BM'!$B$24</c:f>
              <c:strCache>
                <c:ptCount val="1"/>
                <c:pt idx="0">
                  <c:v>WS / Fusa -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dLbl>
              <c:idx val="0"/>
              <c:numFmt formatCode="#,##0.0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'incorporation comp nettoye'!$AP$31</c:f>
                <c:numCache>
                  <c:formatCode>General</c:formatCode>
                  <c:ptCount val="1"/>
                  <c:pt idx="0">
                    <c:v>0.15650763097259299</c:v>
                  </c:pt>
                </c:numCache>
              </c:numRef>
            </c:plus>
            <c:minus>
              <c:numRef>
                <c:f>'incorporation comp nettoye'!$AP$31</c:f>
                <c:numCache>
                  <c:formatCode>General</c:formatCode>
                  <c:ptCount val="1"/>
                  <c:pt idx="0">
                    <c:v>0.15650763097259299</c:v>
                  </c:pt>
                </c:numCache>
              </c:numRef>
            </c:minus>
          </c:errBars>
          <c:cat>
            <c:numRef>
              <c:f>('recap BM'!$Q$47;'recap BM'!$Q$57;'recap BM'!$Q$67;'recap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 nettoye'!$AP$30</c:f>
              <c:numCache>
                <c:formatCode>0.00</c:formatCode>
                <c:ptCount val="1"/>
                <c:pt idx="0">
                  <c:v>5.2597128309990699</c:v>
                </c:pt>
              </c:numCache>
            </c:numRef>
          </c:val>
        </c:ser>
        <c:ser>
          <c:idx val="3"/>
          <c:order val="3"/>
          <c:tx>
            <c:strRef>
              <c:f>'recap BM'!$B$31</c:f>
              <c:strCache>
                <c:ptCount val="1"/>
                <c:pt idx="0">
                  <c:v>WS / Fusa +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dLbl>
              <c:idx val="0"/>
              <c:numFmt formatCode="#,##0.0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'incorporation comp nettoye'!$AP$40</c:f>
                <c:numCache>
                  <c:formatCode>General</c:formatCode>
                  <c:ptCount val="1"/>
                  <c:pt idx="0">
                    <c:v>0.23123373735481101</c:v>
                  </c:pt>
                </c:numCache>
              </c:numRef>
            </c:plus>
            <c:minus>
              <c:numRef>
                <c:f>'incorporation comp nettoye'!$AP$40</c:f>
                <c:numCache>
                  <c:formatCode>General</c:formatCode>
                  <c:ptCount val="1"/>
                  <c:pt idx="0">
                    <c:v>0.23123373735481101</c:v>
                  </c:pt>
                </c:numCache>
              </c:numRef>
            </c:minus>
          </c:errBars>
          <c:cat>
            <c:numRef>
              <c:f>('recap BM'!$Q$47;'recap BM'!$Q$57;'recap BM'!$Q$67;'recap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 nettoye'!$AP$39</c:f>
              <c:numCache>
                <c:formatCode>0.00</c:formatCode>
                <c:ptCount val="1"/>
                <c:pt idx="0">
                  <c:v>5.2549182365064304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224860416"/>
        <c:axId val="224874496"/>
      </c:barChart>
      <c:catAx>
        <c:axId val="224860416"/>
        <c:scaling>
          <c:orientation val="minMax"/>
        </c:scaling>
        <c:delete val="1"/>
        <c:axPos val="b"/>
        <c:numFmt formatCode="0.00000" sourceLinked="1"/>
        <c:majorTickMark val="out"/>
        <c:minorTickMark val="none"/>
        <c:tickLblPos val="nextTo"/>
        <c:crossAx val="224874496"/>
        <c:crosses val="autoZero"/>
        <c:auto val="1"/>
        <c:lblAlgn val="ctr"/>
        <c:lblOffset val="100"/>
        <c:noMultiLvlLbl val="0"/>
      </c:catAx>
      <c:valAx>
        <c:axId val="2248744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b="1" i="0" baseline="0">
                    <a:effectLst/>
                  </a:rPr>
                  <a:t>teneur en N (%)</a:t>
                </a:r>
                <a:endParaRPr lang="fr-FR" sz="1100">
                  <a:effectLst/>
                </a:endParaRP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224860416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48835220587799"/>
          <c:y val="5.13853822748754E-2"/>
          <c:w val="0.73836758891723597"/>
          <c:h val="0.897229235450249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'recap BM'!$B$10</c:f>
              <c:strCache>
                <c:ptCount val="1"/>
                <c:pt idx="0">
                  <c:v>WW / Fusa -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dLbl>
              <c:idx val="0"/>
              <c:numFmt formatCode="#,##0.0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'incorporation comp nettoye'!$J$13</c:f>
                <c:numCache>
                  <c:formatCode>General</c:formatCode>
                  <c:ptCount val="1"/>
                  <c:pt idx="0">
                    <c:v>0.174238405971057</c:v>
                  </c:pt>
                </c:numCache>
              </c:numRef>
            </c:plus>
            <c:minus>
              <c:numRef>
                <c:f>'incorporation comp nettoye'!$J$13</c:f>
                <c:numCache>
                  <c:formatCode>General</c:formatCode>
                  <c:ptCount val="1"/>
                  <c:pt idx="0">
                    <c:v>0.174238405971057</c:v>
                  </c:pt>
                </c:numCache>
              </c:numRef>
            </c:minus>
          </c:errBars>
          <c:cat>
            <c:numRef>
              <c:f>('recap BM'!$Q$47;'recap BM'!$Q$57;'recap BM'!$Q$67;'recap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 nettoye'!$J$12</c:f>
              <c:numCache>
                <c:formatCode>0.00</c:formatCode>
                <c:ptCount val="1"/>
                <c:pt idx="0">
                  <c:v>2.6484886161961771</c:v>
                </c:pt>
              </c:numCache>
            </c:numRef>
          </c:val>
        </c:ser>
        <c:ser>
          <c:idx val="1"/>
          <c:order val="1"/>
          <c:tx>
            <c:strRef>
              <c:f>'recap BM'!$B$17</c:f>
              <c:strCache>
                <c:ptCount val="1"/>
                <c:pt idx="0">
                  <c:v>WW / Fusa +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dLbl>
              <c:idx val="0"/>
              <c:numFmt formatCode="#,##0.0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'incorporation comp nettoye'!$J$22</c:f>
                <c:numCache>
                  <c:formatCode>General</c:formatCode>
                  <c:ptCount val="1"/>
                  <c:pt idx="0">
                    <c:v>0.16115470375635399</c:v>
                  </c:pt>
                </c:numCache>
              </c:numRef>
            </c:plus>
            <c:minus>
              <c:numRef>
                <c:f>'incorporation comp nettoye'!$J$22</c:f>
                <c:numCache>
                  <c:formatCode>General</c:formatCode>
                  <c:ptCount val="1"/>
                  <c:pt idx="0">
                    <c:v>0.16115470375635399</c:v>
                  </c:pt>
                </c:numCache>
              </c:numRef>
            </c:minus>
          </c:errBars>
          <c:cat>
            <c:numRef>
              <c:f>('recap BM'!$Q$47;'recap BM'!$Q$57;'recap BM'!$Q$67;'recap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 nettoye'!$J$21</c:f>
              <c:numCache>
                <c:formatCode>0.00</c:formatCode>
                <c:ptCount val="1"/>
                <c:pt idx="0">
                  <c:v>2.8718336461192631</c:v>
                </c:pt>
              </c:numCache>
            </c:numRef>
          </c:val>
        </c:ser>
        <c:ser>
          <c:idx val="2"/>
          <c:order val="2"/>
          <c:tx>
            <c:strRef>
              <c:f>'recap BM'!$B$24</c:f>
              <c:strCache>
                <c:ptCount val="1"/>
                <c:pt idx="0">
                  <c:v>WS / Fusa -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dLbl>
              <c:idx val="0"/>
              <c:numFmt formatCode="#,##0.0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'incorporation comp nettoye'!$J$31</c:f>
                <c:numCache>
                  <c:formatCode>General</c:formatCode>
                  <c:ptCount val="1"/>
                  <c:pt idx="0">
                    <c:v>0.146790185881542</c:v>
                  </c:pt>
                </c:numCache>
              </c:numRef>
            </c:plus>
            <c:minus>
              <c:numRef>
                <c:f>'incorporation comp nettoye'!$J$31</c:f>
                <c:numCache>
                  <c:formatCode>General</c:formatCode>
                  <c:ptCount val="1"/>
                  <c:pt idx="0">
                    <c:v>0.146790185881542</c:v>
                  </c:pt>
                </c:numCache>
              </c:numRef>
            </c:minus>
          </c:errBars>
          <c:cat>
            <c:numRef>
              <c:f>('recap BM'!$Q$47;'recap BM'!$Q$57;'recap BM'!$Q$67;'recap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 nettoye'!$J$30</c:f>
              <c:numCache>
                <c:formatCode>0.00</c:formatCode>
                <c:ptCount val="1"/>
                <c:pt idx="0">
                  <c:v>2.9220136169551432</c:v>
                </c:pt>
              </c:numCache>
            </c:numRef>
          </c:val>
        </c:ser>
        <c:ser>
          <c:idx val="3"/>
          <c:order val="3"/>
          <c:tx>
            <c:strRef>
              <c:f>'recap BM'!$B$31</c:f>
              <c:strCache>
                <c:ptCount val="1"/>
                <c:pt idx="0">
                  <c:v>WS / Fusa +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dLbl>
              <c:idx val="0"/>
              <c:numFmt formatCode="#,##0.0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'incorporation comp nettoye'!$J$40</c:f>
                <c:numCache>
                  <c:formatCode>General</c:formatCode>
                  <c:ptCount val="1"/>
                  <c:pt idx="0">
                    <c:v>0.13806019451710999</c:v>
                  </c:pt>
                </c:numCache>
              </c:numRef>
            </c:plus>
            <c:minus>
              <c:numRef>
                <c:f>'incorporation comp nettoye'!$J$40</c:f>
                <c:numCache>
                  <c:formatCode>General</c:formatCode>
                  <c:ptCount val="1"/>
                  <c:pt idx="0">
                    <c:v>0.13806019451710999</c:v>
                  </c:pt>
                </c:numCache>
              </c:numRef>
            </c:minus>
          </c:errBars>
          <c:cat>
            <c:numRef>
              <c:f>('recap BM'!$Q$47;'recap BM'!$Q$57;'recap BM'!$Q$67;'recap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 nettoye'!$J$39</c:f>
              <c:numCache>
                <c:formatCode>0.00</c:formatCode>
                <c:ptCount val="1"/>
                <c:pt idx="0">
                  <c:v>3.0012971835872921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224070272"/>
        <c:axId val="224092544"/>
      </c:barChart>
      <c:catAx>
        <c:axId val="224070272"/>
        <c:scaling>
          <c:orientation val="minMax"/>
        </c:scaling>
        <c:delete val="1"/>
        <c:axPos val="b"/>
        <c:numFmt formatCode="0.00000" sourceLinked="1"/>
        <c:majorTickMark val="out"/>
        <c:minorTickMark val="none"/>
        <c:tickLblPos val="nextTo"/>
        <c:crossAx val="224092544"/>
        <c:crosses val="autoZero"/>
        <c:auto val="1"/>
        <c:lblAlgn val="ctr"/>
        <c:lblOffset val="100"/>
        <c:noMultiLvlLbl val="0"/>
      </c:catAx>
      <c:valAx>
        <c:axId val="2240925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b="1" i="0" baseline="0">
                    <a:effectLst/>
                  </a:rPr>
                  <a:t>teneur en N (%)</a:t>
                </a:r>
                <a:endParaRPr lang="fr-FR" sz="1100">
                  <a:effectLst/>
                </a:endParaRP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224070272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'recap BM'!$B$10</c:f>
              <c:strCache>
                <c:ptCount val="1"/>
                <c:pt idx="0">
                  <c:v>WW / Fusa -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dLbl>
              <c:idx val="0"/>
              <c:numFmt formatCode="#,##0.0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'incorporation comp nettoye'!$Z$13</c:f>
                <c:numCache>
                  <c:formatCode>General</c:formatCode>
                  <c:ptCount val="1"/>
                  <c:pt idx="0">
                    <c:v>0.41129788914502402</c:v>
                  </c:pt>
                </c:numCache>
              </c:numRef>
            </c:plus>
            <c:minus>
              <c:numRef>
                <c:f>'incorporation comp nettoye'!$Z$13</c:f>
                <c:numCache>
                  <c:formatCode>General</c:formatCode>
                  <c:ptCount val="1"/>
                  <c:pt idx="0">
                    <c:v>0.41129788914502402</c:v>
                  </c:pt>
                </c:numCache>
              </c:numRef>
            </c:minus>
          </c:errBars>
          <c:cat>
            <c:numRef>
              <c:f>('recap BM'!$Q$47;'recap BM'!$Q$57;'recap BM'!$Q$67;'recap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 nettoye'!$Z$12</c:f>
              <c:numCache>
                <c:formatCode>0.00</c:formatCode>
                <c:ptCount val="1"/>
                <c:pt idx="0">
                  <c:v>9.1922299156954281</c:v>
                </c:pt>
              </c:numCache>
            </c:numRef>
          </c:val>
        </c:ser>
        <c:ser>
          <c:idx val="1"/>
          <c:order val="1"/>
          <c:tx>
            <c:strRef>
              <c:f>'recap BM'!$B$17</c:f>
              <c:strCache>
                <c:ptCount val="1"/>
                <c:pt idx="0">
                  <c:v>WW / Fusa +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dLbl>
              <c:idx val="0"/>
              <c:numFmt formatCode="#,##0.0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'incorporation comp nettoye'!$Z$22</c:f>
                <c:numCache>
                  <c:formatCode>General</c:formatCode>
                  <c:ptCount val="1"/>
                  <c:pt idx="0">
                    <c:v>0.28691940366330398</c:v>
                  </c:pt>
                </c:numCache>
              </c:numRef>
            </c:plus>
            <c:minus>
              <c:numRef>
                <c:f>'incorporation comp nettoye'!$Z$22</c:f>
                <c:numCache>
                  <c:formatCode>General</c:formatCode>
                  <c:ptCount val="1"/>
                  <c:pt idx="0">
                    <c:v>0.28691940366330398</c:v>
                  </c:pt>
                </c:numCache>
              </c:numRef>
            </c:minus>
          </c:errBars>
          <c:cat>
            <c:numRef>
              <c:f>('recap BM'!$Q$47;'recap BM'!$Q$57;'recap BM'!$Q$67;'recap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 nettoye'!$Z$21</c:f>
              <c:numCache>
                <c:formatCode>0.00</c:formatCode>
                <c:ptCount val="1"/>
                <c:pt idx="0">
                  <c:v>9.3001934297598421</c:v>
                </c:pt>
              </c:numCache>
            </c:numRef>
          </c:val>
        </c:ser>
        <c:ser>
          <c:idx val="2"/>
          <c:order val="2"/>
          <c:tx>
            <c:strRef>
              <c:f>'recap BM'!$B$24</c:f>
              <c:strCache>
                <c:ptCount val="1"/>
                <c:pt idx="0">
                  <c:v>WS / Fusa -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dLbl>
              <c:idx val="0"/>
              <c:numFmt formatCode="#,##0.0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'incorporation comp nettoye'!$Z$31</c:f>
                <c:numCache>
                  <c:formatCode>General</c:formatCode>
                  <c:ptCount val="1"/>
                  <c:pt idx="0">
                    <c:v>0.43822968743440499</c:v>
                  </c:pt>
                </c:numCache>
              </c:numRef>
            </c:plus>
            <c:minus>
              <c:numRef>
                <c:f>'incorporation comp nettoye'!$Z$31</c:f>
                <c:numCache>
                  <c:formatCode>General</c:formatCode>
                  <c:ptCount val="1"/>
                  <c:pt idx="0">
                    <c:v>0.43822968743440499</c:v>
                  </c:pt>
                </c:numCache>
              </c:numRef>
            </c:minus>
          </c:errBars>
          <c:cat>
            <c:numRef>
              <c:f>('recap BM'!$Q$47;'recap BM'!$Q$57;'recap BM'!$Q$67;'recap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 nettoye'!$Z$30</c:f>
              <c:numCache>
                <c:formatCode>0.00</c:formatCode>
                <c:ptCount val="1"/>
                <c:pt idx="0">
                  <c:v>8.7606168954678747</c:v>
                </c:pt>
              </c:numCache>
            </c:numRef>
          </c:val>
        </c:ser>
        <c:ser>
          <c:idx val="3"/>
          <c:order val="3"/>
          <c:tx>
            <c:strRef>
              <c:f>'recap BM'!$B$31</c:f>
              <c:strCache>
                <c:ptCount val="1"/>
                <c:pt idx="0">
                  <c:v>WS / Fusa +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dLbl>
              <c:idx val="0"/>
              <c:numFmt formatCode="#,##0.0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'incorporation comp nettoye'!$Z$40</c:f>
                <c:numCache>
                  <c:formatCode>General</c:formatCode>
                  <c:ptCount val="1"/>
                  <c:pt idx="0">
                    <c:v>0.45388225774340502</c:v>
                  </c:pt>
                </c:numCache>
              </c:numRef>
            </c:plus>
            <c:minus>
              <c:numRef>
                <c:f>'incorporation comp nettoye'!$Z$40</c:f>
                <c:numCache>
                  <c:formatCode>General</c:formatCode>
                  <c:ptCount val="1"/>
                  <c:pt idx="0">
                    <c:v>0.45388225774340502</c:v>
                  </c:pt>
                </c:numCache>
              </c:numRef>
            </c:minus>
          </c:errBars>
          <c:cat>
            <c:numRef>
              <c:f>('recap BM'!$Q$47;'recap BM'!$Q$57;'recap BM'!$Q$67;'recap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 nettoye'!$Z$39</c:f>
              <c:numCache>
                <c:formatCode>0.00</c:formatCode>
                <c:ptCount val="1"/>
                <c:pt idx="0">
                  <c:v>8.9858608529548327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224132096"/>
        <c:axId val="224146176"/>
      </c:barChart>
      <c:catAx>
        <c:axId val="224132096"/>
        <c:scaling>
          <c:orientation val="minMax"/>
        </c:scaling>
        <c:delete val="1"/>
        <c:axPos val="b"/>
        <c:numFmt formatCode="0.00000" sourceLinked="1"/>
        <c:majorTickMark val="out"/>
        <c:minorTickMark val="none"/>
        <c:tickLblPos val="nextTo"/>
        <c:crossAx val="224146176"/>
        <c:crosses val="autoZero"/>
        <c:auto val="1"/>
        <c:lblAlgn val="ctr"/>
        <c:lblOffset val="100"/>
        <c:noMultiLvlLbl val="0"/>
      </c:catAx>
      <c:valAx>
        <c:axId val="224146176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teneur</a:t>
                </a:r>
                <a:r>
                  <a:rPr lang="en-US" baseline="0"/>
                  <a:t> en N (%)</a:t>
                </a:r>
                <a:endParaRPr lang="en-US"/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224132096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'recap BM'!$B$10</c:f>
              <c:strCache>
                <c:ptCount val="1"/>
                <c:pt idx="0">
                  <c:v>WW / Fusa -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'incorporation comp nettoye'!$CL$13</c:f>
                <c:numCache>
                  <c:formatCode>General</c:formatCode>
                  <c:ptCount val="1"/>
                  <c:pt idx="0">
                    <c:v>158.24059295343841</c:v>
                  </c:pt>
                </c:numCache>
              </c:numRef>
            </c:plus>
            <c:minus>
              <c:numRef>
                <c:f>'incorporation comp nettoye'!$CL$13</c:f>
                <c:numCache>
                  <c:formatCode>General</c:formatCode>
                  <c:ptCount val="1"/>
                  <c:pt idx="0">
                    <c:v>158.24059295343841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 nettoye'!$CL$12</c:f>
              <c:numCache>
                <c:formatCode>0.00000</c:formatCode>
                <c:ptCount val="1"/>
                <c:pt idx="0">
                  <c:v>3126.118056593898</c:v>
                </c:pt>
              </c:numCache>
            </c:numRef>
          </c:val>
        </c:ser>
        <c:ser>
          <c:idx val="1"/>
          <c:order val="1"/>
          <c:tx>
            <c:strRef>
              <c:f>'recap BM'!$B$17</c:f>
              <c:strCache>
                <c:ptCount val="1"/>
                <c:pt idx="0">
                  <c:v>WW / Fusa +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'incorporation comp nettoye'!$CL$22</c:f>
                <c:numCache>
                  <c:formatCode>General</c:formatCode>
                  <c:ptCount val="1"/>
                  <c:pt idx="0">
                    <c:v>165.05126502748499</c:v>
                  </c:pt>
                </c:numCache>
              </c:numRef>
            </c:plus>
            <c:minus>
              <c:numRef>
                <c:f>'incorporation comp nettoye'!$CL$22</c:f>
                <c:numCache>
                  <c:formatCode>General</c:formatCode>
                  <c:ptCount val="1"/>
                  <c:pt idx="0">
                    <c:v>165.05126502748499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 nettoye'!$CL$21</c:f>
              <c:numCache>
                <c:formatCode>0.00000</c:formatCode>
                <c:ptCount val="1"/>
                <c:pt idx="0">
                  <c:v>3223.0750870593611</c:v>
                </c:pt>
              </c:numCache>
            </c:numRef>
          </c:val>
        </c:ser>
        <c:ser>
          <c:idx val="2"/>
          <c:order val="2"/>
          <c:tx>
            <c:strRef>
              <c:f>'recap BM'!$B$24</c:f>
              <c:strCache>
                <c:ptCount val="1"/>
                <c:pt idx="0">
                  <c:v>WS / Fusa -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'incorporation comp nettoye'!$CL$31</c:f>
                <c:numCache>
                  <c:formatCode>General</c:formatCode>
                  <c:ptCount val="1"/>
                  <c:pt idx="0">
                    <c:v>175.424688433602</c:v>
                  </c:pt>
                </c:numCache>
              </c:numRef>
            </c:plus>
            <c:minus>
              <c:numRef>
                <c:f>'incorporation comp nettoye'!$CL$31</c:f>
                <c:numCache>
                  <c:formatCode>General</c:formatCode>
                  <c:ptCount val="1"/>
                  <c:pt idx="0">
                    <c:v>175.424688433602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 nettoye'!$CL$30</c:f>
              <c:numCache>
                <c:formatCode>0.00000</c:formatCode>
                <c:ptCount val="1"/>
                <c:pt idx="0">
                  <c:v>2083.7325695312802</c:v>
                </c:pt>
              </c:numCache>
            </c:numRef>
          </c:val>
        </c:ser>
        <c:ser>
          <c:idx val="3"/>
          <c:order val="3"/>
          <c:tx>
            <c:strRef>
              <c:f>'recap BM'!$B$31</c:f>
              <c:strCache>
                <c:ptCount val="1"/>
                <c:pt idx="0">
                  <c:v>WS / Fusa +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'incorporation comp nettoye'!$CL$40</c:f>
                <c:numCache>
                  <c:formatCode>General</c:formatCode>
                  <c:ptCount val="1"/>
                  <c:pt idx="0">
                    <c:v>196.87838843120181</c:v>
                  </c:pt>
                </c:numCache>
              </c:numRef>
            </c:plus>
            <c:minus>
              <c:numRef>
                <c:f>'incorporation comp nettoye'!$CL$40</c:f>
                <c:numCache>
                  <c:formatCode>General</c:formatCode>
                  <c:ptCount val="1"/>
                  <c:pt idx="0">
                    <c:v>196.87838843120181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 nettoye'!$CL$39</c:f>
              <c:numCache>
                <c:formatCode>0.00000</c:formatCode>
                <c:ptCount val="1"/>
                <c:pt idx="0">
                  <c:v>2242.9731427808902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224327168"/>
        <c:axId val="224328704"/>
      </c:barChart>
      <c:catAx>
        <c:axId val="224327168"/>
        <c:scaling>
          <c:orientation val="minMax"/>
        </c:scaling>
        <c:delete val="1"/>
        <c:axPos val="b"/>
        <c:numFmt formatCode="0.00000" sourceLinked="1"/>
        <c:majorTickMark val="out"/>
        <c:minorTickMark val="none"/>
        <c:tickLblPos val="nextTo"/>
        <c:crossAx val="224328704"/>
        <c:crosses val="autoZero"/>
        <c:auto val="1"/>
        <c:lblAlgn val="ctr"/>
        <c:lblOffset val="100"/>
        <c:noMultiLvlLbl val="0"/>
      </c:catAx>
      <c:valAx>
        <c:axId val="2243287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µ</a:t>
                </a:r>
                <a:r>
                  <a:rPr lang="en-US" dirty="0" err="1"/>
                  <a:t>mol</a:t>
                </a:r>
                <a:r>
                  <a:rPr lang="en-US" dirty="0"/>
                  <a:t> </a:t>
                </a:r>
                <a:r>
                  <a:rPr lang="en-US" dirty="0" smtClean="0"/>
                  <a:t>C /jour </a:t>
                </a:r>
                <a:r>
                  <a:rPr lang="en-US" dirty="0"/>
                  <a:t>/ g </a:t>
                </a:r>
                <a:r>
                  <a:rPr lang="en-US" dirty="0" err="1"/>
                  <a:t>plante</a:t>
                </a:r>
                <a:endParaRPr lang="en-US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224327168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'recap BM'!$B$10</c:f>
              <c:strCache>
                <c:ptCount val="1"/>
                <c:pt idx="0">
                  <c:v>WW / Fusa -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'incorporation comp nettoye'!$CE$13</c:f>
                <c:numCache>
                  <c:formatCode>General</c:formatCode>
                  <c:ptCount val="1"/>
                  <c:pt idx="0">
                    <c:v>57.751726278800028</c:v>
                  </c:pt>
                </c:numCache>
              </c:numRef>
            </c:plus>
            <c:minus>
              <c:numRef>
                <c:f>'incorporation comp nettoye'!$CE$13</c:f>
                <c:numCache>
                  <c:formatCode>General</c:formatCode>
                  <c:ptCount val="1"/>
                  <c:pt idx="0">
                    <c:v>57.751726278800028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 nettoye'!$CE$12</c:f>
              <c:numCache>
                <c:formatCode>0.00000</c:formatCode>
                <c:ptCount val="1"/>
                <c:pt idx="0">
                  <c:v>476.2849606010297</c:v>
                </c:pt>
              </c:numCache>
            </c:numRef>
          </c:val>
        </c:ser>
        <c:ser>
          <c:idx val="1"/>
          <c:order val="1"/>
          <c:tx>
            <c:strRef>
              <c:f>'recap BM'!$B$17</c:f>
              <c:strCache>
                <c:ptCount val="1"/>
                <c:pt idx="0">
                  <c:v>WW / Fusa +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'incorporation comp nettoye'!$CE$22</c:f>
                <c:numCache>
                  <c:formatCode>General</c:formatCode>
                  <c:ptCount val="1"/>
                  <c:pt idx="0">
                    <c:v>43.818218699017542</c:v>
                  </c:pt>
                </c:numCache>
              </c:numRef>
            </c:plus>
            <c:minus>
              <c:numRef>
                <c:f>'incorporation comp nettoye'!$CE$22</c:f>
                <c:numCache>
                  <c:formatCode>General</c:formatCode>
                  <c:ptCount val="1"/>
                  <c:pt idx="0">
                    <c:v>43.818218699017542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 nettoye'!$CE$21</c:f>
              <c:numCache>
                <c:formatCode>0.00000</c:formatCode>
                <c:ptCount val="1"/>
                <c:pt idx="0">
                  <c:v>446.54849167772841</c:v>
                </c:pt>
              </c:numCache>
            </c:numRef>
          </c:val>
        </c:ser>
        <c:ser>
          <c:idx val="2"/>
          <c:order val="2"/>
          <c:tx>
            <c:strRef>
              <c:f>'recap BM'!$B$24</c:f>
              <c:strCache>
                <c:ptCount val="1"/>
                <c:pt idx="0">
                  <c:v>WS / Fusa -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'incorporation comp nettoye'!$CE$31</c:f>
                <c:numCache>
                  <c:formatCode>General</c:formatCode>
                  <c:ptCount val="1"/>
                  <c:pt idx="0">
                    <c:v>24.280520189742109</c:v>
                  </c:pt>
                </c:numCache>
              </c:numRef>
            </c:plus>
            <c:minus>
              <c:numRef>
                <c:f>'incorporation comp nettoye'!$CE$31</c:f>
                <c:numCache>
                  <c:formatCode>General</c:formatCode>
                  <c:ptCount val="1"/>
                  <c:pt idx="0">
                    <c:v>24.280520189742109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 nettoye'!$CE$30</c:f>
              <c:numCache>
                <c:formatCode>0.00000</c:formatCode>
                <c:ptCount val="1"/>
                <c:pt idx="0">
                  <c:v>156.39498394623371</c:v>
                </c:pt>
              </c:numCache>
            </c:numRef>
          </c:val>
        </c:ser>
        <c:ser>
          <c:idx val="3"/>
          <c:order val="3"/>
          <c:tx>
            <c:strRef>
              <c:f>'recap BM'!$B$31</c:f>
              <c:strCache>
                <c:ptCount val="1"/>
                <c:pt idx="0">
                  <c:v>WS / Fusa +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'incorporation comp nettoye'!$CE$40</c:f>
                <c:numCache>
                  <c:formatCode>General</c:formatCode>
                  <c:ptCount val="1"/>
                  <c:pt idx="0">
                    <c:v>31.786005793286119</c:v>
                  </c:pt>
                </c:numCache>
              </c:numRef>
            </c:plus>
            <c:minus>
              <c:numRef>
                <c:f>'incorporation comp nettoye'!$CE$40</c:f>
                <c:numCache>
                  <c:formatCode>General</c:formatCode>
                  <c:ptCount val="1"/>
                  <c:pt idx="0">
                    <c:v>31.786005793286119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 nettoye'!$CE$39</c:f>
              <c:numCache>
                <c:formatCode>0.00000</c:formatCode>
                <c:ptCount val="1"/>
                <c:pt idx="0">
                  <c:v>131.4780215716323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224256384"/>
        <c:axId val="224257920"/>
      </c:barChart>
      <c:catAx>
        <c:axId val="224256384"/>
        <c:scaling>
          <c:orientation val="minMax"/>
        </c:scaling>
        <c:delete val="1"/>
        <c:axPos val="b"/>
        <c:numFmt formatCode="0.00000" sourceLinked="1"/>
        <c:majorTickMark val="out"/>
        <c:minorTickMark val="none"/>
        <c:tickLblPos val="nextTo"/>
        <c:crossAx val="224257920"/>
        <c:crosses val="autoZero"/>
        <c:auto val="1"/>
        <c:lblAlgn val="ctr"/>
        <c:lblOffset val="100"/>
        <c:noMultiLvlLbl val="0"/>
      </c:catAx>
      <c:valAx>
        <c:axId val="2242579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µmol N / g plante</a:t>
                </a:r>
              </a:p>
            </c:rich>
          </c:tx>
          <c:overlay val="0"/>
        </c:title>
        <c:numFmt formatCode="0.00" sourceLinked="0"/>
        <c:majorTickMark val="out"/>
        <c:minorTickMark val="none"/>
        <c:tickLblPos val="nextTo"/>
        <c:crossAx val="224256384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'recap BM'!$B$10</c:f>
              <c:strCache>
                <c:ptCount val="1"/>
                <c:pt idx="0">
                  <c:v>WW / Fusa -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'incorporation comp nettoye'!$CM$13</c:f>
                <c:numCache>
                  <c:formatCode>General</c:formatCode>
                  <c:ptCount val="1"/>
                  <c:pt idx="0">
                    <c:v>165.0100668308684</c:v>
                  </c:pt>
                </c:numCache>
              </c:numRef>
            </c:plus>
            <c:minus>
              <c:numRef>
                <c:f>'incorporation comp nettoye'!$CM$13</c:f>
                <c:numCache>
                  <c:formatCode>General</c:formatCode>
                  <c:ptCount val="1"/>
                  <c:pt idx="0">
                    <c:v>165.0100668308684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 nettoye'!$CM$12</c:f>
              <c:numCache>
                <c:formatCode>0.00000</c:formatCode>
                <c:ptCount val="1"/>
                <c:pt idx="0">
                  <c:v>5558.8944370386471</c:v>
                </c:pt>
              </c:numCache>
            </c:numRef>
          </c:val>
        </c:ser>
        <c:ser>
          <c:idx val="1"/>
          <c:order val="1"/>
          <c:tx>
            <c:strRef>
              <c:f>'recap BM'!$B$17</c:f>
              <c:strCache>
                <c:ptCount val="1"/>
                <c:pt idx="0">
                  <c:v>WW / Fusa +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'incorporation comp nettoye'!$CM$22</c:f>
                <c:numCache>
                  <c:formatCode>General</c:formatCode>
                  <c:ptCount val="1"/>
                  <c:pt idx="0">
                    <c:v>360.98954343119652</c:v>
                  </c:pt>
                </c:numCache>
              </c:numRef>
            </c:plus>
            <c:minus>
              <c:numRef>
                <c:f>'incorporation comp nettoye'!$CM$22</c:f>
                <c:numCache>
                  <c:formatCode>General</c:formatCode>
                  <c:ptCount val="1"/>
                  <c:pt idx="0">
                    <c:v>360.98954343119652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 nettoye'!$CM$21</c:f>
              <c:numCache>
                <c:formatCode>0.00000</c:formatCode>
                <c:ptCount val="1"/>
                <c:pt idx="0">
                  <c:v>5640.296577349116</c:v>
                </c:pt>
              </c:numCache>
            </c:numRef>
          </c:val>
        </c:ser>
        <c:ser>
          <c:idx val="2"/>
          <c:order val="2"/>
          <c:tx>
            <c:strRef>
              <c:f>'recap BM'!$B$24</c:f>
              <c:strCache>
                <c:ptCount val="1"/>
                <c:pt idx="0">
                  <c:v>WS / Fusa -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'incorporation comp nettoye'!$CM$31</c:f>
                <c:numCache>
                  <c:formatCode>General</c:formatCode>
                  <c:ptCount val="1"/>
                  <c:pt idx="0">
                    <c:v>358.78949585806919</c:v>
                  </c:pt>
                </c:numCache>
              </c:numRef>
            </c:plus>
            <c:minus>
              <c:numRef>
                <c:f>'incorporation comp nettoye'!$CM$31</c:f>
                <c:numCache>
                  <c:formatCode>General</c:formatCode>
                  <c:ptCount val="1"/>
                  <c:pt idx="0">
                    <c:v>358.78949585806919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 nettoye'!$CM$30</c:f>
              <c:numCache>
                <c:formatCode>0.00000</c:formatCode>
                <c:ptCount val="1"/>
                <c:pt idx="0">
                  <c:v>3993.44166469325</c:v>
                </c:pt>
              </c:numCache>
            </c:numRef>
          </c:val>
        </c:ser>
        <c:ser>
          <c:idx val="3"/>
          <c:order val="3"/>
          <c:tx>
            <c:strRef>
              <c:f>'recap BM'!$B$31</c:f>
              <c:strCache>
                <c:ptCount val="1"/>
                <c:pt idx="0">
                  <c:v>WS / Fusa +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'incorporation comp nettoye'!$CM$40</c:f>
                <c:numCache>
                  <c:formatCode>General</c:formatCode>
                  <c:ptCount val="1"/>
                  <c:pt idx="0">
                    <c:v>334.03542416751452</c:v>
                  </c:pt>
                </c:numCache>
              </c:numRef>
            </c:plus>
            <c:minus>
              <c:numRef>
                <c:f>'incorporation comp nettoye'!$CM$40</c:f>
                <c:numCache>
                  <c:formatCode>General</c:formatCode>
                  <c:ptCount val="1"/>
                  <c:pt idx="0">
                    <c:v>334.03542416751452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 nettoye'!$CM$39</c:f>
              <c:numCache>
                <c:formatCode>0.00000</c:formatCode>
                <c:ptCount val="1"/>
                <c:pt idx="0">
                  <c:v>4048.3472307598581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233562496"/>
        <c:axId val="233564032"/>
      </c:barChart>
      <c:catAx>
        <c:axId val="233562496"/>
        <c:scaling>
          <c:orientation val="minMax"/>
        </c:scaling>
        <c:delete val="1"/>
        <c:axPos val="b"/>
        <c:numFmt formatCode="0.00000" sourceLinked="1"/>
        <c:majorTickMark val="out"/>
        <c:minorTickMark val="none"/>
        <c:tickLblPos val="nextTo"/>
        <c:crossAx val="233564032"/>
        <c:crosses val="autoZero"/>
        <c:auto val="1"/>
        <c:lblAlgn val="ctr"/>
        <c:lblOffset val="100"/>
        <c:noMultiLvlLbl val="0"/>
      </c:catAx>
      <c:valAx>
        <c:axId val="2335640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µ</a:t>
                </a:r>
                <a:r>
                  <a:rPr lang="en-US" dirty="0" err="1"/>
                  <a:t>mol</a:t>
                </a:r>
                <a:r>
                  <a:rPr lang="en-US" dirty="0"/>
                  <a:t> </a:t>
                </a:r>
                <a:r>
                  <a:rPr lang="en-US" dirty="0" smtClean="0"/>
                  <a:t>C </a:t>
                </a:r>
                <a:r>
                  <a:rPr lang="en-US" dirty="0"/>
                  <a:t>/</a:t>
                </a:r>
                <a:r>
                  <a:rPr lang="en-US" dirty="0" err="1"/>
                  <a:t>mn</a:t>
                </a:r>
                <a:r>
                  <a:rPr lang="en-US" dirty="0"/>
                  <a:t> / g </a:t>
                </a:r>
                <a:r>
                  <a:rPr lang="en-US" dirty="0" err="1"/>
                  <a:t>plante</a:t>
                </a:r>
                <a:endParaRPr lang="en-US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233562496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'recap BM'!$B$10</c:f>
              <c:strCache>
                <c:ptCount val="1"/>
                <c:pt idx="0">
                  <c:v>WW / Fusa -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'incorporation comp nettoye'!$CF$13</c:f>
                <c:numCache>
                  <c:formatCode>General</c:formatCode>
                  <c:ptCount val="1"/>
                  <c:pt idx="0">
                    <c:v>1926.914849518158</c:v>
                  </c:pt>
                </c:numCache>
              </c:numRef>
            </c:plus>
            <c:minus>
              <c:numRef>
                <c:f>'incorporation comp nettoye'!$CF$13</c:f>
                <c:numCache>
                  <c:formatCode>General</c:formatCode>
                  <c:ptCount val="1"/>
                  <c:pt idx="0">
                    <c:v>1926.914849518158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 nettoye'!$CF$12</c:f>
              <c:numCache>
                <c:formatCode>0.00000</c:formatCode>
                <c:ptCount val="1"/>
                <c:pt idx="0">
                  <c:v>12662.99845734436</c:v>
                </c:pt>
              </c:numCache>
            </c:numRef>
          </c:val>
        </c:ser>
        <c:ser>
          <c:idx val="1"/>
          <c:order val="1"/>
          <c:tx>
            <c:strRef>
              <c:f>'recap BM'!$B$17</c:f>
              <c:strCache>
                <c:ptCount val="1"/>
                <c:pt idx="0">
                  <c:v>WW / Fusa +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'incorporation comp nettoye'!$CF$22</c:f>
                <c:numCache>
                  <c:formatCode>General</c:formatCode>
                  <c:ptCount val="1"/>
                  <c:pt idx="0">
                    <c:v>1146.9646005111499</c:v>
                  </c:pt>
                </c:numCache>
              </c:numRef>
            </c:plus>
            <c:minus>
              <c:numRef>
                <c:f>'incorporation comp nettoye'!$CF$22</c:f>
                <c:numCache>
                  <c:formatCode>General</c:formatCode>
                  <c:ptCount val="1"/>
                  <c:pt idx="0">
                    <c:v>1146.9646005111499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 nettoye'!$CF$21</c:f>
              <c:numCache>
                <c:formatCode>0.00000</c:formatCode>
                <c:ptCount val="1"/>
                <c:pt idx="0">
                  <c:v>10723.477438168769</c:v>
                </c:pt>
              </c:numCache>
            </c:numRef>
          </c:val>
        </c:ser>
        <c:ser>
          <c:idx val="2"/>
          <c:order val="2"/>
          <c:tx>
            <c:strRef>
              <c:f>'recap BM'!$B$24</c:f>
              <c:strCache>
                <c:ptCount val="1"/>
                <c:pt idx="0">
                  <c:v>WS / Fusa -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'incorporation comp nettoye'!$CF$31</c:f>
                <c:numCache>
                  <c:formatCode>General</c:formatCode>
                  <c:ptCount val="1"/>
                  <c:pt idx="0">
                    <c:v>631.32170163306841</c:v>
                  </c:pt>
                </c:numCache>
              </c:numRef>
            </c:plus>
            <c:minus>
              <c:numRef>
                <c:f>'incorporation comp nettoye'!$CF$31</c:f>
                <c:numCache>
                  <c:formatCode>General</c:formatCode>
                  <c:ptCount val="1"/>
                  <c:pt idx="0">
                    <c:v>631.32170163306841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 nettoye'!$CF$30</c:f>
              <c:numCache>
                <c:formatCode>0.00000</c:formatCode>
                <c:ptCount val="1"/>
                <c:pt idx="0">
                  <c:v>4595.3160717355104</c:v>
                </c:pt>
              </c:numCache>
            </c:numRef>
          </c:val>
        </c:ser>
        <c:ser>
          <c:idx val="3"/>
          <c:order val="3"/>
          <c:tx>
            <c:strRef>
              <c:f>'recap BM'!$B$31</c:f>
              <c:strCache>
                <c:ptCount val="1"/>
                <c:pt idx="0">
                  <c:v>WS / Fusa +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'incorporation comp nettoye'!$CF$40</c:f>
                <c:numCache>
                  <c:formatCode>General</c:formatCode>
                  <c:ptCount val="1"/>
                  <c:pt idx="0">
                    <c:v>1186.54485388588</c:v>
                  </c:pt>
                </c:numCache>
              </c:numRef>
            </c:plus>
            <c:minus>
              <c:numRef>
                <c:f>'incorporation comp nettoye'!$CF$40</c:f>
                <c:numCache>
                  <c:formatCode>General</c:formatCode>
                  <c:ptCount val="1"/>
                  <c:pt idx="0">
                    <c:v>1186.54485388588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'incorporation comp nettoye'!$CF$39</c:f>
              <c:numCache>
                <c:formatCode>0.00000</c:formatCode>
                <c:ptCount val="1"/>
                <c:pt idx="0">
                  <c:v>4331.2513904351226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02194176"/>
        <c:axId val="102212352"/>
      </c:barChart>
      <c:catAx>
        <c:axId val="102194176"/>
        <c:scaling>
          <c:orientation val="minMax"/>
        </c:scaling>
        <c:delete val="1"/>
        <c:axPos val="b"/>
        <c:numFmt formatCode="0.00000" sourceLinked="1"/>
        <c:majorTickMark val="out"/>
        <c:minorTickMark val="none"/>
        <c:tickLblPos val="nextTo"/>
        <c:crossAx val="102212352"/>
        <c:crosses val="autoZero"/>
        <c:auto val="1"/>
        <c:lblAlgn val="ctr"/>
        <c:lblOffset val="100"/>
        <c:noMultiLvlLbl val="0"/>
      </c:catAx>
      <c:valAx>
        <c:axId val="1022123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µmol N / g plante</a:t>
                </a:r>
              </a:p>
            </c:rich>
          </c:tx>
          <c:overlay val="0"/>
        </c:title>
        <c:numFmt formatCode="0.00" sourceLinked="0"/>
        <c:majorTickMark val="out"/>
        <c:minorTickMark val="none"/>
        <c:tickLblPos val="nextTo"/>
        <c:crossAx val="102194176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('incorporation comp nettoyé (2)'!$DN$20,'incorporation comp nettoyé (2)'!$DQ$20,'incorporation comp nettoyé (2)'!$DT$20,'incorporation comp nettoyé (2)'!$DW$20)</c:f>
              <c:numCache>
                <c:formatCode>0.00000</c:formatCode>
                <c:ptCount val="4"/>
                <c:pt idx="0">
                  <c:v>3778.9999043080438</c:v>
                </c:pt>
                <c:pt idx="1">
                  <c:v>3683.5453877357668</c:v>
                </c:pt>
                <c:pt idx="2">
                  <c:v>2764.1443025405879</c:v>
                </c:pt>
                <c:pt idx="3">
                  <c:v>2182.528188531373</c:v>
                </c:pt>
              </c:numCache>
            </c:numRef>
          </c:xVal>
          <c:yVal>
            <c:numRef>
              <c:f>('incorporation comp nettoyé (2)'!$DO$20,'incorporation comp nettoyé (2)'!$DR$20,'incorporation comp nettoyé (2)'!$DU$20,'incorporation comp nettoyé (2)'!$DX$20)</c:f>
              <c:numCache>
                <c:formatCode>0.0000</c:formatCode>
                <c:ptCount val="4"/>
                <c:pt idx="0">
                  <c:v>491.13619987990688</c:v>
                </c:pt>
                <c:pt idx="1">
                  <c:v>500.860900908963</c:v>
                </c:pt>
                <c:pt idx="2">
                  <c:v>411.55765534633969</c:v>
                </c:pt>
                <c:pt idx="3">
                  <c:v>303.19363083138398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'incorporation comp nettoyé (2)'!$DN$18</c:f>
              <c:strCache>
                <c:ptCount val="1"/>
                <c:pt idx="0">
                  <c:v>WW / Fusa -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'incorporation comp nettoyé (2)'!$DN$20:$DN$24</c:f>
              <c:numCache>
                <c:formatCode>General</c:formatCode>
                <c:ptCount val="5"/>
                <c:pt idx="0" formatCode="0.00000">
                  <c:v>3778.9999043080438</c:v>
                </c:pt>
                <c:pt idx="2" formatCode="0.00000">
                  <c:v>3341.8498026070511</c:v>
                </c:pt>
                <c:pt idx="4" formatCode="0.00000">
                  <c:v>3575.3860681215092</c:v>
                </c:pt>
              </c:numCache>
            </c:numRef>
          </c:xVal>
          <c:yVal>
            <c:numRef>
              <c:f>'incorporation comp nettoyé (2)'!$DO$20:$DO$24</c:f>
              <c:numCache>
                <c:formatCode>General</c:formatCode>
                <c:ptCount val="5"/>
                <c:pt idx="0" formatCode="0.0000">
                  <c:v>491.13619987990688</c:v>
                </c:pt>
                <c:pt idx="2" formatCode="0.0000">
                  <c:v>489.50235795823522</c:v>
                </c:pt>
                <c:pt idx="4" formatCode="0.0000">
                  <c:v>447.87133964455222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'incorporation comp nettoyé (2)'!$DQ$18</c:f>
              <c:strCache>
                <c:ptCount val="1"/>
                <c:pt idx="0">
                  <c:v>WW / Fusa +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'incorporation comp nettoyé (2)'!$DQ$20:$DQ$24</c:f>
              <c:numCache>
                <c:formatCode>0.00000</c:formatCode>
                <c:ptCount val="5"/>
                <c:pt idx="0">
                  <c:v>3683.5453877357668</c:v>
                </c:pt>
                <c:pt idx="1">
                  <c:v>3817.276588757959</c:v>
                </c:pt>
                <c:pt idx="2">
                  <c:v>4033.8686951993441</c:v>
                </c:pt>
                <c:pt idx="3">
                  <c:v>3440.7887089677729</c:v>
                </c:pt>
                <c:pt idx="4">
                  <c:v>3582.056966689081</c:v>
                </c:pt>
              </c:numCache>
            </c:numRef>
          </c:xVal>
          <c:yVal>
            <c:numRef>
              <c:f>'incorporation comp nettoyé (2)'!$DR$20:$DR$24</c:f>
              <c:numCache>
                <c:formatCode>0.0000</c:formatCode>
                <c:ptCount val="5"/>
                <c:pt idx="0">
                  <c:v>500.860900908963</c:v>
                </c:pt>
                <c:pt idx="1">
                  <c:v>495.98078214542619</c:v>
                </c:pt>
                <c:pt idx="2">
                  <c:v>485.21431902430459</c:v>
                </c:pt>
                <c:pt idx="3">
                  <c:v>412.20529345949922</c:v>
                </c:pt>
                <c:pt idx="4">
                  <c:v>486.42772250562672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'incorporation comp nettoyé (2)'!$DT$18</c:f>
              <c:strCache>
                <c:ptCount val="1"/>
                <c:pt idx="0">
                  <c:v>WS / Fusa -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'incorporation comp nettoyé (2)'!$DT$20:$DT$24</c:f>
              <c:numCache>
                <c:formatCode>General</c:formatCode>
                <c:ptCount val="5"/>
                <c:pt idx="0" formatCode="0.00000">
                  <c:v>2764.1443025405879</c:v>
                </c:pt>
                <c:pt idx="2" formatCode="0.00000">
                  <c:v>3115.946338608926</c:v>
                </c:pt>
                <c:pt idx="3" formatCode="0.00000">
                  <c:v>3147.4743635124119</c:v>
                </c:pt>
                <c:pt idx="4" formatCode="0.00000">
                  <c:v>2905.7701776782101</c:v>
                </c:pt>
              </c:numCache>
            </c:numRef>
          </c:xVal>
          <c:yVal>
            <c:numRef>
              <c:f>'incorporation comp nettoyé (2)'!$DU$20:$DU$24</c:f>
              <c:numCache>
                <c:formatCode>0.0000</c:formatCode>
                <c:ptCount val="5"/>
                <c:pt idx="0">
                  <c:v>411.55765534633969</c:v>
                </c:pt>
                <c:pt idx="1">
                  <c:v>0</c:v>
                </c:pt>
                <c:pt idx="2">
                  <c:v>375.05726648575722</c:v>
                </c:pt>
                <c:pt idx="3">
                  <c:v>380.34540292132402</c:v>
                </c:pt>
                <c:pt idx="4">
                  <c:v>380.39937108607393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'incorporation comp nettoyé (2)'!$DW$18</c:f>
              <c:strCache>
                <c:ptCount val="1"/>
                <c:pt idx="0">
                  <c:v>WS / Fusa +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'incorporation comp nettoyé (2)'!$DW$20:$DW$24</c:f>
              <c:numCache>
                <c:formatCode>General</c:formatCode>
                <c:ptCount val="5"/>
                <c:pt idx="0" formatCode="0.00000">
                  <c:v>2182.528188531373</c:v>
                </c:pt>
                <c:pt idx="2" formatCode="0.00000">
                  <c:v>3150.983961979015</c:v>
                </c:pt>
                <c:pt idx="3" formatCode="0.00000">
                  <c:v>2837.7450123734011</c:v>
                </c:pt>
                <c:pt idx="4" formatCode="0.00000">
                  <c:v>2947.0220763339898</c:v>
                </c:pt>
              </c:numCache>
            </c:numRef>
          </c:xVal>
          <c:yVal>
            <c:numRef>
              <c:f>'incorporation comp nettoyé (2)'!$DX$20:$DX$24</c:f>
              <c:numCache>
                <c:formatCode>General</c:formatCode>
                <c:ptCount val="5"/>
                <c:pt idx="0" formatCode="0.0000">
                  <c:v>303.19363083138398</c:v>
                </c:pt>
                <c:pt idx="2" formatCode="0.0000">
                  <c:v>404.46539323337282</c:v>
                </c:pt>
                <c:pt idx="3" formatCode="0.0000">
                  <c:v>406.45665469232489</c:v>
                </c:pt>
                <c:pt idx="4" formatCode="0.0000">
                  <c:v>366.19712980274511</c:v>
                </c:pt>
              </c:numCache>
            </c:numRef>
          </c:yVal>
          <c:smooth val="0"/>
        </c:ser>
        <c:ser>
          <c:idx val="5"/>
          <c:order val="5"/>
          <c:spPr>
            <a:ln w="28575">
              <a:noFill/>
            </a:ln>
          </c:spPr>
          <c:marker>
            <c:symbol val="none"/>
          </c:marker>
          <c:trendline>
            <c:trendlineType val="linear"/>
            <c:dispRSqr val="1"/>
            <c:dispEq val="1"/>
            <c:trendlineLbl>
              <c:layout>
                <c:manualLayout>
                  <c:x val="-0.23163907713957699"/>
                  <c:y val="-3.8680070406120398E-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b="1"/>
                  </a:pPr>
                  <a:endParaRPr lang="fr-FR"/>
                </a:p>
              </c:txPr>
            </c:trendlineLbl>
          </c:trendline>
          <c:xVal>
            <c:numRef>
              <c:f>'incorporation comp nettoyé (2)'!$DY$26:$DY$45</c:f>
              <c:numCache>
                <c:formatCode>0.00000</c:formatCode>
                <c:ptCount val="20"/>
                <c:pt idx="0">
                  <c:v>3778.9999043080438</c:v>
                </c:pt>
                <c:pt idx="1">
                  <c:v>0</c:v>
                </c:pt>
                <c:pt idx="2">
                  <c:v>3341.8498026070511</c:v>
                </c:pt>
                <c:pt idx="3">
                  <c:v>0</c:v>
                </c:pt>
                <c:pt idx="4">
                  <c:v>3575.3860681215092</c:v>
                </c:pt>
                <c:pt idx="5">
                  <c:v>3683.5453877357668</c:v>
                </c:pt>
                <c:pt idx="6">
                  <c:v>3817.276588757959</c:v>
                </c:pt>
                <c:pt idx="7">
                  <c:v>4033.8686951993441</c:v>
                </c:pt>
                <c:pt idx="8">
                  <c:v>3440.7887089677729</c:v>
                </c:pt>
                <c:pt idx="9">
                  <c:v>3582.056966689081</c:v>
                </c:pt>
                <c:pt idx="10">
                  <c:v>2764.1443025405879</c:v>
                </c:pt>
                <c:pt idx="11">
                  <c:v>0</c:v>
                </c:pt>
                <c:pt idx="12">
                  <c:v>3115.946338608926</c:v>
                </c:pt>
                <c:pt idx="13">
                  <c:v>3147.4743635124119</c:v>
                </c:pt>
                <c:pt idx="14">
                  <c:v>2905.7701776782101</c:v>
                </c:pt>
                <c:pt idx="15">
                  <c:v>2182.528188531373</c:v>
                </c:pt>
                <c:pt idx="16">
                  <c:v>0</c:v>
                </c:pt>
                <c:pt idx="17">
                  <c:v>3150.983961979015</c:v>
                </c:pt>
                <c:pt idx="18">
                  <c:v>2837.7450123734011</c:v>
                </c:pt>
                <c:pt idx="19">
                  <c:v>2947.0220763339898</c:v>
                </c:pt>
              </c:numCache>
            </c:numRef>
          </c:xVal>
          <c:yVal>
            <c:numRef>
              <c:f>'incorporation comp nettoyé (2)'!$DZ$26:$DZ$45</c:f>
              <c:numCache>
                <c:formatCode>0.0000</c:formatCode>
                <c:ptCount val="20"/>
                <c:pt idx="0">
                  <c:v>491.13619987990688</c:v>
                </c:pt>
                <c:pt idx="1">
                  <c:v>0</c:v>
                </c:pt>
                <c:pt idx="2">
                  <c:v>489.50235795823522</c:v>
                </c:pt>
                <c:pt idx="3">
                  <c:v>0</c:v>
                </c:pt>
                <c:pt idx="4">
                  <c:v>447.87133964455222</c:v>
                </c:pt>
                <c:pt idx="5">
                  <c:v>500.860900908963</c:v>
                </c:pt>
                <c:pt idx="6">
                  <c:v>495.98078214542619</c:v>
                </c:pt>
                <c:pt idx="7">
                  <c:v>485.21431902430459</c:v>
                </c:pt>
                <c:pt idx="8">
                  <c:v>412.20529345949922</c:v>
                </c:pt>
                <c:pt idx="9">
                  <c:v>486.42772250562672</c:v>
                </c:pt>
                <c:pt idx="10">
                  <c:v>411.55765534633969</c:v>
                </c:pt>
                <c:pt idx="11">
                  <c:v>0</c:v>
                </c:pt>
                <c:pt idx="12">
                  <c:v>375.05726648575722</c:v>
                </c:pt>
                <c:pt idx="13">
                  <c:v>380.34540292132402</c:v>
                </c:pt>
                <c:pt idx="14">
                  <c:v>380.39937108607393</c:v>
                </c:pt>
                <c:pt idx="15">
                  <c:v>303.19363083138398</c:v>
                </c:pt>
                <c:pt idx="16">
                  <c:v>0</c:v>
                </c:pt>
                <c:pt idx="17">
                  <c:v>404.46539323337282</c:v>
                </c:pt>
                <c:pt idx="18">
                  <c:v>406.45665469232489</c:v>
                </c:pt>
                <c:pt idx="19">
                  <c:v>366.19712980274511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5169792"/>
        <c:axId val="225171712"/>
      </c:scatterChart>
      <c:valAx>
        <c:axId val="225169792"/>
        <c:scaling>
          <c:orientation val="minMax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Incorporation C (µmol C / jour / g plante)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225171712"/>
        <c:crosses val="autoZero"/>
        <c:crossBetween val="midCat"/>
      </c:valAx>
      <c:valAx>
        <c:axId val="2251717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Incorporation N (µmol N / jour / g de plante)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225169792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Control Pot</c:v>
          </c:tx>
          <c:spPr>
            <a:ln w="47625">
              <a:noFill/>
            </a:ln>
          </c:spPr>
          <c:xVal>
            <c:strRef>
              <c:f>'Arrosage du 10 au 29 Avril.csv'!$E$157:$E$176</c:f>
              <c:strCache>
                <c:ptCount val="20"/>
                <c:pt idx="0">
                  <c:v>04/10/13 00:00</c:v>
                </c:pt>
                <c:pt idx="1">
                  <c:v>04/11/13 00:00</c:v>
                </c:pt>
                <c:pt idx="2">
                  <c:v>4/13/2013</c:v>
                </c:pt>
                <c:pt idx="3">
                  <c:v>4/14/2013</c:v>
                </c:pt>
                <c:pt idx="4">
                  <c:v>4/15/2013</c:v>
                </c:pt>
                <c:pt idx="5">
                  <c:v>4/16/2013</c:v>
                </c:pt>
                <c:pt idx="6">
                  <c:v>4/17/2013</c:v>
                </c:pt>
                <c:pt idx="7">
                  <c:v>4/18/2013</c:v>
                </c:pt>
                <c:pt idx="8">
                  <c:v>4/19/2013</c:v>
                </c:pt>
                <c:pt idx="9">
                  <c:v>4/20/2013</c:v>
                </c:pt>
                <c:pt idx="10">
                  <c:v>4/21/2013</c:v>
                </c:pt>
                <c:pt idx="11">
                  <c:v>4/22/2013</c:v>
                </c:pt>
                <c:pt idx="12">
                  <c:v>4/23/2013</c:v>
                </c:pt>
                <c:pt idx="13">
                  <c:v>4/23/2013</c:v>
                </c:pt>
                <c:pt idx="14">
                  <c:v>4/23/2013</c:v>
                </c:pt>
                <c:pt idx="15">
                  <c:v>4/24/2013</c:v>
                </c:pt>
                <c:pt idx="16">
                  <c:v>4/25/2013</c:v>
                </c:pt>
                <c:pt idx="17">
                  <c:v>4/26/2013</c:v>
                </c:pt>
                <c:pt idx="18">
                  <c:v>4/26/2013</c:v>
                </c:pt>
                <c:pt idx="19">
                  <c:v>4/27/2013</c:v>
                </c:pt>
              </c:strCache>
            </c:strRef>
          </c:xVal>
          <c:yVal>
            <c:numRef>
              <c:f>'Arrosage du 10 au 29 Avril.csv'!$F$157:$F$176</c:f>
              <c:numCache>
                <c:formatCode>General</c:formatCode>
                <c:ptCount val="20"/>
                <c:pt idx="0">
                  <c:v>1933</c:v>
                </c:pt>
                <c:pt idx="1">
                  <c:v>1932</c:v>
                </c:pt>
                <c:pt idx="2">
                  <c:v>1933</c:v>
                </c:pt>
                <c:pt idx="3">
                  <c:v>1933</c:v>
                </c:pt>
                <c:pt idx="4">
                  <c:v>1918</c:v>
                </c:pt>
                <c:pt idx="5">
                  <c:v>1899</c:v>
                </c:pt>
                <c:pt idx="6">
                  <c:v>1937</c:v>
                </c:pt>
                <c:pt idx="7">
                  <c:v>1938</c:v>
                </c:pt>
                <c:pt idx="8">
                  <c:v>1937</c:v>
                </c:pt>
                <c:pt idx="9">
                  <c:v>1938</c:v>
                </c:pt>
                <c:pt idx="10">
                  <c:v>1937</c:v>
                </c:pt>
                <c:pt idx="11">
                  <c:v>1933</c:v>
                </c:pt>
                <c:pt idx="12">
                  <c:v>1927</c:v>
                </c:pt>
                <c:pt idx="13">
                  <c:v>1927</c:v>
                </c:pt>
                <c:pt idx="14">
                  <c:v>1927</c:v>
                </c:pt>
                <c:pt idx="15">
                  <c:v>1927</c:v>
                </c:pt>
                <c:pt idx="16">
                  <c:v>1927</c:v>
                </c:pt>
                <c:pt idx="17">
                  <c:v>1929</c:v>
                </c:pt>
                <c:pt idx="18">
                  <c:v>1933</c:v>
                </c:pt>
                <c:pt idx="19">
                  <c:v>1933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414336"/>
        <c:axId val="180415872"/>
      </c:scatterChart>
      <c:valAx>
        <c:axId val="180414336"/>
        <c:scaling>
          <c:orientation val="minMax"/>
        </c:scaling>
        <c:delete val="0"/>
        <c:axPos val="b"/>
        <c:majorTickMark val="out"/>
        <c:minorTickMark val="none"/>
        <c:tickLblPos val="nextTo"/>
        <c:crossAx val="180415872"/>
        <c:crosses val="autoZero"/>
        <c:crossBetween val="midCat"/>
      </c:valAx>
      <c:valAx>
        <c:axId val="180415872"/>
        <c:scaling>
          <c:orientation val="minMax"/>
          <c:min val="182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041433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795486293872594E-2"/>
          <c:y val="3.8296740104458202E-2"/>
          <c:w val="0.72252047131375197"/>
          <c:h val="0.79359740536558898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trendline>
            <c:trendlineType val="linear"/>
            <c:dispRSqr val="1"/>
            <c:dispEq val="1"/>
            <c:trendlineLbl>
              <c:layout>
                <c:manualLayout>
                  <c:x val="4.3564603932896302E-2"/>
                  <c:y val="0.32651137381933498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100" b="1"/>
                  </a:pPr>
                  <a:endParaRPr lang="fr-FR"/>
                </a:p>
              </c:txPr>
            </c:trendlineLbl>
          </c:trendline>
          <c:xVal>
            <c:numRef>
              <c:f>('incorporation comp nettoye'!$CL$7:$CL$11,'incorporation comp nettoye'!$CL$16:$CL$20,'incorporation comp nettoye'!$CL$25:$CL$29,'incorporation comp nettoye'!$CL$34:$CL$38)</c:f>
              <c:numCache>
                <c:formatCode>General</c:formatCode>
                <c:ptCount val="20"/>
                <c:pt idx="0" formatCode="0.0000">
                  <c:v>2992.4139725266041</c:v>
                </c:pt>
                <c:pt idx="2" formatCode="0.0000">
                  <c:v>3336.6124990541311</c:v>
                </c:pt>
                <c:pt idx="3" formatCode="0.0000">
                  <c:v>3158.388228881699</c:v>
                </c:pt>
                <c:pt idx="4" formatCode="0.0000">
                  <c:v>3017.057525913157</c:v>
                </c:pt>
                <c:pt idx="5" formatCode="0.0000">
                  <c:v>3234.6074377091072</c:v>
                </c:pt>
                <c:pt idx="6" formatCode="0.0000">
                  <c:v>3027.7065031581378</c:v>
                </c:pt>
                <c:pt idx="7" formatCode="0.0000">
                  <c:v>3213.1285092449511</c:v>
                </c:pt>
                <c:pt idx="8" formatCode="0.0000">
                  <c:v>3480.88724687698</c:v>
                </c:pt>
                <c:pt idx="9" formatCode="0.0000">
                  <c:v>3159.0457383076282</c:v>
                </c:pt>
                <c:pt idx="10" formatCode="0.0000">
                  <c:v>2318.9653258986218</c:v>
                </c:pt>
                <c:pt idx="11" formatCode="0.0000">
                  <c:v>2086.0012554805571</c:v>
                </c:pt>
                <c:pt idx="13" formatCode="0.0000">
                  <c:v>2031.232885273263</c:v>
                </c:pt>
                <c:pt idx="14" formatCode="0.0000">
                  <c:v>1898.730811472677</c:v>
                </c:pt>
                <c:pt idx="16" formatCode="0.0000">
                  <c:v>2243.633606640185</c:v>
                </c:pt>
                <c:pt idx="17" formatCode="0.0000">
                  <c:v>2416.7966216991231</c:v>
                </c:pt>
                <c:pt idx="18" formatCode="0.0000">
                  <c:v>2343.9410785628961</c:v>
                </c:pt>
                <c:pt idx="19" formatCode="0.0000">
                  <c:v>1967.5212642213569</c:v>
                </c:pt>
              </c:numCache>
            </c:numRef>
          </c:xVal>
          <c:yVal>
            <c:numRef>
              <c:f>('incorporation comp nettoye'!$CE$7:$CE$11,'incorporation comp nettoye'!$CE$16:$CE$20,'incorporation comp nettoye'!$CE$25:$CE$29,'incorporation comp nettoye'!$CE$34:$CE$38)</c:f>
              <c:numCache>
                <c:formatCode>General</c:formatCode>
                <c:ptCount val="20"/>
                <c:pt idx="0" formatCode="0.0000">
                  <c:v>557.56482911066178</c:v>
                </c:pt>
                <c:pt idx="2" formatCode="0.0000">
                  <c:v>454.92522255096992</c:v>
                </c:pt>
                <c:pt idx="3" formatCode="0.0000">
                  <c:v>422.3674412818786</c:v>
                </c:pt>
                <c:pt idx="4" formatCode="0.0000">
                  <c:v>470.28234946060661</c:v>
                </c:pt>
                <c:pt idx="5" formatCode="0.0000">
                  <c:v>432.49073714936827</c:v>
                </c:pt>
                <c:pt idx="6" formatCode="0.0000">
                  <c:v>376.65003392059629</c:v>
                </c:pt>
                <c:pt idx="7" formatCode="0.0000">
                  <c:v>485.81279642554068</c:v>
                </c:pt>
                <c:pt idx="8" formatCode="0.0000">
                  <c:v>463.58589698172148</c:v>
                </c:pt>
                <c:pt idx="9" formatCode="0.0000">
                  <c:v>474.20299391141452</c:v>
                </c:pt>
                <c:pt idx="10" formatCode="0.0000">
                  <c:v>183.07322459371511</c:v>
                </c:pt>
                <c:pt idx="11" formatCode="0.0000">
                  <c:v>145.47942230393781</c:v>
                </c:pt>
                <c:pt idx="13" formatCode="0.0000">
                  <c:v>128.3453283596013</c:v>
                </c:pt>
                <c:pt idx="14" formatCode="0.0000">
                  <c:v>168.68196052768059</c:v>
                </c:pt>
                <c:pt idx="16" formatCode="0.0000">
                  <c:v>162.89671793444541</c:v>
                </c:pt>
                <c:pt idx="17" formatCode="0.0000">
                  <c:v>115.6109847102537</c:v>
                </c:pt>
                <c:pt idx="18" formatCode="0.0000">
                  <c:v>152.60916413166731</c:v>
                </c:pt>
                <c:pt idx="19" formatCode="0.0000">
                  <c:v>94.795219510162696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'incorporation comp nettoye'!$DN$25</c:f>
              <c:strCache>
                <c:ptCount val="1"/>
                <c:pt idx="0">
                  <c:v>WW Fusa -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'incorporation comp nettoye'!$CL$7:$CL$11</c:f>
              <c:numCache>
                <c:formatCode>General</c:formatCode>
                <c:ptCount val="5"/>
                <c:pt idx="0" formatCode="0.0000">
                  <c:v>2992.4139725266041</c:v>
                </c:pt>
                <c:pt idx="2" formatCode="0.0000">
                  <c:v>3336.6124990541311</c:v>
                </c:pt>
                <c:pt idx="3" formatCode="0.0000">
                  <c:v>3158.388228881699</c:v>
                </c:pt>
                <c:pt idx="4" formatCode="0.0000">
                  <c:v>3017.057525913157</c:v>
                </c:pt>
              </c:numCache>
            </c:numRef>
          </c:xVal>
          <c:yVal>
            <c:numRef>
              <c:f>'incorporation comp nettoye'!$CE$7:$CE$11</c:f>
              <c:numCache>
                <c:formatCode>General</c:formatCode>
                <c:ptCount val="5"/>
                <c:pt idx="0" formatCode="0.0000">
                  <c:v>557.56482911066178</c:v>
                </c:pt>
                <c:pt idx="2" formatCode="0.0000">
                  <c:v>454.92522255096992</c:v>
                </c:pt>
                <c:pt idx="3" formatCode="0.0000">
                  <c:v>422.3674412818786</c:v>
                </c:pt>
                <c:pt idx="4" formatCode="0.0000">
                  <c:v>470.28234946060661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'incorporation comp nettoye'!$DN$26</c:f>
              <c:strCache>
                <c:ptCount val="1"/>
                <c:pt idx="0">
                  <c:v>WW Fusa +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'incorporation comp nettoye'!$CL$16:$CL$20</c:f>
              <c:numCache>
                <c:formatCode>0.0000</c:formatCode>
                <c:ptCount val="5"/>
                <c:pt idx="0">
                  <c:v>3234.6074377091072</c:v>
                </c:pt>
                <c:pt idx="1">
                  <c:v>3027.7065031581378</c:v>
                </c:pt>
                <c:pt idx="2">
                  <c:v>3213.1285092449511</c:v>
                </c:pt>
                <c:pt idx="3">
                  <c:v>3480.88724687698</c:v>
                </c:pt>
                <c:pt idx="4">
                  <c:v>3159.0457383076282</c:v>
                </c:pt>
              </c:numCache>
            </c:numRef>
          </c:xVal>
          <c:yVal>
            <c:numRef>
              <c:f>'incorporation comp nettoye'!$CE$16:$CE$20</c:f>
              <c:numCache>
                <c:formatCode>0.0000</c:formatCode>
                <c:ptCount val="5"/>
                <c:pt idx="0">
                  <c:v>432.49073714936827</c:v>
                </c:pt>
                <c:pt idx="1">
                  <c:v>376.65003392059629</c:v>
                </c:pt>
                <c:pt idx="2">
                  <c:v>485.81279642554068</c:v>
                </c:pt>
                <c:pt idx="3">
                  <c:v>463.58589698172148</c:v>
                </c:pt>
                <c:pt idx="4">
                  <c:v>474.20299391141452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'incorporation comp nettoye'!$DN$27</c:f>
              <c:strCache>
                <c:ptCount val="1"/>
                <c:pt idx="0">
                  <c:v>WS Fusa -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'incorporation comp nettoye'!$CL$25:$CL$29</c:f>
              <c:numCache>
                <c:formatCode>0.0000</c:formatCode>
                <c:ptCount val="5"/>
                <c:pt idx="0">
                  <c:v>2318.9653258986218</c:v>
                </c:pt>
                <c:pt idx="1">
                  <c:v>2086.0012554805571</c:v>
                </c:pt>
                <c:pt idx="3">
                  <c:v>2031.232885273263</c:v>
                </c:pt>
                <c:pt idx="4">
                  <c:v>1898.730811472677</c:v>
                </c:pt>
              </c:numCache>
            </c:numRef>
          </c:xVal>
          <c:yVal>
            <c:numRef>
              <c:f>'incorporation comp nettoye'!$CE$25:$CE$29</c:f>
              <c:numCache>
                <c:formatCode>0.0000</c:formatCode>
                <c:ptCount val="5"/>
                <c:pt idx="0">
                  <c:v>183.07322459371511</c:v>
                </c:pt>
                <c:pt idx="1">
                  <c:v>145.47942230393781</c:v>
                </c:pt>
                <c:pt idx="3">
                  <c:v>128.3453283596013</c:v>
                </c:pt>
                <c:pt idx="4">
                  <c:v>168.68196052768059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'incorporation comp nettoye'!$DN$28</c:f>
              <c:strCache>
                <c:ptCount val="1"/>
                <c:pt idx="0">
                  <c:v>WS Fusa +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'incorporation comp nettoye'!$CL$34:$CL$38</c:f>
              <c:numCache>
                <c:formatCode>0.0000</c:formatCode>
                <c:ptCount val="5"/>
                <c:pt idx="1">
                  <c:v>2243.633606640185</c:v>
                </c:pt>
                <c:pt idx="2">
                  <c:v>2416.7966216991231</c:v>
                </c:pt>
                <c:pt idx="3">
                  <c:v>2343.9410785628961</c:v>
                </c:pt>
                <c:pt idx="4">
                  <c:v>1967.5212642213569</c:v>
                </c:pt>
              </c:numCache>
            </c:numRef>
          </c:xVal>
          <c:yVal>
            <c:numRef>
              <c:f>'incorporation comp nettoye'!$CE$34:$CE$38</c:f>
              <c:numCache>
                <c:formatCode>0.0000</c:formatCode>
                <c:ptCount val="5"/>
                <c:pt idx="1">
                  <c:v>162.89671793444541</c:v>
                </c:pt>
                <c:pt idx="2">
                  <c:v>115.6109847102537</c:v>
                </c:pt>
                <c:pt idx="3">
                  <c:v>152.60916413166731</c:v>
                </c:pt>
                <c:pt idx="4">
                  <c:v>94.795219510162696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5216000"/>
        <c:axId val="225217920"/>
      </c:scatterChart>
      <c:valAx>
        <c:axId val="225216000"/>
        <c:scaling>
          <c:orientation val="minMax"/>
          <c:max val="4500"/>
          <c:min val="0"/>
        </c:scaling>
        <c:delete val="1"/>
        <c:axPos val="b"/>
        <c:numFmt formatCode="0" sourceLinked="0"/>
        <c:majorTickMark val="out"/>
        <c:minorTickMark val="none"/>
        <c:tickLblPos val="nextTo"/>
        <c:crossAx val="225217920"/>
        <c:crosses val="autoZero"/>
        <c:crossBetween val="midCat"/>
      </c:valAx>
      <c:valAx>
        <c:axId val="225217920"/>
        <c:scaling>
          <c:orientation val="minMax"/>
        </c:scaling>
        <c:delete val="1"/>
        <c:axPos val="l"/>
        <c:majorGridlines/>
        <c:numFmt formatCode="0" sourceLinked="0"/>
        <c:majorTickMark val="out"/>
        <c:minorTickMark val="none"/>
        <c:tickLblPos val="nextTo"/>
        <c:crossAx val="225216000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9636843068684"/>
          <c:y val="5.2563413571867001E-2"/>
          <c:w val="0.71171574789332104"/>
          <c:h val="0.79936292958801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'recap BM'!$B$10</c:f>
              <c:strCache>
                <c:ptCount val="1"/>
                <c:pt idx="0">
                  <c:v>WW / Fusa -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BM'!$M$48</c:f>
                <c:numCache>
                  <c:formatCode>General</c:formatCode>
                  <c:ptCount val="1"/>
                  <c:pt idx="0">
                    <c:v>2.9362254681818498E-2</c:v>
                  </c:pt>
                </c:numCache>
              </c:numRef>
            </c:plus>
            <c:minus>
              <c:numRef>
                <c:f>'recap BM'!$M$48</c:f>
                <c:numCache>
                  <c:formatCode>General</c:formatCode>
                  <c:ptCount val="1"/>
                  <c:pt idx="0">
                    <c:v>2.9362254681818498E-2</c:v>
                  </c:pt>
                </c:numCache>
              </c:numRef>
            </c:minus>
          </c:errBars>
          <c:cat>
            <c:numRef>
              <c:f>('recap BM'!$Q$47;'recap BM'!$Q$57;'recap BM'!$Q$67;'recap BM'!$Q$77)</c:f>
              <c:numCache>
                <c:formatCode>0.00000</c:formatCode>
                <c:ptCount val="4"/>
                <c:pt idx="0">
                  <c:v>0.87575800000000004</c:v>
                </c:pt>
                <c:pt idx="1">
                  <c:v>1.02298</c:v>
                </c:pt>
                <c:pt idx="2">
                  <c:v>0.78902399999999995</c:v>
                </c:pt>
                <c:pt idx="3">
                  <c:v>0.89632235132279003</c:v>
                </c:pt>
              </c:numCache>
            </c:numRef>
          </c:cat>
          <c:val>
            <c:numRef>
              <c:f>'recap BM'!$M$47</c:f>
              <c:numCache>
                <c:formatCode>0.00000</c:formatCode>
                <c:ptCount val="1"/>
                <c:pt idx="0">
                  <c:v>0.21587999999999999</c:v>
                </c:pt>
              </c:numCache>
            </c:numRef>
          </c:val>
        </c:ser>
        <c:ser>
          <c:idx val="1"/>
          <c:order val="1"/>
          <c:tx>
            <c:strRef>
              <c:f>'recap BM'!$B$17</c:f>
              <c:strCache>
                <c:ptCount val="1"/>
                <c:pt idx="0">
                  <c:v>WW / Fusa +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BM'!$M$58</c:f>
                <c:numCache>
                  <c:formatCode>General</c:formatCode>
                  <c:ptCount val="1"/>
                  <c:pt idx="0">
                    <c:v>1.8227122647307799E-2</c:v>
                  </c:pt>
                </c:numCache>
              </c:numRef>
            </c:plus>
            <c:minus>
              <c:numRef>
                <c:f>'recap BM'!$M$58</c:f>
                <c:numCache>
                  <c:formatCode>General</c:formatCode>
                  <c:ptCount val="1"/>
                  <c:pt idx="0">
                    <c:v>1.8227122647307799E-2</c:v>
                  </c:pt>
                </c:numCache>
              </c:numRef>
            </c:minus>
          </c:errBars>
          <c:cat>
            <c:numRef>
              <c:f>('recap BM'!$Q$47;'recap BM'!$Q$57;'recap BM'!$Q$67;'recap BM'!$Q$77)</c:f>
              <c:numCache>
                <c:formatCode>0.00000</c:formatCode>
                <c:ptCount val="4"/>
                <c:pt idx="0">
                  <c:v>0.87575800000000004</c:v>
                </c:pt>
                <c:pt idx="1">
                  <c:v>1.02298</c:v>
                </c:pt>
                <c:pt idx="2">
                  <c:v>0.78902399999999995</c:v>
                </c:pt>
                <c:pt idx="3">
                  <c:v>0.89632235132279003</c:v>
                </c:pt>
              </c:numCache>
            </c:numRef>
          </c:cat>
          <c:val>
            <c:numRef>
              <c:f>'recap BM'!$M$57</c:f>
              <c:numCache>
                <c:formatCode>0.00000</c:formatCode>
                <c:ptCount val="1"/>
                <c:pt idx="0">
                  <c:v>0.23444000000000001</c:v>
                </c:pt>
              </c:numCache>
            </c:numRef>
          </c:val>
        </c:ser>
        <c:ser>
          <c:idx val="2"/>
          <c:order val="2"/>
          <c:tx>
            <c:strRef>
              <c:f>'recap BM'!$B$24</c:f>
              <c:strCache>
                <c:ptCount val="1"/>
                <c:pt idx="0">
                  <c:v>WS / Fusa -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BM'!$M$68</c:f>
                <c:numCache>
                  <c:formatCode>General</c:formatCode>
                  <c:ptCount val="1"/>
                  <c:pt idx="0">
                    <c:v>2.8212816236597101E-2</c:v>
                  </c:pt>
                </c:numCache>
              </c:numRef>
            </c:plus>
            <c:minus>
              <c:numRef>
                <c:f>'recap BM'!$M$68</c:f>
                <c:numCache>
                  <c:formatCode>General</c:formatCode>
                  <c:ptCount val="1"/>
                  <c:pt idx="0">
                    <c:v>2.8212816236597101E-2</c:v>
                  </c:pt>
                </c:numCache>
              </c:numRef>
            </c:minus>
          </c:errBars>
          <c:cat>
            <c:numRef>
              <c:f>('recap BM'!$Q$47;'recap BM'!$Q$57;'recap BM'!$Q$67;'recap BM'!$Q$77)</c:f>
              <c:numCache>
                <c:formatCode>0.00000</c:formatCode>
                <c:ptCount val="4"/>
                <c:pt idx="0">
                  <c:v>0.87575800000000004</c:v>
                </c:pt>
                <c:pt idx="1">
                  <c:v>1.02298</c:v>
                </c:pt>
                <c:pt idx="2">
                  <c:v>0.78902399999999995</c:v>
                </c:pt>
                <c:pt idx="3">
                  <c:v>0.89632235132279003</c:v>
                </c:pt>
              </c:numCache>
            </c:numRef>
          </c:cat>
          <c:val>
            <c:numRef>
              <c:f>'recap BM'!$M$67</c:f>
              <c:numCache>
                <c:formatCode>0.00000</c:formatCode>
                <c:ptCount val="1"/>
                <c:pt idx="0">
                  <c:v>0.22603999999999999</c:v>
                </c:pt>
              </c:numCache>
            </c:numRef>
          </c:val>
        </c:ser>
        <c:ser>
          <c:idx val="3"/>
          <c:order val="3"/>
          <c:tx>
            <c:strRef>
              <c:f>'recap BM'!$B$31</c:f>
              <c:strCache>
                <c:ptCount val="1"/>
                <c:pt idx="0">
                  <c:v>WS / Fusa +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BM'!$M$78</c:f>
                <c:numCache>
                  <c:formatCode>General</c:formatCode>
                  <c:ptCount val="1"/>
                  <c:pt idx="0">
                    <c:v>1.01324725511595E-2</c:v>
                  </c:pt>
                </c:numCache>
              </c:numRef>
            </c:plus>
            <c:minus>
              <c:numRef>
                <c:f>'recap BM'!$M$78</c:f>
                <c:numCache>
                  <c:formatCode>General</c:formatCode>
                  <c:ptCount val="1"/>
                  <c:pt idx="0">
                    <c:v>1.01324725511595E-2</c:v>
                  </c:pt>
                </c:numCache>
              </c:numRef>
            </c:minus>
          </c:errBars>
          <c:cat>
            <c:numRef>
              <c:f>('recap BM'!$Q$47;'recap BM'!$Q$57;'recap BM'!$Q$67;'recap BM'!$Q$77)</c:f>
              <c:numCache>
                <c:formatCode>0.00000</c:formatCode>
                <c:ptCount val="4"/>
                <c:pt idx="0">
                  <c:v>0.87575800000000004</c:v>
                </c:pt>
                <c:pt idx="1">
                  <c:v>1.02298</c:v>
                </c:pt>
                <c:pt idx="2">
                  <c:v>0.78902399999999995</c:v>
                </c:pt>
                <c:pt idx="3">
                  <c:v>0.89632235132279003</c:v>
                </c:pt>
              </c:numCache>
            </c:numRef>
          </c:cat>
          <c:val>
            <c:numRef>
              <c:f>'recap BM'!$M$77</c:f>
              <c:numCache>
                <c:formatCode>0.00000</c:formatCode>
                <c:ptCount val="1"/>
                <c:pt idx="0">
                  <c:v>0.23108000000000001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246092928"/>
        <c:axId val="246094464"/>
      </c:barChart>
      <c:catAx>
        <c:axId val="246092928"/>
        <c:scaling>
          <c:orientation val="minMax"/>
        </c:scaling>
        <c:delete val="1"/>
        <c:axPos val="b"/>
        <c:numFmt formatCode="0.00000" sourceLinked="1"/>
        <c:majorTickMark val="out"/>
        <c:minorTickMark val="none"/>
        <c:tickLblPos val="nextTo"/>
        <c:crossAx val="246094464"/>
        <c:crosses val="autoZero"/>
        <c:auto val="1"/>
        <c:lblAlgn val="ctr"/>
        <c:lblOffset val="100"/>
        <c:noMultiLvlLbl val="0"/>
      </c:catAx>
      <c:valAx>
        <c:axId val="246094464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g/plante</a:t>
                </a:r>
              </a:p>
            </c:rich>
          </c:tx>
          <c:overlay val="0"/>
        </c:title>
        <c:numFmt formatCode="0.00000" sourceLinked="1"/>
        <c:majorTickMark val="out"/>
        <c:minorTickMark val="none"/>
        <c:tickLblPos val="nextTo"/>
        <c:crossAx val="246092928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9741947784179"/>
          <c:y val="0.10709684326463099"/>
          <c:w val="0.72969477546961004"/>
          <c:h val="0.77487957563105003"/>
        </c:manualLayout>
      </c:layout>
      <c:barChart>
        <c:barDir val="col"/>
        <c:grouping val="clustered"/>
        <c:varyColors val="0"/>
        <c:ser>
          <c:idx val="1"/>
          <c:order val="0"/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25400">
                <a:solidFill>
                  <a:srgbClr val="FF000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rgbClr val="FF0000"/>
                </a:solidFill>
              </a:ln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('parties aériennes'!$H$100;'parties aériennes'!$H$105;'parties aériennes'!$H$110;'parties aériennes'!$H$115)</c:f>
                <c:numCache>
                  <c:formatCode>General</c:formatCode>
                  <c:ptCount val="4"/>
                  <c:pt idx="0">
                    <c:v>0.24256890863102801</c:v>
                  </c:pt>
                  <c:pt idx="1">
                    <c:v>0.25567604488361401</c:v>
                  </c:pt>
                  <c:pt idx="2">
                    <c:v>0.191579061340516</c:v>
                  </c:pt>
                  <c:pt idx="3">
                    <c:v>6.7438092929399299E-2</c:v>
                  </c:pt>
                </c:numCache>
              </c:numRef>
            </c:plus>
            <c:minus>
              <c:numRef>
                <c:f>('parties aériennes'!$H$100;'parties aériennes'!$H$105;'parties aériennes'!$H$110;'parties aériennes'!$H$115)</c:f>
                <c:numCache>
                  <c:formatCode>General</c:formatCode>
                  <c:ptCount val="4"/>
                  <c:pt idx="0">
                    <c:v>0.24256890863102801</c:v>
                  </c:pt>
                  <c:pt idx="1">
                    <c:v>0.25567604488361401</c:v>
                  </c:pt>
                  <c:pt idx="2">
                    <c:v>0.191579061340516</c:v>
                  </c:pt>
                  <c:pt idx="3">
                    <c:v>6.7438092929399299E-2</c:v>
                  </c:pt>
                </c:numCache>
              </c:numRef>
            </c:minus>
          </c:errBars>
          <c:cat>
            <c:strRef>
              <c:f>('parties aériennes'!$D$43;'parties aériennes'!$D$48;'parties aériennes'!$D$53;'parties aériennes'!$D$58)</c:f>
              <c:strCache>
                <c:ptCount val="4"/>
                <c:pt idx="0">
                  <c:v>WW F-</c:v>
                </c:pt>
                <c:pt idx="1">
                  <c:v>WW F+</c:v>
                </c:pt>
                <c:pt idx="2">
                  <c:v>WS F-</c:v>
                </c:pt>
                <c:pt idx="3">
                  <c:v>WS F+</c:v>
                </c:pt>
              </c:strCache>
            </c:strRef>
          </c:cat>
          <c:val>
            <c:numRef>
              <c:f>('parties aériennes'!$G$100;'parties aériennes'!$G$105;'parties aériennes'!$G$110;'parties aériennes'!$G$115)</c:f>
              <c:numCache>
                <c:formatCode>0%</c:formatCode>
                <c:ptCount val="4"/>
                <c:pt idx="0">
                  <c:v>1.22581622222519</c:v>
                </c:pt>
                <c:pt idx="1">
                  <c:v>1.202496846982654</c:v>
                </c:pt>
                <c:pt idx="2">
                  <c:v>1.141244695111354</c:v>
                </c:pt>
                <c:pt idx="3">
                  <c:v>0.57036358663662101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6137600"/>
        <c:axId val="246139136"/>
      </c:barChart>
      <c:catAx>
        <c:axId val="246137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6139136"/>
        <c:crosses val="autoZero"/>
        <c:auto val="1"/>
        <c:lblAlgn val="ctr"/>
        <c:lblOffset val="100"/>
        <c:noMultiLvlLbl val="0"/>
      </c:catAx>
      <c:valAx>
        <c:axId val="2461391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000" b="1" i="0" u="none" strike="noStrike" baseline="0" dirty="0" smtClean="0">
                    <a:effectLst/>
                  </a:rPr>
                  <a:t>Relative increase of root projected area since start of stress (% of t0 value)</a:t>
                </a:r>
                <a:r>
                  <a:rPr lang="fr-FR" sz="1000" b="1" i="0" u="none" strike="noStrike" baseline="0" dirty="0" smtClean="0">
                    <a:effectLst/>
                  </a:rPr>
                  <a:t> 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5.4267474554109399E-3"/>
              <c:y val="0.19881629313914601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crossAx val="246137600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25400">
                <a:solidFill>
                  <a:srgbClr val="C0000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rgbClr val="C00000"/>
                </a:solidFill>
              </a:ln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('parties aériennes'!$K$89;'parties aériennes'!$K$92;'parties aériennes'!$K$98;'parties aériennes'!$K$101)</c:f>
                <c:numCache>
                  <c:formatCode>General</c:formatCode>
                  <c:ptCount val="4"/>
                  <c:pt idx="0">
                    <c:v>0.35743060625308598</c:v>
                  </c:pt>
                  <c:pt idx="1">
                    <c:v>4.2642674247141903E-2</c:v>
                  </c:pt>
                  <c:pt idx="2">
                    <c:v>0.159533040472702</c:v>
                  </c:pt>
                  <c:pt idx="3">
                    <c:v>2.3836441343364899E-2</c:v>
                  </c:pt>
                </c:numCache>
              </c:numRef>
            </c:plus>
            <c:minus>
              <c:numRef>
                <c:f>('parties aériennes'!$K$89;'parties aériennes'!$K$92;'parties aériennes'!$K$98;'parties aériennes'!$K$101)</c:f>
                <c:numCache>
                  <c:formatCode>General</c:formatCode>
                  <c:ptCount val="4"/>
                  <c:pt idx="0">
                    <c:v>0.35743060625308598</c:v>
                  </c:pt>
                  <c:pt idx="1">
                    <c:v>4.2642674247141903E-2</c:v>
                  </c:pt>
                  <c:pt idx="2">
                    <c:v>0.159533040472702</c:v>
                  </c:pt>
                  <c:pt idx="3">
                    <c:v>2.3836441343364899E-2</c:v>
                  </c:pt>
                </c:numCache>
              </c:numRef>
            </c:minus>
          </c:errBars>
          <c:cat>
            <c:strRef>
              <c:f>('parties aériennes'!$B$35;'parties aériennes'!$B$38;'parties aériennes'!$B$44;'parties aériennes'!$B$47)</c:f>
              <c:strCache>
                <c:ptCount val="4"/>
                <c:pt idx="0">
                  <c:v>WW F-</c:v>
                </c:pt>
                <c:pt idx="1">
                  <c:v>WW F+</c:v>
                </c:pt>
                <c:pt idx="2">
                  <c:v>WS F-</c:v>
                </c:pt>
                <c:pt idx="3">
                  <c:v>WS F+</c:v>
                </c:pt>
              </c:strCache>
            </c:strRef>
          </c:cat>
          <c:val>
            <c:numRef>
              <c:f>('parties aériennes'!$J$89;'parties aériennes'!$J$92;'parties aériennes'!$J$98;'parties aériennes'!$J$101)</c:f>
              <c:numCache>
                <c:formatCode>0%</c:formatCode>
                <c:ptCount val="4"/>
                <c:pt idx="0">
                  <c:v>1.399478657473342</c:v>
                </c:pt>
                <c:pt idx="1">
                  <c:v>1.763802318777256</c:v>
                </c:pt>
                <c:pt idx="2">
                  <c:v>1.24686867393846</c:v>
                </c:pt>
                <c:pt idx="3">
                  <c:v>1.6154090516822059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6174080"/>
        <c:axId val="246175616"/>
      </c:barChart>
      <c:catAx>
        <c:axId val="246174080"/>
        <c:scaling>
          <c:orientation val="minMax"/>
        </c:scaling>
        <c:delete val="0"/>
        <c:axPos val="b"/>
        <c:majorTickMark val="out"/>
        <c:minorTickMark val="none"/>
        <c:tickLblPos val="nextTo"/>
        <c:crossAx val="246175616"/>
        <c:crosses val="autoZero"/>
        <c:auto val="1"/>
        <c:lblAlgn val="ctr"/>
        <c:lblOffset val="100"/>
        <c:noMultiLvlLbl val="0"/>
      </c:catAx>
      <c:valAx>
        <c:axId val="2461756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000" b="1" i="0" u="none" strike="noStrike" baseline="0" dirty="0" smtClean="0">
                    <a:effectLst/>
                  </a:rPr>
                  <a:t>Relative increase of root projected area since start of stress (% of t0 value)</a:t>
                </a:r>
                <a:r>
                  <a:rPr lang="fr-FR" sz="1000" b="1" i="0" u="none" strike="noStrike" baseline="0" dirty="0" smtClean="0">
                    <a:effectLst/>
                  </a:rPr>
                  <a:t> </a:t>
                </a:r>
                <a:endParaRPr lang="en-US" dirty="0"/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246174080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326667222154698"/>
          <c:y val="0.10939659594128399"/>
          <c:w val="0.68400222500985497"/>
          <c:h val="0.81601481591693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'recap BM'!$B$10</c:f>
              <c:strCache>
                <c:ptCount val="1"/>
                <c:pt idx="0">
                  <c:v>WW / Fusa -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dLbl>
              <c:idx val="0"/>
              <c:numFmt formatCode="#,##0.000" sourceLinked="0"/>
              <c:spPr/>
              <c:txPr>
                <a:bodyPr/>
                <a:lstStyle/>
                <a:p>
                  <a:pPr>
                    <a:defRPr lang="fr-FR"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lang="fr-FR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BM'!$M$48</c:f>
                <c:numCache>
                  <c:formatCode>General</c:formatCode>
                  <c:ptCount val="1"/>
                  <c:pt idx="0">
                    <c:v>5.0242412362465202E-3</c:v>
                  </c:pt>
                </c:numCache>
              </c:numRef>
            </c:plus>
            <c:minus>
              <c:numRef>
                <c:f>'recap BM'!$M$48</c:f>
                <c:numCache>
                  <c:formatCode>General</c:formatCode>
                  <c:ptCount val="1"/>
                  <c:pt idx="0">
                    <c:v>5.0242412362465202E-3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'recap BM'!$M$47</c:f>
              <c:numCache>
                <c:formatCode>0.00000</c:formatCode>
                <c:ptCount val="1"/>
                <c:pt idx="0">
                  <c:v>4.3839999999999997E-2</c:v>
                </c:pt>
              </c:numCache>
            </c:numRef>
          </c:val>
        </c:ser>
        <c:ser>
          <c:idx val="1"/>
          <c:order val="1"/>
          <c:tx>
            <c:strRef>
              <c:f>'recap BM'!$B$17</c:f>
              <c:strCache>
                <c:ptCount val="1"/>
                <c:pt idx="0">
                  <c:v>WW / Fusa +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numFmt formatCode="#,##0.0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BM'!$M$58</c:f>
                <c:numCache>
                  <c:formatCode>General</c:formatCode>
                  <c:ptCount val="1"/>
                  <c:pt idx="0">
                    <c:v>4.6971267813419697E-3</c:v>
                  </c:pt>
                </c:numCache>
              </c:numRef>
            </c:plus>
            <c:minus>
              <c:numRef>
                <c:f>'recap BM'!$M$58</c:f>
                <c:numCache>
                  <c:formatCode>General</c:formatCode>
                  <c:ptCount val="1"/>
                  <c:pt idx="0">
                    <c:v>4.6971267813419697E-3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'recap BM'!$M$57</c:f>
              <c:numCache>
                <c:formatCode>0.00000</c:formatCode>
                <c:ptCount val="1"/>
                <c:pt idx="0">
                  <c:v>5.0139999999999997E-2</c:v>
                </c:pt>
              </c:numCache>
            </c:numRef>
          </c:val>
        </c:ser>
        <c:ser>
          <c:idx val="2"/>
          <c:order val="2"/>
          <c:tx>
            <c:strRef>
              <c:f>'recap BM'!$B$24</c:f>
              <c:strCache>
                <c:ptCount val="1"/>
                <c:pt idx="0">
                  <c:v>WS / Fusa -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numFmt formatCode="#,##0.0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BM'!$M$68</c:f>
                <c:numCache>
                  <c:formatCode>General</c:formatCode>
                  <c:ptCount val="1"/>
                  <c:pt idx="0">
                    <c:v>6.9768904248239698E-3</c:v>
                  </c:pt>
                </c:numCache>
              </c:numRef>
            </c:plus>
            <c:minus>
              <c:numRef>
                <c:f>'recap BM'!$M$68</c:f>
                <c:numCache>
                  <c:formatCode>General</c:formatCode>
                  <c:ptCount val="1"/>
                  <c:pt idx="0">
                    <c:v>6.9768904248239698E-3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'recap BM'!$M$67</c:f>
              <c:numCache>
                <c:formatCode>0.00000</c:formatCode>
                <c:ptCount val="1"/>
                <c:pt idx="0">
                  <c:v>3.7620000000000001E-2</c:v>
                </c:pt>
              </c:numCache>
            </c:numRef>
          </c:val>
        </c:ser>
        <c:ser>
          <c:idx val="3"/>
          <c:order val="3"/>
          <c:tx>
            <c:strRef>
              <c:f>'recap BM'!$B$31</c:f>
              <c:strCache>
                <c:ptCount val="1"/>
                <c:pt idx="0">
                  <c:v>WS / Fusa +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numFmt formatCode="#,##0.0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BM'!$M$78</c:f>
                <c:numCache>
                  <c:formatCode>General</c:formatCode>
                  <c:ptCount val="1"/>
                  <c:pt idx="0">
                    <c:v>8.7548272398717507E-3</c:v>
                  </c:pt>
                </c:numCache>
              </c:numRef>
            </c:plus>
            <c:minus>
              <c:numRef>
                <c:f>'recap BM'!$M$78</c:f>
                <c:numCache>
                  <c:formatCode>General</c:formatCode>
                  <c:ptCount val="1"/>
                  <c:pt idx="0">
                    <c:v>8.7548272398717507E-3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'recap BM'!$M$77</c:f>
              <c:numCache>
                <c:formatCode>0.00000</c:formatCode>
                <c:ptCount val="1"/>
                <c:pt idx="0">
                  <c:v>4.5879999999999997E-2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247557504"/>
        <c:axId val="247567488"/>
      </c:barChart>
      <c:catAx>
        <c:axId val="247557504"/>
        <c:scaling>
          <c:orientation val="minMax"/>
        </c:scaling>
        <c:delete val="1"/>
        <c:axPos val="b"/>
        <c:numFmt formatCode="0.00000" sourceLinked="1"/>
        <c:majorTickMark val="out"/>
        <c:minorTickMark val="none"/>
        <c:tickLblPos val="nextTo"/>
        <c:crossAx val="247567488"/>
        <c:crosses val="autoZero"/>
        <c:auto val="1"/>
        <c:lblAlgn val="ctr"/>
        <c:lblOffset val="100"/>
        <c:noMultiLvlLbl val="0"/>
      </c:catAx>
      <c:valAx>
        <c:axId val="247567488"/>
        <c:scaling>
          <c:orientation val="minMax"/>
          <c:max val="0.06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g/plante</a:t>
                </a:r>
              </a:p>
            </c:rich>
          </c:tx>
          <c:layout>
            <c:manualLayout>
              <c:xMode val="edge"/>
              <c:yMode val="edge"/>
              <c:x val="7.4680269498330606E-2"/>
              <c:y val="0.41381513776375201"/>
            </c:manualLayout>
          </c:layout>
          <c:overlay val="0"/>
        </c:title>
        <c:numFmt formatCode="0.00000" sourceLinked="1"/>
        <c:majorTickMark val="out"/>
        <c:minorTickMark val="none"/>
        <c:tickLblPos val="nextTo"/>
        <c:crossAx val="247557504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95443643516701"/>
          <c:y val="5.0951128886913798E-2"/>
          <c:w val="0.60306779638863695"/>
          <c:h val="0.84970743991408404"/>
        </c:manualLayout>
      </c:layout>
      <c:lineChart>
        <c:grouping val="standard"/>
        <c:varyColors val="0"/>
        <c:ser>
          <c:idx val="0"/>
          <c:order val="0"/>
          <c:tx>
            <c:strRef>
              <c:f>porometre!$E$26</c:f>
              <c:strCache>
                <c:ptCount val="1"/>
                <c:pt idx="0">
                  <c:v>WW NF</c:v>
                </c:pt>
              </c:strCache>
            </c:strRef>
          </c:tx>
          <c:marker>
            <c:symbol val="circle"/>
            <c:size val="7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marker>
          <c:val>
            <c:numRef>
              <c:f>(porometre!$L$30;porometre!$T$30;porometre!$AB$30;porometre!$AJ$30;porometre!$AR$30)</c:f>
              <c:numCache>
                <c:formatCode>0.00</c:formatCode>
                <c:ptCount val="5"/>
                <c:pt idx="0">
                  <c:v>8.6066666666666691</c:v>
                </c:pt>
                <c:pt idx="1">
                  <c:v>2.14</c:v>
                </c:pt>
                <c:pt idx="2">
                  <c:v>2.84</c:v>
                </c:pt>
                <c:pt idx="3">
                  <c:v>3.5750000000000002</c:v>
                </c:pt>
                <c:pt idx="4">
                  <c:v>3.05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porometre!$E$32</c:f>
              <c:strCache>
                <c:ptCount val="1"/>
                <c:pt idx="0">
                  <c:v>WS NF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circle"/>
            <c:size val="7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(porometre!$M$36;porometre!$U$36;porometre!$AC$36;porometre!$AK$36;porometre!$AS$36)</c:f>
                <c:numCache>
                  <c:formatCode>General</c:formatCode>
                  <c:ptCount val="5"/>
                  <c:pt idx="0">
                    <c:v>2.8840943119114559</c:v>
                  </c:pt>
                  <c:pt idx="1">
                    <c:v>0.40235418338683998</c:v>
                  </c:pt>
                  <c:pt idx="2">
                    <c:v>0.69960306206051504</c:v>
                  </c:pt>
                  <c:pt idx="3">
                    <c:v>1.371655022226798</c:v>
                  </c:pt>
                  <c:pt idx="4">
                    <c:v>6.6118974205593917</c:v>
                  </c:pt>
                </c:numCache>
              </c:numRef>
            </c:plus>
            <c:minus>
              <c:numRef>
                <c:f>(porometre!$M$36;porometre!$U$36;porometre!$AC$36;porometre!$AK$36;porometre!$AS$36)</c:f>
                <c:numCache>
                  <c:formatCode>General</c:formatCode>
                  <c:ptCount val="5"/>
                  <c:pt idx="0">
                    <c:v>2.8840943119114559</c:v>
                  </c:pt>
                  <c:pt idx="1">
                    <c:v>0.40235418338683998</c:v>
                  </c:pt>
                  <c:pt idx="2">
                    <c:v>0.69960306206051504</c:v>
                  </c:pt>
                  <c:pt idx="3">
                    <c:v>1.371655022226798</c:v>
                  </c:pt>
                  <c:pt idx="4">
                    <c:v>6.6118974205593917</c:v>
                  </c:pt>
                </c:numCache>
              </c:numRef>
            </c:minus>
          </c:errBars>
          <c:val>
            <c:numRef>
              <c:f>(porometre!$L$36;porometre!$T$36;porometre!$AB$36;porometre!$AJ$36;porometre!$AR$36)</c:f>
              <c:numCache>
                <c:formatCode>0.00</c:formatCode>
                <c:ptCount val="5"/>
                <c:pt idx="0">
                  <c:v>7.5733333333333404</c:v>
                </c:pt>
                <c:pt idx="1">
                  <c:v>2.96</c:v>
                </c:pt>
                <c:pt idx="2">
                  <c:v>3.7</c:v>
                </c:pt>
                <c:pt idx="3">
                  <c:v>6.21</c:v>
                </c:pt>
                <c:pt idx="4">
                  <c:v>17.024999999999999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porometre!$E$38</c:f>
              <c:strCache>
                <c:ptCount val="1"/>
                <c:pt idx="0">
                  <c:v>WW F+</c:v>
                </c:pt>
              </c:strCache>
            </c:strRef>
          </c:tx>
          <c:spPr>
            <a:ln>
              <a:solidFill>
                <a:srgbClr val="FF66CC"/>
              </a:solidFill>
            </a:ln>
          </c:spPr>
          <c:marker>
            <c:symbol val="circle"/>
            <c:size val="7"/>
            <c:spPr>
              <a:solidFill>
                <a:srgbClr val="FF66CC"/>
              </a:solid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(porometre!$M$42;porometre!$U$42;porometre!$AC$42;porometre!$AK$42;porometre!$AS$42)</c:f>
                <c:numCache>
                  <c:formatCode>General</c:formatCode>
                  <c:ptCount val="5"/>
                  <c:pt idx="0">
                    <c:v>0.45680046701669003</c:v>
                  </c:pt>
                  <c:pt idx="1">
                    <c:v>0.17159383568311701</c:v>
                  </c:pt>
                  <c:pt idx="2">
                    <c:v>0.29001915645541598</c:v>
                  </c:pt>
                  <c:pt idx="3">
                    <c:v>0.49856042763139802</c:v>
                  </c:pt>
                  <c:pt idx="4">
                    <c:v>0.84734880657259704</c:v>
                  </c:pt>
                </c:numCache>
              </c:numRef>
            </c:plus>
            <c:minus>
              <c:numRef>
                <c:f>(porometre!$M$42;porometre!$U$42;porometre!$AC$42;porometre!$AK$42;porometre!$AS$42)</c:f>
                <c:numCache>
                  <c:formatCode>General</c:formatCode>
                  <c:ptCount val="5"/>
                  <c:pt idx="0">
                    <c:v>0.45680046701669003</c:v>
                  </c:pt>
                  <c:pt idx="1">
                    <c:v>0.17159383568311701</c:v>
                  </c:pt>
                  <c:pt idx="2">
                    <c:v>0.29001915645541598</c:v>
                  </c:pt>
                  <c:pt idx="3">
                    <c:v>0.49856042763139802</c:v>
                  </c:pt>
                  <c:pt idx="4">
                    <c:v>0.84734880657259704</c:v>
                  </c:pt>
                </c:numCache>
              </c:numRef>
            </c:minus>
          </c:errBars>
          <c:val>
            <c:numRef>
              <c:f>(porometre!$L$42;porometre!$T$42;porometre!$AB$42;porometre!$AJ$42;porometre!$AR$42)</c:f>
              <c:numCache>
                <c:formatCode>0.00</c:formatCode>
                <c:ptCount val="5"/>
                <c:pt idx="0">
                  <c:v>4.7866666666666671</c:v>
                </c:pt>
                <c:pt idx="1">
                  <c:v>2.2333333333333338</c:v>
                </c:pt>
                <c:pt idx="2">
                  <c:v>2.84</c:v>
                </c:pt>
                <c:pt idx="3">
                  <c:v>3.569999999999999</c:v>
                </c:pt>
                <c:pt idx="4">
                  <c:v>3.484999999999999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porometre!$E$44</c:f>
              <c:strCache>
                <c:ptCount val="1"/>
                <c:pt idx="0">
                  <c:v>WS F+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circle"/>
            <c:size val="7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(porometre!$M$48;porometre!$U$48;porometre!$AC$48;porometre!$AK$48;porometre!$AS$48)</c:f>
                <c:numCache>
                  <c:formatCode>General</c:formatCode>
                  <c:ptCount val="5"/>
                  <c:pt idx="0">
                    <c:v>7.0503349014229268</c:v>
                  </c:pt>
                  <c:pt idx="1">
                    <c:v>1.112155065127562</c:v>
                  </c:pt>
                  <c:pt idx="2">
                    <c:v>0.29001915645541598</c:v>
                  </c:pt>
                  <c:pt idx="3">
                    <c:v>3.71993970231896</c:v>
                  </c:pt>
                  <c:pt idx="4">
                    <c:v>35.614252764869299</c:v>
                  </c:pt>
                </c:numCache>
              </c:numRef>
            </c:plus>
            <c:minus>
              <c:numRef>
                <c:f>(porometre!$M$48;porometre!$U$48;porometre!$AC$48;porometre!$AK$48;porometre!$AS$48)</c:f>
                <c:numCache>
                  <c:formatCode>General</c:formatCode>
                  <c:ptCount val="5"/>
                  <c:pt idx="0">
                    <c:v>7.0503349014229268</c:v>
                  </c:pt>
                  <c:pt idx="1">
                    <c:v>1.112155065127562</c:v>
                  </c:pt>
                  <c:pt idx="2">
                    <c:v>0.29001915645541598</c:v>
                  </c:pt>
                  <c:pt idx="3">
                    <c:v>3.71993970231896</c:v>
                  </c:pt>
                  <c:pt idx="4">
                    <c:v>35.614252764869299</c:v>
                  </c:pt>
                </c:numCache>
              </c:numRef>
            </c:minus>
          </c:errBars>
          <c:val>
            <c:numRef>
              <c:f>(porometre!$L$48;porometre!$T$48;porometre!$AB$48;porometre!$AJ$48;porometre!$AR$48)</c:f>
              <c:numCache>
                <c:formatCode>0.00</c:formatCode>
                <c:ptCount val="5"/>
                <c:pt idx="0">
                  <c:v>7.5333333333333403</c:v>
                </c:pt>
                <c:pt idx="1">
                  <c:v>4.3066666666666666</c:v>
                </c:pt>
                <c:pt idx="2">
                  <c:v>3.9066666666666672</c:v>
                </c:pt>
                <c:pt idx="3">
                  <c:v>8.0833333333333357</c:v>
                </c:pt>
                <c:pt idx="4">
                  <c:v>70.5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483968"/>
        <c:axId val="180485504"/>
      </c:lineChart>
      <c:catAx>
        <c:axId val="180483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0485504"/>
        <c:crosses val="autoZero"/>
        <c:auto val="1"/>
        <c:lblAlgn val="ctr"/>
        <c:lblOffset val="100"/>
        <c:noMultiLvlLbl val="0"/>
      </c:catAx>
      <c:valAx>
        <c:axId val="1804855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err="1" smtClean="0"/>
                  <a:t>Stomatal</a:t>
                </a:r>
                <a:r>
                  <a:rPr lang="en-US" sz="1200" dirty="0" smtClean="0"/>
                  <a:t> </a:t>
                </a:r>
                <a:r>
                  <a:rPr lang="en-US" sz="1200" dirty="0" err="1" smtClean="0"/>
                  <a:t>resitance</a:t>
                </a:r>
                <a:r>
                  <a:rPr lang="en-US" sz="1200" dirty="0" smtClean="0"/>
                  <a:t> (</a:t>
                </a:r>
                <a:r>
                  <a:rPr lang="en-US" sz="1200" dirty="0"/>
                  <a:t>m²,s,mol)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18048396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311725050707"/>
          <c:y val="5.4111578665158103E-2"/>
          <c:w val="0.48873580100873798"/>
          <c:h val="0.79043578666469105"/>
        </c:manualLayout>
      </c:layout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FF99FF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(porometre!$N$27;porometre!$N$32;porometre!$N$37;porometre!$N$42)</c:f>
                <c:numCache>
                  <c:formatCode>General</c:formatCode>
                  <c:ptCount val="4"/>
                  <c:pt idx="0">
                    <c:v>0.47830371569165098</c:v>
                  </c:pt>
                  <c:pt idx="1">
                    <c:v>3.2391806234156011</c:v>
                  </c:pt>
                  <c:pt idx="2">
                    <c:v>2.6561772865864568</c:v>
                  </c:pt>
                  <c:pt idx="3">
                    <c:v>4.8171799034520442</c:v>
                  </c:pt>
                </c:numCache>
              </c:numRef>
            </c:plus>
            <c:minus>
              <c:numRef>
                <c:f>(porometre!$N$27;porometre!$N$32;porometre!$N$37;porometre!$N$42)</c:f>
                <c:numCache>
                  <c:formatCode>General</c:formatCode>
                  <c:ptCount val="4"/>
                  <c:pt idx="0">
                    <c:v>0.47830371569165098</c:v>
                  </c:pt>
                  <c:pt idx="1">
                    <c:v>3.2391806234156011</c:v>
                  </c:pt>
                  <c:pt idx="2">
                    <c:v>2.6561772865864568</c:v>
                  </c:pt>
                  <c:pt idx="3">
                    <c:v>4.8171799034520442</c:v>
                  </c:pt>
                </c:numCache>
              </c:numRef>
            </c:minus>
          </c:errBars>
          <c:cat>
            <c:strRef>
              <c:f>(porometre!$B$23;porometre!$B$28;porometre!$B$33;porometre!$B$38)</c:f>
              <c:strCache>
                <c:ptCount val="4"/>
                <c:pt idx="0">
                  <c:v>WW Control</c:v>
                </c:pt>
                <c:pt idx="1">
                  <c:v>WS Control</c:v>
                </c:pt>
                <c:pt idx="2">
                  <c:v>WW Fusa</c:v>
                </c:pt>
                <c:pt idx="3">
                  <c:v>WS Fusa</c:v>
                </c:pt>
              </c:strCache>
            </c:strRef>
          </c:cat>
          <c:val>
            <c:numRef>
              <c:f>(porometre!$M$27;porometre!$M$32;porometre!$M$37;porometre!$M$42)</c:f>
              <c:numCache>
                <c:formatCode>0.0</c:formatCode>
                <c:ptCount val="4"/>
                <c:pt idx="0">
                  <c:v>4.1459999999999946</c:v>
                </c:pt>
                <c:pt idx="1">
                  <c:v>6.43933333333334</c:v>
                </c:pt>
                <c:pt idx="2">
                  <c:v>7.25</c:v>
                </c:pt>
                <c:pt idx="3">
                  <c:v>9.36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520064"/>
        <c:axId val="180521600"/>
      </c:barChart>
      <c:catAx>
        <c:axId val="180520064"/>
        <c:scaling>
          <c:orientation val="minMax"/>
        </c:scaling>
        <c:delete val="0"/>
        <c:axPos val="b"/>
        <c:majorTickMark val="out"/>
        <c:minorTickMark val="none"/>
        <c:tickLblPos val="nextTo"/>
        <c:crossAx val="180521600"/>
        <c:crosses val="autoZero"/>
        <c:auto val="1"/>
        <c:lblAlgn val="ctr"/>
        <c:lblOffset val="100"/>
        <c:noMultiLvlLbl val="0"/>
      </c:catAx>
      <c:valAx>
        <c:axId val="1805216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m²/s/mol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1805200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929050612423499"/>
          <c:y val="5.2109154365730097E-2"/>
          <c:w val="0.71078871300936497"/>
          <c:h val="0.895781781822222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'recap BM'!$B$10</c:f>
              <c:strCache>
                <c:ptCount val="1"/>
                <c:pt idx="0">
                  <c:v>WW / Fusa -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2">
                  <a:lumMod val="60000"/>
                  <a:lumOff val="4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c:spPr>
          </c:dPt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BM'!$Q$48</c:f>
                <c:numCache>
                  <c:formatCode>General</c:formatCode>
                  <c:ptCount val="1"/>
                  <c:pt idx="0">
                    <c:v>2.66388978750999E-2</c:v>
                  </c:pt>
                </c:numCache>
              </c:numRef>
            </c:plus>
            <c:minus>
              <c:numRef>
                <c:f>'recap BM'!$Q$48</c:f>
                <c:numCache>
                  <c:formatCode>General</c:formatCode>
                  <c:ptCount val="1"/>
                  <c:pt idx="0">
                    <c:v>2.66388978750999E-2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'recap BM'!$Q$47</c:f>
              <c:numCache>
                <c:formatCode>0.00000</c:formatCode>
                <c:ptCount val="1"/>
                <c:pt idx="0">
                  <c:v>0.165654</c:v>
                </c:pt>
              </c:numCache>
            </c:numRef>
          </c:val>
        </c:ser>
        <c:ser>
          <c:idx val="1"/>
          <c:order val="1"/>
          <c:tx>
            <c:strRef>
              <c:f>'recap BM'!$B$17</c:f>
              <c:strCache>
                <c:ptCount val="1"/>
                <c:pt idx="0">
                  <c:v>WW / Fusa +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BM'!$Q$58</c:f>
                <c:numCache>
                  <c:formatCode>General</c:formatCode>
                  <c:ptCount val="1"/>
                  <c:pt idx="0">
                    <c:v>1.35383204275862E-2</c:v>
                  </c:pt>
                </c:numCache>
              </c:numRef>
            </c:plus>
            <c:minus>
              <c:numRef>
                <c:f>'recap BM'!$Q$58</c:f>
                <c:numCache>
                  <c:formatCode>General</c:formatCode>
                  <c:ptCount val="1"/>
                  <c:pt idx="0">
                    <c:v>1.35383204275862E-2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'recap BM'!$Q$57</c:f>
              <c:numCache>
                <c:formatCode>0.00000</c:formatCode>
                <c:ptCount val="1"/>
                <c:pt idx="0">
                  <c:v>0.18119199999999999</c:v>
                </c:pt>
              </c:numCache>
            </c:numRef>
          </c:val>
        </c:ser>
        <c:ser>
          <c:idx val="2"/>
          <c:order val="2"/>
          <c:tx>
            <c:strRef>
              <c:f>'recap BM'!$B$24</c:f>
              <c:strCache>
                <c:ptCount val="1"/>
                <c:pt idx="0">
                  <c:v>WS / Fusa -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BM'!$Q$68</c:f>
                <c:numCache>
                  <c:formatCode>General</c:formatCode>
                  <c:ptCount val="1"/>
                  <c:pt idx="0">
                    <c:v>2.2416524518013702E-2</c:v>
                  </c:pt>
                </c:numCache>
              </c:numRef>
            </c:plus>
            <c:minus>
              <c:numRef>
                <c:f>'recap BM'!$Q$68</c:f>
                <c:numCache>
                  <c:formatCode>General</c:formatCode>
                  <c:ptCount val="1"/>
                  <c:pt idx="0">
                    <c:v>2.2416524518013702E-2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'recap BM'!$Q$67</c:f>
              <c:numCache>
                <c:formatCode>0.00000</c:formatCode>
                <c:ptCount val="1"/>
                <c:pt idx="0">
                  <c:v>0.124215410411711</c:v>
                </c:pt>
              </c:numCache>
            </c:numRef>
          </c:val>
        </c:ser>
        <c:ser>
          <c:idx val="3"/>
          <c:order val="3"/>
          <c:tx>
            <c:strRef>
              <c:f>'recap BM'!$B$31</c:f>
              <c:strCache>
                <c:ptCount val="1"/>
                <c:pt idx="0">
                  <c:v>WS / Fusa +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BM'!$Q$78</c:f>
                <c:numCache>
                  <c:formatCode>General</c:formatCode>
                  <c:ptCount val="1"/>
                  <c:pt idx="0">
                    <c:v>2.2489940640206402E-2</c:v>
                  </c:pt>
                </c:numCache>
              </c:numRef>
            </c:plus>
            <c:minus>
              <c:numRef>
                <c:f>'recap BM'!$Q$78</c:f>
                <c:numCache>
                  <c:formatCode>General</c:formatCode>
                  <c:ptCount val="1"/>
                  <c:pt idx="0">
                    <c:v>2.2489940640206402E-2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'recap BM'!$Q$77</c:f>
              <c:numCache>
                <c:formatCode>0.00000</c:formatCode>
                <c:ptCount val="1"/>
                <c:pt idx="0">
                  <c:v>0.14655599999999999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87881344"/>
        <c:axId val="187882880"/>
      </c:barChart>
      <c:catAx>
        <c:axId val="187881344"/>
        <c:scaling>
          <c:orientation val="minMax"/>
        </c:scaling>
        <c:delete val="1"/>
        <c:axPos val="b"/>
        <c:numFmt formatCode="0.00000" sourceLinked="1"/>
        <c:majorTickMark val="out"/>
        <c:minorTickMark val="none"/>
        <c:tickLblPos val="nextTo"/>
        <c:crossAx val="187882880"/>
        <c:crosses val="autoZero"/>
        <c:auto val="1"/>
        <c:lblAlgn val="ctr"/>
        <c:lblOffset val="100"/>
        <c:noMultiLvlLbl val="0"/>
      </c:catAx>
      <c:valAx>
        <c:axId val="187882880"/>
        <c:scaling>
          <c:orientation val="minMax"/>
          <c:max val="0.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</a:t>
                </a:r>
                <a:r>
                  <a:rPr lang="en-US" baseline="0"/>
                  <a:t> / plante</a:t>
                </a:r>
                <a:endParaRPr lang="en-US"/>
              </a:p>
            </c:rich>
          </c:tx>
          <c:overlay val="0"/>
        </c:title>
        <c:numFmt formatCode="0.00000" sourceLinked="1"/>
        <c:majorTickMark val="out"/>
        <c:minorTickMark val="none"/>
        <c:tickLblPos val="nextTo"/>
        <c:crossAx val="187881344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389787721633102"/>
          <c:y val="3.2485429517488999E-2"/>
          <c:w val="0.67683707023626904"/>
          <c:h val="0.8971294731946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'recap BM'!$B$10</c:f>
              <c:strCache>
                <c:ptCount val="1"/>
                <c:pt idx="0">
                  <c:v>WW / Fusa -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numFmt formatCode="#,##0.0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BM'!$P$48</c:f>
                <c:numCache>
                  <c:formatCode>General</c:formatCode>
                  <c:ptCount val="1"/>
                  <c:pt idx="0">
                    <c:v>2.2336696264219601E-2</c:v>
                  </c:pt>
                </c:numCache>
              </c:numRef>
            </c:plus>
            <c:minus>
              <c:numRef>
                <c:f>'recap BM'!$P$48</c:f>
                <c:numCache>
                  <c:formatCode>General</c:formatCode>
                  <c:ptCount val="1"/>
                  <c:pt idx="0">
                    <c:v>2.2336696264219601E-2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'recap BM'!$P$47</c:f>
              <c:numCache>
                <c:formatCode>0.00000</c:formatCode>
                <c:ptCount val="1"/>
                <c:pt idx="0">
                  <c:v>0.11864</c:v>
                </c:pt>
              </c:numCache>
            </c:numRef>
          </c:val>
        </c:ser>
        <c:ser>
          <c:idx val="1"/>
          <c:order val="1"/>
          <c:tx>
            <c:strRef>
              <c:f>'recap BM'!$B$17</c:f>
              <c:strCache>
                <c:ptCount val="1"/>
                <c:pt idx="0">
                  <c:v>WW / Fusa +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numFmt formatCode="#,##0.0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BM'!$P$58</c:f>
                <c:numCache>
                  <c:formatCode>General</c:formatCode>
                  <c:ptCount val="1"/>
                  <c:pt idx="0">
                    <c:v>1.20418852344639E-2</c:v>
                  </c:pt>
                </c:numCache>
              </c:numRef>
            </c:plus>
            <c:minus>
              <c:numRef>
                <c:f>'recap BM'!$P$58</c:f>
                <c:numCache>
                  <c:formatCode>General</c:formatCode>
                  <c:ptCount val="1"/>
                  <c:pt idx="0">
                    <c:v>1.20418852344639E-2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'recap BM'!$P$57</c:f>
              <c:numCache>
                <c:formatCode>0.00000</c:formatCode>
                <c:ptCount val="1"/>
                <c:pt idx="0">
                  <c:v>0.12642</c:v>
                </c:pt>
              </c:numCache>
            </c:numRef>
          </c:val>
        </c:ser>
        <c:ser>
          <c:idx val="2"/>
          <c:order val="2"/>
          <c:tx>
            <c:strRef>
              <c:f>'recap BM'!$B$24</c:f>
              <c:strCache>
                <c:ptCount val="1"/>
                <c:pt idx="0">
                  <c:v>WS / Fusa -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numFmt formatCode="#,##0.0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BM'!$P$68</c:f>
                <c:numCache>
                  <c:formatCode>General</c:formatCode>
                  <c:ptCount val="1"/>
                  <c:pt idx="0">
                    <c:v>1.5134331831964E-2</c:v>
                  </c:pt>
                </c:numCache>
              </c:numRef>
            </c:plus>
            <c:minus>
              <c:numRef>
                <c:f>'recap BM'!$P$68</c:f>
                <c:numCache>
                  <c:formatCode>General</c:formatCode>
                  <c:ptCount val="1"/>
                  <c:pt idx="0">
                    <c:v>1.5134331831964E-2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'recap BM'!$P$67</c:f>
              <c:numCache>
                <c:formatCode>0.00000</c:formatCode>
                <c:ptCount val="1"/>
                <c:pt idx="0">
                  <c:v>8.4140000000000006E-2</c:v>
                </c:pt>
              </c:numCache>
            </c:numRef>
          </c:val>
        </c:ser>
        <c:ser>
          <c:idx val="3"/>
          <c:order val="3"/>
          <c:tx>
            <c:strRef>
              <c:f>'recap BM'!$B$31</c:f>
              <c:strCache>
                <c:ptCount val="1"/>
                <c:pt idx="0">
                  <c:v>WS / Fusa +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numFmt formatCode="#,##0.0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BM'!$P$78</c:f>
                <c:numCache>
                  <c:formatCode>General</c:formatCode>
                  <c:ptCount val="1"/>
                  <c:pt idx="0">
                    <c:v>1.52450975726625E-2</c:v>
                  </c:pt>
                </c:numCache>
              </c:numRef>
            </c:plus>
            <c:minus>
              <c:numRef>
                <c:f>'recap BM'!$P$78</c:f>
                <c:numCache>
                  <c:formatCode>General</c:formatCode>
                  <c:ptCount val="1"/>
                  <c:pt idx="0">
                    <c:v>1.52450975726625E-2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'recap BM'!$P$77</c:f>
              <c:numCache>
                <c:formatCode>0.00000</c:formatCode>
                <c:ptCount val="1"/>
                <c:pt idx="0">
                  <c:v>9.8739999999999994E-2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88003072"/>
        <c:axId val="188004608"/>
      </c:barChart>
      <c:catAx>
        <c:axId val="188003072"/>
        <c:scaling>
          <c:orientation val="minMax"/>
        </c:scaling>
        <c:delete val="1"/>
        <c:axPos val="b"/>
        <c:numFmt formatCode="0.00000" sourceLinked="1"/>
        <c:majorTickMark val="out"/>
        <c:minorTickMark val="none"/>
        <c:tickLblPos val="nextTo"/>
        <c:crossAx val="188004608"/>
        <c:crosses val="autoZero"/>
        <c:auto val="1"/>
        <c:lblAlgn val="ctr"/>
        <c:lblOffset val="100"/>
        <c:noMultiLvlLbl val="0"/>
      </c:catAx>
      <c:valAx>
        <c:axId val="1880046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g/plante</a:t>
                </a:r>
              </a:p>
            </c:rich>
          </c:tx>
          <c:overlay val="0"/>
        </c:title>
        <c:numFmt formatCode="0.00000" sourceLinked="1"/>
        <c:majorTickMark val="out"/>
        <c:minorTickMark val="none"/>
        <c:tickLblPos val="nextTo"/>
        <c:crossAx val="188003072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533608262700601"/>
          <c:y val="0.10939659594128399"/>
          <c:w val="0.64193292464418605"/>
          <c:h val="0.81601481591693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'recap BM'!$B$10</c:f>
              <c:strCache>
                <c:ptCount val="1"/>
                <c:pt idx="0">
                  <c:v>WW / Fusa -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dLbl>
              <c:idx val="0"/>
              <c:numFmt formatCode="#,##0.000" sourceLinked="0"/>
              <c:spPr/>
              <c:txPr>
                <a:bodyPr/>
                <a:lstStyle/>
                <a:p>
                  <a:pPr>
                    <a:defRPr lang="fr-FR"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lang="fr-FR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BM'!$M$48</c:f>
                <c:numCache>
                  <c:formatCode>General</c:formatCode>
                  <c:ptCount val="1"/>
                  <c:pt idx="0">
                    <c:v>5.0242412362465202E-3</c:v>
                  </c:pt>
                </c:numCache>
              </c:numRef>
            </c:plus>
            <c:minus>
              <c:numRef>
                <c:f>'recap BM'!$M$48</c:f>
                <c:numCache>
                  <c:formatCode>General</c:formatCode>
                  <c:ptCount val="1"/>
                  <c:pt idx="0">
                    <c:v>5.0242412362465202E-3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'recap BM'!$M$47</c:f>
              <c:numCache>
                <c:formatCode>0.00000</c:formatCode>
                <c:ptCount val="1"/>
                <c:pt idx="0">
                  <c:v>4.3839999999999997E-2</c:v>
                </c:pt>
              </c:numCache>
            </c:numRef>
          </c:val>
        </c:ser>
        <c:ser>
          <c:idx val="1"/>
          <c:order val="1"/>
          <c:tx>
            <c:strRef>
              <c:f>'recap BM'!$B$17</c:f>
              <c:strCache>
                <c:ptCount val="1"/>
                <c:pt idx="0">
                  <c:v>WW / Fusa +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numFmt formatCode="#,##0.0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BM'!$M$58</c:f>
                <c:numCache>
                  <c:formatCode>General</c:formatCode>
                  <c:ptCount val="1"/>
                  <c:pt idx="0">
                    <c:v>4.6971267813419697E-3</c:v>
                  </c:pt>
                </c:numCache>
              </c:numRef>
            </c:plus>
            <c:minus>
              <c:numRef>
                <c:f>'recap BM'!$M$58</c:f>
                <c:numCache>
                  <c:formatCode>General</c:formatCode>
                  <c:ptCount val="1"/>
                  <c:pt idx="0">
                    <c:v>4.6971267813419697E-3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'recap BM'!$M$57</c:f>
              <c:numCache>
                <c:formatCode>0.00000</c:formatCode>
                <c:ptCount val="1"/>
                <c:pt idx="0">
                  <c:v>5.0139999999999997E-2</c:v>
                </c:pt>
              </c:numCache>
            </c:numRef>
          </c:val>
        </c:ser>
        <c:ser>
          <c:idx val="2"/>
          <c:order val="2"/>
          <c:tx>
            <c:strRef>
              <c:f>'recap BM'!$B$24</c:f>
              <c:strCache>
                <c:ptCount val="1"/>
                <c:pt idx="0">
                  <c:v>WS / Fusa -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numFmt formatCode="#,##0.0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BM'!$M$68</c:f>
                <c:numCache>
                  <c:formatCode>General</c:formatCode>
                  <c:ptCount val="1"/>
                  <c:pt idx="0">
                    <c:v>6.9768904248239698E-3</c:v>
                  </c:pt>
                </c:numCache>
              </c:numRef>
            </c:plus>
            <c:minus>
              <c:numRef>
                <c:f>'recap BM'!$M$68</c:f>
                <c:numCache>
                  <c:formatCode>General</c:formatCode>
                  <c:ptCount val="1"/>
                  <c:pt idx="0">
                    <c:v>6.9768904248239698E-3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'recap BM'!$M$67</c:f>
              <c:numCache>
                <c:formatCode>0.00000</c:formatCode>
                <c:ptCount val="1"/>
                <c:pt idx="0">
                  <c:v>3.7620000000000001E-2</c:v>
                </c:pt>
              </c:numCache>
            </c:numRef>
          </c:val>
        </c:ser>
        <c:ser>
          <c:idx val="3"/>
          <c:order val="3"/>
          <c:tx>
            <c:strRef>
              <c:f>'recap BM'!$B$31</c:f>
              <c:strCache>
                <c:ptCount val="1"/>
                <c:pt idx="0">
                  <c:v>WS / Fusa +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rgbClr val="C00000"/>
              </a:solidFill>
            </a:ln>
          </c:spPr>
          <c:invertIfNegative val="0"/>
          <c:dLbls>
            <c:numFmt formatCode="#,##0.0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'recap BM'!$M$78</c:f>
                <c:numCache>
                  <c:formatCode>General</c:formatCode>
                  <c:ptCount val="1"/>
                  <c:pt idx="0">
                    <c:v>8.7548272398717507E-3</c:v>
                  </c:pt>
                </c:numCache>
              </c:numRef>
            </c:plus>
            <c:minus>
              <c:numRef>
                <c:f>'recap BM'!$M$78</c:f>
                <c:numCache>
                  <c:formatCode>General</c:formatCode>
                  <c:ptCount val="1"/>
                  <c:pt idx="0">
                    <c:v>8.7548272398717507E-3</c:v>
                  </c:pt>
                </c:numCache>
              </c:numRef>
            </c:minus>
          </c:errBars>
          <c:cat>
            <c:numRef>
              <c:f>('recap BM'!$Q$47,'recap BM'!$Q$57,'recap BM'!$Q$67,'recap BM'!$Q$77)</c:f>
              <c:numCache>
                <c:formatCode>0.00000</c:formatCode>
                <c:ptCount val="4"/>
                <c:pt idx="0">
                  <c:v>0.165654</c:v>
                </c:pt>
                <c:pt idx="1">
                  <c:v>0.18119199999999999</c:v>
                </c:pt>
                <c:pt idx="2">
                  <c:v>0.124215410411711</c:v>
                </c:pt>
                <c:pt idx="3">
                  <c:v>0.14655599999999999</c:v>
                </c:pt>
              </c:numCache>
            </c:numRef>
          </c:cat>
          <c:val>
            <c:numRef>
              <c:f>'recap BM'!$M$77</c:f>
              <c:numCache>
                <c:formatCode>0.00000</c:formatCode>
                <c:ptCount val="1"/>
                <c:pt idx="0">
                  <c:v>4.5879999999999997E-2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95608576"/>
        <c:axId val="195610112"/>
      </c:barChart>
      <c:catAx>
        <c:axId val="195608576"/>
        <c:scaling>
          <c:orientation val="minMax"/>
        </c:scaling>
        <c:delete val="1"/>
        <c:axPos val="b"/>
        <c:numFmt formatCode="0.00000" sourceLinked="1"/>
        <c:majorTickMark val="out"/>
        <c:minorTickMark val="none"/>
        <c:tickLblPos val="nextTo"/>
        <c:crossAx val="195610112"/>
        <c:crosses val="autoZero"/>
        <c:auto val="1"/>
        <c:lblAlgn val="ctr"/>
        <c:lblOffset val="100"/>
        <c:noMultiLvlLbl val="0"/>
      </c:catAx>
      <c:valAx>
        <c:axId val="195610112"/>
        <c:scaling>
          <c:orientation val="minMax"/>
          <c:max val="6.5000000000000002E-2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g/plante</a:t>
                </a:r>
              </a:p>
            </c:rich>
          </c:tx>
          <c:overlay val="0"/>
        </c:title>
        <c:numFmt formatCode="0.00000" sourceLinked="1"/>
        <c:majorTickMark val="out"/>
        <c:minorTickMark val="none"/>
        <c:tickLblPos val="nextTo"/>
        <c:crossAx val="195608576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emf"/><Relationship Id="rId2" Type="http://schemas.openxmlformats.org/officeDocument/2006/relationships/image" Target="../media/image154.emf"/><Relationship Id="rId1" Type="http://schemas.openxmlformats.org/officeDocument/2006/relationships/image" Target="../media/image153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emf"/><Relationship Id="rId1" Type="http://schemas.openxmlformats.org/officeDocument/2006/relationships/image" Target="../media/image15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0.85246</cdr:x>
      <cdr:y>0.19</cdr:y>
    </cdr:from>
    <cdr:to>
      <cdr:x>0.86538</cdr:x>
      <cdr:y>0.20852</cdr:y>
    </cdr:to>
    <cdr:sp macro="" textlink="">
      <cdr:nvSpPr>
        <cdr:cNvPr id="2" name="Ellipse 1"/>
        <cdr:cNvSpPr/>
      </cdr:nvSpPr>
      <cdr:spPr>
        <a:xfrm xmlns:a="http://schemas.openxmlformats.org/drawingml/2006/main">
          <a:off x="7488832" y="1048255"/>
          <a:ext cx="113525" cy="102181"/>
        </a:xfrm>
        <a:prstGeom xmlns:a="http://schemas.openxmlformats.org/drawingml/2006/main" prst="ellipse">
          <a:avLst/>
        </a:prstGeom>
        <a:ln xmlns:a="http://schemas.openxmlformats.org/drawingml/2006/main">
          <a:solidFill>
            <a:srgbClr val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0.85246</cdr:x>
      <cdr:y>0.24408</cdr:y>
    </cdr:from>
    <cdr:to>
      <cdr:x>0.86538</cdr:x>
      <cdr:y>0.2626</cdr:y>
    </cdr:to>
    <cdr:sp macro="" textlink="">
      <cdr:nvSpPr>
        <cdr:cNvPr id="3" name="Ellipse 2"/>
        <cdr:cNvSpPr/>
      </cdr:nvSpPr>
      <cdr:spPr>
        <a:xfrm xmlns:a="http://schemas.openxmlformats.org/drawingml/2006/main">
          <a:off x="7488832" y="1346628"/>
          <a:ext cx="113525" cy="102181"/>
        </a:xfrm>
        <a:prstGeom xmlns:a="http://schemas.openxmlformats.org/drawingml/2006/main" prst="ellipse">
          <a:avLst/>
        </a:prstGeom>
        <a:solidFill xmlns:a="http://schemas.openxmlformats.org/drawingml/2006/main">
          <a:srgbClr val="E1750E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06BC0-0BD9-1848-AD3C-9E059A386B24}" type="datetimeFigureOut">
              <a:rPr lang="fr-FR" smtClean="0"/>
              <a:t>13/05/2016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15A7C-2241-5E44-B415-E18388776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203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dirty="0" smtClean="0">
                <a:ea typeface="ＭＳ Ｐゴシック" charset="-128"/>
              </a:rPr>
              <a:t>Design the </a:t>
            </a:r>
            <a:r>
              <a:rPr lang="fr-FR" sz="1200" dirty="0" err="1" smtClean="0">
                <a:ea typeface="ＭＳ Ｐゴシック" charset="-128"/>
              </a:rPr>
              <a:t>experimental</a:t>
            </a:r>
            <a:r>
              <a:rPr lang="fr-FR" sz="1200" dirty="0" smtClean="0">
                <a:ea typeface="ＭＳ Ｐゴシック" charset="-128"/>
              </a:rPr>
              <a:t> setup for application of </a:t>
            </a:r>
            <a:r>
              <a:rPr lang="fr-FR" sz="1200" dirty="0" err="1" smtClean="0">
                <a:ea typeface="ＭＳ Ｐゴシック" charset="-128"/>
              </a:rPr>
              <a:t>Fusarium</a:t>
            </a:r>
            <a:r>
              <a:rPr lang="fr-FR" sz="1200" dirty="0" smtClean="0">
                <a:ea typeface="ＭＳ Ｐゴシック" charset="-128"/>
              </a:rPr>
              <a:t> </a:t>
            </a:r>
            <a:r>
              <a:rPr lang="fr-FR" sz="1200" dirty="0" err="1" smtClean="0">
                <a:ea typeface="ＭＳ Ｐゴシック" charset="-128"/>
              </a:rPr>
              <a:t>pathogen</a:t>
            </a:r>
            <a:r>
              <a:rPr lang="fr-FR" sz="1200" dirty="0" smtClean="0">
                <a:ea typeface="ＭＳ Ｐゴシック" charset="-128"/>
              </a:rPr>
              <a:t> and </a:t>
            </a:r>
            <a:r>
              <a:rPr lang="fr-FR" sz="1200" dirty="0" err="1" smtClean="0">
                <a:ea typeface="ＭＳ Ｐゴシック" charset="-128"/>
              </a:rPr>
              <a:t>drought</a:t>
            </a:r>
            <a:r>
              <a:rPr lang="fr-FR" sz="1200" dirty="0" smtClean="0">
                <a:ea typeface="ＭＳ Ｐゴシック" charset="-128"/>
              </a:rPr>
              <a:t> stress (</a:t>
            </a:r>
            <a:r>
              <a:rPr lang="fr-FR" sz="1200" dirty="0" err="1" smtClean="0">
                <a:ea typeface="ＭＳ Ｐゴシック" charset="-128"/>
              </a:rPr>
              <a:t>environmental</a:t>
            </a:r>
            <a:r>
              <a:rPr lang="fr-FR" sz="1200" dirty="0" smtClean="0">
                <a:ea typeface="ＭＳ Ｐゴシック" charset="-128"/>
              </a:rPr>
              <a:t> conditions, </a:t>
            </a:r>
            <a:r>
              <a:rPr lang="fr-FR" sz="1200" dirty="0" err="1" smtClean="0">
                <a:ea typeface="ＭＳ Ｐゴシック" charset="-128"/>
              </a:rPr>
              <a:t>phenological</a:t>
            </a:r>
            <a:r>
              <a:rPr lang="fr-FR" sz="1200" dirty="0" smtClean="0">
                <a:ea typeface="ＭＳ Ｐゴシック" charset="-128"/>
              </a:rPr>
              <a:t> stages and </a:t>
            </a:r>
            <a:r>
              <a:rPr lang="fr-FR" sz="1200" dirty="0" err="1" smtClean="0">
                <a:ea typeface="ＭＳ Ｐゴシック" charset="-128"/>
              </a:rPr>
              <a:t>extent</a:t>
            </a:r>
            <a:r>
              <a:rPr lang="fr-FR" sz="1200" dirty="0" smtClean="0">
                <a:ea typeface="ＭＳ Ｐゴシック" charset="-128"/>
              </a:rPr>
              <a:t>/</a:t>
            </a:r>
            <a:r>
              <a:rPr lang="fr-FR" sz="1200" dirty="0" err="1" smtClean="0">
                <a:ea typeface="ＭＳ Ｐゴシック" charset="-128"/>
              </a:rPr>
              <a:t>sequence</a:t>
            </a:r>
            <a:r>
              <a:rPr lang="fr-FR" sz="1200" dirty="0" smtClean="0">
                <a:ea typeface="ＭＳ Ｐゴシック" charset="-128"/>
              </a:rPr>
              <a:t> of stress)</a:t>
            </a:r>
          </a:p>
          <a:p>
            <a:endParaRPr lang="fr-FR" sz="1200" dirty="0" smtClean="0">
              <a:ea typeface="ＭＳ Ｐゴシック" charset="-128"/>
            </a:endParaRPr>
          </a:p>
          <a:p>
            <a:r>
              <a:rPr lang="fr-FR" sz="1200" dirty="0" err="1" smtClean="0">
                <a:ea typeface="ＭＳ Ｐゴシック" charset="-128"/>
              </a:rPr>
              <a:t>Measure</a:t>
            </a:r>
            <a:r>
              <a:rPr lang="fr-FR" sz="1200" dirty="0" smtClean="0">
                <a:ea typeface="ＭＳ Ｐゴシック" charset="-128"/>
              </a:rPr>
              <a:t> </a:t>
            </a:r>
            <a:r>
              <a:rPr lang="fr-FR" sz="1200" dirty="0" err="1" smtClean="0">
                <a:ea typeface="ＭＳ Ｐゴシック" charset="-128"/>
              </a:rPr>
              <a:t>early</a:t>
            </a:r>
            <a:r>
              <a:rPr lang="fr-FR" sz="1200" dirty="0" smtClean="0">
                <a:ea typeface="ＭＳ Ｐゴシック" charset="-128"/>
              </a:rPr>
              <a:t> </a:t>
            </a:r>
            <a:r>
              <a:rPr lang="fr-FR" sz="1200" dirty="0" err="1" smtClean="0">
                <a:ea typeface="ＭＳ Ｐゴシック" charset="-128"/>
              </a:rPr>
              <a:t>indicators</a:t>
            </a:r>
            <a:r>
              <a:rPr lang="fr-FR" sz="1200" dirty="0" smtClean="0">
                <a:ea typeface="ＭＳ Ｐゴシック" charset="-128"/>
              </a:rPr>
              <a:t> of the plants</a:t>
            </a:r>
            <a:r>
              <a:rPr lang="fr-FR" altLang="fr-FR" sz="1200" dirty="0" smtClean="0">
                <a:ea typeface="ＭＳ Ｐゴシック" charset="-128"/>
              </a:rPr>
              <a:t>’</a:t>
            </a:r>
            <a:r>
              <a:rPr lang="fr-FR" sz="1200" dirty="0" smtClean="0">
                <a:ea typeface="ＭＳ Ｐゴシック" charset="-128"/>
              </a:rPr>
              <a:t> </a:t>
            </a:r>
            <a:r>
              <a:rPr lang="fr-FR" sz="1200" dirty="0" err="1" smtClean="0">
                <a:ea typeface="ＭＳ Ｐゴシック" charset="-128"/>
              </a:rPr>
              <a:t>responses</a:t>
            </a:r>
            <a:r>
              <a:rPr lang="fr-FR" sz="1200" dirty="0" smtClean="0">
                <a:ea typeface="ＭＳ Ｐゴシック" charset="-128"/>
              </a:rPr>
              <a:t> to progressive </a:t>
            </a:r>
            <a:r>
              <a:rPr lang="fr-FR" sz="1200" dirty="0" err="1" smtClean="0">
                <a:ea typeface="ＭＳ Ｐゴシック" charset="-128"/>
              </a:rPr>
              <a:t>drought</a:t>
            </a:r>
            <a:r>
              <a:rPr lang="fr-FR" sz="1200" dirty="0" smtClean="0">
                <a:ea typeface="ＭＳ Ｐゴシック" charset="-128"/>
              </a:rPr>
              <a:t> conditions (</a:t>
            </a:r>
            <a:r>
              <a:rPr lang="fr-FR" sz="1200" dirty="0" err="1" smtClean="0">
                <a:ea typeface="ＭＳ Ｐゴシック" charset="-128"/>
              </a:rPr>
              <a:t>ie</a:t>
            </a:r>
            <a:r>
              <a:rPr lang="fr-FR" sz="1200" dirty="0" smtClean="0">
                <a:ea typeface="ＭＳ Ｐゴシック" charset="-128"/>
              </a:rPr>
              <a:t> </a:t>
            </a:r>
            <a:r>
              <a:rPr lang="fr-FR" sz="1200" dirty="0" err="1" smtClean="0">
                <a:ea typeface="ＭＳ Ｐゴシック" charset="-128"/>
              </a:rPr>
              <a:t>photosynthetic</a:t>
            </a:r>
            <a:r>
              <a:rPr lang="fr-FR" sz="1200" dirty="0" smtClean="0">
                <a:ea typeface="ＭＳ Ｐゴシック" charset="-128"/>
              </a:rPr>
              <a:t> performance and </a:t>
            </a:r>
            <a:r>
              <a:rPr lang="fr-FR" sz="1200" dirty="0" err="1" smtClean="0">
                <a:ea typeface="ＭＳ Ｐゴシック" charset="-128"/>
              </a:rPr>
              <a:t>gas</a:t>
            </a:r>
            <a:r>
              <a:rPr lang="fr-FR" sz="1200" dirty="0" smtClean="0">
                <a:ea typeface="ＭＳ Ｐゴシック" charset="-128"/>
              </a:rPr>
              <a:t> exchange </a:t>
            </a:r>
            <a:r>
              <a:rPr lang="fr-FR" sz="1200" dirty="0" err="1" smtClean="0">
                <a:ea typeface="ＭＳ Ｐゴシック" charset="-128"/>
              </a:rPr>
              <a:t>parameters</a:t>
            </a:r>
            <a:endParaRPr lang="fr-FR" sz="1200" dirty="0" smtClean="0">
              <a:ea typeface="ＭＳ Ｐゴシック" charset="-128"/>
            </a:endParaRPr>
          </a:p>
          <a:p>
            <a:endParaRPr lang="fr-FR" sz="1200" dirty="0" smtClean="0">
              <a:ea typeface="ＭＳ Ｐゴシック" charset="-128"/>
            </a:endParaRPr>
          </a:p>
          <a:p>
            <a:r>
              <a:rPr lang="fr-FR" sz="1200" dirty="0" err="1" smtClean="0">
                <a:ea typeface="ＭＳ Ｐゴシック" charset="-128"/>
              </a:rPr>
              <a:t>Sample</a:t>
            </a:r>
            <a:r>
              <a:rPr lang="fr-FR" sz="1200" dirty="0" smtClean="0">
                <a:ea typeface="ＭＳ Ｐゴシック" charset="-128"/>
              </a:rPr>
              <a:t> </a:t>
            </a:r>
            <a:r>
              <a:rPr lang="fr-FR" sz="1200" dirty="0" err="1" smtClean="0">
                <a:ea typeface="ＭＳ Ｐゴシック" charset="-128"/>
              </a:rPr>
              <a:t>leaves</a:t>
            </a:r>
            <a:r>
              <a:rPr lang="fr-FR" sz="1200" dirty="0" smtClean="0">
                <a:ea typeface="ＭＳ Ｐゴシック" charset="-128"/>
              </a:rPr>
              <a:t> for </a:t>
            </a:r>
            <a:r>
              <a:rPr lang="fr-FR" sz="1200" dirty="0" err="1" smtClean="0">
                <a:ea typeface="ＭＳ Ｐゴシック" charset="-128"/>
              </a:rPr>
              <a:t>measuring</a:t>
            </a:r>
            <a:r>
              <a:rPr lang="fr-FR" sz="1200" dirty="0" smtClean="0">
                <a:ea typeface="ＭＳ Ｐゴシック" charset="-128"/>
              </a:rPr>
              <a:t> (a) relative </a:t>
            </a:r>
            <a:r>
              <a:rPr lang="fr-FR" sz="1200" dirty="0" err="1" smtClean="0">
                <a:ea typeface="ＭＳ Ｐゴシック" charset="-128"/>
              </a:rPr>
              <a:t>leaf</a:t>
            </a:r>
            <a:r>
              <a:rPr lang="fr-FR" sz="1200" dirty="0" smtClean="0">
                <a:ea typeface="ＭＳ Ｐゴシック" charset="-128"/>
              </a:rPr>
              <a:t> water content and (b) nodules and </a:t>
            </a:r>
            <a:r>
              <a:rPr lang="fr-FR" sz="1200" dirty="0" err="1" smtClean="0">
                <a:ea typeface="ＭＳ Ｐゴシック" charset="-128"/>
              </a:rPr>
              <a:t>roots</a:t>
            </a:r>
            <a:r>
              <a:rPr lang="fr-FR" sz="1200" dirty="0" smtClean="0">
                <a:ea typeface="ＭＳ Ｐゴシック" charset="-128"/>
              </a:rPr>
              <a:t> (for N fixation </a:t>
            </a:r>
            <a:r>
              <a:rPr lang="fr-FR" sz="1200" dirty="0" err="1" smtClean="0">
                <a:ea typeface="ＭＳ Ｐゴシック" charset="-128"/>
              </a:rPr>
              <a:t>capacity</a:t>
            </a:r>
            <a:r>
              <a:rPr lang="fr-FR" sz="1200" dirty="0" smtClean="0">
                <a:ea typeface="ＭＳ Ｐゴシック" charset="-128"/>
              </a:rPr>
              <a:t> and </a:t>
            </a:r>
            <a:r>
              <a:rPr lang="fr-FR" sz="1200" dirty="0" err="1" smtClean="0">
                <a:ea typeface="ＭＳ Ｐゴシック" charset="-128"/>
              </a:rPr>
              <a:t>molecular</a:t>
            </a:r>
            <a:r>
              <a:rPr lang="fr-FR" sz="1200" dirty="0" smtClean="0">
                <a:ea typeface="ＭＳ Ｐゴシック" charset="-128"/>
              </a:rPr>
              <a:t> </a:t>
            </a:r>
            <a:r>
              <a:rPr lang="fr-FR" sz="1200" dirty="0" err="1" smtClean="0">
                <a:ea typeface="ＭＳ Ｐゴシック" charset="-128"/>
              </a:rPr>
              <a:t>analysis</a:t>
            </a:r>
            <a:r>
              <a:rPr lang="fr-FR" sz="1200" dirty="0" smtClean="0">
                <a:ea typeface="ＭＳ Ｐゴシック" charset="-128"/>
              </a:rPr>
              <a:t> in </a:t>
            </a:r>
            <a:r>
              <a:rPr lang="fr-FR" sz="1200" dirty="0" err="1" smtClean="0">
                <a:ea typeface="ＭＳ Ｐゴシック" charset="-128"/>
              </a:rPr>
              <a:t>Task</a:t>
            </a:r>
            <a:r>
              <a:rPr lang="fr-FR" sz="1200" dirty="0" smtClean="0">
                <a:ea typeface="ＭＳ Ｐゴシック" charset="-128"/>
              </a:rPr>
              <a:t> 5). </a:t>
            </a:r>
          </a:p>
          <a:p>
            <a:endParaRPr lang="fr-FR" sz="1200" dirty="0" smtClean="0">
              <a:ea typeface="ＭＳ Ｐゴシック" charset="-128"/>
            </a:endParaRPr>
          </a:p>
          <a:p>
            <a:pPr>
              <a:buFont typeface="Arial" pitchFamily="34" charset="0"/>
              <a:buNone/>
            </a:pPr>
            <a:r>
              <a:rPr lang="fr-FR" sz="1200" dirty="0" smtClean="0">
                <a:latin typeface="Wingdings" pitchFamily="2" charset="2"/>
                <a:ea typeface="ＭＳ Ｐゴシック" charset="-128"/>
                <a:sym typeface="Wingdings" pitchFamily="2" charset="2"/>
              </a:rPr>
              <a:t>	</a:t>
            </a:r>
            <a:r>
              <a:rPr lang="fr-FR" sz="1200" dirty="0" smtClean="0">
                <a:ea typeface="ＭＳ Ｐゴシック" charset="-128"/>
                <a:sym typeface="Wingdings" pitchFamily="2" charset="2"/>
              </a:rPr>
              <a:t> </a:t>
            </a:r>
            <a:r>
              <a:rPr lang="fr-FR" sz="1200" dirty="0" smtClean="0">
                <a:ea typeface="ＭＳ Ｐゴシック" charset="-128"/>
              </a:rPr>
              <a:t>Final design of </a:t>
            </a:r>
            <a:r>
              <a:rPr lang="fr-FR" sz="1200" dirty="0" err="1" smtClean="0">
                <a:ea typeface="ＭＳ Ｐゴシック" charset="-128"/>
              </a:rPr>
              <a:t>sampling</a:t>
            </a:r>
            <a:r>
              <a:rPr lang="fr-FR" sz="1200" dirty="0" smtClean="0">
                <a:ea typeface="ＭＳ Ｐゴシック" charset="-128"/>
              </a:rPr>
              <a:t> </a:t>
            </a:r>
            <a:r>
              <a:rPr lang="fr-FR" sz="1200" dirty="0" err="1" smtClean="0">
                <a:ea typeface="ＭＳ Ｐゴシック" charset="-128"/>
              </a:rPr>
              <a:t>experiments</a:t>
            </a:r>
            <a:r>
              <a:rPr lang="fr-FR" sz="1200" dirty="0" smtClean="0">
                <a:ea typeface="ＭＳ Ｐゴシック" charset="-128"/>
              </a:rPr>
              <a:t> (</a:t>
            </a:r>
            <a:r>
              <a:rPr lang="fr-FR" sz="1200" dirty="0" err="1" smtClean="0">
                <a:ea typeface="ＭＳ Ｐゴシック" charset="-128"/>
              </a:rPr>
              <a:t>Task</a:t>
            </a:r>
            <a:r>
              <a:rPr lang="fr-FR" sz="1200" dirty="0" smtClean="0">
                <a:ea typeface="ＭＳ Ｐゴシック" charset="-128"/>
              </a:rPr>
              <a:t> 2).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129F1-BF30-4C12-A50E-A9718F52974E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 effet</a:t>
            </a:r>
            <a:r>
              <a:rPr lang="fr-FR" baseline="0" dirty="0" smtClean="0"/>
              <a:t> de l’intensité du stress hydrique sur la biomasse foliaire, mais pas d’effet sur biomasse racinaire et nombre de nodules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D29D2-1F26-450F-9754-579D5B41ED6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077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Data </a:t>
            </a:r>
            <a:r>
              <a:rPr lang="fr-FR" sz="1200" dirty="0" err="1" smtClean="0">
                <a:latin typeface="Arial" pitchFamily="34" charset="0"/>
                <a:ea typeface="ＭＳ Ｐゴシック" charset="-128"/>
                <a:cs typeface="Arial" pitchFamily="34" charset="0"/>
              </a:rPr>
              <a:t>mining</a:t>
            </a:r>
            <a:r>
              <a:rPr lang="fr-FR" sz="12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of </a:t>
            </a:r>
            <a:r>
              <a:rPr lang="fr-FR" sz="1200" dirty="0" err="1" smtClean="0">
                <a:latin typeface="Arial" pitchFamily="34" charset="0"/>
                <a:ea typeface="ＭＳ Ｐゴシック" charset="-128"/>
                <a:cs typeface="Arial" pitchFamily="34" charset="0"/>
              </a:rPr>
              <a:t>experiments</a:t>
            </a:r>
            <a:r>
              <a:rPr lang="fr-FR" sz="12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lang="fr-FR" sz="1200" dirty="0" err="1" smtClean="0">
                <a:latin typeface="Arial" pitchFamily="34" charset="0"/>
                <a:ea typeface="ＭＳ Ｐゴシック" charset="-128"/>
                <a:cs typeface="Arial" pitchFamily="34" charset="0"/>
              </a:rPr>
              <a:t>will</a:t>
            </a:r>
            <a:r>
              <a:rPr lang="fr-FR" sz="12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lang="fr-FR" sz="1200" dirty="0" err="1" smtClean="0">
                <a:latin typeface="Arial" pitchFamily="34" charset="0"/>
                <a:ea typeface="ＭＳ Ｐゴシック" charset="-128"/>
                <a:cs typeface="Arial" pitchFamily="34" charset="0"/>
              </a:rPr>
              <a:t>be</a:t>
            </a:r>
            <a:r>
              <a:rPr lang="fr-FR" sz="12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lang="fr-FR" sz="1200" dirty="0" err="1" smtClean="0">
                <a:latin typeface="Arial" pitchFamily="34" charset="0"/>
                <a:ea typeface="ＭＳ Ｐゴシック" charset="-128"/>
                <a:cs typeface="Arial" pitchFamily="34" charset="0"/>
              </a:rPr>
              <a:t>performed</a:t>
            </a:r>
            <a:r>
              <a:rPr lang="fr-FR" sz="12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for </a:t>
            </a:r>
            <a:r>
              <a:rPr lang="fr-FR" sz="1200" dirty="0" err="1" smtClean="0">
                <a:latin typeface="Arial" pitchFamily="34" charset="0"/>
                <a:ea typeface="ＭＳ Ｐゴシック" charset="-128"/>
                <a:cs typeface="Arial" pitchFamily="34" charset="0"/>
              </a:rPr>
              <a:t>Medicago</a:t>
            </a:r>
            <a:r>
              <a:rPr lang="fr-FR" sz="12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and </a:t>
            </a:r>
            <a:r>
              <a:rPr lang="fr-FR" sz="1200" dirty="0" err="1" smtClean="0">
                <a:latin typeface="Arial" pitchFamily="34" charset="0"/>
                <a:ea typeface="ＭＳ Ｐゴシック" charset="-128"/>
                <a:cs typeface="Arial" pitchFamily="34" charset="0"/>
              </a:rPr>
              <a:t>pea</a:t>
            </a:r>
            <a:r>
              <a:rPr lang="fr-FR" sz="12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lang="fr-FR" sz="1200" dirty="0" err="1" smtClean="0">
                <a:latin typeface="Arial" pitchFamily="34" charset="0"/>
                <a:ea typeface="ＭＳ Ｐゴシック" charset="-128"/>
                <a:cs typeface="Arial" pitchFamily="34" charset="0"/>
              </a:rPr>
              <a:t>that</a:t>
            </a:r>
            <a:r>
              <a:rPr lang="fr-FR" sz="12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lang="fr-FR" sz="1200" dirty="0" err="1" smtClean="0">
                <a:latin typeface="Arial" pitchFamily="34" charset="0"/>
                <a:ea typeface="ＭＳ Ｐゴシック" charset="-128"/>
                <a:cs typeface="Arial" pitchFamily="34" charset="0"/>
              </a:rPr>
              <a:t>describes</a:t>
            </a:r>
            <a:r>
              <a:rPr lang="fr-FR" sz="12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lang="fr-FR" sz="1200" dirty="0" err="1" smtClean="0">
                <a:latin typeface="Arial" pitchFamily="34" charset="0"/>
                <a:ea typeface="ＭＳ Ｐゴシック" charset="-128"/>
                <a:cs typeface="Arial" pitchFamily="34" charset="0"/>
              </a:rPr>
              <a:t>both</a:t>
            </a:r>
            <a:r>
              <a:rPr lang="fr-FR" sz="12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the </a:t>
            </a:r>
            <a:r>
              <a:rPr lang="fr-FR" sz="1200" dirty="0" err="1" smtClean="0">
                <a:latin typeface="Arial" pitchFamily="34" charset="0"/>
                <a:ea typeface="ＭＳ Ｐゴシック" charset="-128"/>
                <a:cs typeface="Arial" pitchFamily="34" charset="0"/>
              </a:rPr>
              <a:t>evolution</a:t>
            </a:r>
            <a:r>
              <a:rPr lang="fr-FR" sz="12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of plant </a:t>
            </a:r>
            <a:r>
              <a:rPr lang="fr-FR" sz="1200" dirty="0" err="1" smtClean="0">
                <a:latin typeface="Arial" pitchFamily="34" charset="0"/>
                <a:ea typeface="ＭＳ Ｐゴシック" charset="-128"/>
                <a:cs typeface="Arial" pitchFamily="34" charset="0"/>
              </a:rPr>
              <a:t>biomass</a:t>
            </a:r>
            <a:r>
              <a:rPr lang="fr-FR" sz="12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and C and N </a:t>
            </a:r>
            <a:r>
              <a:rPr lang="fr-FR" sz="1200" dirty="0" err="1" smtClean="0">
                <a:latin typeface="Arial" pitchFamily="34" charset="0"/>
                <a:ea typeface="ＭＳ Ｐゴシック" charset="-128"/>
                <a:cs typeface="Arial" pitchFamily="34" charset="0"/>
              </a:rPr>
              <a:t>intakes</a:t>
            </a:r>
            <a:r>
              <a:rPr lang="fr-FR" sz="12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as a </a:t>
            </a:r>
            <a:r>
              <a:rPr lang="fr-FR" sz="1200" dirty="0" err="1" smtClean="0">
                <a:latin typeface="Arial" pitchFamily="34" charset="0"/>
                <a:ea typeface="ＭＳ Ｐゴシック" charset="-128"/>
                <a:cs typeface="Arial" pitchFamily="34" charset="0"/>
              </a:rPr>
              <a:t>function</a:t>
            </a:r>
            <a:r>
              <a:rPr lang="fr-FR" sz="12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of </a:t>
            </a:r>
            <a:r>
              <a:rPr lang="fr-FR" sz="1200" dirty="0" err="1" smtClean="0">
                <a:latin typeface="Arial" pitchFamily="34" charset="0"/>
                <a:ea typeface="ＭＳ Ｐゴシック" charset="-128"/>
                <a:cs typeface="Arial" pitchFamily="34" charset="0"/>
              </a:rPr>
              <a:t>environmental</a:t>
            </a:r>
            <a:r>
              <a:rPr lang="fr-FR" sz="12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conditions.</a:t>
            </a:r>
          </a:p>
          <a:p>
            <a:endParaRPr lang="fr-FR" sz="1200" dirty="0" smtClean="0"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GB" sz="1200" dirty="0" smtClean="0">
                <a:latin typeface="Arial" pitchFamily="34" charset="0"/>
                <a:ea typeface="Wingdings" pitchFamily="2" charset="2"/>
                <a:sym typeface="Wingdings" pitchFamily="2" charset="2"/>
              </a:rPr>
              <a:t> </a:t>
            </a:r>
            <a:r>
              <a:rPr lang="fr-FR" sz="1200" dirty="0" err="1" smtClean="0">
                <a:latin typeface="Arial" pitchFamily="34" charset="0"/>
                <a:ea typeface="ＭＳ Ｐゴシック" charset="-128"/>
                <a:cs typeface="Arial" pitchFamily="34" charset="0"/>
              </a:rPr>
              <a:t>Identify</a:t>
            </a:r>
            <a:r>
              <a:rPr lang="fr-FR" sz="12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lang="fr-FR" sz="1200" dirty="0" err="1" smtClean="0">
                <a:latin typeface="Arial" pitchFamily="34" charset="0"/>
                <a:ea typeface="ＭＳ Ｐゴシック" charset="-128"/>
                <a:cs typeface="Arial" pitchFamily="34" charset="0"/>
              </a:rPr>
              <a:t>process</a:t>
            </a:r>
            <a:r>
              <a:rPr lang="fr-FR" sz="12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lang="fr-FR" sz="1200" dirty="0" err="1" smtClean="0">
                <a:latin typeface="Arial" pitchFamily="34" charset="0"/>
                <a:ea typeface="ＭＳ Ｐゴシック" charset="-128"/>
                <a:cs typeface="Arial" pitchFamily="34" charset="0"/>
              </a:rPr>
              <a:t>modified</a:t>
            </a:r>
            <a:r>
              <a:rPr lang="fr-FR" sz="12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by the « </a:t>
            </a:r>
            <a:r>
              <a:rPr lang="fr-FR" sz="1200" dirty="0" err="1" smtClean="0">
                <a:latin typeface="Arial" pitchFamily="34" charset="0"/>
                <a:ea typeface="ＭＳ Ｐゴシック" charset="-128"/>
                <a:cs typeface="Arial" pitchFamily="34" charset="0"/>
              </a:rPr>
              <a:t>factorial</a:t>
            </a:r>
            <a:r>
              <a:rPr lang="fr-FR" sz="12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lang="fr-FR" sz="1200" dirty="0" err="1" smtClean="0">
                <a:latin typeface="Arial" pitchFamily="34" charset="0"/>
                <a:ea typeface="ＭＳ Ｐゴシック" charset="-128"/>
                <a:cs typeface="Arial" pitchFamily="34" charset="0"/>
              </a:rPr>
              <a:t>combination</a:t>
            </a:r>
            <a:r>
              <a:rPr lang="fr-FR" sz="12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 »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129F1-BF30-4C12-A50E-A9718F52974E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The second critical phase of reserve mobilization occurs during seed filling which depends upon the external N supply. The exogenous N supply later cannot generally sustain the high N demand of developing seeds, specially under water stress, pH and salinity or phosphorus limitations which greatly reduce symbiotic fixation: as such, root assimilation of soil mineral N becomes the only remaining exogenous supply of N for seed filling. Because of the earlier limitation of root growth (preceding slide), the shallow root system has a poor N assimilation potential.</a:t>
            </a:r>
          </a:p>
          <a:p>
            <a:endParaRPr lang="fr-FR"/>
          </a:p>
          <a:p>
            <a:r>
              <a:rPr lang="en-US"/>
              <a:t>Hence, seed growth throughout the plant </a:t>
            </a:r>
            <a:r>
              <a:rPr lang="en-US" b="1"/>
              <a:t>involves N remobilization from the vegetative tissues</a:t>
            </a:r>
            <a:r>
              <a:rPr lang="en-US"/>
              <a:t>. The re-export of the protein content of leaves (mostly photosynthetic machinery) to growing seeds leads to foliar senescence, determines the duration of canopy light interception, the end of C accumulation by the seeds and hence seed size.</a:t>
            </a:r>
            <a:endParaRPr lang="fr-FR"/>
          </a:p>
          <a:p>
            <a:endParaRPr lang="fr-FR"/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88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08106" indent="-272348" defTabSz="91388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9393" indent="-217879" defTabSz="91388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25151" indent="-217879" defTabSz="91388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60908" indent="-217879" defTabSz="91388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6665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32423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68180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03937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CE7A224-B5DF-D54F-8AFA-783222B02E0C}" type="slidenum">
              <a:rPr lang="en-GB" b="0"/>
              <a:pPr eaLnBrk="1" hangingPunct="1"/>
              <a:t>17</a:t>
            </a:fld>
            <a:endParaRPr lang="en-GB" b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dirty="0" err="1" smtClean="0">
                <a:latin typeface="Arial" pitchFamily="34" charset="0"/>
                <a:ea typeface="ＭＳ Ｐゴシック" charset="-128"/>
                <a:cs typeface="Arial" pitchFamily="34" charset="0"/>
              </a:rPr>
              <a:t>Molecular</a:t>
            </a:r>
            <a:r>
              <a:rPr lang="fr-FR" sz="12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lang="fr-FR" sz="1200" dirty="0" err="1" smtClean="0">
                <a:latin typeface="Arial" pitchFamily="34" charset="0"/>
                <a:ea typeface="ＭＳ Ｐゴシック" charset="-128"/>
                <a:cs typeface="Arial" pitchFamily="34" charset="0"/>
              </a:rPr>
              <a:t>phenotypes</a:t>
            </a:r>
            <a:r>
              <a:rPr lang="fr-FR" sz="12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lang="fr-FR" sz="1200" dirty="0" err="1" smtClean="0">
                <a:latin typeface="Arial" pitchFamily="34" charset="0"/>
                <a:ea typeface="ＭＳ Ｐゴシック" charset="-128"/>
                <a:cs typeface="Arial" pitchFamily="34" charset="0"/>
              </a:rPr>
              <a:t>will</a:t>
            </a:r>
            <a:r>
              <a:rPr lang="fr-FR" sz="12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lang="fr-FR" sz="1200" dirty="0" err="1" smtClean="0">
                <a:latin typeface="Arial" pitchFamily="34" charset="0"/>
                <a:ea typeface="ＭＳ Ｐゴシック" charset="-128"/>
                <a:cs typeface="Arial" pitchFamily="34" charset="0"/>
              </a:rPr>
              <a:t>be</a:t>
            </a:r>
            <a:r>
              <a:rPr lang="fr-FR" sz="12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lang="fr-FR" sz="1200" dirty="0" err="1" smtClean="0">
                <a:latin typeface="Arial" pitchFamily="34" charset="0"/>
                <a:ea typeface="ＭＳ Ｐゴシック" charset="-128"/>
                <a:cs typeface="Arial" pitchFamily="34" charset="0"/>
              </a:rPr>
              <a:t>assessed</a:t>
            </a:r>
            <a:r>
              <a:rPr lang="fr-FR" sz="12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lang="fr-FR" sz="1200" dirty="0" err="1" smtClean="0">
                <a:latin typeface="Arial" pitchFamily="34" charset="0"/>
                <a:ea typeface="ＭＳ Ｐゴシック" charset="-128"/>
                <a:cs typeface="Arial" pitchFamily="34" charset="0"/>
              </a:rPr>
              <a:t>alongside</a:t>
            </a:r>
            <a:r>
              <a:rPr lang="fr-FR" sz="12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data </a:t>
            </a:r>
            <a:r>
              <a:rPr lang="fr-FR" sz="1200" dirty="0" err="1" smtClean="0">
                <a:latin typeface="Arial" pitchFamily="34" charset="0"/>
                <a:ea typeface="ＭＳ Ｐゴシック" charset="-128"/>
                <a:cs typeface="Arial" pitchFamily="34" charset="0"/>
              </a:rPr>
              <a:t>from</a:t>
            </a:r>
            <a:r>
              <a:rPr lang="fr-FR" sz="12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lang="fr-FR" sz="1200" dirty="0" err="1" smtClean="0">
                <a:latin typeface="Arial" pitchFamily="34" charset="0"/>
                <a:ea typeface="ＭＳ Ｐゴシック" charset="-128"/>
                <a:cs typeface="Arial" pitchFamily="34" charset="0"/>
              </a:rPr>
              <a:t>high</a:t>
            </a:r>
            <a:r>
              <a:rPr lang="fr-FR" sz="12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-</a:t>
            </a:r>
            <a:r>
              <a:rPr lang="fr-FR" sz="1200" dirty="0" err="1" smtClean="0">
                <a:latin typeface="Arial" pitchFamily="34" charset="0"/>
                <a:ea typeface="ＭＳ Ｐゴシック" charset="-128"/>
                <a:cs typeface="Arial" pitchFamily="34" charset="0"/>
              </a:rPr>
              <a:t>throughput</a:t>
            </a:r>
            <a:r>
              <a:rPr lang="fr-FR" sz="12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lang="fr-FR" sz="1200" dirty="0" err="1" smtClean="0">
                <a:latin typeface="Arial" pitchFamily="34" charset="0"/>
                <a:ea typeface="ＭＳ Ｐゴシック" charset="-128"/>
                <a:cs typeface="Arial" pitchFamily="34" charset="0"/>
              </a:rPr>
              <a:t>phenotyping</a:t>
            </a:r>
            <a:r>
              <a:rPr lang="fr-FR" sz="12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lang="fr-FR" sz="1200" dirty="0" err="1" smtClean="0">
                <a:latin typeface="Arial" pitchFamily="34" charset="0"/>
                <a:ea typeface="ＭＳ Ｐゴシック" charset="-128"/>
                <a:cs typeface="Arial" pitchFamily="34" charset="0"/>
              </a:rPr>
              <a:t>platforms</a:t>
            </a:r>
            <a:endParaRPr lang="fr-FR" sz="1200" dirty="0" smtClean="0"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endParaRPr lang="fr-FR" sz="1200" dirty="0" smtClean="0"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endParaRPr lang="fr-FR" sz="1200" dirty="0" smtClean="0"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>
              <a:buFont typeface="Wingdings" pitchFamily="2" charset="2"/>
              <a:buChar char="è"/>
            </a:pPr>
            <a:r>
              <a:rPr lang="en-GB" sz="12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u</a:t>
            </a:r>
            <a:r>
              <a:rPr lang="fr-FR" sz="12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se </a:t>
            </a:r>
            <a:r>
              <a:rPr lang="fr-FR" sz="1200" dirty="0" err="1" smtClean="0">
                <a:latin typeface="Arial" pitchFamily="34" charset="0"/>
                <a:ea typeface="ＭＳ Ｐゴシック" charset="-128"/>
                <a:cs typeface="Arial" pitchFamily="34" charset="0"/>
              </a:rPr>
              <a:t>molecular</a:t>
            </a:r>
            <a:r>
              <a:rPr lang="fr-FR" sz="12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traits as </a:t>
            </a:r>
            <a:r>
              <a:rPr lang="fr-FR" sz="1200" dirty="0" err="1" smtClean="0">
                <a:latin typeface="Arial" pitchFamily="34" charset="0"/>
                <a:ea typeface="ＭＳ Ｐゴシック" charset="-128"/>
                <a:cs typeface="Arial" pitchFamily="34" charset="0"/>
              </a:rPr>
              <a:t>predictive</a:t>
            </a:r>
            <a:r>
              <a:rPr lang="fr-FR" sz="12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lang="fr-FR" sz="1200" dirty="0" err="1" smtClean="0">
                <a:latin typeface="Arial" pitchFamily="34" charset="0"/>
                <a:ea typeface="ＭＳ Ｐゴシック" charset="-128"/>
                <a:cs typeface="Arial" pitchFamily="34" charset="0"/>
              </a:rPr>
              <a:t>biomarkers</a:t>
            </a:r>
            <a:r>
              <a:rPr lang="fr-FR" sz="12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of </a:t>
            </a:r>
            <a:r>
              <a:rPr lang="fr-FR" sz="1200" dirty="0" err="1" smtClean="0">
                <a:latin typeface="Arial" pitchFamily="34" charset="0"/>
                <a:ea typeface="ＭＳ Ｐゴシック" charset="-128"/>
                <a:cs typeface="Arial" pitchFamily="34" charset="0"/>
              </a:rPr>
              <a:t>resistance</a:t>
            </a:r>
            <a:r>
              <a:rPr lang="fr-FR" sz="12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to </a:t>
            </a:r>
            <a:r>
              <a:rPr lang="fr-FR" sz="1200" dirty="0" err="1" smtClean="0">
                <a:latin typeface="Arial" pitchFamily="34" charset="0"/>
                <a:ea typeface="ＭＳ Ｐゴシック" charset="-128"/>
                <a:cs typeface="Arial" pitchFamily="34" charset="0"/>
              </a:rPr>
              <a:t>combined</a:t>
            </a:r>
            <a:r>
              <a:rPr lang="fr-FR" sz="12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lang="fr-FR" sz="1200" dirty="0" err="1" smtClean="0">
                <a:latin typeface="Arial" pitchFamily="34" charset="0"/>
                <a:ea typeface="ＭＳ Ｐゴシック" charset="-128"/>
                <a:cs typeface="Arial" pitchFamily="34" charset="0"/>
              </a:rPr>
              <a:t>biotic</a:t>
            </a:r>
            <a:r>
              <a:rPr lang="fr-FR" sz="12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and </a:t>
            </a:r>
            <a:r>
              <a:rPr lang="fr-FR" sz="1200" dirty="0" err="1" smtClean="0">
                <a:latin typeface="Arial" pitchFamily="34" charset="0"/>
                <a:ea typeface="ＭＳ Ｐゴシック" charset="-128"/>
                <a:cs typeface="Arial" pitchFamily="34" charset="0"/>
              </a:rPr>
              <a:t>abiotic</a:t>
            </a:r>
            <a:r>
              <a:rPr lang="fr-FR" sz="12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lang="fr-FR" sz="1200" dirty="0" err="1" smtClean="0">
                <a:latin typeface="Arial" pitchFamily="34" charset="0"/>
                <a:ea typeface="ＭＳ Ｐゴシック" charset="-128"/>
                <a:cs typeface="Arial" pitchFamily="34" charset="0"/>
              </a:rPr>
              <a:t>stressors</a:t>
            </a:r>
            <a:r>
              <a:rPr lang="fr-FR" sz="12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, </a:t>
            </a:r>
          </a:p>
          <a:p>
            <a:pPr>
              <a:buFont typeface="Wingdings" pitchFamily="2" charset="2"/>
              <a:buChar char="è"/>
            </a:pPr>
            <a:r>
              <a:rPr lang="fr-FR" sz="1200" dirty="0" err="1" smtClean="0">
                <a:latin typeface="Arial" pitchFamily="34" charset="0"/>
                <a:ea typeface="ＭＳ Ｐゴシック" charset="-128"/>
                <a:cs typeface="Arial" pitchFamily="34" charset="0"/>
              </a:rPr>
              <a:t>step</a:t>
            </a:r>
            <a:r>
              <a:rPr lang="fr-FR" sz="12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lang="fr-FR" sz="1200" dirty="0" err="1" smtClean="0">
                <a:latin typeface="Arial" pitchFamily="34" charset="0"/>
                <a:ea typeface="ＭＳ Ｐゴシック" charset="-128"/>
                <a:cs typeface="Arial" pitchFamily="34" charset="0"/>
              </a:rPr>
              <a:t>reduction</a:t>
            </a:r>
            <a:r>
              <a:rPr lang="fr-FR" sz="12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in </a:t>
            </a:r>
            <a:r>
              <a:rPr lang="fr-FR" sz="1200" dirty="0" err="1" smtClean="0">
                <a:latin typeface="Arial" pitchFamily="34" charset="0"/>
                <a:ea typeface="ＭＳ Ｐゴシック" charset="-128"/>
                <a:cs typeface="Arial" pitchFamily="34" charset="0"/>
              </a:rPr>
              <a:t>breeding</a:t>
            </a:r>
            <a:r>
              <a:rPr lang="fr-FR" sz="12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cycle.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129F1-BF30-4C12-A50E-A9718F52974E}" type="slidenum">
              <a:rPr lang="fr-FR" smtClean="0"/>
              <a:pPr/>
              <a:t>41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GB" sz="1200" dirty="0" smtClean="0">
                <a:latin typeface="Arial"/>
                <a:cs typeface="Arial"/>
              </a:rPr>
              <a:t>Characterize relations between </a:t>
            </a:r>
            <a:r>
              <a:rPr lang="en-GB" sz="1200" dirty="0" err="1" smtClean="0">
                <a:latin typeface="Arial"/>
                <a:cs typeface="Arial"/>
              </a:rPr>
              <a:t>symbionts</a:t>
            </a:r>
            <a:r>
              <a:rPr lang="en-GB" sz="1200" dirty="0" smtClean="0">
                <a:latin typeface="Arial"/>
                <a:cs typeface="Arial"/>
              </a:rPr>
              <a:t> under stress conditions :</a:t>
            </a:r>
          </a:p>
          <a:p>
            <a:pPr marL="0" indent="0">
              <a:buFont typeface="Arial" charset="0"/>
              <a:buNone/>
              <a:defRPr/>
            </a:pPr>
            <a:endParaRPr lang="en-GB" sz="1200" dirty="0" smtClean="0">
              <a:latin typeface="Arial"/>
              <a:cs typeface="Arial"/>
            </a:endParaRPr>
          </a:p>
          <a:p>
            <a:pPr>
              <a:buFont typeface="Arial"/>
              <a:buChar char="•"/>
              <a:defRPr/>
            </a:pPr>
            <a:r>
              <a:rPr lang="en-GB" sz="1200" dirty="0" smtClean="0">
                <a:latin typeface="Arial"/>
                <a:cs typeface="Arial"/>
              </a:rPr>
              <a:t>Performance and abundance of the </a:t>
            </a:r>
            <a:r>
              <a:rPr lang="en-GB" sz="1200" dirty="0" err="1" smtClean="0">
                <a:latin typeface="Arial"/>
                <a:cs typeface="Arial"/>
              </a:rPr>
              <a:t>rhizobacteria</a:t>
            </a:r>
            <a:r>
              <a:rPr lang="en-GB" sz="1200" dirty="0" smtClean="0">
                <a:latin typeface="Arial"/>
                <a:cs typeface="Arial"/>
              </a:rPr>
              <a:t> in nodules,</a:t>
            </a:r>
          </a:p>
          <a:p>
            <a:pPr>
              <a:buFont typeface="Arial"/>
              <a:buChar char="•"/>
              <a:defRPr/>
            </a:pPr>
            <a:r>
              <a:rPr lang="en-GB" sz="1200" dirty="0" smtClean="0">
                <a:latin typeface="Arial"/>
                <a:cs typeface="Arial"/>
              </a:rPr>
              <a:t>Number of nodules on the roots, state of senescence of nodules</a:t>
            </a:r>
          </a:p>
          <a:p>
            <a:pPr>
              <a:buFont typeface="Arial"/>
              <a:buChar char="•"/>
              <a:defRPr/>
            </a:pPr>
            <a:r>
              <a:rPr lang="en-GB" sz="1200" dirty="0" smtClean="0">
                <a:latin typeface="Arial"/>
                <a:cs typeface="Arial"/>
              </a:rPr>
              <a:t>Impact on N fixation.</a:t>
            </a:r>
          </a:p>
          <a:p>
            <a:pPr>
              <a:buFont typeface="Arial"/>
              <a:buChar char="•"/>
              <a:defRPr/>
            </a:pPr>
            <a:endParaRPr lang="en-GB" sz="1200" dirty="0" smtClean="0">
              <a:latin typeface="Arial"/>
              <a:cs typeface="Arial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GB" sz="1200" dirty="0" smtClean="0">
                <a:latin typeface="Wingdings"/>
                <a:ea typeface="Wingdings"/>
                <a:cs typeface="Wingdings"/>
                <a:sym typeface="Wingdings"/>
              </a:rPr>
              <a:t>	</a:t>
            </a:r>
            <a:r>
              <a:rPr lang="en-GB" sz="1200" dirty="0" smtClean="0">
                <a:latin typeface="Arial"/>
                <a:cs typeface="Arial"/>
                <a:sym typeface="Wingdings"/>
              </a:rPr>
              <a:t> to </a:t>
            </a:r>
            <a:r>
              <a:rPr lang="en-GB" sz="1200" dirty="0" smtClean="0">
                <a:latin typeface="Arial"/>
                <a:cs typeface="Arial"/>
              </a:rPr>
              <a:t>compare with data from in tasks 1 and 2.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129F1-BF30-4C12-A50E-A9718F52974E}" type="slidenum">
              <a:rPr lang="fr-FR" smtClean="0"/>
              <a:pPr/>
              <a:t>49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47476-7AA6-6F45-9B58-EE9F0CD25C01}" type="slidenum">
              <a:rPr lang="it-IT" smtClean="0"/>
              <a:t>50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8229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F9DFE-0900-4931-B7F8-FA5ED29A06CC}" type="slidenum">
              <a:rPr lang="fr-FR" smtClean="0">
                <a:solidFill>
                  <a:prstClr val="black"/>
                </a:solidFill>
              </a:rPr>
              <a:pPr/>
              <a:t>55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16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7FCA-DAAB-5549-BBFF-5AEFB45EA672}" type="datetimeFigureOut">
              <a:rPr lang="fr-FR" smtClean="0"/>
              <a:t>13/05/2016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531D-3407-3246-A245-6109589728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9922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7FCA-DAAB-5549-BBFF-5AEFB45EA672}" type="datetimeFigureOut">
              <a:rPr lang="fr-FR" smtClean="0"/>
              <a:t>13/05/2016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531D-3407-3246-A245-6109589728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540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7FCA-DAAB-5549-BBFF-5AEFB45EA672}" type="datetimeFigureOut">
              <a:rPr lang="fr-FR" smtClean="0"/>
              <a:t>13/05/2016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531D-3407-3246-A245-6109589728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115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7FCA-DAAB-5549-BBFF-5AEFB45EA672}" type="datetimeFigureOut">
              <a:rPr lang="fr-FR" smtClean="0"/>
              <a:t>13/05/2016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531D-3407-3246-A245-6109589728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80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7FCA-DAAB-5549-BBFF-5AEFB45EA672}" type="datetimeFigureOut">
              <a:rPr lang="fr-FR" smtClean="0"/>
              <a:t>13/05/2016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531D-3407-3246-A245-6109589728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64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7FCA-DAAB-5549-BBFF-5AEFB45EA672}" type="datetimeFigureOut">
              <a:rPr lang="fr-FR" smtClean="0"/>
              <a:t>13/05/2016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531D-3407-3246-A245-6109589728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528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7FCA-DAAB-5549-BBFF-5AEFB45EA672}" type="datetimeFigureOut">
              <a:rPr lang="fr-FR" smtClean="0"/>
              <a:t>13/05/2016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531D-3407-3246-A245-6109589728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64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7FCA-DAAB-5549-BBFF-5AEFB45EA672}" type="datetimeFigureOut">
              <a:rPr lang="fr-FR" smtClean="0"/>
              <a:t>13/05/2016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531D-3407-3246-A245-6109589728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9153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7FCA-DAAB-5549-BBFF-5AEFB45EA672}" type="datetimeFigureOut">
              <a:rPr lang="fr-FR" smtClean="0"/>
              <a:t>13/05/2016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531D-3407-3246-A245-6109589728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29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7FCA-DAAB-5549-BBFF-5AEFB45EA672}" type="datetimeFigureOut">
              <a:rPr lang="fr-FR" smtClean="0"/>
              <a:t>13/05/2016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531D-3407-3246-A245-6109589728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0857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7FCA-DAAB-5549-BBFF-5AEFB45EA672}" type="datetimeFigureOut">
              <a:rPr lang="fr-FR" smtClean="0"/>
              <a:t>13/05/2016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531D-3407-3246-A245-6109589728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384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97FCA-DAAB-5549-BBFF-5AEFB45EA672}" type="datetimeFigureOut">
              <a:rPr lang="fr-FR" smtClean="0"/>
              <a:t>13/05/2016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C531D-3407-3246-A245-6109589728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21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6.emf"/><Relationship Id="rId4" Type="http://schemas.openxmlformats.org/officeDocument/2006/relationships/package" Target="../embeddings/Document_Microsoft_Word2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jpeg"/><Relationship Id="rId5" Type="http://schemas.openxmlformats.org/officeDocument/2006/relationships/image" Target="../media/image6.emf"/><Relationship Id="rId4" Type="http://schemas.openxmlformats.org/officeDocument/2006/relationships/package" Target="../embeddings/Document_Microsoft_Word3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0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4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8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6.emf"/><Relationship Id="rId4" Type="http://schemas.openxmlformats.org/officeDocument/2006/relationships/package" Target="../embeddings/Document_Microsoft_Word1.docx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26" Type="http://schemas.openxmlformats.org/officeDocument/2006/relationships/image" Target="../media/image58.png"/><Relationship Id="rId3" Type="http://schemas.openxmlformats.org/officeDocument/2006/relationships/image" Target="../media/image35.png"/><Relationship Id="rId21" Type="http://schemas.openxmlformats.org/officeDocument/2006/relationships/image" Target="../media/image53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57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24" Type="http://schemas.openxmlformats.org/officeDocument/2006/relationships/image" Target="../media/image56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62.png"/><Relationship Id="rId26" Type="http://schemas.openxmlformats.org/officeDocument/2006/relationships/image" Target="../media/image70.png"/><Relationship Id="rId3" Type="http://schemas.openxmlformats.org/officeDocument/2006/relationships/image" Target="../media/image35.png"/><Relationship Id="rId21" Type="http://schemas.openxmlformats.org/officeDocument/2006/relationships/image" Target="../media/image6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61.png"/><Relationship Id="rId25" Type="http://schemas.openxmlformats.org/officeDocument/2006/relationships/image" Target="../media/image69.png"/><Relationship Id="rId2" Type="http://schemas.openxmlformats.org/officeDocument/2006/relationships/image" Target="../media/image34.png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24" Type="http://schemas.openxmlformats.org/officeDocument/2006/relationships/image" Target="../media/image68.png"/><Relationship Id="rId5" Type="http://schemas.openxmlformats.org/officeDocument/2006/relationships/image" Target="../media/image37.pn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10" Type="http://schemas.openxmlformats.org/officeDocument/2006/relationships/image" Target="../media/image42.png"/><Relationship Id="rId19" Type="http://schemas.openxmlformats.org/officeDocument/2006/relationships/image" Target="../media/image63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18" Type="http://schemas.openxmlformats.org/officeDocument/2006/relationships/image" Target="../media/image63.png"/><Relationship Id="rId3" Type="http://schemas.openxmlformats.org/officeDocument/2006/relationships/image" Target="../media/image72.png"/><Relationship Id="rId21" Type="http://schemas.openxmlformats.org/officeDocument/2006/relationships/image" Target="../media/image66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62.png"/><Relationship Id="rId25" Type="http://schemas.openxmlformats.org/officeDocument/2006/relationships/image" Target="../media/image70.png"/><Relationship Id="rId2" Type="http://schemas.openxmlformats.org/officeDocument/2006/relationships/image" Target="../media/image71.png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24" Type="http://schemas.openxmlformats.org/officeDocument/2006/relationships/image" Target="../media/image69.png"/><Relationship Id="rId5" Type="http://schemas.openxmlformats.org/officeDocument/2006/relationships/image" Target="../media/image74.png"/><Relationship Id="rId15" Type="http://schemas.openxmlformats.org/officeDocument/2006/relationships/image" Target="../media/image60.png"/><Relationship Id="rId23" Type="http://schemas.openxmlformats.org/officeDocument/2006/relationships/image" Target="../media/image68.png"/><Relationship Id="rId10" Type="http://schemas.openxmlformats.org/officeDocument/2006/relationships/image" Target="../media/image79.png"/><Relationship Id="rId19" Type="http://schemas.openxmlformats.org/officeDocument/2006/relationships/image" Target="../media/image6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59.png"/><Relationship Id="rId22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74.png"/><Relationship Id="rId26" Type="http://schemas.openxmlformats.org/officeDocument/2006/relationships/image" Target="../media/image82.png"/><Relationship Id="rId3" Type="http://schemas.openxmlformats.org/officeDocument/2006/relationships/image" Target="../media/image35.png"/><Relationship Id="rId21" Type="http://schemas.openxmlformats.org/officeDocument/2006/relationships/image" Target="../media/image77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73.png"/><Relationship Id="rId25" Type="http://schemas.openxmlformats.org/officeDocument/2006/relationships/image" Target="../media/image81.png"/><Relationship Id="rId2" Type="http://schemas.openxmlformats.org/officeDocument/2006/relationships/image" Target="../media/image34.png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24" Type="http://schemas.openxmlformats.org/officeDocument/2006/relationships/image" Target="../media/image80.png"/><Relationship Id="rId5" Type="http://schemas.openxmlformats.org/officeDocument/2006/relationships/image" Target="../media/image37.png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10" Type="http://schemas.openxmlformats.org/officeDocument/2006/relationships/image" Target="../media/image42.png"/><Relationship Id="rId19" Type="http://schemas.openxmlformats.org/officeDocument/2006/relationships/image" Target="../media/image75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7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g"/><Relationship Id="rId13" Type="http://schemas.openxmlformats.org/officeDocument/2006/relationships/image" Target="../media/image94.jpg"/><Relationship Id="rId18" Type="http://schemas.openxmlformats.org/officeDocument/2006/relationships/image" Target="../media/image99.png"/><Relationship Id="rId3" Type="http://schemas.openxmlformats.org/officeDocument/2006/relationships/image" Target="../media/image84.png"/><Relationship Id="rId21" Type="http://schemas.openxmlformats.org/officeDocument/2006/relationships/image" Target="../media/image102.jpg"/><Relationship Id="rId7" Type="http://schemas.openxmlformats.org/officeDocument/2006/relationships/image" Target="../media/image88.png"/><Relationship Id="rId12" Type="http://schemas.openxmlformats.org/officeDocument/2006/relationships/image" Target="../media/image93.jpg"/><Relationship Id="rId17" Type="http://schemas.openxmlformats.org/officeDocument/2006/relationships/image" Target="../media/image98.png"/><Relationship Id="rId25" Type="http://schemas.openxmlformats.org/officeDocument/2006/relationships/image" Target="../media/image106.jpg"/><Relationship Id="rId2" Type="http://schemas.openxmlformats.org/officeDocument/2006/relationships/image" Target="../media/image83.png"/><Relationship Id="rId16" Type="http://schemas.openxmlformats.org/officeDocument/2006/relationships/image" Target="../media/image97.png"/><Relationship Id="rId20" Type="http://schemas.openxmlformats.org/officeDocument/2006/relationships/image" Target="../media/image10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jpg"/><Relationship Id="rId24" Type="http://schemas.openxmlformats.org/officeDocument/2006/relationships/image" Target="../media/image105.jp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23" Type="http://schemas.openxmlformats.org/officeDocument/2006/relationships/image" Target="../media/image104.jpg"/><Relationship Id="rId10" Type="http://schemas.openxmlformats.org/officeDocument/2006/relationships/image" Target="../media/image91.jpg"/><Relationship Id="rId19" Type="http://schemas.openxmlformats.org/officeDocument/2006/relationships/image" Target="../media/image100.jpg"/><Relationship Id="rId4" Type="http://schemas.openxmlformats.org/officeDocument/2006/relationships/image" Target="../media/image85.png"/><Relationship Id="rId9" Type="http://schemas.openxmlformats.org/officeDocument/2006/relationships/image" Target="../media/image90.jpg"/><Relationship Id="rId14" Type="http://schemas.openxmlformats.org/officeDocument/2006/relationships/image" Target="../media/image95.png"/><Relationship Id="rId22" Type="http://schemas.openxmlformats.org/officeDocument/2006/relationships/image" Target="../media/image10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g"/><Relationship Id="rId13" Type="http://schemas.openxmlformats.org/officeDocument/2006/relationships/image" Target="../media/image94.jpg"/><Relationship Id="rId18" Type="http://schemas.openxmlformats.org/officeDocument/2006/relationships/image" Target="../media/image111.png"/><Relationship Id="rId3" Type="http://schemas.openxmlformats.org/officeDocument/2006/relationships/image" Target="../media/image84.png"/><Relationship Id="rId21" Type="http://schemas.openxmlformats.org/officeDocument/2006/relationships/image" Target="../media/image114.jpg"/><Relationship Id="rId7" Type="http://schemas.openxmlformats.org/officeDocument/2006/relationships/image" Target="../media/image88.png"/><Relationship Id="rId12" Type="http://schemas.openxmlformats.org/officeDocument/2006/relationships/image" Target="../media/image93.jpg"/><Relationship Id="rId17" Type="http://schemas.openxmlformats.org/officeDocument/2006/relationships/image" Target="../media/image110.png"/><Relationship Id="rId25" Type="http://schemas.openxmlformats.org/officeDocument/2006/relationships/image" Target="../media/image118.jpg"/><Relationship Id="rId2" Type="http://schemas.openxmlformats.org/officeDocument/2006/relationships/image" Target="../media/image83.png"/><Relationship Id="rId16" Type="http://schemas.openxmlformats.org/officeDocument/2006/relationships/image" Target="../media/image109.png"/><Relationship Id="rId20" Type="http://schemas.openxmlformats.org/officeDocument/2006/relationships/image" Target="../media/image1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jpg"/><Relationship Id="rId24" Type="http://schemas.openxmlformats.org/officeDocument/2006/relationships/image" Target="../media/image117.jpg"/><Relationship Id="rId5" Type="http://schemas.openxmlformats.org/officeDocument/2006/relationships/image" Target="../media/image86.png"/><Relationship Id="rId15" Type="http://schemas.openxmlformats.org/officeDocument/2006/relationships/image" Target="../media/image108.png"/><Relationship Id="rId23" Type="http://schemas.openxmlformats.org/officeDocument/2006/relationships/image" Target="../media/image116.jpg"/><Relationship Id="rId10" Type="http://schemas.openxmlformats.org/officeDocument/2006/relationships/image" Target="../media/image91.jpg"/><Relationship Id="rId19" Type="http://schemas.openxmlformats.org/officeDocument/2006/relationships/image" Target="../media/image112.png"/><Relationship Id="rId4" Type="http://schemas.openxmlformats.org/officeDocument/2006/relationships/image" Target="../media/image85.png"/><Relationship Id="rId9" Type="http://schemas.openxmlformats.org/officeDocument/2006/relationships/image" Target="../media/image90.jpg"/><Relationship Id="rId14" Type="http://schemas.openxmlformats.org/officeDocument/2006/relationships/image" Target="../media/image107.png"/><Relationship Id="rId22" Type="http://schemas.openxmlformats.org/officeDocument/2006/relationships/image" Target="../media/image115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jpg"/><Relationship Id="rId13" Type="http://schemas.openxmlformats.org/officeDocument/2006/relationships/image" Target="../media/image118.jpg"/><Relationship Id="rId18" Type="http://schemas.openxmlformats.org/officeDocument/2006/relationships/image" Target="../media/image123.png"/><Relationship Id="rId3" Type="http://schemas.openxmlformats.org/officeDocument/2006/relationships/image" Target="../media/image108.png"/><Relationship Id="rId21" Type="http://schemas.openxmlformats.org/officeDocument/2006/relationships/image" Target="../media/image126.jpg"/><Relationship Id="rId7" Type="http://schemas.openxmlformats.org/officeDocument/2006/relationships/image" Target="../media/image112.png"/><Relationship Id="rId12" Type="http://schemas.openxmlformats.org/officeDocument/2006/relationships/image" Target="../media/image117.jpg"/><Relationship Id="rId17" Type="http://schemas.openxmlformats.org/officeDocument/2006/relationships/image" Target="../media/image122.png"/><Relationship Id="rId25" Type="http://schemas.openxmlformats.org/officeDocument/2006/relationships/image" Target="../media/image130.jpg"/><Relationship Id="rId2" Type="http://schemas.openxmlformats.org/officeDocument/2006/relationships/image" Target="../media/image107.png"/><Relationship Id="rId16" Type="http://schemas.openxmlformats.org/officeDocument/2006/relationships/image" Target="../media/image121.png"/><Relationship Id="rId20" Type="http://schemas.openxmlformats.org/officeDocument/2006/relationships/image" Target="../media/image1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16.jpg"/><Relationship Id="rId24" Type="http://schemas.openxmlformats.org/officeDocument/2006/relationships/image" Target="../media/image129.jpg"/><Relationship Id="rId5" Type="http://schemas.openxmlformats.org/officeDocument/2006/relationships/image" Target="../media/image110.png"/><Relationship Id="rId15" Type="http://schemas.openxmlformats.org/officeDocument/2006/relationships/image" Target="../media/image120.png"/><Relationship Id="rId23" Type="http://schemas.openxmlformats.org/officeDocument/2006/relationships/image" Target="../media/image128.jpg"/><Relationship Id="rId10" Type="http://schemas.openxmlformats.org/officeDocument/2006/relationships/image" Target="../media/image115.jpg"/><Relationship Id="rId19" Type="http://schemas.openxmlformats.org/officeDocument/2006/relationships/image" Target="../media/image124.png"/><Relationship Id="rId4" Type="http://schemas.openxmlformats.org/officeDocument/2006/relationships/image" Target="../media/image109.png"/><Relationship Id="rId9" Type="http://schemas.openxmlformats.org/officeDocument/2006/relationships/image" Target="../media/image114.jpg"/><Relationship Id="rId14" Type="http://schemas.openxmlformats.org/officeDocument/2006/relationships/image" Target="../media/image119.png"/><Relationship Id="rId22" Type="http://schemas.openxmlformats.org/officeDocument/2006/relationships/image" Target="../media/image127.jp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g"/><Relationship Id="rId13" Type="http://schemas.openxmlformats.org/officeDocument/2006/relationships/image" Target="../media/image94.jpg"/><Relationship Id="rId18" Type="http://schemas.openxmlformats.org/officeDocument/2006/relationships/image" Target="../media/image123.png"/><Relationship Id="rId3" Type="http://schemas.openxmlformats.org/officeDocument/2006/relationships/image" Target="../media/image84.png"/><Relationship Id="rId21" Type="http://schemas.openxmlformats.org/officeDocument/2006/relationships/image" Target="../media/image126.jpg"/><Relationship Id="rId7" Type="http://schemas.openxmlformats.org/officeDocument/2006/relationships/image" Target="../media/image88.png"/><Relationship Id="rId12" Type="http://schemas.openxmlformats.org/officeDocument/2006/relationships/image" Target="../media/image93.jpg"/><Relationship Id="rId17" Type="http://schemas.openxmlformats.org/officeDocument/2006/relationships/image" Target="../media/image122.png"/><Relationship Id="rId25" Type="http://schemas.openxmlformats.org/officeDocument/2006/relationships/image" Target="../media/image130.jpg"/><Relationship Id="rId2" Type="http://schemas.openxmlformats.org/officeDocument/2006/relationships/image" Target="../media/image83.png"/><Relationship Id="rId16" Type="http://schemas.openxmlformats.org/officeDocument/2006/relationships/image" Target="../media/image121.png"/><Relationship Id="rId20" Type="http://schemas.openxmlformats.org/officeDocument/2006/relationships/image" Target="../media/image1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jpg"/><Relationship Id="rId24" Type="http://schemas.openxmlformats.org/officeDocument/2006/relationships/image" Target="../media/image129.jpg"/><Relationship Id="rId5" Type="http://schemas.openxmlformats.org/officeDocument/2006/relationships/image" Target="../media/image86.png"/><Relationship Id="rId15" Type="http://schemas.openxmlformats.org/officeDocument/2006/relationships/image" Target="../media/image120.png"/><Relationship Id="rId23" Type="http://schemas.openxmlformats.org/officeDocument/2006/relationships/image" Target="../media/image128.jpg"/><Relationship Id="rId10" Type="http://schemas.openxmlformats.org/officeDocument/2006/relationships/image" Target="../media/image91.jpg"/><Relationship Id="rId19" Type="http://schemas.openxmlformats.org/officeDocument/2006/relationships/image" Target="../media/image124.png"/><Relationship Id="rId4" Type="http://schemas.openxmlformats.org/officeDocument/2006/relationships/image" Target="../media/image85.png"/><Relationship Id="rId9" Type="http://schemas.openxmlformats.org/officeDocument/2006/relationships/image" Target="../media/image90.jpg"/><Relationship Id="rId14" Type="http://schemas.openxmlformats.org/officeDocument/2006/relationships/image" Target="../media/image119.png"/><Relationship Id="rId22" Type="http://schemas.openxmlformats.org/officeDocument/2006/relationships/image" Target="../media/image127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4.xml"/><Relationship Id="rId5" Type="http://schemas.openxmlformats.org/officeDocument/2006/relationships/chart" Target="../charts/chart43.xml"/><Relationship Id="rId4" Type="http://schemas.openxmlformats.org/officeDocument/2006/relationships/chart" Target="../charts/chart4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png"/><Relationship Id="rId5" Type="http://schemas.openxmlformats.org/officeDocument/2006/relationships/image" Target="../media/image131.emf"/><Relationship Id="rId4" Type="http://schemas.openxmlformats.org/officeDocument/2006/relationships/package" Target="../embeddings/Document_Microsoft_Word4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jpeg"/><Relationship Id="rId5" Type="http://schemas.openxmlformats.org/officeDocument/2006/relationships/image" Target="../media/image6.emf"/><Relationship Id="rId4" Type="http://schemas.openxmlformats.org/officeDocument/2006/relationships/package" Target="../embeddings/Document_Microsoft_Word5.docx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7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jpeg"/><Relationship Id="rId5" Type="http://schemas.openxmlformats.org/officeDocument/2006/relationships/image" Target="../media/image6.emf"/><Relationship Id="rId4" Type="http://schemas.openxmlformats.org/officeDocument/2006/relationships/package" Target="../embeddings/Document_Microsoft_Word6.docx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2.emf"/><Relationship Id="rId5" Type="http://schemas.openxmlformats.org/officeDocument/2006/relationships/oleObject" Target="../embeddings/Document_Microsoft_Word_97_-_20031.doc"/><Relationship Id="rId4" Type="http://schemas.openxmlformats.org/officeDocument/2006/relationships/oleObject" Target="../embeddings/oleObject7.bin"/><Relationship Id="rId9" Type="http://schemas.openxmlformats.org/officeDocument/2006/relationships/image" Target="../media/image145.jpeg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9.jpeg"/><Relationship Id="rId5" Type="http://schemas.openxmlformats.org/officeDocument/2006/relationships/image" Target="../media/image148.jpeg"/><Relationship Id="rId4" Type="http://schemas.openxmlformats.org/officeDocument/2006/relationships/image" Target="../media/image147.jpeg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2.jpeg"/><Relationship Id="rId4" Type="http://schemas.openxmlformats.org/officeDocument/2006/relationships/image" Target="../media/image151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emf"/><Relationship Id="rId3" Type="http://schemas.openxmlformats.org/officeDocument/2006/relationships/oleObject" Target="../embeddings/oleObject8.bin"/><Relationship Id="rId7" Type="http://schemas.openxmlformats.org/officeDocument/2006/relationships/package" Target="../embeddings/Feuille_de_calcul_Microsoft_Excel8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55.emf"/><Relationship Id="rId5" Type="http://schemas.openxmlformats.org/officeDocument/2006/relationships/image" Target="../media/image153.emf"/><Relationship Id="rId10" Type="http://schemas.openxmlformats.org/officeDocument/2006/relationships/package" Target="../embeddings/Feuille_de_calcul_Microsoft_Excel9.xlsx"/><Relationship Id="rId4" Type="http://schemas.openxmlformats.org/officeDocument/2006/relationships/package" Target="../embeddings/Feuille_de_calcul_Microsoft_Excel7.xlsx"/><Relationship Id="rId9" Type="http://schemas.openxmlformats.org/officeDocument/2006/relationships/oleObject" Target="../embeddings/oleObject10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emf"/><Relationship Id="rId3" Type="http://schemas.openxmlformats.org/officeDocument/2006/relationships/oleObject" Target="../embeddings/oleObject11.bin"/><Relationship Id="rId7" Type="http://schemas.openxmlformats.org/officeDocument/2006/relationships/package" Target="../embeddings/Feuille_de_calcul_Microsoft_Excel1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56.emf"/><Relationship Id="rId4" Type="http://schemas.openxmlformats.org/officeDocument/2006/relationships/package" Target="../embeddings/Feuille_de_calcul_Microsoft_Excel10.xlsx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 Box 16"/>
          <p:cNvSpPr txBox="1">
            <a:spLocks noChangeArrowheads="1"/>
          </p:cNvSpPr>
          <p:nvPr/>
        </p:nvSpPr>
        <p:spPr bwMode="auto">
          <a:xfrm>
            <a:off x="179388" y="834683"/>
            <a:ext cx="871378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2800" b="1" dirty="0" err="1">
                <a:cs typeface="Arial" pitchFamily="34" charset="0"/>
              </a:rPr>
              <a:t>Work</a:t>
            </a:r>
            <a:r>
              <a:rPr lang="fr-FR" sz="2800" b="1" dirty="0">
                <a:cs typeface="Arial" pitchFamily="34" charset="0"/>
              </a:rPr>
              <a:t> Package #1 : </a:t>
            </a:r>
            <a:r>
              <a:rPr lang="fr-FR" sz="2800" b="1" dirty="0" err="1">
                <a:cs typeface="Arial" pitchFamily="34" charset="0"/>
              </a:rPr>
              <a:t>Define</a:t>
            </a:r>
            <a:r>
              <a:rPr lang="fr-FR" sz="2800" b="1" dirty="0">
                <a:cs typeface="Arial" pitchFamily="34" charset="0"/>
              </a:rPr>
              <a:t> and </a:t>
            </a:r>
            <a:r>
              <a:rPr lang="fr-FR" sz="2800" b="1" dirty="0" err="1">
                <a:cs typeface="Arial" pitchFamily="34" charset="0"/>
              </a:rPr>
              <a:t>establish</a:t>
            </a:r>
            <a:r>
              <a:rPr lang="fr-FR" sz="2800" b="1" dirty="0">
                <a:cs typeface="Arial" pitchFamily="34" charset="0"/>
              </a:rPr>
              <a:t> the </a:t>
            </a:r>
            <a:r>
              <a:rPr lang="fr-FR" sz="2800" b="1" dirty="0" err="1">
                <a:cs typeface="Arial" pitchFamily="34" charset="0"/>
              </a:rPr>
              <a:t>experimental</a:t>
            </a:r>
            <a:r>
              <a:rPr lang="fr-FR" sz="2800" b="1" dirty="0">
                <a:cs typeface="Arial" pitchFamily="34" charset="0"/>
              </a:rPr>
              <a:t> conditions for </a:t>
            </a:r>
            <a:r>
              <a:rPr lang="fr-FR" sz="2800" b="1" dirty="0" err="1">
                <a:cs typeface="Arial" pitchFamily="34" charset="0"/>
              </a:rPr>
              <a:t>investigating</a:t>
            </a:r>
            <a:r>
              <a:rPr lang="fr-FR" sz="2800" b="1" dirty="0">
                <a:cs typeface="Arial" pitchFamily="34" charset="0"/>
              </a:rPr>
              <a:t> </a:t>
            </a:r>
            <a:r>
              <a:rPr lang="fr-FR" sz="2800" b="1" dirty="0" smtClean="0">
                <a:cs typeface="Arial" pitchFamily="34" charset="0"/>
              </a:rPr>
              <a:t>plant </a:t>
            </a:r>
            <a:r>
              <a:rPr lang="fr-FR" sz="2800" b="1" dirty="0" err="1" smtClean="0">
                <a:cs typeface="Arial" pitchFamily="34" charset="0"/>
              </a:rPr>
              <a:t>response</a:t>
            </a:r>
            <a:r>
              <a:rPr lang="fr-FR" sz="2800" b="1" dirty="0" smtClean="0">
                <a:cs typeface="Arial" pitchFamily="34" charset="0"/>
              </a:rPr>
              <a:t> </a:t>
            </a:r>
            <a:r>
              <a:rPr lang="fr-FR" sz="2800" b="1" dirty="0">
                <a:cs typeface="Arial" pitchFamily="34" charset="0"/>
              </a:rPr>
              <a:t>to </a:t>
            </a:r>
            <a:r>
              <a:rPr lang="fr-FR" sz="2800" b="1" dirty="0" err="1">
                <a:cs typeface="Arial" pitchFamily="34" charset="0"/>
              </a:rPr>
              <a:t>drought</a:t>
            </a:r>
            <a:r>
              <a:rPr lang="fr-FR" sz="2800" b="1" dirty="0">
                <a:cs typeface="Arial" pitchFamily="34" charset="0"/>
              </a:rPr>
              <a:t> and </a:t>
            </a:r>
            <a:r>
              <a:rPr lang="fr-FR" sz="2800" b="1" dirty="0" err="1">
                <a:cs typeface="Arial" pitchFamily="34" charset="0"/>
              </a:rPr>
              <a:t>Fusarium</a:t>
            </a:r>
            <a:r>
              <a:rPr lang="fr-FR" sz="2800" b="1" dirty="0">
                <a:cs typeface="Arial" pitchFamily="34" charset="0"/>
              </a:rPr>
              <a:t> </a:t>
            </a:r>
            <a:r>
              <a:rPr lang="fr-FR" sz="2800" b="1" dirty="0" smtClean="0">
                <a:cs typeface="Arial" pitchFamily="34" charset="0"/>
              </a:rPr>
              <a:t>stress</a:t>
            </a:r>
          </a:p>
          <a:p>
            <a:pPr algn="ctr" eaLnBrk="0" hangingPunct="0"/>
            <a:r>
              <a:rPr lang="fr-FR" sz="2800" b="1" dirty="0" smtClean="0">
                <a:cs typeface="Arial" pitchFamily="34" charset="0"/>
              </a:rPr>
              <a:t>INRA, CSIC, FERA, ARTERA </a:t>
            </a:r>
            <a:r>
              <a:rPr lang="fr-FR" sz="2800" b="1" dirty="0">
                <a:solidFill>
                  <a:srgbClr val="FFFFFF"/>
                </a:solidFill>
                <a:cs typeface="Arial" pitchFamily="34" charset="0"/>
              </a:rPr>
              <a:t> </a:t>
            </a:r>
          </a:p>
        </p:txBody>
      </p:sp>
      <p:pic>
        <p:nvPicPr>
          <p:cNvPr id="14" name="Picture 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4519" y="64163"/>
            <a:ext cx="1503867" cy="52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432" y="72051"/>
            <a:ext cx="6477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 descr="ABSTRESS v2 300 dpi in grey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67868" y="0"/>
            <a:ext cx="2168627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cteur droit 12"/>
          <p:cNvCxnSpPr/>
          <p:nvPr/>
        </p:nvCxnSpPr>
        <p:spPr>
          <a:xfrm>
            <a:off x="1050971" y="98538"/>
            <a:ext cx="0" cy="107297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>
            <a:off x="141451" y="750037"/>
            <a:ext cx="6975771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66" y="100582"/>
            <a:ext cx="790810" cy="5847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3305" y="2859480"/>
            <a:ext cx="78288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/>
              <a:t>Christophe Salon</a:t>
            </a:r>
            <a:r>
              <a:rPr lang="fr-FR" sz="2800" b="1" dirty="0"/>
              <a:t>, Carmen </a:t>
            </a:r>
            <a:r>
              <a:rPr lang="fr-FR" sz="2800" b="1" dirty="0" smtClean="0"/>
              <a:t>Bianco, Adrian </a:t>
            </a:r>
            <a:r>
              <a:rPr lang="fr-FR" sz="2800" b="1" dirty="0"/>
              <a:t>Charlton</a:t>
            </a:r>
            <a:r>
              <a:rPr lang="fr-FR" sz="2800" b="1" dirty="0" smtClean="0"/>
              <a:t>, </a:t>
            </a:r>
            <a:r>
              <a:rPr lang="fr-FR" sz="2800" b="1" dirty="0"/>
              <a:t>Roberto </a:t>
            </a:r>
            <a:r>
              <a:rPr lang="fr-FR" sz="2800" b="1" dirty="0" err="1"/>
              <a:t>Defez</a:t>
            </a:r>
            <a:r>
              <a:rPr lang="fr-FR" sz="2800" b="1" dirty="0"/>
              <a:t>, Mike Dickinson, </a:t>
            </a:r>
            <a:r>
              <a:rPr lang="fr-FR" sz="2800" b="1" dirty="0" smtClean="0"/>
              <a:t>Rebecca </a:t>
            </a:r>
            <a:r>
              <a:rPr lang="fr-FR" sz="2800" b="1" dirty="0" err="1" smtClean="0"/>
              <a:t>Iglesias</a:t>
            </a:r>
            <a:r>
              <a:rPr lang="fr-FR" sz="2800" b="1" dirty="0" smtClean="0"/>
              <a:t>, Christian </a:t>
            </a:r>
            <a:r>
              <a:rPr lang="fr-FR" sz="2800" b="1" dirty="0" err="1"/>
              <a:t>Jeudy</a:t>
            </a:r>
            <a:r>
              <a:rPr lang="fr-FR" sz="2800" b="1" dirty="0"/>
              <a:t>, </a:t>
            </a:r>
            <a:r>
              <a:rPr lang="fr-FR" sz="2800" b="1" dirty="0" smtClean="0"/>
              <a:t>Tracy Lawson, Jack </a:t>
            </a:r>
            <a:r>
              <a:rPr lang="fr-FR" sz="2800" b="1" dirty="0" err="1" smtClean="0"/>
              <a:t>Mathews</a:t>
            </a:r>
            <a:r>
              <a:rPr lang="fr-FR" sz="2800" b="1" dirty="0" smtClean="0"/>
              <a:t>, Ulrike </a:t>
            </a:r>
            <a:r>
              <a:rPr lang="fr-FR" sz="2800" b="1" dirty="0" err="1" smtClean="0"/>
              <a:t>Mathesius</a:t>
            </a:r>
            <a:r>
              <a:rPr lang="fr-FR" sz="2800" b="1" dirty="0" smtClean="0"/>
              <a:t>, </a:t>
            </a:r>
            <a:r>
              <a:rPr lang="fr-FR" sz="2800" b="1" dirty="0"/>
              <a:t>Phil </a:t>
            </a:r>
            <a:r>
              <a:rPr lang="fr-FR" sz="2800" b="1" dirty="0" err="1"/>
              <a:t>Mullineaux</a:t>
            </a:r>
            <a:r>
              <a:rPr lang="fr-FR" sz="2800" b="1" dirty="0"/>
              <a:t>, </a:t>
            </a:r>
            <a:r>
              <a:rPr lang="fr-FR" sz="2800" b="1" dirty="0" smtClean="0"/>
              <a:t>Marion Prudent, Nicolas </a:t>
            </a:r>
            <a:r>
              <a:rPr lang="fr-FR" sz="2800" b="1" dirty="0"/>
              <a:t>Raspail, </a:t>
            </a:r>
            <a:r>
              <a:rPr lang="fr-FR" sz="2800" b="1" dirty="0" smtClean="0"/>
              <a:t>Diego Rubiales.</a:t>
            </a:r>
            <a:endParaRPr lang="fr-FR" sz="2800" b="1" dirty="0"/>
          </a:p>
        </p:txBody>
      </p:sp>
      <p:pic>
        <p:nvPicPr>
          <p:cNvPr id="4" name="Image 3" descr="FullSizeRende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690" y="5106248"/>
            <a:ext cx="3415327" cy="175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2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/>
          <p:cNvSpPr/>
          <p:nvPr/>
        </p:nvSpPr>
        <p:spPr>
          <a:xfrm>
            <a:off x="3635896" y="3727602"/>
            <a:ext cx="1512168" cy="100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Rectangle 111"/>
          <p:cNvSpPr/>
          <p:nvPr/>
        </p:nvSpPr>
        <p:spPr>
          <a:xfrm>
            <a:off x="5148064" y="3871506"/>
            <a:ext cx="504056" cy="86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2771800" y="4152405"/>
            <a:ext cx="864096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123728" y="2708921"/>
            <a:ext cx="105871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Sowing</a:t>
            </a:r>
            <a:endParaRPr lang="fr-FR" dirty="0"/>
          </a:p>
        </p:txBody>
      </p:sp>
      <p:sp>
        <p:nvSpPr>
          <p:cNvPr id="2" name="Rectangle à coins arrondis 1"/>
          <p:cNvSpPr/>
          <p:nvPr/>
        </p:nvSpPr>
        <p:spPr>
          <a:xfrm>
            <a:off x="1331646" y="2132859"/>
            <a:ext cx="1370957" cy="37462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</a:rPr>
              <a:t>Préparing</a:t>
            </a:r>
            <a:r>
              <a:rPr lang="fr-FR" sz="1400" dirty="0" smtClean="0">
                <a:solidFill>
                  <a:schemeClr val="tx1"/>
                </a:solidFill>
              </a:rPr>
              <a:t> pots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44" name="Rectangle à coins arrondis 143"/>
          <p:cNvSpPr/>
          <p:nvPr/>
        </p:nvSpPr>
        <p:spPr>
          <a:xfrm>
            <a:off x="1187624" y="826238"/>
            <a:ext cx="3096345" cy="4497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COMPARTMENT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45" name="Rectangle à coins arrondis 144"/>
          <p:cNvSpPr/>
          <p:nvPr/>
        </p:nvSpPr>
        <p:spPr>
          <a:xfrm>
            <a:off x="4355976" y="826238"/>
            <a:ext cx="3888432" cy="44970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PPHD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2354022" y="3858897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50</a:t>
            </a:r>
            <a:endParaRPr lang="fr-FR" sz="1400" dirty="0"/>
          </a:p>
        </p:txBody>
      </p:sp>
      <p:grpSp>
        <p:nvGrpSpPr>
          <p:cNvPr id="4" name="Grouper 3"/>
          <p:cNvGrpSpPr/>
          <p:nvPr/>
        </p:nvGrpSpPr>
        <p:grpSpPr>
          <a:xfrm>
            <a:off x="2771800" y="1772816"/>
            <a:ext cx="5040560" cy="2962786"/>
            <a:chOff x="2771800" y="1772816"/>
            <a:chExt cx="5040560" cy="2962786"/>
          </a:xfrm>
        </p:grpSpPr>
        <p:cxnSp>
          <p:nvCxnSpPr>
            <p:cNvPr id="104" name="Connecteur droit avec flèche 103"/>
            <p:cNvCxnSpPr>
              <a:stCxn id="111" idx="2"/>
            </p:cNvCxnSpPr>
            <p:nvPr/>
          </p:nvCxnSpPr>
          <p:spPr>
            <a:xfrm flipH="1" flipV="1">
              <a:off x="4355977" y="1772816"/>
              <a:ext cx="2" cy="2962786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avec flèche 105"/>
            <p:cNvCxnSpPr/>
            <p:nvPr/>
          </p:nvCxnSpPr>
          <p:spPr>
            <a:xfrm flipV="1">
              <a:off x="7812360" y="1988840"/>
              <a:ext cx="0" cy="273600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avec flèche 101"/>
            <p:cNvCxnSpPr/>
            <p:nvPr/>
          </p:nvCxnSpPr>
          <p:spPr>
            <a:xfrm flipV="1">
              <a:off x="2771800" y="1988840"/>
              <a:ext cx="0" cy="2736304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cteur droit avec flèche 102"/>
            <p:cNvCxnSpPr/>
            <p:nvPr/>
          </p:nvCxnSpPr>
          <p:spPr>
            <a:xfrm flipV="1">
              <a:off x="3635896" y="1988840"/>
              <a:ext cx="7135" cy="2736304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avec flèche 104"/>
            <p:cNvCxnSpPr/>
            <p:nvPr/>
          </p:nvCxnSpPr>
          <p:spPr>
            <a:xfrm flipV="1">
              <a:off x="6084168" y="1988840"/>
              <a:ext cx="0" cy="273600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avec flèche 109"/>
            <p:cNvCxnSpPr/>
            <p:nvPr/>
          </p:nvCxnSpPr>
          <p:spPr>
            <a:xfrm flipV="1">
              <a:off x="5148064" y="1916837"/>
              <a:ext cx="0" cy="2808383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Rectangle 112"/>
          <p:cNvSpPr/>
          <p:nvPr/>
        </p:nvSpPr>
        <p:spPr>
          <a:xfrm>
            <a:off x="5652120" y="4015522"/>
            <a:ext cx="432048" cy="720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Rectangle 140"/>
          <p:cNvSpPr/>
          <p:nvPr/>
        </p:nvSpPr>
        <p:spPr>
          <a:xfrm>
            <a:off x="6084168" y="4159538"/>
            <a:ext cx="1728192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ZoneTexte 141"/>
          <p:cNvSpPr txBox="1"/>
          <p:nvPr/>
        </p:nvSpPr>
        <p:spPr>
          <a:xfrm>
            <a:off x="2383220" y="350101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70</a:t>
            </a:r>
            <a:endParaRPr lang="fr-FR" sz="1400" dirty="0"/>
          </a:p>
        </p:txBody>
      </p:sp>
      <p:sp>
        <p:nvSpPr>
          <p:cNvPr id="148" name="ZoneTexte 147"/>
          <p:cNvSpPr txBox="1"/>
          <p:nvPr/>
        </p:nvSpPr>
        <p:spPr>
          <a:xfrm>
            <a:off x="2238546" y="4066131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40</a:t>
            </a:r>
            <a:endParaRPr lang="fr-FR" sz="1400" dirty="0"/>
          </a:p>
        </p:txBody>
      </p:sp>
      <p:sp>
        <p:nvSpPr>
          <p:cNvPr id="150" name="ZoneTexte 149"/>
          <p:cNvSpPr txBox="1"/>
          <p:nvPr/>
        </p:nvSpPr>
        <p:spPr>
          <a:xfrm>
            <a:off x="2382562" y="368783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60</a:t>
            </a:r>
            <a:endParaRPr lang="fr-FR" sz="1400" dirty="0"/>
          </a:p>
        </p:txBody>
      </p:sp>
      <p:sp>
        <p:nvSpPr>
          <p:cNvPr id="155" name="Rectangle à coins arrondis 154"/>
          <p:cNvSpPr/>
          <p:nvPr/>
        </p:nvSpPr>
        <p:spPr>
          <a:xfrm>
            <a:off x="3635896" y="2132856"/>
            <a:ext cx="4176464" cy="37462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Fusariose Infection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56" name="Rectangle à coins arrondis 155"/>
          <p:cNvSpPr/>
          <p:nvPr/>
        </p:nvSpPr>
        <p:spPr>
          <a:xfrm>
            <a:off x="6084168" y="2622332"/>
            <a:ext cx="1728192" cy="37462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</a:rPr>
              <a:t>Hydric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>
                <a:solidFill>
                  <a:schemeClr val="tx1"/>
                </a:solidFill>
              </a:rPr>
              <a:t>Stress </a:t>
            </a:r>
          </a:p>
        </p:txBody>
      </p:sp>
      <p:sp>
        <p:nvSpPr>
          <p:cNvPr id="78" name="Flèche droite 2"/>
          <p:cNvSpPr/>
          <p:nvPr/>
        </p:nvSpPr>
        <p:spPr>
          <a:xfrm rot="16200000">
            <a:off x="2609772" y="4887172"/>
            <a:ext cx="360040" cy="180000"/>
          </a:xfrm>
          <a:prstGeom prst="rightArrow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à coins arrondis 79"/>
          <p:cNvSpPr/>
          <p:nvPr/>
        </p:nvSpPr>
        <p:spPr>
          <a:xfrm>
            <a:off x="2051720" y="5157192"/>
            <a:ext cx="1512168" cy="2880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650 plants, </a:t>
            </a:r>
            <a:r>
              <a:rPr lang="fr-FR" sz="13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sown</a:t>
            </a:r>
            <a:endParaRPr lang="fr-FR" sz="13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4" name="Rectangle à coins arrondis 83"/>
          <p:cNvSpPr/>
          <p:nvPr/>
        </p:nvSpPr>
        <p:spPr>
          <a:xfrm>
            <a:off x="3563888" y="5445224"/>
            <a:ext cx="4176464" cy="2880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325 </a:t>
            </a:r>
            <a:r>
              <a:rPr lang="fr-FR" sz="13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infected</a:t>
            </a:r>
            <a:r>
              <a:rPr lang="fr-FR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by fusariose</a:t>
            </a:r>
          </a:p>
        </p:txBody>
      </p:sp>
      <p:sp>
        <p:nvSpPr>
          <p:cNvPr id="85" name="Rectangle à coins arrondis 84"/>
          <p:cNvSpPr/>
          <p:nvPr/>
        </p:nvSpPr>
        <p:spPr>
          <a:xfrm>
            <a:off x="6012160" y="5805264"/>
            <a:ext cx="1728192" cy="2880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325 </a:t>
            </a:r>
            <a:r>
              <a:rPr lang="fr-FR" sz="13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with</a:t>
            </a:r>
            <a:r>
              <a:rPr lang="fr-FR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fr-FR" sz="13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hydric</a:t>
            </a:r>
            <a:r>
              <a:rPr lang="fr-FR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stress</a:t>
            </a:r>
          </a:p>
        </p:txBody>
      </p:sp>
      <p:sp>
        <p:nvSpPr>
          <p:cNvPr id="86" name="Flèche droite 2"/>
          <p:cNvSpPr/>
          <p:nvPr/>
        </p:nvSpPr>
        <p:spPr>
          <a:xfrm rot="16200000">
            <a:off x="3437884" y="4887172"/>
            <a:ext cx="360040" cy="180000"/>
          </a:xfrm>
          <a:prstGeom prst="rightArrow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Flèche droite 2"/>
          <p:cNvSpPr/>
          <p:nvPr/>
        </p:nvSpPr>
        <p:spPr>
          <a:xfrm rot="16200000">
            <a:off x="5922140" y="4887172"/>
            <a:ext cx="360040" cy="180000"/>
          </a:xfrm>
          <a:prstGeom prst="rightArrow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8" name="Image 8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826238"/>
            <a:ext cx="481233" cy="917798"/>
          </a:xfrm>
          <a:prstGeom prst="rect">
            <a:avLst/>
          </a:prstGeom>
        </p:spPr>
      </p:pic>
      <p:grpSp>
        <p:nvGrpSpPr>
          <p:cNvPr id="3" name="Grouper 2"/>
          <p:cNvGrpSpPr/>
          <p:nvPr/>
        </p:nvGrpSpPr>
        <p:grpSpPr>
          <a:xfrm>
            <a:off x="107504" y="1249806"/>
            <a:ext cx="8352928" cy="918632"/>
            <a:chOff x="107504" y="1331476"/>
            <a:chExt cx="8352928" cy="918632"/>
          </a:xfrm>
        </p:grpSpPr>
        <p:cxnSp>
          <p:nvCxnSpPr>
            <p:cNvPr id="5" name="Connecteur droit avec flèche 4"/>
            <p:cNvCxnSpPr/>
            <p:nvPr/>
          </p:nvCxnSpPr>
          <p:spPr>
            <a:xfrm>
              <a:off x="1331654" y="1939428"/>
              <a:ext cx="60124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Étoile à 5 branches 5"/>
            <p:cNvSpPr>
              <a:spLocks noChangeAspect="1"/>
            </p:cNvSpPr>
            <p:nvPr/>
          </p:nvSpPr>
          <p:spPr>
            <a:xfrm>
              <a:off x="1259632" y="1795428"/>
              <a:ext cx="282422" cy="288000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755576" y="1331476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25/04</a:t>
              </a:r>
              <a:endParaRPr lang="fr-FR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123728" y="1331484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21/05</a:t>
              </a:r>
              <a:endParaRPr lang="fr-FR" dirty="0"/>
            </a:p>
          </p:txBody>
        </p:sp>
        <p:sp>
          <p:nvSpPr>
            <p:cNvPr id="19" name="Étoile à 5 branches 18"/>
            <p:cNvSpPr>
              <a:spLocks noChangeAspect="1"/>
            </p:cNvSpPr>
            <p:nvPr/>
          </p:nvSpPr>
          <p:spPr>
            <a:xfrm>
              <a:off x="3497490" y="1763291"/>
              <a:ext cx="282422" cy="288000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2987824" y="1331476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28/05</a:t>
              </a:r>
              <a:endParaRPr lang="fr-FR" dirty="0"/>
            </a:p>
          </p:txBody>
        </p:sp>
        <p:sp>
          <p:nvSpPr>
            <p:cNvPr id="22" name="Étoile à 5 branches 21"/>
            <p:cNvSpPr>
              <a:spLocks noChangeAspect="1"/>
            </p:cNvSpPr>
            <p:nvPr/>
          </p:nvSpPr>
          <p:spPr>
            <a:xfrm>
              <a:off x="5940152" y="1795428"/>
              <a:ext cx="282422" cy="288000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5580112" y="1331476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09/06</a:t>
              </a:r>
              <a:endParaRPr lang="fr-FR" dirty="0"/>
            </a:p>
          </p:txBody>
        </p:sp>
        <p:grpSp>
          <p:nvGrpSpPr>
            <p:cNvPr id="57" name="Groupe 51"/>
            <p:cNvGrpSpPr/>
            <p:nvPr/>
          </p:nvGrpSpPr>
          <p:grpSpPr>
            <a:xfrm>
              <a:off x="6156182" y="1848909"/>
              <a:ext cx="1581869" cy="181047"/>
              <a:chOff x="2232298" y="2890828"/>
              <a:chExt cx="826686" cy="144016"/>
            </a:xfrm>
          </p:grpSpPr>
          <p:cxnSp>
            <p:nvCxnSpPr>
              <p:cNvPr id="58" name="Connecteur droit 57"/>
              <p:cNvCxnSpPr/>
              <p:nvPr/>
            </p:nvCxnSpPr>
            <p:spPr>
              <a:xfrm>
                <a:off x="2232298" y="2890828"/>
                <a:ext cx="0" cy="144016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avec flèche 58"/>
              <p:cNvCxnSpPr/>
              <p:nvPr/>
            </p:nvCxnSpPr>
            <p:spPr>
              <a:xfrm>
                <a:off x="2266896" y="2974266"/>
                <a:ext cx="792088" cy="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60" name="Groupe 90"/>
              <p:cNvGrpSpPr/>
              <p:nvPr/>
            </p:nvGrpSpPr>
            <p:grpSpPr>
              <a:xfrm>
                <a:off x="2232298" y="2936548"/>
                <a:ext cx="792088" cy="72008"/>
                <a:chOff x="971600" y="3789040"/>
                <a:chExt cx="864096" cy="72008"/>
              </a:xfrm>
            </p:grpSpPr>
            <p:grpSp>
              <p:nvGrpSpPr>
                <p:cNvPr id="61" name="Groupe 77"/>
                <p:cNvGrpSpPr/>
                <p:nvPr/>
              </p:nvGrpSpPr>
              <p:grpSpPr>
                <a:xfrm>
                  <a:off x="971600" y="3789040"/>
                  <a:ext cx="432048" cy="72008"/>
                  <a:chOff x="971600" y="3789040"/>
                  <a:chExt cx="432048" cy="72008"/>
                </a:xfrm>
              </p:grpSpPr>
              <p:cxnSp>
                <p:nvCxnSpPr>
                  <p:cNvPr id="69" name="Connecteur droit 68"/>
                  <p:cNvCxnSpPr/>
                  <p:nvPr/>
                </p:nvCxnSpPr>
                <p:spPr>
                  <a:xfrm flipH="1">
                    <a:off x="971600" y="3789040"/>
                    <a:ext cx="72008" cy="72008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Connecteur droit 69"/>
                  <p:cNvCxnSpPr/>
                  <p:nvPr/>
                </p:nvCxnSpPr>
                <p:spPr>
                  <a:xfrm flipH="1">
                    <a:off x="1051992" y="3789040"/>
                    <a:ext cx="72008" cy="72008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Connecteur droit 70"/>
                  <p:cNvCxnSpPr/>
                  <p:nvPr/>
                </p:nvCxnSpPr>
                <p:spPr>
                  <a:xfrm flipH="1">
                    <a:off x="1115616" y="3789040"/>
                    <a:ext cx="72008" cy="72008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Connecteur droit 71"/>
                  <p:cNvCxnSpPr/>
                  <p:nvPr/>
                </p:nvCxnSpPr>
                <p:spPr>
                  <a:xfrm flipH="1">
                    <a:off x="1187624" y="3789040"/>
                    <a:ext cx="72008" cy="72008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Connecteur droit 72"/>
                  <p:cNvCxnSpPr/>
                  <p:nvPr/>
                </p:nvCxnSpPr>
                <p:spPr>
                  <a:xfrm flipH="1">
                    <a:off x="1259632" y="3789040"/>
                    <a:ext cx="72008" cy="72008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Connecteur droit 73"/>
                  <p:cNvCxnSpPr/>
                  <p:nvPr/>
                </p:nvCxnSpPr>
                <p:spPr>
                  <a:xfrm flipH="1">
                    <a:off x="1331640" y="3789040"/>
                    <a:ext cx="72008" cy="72008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2" name="Groupe 78"/>
                <p:cNvGrpSpPr/>
                <p:nvPr/>
              </p:nvGrpSpPr>
              <p:grpSpPr>
                <a:xfrm>
                  <a:off x="1403648" y="3789040"/>
                  <a:ext cx="432048" cy="72008"/>
                  <a:chOff x="971600" y="3789040"/>
                  <a:chExt cx="432048" cy="72008"/>
                </a:xfrm>
              </p:grpSpPr>
              <p:cxnSp>
                <p:nvCxnSpPr>
                  <p:cNvPr id="63" name="Connecteur droit 62"/>
                  <p:cNvCxnSpPr/>
                  <p:nvPr/>
                </p:nvCxnSpPr>
                <p:spPr>
                  <a:xfrm flipH="1">
                    <a:off x="971600" y="3789040"/>
                    <a:ext cx="72008" cy="72008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Connecteur droit 63"/>
                  <p:cNvCxnSpPr/>
                  <p:nvPr/>
                </p:nvCxnSpPr>
                <p:spPr>
                  <a:xfrm flipH="1">
                    <a:off x="1051992" y="3789040"/>
                    <a:ext cx="72008" cy="72008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Connecteur droit 64"/>
                  <p:cNvCxnSpPr/>
                  <p:nvPr/>
                </p:nvCxnSpPr>
                <p:spPr>
                  <a:xfrm flipH="1">
                    <a:off x="1115616" y="3789040"/>
                    <a:ext cx="72008" cy="72008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Connecteur droit 65"/>
                  <p:cNvCxnSpPr/>
                  <p:nvPr/>
                </p:nvCxnSpPr>
                <p:spPr>
                  <a:xfrm flipH="1">
                    <a:off x="1187624" y="3789040"/>
                    <a:ext cx="72008" cy="72008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Connecteur droit 66"/>
                  <p:cNvCxnSpPr/>
                  <p:nvPr/>
                </p:nvCxnSpPr>
                <p:spPr>
                  <a:xfrm flipH="1">
                    <a:off x="1259632" y="3789040"/>
                    <a:ext cx="72008" cy="72008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Connecteur droit 67"/>
                  <p:cNvCxnSpPr/>
                  <p:nvPr/>
                </p:nvCxnSpPr>
                <p:spPr>
                  <a:xfrm flipH="1">
                    <a:off x="1331640" y="3789040"/>
                    <a:ext cx="72008" cy="72008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75" name="Étoile à 5 branches 74"/>
            <p:cNvSpPr>
              <a:spLocks noChangeAspect="1"/>
            </p:cNvSpPr>
            <p:nvPr/>
          </p:nvSpPr>
          <p:spPr>
            <a:xfrm>
              <a:off x="7668344" y="1795428"/>
              <a:ext cx="282422" cy="288000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9" name="ZoneTexte 78"/>
            <p:cNvSpPr txBox="1"/>
            <p:nvPr/>
          </p:nvSpPr>
          <p:spPr>
            <a:xfrm>
              <a:off x="7164288" y="1331476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20/06</a:t>
              </a:r>
              <a:endParaRPr lang="fr-FR" dirty="0"/>
            </a:p>
          </p:txBody>
        </p:sp>
        <p:sp>
          <p:nvSpPr>
            <p:cNvPr id="81" name="Étoile à 5 branches 80"/>
            <p:cNvSpPr>
              <a:spLocks noChangeAspect="1"/>
            </p:cNvSpPr>
            <p:nvPr/>
          </p:nvSpPr>
          <p:spPr>
            <a:xfrm>
              <a:off x="4217570" y="1763291"/>
              <a:ext cx="282422" cy="288000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2" name="ZoneTexte 81"/>
            <p:cNvSpPr txBox="1"/>
            <p:nvPr/>
          </p:nvSpPr>
          <p:spPr>
            <a:xfrm>
              <a:off x="3707904" y="1331476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02/06</a:t>
              </a:r>
              <a:endParaRPr lang="fr-FR" dirty="0"/>
            </a:p>
          </p:txBody>
        </p:sp>
        <p:sp>
          <p:nvSpPr>
            <p:cNvPr id="9" name="Étoile à 5 branches 8"/>
            <p:cNvSpPr>
              <a:spLocks noChangeAspect="1"/>
            </p:cNvSpPr>
            <p:nvPr/>
          </p:nvSpPr>
          <p:spPr>
            <a:xfrm>
              <a:off x="2627784" y="1806461"/>
              <a:ext cx="282422" cy="288000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8" name="ZoneTexte 107"/>
            <p:cNvSpPr txBox="1"/>
            <p:nvPr/>
          </p:nvSpPr>
          <p:spPr>
            <a:xfrm>
              <a:off x="4572000" y="1331476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07/06</a:t>
              </a:r>
              <a:endParaRPr lang="fr-FR" dirty="0"/>
            </a:p>
          </p:txBody>
        </p:sp>
        <p:pic>
          <p:nvPicPr>
            <p:cNvPr id="89" name="Image 8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504" y="1340768"/>
              <a:ext cx="831319" cy="909340"/>
            </a:xfrm>
            <a:prstGeom prst="rect">
              <a:avLst/>
            </a:prstGeom>
          </p:spPr>
        </p:pic>
      </p:grpSp>
      <p:pic>
        <p:nvPicPr>
          <p:cNvPr id="90" name="Image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3717032"/>
            <a:ext cx="845372" cy="841614"/>
          </a:xfrm>
          <a:prstGeom prst="rect">
            <a:avLst/>
          </a:prstGeom>
        </p:spPr>
      </p:pic>
      <p:sp>
        <p:nvSpPr>
          <p:cNvPr id="91" name="Rectangle 90"/>
          <p:cNvSpPr/>
          <p:nvPr/>
        </p:nvSpPr>
        <p:spPr>
          <a:xfrm>
            <a:off x="971600" y="6381328"/>
            <a:ext cx="24482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/>
            <a:r>
              <a:rPr lang="fr-FR" sz="1200" dirty="0" smtClean="0">
                <a:latin typeface="Arial"/>
                <a:cs typeface="Arial"/>
              </a:rPr>
              <a:t>perlite</a:t>
            </a:r>
            <a:r>
              <a:rPr lang="fr-FR" sz="1200" dirty="0">
                <a:latin typeface="Arial"/>
                <a:cs typeface="Arial"/>
              </a:rPr>
              <a:t> : </a:t>
            </a:r>
            <a:r>
              <a:rPr lang="fr-FR" sz="1200" dirty="0" err="1" smtClean="0">
                <a:latin typeface="Arial"/>
                <a:cs typeface="Arial"/>
              </a:rPr>
              <a:t>biot</a:t>
            </a:r>
            <a:r>
              <a:rPr lang="fr-FR" sz="1200" dirty="0" smtClean="0">
                <a:latin typeface="Arial"/>
                <a:cs typeface="Arial"/>
              </a:rPr>
              <a:t> </a:t>
            </a:r>
            <a:r>
              <a:rPr lang="fr-FR" sz="1200" dirty="0" err="1" smtClean="0">
                <a:latin typeface="Arial"/>
                <a:cs typeface="Arial"/>
              </a:rPr>
              <a:t>sand</a:t>
            </a:r>
            <a:r>
              <a:rPr lang="fr-FR" sz="1200" dirty="0" smtClean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B4, 3 :</a:t>
            </a:r>
            <a:r>
              <a:rPr lang="fr-FR" sz="1200" dirty="0" smtClean="0">
                <a:latin typeface="Arial"/>
                <a:cs typeface="Arial"/>
              </a:rPr>
              <a:t>1</a:t>
            </a:r>
            <a:endParaRPr lang="fr-FR" sz="1200" dirty="0">
              <a:latin typeface="Arial"/>
              <a:cs typeface="Arial"/>
            </a:endParaRPr>
          </a:p>
        </p:txBody>
      </p:sp>
      <p:pic>
        <p:nvPicPr>
          <p:cNvPr id="92" name="Image 9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2750"/>
            <a:ext cx="934887" cy="765250"/>
          </a:xfrm>
          <a:prstGeom prst="rect">
            <a:avLst/>
          </a:prstGeom>
        </p:spPr>
      </p:pic>
      <p:sp>
        <p:nvSpPr>
          <p:cNvPr id="93" name="Rectangle 92"/>
          <p:cNvSpPr/>
          <p:nvPr/>
        </p:nvSpPr>
        <p:spPr>
          <a:xfrm>
            <a:off x="4067944" y="6381328"/>
            <a:ext cx="25922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/>
            <a:r>
              <a:rPr lang="fr-FR" sz="1200" dirty="0">
                <a:latin typeface="Arial"/>
                <a:cs typeface="Arial"/>
              </a:rPr>
              <a:t>28°C </a:t>
            </a:r>
            <a:r>
              <a:rPr lang="fr-FR" sz="1200" dirty="0" err="1" smtClean="0">
                <a:latin typeface="Arial"/>
                <a:cs typeface="Arial"/>
              </a:rPr>
              <a:t>day</a:t>
            </a:r>
            <a:r>
              <a:rPr lang="fr-FR" sz="1200" dirty="0" smtClean="0">
                <a:latin typeface="Arial"/>
                <a:cs typeface="Arial"/>
              </a:rPr>
              <a:t>, </a:t>
            </a:r>
            <a:r>
              <a:rPr lang="fr-FR" sz="1200" dirty="0">
                <a:latin typeface="Arial"/>
                <a:cs typeface="Arial"/>
              </a:rPr>
              <a:t>24°C </a:t>
            </a:r>
            <a:r>
              <a:rPr lang="fr-FR" sz="1200" dirty="0" smtClean="0">
                <a:latin typeface="Arial"/>
                <a:cs typeface="Arial"/>
              </a:rPr>
              <a:t>night</a:t>
            </a:r>
            <a:r>
              <a:rPr lang="fr-FR" sz="1200" dirty="0">
                <a:latin typeface="Arial"/>
                <a:cs typeface="Arial"/>
              </a:rPr>
              <a:t>;  </a:t>
            </a:r>
          </a:p>
        </p:txBody>
      </p:sp>
      <p:pic>
        <p:nvPicPr>
          <p:cNvPr id="94" name="Image 9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6199956"/>
            <a:ext cx="691915" cy="613420"/>
          </a:xfrm>
          <a:prstGeom prst="rect">
            <a:avLst/>
          </a:prstGeom>
        </p:spPr>
      </p:pic>
      <p:pic>
        <p:nvPicPr>
          <p:cNvPr id="95" name="Image 9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6237312"/>
            <a:ext cx="486296" cy="48629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6588224" y="6381328"/>
            <a:ext cx="25922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/>
            <a:r>
              <a:rPr lang="fr-FR" sz="1200" dirty="0" smtClean="0">
                <a:latin typeface="Arial"/>
                <a:cs typeface="Arial"/>
              </a:rPr>
              <a:t>16 </a:t>
            </a:r>
            <a:r>
              <a:rPr lang="fr-FR" sz="1200" dirty="0" err="1" smtClean="0">
                <a:latin typeface="Arial"/>
                <a:cs typeface="Arial"/>
              </a:rPr>
              <a:t>hours</a:t>
            </a:r>
            <a:endParaRPr lang="fr-FR" sz="1200" dirty="0">
              <a:latin typeface="Arial"/>
              <a:cs typeface="Arial"/>
            </a:endParaRPr>
          </a:p>
        </p:txBody>
      </p:sp>
      <p:sp>
        <p:nvSpPr>
          <p:cNvPr id="98" name="ZoneTexte 97"/>
          <p:cNvSpPr txBox="1"/>
          <p:nvPr/>
        </p:nvSpPr>
        <p:spPr>
          <a:xfrm>
            <a:off x="3203848" y="2708921"/>
            <a:ext cx="936104" cy="64633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Inoc</a:t>
            </a:r>
            <a:r>
              <a:rPr lang="fr-FR" dirty="0" smtClean="0"/>
              <a:t> Fusa</a:t>
            </a:r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5400092" y="1790410"/>
            <a:ext cx="2952328" cy="2376264"/>
          </a:xfrm>
          <a:prstGeom prst="ellipse">
            <a:avLst/>
          </a:prstGeom>
          <a:solidFill>
            <a:schemeClr val="accent1">
              <a:lumMod val="75000"/>
              <a:alpha val="42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3" name="Connecteur droit 82"/>
          <p:cNvCxnSpPr/>
          <p:nvPr/>
        </p:nvCxnSpPr>
        <p:spPr>
          <a:xfrm>
            <a:off x="1050971" y="98538"/>
            <a:ext cx="0" cy="107297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/>
          <p:cNvCxnSpPr/>
          <p:nvPr/>
        </p:nvCxnSpPr>
        <p:spPr>
          <a:xfrm flipH="1">
            <a:off x="141451" y="750037"/>
            <a:ext cx="6975771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0" name="Image 9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66" y="100582"/>
            <a:ext cx="790810" cy="584775"/>
          </a:xfrm>
          <a:prstGeom prst="rect">
            <a:avLst/>
          </a:prstGeom>
        </p:spPr>
      </p:pic>
      <p:sp>
        <p:nvSpPr>
          <p:cNvPr id="101" name="ZoneTexte 100"/>
          <p:cNvSpPr txBox="1"/>
          <p:nvPr/>
        </p:nvSpPr>
        <p:spPr>
          <a:xfrm>
            <a:off x="1108265" y="151184"/>
            <a:ext cx="7044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=&gt; Large </a:t>
            </a:r>
            <a:r>
              <a:rPr lang="fr-FR" sz="3200" b="1" dirty="0" err="1" smtClean="0"/>
              <a:t>scaling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experiment</a:t>
            </a:r>
            <a:r>
              <a:rPr lang="fr-FR" sz="3200" b="1" dirty="0" smtClean="0"/>
              <a:t> design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373391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llipse 35"/>
          <p:cNvSpPr/>
          <p:nvPr/>
        </p:nvSpPr>
        <p:spPr>
          <a:xfrm>
            <a:off x="5508104" y="1288218"/>
            <a:ext cx="1921611" cy="4623619"/>
          </a:xfrm>
          <a:prstGeom prst="ellipse">
            <a:avLst/>
          </a:prstGeom>
          <a:solidFill>
            <a:schemeClr val="accent1">
              <a:lumMod val="75000"/>
              <a:alpha val="42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Rectangle à coins arrondis 144"/>
          <p:cNvSpPr/>
          <p:nvPr/>
        </p:nvSpPr>
        <p:spPr>
          <a:xfrm>
            <a:off x="107504" y="1102350"/>
            <a:ext cx="6912768" cy="44970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chemeClr val="tx1"/>
                </a:solidFill>
              </a:rPr>
              <a:t>Drought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period</a:t>
            </a:r>
            <a:endParaRPr lang="fr-FR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82987"/>
              </p:ext>
            </p:extLst>
          </p:nvPr>
        </p:nvGraphicFramePr>
        <p:xfrm>
          <a:off x="179512" y="1713458"/>
          <a:ext cx="6768756" cy="180340"/>
        </p:xfrm>
        <a:graphic>
          <a:graphicData uri="http://schemas.openxmlformats.org/drawingml/2006/table">
            <a:tbl>
              <a:tblPr/>
              <a:tblGrid>
                <a:gridCol w="576064"/>
                <a:gridCol w="504056"/>
                <a:gridCol w="574464"/>
                <a:gridCol w="426181"/>
                <a:gridCol w="426181"/>
                <a:gridCol w="426181"/>
                <a:gridCol w="426181"/>
                <a:gridCol w="426181"/>
                <a:gridCol w="426181"/>
                <a:gridCol w="426181"/>
                <a:gridCol w="426181"/>
                <a:gridCol w="426181"/>
                <a:gridCol w="426181"/>
                <a:gridCol w="426181"/>
                <a:gridCol w="426181"/>
              </a:tblGrid>
              <a:tr h="11251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</a:tbl>
          </a:graphicData>
        </a:graphic>
      </p:graphicFrame>
      <p:sp>
        <p:nvSpPr>
          <p:cNvPr id="83" name="Rectangle 82"/>
          <p:cNvSpPr/>
          <p:nvPr/>
        </p:nvSpPr>
        <p:spPr>
          <a:xfrm>
            <a:off x="7170107" y="1705626"/>
            <a:ext cx="879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latin typeface="Arial Narrow" panose="020B0606020202030204" pitchFamily="34" charset="0"/>
              </a:rPr>
              <a:t>Day of </a:t>
            </a:r>
            <a:r>
              <a:rPr lang="fr-FR" sz="1200" dirty="0" err="1" smtClean="0">
                <a:latin typeface="Arial Narrow" panose="020B0606020202030204" pitchFamily="34" charset="0"/>
              </a:rPr>
              <a:t>week</a:t>
            </a:r>
            <a:endParaRPr lang="fr-FR" sz="1200" dirty="0"/>
          </a:p>
        </p:txBody>
      </p:sp>
      <p:cxnSp>
        <p:nvCxnSpPr>
          <p:cNvPr id="93" name="Connecteur droit avec flèche 92"/>
          <p:cNvCxnSpPr/>
          <p:nvPr/>
        </p:nvCxnSpPr>
        <p:spPr>
          <a:xfrm flipV="1">
            <a:off x="553822" y="2050358"/>
            <a:ext cx="0" cy="108012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avec flèche 93"/>
          <p:cNvCxnSpPr/>
          <p:nvPr/>
        </p:nvCxnSpPr>
        <p:spPr>
          <a:xfrm flipV="1">
            <a:off x="1547664" y="2050358"/>
            <a:ext cx="0" cy="108012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avec flèche 94"/>
          <p:cNvCxnSpPr/>
          <p:nvPr/>
        </p:nvCxnSpPr>
        <p:spPr>
          <a:xfrm flipV="1">
            <a:off x="2411760" y="2050358"/>
            <a:ext cx="0" cy="108012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avec flèche 95"/>
          <p:cNvCxnSpPr/>
          <p:nvPr/>
        </p:nvCxnSpPr>
        <p:spPr>
          <a:xfrm flipV="1">
            <a:off x="3728651" y="2050358"/>
            <a:ext cx="0" cy="108012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avec flèche 97"/>
          <p:cNvCxnSpPr/>
          <p:nvPr/>
        </p:nvCxnSpPr>
        <p:spPr>
          <a:xfrm flipV="1">
            <a:off x="4644008" y="2050358"/>
            <a:ext cx="0" cy="108012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avec flèche 99"/>
          <p:cNvCxnSpPr/>
          <p:nvPr/>
        </p:nvCxnSpPr>
        <p:spPr>
          <a:xfrm flipV="1">
            <a:off x="5508104" y="2050358"/>
            <a:ext cx="0" cy="108012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avec flèche 108"/>
          <p:cNvCxnSpPr/>
          <p:nvPr/>
        </p:nvCxnSpPr>
        <p:spPr>
          <a:xfrm flipV="1">
            <a:off x="6732240" y="2050358"/>
            <a:ext cx="0" cy="108012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à coins arrondis 113"/>
          <p:cNvSpPr/>
          <p:nvPr/>
        </p:nvSpPr>
        <p:spPr>
          <a:xfrm>
            <a:off x="467544" y="4786662"/>
            <a:ext cx="6480720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8 plants* 4 </a:t>
            </a:r>
            <a:r>
              <a:rPr lang="fr-FR" sz="13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treatments</a:t>
            </a:r>
            <a:endParaRPr lang="fr-FR" sz="13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" name="Grouper 1"/>
          <p:cNvGrpSpPr/>
          <p:nvPr/>
        </p:nvGrpSpPr>
        <p:grpSpPr>
          <a:xfrm>
            <a:off x="560957" y="2050358"/>
            <a:ext cx="6171283" cy="2736304"/>
            <a:chOff x="560957" y="1628800"/>
            <a:chExt cx="6171283" cy="2736304"/>
          </a:xfrm>
        </p:grpSpPr>
        <p:cxnSp>
          <p:nvCxnSpPr>
            <p:cNvPr id="123" name="Connecteur droit avec flèche 122"/>
            <p:cNvCxnSpPr/>
            <p:nvPr/>
          </p:nvCxnSpPr>
          <p:spPr>
            <a:xfrm flipV="1">
              <a:off x="5076056" y="1628800"/>
              <a:ext cx="0" cy="273630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cteur droit avec flèche 121"/>
            <p:cNvCxnSpPr/>
            <p:nvPr/>
          </p:nvCxnSpPr>
          <p:spPr>
            <a:xfrm flipV="1">
              <a:off x="4211960" y="1628800"/>
              <a:ext cx="0" cy="273630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cteur droit avec flèche 120"/>
            <p:cNvCxnSpPr/>
            <p:nvPr/>
          </p:nvCxnSpPr>
          <p:spPr>
            <a:xfrm flipV="1">
              <a:off x="3347864" y="1628800"/>
              <a:ext cx="0" cy="273630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avec flèche 119"/>
            <p:cNvCxnSpPr/>
            <p:nvPr/>
          </p:nvCxnSpPr>
          <p:spPr>
            <a:xfrm flipV="1">
              <a:off x="2915816" y="1628800"/>
              <a:ext cx="0" cy="273630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 droit avec flèche 118"/>
            <p:cNvCxnSpPr/>
            <p:nvPr/>
          </p:nvCxnSpPr>
          <p:spPr>
            <a:xfrm flipV="1">
              <a:off x="2051720" y="1628800"/>
              <a:ext cx="0" cy="273630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avec flèche 117"/>
            <p:cNvCxnSpPr/>
            <p:nvPr/>
          </p:nvCxnSpPr>
          <p:spPr>
            <a:xfrm flipV="1">
              <a:off x="971600" y="1628800"/>
              <a:ext cx="0" cy="273630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avec flèche 101"/>
            <p:cNvCxnSpPr/>
            <p:nvPr/>
          </p:nvCxnSpPr>
          <p:spPr>
            <a:xfrm flipV="1">
              <a:off x="560957" y="1628800"/>
              <a:ext cx="0" cy="273630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cteur droit avec flèche 102"/>
            <p:cNvCxnSpPr/>
            <p:nvPr/>
          </p:nvCxnSpPr>
          <p:spPr>
            <a:xfrm flipV="1">
              <a:off x="1547664" y="1628800"/>
              <a:ext cx="7135" cy="273630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avec flèche 88"/>
            <p:cNvCxnSpPr/>
            <p:nvPr/>
          </p:nvCxnSpPr>
          <p:spPr>
            <a:xfrm flipV="1">
              <a:off x="2404625" y="1628800"/>
              <a:ext cx="7135" cy="273630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avec flèche 89"/>
            <p:cNvCxnSpPr/>
            <p:nvPr/>
          </p:nvCxnSpPr>
          <p:spPr>
            <a:xfrm flipV="1">
              <a:off x="3728651" y="1628800"/>
              <a:ext cx="0" cy="273630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avec flèche 90"/>
            <p:cNvCxnSpPr/>
            <p:nvPr/>
          </p:nvCxnSpPr>
          <p:spPr>
            <a:xfrm flipV="1">
              <a:off x="4644008" y="1628800"/>
              <a:ext cx="7135" cy="273630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avec flèche 91"/>
            <p:cNvCxnSpPr/>
            <p:nvPr/>
          </p:nvCxnSpPr>
          <p:spPr>
            <a:xfrm flipV="1">
              <a:off x="5500969" y="1628800"/>
              <a:ext cx="7135" cy="273630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avec flèche 123"/>
            <p:cNvCxnSpPr/>
            <p:nvPr/>
          </p:nvCxnSpPr>
          <p:spPr>
            <a:xfrm flipV="1">
              <a:off x="5868144" y="1628800"/>
              <a:ext cx="0" cy="273630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avec flèche 124"/>
            <p:cNvCxnSpPr/>
            <p:nvPr/>
          </p:nvCxnSpPr>
          <p:spPr>
            <a:xfrm flipV="1">
              <a:off x="6732240" y="1628800"/>
              <a:ext cx="0" cy="273630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avec flèche 125"/>
            <p:cNvCxnSpPr/>
            <p:nvPr/>
          </p:nvCxnSpPr>
          <p:spPr>
            <a:xfrm flipV="1">
              <a:off x="6300192" y="1628800"/>
              <a:ext cx="0" cy="273630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à coins arrondis 83"/>
          <p:cNvSpPr/>
          <p:nvPr/>
        </p:nvSpPr>
        <p:spPr>
          <a:xfrm>
            <a:off x="179512" y="3130478"/>
            <a:ext cx="684076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5 plants  * 4 </a:t>
            </a:r>
            <a:r>
              <a:rPr lang="fr-FR" sz="13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treatments</a:t>
            </a:r>
            <a:r>
              <a:rPr lang="fr-FR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+ 29 plants (12/</a:t>
            </a:r>
            <a:r>
              <a:rPr lang="fr-FR" sz="13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rhizotrons</a:t>
            </a:r>
            <a:r>
              <a:rPr lang="fr-FR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+ 15N/marquage)</a:t>
            </a:r>
          </a:p>
        </p:txBody>
      </p:sp>
      <p:sp>
        <p:nvSpPr>
          <p:cNvPr id="127" name="Rectangle à coins arrondis 126"/>
          <p:cNvSpPr/>
          <p:nvPr/>
        </p:nvSpPr>
        <p:spPr>
          <a:xfrm>
            <a:off x="7308304" y="5002686"/>
            <a:ext cx="1368152" cy="2880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-85725">
              <a:buFont typeface="Arial"/>
              <a:buChar char="•"/>
            </a:pPr>
            <a:r>
              <a:rPr lang="fr-FR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Gaz exchange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930678"/>
            <a:ext cx="1193732" cy="43204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886" y="3173950"/>
            <a:ext cx="1255778" cy="515191"/>
          </a:xfrm>
          <a:prstGeom prst="rect">
            <a:avLst/>
          </a:prstGeom>
        </p:spPr>
      </p:pic>
      <p:sp>
        <p:nvSpPr>
          <p:cNvPr id="85" name="Rectangle à coins arrondis 84"/>
          <p:cNvSpPr/>
          <p:nvPr/>
        </p:nvSpPr>
        <p:spPr>
          <a:xfrm>
            <a:off x="7092280" y="2842446"/>
            <a:ext cx="1944216" cy="1368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-85725">
              <a:buFont typeface="Arial"/>
              <a:buChar char="•"/>
            </a:pPr>
            <a:r>
              <a:rPr lang="fr-FR" sz="13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Poro</a:t>
            </a:r>
            <a:r>
              <a:rPr lang="fr-FR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et </a:t>
            </a:r>
            <a:r>
              <a:rPr lang="fr-FR" sz="13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Psycro</a:t>
            </a:r>
            <a:endParaRPr lang="fr-FR" sz="13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85725" indent="-85725">
              <a:buFont typeface="Arial"/>
              <a:buChar char="•"/>
            </a:pPr>
            <a:r>
              <a:rPr lang="fr-FR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DM (Shoots, </a:t>
            </a:r>
            <a:r>
              <a:rPr lang="fr-FR" sz="13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roots</a:t>
            </a:r>
            <a:r>
              <a:rPr lang="fr-FR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fr-FR" sz="13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nod</a:t>
            </a:r>
            <a:r>
              <a:rPr lang="fr-FR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</a:p>
          <a:p>
            <a:pPr marL="85725" indent="-85725">
              <a:buFont typeface="Arial"/>
              <a:buChar char="•"/>
            </a:pPr>
            <a:r>
              <a:rPr lang="fr-FR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Nb </a:t>
            </a:r>
            <a:r>
              <a:rPr lang="fr-FR" sz="13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nod</a:t>
            </a:r>
            <a:endParaRPr lang="fr-FR" sz="13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85725" indent="-85725">
              <a:buFont typeface="Arial"/>
              <a:buChar char="•"/>
            </a:pPr>
            <a:r>
              <a:rPr lang="fr-FR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Surface foliaire</a:t>
            </a:r>
          </a:p>
          <a:p>
            <a:pPr marL="85725" indent="-85725">
              <a:buFont typeface="Arial"/>
              <a:buChar char="•"/>
            </a:pPr>
            <a:r>
              <a:rPr lang="fr-FR" sz="13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Phénotypage</a:t>
            </a:r>
            <a:endParaRPr lang="fr-FR" sz="13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85725" indent="-85725">
              <a:buFont typeface="Arial"/>
              <a:buChar char="•"/>
            </a:pPr>
            <a:r>
              <a:rPr lang="fr-FR" sz="13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Fluxomique</a:t>
            </a:r>
            <a:endParaRPr lang="fr-FR" sz="13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9" name="Rectangle à coins arrondis 138"/>
          <p:cNvSpPr/>
          <p:nvPr/>
        </p:nvSpPr>
        <p:spPr>
          <a:xfrm>
            <a:off x="4211960" y="5620739"/>
            <a:ext cx="1368152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-85725">
              <a:buFont typeface="Arial"/>
              <a:buChar char="•"/>
            </a:pPr>
            <a:r>
              <a:rPr lang="fr-FR" sz="13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Harvest</a:t>
            </a:r>
            <a:r>
              <a:rPr lang="fr-FR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(shoot et </a:t>
            </a:r>
            <a:r>
              <a:rPr lang="fr-FR" sz="13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roots</a:t>
            </a:r>
            <a:r>
              <a:rPr lang="fr-FR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 </a:t>
            </a:r>
          </a:p>
          <a:p>
            <a:pPr marL="85725" indent="-85725">
              <a:buFont typeface="Arial"/>
              <a:buChar char="•"/>
            </a:pPr>
            <a:r>
              <a:rPr lang="fr-FR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Freezer </a:t>
            </a:r>
            <a:r>
              <a:rPr lang="fr-FR" sz="13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storage</a:t>
            </a:r>
            <a:endParaRPr lang="fr-FR" sz="13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Flèche droite 2"/>
          <p:cNvSpPr/>
          <p:nvPr/>
        </p:nvSpPr>
        <p:spPr>
          <a:xfrm rot="5400000">
            <a:off x="3712749" y="5752124"/>
            <a:ext cx="360040" cy="180000"/>
          </a:xfrm>
          <a:prstGeom prst="rightArrow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39"/>
          <p:cNvCxnSpPr/>
          <p:nvPr/>
        </p:nvCxnSpPr>
        <p:spPr>
          <a:xfrm>
            <a:off x="1050971" y="98538"/>
            <a:ext cx="0" cy="107297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>
            <a:off x="141451" y="829417"/>
            <a:ext cx="6975771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Imag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66" y="100582"/>
            <a:ext cx="790810" cy="584775"/>
          </a:xfrm>
          <a:prstGeom prst="rect">
            <a:avLst/>
          </a:prstGeom>
        </p:spPr>
      </p:pic>
      <p:sp>
        <p:nvSpPr>
          <p:cNvPr id="44" name="ZoneTexte 43"/>
          <p:cNvSpPr txBox="1"/>
          <p:nvPr/>
        </p:nvSpPr>
        <p:spPr>
          <a:xfrm>
            <a:off x="1108265" y="151184"/>
            <a:ext cx="7044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 smtClean="0"/>
              <a:t>Detail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359968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14" grpId="0" animBg="1"/>
      <p:bldP spid="84" grpId="0" animBg="1"/>
      <p:bldP spid="127" grpId="0" animBg="1"/>
      <p:bldP spid="85" grpId="0" animBg="1"/>
      <p:bldP spid="139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r 4"/>
          <p:cNvGrpSpPr/>
          <p:nvPr/>
        </p:nvGrpSpPr>
        <p:grpSpPr>
          <a:xfrm>
            <a:off x="611560" y="1628800"/>
            <a:ext cx="6192688" cy="2736304"/>
            <a:chOff x="611560" y="1628800"/>
            <a:chExt cx="6192688" cy="2736304"/>
          </a:xfrm>
        </p:grpSpPr>
        <p:cxnSp>
          <p:nvCxnSpPr>
            <p:cNvPr id="40" name="Connecteur droit avec flèche 39"/>
            <p:cNvCxnSpPr/>
            <p:nvPr/>
          </p:nvCxnSpPr>
          <p:spPr>
            <a:xfrm flipV="1">
              <a:off x="611560" y="1628800"/>
              <a:ext cx="0" cy="273630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/>
            <p:cNvCxnSpPr/>
            <p:nvPr/>
          </p:nvCxnSpPr>
          <p:spPr>
            <a:xfrm flipV="1">
              <a:off x="2483768" y="1628800"/>
              <a:ext cx="0" cy="273630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/>
            <p:cNvCxnSpPr/>
            <p:nvPr/>
          </p:nvCxnSpPr>
          <p:spPr>
            <a:xfrm flipV="1">
              <a:off x="3779912" y="1628800"/>
              <a:ext cx="0" cy="273630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avec flèche 43"/>
            <p:cNvCxnSpPr/>
            <p:nvPr/>
          </p:nvCxnSpPr>
          <p:spPr>
            <a:xfrm flipV="1">
              <a:off x="5580112" y="1628800"/>
              <a:ext cx="0" cy="273630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/>
            <p:cNvCxnSpPr/>
            <p:nvPr/>
          </p:nvCxnSpPr>
          <p:spPr>
            <a:xfrm flipV="1">
              <a:off x="6804248" y="1628800"/>
              <a:ext cx="0" cy="273630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3" name="Connecteur droit avec flèche 92"/>
          <p:cNvCxnSpPr/>
          <p:nvPr/>
        </p:nvCxnSpPr>
        <p:spPr>
          <a:xfrm flipV="1">
            <a:off x="553822" y="1628800"/>
            <a:ext cx="0" cy="108012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avec flèche 93"/>
          <p:cNvCxnSpPr/>
          <p:nvPr/>
        </p:nvCxnSpPr>
        <p:spPr>
          <a:xfrm flipV="1">
            <a:off x="1547664" y="1628800"/>
            <a:ext cx="0" cy="108012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avec flèche 94"/>
          <p:cNvCxnSpPr/>
          <p:nvPr/>
        </p:nvCxnSpPr>
        <p:spPr>
          <a:xfrm flipV="1">
            <a:off x="2411760" y="1628800"/>
            <a:ext cx="0" cy="108012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avec flèche 95"/>
          <p:cNvCxnSpPr/>
          <p:nvPr/>
        </p:nvCxnSpPr>
        <p:spPr>
          <a:xfrm flipV="1">
            <a:off x="3728651" y="1628800"/>
            <a:ext cx="0" cy="108012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avec flèche 97"/>
          <p:cNvCxnSpPr/>
          <p:nvPr/>
        </p:nvCxnSpPr>
        <p:spPr>
          <a:xfrm flipV="1">
            <a:off x="4644008" y="1628800"/>
            <a:ext cx="0" cy="108012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avec flèche 99"/>
          <p:cNvCxnSpPr/>
          <p:nvPr/>
        </p:nvCxnSpPr>
        <p:spPr>
          <a:xfrm flipV="1">
            <a:off x="5508104" y="1628800"/>
            <a:ext cx="0" cy="108012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avec flèche 108"/>
          <p:cNvCxnSpPr/>
          <p:nvPr/>
        </p:nvCxnSpPr>
        <p:spPr>
          <a:xfrm flipV="1">
            <a:off x="6732240" y="1628800"/>
            <a:ext cx="0" cy="108012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à coins arrondis 83"/>
          <p:cNvSpPr/>
          <p:nvPr/>
        </p:nvSpPr>
        <p:spPr>
          <a:xfrm>
            <a:off x="179512" y="2708920"/>
            <a:ext cx="684076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5 plants  * 4 </a:t>
            </a:r>
            <a:r>
              <a:rPr lang="fr-FR" sz="13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treatments</a:t>
            </a:r>
            <a:r>
              <a:rPr lang="fr-FR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+ 29 plants (12/</a:t>
            </a:r>
            <a:r>
              <a:rPr lang="fr-FR" sz="13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rhizotrons</a:t>
            </a:r>
            <a:r>
              <a:rPr lang="fr-FR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+ 15N/marquage)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886" y="2752392"/>
            <a:ext cx="1255778" cy="515191"/>
          </a:xfrm>
          <a:prstGeom prst="rect">
            <a:avLst/>
          </a:prstGeom>
        </p:spPr>
      </p:pic>
      <p:sp>
        <p:nvSpPr>
          <p:cNvPr id="85" name="Rectangle à coins arrondis 84"/>
          <p:cNvSpPr/>
          <p:nvPr/>
        </p:nvSpPr>
        <p:spPr>
          <a:xfrm>
            <a:off x="7092280" y="2420888"/>
            <a:ext cx="1944216" cy="1368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-85725">
              <a:buFont typeface="Arial"/>
              <a:buChar char="•"/>
            </a:pPr>
            <a:r>
              <a:rPr lang="fr-FR" sz="13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Poro</a:t>
            </a:r>
            <a:r>
              <a:rPr lang="fr-FR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et </a:t>
            </a:r>
            <a:r>
              <a:rPr lang="fr-FR" sz="13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Psycro</a:t>
            </a:r>
            <a:endParaRPr lang="fr-FR" sz="13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85725" indent="-85725">
              <a:buFont typeface="Arial"/>
              <a:buChar char="•"/>
            </a:pPr>
            <a:r>
              <a:rPr lang="fr-FR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DM (Shoots, </a:t>
            </a:r>
            <a:r>
              <a:rPr lang="fr-FR" sz="13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roots</a:t>
            </a:r>
            <a:r>
              <a:rPr lang="fr-FR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fr-FR" sz="13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nod</a:t>
            </a:r>
            <a:r>
              <a:rPr lang="fr-FR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</a:p>
          <a:p>
            <a:pPr marL="85725" indent="-85725">
              <a:buFont typeface="Arial"/>
              <a:buChar char="•"/>
            </a:pPr>
            <a:r>
              <a:rPr lang="fr-FR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Nb </a:t>
            </a:r>
            <a:r>
              <a:rPr lang="fr-FR" sz="13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nod</a:t>
            </a:r>
            <a:endParaRPr lang="fr-FR" sz="13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85725" indent="-85725">
              <a:buFont typeface="Arial"/>
              <a:buChar char="•"/>
            </a:pPr>
            <a:r>
              <a:rPr lang="fr-FR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Surface foliaire</a:t>
            </a:r>
          </a:p>
          <a:p>
            <a:pPr marL="85725" indent="-85725">
              <a:buFont typeface="Arial"/>
              <a:buChar char="•"/>
            </a:pPr>
            <a:r>
              <a:rPr lang="fr-FR" sz="13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Phénotypage</a:t>
            </a:r>
            <a:endParaRPr lang="fr-FR" sz="13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85725" indent="-85725">
              <a:buFont typeface="Arial"/>
              <a:buChar char="•"/>
            </a:pPr>
            <a:r>
              <a:rPr lang="fr-FR" sz="13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Fluxomique</a:t>
            </a:r>
            <a:endParaRPr lang="fr-FR" sz="13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7" name="Grouper 6"/>
          <p:cNvGrpSpPr/>
          <p:nvPr/>
        </p:nvGrpSpPr>
        <p:grpSpPr>
          <a:xfrm>
            <a:off x="467544" y="4365104"/>
            <a:ext cx="6480720" cy="1080120"/>
            <a:chOff x="467544" y="4365104"/>
            <a:chExt cx="6480720" cy="1080120"/>
          </a:xfrm>
        </p:grpSpPr>
        <p:grpSp>
          <p:nvGrpSpPr>
            <p:cNvPr id="6" name="Grouper 5"/>
            <p:cNvGrpSpPr/>
            <p:nvPr/>
          </p:nvGrpSpPr>
          <p:grpSpPr>
            <a:xfrm>
              <a:off x="467544" y="4365104"/>
              <a:ext cx="6480720" cy="1080120"/>
              <a:chOff x="467544" y="4365104"/>
              <a:chExt cx="6480720" cy="1080120"/>
            </a:xfrm>
          </p:grpSpPr>
          <p:sp>
            <p:nvSpPr>
              <p:cNvPr id="48" name="Rectangle à coins arrondis 47"/>
              <p:cNvSpPr/>
              <p:nvPr/>
            </p:nvSpPr>
            <p:spPr>
              <a:xfrm>
                <a:off x="467544" y="4365104"/>
                <a:ext cx="6480720" cy="108012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85725" indent="-85725" algn="ctr">
                  <a:buFont typeface="Arial"/>
                  <a:buChar char="•"/>
                </a:pPr>
                <a:r>
                  <a:rPr lang="fr-FR" sz="1300" dirty="0" smtClean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Visible </a:t>
                </a:r>
                <a:r>
                  <a:rPr lang="fr-FR" sz="1300" dirty="0" err="1" smtClean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cabin</a:t>
                </a:r>
                <a:endParaRPr lang="fr-FR" sz="1300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  <a:p>
                <a:pPr marL="85725" indent="-85725" algn="ctr">
                  <a:buFont typeface="Arial"/>
                  <a:buChar char="•"/>
                </a:pPr>
                <a:r>
                  <a:rPr lang="fr-FR" sz="1300" dirty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Rhizotron et </a:t>
                </a:r>
                <a:r>
                  <a:rPr lang="fr-FR" sz="1300" dirty="0" err="1" smtClean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rhizocab</a:t>
                </a:r>
                <a:endParaRPr lang="fr-FR" sz="1300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pic>
            <p:nvPicPr>
              <p:cNvPr id="39" name="Image 3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1560" y="4646382"/>
                <a:ext cx="1255778" cy="515191"/>
              </a:xfrm>
              <a:prstGeom prst="rect">
                <a:avLst/>
              </a:prstGeom>
            </p:spPr>
          </p:pic>
          <p:pic>
            <p:nvPicPr>
              <p:cNvPr id="46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084168" y="4509120"/>
                <a:ext cx="288032" cy="7867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7" name="Rectangle 46"/>
              <p:cNvSpPr/>
              <p:nvPr/>
            </p:nvSpPr>
            <p:spPr>
              <a:xfrm>
                <a:off x="2713086" y="4366496"/>
                <a:ext cx="201622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400" i="1" dirty="0" smtClean="0">
                    <a:latin typeface="Arial Narrow" panose="020B0606020202030204" pitchFamily="34" charset="0"/>
                  </a:rPr>
                  <a:t>3 plants * </a:t>
                </a:r>
                <a:r>
                  <a:rPr lang="fr-FR" sz="1400" i="1" dirty="0">
                    <a:latin typeface="Arial Narrow" panose="020B0606020202030204" pitchFamily="34" charset="0"/>
                  </a:rPr>
                  <a:t>4 </a:t>
                </a:r>
                <a:r>
                  <a:rPr lang="fr-FR" sz="1400" i="1" dirty="0" err="1" smtClean="0">
                    <a:latin typeface="Arial Narrow" panose="020B0606020202030204" pitchFamily="34" charset="0"/>
                  </a:rPr>
                  <a:t>treatments</a:t>
                </a:r>
                <a:endParaRPr lang="fr-FR" sz="1400" i="1" dirty="0">
                  <a:latin typeface="Arial Narrow" panose="020B0606020202030204" pitchFamily="34" charset="0"/>
                </a:endParaRPr>
              </a:p>
            </p:txBody>
          </p:sp>
        </p:grpSp>
        <p:pic>
          <p:nvPicPr>
            <p:cNvPr id="50" name="Image 49" descr="185vis_sv90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92080" y="4431443"/>
              <a:ext cx="761340" cy="908720"/>
            </a:xfrm>
            <a:prstGeom prst="rect">
              <a:avLst/>
            </a:prstGeom>
          </p:spPr>
        </p:pic>
      </p:grpSp>
      <p:grpSp>
        <p:nvGrpSpPr>
          <p:cNvPr id="8" name="Grouper 7"/>
          <p:cNvGrpSpPr/>
          <p:nvPr/>
        </p:nvGrpSpPr>
        <p:grpSpPr>
          <a:xfrm>
            <a:off x="395536" y="1628800"/>
            <a:ext cx="6552728" cy="5184576"/>
            <a:chOff x="395536" y="1628800"/>
            <a:chExt cx="6552728" cy="5184576"/>
          </a:xfrm>
        </p:grpSpPr>
        <p:cxnSp>
          <p:nvCxnSpPr>
            <p:cNvPr id="57" name="Connecteur droit avec flèche 56"/>
            <p:cNvCxnSpPr/>
            <p:nvPr/>
          </p:nvCxnSpPr>
          <p:spPr>
            <a:xfrm flipV="1">
              <a:off x="5652120" y="1628800"/>
              <a:ext cx="0" cy="403244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395536" y="6536377"/>
              <a:ext cx="12509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dirty="0" smtClean="0">
                  <a:latin typeface="Arial Narrow" panose="020B0606020202030204" pitchFamily="34" charset="0"/>
                </a:rPr>
                <a:t>3 fois par semaine</a:t>
              </a:r>
              <a:endParaRPr lang="fr-FR" sz="1200" dirty="0"/>
            </a:p>
          </p:txBody>
        </p:sp>
        <p:sp>
          <p:nvSpPr>
            <p:cNvPr id="53" name="Rectangle à coins arrondis 52"/>
            <p:cNvSpPr/>
            <p:nvPr/>
          </p:nvSpPr>
          <p:spPr>
            <a:xfrm>
              <a:off x="467544" y="5672281"/>
              <a:ext cx="6480720" cy="108012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5725" indent="-85725" algn="ctr">
                <a:buFont typeface="Arial"/>
                <a:buChar char="•"/>
              </a:pPr>
              <a:r>
                <a:rPr lang="fr-FR" sz="1300" baseline="300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13</a:t>
              </a:r>
              <a:r>
                <a:rPr lang="fr-FR" sz="13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C </a:t>
              </a:r>
              <a:r>
                <a:rPr lang="fr-FR" sz="13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et </a:t>
              </a:r>
              <a:r>
                <a:rPr lang="fr-FR" sz="1300" baseline="300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15</a:t>
              </a:r>
              <a:r>
                <a:rPr lang="fr-FR" sz="13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N </a:t>
              </a:r>
              <a:r>
                <a:rPr lang="fr-FR" sz="1300" dirty="0" err="1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labeling</a:t>
              </a:r>
              <a:endParaRPr lang="fr-FR" sz="13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4" name="Rectangle à coins arrondis 53"/>
            <p:cNvSpPr/>
            <p:nvPr/>
          </p:nvSpPr>
          <p:spPr>
            <a:xfrm>
              <a:off x="5076056" y="5949280"/>
              <a:ext cx="1440160" cy="64807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5725" indent="-85725">
                <a:buFont typeface="Arial"/>
                <a:buChar char="•"/>
              </a:pPr>
              <a:endParaRPr lang="fr-FR" sz="1300" dirty="0" smtClean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5" name="Image 54" descr="IMG_8432.JP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20072" y="5805264"/>
              <a:ext cx="643372" cy="864096"/>
            </a:xfrm>
            <a:prstGeom prst="rect">
              <a:avLst/>
            </a:prstGeom>
          </p:spPr>
        </p:pic>
        <p:sp>
          <p:nvSpPr>
            <p:cNvPr id="56" name="Rectangle 55"/>
            <p:cNvSpPr/>
            <p:nvPr/>
          </p:nvSpPr>
          <p:spPr>
            <a:xfrm>
              <a:off x="5796136" y="5949280"/>
              <a:ext cx="115212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i="1" dirty="0" smtClean="0">
                  <a:latin typeface="Arial Narrow" panose="020B0606020202030204" pitchFamily="34" charset="0"/>
                </a:rPr>
                <a:t>3 plants  </a:t>
              </a:r>
              <a:r>
                <a:rPr lang="fr-FR" sz="1400" i="1" dirty="0">
                  <a:latin typeface="Arial Narrow" panose="020B0606020202030204" pitchFamily="34" charset="0"/>
                </a:rPr>
                <a:t>* 4 </a:t>
              </a:r>
              <a:r>
                <a:rPr lang="fr-FR" sz="1400" i="1" dirty="0" err="1" smtClean="0">
                  <a:latin typeface="Arial Narrow" panose="020B0606020202030204" pitchFamily="34" charset="0"/>
                </a:rPr>
                <a:t>treatments</a:t>
              </a:r>
              <a:endParaRPr lang="fr-FR" sz="1400" i="1" dirty="0">
                <a:latin typeface="Arial Narrow" panose="020B0606020202030204" pitchFamily="34" charset="0"/>
              </a:endParaRPr>
            </a:p>
          </p:txBody>
        </p:sp>
      </p:grpSp>
      <p:cxnSp>
        <p:nvCxnSpPr>
          <p:cNvPr id="36" name="Connecteur droit 35"/>
          <p:cNvCxnSpPr/>
          <p:nvPr/>
        </p:nvCxnSpPr>
        <p:spPr>
          <a:xfrm>
            <a:off x="1050971" y="98538"/>
            <a:ext cx="0" cy="107297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141451" y="829417"/>
            <a:ext cx="6975771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Imag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66" y="100582"/>
            <a:ext cx="790810" cy="584775"/>
          </a:xfrm>
          <a:prstGeom prst="rect">
            <a:avLst/>
          </a:prstGeom>
        </p:spPr>
      </p:pic>
      <p:sp>
        <p:nvSpPr>
          <p:cNvPr id="41" name="ZoneTexte 40"/>
          <p:cNvSpPr txBox="1"/>
          <p:nvPr/>
        </p:nvSpPr>
        <p:spPr>
          <a:xfrm>
            <a:off x="1108265" y="151184"/>
            <a:ext cx="7044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 smtClean="0"/>
              <a:t>Detail</a:t>
            </a:r>
            <a:endParaRPr lang="fr-FR" sz="3200" b="1" dirty="0"/>
          </a:p>
        </p:txBody>
      </p:sp>
      <p:sp>
        <p:nvSpPr>
          <p:cNvPr id="49" name="Rectangle à coins arrondis 48"/>
          <p:cNvSpPr/>
          <p:nvPr/>
        </p:nvSpPr>
        <p:spPr>
          <a:xfrm>
            <a:off x="107504" y="1102350"/>
            <a:ext cx="6912768" cy="44970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chemeClr val="tx1"/>
                </a:solidFill>
              </a:rPr>
              <a:t>Drought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period</a:t>
            </a:r>
            <a:endParaRPr lang="fr-FR" b="1" dirty="0">
              <a:solidFill>
                <a:schemeClr val="tx1"/>
              </a:solidFill>
            </a:endParaRPr>
          </a:p>
        </p:txBody>
      </p:sp>
      <p:graphicFrame>
        <p:nvGraphicFramePr>
          <p:cNvPr id="51" name="Tableau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412065"/>
              </p:ext>
            </p:extLst>
          </p:nvPr>
        </p:nvGraphicFramePr>
        <p:xfrm>
          <a:off x="179512" y="1713458"/>
          <a:ext cx="6768756" cy="180340"/>
        </p:xfrm>
        <a:graphic>
          <a:graphicData uri="http://schemas.openxmlformats.org/drawingml/2006/table">
            <a:tbl>
              <a:tblPr/>
              <a:tblGrid>
                <a:gridCol w="576064"/>
                <a:gridCol w="504056"/>
                <a:gridCol w="574464"/>
                <a:gridCol w="426181"/>
                <a:gridCol w="426181"/>
                <a:gridCol w="426181"/>
                <a:gridCol w="426181"/>
                <a:gridCol w="426181"/>
                <a:gridCol w="426181"/>
                <a:gridCol w="426181"/>
                <a:gridCol w="426181"/>
                <a:gridCol w="426181"/>
                <a:gridCol w="426181"/>
                <a:gridCol w="426181"/>
                <a:gridCol w="426181"/>
              </a:tblGrid>
              <a:tr h="11251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</a:tbl>
          </a:graphicData>
        </a:graphic>
      </p:graphicFrame>
      <p:sp>
        <p:nvSpPr>
          <p:cNvPr id="58" name="Rectangle 57"/>
          <p:cNvSpPr/>
          <p:nvPr/>
        </p:nvSpPr>
        <p:spPr>
          <a:xfrm>
            <a:off x="7170107" y="1705626"/>
            <a:ext cx="879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latin typeface="Arial Narrow" panose="020B0606020202030204" pitchFamily="34" charset="0"/>
              </a:rPr>
              <a:t>Day of </a:t>
            </a:r>
            <a:r>
              <a:rPr lang="fr-FR" sz="1200" dirty="0" err="1" smtClean="0">
                <a:latin typeface="Arial Narrow" panose="020B0606020202030204" pitchFamily="34" charset="0"/>
              </a:rPr>
              <a:t>week</a:t>
            </a:r>
            <a:endParaRPr lang="fr-FR" sz="1200" dirty="0"/>
          </a:p>
        </p:txBody>
      </p:sp>
      <p:pic>
        <p:nvPicPr>
          <p:cNvPr id="59" name="Image 87" descr="IMG_843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7169" y="4281289"/>
            <a:ext cx="1332059" cy="247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58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129537"/>
              </p:ext>
            </p:extLst>
          </p:nvPr>
        </p:nvGraphicFramePr>
        <p:xfrm>
          <a:off x="1031445" y="1089286"/>
          <a:ext cx="10793413" cy="559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5" name="Document" r:id="rId4" imgW="9042400" imgH="4686300" progId="Word.Document.12">
                  <p:embed/>
                </p:oleObj>
              </mc:Choice>
              <mc:Fallback>
                <p:oleObj name="Document" r:id="rId4" imgW="9042400" imgH="4686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1445" y="1089286"/>
                        <a:ext cx="10793413" cy="559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 2" descr="ABSTRESS v2 300 dpi in grey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67868" y="0"/>
            <a:ext cx="2168627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1050971" y="98538"/>
            <a:ext cx="0" cy="107297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H="1">
            <a:off x="141451" y="750037"/>
            <a:ext cx="6975771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66" y="100582"/>
            <a:ext cx="790810" cy="584775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84763" y="-278005"/>
            <a:ext cx="7779850" cy="1143001"/>
          </a:xfrm>
        </p:spPr>
        <p:txBody>
          <a:bodyPr/>
          <a:lstStyle/>
          <a:p>
            <a:pPr algn="l"/>
            <a:r>
              <a:rPr lang="fr-FR" sz="3600" b="1" dirty="0" err="1" smtClean="0">
                <a:ea typeface="ＭＳ Ｐゴシック" charset="-128"/>
              </a:rPr>
              <a:t>Tasks</a:t>
            </a:r>
            <a:endParaRPr lang="fr-FR" sz="2400" b="1" dirty="0" smtClean="0">
              <a:ea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3762" y="2727972"/>
            <a:ext cx="7035705" cy="842367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04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entagone 103"/>
          <p:cNvSpPr/>
          <p:nvPr/>
        </p:nvSpPr>
        <p:spPr>
          <a:xfrm>
            <a:off x="116077" y="1412776"/>
            <a:ext cx="8964612" cy="4824536"/>
          </a:xfrm>
          <a:prstGeom prst="homePlate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Pentagone 103"/>
          <p:cNvSpPr/>
          <p:nvPr/>
        </p:nvSpPr>
        <p:spPr>
          <a:xfrm>
            <a:off x="6367924" y="5373216"/>
            <a:ext cx="2160240" cy="1250975"/>
          </a:xfrm>
          <a:prstGeom prst="homePlat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Pentagone 49"/>
          <p:cNvSpPr/>
          <p:nvPr/>
        </p:nvSpPr>
        <p:spPr>
          <a:xfrm>
            <a:off x="250825" y="1653009"/>
            <a:ext cx="3169047" cy="983903"/>
          </a:xfrm>
          <a:prstGeom prst="homePlat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Line 82"/>
          <p:cNvSpPr>
            <a:spLocks noChangeShapeType="1"/>
          </p:cNvSpPr>
          <p:nvPr/>
        </p:nvSpPr>
        <p:spPr bwMode="auto">
          <a:xfrm>
            <a:off x="5795963" y="13398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Box 108"/>
          <p:cNvSpPr txBox="1">
            <a:spLocks noChangeArrowheads="1"/>
          </p:cNvSpPr>
          <p:nvPr/>
        </p:nvSpPr>
        <p:spPr bwMode="auto">
          <a:xfrm>
            <a:off x="395288" y="1654597"/>
            <a:ext cx="2663825" cy="95410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Task 1:</a:t>
            </a:r>
          </a:p>
          <a:p>
            <a:pPr algn="ctr"/>
            <a:r>
              <a:rPr lang="fr-FR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Defining</a:t>
            </a:r>
            <a:r>
              <a:rPr lang="fr-FR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experimental</a:t>
            </a:r>
            <a:r>
              <a:rPr lang="fr-FR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setup for cross </a:t>
            </a:r>
            <a:r>
              <a:rPr lang="fr-FR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combination</a:t>
            </a:r>
            <a:r>
              <a:rPr lang="fr-FR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fr-FR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Fusarium</a:t>
            </a:r>
            <a:r>
              <a:rPr lang="fr-FR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fr-FR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drought</a:t>
            </a:r>
            <a:r>
              <a:rPr lang="fr-FR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stress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15278" y="5157192"/>
            <a:ext cx="216058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dirty="0" err="1" smtClean="0">
                <a:latin typeface="Arial" charset="0"/>
                <a:ea typeface="ＭＳ Ｐゴシック" charset="0"/>
                <a:cs typeface="ＭＳ Ｐゴシック" charset="0"/>
              </a:rPr>
              <a:t>leaves</a:t>
            </a:r>
            <a:r>
              <a:rPr lang="fr-FR" sz="14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fr-FR" sz="1400" dirty="0" err="1">
                <a:latin typeface="Arial" charset="0"/>
                <a:ea typeface="ＭＳ Ｐゴシック" charset="0"/>
                <a:cs typeface="ＭＳ Ｐゴシック" charset="0"/>
              </a:rPr>
              <a:t>root</a:t>
            </a:r>
            <a:r>
              <a:rPr lang="fr-FR" sz="1400" dirty="0">
                <a:latin typeface="Arial" charset="0"/>
                <a:ea typeface="ＭＳ Ｐゴシック" charset="0"/>
                <a:cs typeface="ＭＳ Ｐゴシック" charset="0"/>
              </a:rPr>
              <a:t> nodules </a:t>
            </a:r>
            <a:r>
              <a:rPr lang="fr-FR" sz="1400" dirty="0" err="1">
                <a:latin typeface="Arial" charset="0"/>
                <a:ea typeface="ＭＳ Ｐゴシック" charset="0"/>
                <a:cs typeface="ＭＳ Ｐゴシック" charset="0"/>
              </a:rPr>
              <a:t>samples</a:t>
            </a:r>
            <a:endParaRPr lang="fr-FR" sz="1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Pentagone 49"/>
          <p:cNvSpPr/>
          <p:nvPr/>
        </p:nvSpPr>
        <p:spPr>
          <a:xfrm>
            <a:off x="323528" y="4076998"/>
            <a:ext cx="2952328" cy="792162"/>
          </a:xfrm>
          <a:prstGeom prst="homePlat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" name="Text Box 108"/>
          <p:cNvSpPr txBox="1">
            <a:spLocks noChangeArrowheads="1"/>
          </p:cNvSpPr>
          <p:nvPr/>
        </p:nvSpPr>
        <p:spPr bwMode="auto">
          <a:xfrm>
            <a:off x="433725" y="4173572"/>
            <a:ext cx="2663825" cy="5857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1600" b="1" dirty="0"/>
              <a:t>Task 2:</a:t>
            </a:r>
          </a:p>
          <a:p>
            <a:pPr algn="ctr"/>
            <a:r>
              <a:rPr lang="fr-FR" sz="1600" i="1" dirty="0" err="1"/>
              <a:t>Produce</a:t>
            </a:r>
            <a:r>
              <a:rPr lang="fr-FR" sz="1600" i="1" dirty="0"/>
              <a:t> plant </a:t>
            </a:r>
            <a:r>
              <a:rPr lang="fr-FR" sz="1600" i="1" dirty="0" err="1"/>
              <a:t>material</a:t>
            </a:r>
            <a:endParaRPr lang="en-GB" sz="1600" dirty="0"/>
          </a:p>
        </p:txBody>
      </p:sp>
      <p:cxnSp>
        <p:nvCxnSpPr>
          <p:cNvPr id="26" name="Connecteur droit avec flèche 19"/>
          <p:cNvCxnSpPr>
            <a:cxnSpLocks noChangeShapeType="1"/>
            <a:stCxn id="16" idx="2"/>
            <a:endCxn id="24" idx="0"/>
          </p:cNvCxnSpPr>
          <p:nvPr/>
        </p:nvCxnSpPr>
        <p:spPr bwMode="auto">
          <a:xfrm>
            <a:off x="1589373" y="2636912"/>
            <a:ext cx="12279" cy="1440086"/>
          </a:xfrm>
          <a:prstGeom prst="straightConnector1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</p:cxnSp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695643" y="3106678"/>
            <a:ext cx="2159000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Experimental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design</a:t>
            </a:r>
          </a:p>
        </p:txBody>
      </p:sp>
      <p:sp>
        <p:nvSpPr>
          <p:cNvPr id="28" name="Rectangle 34"/>
          <p:cNvSpPr>
            <a:spLocks noChangeArrowheads="1"/>
          </p:cNvSpPr>
          <p:nvPr/>
        </p:nvSpPr>
        <p:spPr bwMode="auto">
          <a:xfrm>
            <a:off x="3995936" y="1700808"/>
            <a:ext cx="2160588" cy="73866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/>
              <a:t>Phenotypic, C/N, DW characteristics (PPHD, rhizotrons)</a:t>
            </a:r>
          </a:p>
        </p:txBody>
      </p:sp>
      <p:cxnSp>
        <p:nvCxnSpPr>
          <p:cNvPr id="29" name="Connecteur droit avec flèche 19"/>
          <p:cNvCxnSpPr>
            <a:cxnSpLocks noChangeShapeType="1"/>
            <a:stCxn id="31" idx="2"/>
            <a:endCxn id="15" idx="0"/>
          </p:cNvCxnSpPr>
          <p:nvPr/>
        </p:nvCxnSpPr>
        <p:spPr bwMode="auto">
          <a:xfrm>
            <a:off x="7092280" y="4613895"/>
            <a:ext cx="43020" cy="75932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6224247" y="3255694"/>
            <a:ext cx="17205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dirty="0" err="1">
                <a:sym typeface="Wingdings" pitchFamily="2" charset="2"/>
              </a:rPr>
              <a:t>Struct</a:t>
            </a:r>
            <a:r>
              <a:rPr lang="en-GB" sz="1600" dirty="0">
                <a:sym typeface="Wingdings" pitchFamily="2" charset="2"/>
              </a:rPr>
              <a:t>./</a:t>
            </a:r>
            <a:r>
              <a:rPr lang="en-GB" sz="1600" dirty="0" err="1">
                <a:sym typeface="Wingdings" pitchFamily="2" charset="2"/>
              </a:rPr>
              <a:t>funct</a:t>
            </a:r>
            <a:r>
              <a:rPr lang="en-GB" sz="1600" dirty="0">
                <a:sym typeface="Wingdings" pitchFamily="2" charset="2"/>
              </a:rPr>
              <a:t>. descriptors,</a:t>
            </a:r>
            <a:endParaRPr lang="en-GB" sz="1600" dirty="0">
              <a:cs typeface="Arial" pitchFamily="34" charset="0"/>
            </a:endParaRPr>
          </a:p>
          <a:p>
            <a:pPr algn="ctr"/>
            <a:r>
              <a:rPr lang="en-GB" sz="1600" dirty="0">
                <a:cs typeface="Arial" pitchFamily="34" charset="0"/>
              </a:rPr>
              <a:t>signalling </a:t>
            </a:r>
            <a:r>
              <a:rPr lang="en-GB" sz="1600" dirty="0" smtClean="0">
                <a:cs typeface="Arial" pitchFamily="34" charset="0"/>
              </a:rPr>
              <a:t>      compounds</a:t>
            </a:r>
            <a:endParaRPr lang="fr-FR" sz="1600" dirty="0"/>
          </a:p>
        </p:txBody>
      </p:sp>
      <p:sp>
        <p:nvSpPr>
          <p:cNvPr id="31" name="Losange 30"/>
          <p:cNvSpPr/>
          <p:nvPr/>
        </p:nvSpPr>
        <p:spPr>
          <a:xfrm>
            <a:off x="5868144" y="2938661"/>
            <a:ext cx="2448272" cy="1675234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00" dirty="0">
              <a:latin typeface="Arial"/>
              <a:cs typeface="Arial"/>
            </a:endParaRPr>
          </a:p>
        </p:txBody>
      </p:sp>
      <p:cxnSp>
        <p:nvCxnSpPr>
          <p:cNvPr id="32" name="Connecteur droit avec flèche 19"/>
          <p:cNvCxnSpPr>
            <a:cxnSpLocks noChangeShapeType="1"/>
            <a:stCxn id="24" idx="3"/>
            <a:endCxn id="31" idx="1"/>
          </p:cNvCxnSpPr>
          <p:nvPr/>
        </p:nvCxnSpPr>
        <p:spPr bwMode="auto">
          <a:xfrm flipV="1">
            <a:off x="3275856" y="3776278"/>
            <a:ext cx="2592288" cy="69680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" name="Connecteur droit avec flèche 19"/>
          <p:cNvCxnSpPr>
            <a:cxnSpLocks noChangeShapeType="1"/>
          </p:cNvCxnSpPr>
          <p:nvPr/>
        </p:nvCxnSpPr>
        <p:spPr bwMode="auto">
          <a:xfrm flipH="1">
            <a:off x="4261108" y="4653136"/>
            <a:ext cx="794" cy="4968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4" name="Rectangle 44"/>
          <p:cNvSpPr>
            <a:spLocks noChangeArrowheads="1"/>
          </p:cNvSpPr>
          <p:nvPr/>
        </p:nvSpPr>
        <p:spPr bwMode="auto">
          <a:xfrm>
            <a:off x="6367923" y="5472063"/>
            <a:ext cx="20162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dirty="0">
                <a:cs typeface="Arial" pitchFamily="34" charset="0"/>
              </a:rPr>
              <a:t>Study of </a:t>
            </a:r>
            <a:r>
              <a:rPr lang="en-GB" sz="1600" dirty="0" err="1" smtClean="0">
                <a:cs typeface="Arial" pitchFamily="34" charset="0"/>
              </a:rPr>
              <a:t>fusarium</a:t>
            </a:r>
            <a:r>
              <a:rPr lang="en-GB" sz="1600" dirty="0" smtClean="0">
                <a:cs typeface="Arial" pitchFamily="34" charset="0"/>
              </a:rPr>
              <a:t> / drought </a:t>
            </a:r>
            <a:r>
              <a:rPr lang="en-GB" sz="1600" dirty="0">
                <a:cs typeface="Arial" pitchFamily="34" charset="0"/>
              </a:rPr>
              <a:t>stress interaction in other </a:t>
            </a:r>
            <a:r>
              <a:rPr lang="en-GB" sz="1600" b="1" dirty="0">
                <a:cs typeface="Arial" pitchFamily="34" charset="0"/>
              </a:rPr>
              <a:t>WPs</a:t>
            </a:r>
            <a:endParaRPr lang="fr-FR" sz="1600" b="1" dirty="0"/>
          </a:p>
        </p:txBody>
      </p:sp>
      <p:cxnSp>
        <p:nvCxnSpPr>
          <p:cNvPr id="35" name="Connecteur droit avec flèche 19"/>
          <p:cNvCxnSpPr>
            <a:cxnSpLocks noChangeShapeType="1"/>
          </p:cNvCxnSpPr>
          <p:nvPr/>
        </p:nvCxnSpPr>
        <p:spPr bwMode="auto">
          <a:xfrm flipV="1">
            <a:off x="4245124" y="2421135"/>
            <a:ext cx="1587" cy="15621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6" name="Rectangle 35"/>
          <p:cNvSpPr/>
          <p:nvPr/>
        </p:nvSpPr>
        <p:spPr>
          <a:xfrm>
            <a:off x="3275856" y="2852936"/>
            <a:ext cx="237648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dirty="0">
                <a:latin typeface="Arial" charset="0"/>
                <a:ea typeface="ＭＳ Ｐゴシック" charset="0"/>
                <a:cs typeface="ＭＳ Ｐゴシック" charset="0"/>
              </a:rPr>
              <a:t>Non invasive </a:t>
            </a:r>
            <a:r>
              <a:rPr lang="fr-FR" sz="1400" dirty="0" err="1">
                <a:latin typeface="Arial" charset="0"/>
                <a:ea typeface="ＭＳ Ｐゴシック" charset="0"/>
                <a:cs typeface="ＭＳ Ｐゴシック" charset="0"/>
              </a:rPr>
              <a:t>measures</a:t>
            </a:r>
            <a:r>
              <a:rPr lang="fr-FR" sz="1400" dirty="0">
                <a:latin typeface="Arial" charset="0"/>
                <a:ea typeface="ＭＳ Ｐゴシック" charset="0"/>
                <a:cs typeface="ＭＳ Ｐゴシック" charset="0"/>
              </a:rPr>
              <a:t> of plant performance</a:t>
            </a:r>
          </a:p>
        </p:txBody>
      </p:sp>
      <p:grpSp>
        <p:nvGrpSpPr>
          <p:cNvPr id="20" name="Groupe 40"/>
          <p:cNvGrpSpPr>
            <a:grpSpLocks/>
          </p:cNvGrpSpPr>
          <p:nvPr/>
        </p:nvGrpSpPr>
        <p:grpSpPr bwMode="auto">
          <a:xfrm>
            <a:off x="4068787" y="3824907"/>
            <a:ext cx="357758" cy="756221"/>
            <a:chOff x="4357686" y="2745418"/>
            <a:chExt cx="285752" cy="683582"/>
          </a:xfrm>
          <a:solidFill>
            <a:schemeClr val="bg1"/>
          </a:solidFill>
        </p:grpSpPr>
        <p:sp>
          <p:nvSpPr>
            <p:cNvPr id="21" name="Triangle isocèle 20"/>
            <p:cNvSpPr/>
            <p:nvPr/>
          </p:nvSpPr>
          <p:spPr>
            <a:xfrm>
              <a:off x="4356099" y="3073728"/>
              <a:ext cx="285752" cy="356858"/>
            </a:xfrm>
            <a:prstGeom prst="triangl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2" name="Triangle isocèle 21"/>
            <p:cNvSpPr/>
            <p:nvPr/>
          </p:nvSpPr>
          <p:spPr>
            <a:xfrm rot="10800000">
              <a:off x="4356099" y="2747005"/>
              <a:ext cx="285752" cy="356858"/>
            </a:xfrm>
            <a:prstGeom prst="triangl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37" name="ZoneTexte 4"/>
          <p:cNvSpPr txBox="1">
            <a:spLocks noChangeArrowheads="1"/>
          </p:cNvSpPr>
          <p:nvPr/>
        </p:nvSpPr>
        <p:spPr bwMode="auto">
          <a:xfrm>
            <a:off x="7661275" y="1340768"/>
            <a:ext cx="15192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4800" b="1" dirty="0"/>
              <a:t>WP1</a:t>
            </a:r>
          </a:p>
        </p:txBody>
      </p:sp>
      <p:sp>
        <p:nvSpPr>
          <p:cNvPr id="38" name="Flèche vers la droite 8"/>
          <p:cNvSpPr>
            <a:spLocks noChangeArrowheads="1"/>
          </p:cNvSpPr>
          <p:nvPr/>
        </p:nvSpPr>
        <p:spPr bwMode="auto">
          <a:xfrm>
            <a:off x="103063" y="6538862"/>
            <a:ext cx="1728788" cy="314325"/>
          </a:xfrm>
          <a:prstGeom prst="rightArrow">
            <a:avLst>
              <a:gd name="adj1" fmla="val 50000"/>
              <a:gd name="adj2" fmla="val 50009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0" name="Flèche vers la droite 9"/>
          <p:cNvSpPr>
            <a:spLocks noChangeArrowheads="1"/>
          </p:cNvSpPr>
          <p:nvPr/>
        </p:nvSpPr>
        <p:spPr bwMode="auto">
          <a:xfrm>
            <a:off x="1831851" y="6538862"/>
            <a:ext cx="1728787" cy="314325"/>
          </a:xfrm>
          <a:prstGeom prst="rightArrow">
            <a:avLst>
              <a:gd name="adj1" fmla="val 50000"/>
              <a:gd name="adj2" fmla="val 50009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3" name="Espace réservé du contenu 2"/>
          <p:cNvSpPr txBox="1">
            <a:spLocks/>
          </p:cNvSpPr>
          <p:nvPr/>
        </p:nvSpPr>
        <p:spPr bwMode="auto">
          <a:xfrm>
            <a:off x="-39812" y="6197550"/>
            <a:ext cx="216058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fr-FR" sz="2400" b="1" i="1">
                <a:latin typeface="Calibri" pitchFamily="34" charset="0"/>
              </a:rPr>
              <a:t>Time (months)</a:t>
            </a:r>
            <a:endParaRPr lang="fr-FR" sz="2400" i="1">
              <a:latin typeface="Calibri" pitchFamily="34" charset="0"/>
            </a:endParaRPr>
          </a:p>
        </p:txBody>
      </p:sp>
      <p:sp>
        <p:nvSpPr>
          <p:cNvPr id="44" name="Espace réservé du contenu 2"/>
          <p:cNvSpPr txBox="1">
            <a:spLocks/>
          </p:cNvSpPr>
          <p:nvPr/>
        </p:nvSpPr>
        <p:spPr bwMode="auto">
          <a:xfrm>
            <a:off x="1400051" y="6443612"/>
            <a:ext cx="3603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fr-FR" sz="2400" b="1">
                <a:latin typeface="Calibri" pitchFamily="34" charset="0"/>
              </a:rPr>
              <a:t>6</a:t>
            </a:r>
            <a:endParaRPr lang="fr-FR" sz="2400">
              <a:latin typeface="Calibri" pitchFamily="34" charset="0"/>
            </a:endParaRPr>
          </a:p>
        </p:txBody>
      </p:sp>
      <p:sp>
        <p:nvSpPr>
          <p:cNvPr id="45" name="Espace réservé du contenu 2"/>
          <p:cNvSpPr txBox="1">
            <a:spLocks/>
          </p:cNvSpPr>
          <p:nvPr/>
        </p:nvSpPr>
        <p:spPr bwMode="auto">
          <a:xfrm>
            <a:off x="2979613" y="6443612"/>
            <a:ext cx="5048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fr-FR" sz="2400" b="1">
                <a:latin typeface="Calibri" pitchFamily="34" charset="0"/>
              </a:rPr>
              <a:t>12</a:t>
            </a:r>
            <a:endParaRPr lang="fr-FR" sz="2400">
              <a:latin typeface="Calibri" pitchFamily="34" charset="0"/>
            </a:endParaRPr>
          </a:p>
        </p:txBody>
      </p:sp>
      <p:sp>
        <p:nvSpPr>
          <p:cNvPr id="39" name="Titre 1"/>
          <p:cNvSpPr txBox="1">
            <a:spLocks/>
          </p:cNvSpPr>
          <p:nvPr/>
        </p:nvSpPr>
        <p:spPr>
          <a:xfrm>
            <a:off x="1160652" y="788794"/>
            <a:ext cx="9109075" cy="623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dirty="0" smtClean="0">
                <a:ea typeface="ＭＳ Ｐゴシック" charset="-128"/>
              </a:rPr>
              <a:t>C. Salon, INRA.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60652" y="9853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fr-FR" sz="3200" b="1" dirty="0" smtClean="0">
                <a:latin typeface="Calibri" pitchFamily="34" charset="0"/>
              </a:rPr>
              <a:t>Description of the </a:t>
            </a:r>
            <a:r>
              <a:rPr lang="fr-FR" sz="3200" b="1" dirty="0" err="1" smtClean="0">
                <a:latin typeface="Calibri" pitchFamily="34" charset="0"/>
              </a:rPr>
              <a:t>work</a:t>
            </a:r>
            <a:endParaRPr lang="fr-FR" sz="3200" dirty="0">
              <a:latin typeface="Calibri" pitchFamily="34" charset="0"/>
            </a:endParaRPr>
          </a:p>
        </p:txBody>
      </p:sp>
      <p:pic>
        <p:nvPicPr>
          <p:cNvPr id="42" name="Image 41" descr="ABSTRESS v2 300 dpi in grey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67868" y="0"/>
            <a:ext cx="2168627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6" name="Connecteur droit 45"/>
          <p:cNvCxnSpPr/>
          <p:nvPr/>
        </p:nvCxnSpPr>
        <p:spPr>
          <a:xfrm>
            <a:off x="1050971" y="98538"/>
            <a:ext cx="0" cy="107297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>
            <a:off x="141451" y="750037"/>
            <a:ext cx="6975771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" name="Imag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66" y="100582"/>
            <a:ext cx="790810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9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963659"/>
              </p:ext>
            </p:extLst>
          </p:nvPr>
        </p:nvGraphicFramePr>
        <p:xfrm>
          <a:off x="1031445" y="1089286"/>
          <a:ext cx="10793413" cy="559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9" name="Document" r:id="rId4" imgW="9042400" imgH="4686300" progId="Word.Document.12">
                  <p:embed/>
                </p:oleObj>
              </mc:Choice>
              <mc:Fallback>
                <p:oleObj name="Document" r:id="rId4" imgW="9042400" imgH="4686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1445" y="1089286"/>
                        <a:ext cx="10793413" cy="559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 2" descr="ABSTRESS v2 300 dpi in grey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67868" y="0"/>
            <a:ext cx="2168627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1050971" y="98538"/>
            <a:ext cx="0" cy="107297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H="1">
            <a:off x="141451" y="750037"/>
            <a:ext cx="6975771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66" y="100582"/>
            <a:ext cx="790810" cy="584775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84763" y="-278005"/>
            <a:ext cx="7779850" cy="1143001"/>
          </a:xfrm>
        </p:spPr>
        <p:txBody>
          <a:bodyPr/>
          <a:lstStyle/>
          <a:p>
            <a:pPr algn="l"/>
            <a:r>
              <a:rPr lang="fr-FR" sz="3600" b="1" dirty="0" err="1" smtClean="0">
                <a:ea typeface="ＭＳ Ｐゴシック" charset="-128"/>
              </a:rPr>
              <a:t>Tasks</a:t>
            </a:r>
            <a:endParaRPr lang="fr-FR" sz="2400" b="1" dirty="0" smtClean="0">
              <a:ea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2076" y="3440744"/>
            <a:ext cx="7035705" cy="842367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435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entagone 103"/>
          <p:cNvSpPr/>
          <p:nvPr/>
        </p:nvSpPr>
        <p:spPr>
          <a:xfrm>
            <a:off x="116077" y="1412776"/>
            <a:ext cx="8964612" cy="4824536"/>
          </a:xfrm>
          <a:prstGeom prst="homePlate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4" name="Pentagone 49"/>
          <p:cNvSpPr/>
          <p:nvPr/>
        </p:nvSpPr>
        <p:spPr>
          <a:xfrm>
            <a:off x="251521" y="3788965"/>
            <a:ext cx="3096344" cy="792162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589" name="Text Box 108"/>
          <p:cNvSpPr txBox="1">
            <a:spLocks noChangeArrowheads="1"/>
          </p:cNvSpPr>
          <p:nvPr/>
        </p:nvSpPr>
        <p:spPr bwMode="auto">
          <a:xfrm>
            <a:off x="251520" y="3923257"/>
            <a:ext cx="2663825" cy="5857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1600" b="1" dirty="0"/>
              <a:t>Task 3:</a:t>
            </a:r>
          </a:p>
          <a:p>
            <a:pPr algn="ctr"/>
            <a:r>
              <a:rPr lang="fr-FR" sz="1600" i="1" dirty="0" err="1"/>
              <a:t>Analyzing</a:t>
            </a:r>
            <a:r>
              <a:rPr lang="fr-FR" sz="1600" i="1" dirty="0"/>
              <a:t> data</a:t>
            </a:r>
            <a:endParaRPr lang="en-GB" sz="1600" dirty="0"/>
          </a:p>
        </p:txBody>
      </p:sp>
      <p:cxnSp>
        <p:nvCxnSpPr>
          <p:cNvPr id="26" name="Connecteur droit avec flèche 19"/>
          <p:cNvCxnSpPr>
            <a:cxnSpLocks noChangeShapeType="1"/>
            <a:endCxn id="34" idx="0"/>
          </p:cNvCxnSpPr>
          <p:nvPr/>
        </p:nvCxnSpPr>
        <p:spPr bwMode="auto">
          <a:xfrm>
            <a:off x="1589373" y="2483097"/>
            <a:ext cx="12280" cy="1305868"/>
          </a:xfrm>
          <a:prstGeom prst="straightConnector1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</p:cxnSp>
      <p:sp>
        <p:nvSpPr>
          <p:cNvPr id="24581" name="Line 82"/>
          <p:cNvSpPr>
            <a:spLocks noChangeShapeType="1"/>
          </p:cNvSpPr>
          <p:nvPr/>
        </p:nvSpPr>
        <p:spPr bwMode="auto">
          <a:xfrm>
            <a:off x="5795963" y="321220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Pentagone 49"/>
          <p:cNvSpPr/>
          <p:nvPr/>
        </p:nvSpPr>
        <p:spPr>
          <a:xfrm>
            <a:off x="251521" y="2780927"/>
            <a:ext cx="3168352" cy="576138"/>
          </a:xfrm>
          <a:prstGeom prst="homePlat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585" name="Text Box 108"/>
          <p:cNvSpPr txBox="1">
            <a:spLocks noChangeArrowheads="1"/>
          </p:cNvSpPr>
          <p:nvPr/>
        </p:nvSpPr>
        <p:spPr bwMode="auto">
          <a:xfrm>
            <a:off x="251520" y="2780927"/>
            <a:ext cx="2663825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Task 2:</a:t>
            </a:r>
          </a:p>
          <a:p>
            <a:pPr algn="ctr"/>
            <a:r>
              <a:rPr lang="fr-FR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Produce</a:t>
            </a:r>
            <a:r>
              <a:rPr lang="fr-FR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plant </a:t>
            </a:r>
            <a:r>
              <a:rPr lang="fr-FR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material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4586" name="Connecteur droit avec flèche 19"/>
          <p:cNvCxnSpPr>
            <a:cxnSpLocks noChangeShapeType="1"/>
          </p:cNvCxnSpPr>
          <p:nvPr/>
        </p:nvCxnSpPr>
        <p:spPr bwMode="auto">
          <a:xfrm>
            <a:off x="5724053" y="6093567"/>
            <a:ext cx="7921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4" name="Rectangle 43"/>
          <p:cNvSpPr/>
          <p:nvPr/>
        </p:nvSpPr>
        <p:spPr>
          <a:xfrm>
            <a:off x="4114453" y="2636911"/>
            <a:ext cx="2041723" cy="20891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24591" name="Connecteur droit avec flèche 19"/>
          <p:cNvCxnSpPr>
            <a:cxnSpLocks noChangeShapeType="1"/>
          </p:cNvCxnSpPr>
          <p:nvPr/>
        </p:nvCxnSpPr>
        <p:spPr bwMode="auto">
          <a:xfrm flipV="1">
            <a:off x="3347864" y="4182987"/>
            <a:ext cx="7207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592" name="Connecteur droit avec flèche 19"/>
          <p:cNvCxnSpPr>
            <a:cxnSpLocks noChangeShapeType="1"/>
          </p:cNvCxnSpPr>
          <p:nvPr/>
        </p:nvCxnSpPr>
        <p:spPr bwMode="auto">
          <a:xfrm>
            <a:off x="5076404" y="4692097"/>
            <a:ext cx="0" cy="32323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24593" name="Image 5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529" y="2732161"/>
            <a:ext cx="985837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4" name="Rectangle 55"/>
          <p:cNvSpPr>
            <a:spLocks noChangeArrowheads="1"/>
          </p:cNvSpPr>
          <p:nvPr/>
        </p:nvSpPr>
        <p:spPr bwMode="auto">
          <a:xfrm>
            <a:off x="3850804" y="3710061"/>
            <a:ext cx="26654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800" dirty="0" err="1">
                <a:sym typeface="Wingdings" pitchFamily="2" charset="2"/>
              </a:rPr>
              <a:t>Struct</a:t>
            </a:r>
            <a:r>
              <a:rPr lang="en-GB" sz="1800" dirty="0">
                <a:sym typeface="Wingdings" pitchFamily="2" charset="2"/>
              </a:rPr>
              <a:t>./</a:t>
            </a:r>
            <a:r>
              <a:rPr lang="en-GB" sz="1800" dirty="0" err="1">
                <a:sym typeface="Wingdings" pitchFamily="2" charset="2"/>
              </a:rPr>
              <a:t>funct</a:t>
            </a:r>
            <a:r>
              <a:rPr lang="en-GB" sz="1800" dirty="0" smtClean="0">
                <a:sym typeface="Wingdings" pitchFamily="2" charset="2"/>
              </a:rPr>
              <a:t>/</a:t>
            </a:r>
          </a:p>
          <a:p>
            <a:pPr algn="ctr"/>
            <a:r>
              <a:rPr lang="en-GB" sz="1800" dirty="0" smtClean="0">
                <a:sym typeface="Wingdings" pitchFamily="2" charset="2"/>
              </a:rPr>
              <a:t>descriptors</a:t>
            </a:r>
            <a:endParaRPr lang="fr-FR" sz="1800" dirty="0"/>
          </a:p>
        </p:txBody>
      </p:sp>
      <p:sp>
        <p:nvSpPr>
          <p:cNvPr id="25" name="Text Box 108"/>
          <p:cNvSpPr txBox="1">
            <a:spLocks noChangeArrowheads="1"/>
          </p:cNvSpPr>
          <p:nvPr/>
        </p:nvSpPr>
        <p:spPr bwMode="auto">
          <a:xfrm>
            <a:off x="395288" y="1510580"/>
            <a:ext cx="2663825" cy="95410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Task 1:</a:t>
            </a:r>
          </a:p>
          <a:p>
            <a:pPr algn="ctr"/>
            <a:r>
              <a:rPr lang="fr-FR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Defining</a:t>
            </a:r>
            <a:r>
              <a:rPr lang="fr-FR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experimental</a:t>
            </a:r>
            <a:r>
              <a:rPr lang="fr-FR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setup for cross </a:t>
            </a:r>
            <a:r>
              <a:rPr lang="fr-FR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combination</a:t>
            </a:r>
            <a:r>
              <a:rPr lang="fr-FR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fr-FR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Fusarium</a:t>
            </a:r>
            <a:r>
              <a:rPr lang="fr-FR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fr-FR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drought</a:t>
            </a:r>
            <a:r>
              <a:rPr lang="fr-FR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stress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Pentagone 49"/>
          <p:cNvSpPr/>
          <p:nvPr/>
        </p:nvSpPr>
        <p:spPr>
          <a:xfrm>
            <a:off x="250825" y="1508992"/>
            <a:ext cx="3241055" cy="983903"/>
          </a:xfrm>
          <a:prstGeom prst="homePlat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5" name="ZoneTexte 4"/>
          <p:cNvSpPr txBox="1">
            <a:spLocks noChangeArrowheads="1"/>
          </p:cNvSpPr>
          <p:nvPr/>
        </p:nvSpPr>
        <p:spPr bwMode="auto">
          <a:xfrm>
            <a:off x="7661275" y="1340768"/>
            <a:ext cx="15192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4800" b="1" dirty="0"/>
              <a:t>WP1</a:t>
            </a:r>
          </a:p>
        </p:txBody>
      </p:sp>
      <p:sp>
        <p:nvSpPr>
          <p:cNvPr id="36" name="Flèche vers la droite 8"/>
          <p:cNvSpPr>
            <a:spLocks noChangeArrowheads="1"/>
          </p:cNvSpPr>
          <p:nvPr/>
        </p:nvSpPr>
        <p:spPr bwMode="auto">
          <a:xfrm>
            <a:off x="103063" y="6538862"/>
            <a:ext cx="1728788" cy="314325"/>
          </a:xfrm>
          <a:prstGeom prst="rightArrow">
            <a:avLst>
              <a:gd name="adj1" fmla="val 50000"/>
              <a:gd name="adj2" fmla="val 50009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8" name="Flèche vers la droite 9"/>
          <p:cNvSpPr>
            <a:spLocks noChangeArrowheads="1"/>
          </p:cNvSpPr>
          <p:nvPr/>
        </p:nvSpPr>
        <p:spPr bwMode="auto">
          <a:xfrm>
            <a:off x="1831851" y="6538862"/>
            <a:ext cx="1728787" cy="314325"/>
          </a:xfrm>
          <a:prstGeom prst="rightArrow">
            <a:avLst>
              <a:gd name="adj1" fmla="val 50000"/>
              <a:gd name="adj2" fmla="val 50009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9" name="Flèche vers la droite 10"/>
          <p:cNvSpPr>
            <a:spLocks noChangeArrowheads="1"/>
          </p:cNvSpPr>
          <p:nvPr/>
        </p:nvSpPr>
        <p:spPr bwMode="auto">
          <a:xfrm>
            <a:off x="3560638" y="6538862"/>
            <a:ext cx="1727200" cy="314325"/>
          </a:xfrm>
          <a:prstGeom prst="rightArrow">
            <a:avLst>
              <a:gd name="adj1" fmla="val 50000"/>
              <a:gd name="adj2" fmla="val 49989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0" name="Flèche vers la droite 11"/>
          <p:cNvSpPr>
            <a:spLocks noChangeArrowheads="1"/>
          </p:cNvSpPr>
          <p:nvPr/>
        </p:nvSpPr>
        <p:spPr bwMode="auto">
          <a:xfrm>
            <a:off x="5287838" y="6538862"/>
            <a:ext cx="1728788" cy="314325"/>
          </a:xfrm>
          <a:prstGeom prst="rightArrow">
            <a:avLst>
              <a:gd name="adj1" fmla="val 50000"/>
              <a:gd name="adj2" fmla="val 50009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1" name="Espace réservé du contenu 2"/>
          <p:cNvSpPr txBox="1">
            <a:spLocks/>
          </p:cNvSpPr>
          <p:nvPr/>
        </p:nvSpPr>
        <p:spPr bwMode="auto">
          <a:xfrm>
            <a:off x="-39812" y="6197550"/>
            <a:ext cx="216058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fr-FR" sz="2400" b="1" i="1">
                <a:latin typeface="Calibri" pitchFamily="34" charset="0"/>
              </a:rPr>
              <a:t>Time (months)</a:t>
            </a:r>
            <a:endParaRPr lang="fr-FR" sz="2400" i="1">
              <a:latin typeface="Calibri" pitchFamily="34" charset="0"/>
            </a:endParaRPr>
          </a:p>
        </p:txBody>
      </p:sp>
      <p:sp>
        <p:nvSpPr>
          <p:cNvPr id="52" name="Espace réservé du contenu 2"/>
          <p:cNvSpPr txBox="1">
            <a:spLocks/>
          </p:cNvSpPr>
          <p:nvPr/>
        </p:nvSpPr>
        <p:spPr bwMode="auto">
          <a:xfrm>
            <a:off x="1400051" y="6443612"/>
            <a:ext cx="3603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fr-FR" sz="2400" b="1">
                <a:latin typeface="Calibri" pitchFamily="34" charset="0"/>
              </a:rPr>
              <a:t>6</a:t>
            </a:r>
            <a:endParaRPr lang="fr-FR" sz="2400">
              <a:latin typeface="Calibri" pitchFamily="34" charset="0"/>
            </a:endParaRPr>
          </a:p>
        </p:txBody>
      </p:sp>
      <p:sp>
        <p:nvSpPr>
          <p:cNvPr id="53" name="Espace réservé du contenu 2"/>
          <p:cNvSpPr txBox="1">
            <a:spLocks/>
          </p:cNvSpPr>
          <p:nvPr/>
        </p:nvSpPr>
        <p:spPr bwMode="auto">
          <a:xfrm>
            <a:off x="2979613" y="6443612"/>
            <a:ext cx="5048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fr-FR" sz="2400" b="1">
                <a:latin typeface="Calibri" pitchFamily="34" charset="0"/>
              </a:rPr>
              <a:t>12</a:t>
            </a:r>
            <a:endParaRPr lang="fr-FR" sz="2400">
              <a:latin typeface="Calibri" pitchFamily="34" charset="0"/>
            </a:endParaRPr>
          </a:p>
        </p:txBody>
      </p:sp>
      <p:sp>
        <p:nvSpPr>
          <p:cNvPr id="54" name="Espace réservé du contenu 2"/>
          <p:cNvSpPr txBox="1">
            <a:spLocks/>
          </p:cNvSpPr>
          <p:nvPr/>
        </p:nvSpPr>
        <p:spPr bwMode="auto">
          <a:xfrm>
            <a:off x="4711576" y="6443612"/>
            <a:ext cx="5048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fr-FR" sz="2400" b="1">
                <a:latin typeface="Calibri" pitchFamily="34" charset="0"/>
              </a:rPr>
              <a:t>18</a:t>
            </a:r>
            <a:endParaRPr lang="fr-FR" sz="2400">
              <a:latin typeface="Calibri" pitchFamily="34" charset="0"/>
            </a:endParaRPr>
          </a:p>
        </p:txBody>
      </p:sp>
      <p:sp>
        <p:nvSpPr>
          <p:cNvPr id="55" name="Espace réservé du contenu 2"/>
          <p:cNvSpPr txBox="1">
            <a:spLocks/>
          </p:cNvSpPr>
          <p:nvPr/>
        </p:nvSpPr>
        <p:spPr bwMode="auto">
          <a:xfrm>
            <a:off x="6449888" y="6453137"/>
            <a:ext cx="5032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fr-FR" sz="2400" b="1">
                <a:latin typeface="Calibri" pitchFamily="34" charset="0"/>
              </a:rPr>
              <a:t>24</a:t>
            </a:r>
            <a:endParaRPr lang="fr-FR" sz="2400">
              <a:latin typeface="Calibri" pitchFamily="34" charset="0"/>
            </a:endParaRPr>
          </a:p>
        </p:txBody>
      </p:sp>
      <p:sp>
        <p:nvSpPr>
          <p:cNvPr id="58" name="Rectangle 44"/>
          <p:cNvSpPr>
            <a:spLocks noChangeArrowheads="1"/>
          </p:cNvSpPr>
          <p:nvPr/>
        </p:nvSpPr>
        <p:spPr bwMode="auto">
          <a:xfrm>
            <a:off x="6660579" y="4773786"/>
            <a:ext cx="208915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cs typeface="Arial" pitchFamily="34" charset="0"/>
              </a:rPr>
              <a:t>Study of </a:t>
            </a:r>
            <a:r>
              <a:rPr lang="en-GB" dirty="0" err="1">
                <a:cs typeface="Arial" pitchFamily="34" charset="0"/>
              </a:rPr>
              <a:t>fusarium</a:t>
            </a:r>
            <a:r>
              <a:rPr lang="en-GB" dirty="0">
                <a:cs typeface="Arial" pitchFamily="34" charset="0"/>
              </a:rPr>
              <a:t>/drought stress interaction in other </a:t>
            </a:r>
            <a:r>
              <a:rPr lang="en-GB" b="1" dirty="0">
                <a:cs typeface="Arial" pitchFamily="34" charset="0"/>
              </a:rPr>
              <a:t>WPs</a:t>
            </a:r>
            <a:endParaRPr lang="fr-FR" b="1" dirty="0"/>
          </a:p>
        </p:txBody>
      </p:sp>
      <p:grpSp>
        <p:nvGrpSpPr>
          <p:cNvPr id="59" name="Groupe 51"/>
          <p:cNvGrpSpPr/>
          <p:nvPr/>
        </p:nvGrpSpPr>
        <p:grpSpPr>
          <a:xfrm>
            <a:off x="6660579" y="4653136"/>
            <a:ext cx="2447925" cy="1871663"/>
            <a:chOff x="6516216" y="4653136"/>
            <a:chExt cx="2447925" cy="1871663"/>
          </a:xfrm>
        </p:grpSpPr>
        <p:sp>
          <p:nvSpPr>
            <p:cNvPr id="60" name="Pentagone 103"/>
            <p:cNvSpPr/>
            <p:nvPr/>
          </p:nvSpPr>
          <p:spPr>
            <a:xfrm>
              <a:off x="6516216" y="4653136"/>
              <a:ext cx="2447925" cy="1871663"/>
            </a:xfrm>
            <a:prstGeom prst="homePlate">
              <a:avLst/>
            </a:prstGeom>
            <a:solidFill>
              <a:schemeClr val="bg1"/>
            </a:solidFill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1" name="Rectangle 44"/>
            <p:cNvSpPr>
              <a:spLocks noChangeArrowheads="1"/>
            </p:cNvSpPr>
            <p:nvPr/>
          </p:nvSpPr>
          <p:spPr bwMode="auto">
            <a:xfrm>
              <a:off x="6516216" y="4773786"/>
              <a:ext cx="2089150" cy="163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dirty="0">
                  <a:cs typeface="Arial" pitchFamily="34" charset="0"/>
                </a:rPr>
                <a:t>Study of </a:t>
              </a:r>
              <a:r>
                <a:rPr lang="en-GB" dirty="0" err="1">
                  <a:cs typeface="Arial" pitchFamily="34" charset="0"/>
                </a:rPr>
                <a:t>fusarium</a:t>
              </a:r>
              <a:r>
                <a:rPr lang="en-GB" dirty="0">
                  <a:cs typeface="Arial" pitchFamily="34" charset="0"/>
                </a:rPr>
                <a:t>/drought stress interaction in other </a:t>
              </a:r>
              <a:r>
                <a:rPr lang="en-GB" b="1" dirty="0">
                  <a:cs typeface="Arial" pitchFamily="34" charset="0"/>
                </a:rPr>
                <a:t>WPs</a:t>
              </a:r>
              <a:endParaRPr lang="fr-FR" b="1" dirty="0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4066827" y="5031323"/>
            <a:ext cx="2089349" cy="11849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" dirty="0">
                <a:latin typeface="Arial"/>
                <a:ea typeface="Wingdings"/>
                <a:cs typeface="Arial"/>
                <a:sym typeface="Wingdings"/>
              </a:rPr>
              <a:t>Key process, involved in structural or functional changes</a:t>
            </a:r>
            <a:endParaRPr lang="fr-FR" sz="1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" name="Titre 1"/>
          <p:cNvSpPr txBox="1">
            <a:spLocks/>
          </p:cNvSpPr>
          <p:nvPr/>
        </p:nvSpPr>
        <p:spPr>
          <a:xfrm>
            <a:off x="1160652" y="788794"/>
            <a:ext cx="9109075" cy="623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dirty="0" smtClean="0">
                <a:ea typeface="ＭＳ Ｐゴシック" charset="-128"/>
              </a:rPr>
              <a:t>M. Prudent and C. Salon, INRA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60652" y="9853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fr-FR" sz="3200" b="1" dirty="0" smtClean="0">
                <a:latin typeface="Calibri" pitchFamily="34" charset="0"/>
              </a:rPr>
              <a:t>Description of the </a:t>
            </a:r>
            <a:r>
              <a:rPr lang="fr-FR" sz="3200" b="1" dirty="0" err="1" smtClean="0">
                <a:latin typeface="Calibri" pitchFamily="34" charset="0"/>
              </a:rPr>
              <a:t>work</a:t>
            </a:r>
            <a:endParaRPr lang="fr-FR" sz="3200" dirty="0">
              <a:latin typeface="Calibri" pitchFamily="34" charset="0"/>
            </a:endParaRPr>
          </a:p>
        </p:txBody>
      </p:sp>
      <p:pic>
        <p:nvPicPr>
          <p:cNvPr id="39" name="Image 38" descr="ABSTRESS v2 300 dpi in grey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67868" y="0"/>
            <a:ext cx="2168627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Connecteur droit 39"/>
          <p:cNvCxnSpPr/>
          <p:nvPr/>
        </p:nvCxnSpPr>
        <p:spPr>
          <a:xfrm>
            <a:off x="1050971" y="98538"/>
            <a:ext cx="0" cy="107297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>
            <a:off x="141451" y="750037"/>
            <a:ext cx="6975771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Imag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66" y="100582"/>
            <a:ext cx="790810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4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40" y="65694"/>
            <a:ext cx="8572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" name="ZoneTexte 168"/>
          <p:cNvSpPr txBox="1"/>
          <p:nvPr/>
        </p:nvSpPr>
        <p:spPr>
          <a:xfrm>
            <a:off x="1168418" y="99570"/>
            <a:ext cx="62951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 smtClean="0"/>
              <a:t>Some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results</a:t>
            </a:r>
            <a:r>
              <a:rPr lang="fr-FR" sz="3200" b="1" dirty="0" smtClean="0"/>
              <a:t>: </a:t>
            </a:r>
            <a:r>
              <a:rPr lang="fr-FR" sz="3200" b="1" dirty="0" err="1" smtClean="0"/>
              <a:t>medicago</a:t>
            </a:r>
            <a:r>
              <a:rPr lang="fr-FR" sz="3200" b="1" dirty="0" smtClean="0"/>
              <a:t> and </a:t>
            </a:r>
            <a:r>
              <a:rPr lang="fr-FR" sz="3200" b="1" dirty="0" err="1" smtClean="0"/>
              <a:t>pea</a:t>
            </a:r>
            <a:endParaRPr lang="fr-FR" sz="3200" b="1" dirty="0"/>
          </a:p>
        </p:txBody>
      </p:sp>
      <p:cxnSp>
        <p:nvCxnSpPr>
          <p:cNvPr id="170" name="Connecteur droit 169"/>
          <p:cNvCxnSpPr/>
          <p:nvPr/>
        </p:nvCxnSpPr>
        <p:spPr>
          <a:xfrm>
            <a:off x="1050971" y="98538"/>
            <a:ext cx="0" cy="107297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Connecteur droit 170"/>
          <p:cNvCxnSpPr/>
          <p:nvPr/>
        </p:nvCxnSpPr>
        <p:spPr>
          <a:xfrm flipH="1">
            <a:off x="141451" y="750037"/>
            <a:ext cx="6975771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er 2"/>
          <p:cNvGrpSpPr/>
          <p:nvPr/>
        </p:nvGrpSpPr>
        <p:grpSpPr>
          <a:xfrm>
            <a:off x="7198495" y="948842"/>
            <a:ext cx="1490663" cy="4484688"/>
            <a:chOff x="528509" y="1767619"/>
            <a:chExt cx="1490663" cy="4484688"/>
          </a:xfrm>
        </p:grpSpPr>
        <p:grpSp>
          <p:nvGrpSpPr>
            <p:cNvPr id="5131" name="Group 41"/>
            <p:cNvGrpSpPr>
              <a:grpSpLocks/>
            </p:cNvGrpSpPr>
            <p:nvPr/>
          </p:nvGrpSpPr>
          <p:grpSpPr bwMode="auto">
            <a:xfrm>
              <a:off x="528509" y="1767619"/>
              <a:ext cx="1490663" cy="4484688"/>
              <a:chOff x="1893" y="1388"/>
              <a:chExt cx="939" cy="2825"/>
            </a:xfrm>
          </p:grpSpPr>
          <p:grpSp>
            <p:nvGrpSpPr>
              <p:cNvPr id="5143" name="Group 42"/>
              <p:cNvGrpSpPr>
                <a:grpSpLocks noChangeAspect="1"/>
              </p:cNvGrpSpPr>
              <p:nvPr/>
            </p:nvGrpSpPr>
            <p:grpSpPr bwMode="auto">
              <a:xfrm>
                <a:off x="2148" y="1875"/>
                <a:ext cx="224" cy="262"/>
                <a:chOff x="3158" y="1375"/>
                <a:chExt cx="157" cy="184"/>
              </a:xfrm>
            </p:grpSpPr>
            <p:sp>
              <p:nvSpPr>
                <p:cNvPr id="5281" name="Freeform 43"/>
                <p:cNvSpPr>
                  <a:spLocks noChangeAspect="1"/>
                </p:cNvSpPr>
                <p:nvPr/>
              </p:nvSpPr>
              <p:spPr bwMode="auto">
                <a:xfrm>
                  <a:off x="3158" y="1375"/>
                  <a:ext cx="157" cy="184"/>
                </a:xfrm>
                <a:custGeom>
                  <a:avLst/>
                  <a:gdLst>
                    <a:gd name="T0" fmla="*/ 157 w 157"/>
                    <a:gd name="T1" fmla="*/ 184 h 184"/>
                    <a:gd name="T2" fmla="*/ 150 w 157"/>
                    <a:gd name="T3" fmla="*/ 158 h 184"/>
                    <a:gd name="T4" fmla="*/ 142 w 157"/>
                    <a:gd name="T5" fmla="*/ 132 h 184"/>
                    <a:gd name="T6" fmla="*/ 137 w 157"/>
                    <a:gd name="T7" fmla="*/ 119 h 184"/>
                    <a:gd name="T8" fmla="*/ 130 w 157"/>
                    <a:gd name="T9" fmla="*/ 107 h 184"/>
                    <a:gd name="T10" fmla="*/ 123 w 157"/>
                    <a:gd name="T11" fmla="*/ 95 h 184"/>
                    <a:gd name="T12" fmla="*/ 114 w 157"/>
                    <a:gd name="T13" fmla="*/ 83 h 184"/>
                    <a:gd name="T14" fmla="*/ 103 w 157"/>
                    <a:gd name="T15" fmla="*/ 72 h 184"/>
                    <a:gd name="T16" fmla="*/ 91 w 157"/>
                    <a:gd name="T17" fmla="*/ 61 h 184"/>
                    <a:gd name="T18" fmla="*/ 78 w 157"/>
                    <a:gd name="T19" fmla="*/ 50 h 184"/>
                    <a:gd name="T20" fmla="*/ 63 w 157"/>
                    <a:gd name="T21" fmla="*/ 40 h 184"/>
                    <a:gd name="T22" fmla="*/ 33 w 157"/>
                    <a:gd name="T23" fmla="*/ 20 h 184"/>
                    <a:gd name="T24" fmla="*/ 0 w 157"/>
                    <a:gd name="T25" fmla="*/ 0 h 184"/>
                    <a:gd name="T26" fmla="*/ 157 w 157"/>
                    <a:gd name="T27" fmla="*/ 184 h 18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57"/>
                    <a:gd name="T43" fmla="*/ 0 h 184"/>
                    <a:gd name="T44" fmla="*/ 157 w 157"/>
                    <a:gd name="T45" fmla="*/ 184 h 18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57" h="184">
                      <a:moveTo>
                        <a:pt x="157" y="184"/>
                      </a:moveTo>
                      <a:lnTo>
                        <a:pt x="150" y="158"/>
                      </a:lnTo>
                      <a:lnTo>
                        <a:pt x="142" y="132"/>
                      </a:lnTo>
                      <a:lnTo>
                        <a:pt x="137" y="119"/>
                      </a:lnTo>
                      <a:lnTo>
                        <a:pt x="130" y="107"/>
                      </a:lnTo>
                      <a:lnTo>
                        <a:pt x="123" y="95"/>
                      </a:lnTo>
                      <a:lnTo>
                        <a:pt x="114" y="83"/>
                      </a:lnTo>
                      <a:lnTo>
                        <a:pt x="103" y="72"/>
                      </a:lnTo>
                      <a:lnTo>
                        <a:pt x="91" y="61"/>
                      </a:lnTo>
                      <a:lnTo>
                        <a:pt x="78" y="50"/>
                      </a:lnTo>
                      <a:lnTo>
                        <a:pt x="63" y="40"/>
                      </a:lnTo>
                      <a:lnTo>
                        <a:pt x="33" y="20"/>
                      </a:lnTo>
                      <a:lnTo>
                        <a:pt x="0" y="0"/>
                      </a:lnTo>
                      <a:lnTo>
                        <a:pt x="157" y="184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82" name="Freeform 44"/>
                <p:cNvSpPr>
                  <a:spLocks noChangeAspect="1"/>
                </p:cNvSpPr>
                <p:nvPr/>
              </p:nvSpPr>
              <p:spPr bwMode="auto">
                <a:xfrm>
                  <a:off x="3158" y="1375"/>
                  <a:ext cx="157" cy="184"/>
                </a:xfrm>
                <a:custGeom>
                  <a:avLst/>
                  <a:gdLst>
                    <a:gd name="T0" fmla="*/ 157 w 157"/>
                    <a:gd name="T1" fmla="*/ 184 h 184"/>
                    <a:gd name="T2" fmla="*/ 150 w 157"/>
                    <a:gd name="T3" fmla="*/ 158 h 184"/>
                    <a:gd name="T4" fmla="*/ 142 w 157"/>
                    <a:gd name="T5" fmla="*/ 132 h 184"/>
                    <a:gd name="T6" fmla="*/ 137 w 157"/>
                    <a:gd name="T7" fmla="*/ 119 h 184"/>
                    <a:gd name="T8" fmla="*/ 130 w 157"/>
                    <a:gd name="T9" fmla="*/ 107 h 184"/>
                    <a:gd name="T10" fmla="*/ 123 w 157"/>
                    <a:gd name="T11" fmla="*/ 95 h 184"/>
                    <a:gd name="T12" fmla="*/ 114 w 157"/>
                    <a:gd name="T13" fmla="*/ 83 h 184"/>
                    <a:gd name="T14" fmla="*/ 103 w 157"/>
                    <a:gd name="T15" fmla="*/ 72 h 184"/>
                    <a:gd name="T16" fmla="*/ 91 w 157"/>
                    <a:gd name="T17" fmla="*/ 61 h 184"/>
                    <a:gd name="T18" fmla="*/ 78 w 157"/>
                    <a:gd name="T19" fmla="*/ 50 h 184"/>
                    <a:gd name="T20" fmla="*/ 63 w 157"/>
                    <a:gd name="T21" fmla="*/ 40 h 184"/>
                    <a:gd name="T22" fmla="*/ 33 w 157"/>
                    <a:gd name="T23" fmla="*/ 20 h 184"/>
                    <a:gd name="T24" fmla="*/ 0 w 157"/>
                    <a:gd name="T25" fmla="*/ 0 h 18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57"/>
                    <a:gd name="T40" fmla="*/ 0 h 184"/>
                    <a:gd name="T41" fmla="*/ 157 w 157"/>
                    <a:gd name="T42" fmla="*/ 184 h 18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57" h="184">
                      <a:moveTo>
                        <a:pt x="157" y="184"/>
                      </a:moveTo>
                      <a:lnTo>
                        <a:pt x="150" y="158"/>
                      </a:lnTo>
                      <a:lnTo>
                        <a:pt x="142" y="132"/>
                      </a:lnTo>
                      <a:lnTo>
                        <a:pt x="137" y="119"/>
                      </a:lnTo>
                      <a:lnTo>
                        <a:pt x="130" y="107"/>
                      </a:lnTo>
                      <a:lnTo>
                        <a:pt x="123" y="95"/>
                      </a:lnTo>
                      <a:lnTo>
                        <a:pt x="114" y="83"/>
                      </a:lnTo>
                      <a:lnTo>
                        <a:pt x="103" y="72"/>
                      </a:lnTo>
                      <a:lnTo>
                        <a:pt x="91" y="61"/>
                      </a:lnTo>
                      <a:lnTo>
                        <a:pt x="78" y="50"/>
                      </a:lnTo>
                      <a:lnTo>
                        <a:pt x="63" y="40"/>
                      </a:lnTo>
                      <a:lnTo>
                        <a:pt x="33" y="2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5144" name="Freeform 45"/>
              <p:cNvSpPr>
                <a:spLocks noChangeAspect="1"/>
              </p:cNvSpPr>
              <p:nvPr/>
            </p:nvSpPr>
            <p:spPr bwMode="auto">
              <a:xfrm>
                <a:off x="2225" y="2006"/>
                <a:ext cx="98" cy="83"/>
              </a:xfrm>
              <a:custGeom>
                <a:avLst/>
                <a:gdLst>
                  <a:gd name="T0" fmla="*/ 2169 w 69"/>
                  <a:gd name="T1" fmla="*/ 1 h 58"/>
                  <a:gd name="T2" fmla="*/ 2284 w 69"/>
                  <a:gd name="T3" fmla="*/ 163 h 58"/>
                  <a:gd name="T4" fmla="*/ 2298 w 69"/>
                  <a:gd name="T5" fmla="*/ 361 h 58"/>
                  <a:gd name="T6" fmla="*/ 2284 w 69"/>
                  <a:gd name="T7" fmla="*/ 574 h 58"/>
                  <a:gd name="T8" fmla="*/ 2243 w 69"/>
                  <a:gd name="T9" fmla="*/ 859 h 58"/>
                  <a:gd name="T10" fmla="*/ 2169 w 69"/>
                  <a:gd name="T11" fmla="*/ 1158 h 58"/>
                  <a:gd name="T12" fmla="*/ 2074 w 69"/>
                  <a:gd name="T13" fmla="*/ 1398 h 58"/>
                  <a:gd name="T14" fmla="*/ 1920 w 69"/>
                  <a:gd name="T15" fmla="*/ 1657 h 58"/>
                  <a:gd name="T16" fmla="*/ 1839 w 69"/>
                  <a:gd name="T17" fmla="*/ 1809 h 58"/>
                  <a:gd name="T18" fmla="*/ 1693 w 69"/>
                  <a:gd name="T19" fmla="*/ 1916 h 58"/>
                  <a:gd name="T20" fmla="*/ 1527 w 69"/>
                  <a:gd name="T21" fmla="*/ 2001 h 58"/>
                  <a:gd name="T22" fmla="*/ 1132 w 69"/>
                  <a:gd name="T23" fmla="*/ 2089 h 58"/>
                  <a:gd name="T24" fmla="*/ 724 w 69"/>
                  <a:gd name="T25" fmla="*/ 2089 h 58"/>
                  <a:gd name="T26" fmla="*/ 561 w 69"/>
                  <a:gd name="T27" fmla="*/ 2052 h 58"/>
                  <a:gd name="T28" fmla="*/ 436 w 69"/>
                  <a:gd name="T29" fmla="*/ 1992 h 58"/>
                  <a:gd name="T30" fmla="*/ 330 w 69"/>
                  <a:gd name="T31" fmla="*/ 1916 h 58"/>
                  <a:gd name="T32" fmla="*/ 232 w 69"/>
                  <a:gd name="T33" fmla="*/ 1809 h 58"/>
                  <a:gd name="T34" fmla="*/ 75 w 69"/>
                  <a:gd name="T35" fmla="*/ 1477 h 58"/>
                  <a:gd name="T36" fmla="*/ 1 w 69"/>
                  <a:gd name="T37" fmla="*/ 1307 h 58"/>
                  <a:gd name="T38" fmla="*/ 0 w 69"/>
                  <a:gd name="T39" fmla="*/ 1110 h 58"/>
                  <a:gd name="T40" fmla="*/ 1 w 69"/>
                  <a:gd name="T41" fmla="*/ 936 h 58"/>
                  <a:gd name="T42" fmla="*/ 152 w 69"/>
                  <a:gd name="T43" fmla="*/ 776 h 58"/>
                  <a:gd name="T44" fmla="*/ 307 w 69"/>
                  <a:gd name="T45" fmla="*/ 654 h 58"/>
                  <a:gd name="T46" fmla="*/ 551 w 69"/>
                  <a:gd name="T47" fmla="*/ 477 h 58"/>
                  <a:gd name="T48" fmla="*/ 797 w 69"/>
                  <a:gd name="T49" fmla="*/ 333 h 58"/>
                  <a:gd name="T50" fmla="*/ 1132 w 69"/>
                  <a:gd name="T51" fmla="*/ 233 h 58"/>
                  <a:gd name="T52" fmla="*/ 1460 w 69"/>
                  <a:gd name="T53" fmla="*/ 114 h 58"/>
                  <a:gd name="T54" fmla="*/ 1773 w 69"/>
                  <a:gd name="T55" fmla="*/ 1 h 58"/>
                  <a:gd name="T56" fmla="*/ 2005 w 69"/>
                  <a:gd name="T57" fmla="*/ 0 h 58"/>
                  <a:gd name="T58" fmla="*/ 2169 w 69"/>
                  <a:gd name="T59" fmla="*/ 1 h 5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9"/>
                  <a:gd name="T91" fmla="*/ 0 h 58"/>
                  <a:gd name="T92" fmla="*/ 69 w 69"/>
                  <a:gd name="T93" fmla="*/ 58 h 5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9" h="58">
                    <a:moveTo>
                      <a:pt x="65" y="1"/>
                    </a:moveTo>
                    <a:lnTo>
                      <a:pt x="68" y="4"/>
                    </a:lnTo>
                    <a:lnTo>
                      <a:pt x="69" y="10"/>
                    </a:lnTo>
                    <a:lnTo>
                      <a:pt x="68" y="16"/>
                    </a:lnTo>
                    <a:lnTo>
                      <a:pt x="67" y="24"/>
                    </a:lnTo>
                    <a:lnTo>
                      <a:pt x="65" y="32"/>
                    </a:lnTo>
                    <a:lnTo>
                      <a:pt x="62" y="39"/>
                    </a:lnTo>
                    <a:lnTo>
                      <a:pt x="58" y="46"/>
                    </a:lnTo>
                    <a:lnTo>
                      <a:pt x="55" y="50"/>
                    </a:lnTo>
                    <a:lnTo>
                      <a:pt x="51" y="53"/>
                    </a:lnTo>
                    <a:lnTo>
                      <a:pt x="46" y="56"/>
                    </a:lnTo>
                    <a:lnTo>
                      <a:pt x="34" y="58"/>
                    </a:lnTo>
                    <a:lnTo>
                      <a:pt x="22" y="58"/>
                    </a:lnTo>
                    <a:lnTo>
                      <a:pt x="17" y="57"/>
                    </a:lnTo>
                    <a:lnTo>
                      <a:pt x="13" y="55"/>
                    </a:lnTo>
                    <a:lnTo>
                      <a:pt x="10" y="53"/>
                    </a:lnTo>
                    <a:lnTo>
                      <a:pt x="7" y="50"/>
                    </a:lnTo>
                    <a:lnTo>
                      <a:pt x="2" y="41"/>
                    </a:lnTo>
                    <a:lnTo>
                      <a:pt x="1" y="36"/>
                    </a:lnTo>
                    <a:lnTo>
                      <a:pt x="0" y="31"/>
                    </a:lnTo>
                    <a:lnTo>
                      <a:pt x="1" y="26"/>
                    </a:lnTo>
                    <a:lnTo>
                      <a:pt x="4" y="22"/>
                    </a:lnTo>
                    <a:lnTo>
                      <a:pt x="9" y="18"/>
                    </a:lnTo>
                    <a:lnTo>
                      <a:pt x="16" y="13"/>
                    </a:lnTo>
                    <a:lnTo>
                      <a:pt x="24" y="9"/>
                    </a:lnTo>
                    <a:lnTo>
                      <a:pt x="34" y="6"/>
                    </a:lnTo>
                    <a:lnTo>
                      <a:pt x="44" y="3"/>
                    </a:lnTo>
                    <a:lnTo>
                      <a:pt x="53" y="1"/>
                    </a:lnTo>
                    <a:lnTo>
                      <a:pt x="60" y="0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45" name="Freeform 46"/>
              <p:cNvSpPr>
                <a:spLocks noChangeAspect="1"/>
              </p:cNvSpPr>
              <p:nvPr/>
            </p:nvSpPr>
            <p:spPr bwMode="auto">
              <a:xfrm>
                <a:off x="2342" y="1912"/>
                <a:ext cx="78" cy="99"/>
              </a:xfrm>
              <a:custGeom>
                <a:avLst/>
                <a:gdLst>
                  <a:gd name="T0" fmla="*/ 74 w 55"/>
                  <a:gd name="T1" fmla="*/ 2446 h 69"/>
                  <a:gd name="T2" fmla="*/ 163 w 55"/>
                  <a:gd name="T3" fmla="*/ 2532 h 69"/>
                  <a:gd name="T4" fmla="*/ 384 w 55"/>
                  <a:gd name="T5" fmla="*/ 2555 h 69"/>
                  <a:gd name="T6" fmla="*/ 601 w 55"/>
                  <a:gd name="T7" fmla="*/ 2532 h 69"/>
                  <a:gd name="T8" fmla="*/ 821 w 55"/>
                  <a:gd name="T9" fmla="*/ 2446 h 69"/>
                  <a:gd name="T10" fmla="*/ 1096 w 55"/>
                  <a:gd name="T11" fmla="*/ 2310 h 69"/>
                  <a:gd name="T12" fmla="*/ 1326 w 55"/>
                  <a:gd name="T13" fmla="*/ 2210 h 69"/>
                  <a:gd name="T14" fmla="*/ 1499 w 55"/>
                  <a:gd name="T15" fmla="*/ 2068 h 69"/>
                  <a:gd name="T16" fmla="*/ 1651 w 55"/>
                  <a:gd name="T17" fmla="*/ 1941 h 69"/>
                  <a:gd name="T18" fmla="*/ 1732 w 55"/>
                  <a:gd name="T19" fmla="*/ 1781 h 69"/>
                  <a:gd name="T20" fmla="*/ 1788 w 55"/>
                  <a:gd name="T21" fmla="*/ 1608 h 69"/>
                  <a:gd name="T22" fmla="*/ 1812 w 55"/>
                  <a:gd name="T23" fmla="*/ 1122 h 69"/>
                  <a:gd name="T24" fmla="*/ 1732 w 55"/>
                  <a:gd name="T25" fmla="*/ 700 h 69"/>
                  <a:gd name="T26" fmla="*/ 1673 w 55"/>
                  <a:gd name="T27" fmla="*/ 521 h 69"/>
                  <a:gd name="T28" fmla="*/ 1603 w 55"/>
                  <a:gd name="T29" fmla="*/ 363 h 69"/>
                  <a:gd name="T30" fmla="*/ 1554 w 55"/>
                  <a:gd name="T31" fmla="*/ 253 h 69"/>
                  <a:gd name="T32" fmla="*/ 1414 w 55"/>
                  <a:gd name="T33" fmla="*/ 165 h 69"/>
                  <a:gd name="T34" fmla="*/ 1110 w 55"/>
                  <a:gd name="T35" fmla="*/ 1 h 69"/>
                  <a:gd name="T36" fmla="*/ 997 w 55"/>
                  <a:gd name="T37" fmla="*/ 0 h 69"/>
                  <a:gd name="T38" fmla="*/ 821 w 55"/>
                  <a:gd name="T39" fmla="*/ 0 h 69"/>
                  <a:gd name="T40" fmla="*/ 659 w 55"/>
                  <a:gd name="T41" fmla="*/ 1 h 69"/>
                  <a:gd name="T42" fmla="*/ 545 w 55"/>
                  <a:gd name="T43" fmla="*/ 165 h 69"/>
                  <a:gd name="T44" fmla="*/ 389 w 55"/>
                  <a:gd name="T45" fmla="*/ 340 h 69"/>
                  <a:gd name="T46" fmla="*/ 299 w 55"/>
                  <a:gd name="T47" fmla="*/ 605 h 69"/>
                  <a:gd name="T48" fmla="*/ 211 w 55"/>
                  <a:gd name="T49" fmla="*/ 948 h 69"/>
                  <a:gd name="T50" fmla="*/ 105 w 55"/>
                  <a:gd name="T51" fmla="*/ 1353 h 69"/>
                  <a:gd name="T52" fmla="*/ 1 w 55"/>
                  <a:gd name="T53" fmla="*/ 1705 h 69"/>
                  <a:gd name="T54" fmla="*/ 0 w 55"/>
                  <a:gd name="T55" fmla="*/ 1983 h 69"/>
                  <a:gd name="T56" fmla="*/ 1 w 55"/>
                  <a:gd name="T57" fmla="*/ 2268 h 69"/>
                  <a:gd name="T58" fmla="*/ 74 w 55"/>
                  <a:gd name="T59" fmla="*/ 2446 h 6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5"/>
                  <a:gd name="T91" fmla="*/ 0 h 69"/>
                  <a:gd name="T92" fmla="*/ 55 w 55"/>
                  <a:gd name="T93" fmla="*/ 69 h 6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5" h="69">
                    <a:moveTo>
                      <a:pt x="2" y="66"/>
                    </a:moveTo>
                    <a:lnTo>
                      <a:pt x="5" y="68"/>
                    </a:lnTo>
                    <a:lnTo>
                      <a:pt x="11" y="69"/>
                    </a:lnTo>
                    <a:lnTo>
                      <a:pt x="18" y="68"/>
                    </a:lnTo>
                    <a:lnTo>
                      <a:pt x="25" y="66"/>
                    </a:lnTo>
                    <a:lnTo>
                      <a:pt x="33" y="63"/>
                    </a:lnTo>
                    <a:lnTo>
                      <a:pt x="40" y="60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3" y="48"/>
                    </a:lnTo>
                    <a:lnTo>
                      <a:pt x="54" y="43"/>
                    </a:lnTo>
                    <a:lnTo>
                      <a:pt x="55" y="31"/>
                    </a:lnTo>
                    <a:lnTo>
                      <a:pt x="53" y="19"/>
                    </a:lnTo>
                    <a:lnTo>
                      <a:pt x="51" y="14"/>
                    </a:lnTo>
                    <a:lnTo>
                      <a:pt x="49" y="10"/>
                    </a:lnTo>
                    <a:lnTo>
                      <a:pt x="47" y="7"/>
                    </a:lnTo>
                    <a:lnTo>
                      <a:pt x="43" y="4"/>
                    </a:lnTo>
                    <a:lnTo>
                      <a:pt x="34" y="1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0" y="1"/>
                    </a:lnTo>
                    <a:lnTo>
                      <a:pt x="16" y="4"/>
                    </a:lnTo>
                    <a:lnTo>
                      <a:pt x="12" y="9"/>
                    </a:lnTo>
                    <a:lnTo>
                      <a:pt x="9" y="17"/>
                    </a:lnTo>
                    <a:lnTo>
                      <a:pt x="6" y="26"/>
                    </a:lnTo>
                    <a:lnTo>
                      <a:pt x="3" y="36"/>
                    </a:lnTo>
                    <a:lnTo>
                      <a:pt x="1" y="46"/>
                    </a:lnTo>
                    <a:lnTo>
                      <a:pt x="0" y="54"/>
                    </a:lnTo>
                    <a:lnTo>
                      <a:pt x="1" y="61"/>
                    </a:lnTo>
                    <a:lnTo>
                      <a:pt x="2" y="66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46" name="Freeform 47"/>
              <p:cNvSpPr>
                <a:spLocks noChangeAspect="1"/>
              </p:cNvSpPr>
              <p:nvPr/>
            </p:nvSpPr>
            <p:spPr bwMode="auto">
              <a:xfrm>
                <a:off x="2170" y="1957"/>
                <a:ext cx="99" cy="81"/>
              </a:xfrm>
              <a:custGeom>
                <a:avLst/>
                <a:gdLst>
                  <a:gd name="T0" fmla="*/ 2054 w 70"/>
                  <a:gd name="T1" fmla="*/ 107 h 57"/>
                  <a:gd name="T2" fmla="*/ 2147 w 70"/>
                  <a:gd name="T3" fmla="*/ 232 h 57"/>
                  <a:gd name="T4" fmla="*/ 2239 w 70"/>
                  <a:gd name="T5" fmla="*/ 396 h 57"/>
                  <a:gd name="T6" fmla="*/ 2240 w 70"/>
                  <a:gd name="T7" fmla="*/ 632 h 57"/>
                  <a:gd name="T8" fmla="*/ 2240 w 70"/>
                  <a:gd name="T9" fmla="*/ 898 h 57"/>
                  <a:gd name="T10" fmla="*/ 2240 w 70"/>
                  <a:gd name="T11" fmla="*/ 1188 h 57"/>
                  <a:gd name="T12" fmla="*/ 2177 w 70"/>
                  <a:gd name="T13" fmla="*/ 1445 h 57"/>
                  <a:gd name="T14" fmla="*/ 2112 w 70"/>
                  <a:gd name="T15" fmla="*/ 1648 h 57"/>
                  <a:gd name="T16" fmla="*/ 2013 w 70"/>
                  <a:gd name="T17" fmla="*/ 1779 h 57"/>
                  <a:gd name="T18" fmla="*/ 1867 w 70"/>
                  <a:gd name="T19" fmla="*/ 1856 h 57"/>
                  <a:gd name="T20" fmla="*/ 1716 w 70"/>
                  <a:gd name="T21" fmla="*/ 1910 h 57"/>
                  <a:gd name="T22" fmla="*/ 1312 w 70"/>
                  <a:gd name="T23" fmla="*/ 1910 h 57"/>
                  <a:gd name="T24" fmla="*/ 924 w 70"/>
                  <a:gd name="T25" fmla="*/ 1856 h 57"/>
                  <a:gd name="T26" fmla="*/ 699 w 70"/>
                  <a:gd name="T27" fmla="*/ 1745 h 57"/>
                  <a:gd name="T28" fmla="*/ 544 w 70"/>
                  <a:gd name="T29" fmla="*/ 1688 h 57"/>
                  <a:gd name="T30" fmla="*/ 397 w 70"/>
                  <a:gd name="T31" fmla="*/ 1582 h 57"/>
                  <a:gd name="T32" fmla="*/ 281 w 70"/>
                  <a:gd name="T33" fmla="*/ 1445 h 57"/>
                  <a:gd name="T34" fmla="*/ 93 w 70"/>
                  <a:gd name="T35" fmla="*/ 1113 h 57"/>
                  <a:gd name="T36" fmla="*/ 1 w 70"/>
                  <a:gd name="T37" fmla="*/ 946 h 57"/>
                  <a:gd name="T38" fmla="*/ 0 w 70"/>
                  <a:gd name="T39" fmla="*/ 783 h 57"/>
                  <a:gd name="T40" fmla="*/ 0 w 70"/>
                  <a:gd name="T41" fmla="*/ 620 h 57"/>
                  <a:gd name="T42" fmla="*/ 66 w 70"/>
                  <a:gd name="T43" fmla="*/ 469 h 57"/>
                  <a:gd name="T44" fmla="*/ 187 w 70"/>
                  <a:gd name="T45" fmla="*/ 330 h 57"/>
                  <a:gd name="T46" fmla="*/ 397 w 70"/>
                  <a:gd name="T47" fmla="*/ 232 h 57"/>
                  <a:gd name="T48" fmla="*/ 699 w 70"/>
                  <a:gd name="T49" fmla="*/ 152 h 57"/>
                  <a:gd name="T50" fmla="*/ 1027 w 70"/>
                  <a:gd name="T51" fmla="*/ 75 h 57"/>
                  <a:gd name="T52" fmla="*/ 1312 w 70"/>
                  <a:gd name="T53" fmla="*/ 1 h 57"/>
                  <a:gd name="T54" fmla="*/ 1633 w 70"/>
                  <a:gd name="T55" fmla="*/ 0 h 57"/>
                  <a:gd name="T56" fmla="*/ 1856 w 70"/>
                  <a:gd name="T57" fmla="*/ 1 h 57"/>
                  <a:gd name="T58" fmla="*/ 2054 w 70"/>
                  <a:gd name="T59" fmla="*/ 107 h 5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70"/>
                  <a:gd name="T91" fmla="*/ 0 h 57"/>
                  <a:gd name="T92" fmla="*/ 70 w 70"/>
                  <a:gd name="T93" fmla="*/ 57 h 5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70" h="57">
                    <a:moveTo>
                      <a:pt x="64" y="3"/>
                    </a:moveTo>
                    <a:lnTo>
                      <a:pt x="67" y="7"/>
                    </a:lnTo>
                    <a:lnTo>
                      <a:pt x="69" y="12"/>
                    </a:lnTo>
                    <a:lnTo>
                      <a:pt x="70" y="19"/>
                    </a:lnTo>
                    <a:lnTo>
                      <a:pt x="70" y="27"/>
                    </a:lnTo>
                    <a:lnTo>
                      <a:pt x="70" y="35"/>
                    </a:lnTo>
                    <a:lnTo>
                      <a:pt x="68" y="43"/>
                    </a:lnTo>
                    <a:lnTo>
                      <a:pt x="66" y="49"/>
                    </a:lnTo>
                    <a:lnTo>
                      <a:pt x="63" y="53"/>
                    </a:lnTo>
                    <a:lnTo>
                      <a:pt x="59" y="55"/>
                    </a:lnTo>
                    <a:lnTo>
                      <a:pt x="54" y="57"/>
                    </a:lnTo>
                    <a:lnTo>
                      <a:pt x="41" y="57"/>
                    </a:lnTo>
                    <a:lnTo>
                      <a:pt x="28" y="55"/>
                    </a:lnTo>
                    <a:lnTo>
                      <a:pt x="22" y="52"/>
                    </a:lnTo>
                    <a:lnTo>
                      <a:pt x="17" y="50"/>
                    </a:lnTo>
                    <a:lnTo>
                      <a:pt x="13" y="47"/>
                    </a:lnTo>
                    <a:lnTo>
                      <a:pt x="9" y="43"/>
                    </a:lnTo>
                    <a:lnTo>
                      <a:pt x="3" y="33"/>
                    </a:lnTo>
                    <a:lnTo>
                      <a:pt x="1" y="28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2" y="14"/>
                    </a:lnTo>
                    <a:lnTo>
                      <a:pt x="6" y="10"/>
                    </a:lnTo>
                    <a:lnTo>
                      <a:pt x="13" y="7"/>
                    </a:lnTo>
                    <a:lnTo>
                      <a:pt x="22" y="4"/>
                    </a:lnTo>
                    <a:lnTo>
                      <a:pt x="32" y="2"/>
                    </a:lnTo>
                    <a:lnTo>
                      <a:pt x="41" y="1"/>
                    </a:lnTo>
                    <a:lnTo>
                      <a:pt x="51" y="0"/>
                    </a:lnTo>
                    <a:lnTo>
                      <a:pt x="58" y="1"/>
                    </a:lnTo>
                    <a:lnTo>
                      <a:pt x="64" y="3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47" name="Freeform 48"/>
              <p:cNvSpPr>
                <a:spLocks noChangeAspect="1"/>
              </p:cNvSpPr>
              <p:nvPr/>
            </p:nvSpPr>
            <p:spPr bwMode="auto">
              <a:xfrm>
                <a:off x="2279" y="1867"/>
                <a:ext cx="81" cy="99"/>
              </a:xfrm>
              <a:custGeom>
                <a:avLst/>
                <a:gdLst>
                  <a:gd name="T0" fmla="*/ 163 w 57"/>
                  <a:gd name="T1" fmla="*/ 2112 h 70"/>
                  <a:gd name="T2" fmla="*/ 307 w 57"/>
                  <a:gd name="T3" fmla="*/ 2239 h 70"/>
                  <a:gd name="T4" fmla="*/ 504 w 57"/>
                  <a:gd name="T5" fmla="*/ 2240 h 70"/>
                  <a:gd name="T6" fmla="*/ 743 w 57"/>
                  <a:gd name="T7" fmla="*/ 2240 h 70"/>
                  <a:gd name="T8" fmla="*/ 1017 w 57"/>
                  <a:gd name="T9" fmla="*/ 2239 h 70"/>
                  <a:gd name="T10" fmla="*/ 1252 w 57"/>
                  <a:gd name="T11" fmla="*/ 2177 h 70"/>
                  <a:gd name="T12" fmla="*/ 1501 w 57"/>
                  <a:gd name="T13" fmla="*/ 2112 h 70"/>
                  <a:gd name="T14" fmla="*/ 1688 w 57"/>
                  <a:gd name="T15" fmla="*/ 2013 h 70"/>
                  <a:gd name="T16" fmla="*/ 1813 w 57"/>
                  <a:gd name="T17" fmla="*/ 1914 h 70"/>
                  <a:gd name="T18" fmla="*/ 1896 w 57"/>
                  <a:gd name="T19" fmla="*/ 1781 h 70"/>
                  <a:gd name="T20" fmla="*/ 1910 w 57"/>
                  <a:gd name="T21" fmla="*/ 1587 h 70"/>
                  <a:gd name="T22" fmla="*/ 1896 w 57"/>
                  <a:gd name="T23" fmla="*/ 1213 h 70"/>
                  <a:gd name="T24" fmla="*/ 1745 w 57"/>
                  <a:gd name="T25" fmla="*/ 793 h 70"/>
                  <a:gd name="T26" fmla="*/ 1688 w 57"/>
                  <a:gd name="T27" fmla="*/ 607 h 70"/>
                  <a:gd name="T28" fmla="*/ 1582 w 57"/>
                  <a:gd name="T29" fmla="*/ 467 h 70"/>
                  <a:gd name="T30" fmla="*/ 1445 w 57"/>
                  <a:gd name="T31" fmla="*/ 373 h 70"/>
                  <a:gd name="T32" fmla="*/ 1306 w 57"/>
                  <a:gd name="T33" fmla="*/ 264 h 70"/>
                  <a:gd name="T34" fmla="*/ 946 w 57"/>
                  <a:gd name="T35" fmla="*/ 66 h 70"/>
                  <a:gd name="T36" fmla="*/ 783 w 57"/>
                  <a:gd name="T37" fmla="*/ 1 h 70"/>
                  <a:gd name="T38" fmla="*/ 620 w 57"/>
                  <a:gd name="T39" fmla="*/ 0 h 70"/>
                  <a:gd name="T40" fmla="*/ 436 w 57"/>
                  <a:gd name="T41" fmla="*/ 1 h 70"/>
                  <a:gd name="T42" fmla="*/ 307 w 57"/>
                  <a:gd name="T43" fmla="*/ 93 h 70"/>
                  <a:gd name="T44" fmla="*/ 216 w 57"/>
                  <a:gd name="T45" fmla="*/ 264 h 70"/>
                  <a:gd name="T46" fmla="*/ 107 w 57"/>
                  <a:gd name="T47" fmla="*/ 467 h 70"/>
                  <a:gd name="T48" fmla="*/ 1 w 57"/>
                  <a:gd name="T49" fmla="*/ 769 h 70"/>
                  <a:gd name="T50" fmla="*/ 0 w 57"/>
                  <a:gd name="T51" fmla="*/ 1088 h 70"/>
                  <a:gd name="T52" fmla="*/ 0 w 57"/>
                  <a:gd name="T53" fmla="*/ 1399 h 70"/>
                  <a:gd name="T54" fmla="*/ 1 w 57"/>
                  <a:gd name="T55" fmla="*/ 1716 h 70"/>
                  <a:gd name="T56" fmla="*/ 75 w 57"/>
                  <a:gd name="T57" fmla="*/ 1959 h 70"/>
                  <a:gd name="T58" fmla="*/ 163 w 57"/>
                  <a:gd name="T59" fmla="*/ 2112 h 7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7"/>
                  <a:gd name="T91" fmla="*/ 0 h 70"/>
                  <a:gd name="T92" fmla="*/ 57 w 57"/>
                  <a:gd name="T93" fmla="*/ 70 h 7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7" h="70">
                    <a:moveTo>
                      <a:pt x="5" y="66"/>
                    </a:moveTo>
                    <a:lnTo>
                      <a:pt x="9" y="69"/>
                    </a:lnTo>
                    <a:lnTo>
                      <a:pt x="15" y="70"/>
                    </a:lnTo>
                    <a:lnTo>
                      <a:pt x="22" y="70"/>
                    </a:lnTo>
                    <a:lnTo>
                      <a:pt x="30" y="69"/>
                    </a:lnTo>
                    <a:lnTo>
                      <a:pt x="37" y="68"/>
                    </a:lnTo>
                    <a:lnTo>
                      <a:pt x="44" y="66"/>
                    </a:lnTo>
                    <a:lnTo>
                      <a:pt x="50" y="63"/>
                    </a:lnTo>
                    <a:lnTo>
                      <a:pt x="54" y="60"/>
                    </a:lnTo>
                    <a:lnTo>
                      <a:pt x="56" y="56"/>
                    </a:lnTo>
                    <a:lnTo>
                      <a:pt x="57" y="50"/>
                    </a:lnTo>
                    <a:lnTo>
                      <a:pt x="56" y="38"/>
                    </a:lnTo>
                    <a:lnTo>
                      <a:pt x="52" y="25"/>
                    </a:lnTo>
                    <a:lnTo>
                      <a:pt x="50" y="19"/>
                    </a:lnTo>
                    <a:lnTo>
                      <a:pt x="47" y="15"/>
                    </a:lnTo>
                    <a:lnTo>
                      <a:pt x="43" y="11"/>
                    </a:lnTo>
                    <a:lnTo>
                      <a:pt x="39" y="8"/>
                    </a:lnTo>
                    <a:lnTo>
                      <a:pt x="28" y="2"/>
                    </a:lnTo>
                    <a:lnTo>
                      <a:pt x="23" y="1"/>
                    </a:lnTo>
                    <a:lnTo>
                      <a:pt x="18" y="0"/>
                    </a:lnTo>
                    <a:lnTo>
                      <a:pt x="13" y="1"/>
                    </a:lnTo>
                    <a:lnTo>
                      <a:pt x="9" y="3"/>
                    </a:lnTo>
                    <a:lnTo>
                      <a:pt x="6" y="8"/>
                    </a:lnTo>
                    <a:lnTo>
                      <a:pt x="3" y="15"/>
                    </a:lnTo>
                    <a:lnTo>
                      <a:pt x="1" y="24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1" y="54"/>
                    </a:lnTo>
                    <a:lnTo>
                      <a:pt x="2" y="61"/>
                    </a:lnTo>
                    <a:lnTo>
                      <a:pt x="5" y="66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48" name="Freeform 49"/>
              <p:cNvSpPr>
                <a:spLocks noChangeAspect="1"/>
              </p:cNvSpPr>
              <p:nvPr/>
            </p:nvSpPr>
            <p:spPr bwMode="auto">
              <a:xfrm>
                <a:off x="2210" y="2096"/>
                <a:ext cx="159" cy="64"/>
              </a:xfrm>
              <a:custGeom>
                <a:avLst/>
                <a:gdLst>
                  <a:gd name="T0" fmla="*/ 3690 w 112"/>
                  <a:gd name="T1" fmla="*/ 720 h 45"/>
                  <a:gd name="T2" fmla="*/ 3627 w 112"/>
                  <a:gd name="T3" fmla="*/ 744 h 45"/>
                  <a:gd name="T4" fmla="*/ 3572 w 112"/>
                  <a:gd name="T5" fmla="*/ 804 h 45"/>
                  <a:gd name="T6" fmla="*/ 3299 w 112"/>
                  <a:gd name="T7" fmla="*/ 909 h 45"/>
                  <a:gd name="T8" fmla="*/ 2953 w 112"/>
                  <a:gd name="T9" fmla="*/ 1058 h 45"/>
                  <a:gd name="T10" fmla="*/ 2599 w 112"/>
                  <a:gd name="T11" fmla="*/ 1193 h 45"/>
                  <a:gd name="T12" fmla="*/ 2189 w 112"/>
                  <a:gd name="T13" fmla="*/ 1293 h 45"/>
                  <a:gd name="T14" fmla="*/ 1800 w 112"/>
                  <a:gd name="T15" fmla="*/ 1375 h 45"/>
                  <a:gd name="T16" fmla="*/ 1445 w 112"/>
                  <a:gd name="T17" fmla="*/ 1505 h 45"/>
                  <a:gd name="T18" fmla="*/ 1187 w 112"/>
                  <a:gd name="T19" fmla="*/ 1513 h 45"/>
                  <a:gd name="T20" fmla="*/ 717 w 112"/>
                  <a:gd name="T21" fmla="*/ 1505 h 45"/>
                  <a:gd name="T22" fmla="*/ 504 w 112"/>
                  <a:gd name="T23" fmla="*/ 1456 h 45"/>
                  <a:gd name="T24" fmla="*/ 328 w 112"/>
                  <a:gd name="T25" fmla="*/ 1375 h 45"/>
                  <a:gd name="T26" fmla="*/ 163 w 112"/>
                  <a:gd name="T27" fmla="*/ 1308 h 45"/>
                  <a:gd name="T28" fmla="*/ 1 w 112"/>
                  <a:gd name="T29" fmla="*/ 1222 h 45"/>
                  <a:gd name="T30" fmla="*/ 0 w 112"/>
                  <a:gd name="T31" fmla="*/ 1116 h 45"/>
                  <a:gd name="T32" fmla="*/ 1 w 112"/>
                  <a:gd name="T33" fmla="*/ 1024 h 45"/>
                  <a:gd name="T34" fmla="*/ 163 w 112"/>
                  <a:gd name="T35" fmla="*/ 909 h 45"/>
                  <a:gd name="T36" fmla="*/ 429 w 112"/>
                  <a:gd name="T37" fmla="*/ 785 h 45"/>
                  <a:gd name="T38" fmla="*/ 717 w 112"/>
                  <a:gd name="T39" fmla="*/ 622 h 45"/>
                  <a:gd name="T40" fmla="*/ 1110 w 112"/>
                  <a:gd name="T41" fmla="*/ 471 h 45"/>
                  <a:gd name="T42" fmla="*/ 1894 w 112"/>
                  <a:gd name="T43" fmla="*/ 164 h 45"/>
                  <a:gd name="T44" fmla="*/ 2277 w 112"/>
                  <a:gd name="T45" fmla="*/ 75 h 45"/>
                  <a:gd name="T46" fmla="*/ 2555 w 112"/>
                  <a:gd name="T47" fmla="*/ 0 h 45"/>
                  <a:gd name="T48" fmla="*/ 2829 w 112"/>
                  <a:gd name="T49" fmla="*/ 0 h 45"/>
                  <a:gd name="T50" fmla="*/ 3068 w 112"/>
                  <a:gd name="T51" fmla="*/ 1 h 45"/>
                  <a:gd name="T52" fmla="*/ 3299 w 112"/>
                  <a:gd name="T53" fmla="*/ 107 h 45"/>
                  <a:gd name="T54" fmla="*/ 3492 w 112"/>
                  <a:gd name="T55" fmla="*/ 216 h 45"/>
                  <a:gd name="T56" fmla="*/ 3627 w 112"/>
                  <a:gd name="T57" fmla="*/ 331 h 45"/>
                  <a:gd name="T58" fmla="*/ 3690 w 112"/>
                  <a:gd name="T59" fmla="*/ 471 h 45"/>
                  <a:gd name="T60" fmla="*/ 3735 w 112"/>
                  <a:gd name="T61" fmla="*/ 622 h 45"/>
                  <a:gd name="T62" fmla="*/ 3690 w 112"/>
                  <a:gd name="T63" fmla="*/ 720 h 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"/>
                  <a:gd name="T97" fmla="*/ 0 h 45"/>
                  <a:gd name="T98" fmla="*/ 112 w 112"/>
                  <a:gd name="T99" fmla="*/ 45 h 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" h="45">
                    <a:moveTo>
                      <a:pt x="111" y="21"/>
                    </a:moveTo>
                    <a:lnTo>
                      <a:pt x="109" y="22"/>
                    </a:lnTo>
                    <a:lnTo>
                      <a:pt x="107" y="24"/>
                    </a:lnTo>
                    <a:lnTo>
                      <a:pt x="99" y="27"/>
                    </a:lnTo>
                    <a:lnTo>
                      <a:pt x="89" y="31"/>
                    </a:lnTo>
                    <a:lnTo>
                      <a:pt x="78" y="35"/>
                    </a:lnTo>
                    <a:lnTo>
                      <a:pt x="66" y="38"/>
                    </a:lnTo>
                    <a:lnTo>
                      <a:pt x="54" y="41"/>
                    </a:lnTo>
                    <a:lnTo>
                      <a:pt x="44" y="44"/>
                    </a:lnTo>
                    <a:lnTo>
                      <a:pt x="36" y="45"/>
                    </a:lnTo>
                    <a:lnTo>
                      <a:pt x="22" y="44"/>
                    </a:lnTo>
                    <a:lnTo>
                      <a:pt x="15" y="43"/>
                    </a:lnTo>
                    <a:lnTo>
                      <a:pt x="10" y="41"/>
                    </a:lnTo>
                    <a:lnTo>
                      <a:pt x="5" y="39"/>
                    </a:lnTo>
                    <a:lnTo>
                      <a:pt x="1" y="36"/>
                    </a:lnTo>
                    <a:lnTo>
                      <a:pt x="0" y="33"/>
                    </a:lnTo>
                    <a:lnTo>
                      <a:pt x="1" y="30"/>
                    </a:lnTo>
                    <a:lnTo>
                      <a:pt x="5" y="27"/>
                    </a:lnTo>
                    <a:lnTo>
                      <a:pt x="13" y="23"/>
                    </a:lnTo>
                    <a:lnTo>
                      <a:pt x="22" y="18"/>
                    </a:lnTo>
                    <a:lnTo>
                      <a:pt x="33" y="14"/>
                    </a:lnTo>
                    <a:lnTo>
                      <a:pt x="57" y="5"/>
                    </a:lnTo>
                    <a:lnTo>
                      <a:pt x="68" y="2"/>
                    </a:lnTo>
                    <a:lnTo>
                      <a:pt x="77" y="0"/>
                    </a:lnTo>
                    <a:lnTo>
                      <a:pt x="85" y="0"/>
                    </a:lnTo>
                    <a:lnTo>
                      <a:pt x="92" y="1"/>
                    </a:lnTo>
                    <a:lnTo>
                      <a:pt x="99" y="3"/>
                    </a:lnTo>
                    <a:lnTo>
                      <a:pt x="105" y="6"/>
                    </a:lnTo>
                    <a:lnTo>
                      <a:pt x="109" y="10"/>
                    </a:lnTo>
                    <a:lnTo>
                      <a:pt x="111" y="14"/>
                    </a:lnTo>
                    <a:lnTo>
                      <a:pt x="112" y="18"/>
                    </a:lnTo>
                    <a:lnTo>
                      <a:pt x="111" y="21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5149" name="Group 50"/>
              <p:cNvGrpSpPr>
                <a:grpSpLocks noChangeAspect="1"/>
              </p:cNvGrpSpPr>
              <p:nvPr/>
            </p:nvGrpSpPr>
            <p:grpSpPr bwMode="auto">
              <a:xfrm>
                <a:off x="2016" y="1863"/>
                <a:ext cx="141" cy="57"/>
                <a:chOff x="3065" y="1366"/>
                <a:chExt cx="99" cy="40"/>
              </a:xfrm>
            </p:grpSpPr>
            <p:sp>
              <p:nvSpPr>
                <p:cNvPr id="5279" name="Freeform 51"/>
                <p:cNvSpPr>
                  <a:spLocks noChangeAspect="1"/>
                </p:cNvSpPr>
                <p:nvPr/>
              </p:nvSpPr>
              <p:spPr bwMode="auto">
                <a:xfrm>
                  <a:off x="3065" y="1366"/>
                  <a:ext cx="99" cy="40"/>
                </a:xfrm>
                <a:custGeom>
                  <a:avLst/>
                  <a:gdLst>
                    <a:gd name="T0" fmla="*/ 99 w 99"/>
                    <a:gd name="T1" fmla="*/ 40 h 40"/>
                    <a:gd name="T2" fmla="*/ 86 w 99"/>
                    <a:gd name="T3" fmla="*/ 32 h 40"/>
                    <a:gd name="T4" fmla="*/ 73 w 99"/>
                    <a:gd name="T5" fmla="*/ 25 h 40"/>
                    <a:gd name="T6" fmla="*/ 61 w 99"/>
                    <a:gd name="T7" fmla="*/ 19 h 40"/>
                    <a:gd name="T8" fmla="*/ 51 w 99"/>
                    <a:gd name="T9" fmla="*/ 15 h 40"/>
                    <a:gd name="T10" fmla="*/ 47 w 99"/>
                    <a:gd name="T11" fmla="*/ 15 h 40"/>
                    <a:gd name="T12" fmla="*/ 43 w 99"/>
                    <a:gd name="T13" fmla="*/ 15 h 40"/>
                    <a:gd name="T14" fmla="*/ 36 w 99"/>
                    <a:gd name="T15" fmla="*/ 18 h 40"/>
                    <a:gd name="T16" fmla="*/ 31 w 99"/>
                    <a:gd name="T17" fmla="*/ 21 h 40"/>
                    <a:gd name="T18" fmla="*/ 28 w 99"/>
                    <a:gd name="T19" fmla="*/ 22 h 40"/>
                    <a:gd name="T20" fmla="*/ 25 w 99"/>
                    <a:gd name="T21" fmla="*/ 22 h 40"/>
                    <a:gd name="T22" fmla="*/ 22 w 99"/>
                    <a:gd name="T23" fmla="*/ 21 h 40"/>
                    <a:gd name="T24" fmla="*/ 18 w 99"/>
                    <a:gd name="T25" fmla="*/ 18 h 40"/>
                    <a:gd name="T26" fmla="*/ 12 w 99"/>
                    <a:gd name="T27" fmla="*/ 12 h 40"/>
                    <a:gd name="T28" fmla="*/ 6 w 99"/>
                    <a:gd name="T29" fmla="*/ 5 h 40"/>
                    <a:gd name="T30" fmla="*/ 3 w 99"/>
                    <a:gd name="T31" fmla="*/ 2 h 40"/>
                    <a:gd name="T32" fmla="*/ 0 w 99"/>
                    <a:gd name="T33" fmla="*/ 0 h 40"/>
                    <a:gd name="T34" fmla="*/ 99 w 99"/>
                    <a:gd name="T35" fmla="*/ 40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99"/>
                    <a:gd name="T55" fmla="*/ 0 h 40"/>
                    <a:gd name="T56" fmla="*/ 99 w 99"/>
                    <a:gd name="T57" fmla="*/ 40 h 4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99" h="40">
                      <a:moveTo>
                        <a:pt x="99" y="40"/>
                      </a:moveTo>
                      <a:lnTo>
                        <a:pt x="86" y="32"/>
                      </a:lnTo>
                      <a:lnTo>
                        <a:pt x="73" y="25"/>
                      </a:lnTo>
                      <a:lnTo>
                        <a:pt x="61" y="19"/>
                      </a:lnTo>
                      <a:lnTo>
                        <a:pt x="51" y="15"/>
                      </a:lnTo>
                      <a:lnTo>
                        <a:pt x="47" y="15"/>
                      </a:lnTo>
                      <a:lnTo>
                        <a:pt x="43" y="15"/>
                      </a:lnTo>
                      <a:lnTo>
                        <a:pt x="36" y="18"/>
                      </a:lnTo>
                      <a:lnTo>
                        <a:pt x="31" y="21"/>
                      </a:lnTo>
                      <a:lnTo>
                        <a:pt x="28" y="22"/>
                      </a:lnTo>
                      <a:lnTo>
                        <a:pt x="25" y="22"/>
                      </a:lnTo>
                      <a:lnTo>
                        <a:pt x="22" y="21"/>
                      </a:lnTo>
                      <a:lnTo>
                        <a:pt x="18" y="18"/>
                      </a:lnTo>
                      <a:lnTo>
                        <a:pt x="12" y="12"/>
                      </a:lnTo>
                      <a:lnTo>
                        <a:pt x="6" y="5"/>
                      </a:ln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99" y="40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80" name="Freeform 52"/>
                <p:cNvSpPr>
                  <a:spLocks noChangeAspect="1"/>
                </p:cNvSpPr>
                <p:nvPr/>
              </p:nvSpPr>
              <p:spPr bwMode="auto">
                <a:xfrm>
                  <a:off x="3065" y="1366"/>
                  <a:ext cx="99" cy="40"/>
                </a:xfrm>
                <a:custGeom>
                  <a:avLst/>
                  <a:gdLst>
                    <a:gd name="T0" fmla="*/ 99 w 99"/>
                    <a:gd name="T1" fmla="*/ 40 h 40"/>
                    <a:gd name="T2" fmla="*/ 86 w 99"/>
                    <a:gd name="T3" fmla="*/ 32 h 40"/>
                    <a:gd name="T4" fmla="*/ 73 w 99"/>
                    <a:gd name="T5" fmla="*/ 25 h 40"/>
                    <a:gd name="T6" fmla="*/ 61 w 99"/>
                    <a:gd name="T7" fmla="*/ 19 h 40"/>
                    <a:gd name="T8" fmla="*/ 51 w 99"/>
                    <a:gd name="T9" fmla="*/ 15 h 40"/>
                    <a:gd name="T10" fmla="*/ 47 w 99"/>
                    <a:gd name="T11" fmla="*/ 15 h 40"/>
                    <a:gd name="T12" fmla="*/ 43 w 99"/>
                    <a:gd name="T13" fmla="*/ 15 h 40"/>
                    <a:gd name="T14" fmla="*/ 36 w 99"/>
                    <a:gd name="T15" fmla="*/ 18 h 40"/>
                    <a:gd name="T16" fmla="*/ 31 w 99"/>
                    <a:gd name="T17" fmla="*/ 21 h 40"/>
                    <a:gd name="T18" fmla="*/ 28 w 99"/>
                    <a:gd name="T19" fmla="*/ 22 h 40"/>
                    <a:gd name="T20" fmla="*/ 25 w 99"/>
                    <a:gd name="T21" fmla="*/ 22 h 40"/>
                    <a:gd name="T22" fmla="*/ 22 w 99"/>
                    <a:gd name="T23" fmla="*/ 21 h 40"/>
                    <a:gd name="T24" fmla="*/ 18 w 99"/>
                    <a:gd name="T25" fmla="*/ 18 h 40"/>
                    <a:gd name="T26" fmla="*/ 12 w 99"/>
                    <a:gd name="T27" fmla="*/ 12 h 40"/>
                    <a:gd name="T28" fmla="*/ 6 w 99"/>
                    <a:gd name="T29" fmla="*/ 5 h 40"/>
                    <a:gd name="T30" fmla="*/ 3 w 99"/>
                    <a:gd name="T31" fmla="*/ 2 h 40"/>
                    <a:gd name="T32" fmla="*/ 0 w 99"/>
                    <a:gd name="T33" fmla="*/ 0 h 4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9"/>
                    <a:gd name="T52" fmla="*/ 0 h 40"/>
                    <a:gd name="T53" fmla="*/ 99 w 99"/>
                    <a:gd name="T54" fmla="*/ 40 h 4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9" h="40">
                      <a:moveTo>
                        <a:pt x="99" y="40"/>
                      </a:moveTo>
                      <a:lnTo>
                        <a:pt x="86" y="32"/>
                      </a:lnTo>
                      <a:lnTo>
                        <a:pt x="73" y="25"/>
                      </a:lnTo>
                      <a:lnTo>
                        <a:pt x="61" y="19"/>
                      </a:lnTo>
                      <a:lnTo>
                        <a:pt x="51" y="15"/>
                      </a:lnTo>
                      <a:lnTo>
                        <a:pt x="47" y="15"/>
                      </a:lnTo>
                      <a:lnTo>
                        <a:pt x="43" y="15"/>
                      </a:lnTo>
                      <a:lnTo>
                        <a:pt x="36" y="18"/>
                      </a:lnTo>
                      <a:lnTo>
                        <a:pt x="31" y="21"/>
                      </a:lnTo>
                      <a:lnTo>
                        <a:pt x="28" y="22"/>
                      </a:lnTo>
                      <a:lnTo>
                        <a:pt x="25" y="22"/>
                      </a:lnTo>
                      <a:lnTo>
                        <a:pt x="22" y="21"/>
                      </a:lnTo>
                      <a:lnTo>
                        <a:pt x="18" y="18"/>
                      </a:lnTo>
                      <a:lnTo>
                        <a:pt x="12" y="12"/>
                      </a:lnTo>
                      <a:lnTo>
                        <a:pt x="6" y="5"/>
                      </a:lnTo>
                      <a:lnTo>
                        <a:pt x="3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150" name="Group 53"/>
              <p:cNvGrpSpPr>
                <a:grpSpLocks noChangeAspect="1"/>
              </p:cNvGrpSpPr>
              <p:nvPr/>
            </p:nvGrpSpPr>
            <p:grpSpPr bwMode="auto">
              <a:xfrm>
                <a:off x="2143" y="1762"/>
                <a:ext cx="34" cy="125"/>
                <a:chOff x="3154" y="1295"/>
                <a:chExt cx="24" cy="88"/>
              </a:xfrm>
            </p:grpSpPr>
            <p:sp>
              <p:nvSpPr>
                <p:cNvPr id="5277" name="Freeform 54"/>
                <p:cNvSpPr>
                  <a:spLocks noChangeAspect="1"/>
                </p:cNvSpPr>
                <p:nvPr/>
              </p:nvSpPr>
              <p:spPr bwMode="auto">
                <a:xfrm>
                  <a:off x="3154" y="1295"/>
                  <a:ext cx="24" cy="88"/>
                </a:xfrm>
                <a:custGeom>
                  <a:avLst/>
                  <a:gdLst>
                    <a:gd name="T0" fmla="*/ 3 w 24"/>
                    <a:gd name="T1" fmla="*/ 88 h 88"/>
                    <a:gd name="T2" fmla="*/ 1 w 24"/>
                    <a:gd name="T3" fmla="*/ 76 h 88"/>
                    <a:gd name="T4" fmla="*/ 0 w 24"/>
                    <a:gd name="T5" fmla="*/ 65 h 88"/>
                    <a:gd name="T6" fmla="*/ 0 w 24"/>
                    <a:gd name="T7" fmla="*/ 54 h 88"/>
                    <a:gd name="T8" fmla="*/ 2 w 24"/>
                    <a:gd name="T9" fmla="*/ 45 h 88"/>
                    <a:gd name="T10" fmla="*/ 4 w 24"/>
                    <a:gd name="T11" fmla="*/ 41 h 88"/>
                    <a:gd name="T12" fmla="*/ 7 w 24"/>
                    <a:gd name="T13" fmla="*/ 38 h 88"/>
                    <a:gd name="T14" fmla="*/ 14 w 24"/>
                    <a:gd name="T15" fmla="*/ 33 h 88"/>
                    <a:gd name="T16" fmla="*/ 20 w 24"/>
                    <a:gd name="T17" fmla="*/ 28 h 88"/>
                    <a:gd name="T18" fmla="*/ 23 w 24"/>
                    <a:gd name="T19" fmla="*/ 26 h 88"/>
                    <a:gd name="T20" fmla="*/ 24 w 24"/>
                    <a:gd name="T21" fmla="*/ 23 h 88"/>
                    <a:gd name="T22" fmla="*/ 24 w 24"/>
                    <a:gd name="T23" fmla="*/ 20 h 88"/>
                    <a:gd name="T24" fmla="*/ 23 w 24"/>
                    <a:gd name="T25" fmla="*/ 17 h 88"/>
                    <a:gd name="T26" fmla="*/ 19 w 24"/>
                    <a:gd name="T27" fmla="*/ 11 h 88"/>
                    <a:gd name="T28" fmla="*/ 15 w 24"/>
                    <a:gd name="T29" fmla="*/ 5 h 88"/>
                    <a:gd name="T30" fmla="*/ 14 w 24"/>
                    <a:gd name="T31" fmla="*/ 2 h 88"/>
                    <a:gd name="T32" fmla="*/ 13 w 24"/>
                    <a:gd name="T33" fmla="*/ 0 h 88"/>
                    <a:gd name="T34" fmla="*/ 3 w 24"/>
                    <a:gd name="T35" fmla="*/ 88 h 8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4"/>
                    <a:gd name="T55" fmla="*/ 0 h 88"/>
                    <a:gd name="T56" fmla="*/ 24 w 24"/>
                    <a:gd name="T57" fmla="*/ 88 h 8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4" h="88">
                      <a:moveTo>
                        <a:pt x="3" y="88"/>
                      </a:moveTo>
                      <a:lnTo>
                        <a:pt x="1" y="76"/>
                      </a:lnTo>
                      <a:lnTo>
                        <a:pt x="0" y="65"/>
                      </a:lnTo>
                      <a:lnTo>
                        <a:pt x="0" y="54"/>
                      </a:lnTo>
                      <a:lnTo>
                        <a:pt x="2" y="45"/>
                      </a:lnTo>
                      <a:lnTo>
                        <a:pt x="4" y="41"/>
                      </a:lnTo>
                      <a:lnTo>
                        <a:pt x="7" y="38"/>
                      </a:lnTo>
                      <a:lnTo>
                        <a:pt x="14" y="33"/>
                      </a:lnTo>
                      <a:lnTo>
                        <a:pt x="20" y="28"/>
                      </a:lnTo>
                      <a:lnTo>
                        <a:pt x="23" y="26"/>
                      </a:lnTo>
                      <a:lnTo>
                        <a:pt x="24" y="23"/>
                      </a:lnTo>
                      <a:lnTo>
                        <a:pt x="24" y="20"/>
                      </a:lnTo>
                      <a:lnTo>
                        <a:pt x="23" y="17"/>
                      </a:lnTo>
                      <a:lnTo>
                        <a:pt x="19" y="11"/>
                      </a:lnTo>
                      <a:lnTo>
                        <a:pt x="15" y="5"/>
                      </a:lnTo>
                      <a:lnTo>
                        <a:pt x="14" y="2"/>
                      </a:lnTo>
                      <a:lnTo>
                        <a:pt x="13" y="0"/>
                      </a:lnTo>
                      <a:lnTo>
                        <a:pt x="3" y="88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78" name="Freeform 55"/>
                <p:cNvSpPr>
                  <a:spLocks noChangeAspect="1"/>
                </p:cNvSpPr>
                <p:nvPr/>
              </p:nvSpPr>
              <p:spPr bwMode="auto">
                <a:xfrm>
                  <a:off x="3154" y="1295"/>
                  <a:ext cx="24" cy="88"/>
                </a:xfrm>
                <a:custGeom>
                  <a:avLst/>
                  <a:gdLst>
                    <a:gd name="T0" fmla="*/ 3 w 24"/>
                    <a:gd name="T1" fmla="*/ 88 h 88"/>
                    <a:gd name="T2" fmla="*/ 1 w 24"/>
                    <a:gd name="T3" fmla="*/ 76 h 88"/>
                    <a:gd name="T4" fmla="*/ 0 w 24"/>
                    <a:gd name="T5" fmla="*/ 65 h 88"/>
                    <a:gd name="T6" fmla="*/ 0 w 24"/>
                    <a:gd name="T7" fmla="*/ 54 h 88"/>
                    <a:gd name="T8" fmla="*/ 2 w 24"/>
                    <a:gd name="T9" fmla="*/ 45 h 88"/>
                    <a:gd name="T10" fmla="*/ 4 w 24"/>
                    <a:gd name="T11" fmla="*/ 41 h 88"/>
                    <a:gd name="T12" fmla="*/ 7 w 24"/>
                    <a:gd name="T13" fmla="*/ 38 h 88"/>
                    <a:gd name="T14" fmla="*/ 14 w 24"/>
                    <a:gd name="T15" fmla="*/ 33 h 88"/>
                    <a:gd name="T16" fmla="*/ 20 w 24"/>
                    <a:gd name="T17" fmla="*/ 28 h 88"/>
                    <a:gd name="T18" fmla="*/ 23 w 24"/>
                    <a:gd name="T19" fmla="*/ 26 h 88"/>
                    <a:gd name="T20" fmla="*/ 24 w 24"/>
                    <a:gd name="T21" fmla="*/ 23 h 88"/>
                    <a:gd name="T22" fmla="*/ 24 w 24"/>
                    <a:gd name="T23" fmla="*/ 20 h 88"/>
                    <a:gd name="T24" fmla="*/ 23 w 24"/>
                    <a:gd name="T25" fmla="*/ 17 h 88"/>
                    <a:gd name="T26" fmla="*/ 19 w 24"/>
                    <a:gd name="T27" fmla="*/ 11 h 88"/>
                    <a:gd name="T28" fmla="*/ 15 w 24"/>
                    <a:gd name="T29" fmla="*/ 5 h 88"/>
                    <a:gd name="T30" fmla="*/ 14 w 24"/>
                    <a:gd name="T31" fmla="*/ 2 h 88"/>
                    <a:gd name="T32" fmla="*/ 13 w 24"/>
                    <a:gd name="T33" fmla="*/ 0 h 8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88"/>
                    <a:gd name="T53" fmla="*/ 24 w 24"/>
                    <a:gd name="T54" fmla="*/ 88 h 8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88">
                      <a:moveTo>
                        <a:pt x="3" y="88"/>
                      </a:moveTo>
                      <a:lnTo>
                        <a:pt x="1" y="76"/>
                      </a:lnTo>
                      <a:lnTo>
                        <a:pt x="0" y="65"/>
                      </a:lnTo>
                      <a:lnTo>
                        <a:pt x="0" y="54"/>
                      </a:lnTo>
                      <a:lnTo>
                        <a:pt x="2" y="45"/>
                      </a:lnTo>
                      <a:lnTo>
                        <a:pt x="4" y="41"/>
                      </a:lnTo>
                      <a:lnTo>
                        <a:pt x="7" y="38"/>
                      </a:lnTo>
                      <a:lnTo>
                        <a:pt x="14" y="33"/>
                      </a:lnTo>
                      <a:lnTo>
                        <a:pt x="20" y="28"/>
                      </a:lnTo>
                      <a:lnTo>
                        <a:pt x="23" y="26"/>
                      </a:lnTo>
                      <a:lnTo>
                        <a:pt x="24" y="23"/>
                      </a:lnTo>
                      <a:lnTo>
                        <a:pt x="24" y="20"/>
                      </a:lnTo>
                      <a:lnTo>
                        <a:pt x="23" y="17"/>
                      </a:lnTo>
                      <a:lnTo>
                        <a:pt x="19" y="11"/>
                      </a:lnTo>
                      <a:lnTo>
                        <a:pt x="15" y="5"/>
                      </a:lnTo>
                      <a:lnTo>
                        <a:pt x="14" y="2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00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151" name="Group 56"/>
              <p:cNvGrpSpPr>
                <a:grpSpLocks noChangeAspect="1"/>
              </p:cNvGrpSpPr>
              <p:nvPr/>
            </p:nvGrpSpPr>
            <p:grpSpPr bwMode="auto">
              <a:xfrm>
                <a:off x="2036" y="1794"/>
                <a:ext cx="103" cy="113"/>
                <a:chOff x="3079" y="1318"/>
                <a:chExt cx="72" cy="79"/>
              </a:xfrm>
            </p:grpSpPr>
            <p:sp>
              <p:nvSpPr>
                <p:cNvPr id="5275" name="Freeform 57"/>
                <p:cNvSpPr>
                  <a:spLocks noChangeAspect="1"/>
                </p:cNvSpPr>
                <p:nvPr/>
              </p:nvSpPr>
              <p:spPr bwMode="auto">
                <a:xfrm>
                  <a:off x="3079" y="1318"/>
                  <a:ext cx="72" cy="79"/>
                </a:xfrm>
                <a:custGeom>
                  <a:avLst/>
                  <a:gdLst>
                    <a:gd name="T0" fmla="*/ 72 w 72"/>
                    <a:gd name="T1" fmla="*/ 79 h 79"/>
                    <a:gd name="T2" fmla="*/ 60 w 72"/>
                    <a:gd name="T3" fmla="*/ 69 h 79"/>
                    <a:gd name="T4" fmla="*/ 49 w 72"/>
                    <a:gd name="T5" fmla="*/ 60 h 79"/>
                    <a:gd name="T6" fmla="*/ 39 w 72"/>
                    <a:gd name="T7" fmla="*/ 51 h 79"/>
                    <a:gd name="T8" fmla="*/ 32 w 72"/>
                    <a:gd name="T9" fmla="*/ 43 h 79"/>
                    <a:gd name="T10" fmla="*/ 30 w 72"/>
                    <a:gd name="T11" fmla="*/ 39 h 79"/>
                    <a:gd name="T12" fmla="*/ 29 w 72"/>
                    <a:gd name="T13" fmla="*/ 35 h 79"/>
                    <a:gd name="T14" fmla="*/ 30 w 72"/>
                    <a:gd name="T15" fmla="*/ 28 h 79"/>
                    <a:gd name="T16" fmla="*/ 31 w 72"/>
                    <a:gd name="T17" fmla="*/ 22 h 79"/>
                    <a:gd name="T18" fmla="*/ 31 w 72"/>
                    <a:gd name="T19" fmla="*/ 19 h 79"/>
                    <a:gd name="T20" fmla="*/ 30 w 72"/>
                    <a:gd name="T21" fmla="*/ 16 h 79"/>
                    <a:gd name="T22" fmla="*/ 28 w 72"/>
                    <a:gd name="T23" fmla="*/ 14 h 79"/>
                    <a:gd name="T24" fmla="*/ 24 w 72"/>
                    <a:gd name="T25" fmla="*/ 11 h 79"/>
                    <a:gd name="T26" fmla="*/ 15 w 72"/>
                    <a:gd name="T27" fmla="*/ 8 h 79"/>
                    <a:gd name="T28" fmla="*/ 7 w 72"/>
                    <a:gd name="T29" fmla="*/ 4 h 79"/>
                    <a:gd name="T30" fmla="*/ 3 w 72"/>
                    <a:gd name="T31" fmla="*/ 2 h 79"/>
                    <a:gd name="T32" fmla="*/ 0 w 72"/>
                    <a:gd name="T33" fmla="*/ 0 h 79"/>
                    <a:gd name="T34" fmla="*/ 72 w 72"/>
                    <a:gd name="T35" fmla="*/ 79 h 7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2"/>
                    <a:gd name="T55" fmla="*/ 0 h 79"/>
                    <a:gd name="T56" fmla="*/ 72 w 72"/>
                    <a:gd name="T57" fmla="*/ 79 h 7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2" h="79">
                      <a:moveTo>
                        <a:pt x="72" y="79"/>
                      </a:moveTo>
                      <a:lnTo>
                        <a:pt x="60" y="69"/>
                      </a:lnTo>
                      <a:lnTo>
                        <a:pt x="49" y="60"/>
                      </a:lnTo>
                      <a:lnTo>
                        <a:pt x="39" y="51"/>
                      </a:lnTo>
                      <a:lnTo>
                        <a:pt x="32" y="43"/>
                      </a:lnTo>
                      <a:lnTo>
                        <a:pt x="30" y="39"/>
                      </a:lnTo>
                      <a:lnTo>
                        <a:pt x="29" y="35"/>
                      </a:lnTo>
                      <a:lnTo>
                        <a:pt x="30" y="28"/>
                      </a:lnTo>
                      <a:lnTo>
                        <a:pt x="31" y="22"/>
                      </a:lnTo>
                      <a:lnTo>
                        <a:pt x="31" y="19"/>
                      </a:lnTo>
                      <a:lnTo>
                        <a:pt x="30" y="16"/>
                      </a:lnTo>
                      <a:lnTo>
                        <a:pt x="28" y="14"/>
                      </a:lnTo>
                      <a:lnTo>
                        <a:pt x="24" y="11"/>
                      </a:lnTo>
                      <a:lnTo>
                        <a:pt x="15" y="8"/>
                      </a:lnTo>
                      <a:lnTo>
                        <a:pt x="7" y="4"/>
                      </a:ln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72" y="79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76" name="Freeform 58"/>
                <p:cNvSpPr>
                  <a:spLocks noChangeAspect="1"/>
                </p:cNvSpPr>
                <p:nvPr/>
              </p:nvSpPr>
              <p:spPr bwMode="auto">
                <a:xfrm>
                  <a:off x="3079" y="1318"/>
                  <a:ext cx="72" cy="79"/>
                </a:xfrm>
                <a:custGeom>
                  <a:avLst/>
                  <a:gdLst>
                    <a:gd name="T0" fmla="*/ 72 w 72"/>
                    <a:gd name="T1" fmla="*/ 79 h 79"/>
                    <a:gd name="T2" fmla="*/ 60 w 72"/>
                    <a:gd name="T3" fmla="*/ 69 h 79"/>
                    <a:gd name="T4" fmla="*/ 49 w 72"/>
                    <a:gd name="T5" fmla="*/ 60 h 79"/>
                    <a:gd name="T6" fmla="*/ 39 w 72"/>
                    <a:gd name="T7" fmla="*/ 51 h 79"/>
                    <a:gd name="T8" fmla="*/ 32 w 72"/>
                    <a:gd name="T9" fmla="*/ 43 h 79"/>
                    <a:gd name="T10" fmla="*/ 30 w 72"/>
                    <a:gd name="T11" fmla="*/ 39 h 79"/>
                    <a:gd name="T12" fmla="*/ 29 w 72"/>
                    <a:gd name="T13" fmla="*/ 35 h 79"/>
                    <a:gd name="T14" fmla="*/ 30 w 72"/>
                    <a:gd name="T15" fmla="*/ 28 h 79"/>
                    <a:gd name="T16" fmla="*/ 31 w 72"/>
                    <a:gd name="T17" fmla="*/ 22 h 79"/>
                    <a:gd name="T18" fmla="*/ 31 w 72"/>
                    <a:gd name="T19" fmla="*/ 19 h 79"/>
                    <a:gd name="T20" fmla="*/ 30 w 72"/>
                    <a:gd name="T21" fmla="*/ 16 h 79"/>
                    <a:gd name="T22" fmla="*/ 28 w 72"/>
                    <a:gd name="T23" fmla="*/ 14 h 79"/>
                    <a:gd name="T24" fmla="*/ 24 w 72"/>
                    <a:gd name="T25" fmla="*/ 11 h 79"/>
                    <a:gd name="T26" fmla="*/ 15 w 72"/>
                    <a:gd name="T27" fmla="*/ 8 h 79"/>
                    <a:gd name="T28" fmla="*/ 7 w 72"/>
                    <a:gd name="T29" fmla="*/ 4 h 79"/>
                    <a:gd name="T30" fmla="*/ 3 w 72"/>
                    <a:gd name="T31" fmla="*/ 2 h 79"/>
                    <a:gd name="T32" fmla="*/ 0 w 72"/>
                    <a:gd name="T33" fmla="*/ 0 h 7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2"/>
                    <a:gd name="T52" fmla="*/ 0 h 79"/>
                    <a:gd name="T53" fmla="*/ 72 w 72"/>
                    <a:gd name="T54" fmla="*/ 79 h 7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2" h="79">
                      <a:moveTo>
                        <a:pt x="72" y="79"/>
                      </a:moveTo>
                      <a:lnTo>
                        <a:pt x="60" y="69"/>
                      </a:lnTo>
                      <a:lnTo>
                        <a:pt x="49" y="60"/>
                      </a:lnTo>
                      <a:lnTo>
                        <a:pt x="39" y="51"/>
                      </a:lnTo>
                      <a:lnTo>
                        <a:pt x="32" y="43"/>
                      </a:lnTo>
                      <a:lnTo>
                        <a:pt x="30" y="39"/>
                      </a:lnTo>
                      <a:lnTo>
                        <a:pt x="29" y="35"/>
                      </a:lnTo>
                      <a:lnTo>
                        <a:pt x="30" y="28"/>
                      </a:lnTo>
                      <a:lnTo>
                        <a:pt x="31" y="22"/>
                      </a:lnTo>
                      <a:lnTo>
                        <a:pt x="31" y="19"/>
                      </a:lnTo>
                      <a:lnTo>
                        <a:pt x="30" y="16"/>
                      </a:lnTo>
                      <a:lnTo>
                        <a:pt x="28" y="14"/>
                      </a:lnTo>
                      <a:lnTo>
                        <a:pt x="24" y="11"/>
                      </a:lnTo>
                      <a:lnTo>
                        <a:pt x="15" y="8"/>
                      </a:lnTo>
                      <a:lnTo>
                        <a:pt x="7" y="4"/>
                      </a:lnTo>
                      <a:lnTo>
                        <a:pt x="3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152" name="Group 59"/>
              <p:cNvGrpSpPr>
                <a:grpSpLocks noChangeAspect="1"/>
              </p:cNvGrpSpPr>
              <p:nvPr/>
            </p:nvGrpSpPr>
            <p:grpSpPr bwMode="auto">
              <a:xfrm>
                <a:off x="2382" y="1870"/>
                <a:ext cx="241" cy="263"/>
                <a:chOff x="3322" y="1371"/>
                <a:chExt cx="170" cy="185"/>
              </a:xfrm>
            </p:grpSpPr>
            <p:sp>
              <p:nvSpPr>
                <p:cNvPr id="5273" name="Freeform 60"/>
                <p:cNvSpPr>
                  <a:spLocks noChangeAspect="1"/>
                </p:cNvSpPr>
                <p:nvPr/>
              </p:nvSpPr>
              <p:spPr bwMode="auto">
                <a:xfrm>
                  <a:off x="3322" y="1371"/>
                  <a:ext cx="170" cy="185"/>
                </a:xfrm>
                <a:custGeom>
                  <a:avLst/>
                  <a:gdLst>
                    <a:gd name="T0" fmla="*/ 0 w 170"/>
                    <a:gd name="T1" fmla="*/ 185 h 185"/>
                    <a:gd name="T2" fmla="*/ 29 w 170"/>
                    <a:gd name="T3" fmla="*/ 145 h 185"/>
                    <a:gd name="T4" fmla="*/ 43 w 170"/>
                    <a:gd name="T5" fmla="*/ 126 h 185"/>
                    <a:gd name="T6" fmla="*/ 57 w 170"/>
                    <a:gd name="T7" fmla="*/ 107 h 185"/>
                    <a:gd name="T8" fmla="*/ 70 w 170"/>
                    <a:gd name="T9" fmla="*/ 90 h 185"/>
                    <a:gd name="T10" fmla="*/ 83 w 170"/>
                    <a:gd name="T11" fmla="*/ 74 h 185"/>
                    <a:gd name="T12" fmla="*/ 95 w 170"/>
                    <a:gd name="T13" fmla="*/ 59 h 185"/>
                    <a:gd name="T14" fmla="*/ 106 w 170"/>
                    <a:gd name="T15" fmla="*/ 47 h 185"/>
                    <a:gd name="T16" fmla="*/ 116 w 170"/>
                    <a:gd name="T17" fmla="*/ 36 h 185"/>
                    <a:gd name="T18" fmla="*/ 126 w 170"/>
                    <a:gd name="T19" fmla="*/ 28 h 185"/>
                    <a:gd name="T20" fmla="*/ 134 w 170"/>
                    <a:gd name="T21" fmla="*/ 21 h 185"/>
                    <a:gd name="T22" fmla="*/ 142 w 170"/>
                    <a:gd name="T23" fmla="*/ 15 h 185"/>
                    <a:gd name="T24" fmla="*/ 150 w 170"/>
                    <a:gd name="T25" fmla="*/ 10 h 185"/>
                    <a:gd name="T26" fmla="*/ 157 w 170"/>
                    <a:gd name="T27" fmla="*/ 6 h 185"/>
                    <a:gd name="T28" fmla="*/ 170 w 170"/>
                    <a:gd name="T29" fmla="*/ 0 h 185"/>
                    <a:gd name="T30" fmla="*/ 0 w 170"/>
                    <a:gd name="T31" fmla="*/ 185 h 18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0"/>
                    <a:gd name="T49" fmla="*/ 0 h 185"/>
                    <a:gd name="T50" fmla="*/ 170 w 170"/>
                    <a:gd name="T51" fmla="*/ 185 h 18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0" h="185">
                      <a:moveTo>
                        <a:pt x="0" y="185"/>
                      </a:moveTo>
                      <a:lnTo>
                        <a:pt x="29" y="145"/>
                      </a:lnTo>
                      <a:lnTo>
                        <a:pt x="43" y="126"/>
                      </a:lnTo>
                      <a:lnTo>
                        <a:pt x="57" y="107"/>
                      </a:lnTo>
                      <a:lnTo>
                        <a:pt x="70" y="90"/>
                      </a:lnTo>
                      <a:lnTo>
                        <a:pt x="83" y="74"/>
                      </a:lnTo>
                      <a:lnTo>
                        <a:pt x="95" y="59"/>
                      </a:lnTo>
                      <a:lnTo>
                        <a:pt x="106" y="47"/>
                      </a:lnTo>
                      <a:lnTo>
                        <a:pt x="116" y="36"/>
                      </a:lnTo>
                      <a:lnTo>
                        <a:pt x="126" y="28"/>
                      </a:lnTo>
                      <a:lnTo>
                        <a:pt x="134" y="21"/>
                      </a:lnTo>
                      <a:lnTo>
                        <a:pt x="142" y="15"/>
                      </a:lnTo>
                      <a:lnTo>
                        <a:pt x="150" y="10"/>
                      </a:lnTo>
                      <a:lnTo>
                        <a:pt x="157" y="6"/>
                      </a:lnTo>
                      <a:lnTo>
                        <a:pt x="170" y="0"/>
                      </a:lnTo>
                      <a:lnTo>
                        <a:pt x="0" y="185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74" name="Freeform 61"/>
                <p:cNvSpPr>
                  <a:spLocks noChangeAspect="1"/>
                </p:cNvSpPr>
                <p:nvPr/>
              </p:nvSpPr>
              <p:spPr bwMode="auto">
                <a:xfrm>
                  <a:off x="3322" y="1371"/>
                  <a:ext cx="170" cy="185"/>
                </a:xfrm>
                <a:custGeom>
                  <a:avLst/>
                  <a:gdLst>
                    <a:gd name="T0" fmla="*/ 0 w 170"/>
                    <a:gd name="T1" fmla="*/ 185 h 185"/>
                    <a:gd name="T2" fmla="*/ 29 w 170"/>
                    <a:gd name="T3" fmla="*/ 145 h 185"/>
                    <a:gd name="T4" fmla="*/ 43 w 170"/>
                    <a:gd name="T5" fmla="*/ 126 h 185"/>
                    <a:gd name="T6" fmla="*/ 57 w 170"/>
                    <a:gd name="T7" fmla="*/ 107 h 185"/>
                    <a:gd name="T8" fmla="*/ 70 w 170"/>
                    <a:gd name="T9" fmla="*/ 90 h 185"/>
                    <a:gd name="T10" fmla="*/ 83 w 170"/>
                    <a:gd name="T11" fmla="*/ 74 h 185"/>
                    <a:gd name="T12" fmla="*/ 95 w 170"/>
                    <a:gd name="T13" fmla="*/ 59 h 185"/>
                    <a:gd name="T14" fmla="*/ 106 w 170"/>
                    <a:gd name="T15" fmla="*/ 47 h 185"/>
                    <a:gd name="T16" fmla="*/ 116 w 170"/>
                    <a:gd name="T17" fmla="*/ 36 h 185"/>
                    <a:gd name="T18" fmla="*/ 126 w 170"/>
                    <a:gd name="T19" fmla="*/ 28 h 185"/>
                    <a:gd name="T20" fmla="*/ 134 w 170"/>
                    <a:gd name="T21" fmla="*/ 21 h 185"/>
                    <a:gd name="T22" fmla="*/ 142 w 170"/>
                    <a:gd name="T23" fmla="*/ 15 h 185"/>
                    <a:gd name="T24" fmla="*/ 150 w 170"/>
                    <a:gd name="T25" fmla="*/ 10 h 185"/>
                    <a:gd name="T26" fmla="*/ 157 w 170"/>
                    <a:gd name="T27" fmla="*/ 6 h 185"/>
                    <a:gd name="T28" fmla="*/ 170 w 170"/>
                    <a:gd name="T29" fmla="*/ 0 h 1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0"/>
                    <a:gd name="T46" fmla="*/ 0 h 185"/>
                    <a:gd name="T47" fmla="*/ 170 w 170"/>
                    <a:gd name="T48" fmla="*/ 185 h 1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0" h="185">
                      <a:moveTo>
                        <a:pt x="0" y="185"/>
                      </a:moveTo>
                      <a:lnTo>
                        <a:pt x="29" y="145"/>
                      </a:lnTo>
                      <a:lnTo>
                        <a:pt x="43" y="126"/>
                      </a:lnTo>
                      <a:lnTo>
                        <a:pt x="57" y="107"/>
                      </a:lnTo>
                      <a:lnTo>
                        <a:pt x="70" y="90"/>
                      </a:lnTo>
                      <a:lnTo>
                        <a:pt x="83" y="74"/>
                      </a:lnTo>
                      <a:lnTo>
                        <a:pt x="95" y="59"/>
                      </a:lnTo>
                      <a:lnTo>
                        <a:pt x="106" y="47"/>
                      </a:lnTo>
                      <a:lnTo>
                        <a:pt x="116" y="36"/>
                      </a:lnTo>
                      <a:lnTo>
                        <a:pt x="126" y="28"/>
                      </a:lnTo>
                      <a:lnTo>
                        <a:pt x="134" y="21"/>
                      </a:lnTo>
                      <a:lnTo>
                        <a:pt x="142" y="15"/>
                      </a:lnTo>
                      <a:lnTo>
                        <a:pt x="150" y="10"/>
                      </a:lnTo>
                      <a:lnTo>
                        <a:pt x="157" y="6"/>
                      </a:lnTo>
                      <a:lnTo>
                        <a:pt x="170" y="0"/>
                      </a:lnTo>
                    </a:path>
                  </a:pathLst>
                </a:custGeom>
                <a:solidFill>
                  <a:srgbClr val="00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155" name="Group 64"/>
              <p:cNvGrpSpPr>
                <a:grpSpLocks noChangeAspect="1"/>
              </p:cNvGrpSpPr>
              <p:nvPr/>
            </p:nvGrpSpPr>
            <p:grpSpPr bwMode="auto">
              <a:xfrm>
                <a:off x="2535" y="1880"/>
                <a:ext cx="32" cy="69"/>
                <a:chOff x="3430" y="1378"/>
                <a:chExt cx="22" cy="49"/>
              </a:xfrm>
            </p:grpSpPr>
            <p:sp>
              <p:nvSpPr>
                <p:cNvPr id="5271" name="Freeform 65"/>
                <p:cNvSpPr>
                  <a:spLocks noChangeAspect="1"/>
                </p:cNvSpPr>
                <p:nvPr/>
              </p:nvSpPr>
              <p:spPr bwMode="auto">
                <a:xfrm>
                  <a:off x="3430" y="1378"/>
                  <a:ext cx="22" cy="49"/>
                </a:xfrm>
                <a:custGeom>
                  <a:avLst/>
                  <a:gdLst>
                    <a:gd name="T0" fmla="*/ 0 w 22"/>
                    <a:gd name="T1" fmla="*/ 0 h 49"/>
                    <a:gd name="T2" fmla="*/ 7 w 22"/>
                    <a:gd name="T3" fmla="*/ 16 h 49"/>
                    <a:gd name="T4" fmla="*/ 13 w 22"/>
                    <a:gd name="T5" fmla="*/ 30 h 49"/>
                    <a:gd name="T6" fmla="*/ 18 w 22"/>
                    <a:gd name="T7" fmla="*/ 41 h 49"/>
                    <a:gd name="T8" fmla="*/ 20 w 22"/>
                    <a:gd name="T9" fmla="*/ 46 h 49"/>
                    <a:gd name="T10" fmla="*/ 22 w 22"/>
                    <a:gd name="T11" fmla="*/ 49 h 49"/>
                    <a:gd name="T12" fmla="*/ 0 w 22"/>
                    <a:gd name="T13" fmla="*/ 0 h 4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"/>
                    <a:gd name="T22" fmla="*/ 0 h 49"/>
                    <a:gd name="T23" fmla="*/ 22 w 22"/>
                    <a:gd name="T24" fmla="*/ 49 h 4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" h="49">
                      <a:moveTo>
                        <a:pt x="0" y="0"/>
                      </a:moveTo>
                      <a:lnTo>
                        <a:pt x="7" y="16"/>
                      </a:lnTo>
                      <a:lnTo>
                        <a:pt x="13" y="30"/>
                      </a:lnTo>
                      <a:lnTo>
                        <a:pt x="18" y="41"/>
                      </a:lnTo>
                      <a:lnTo>
                        <a:pt x="20" y="46"/>
                      </a:lnTo>
                      <a:lnTo>
                        <a:pt x="22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72" name="Freeform 66"/>
                <p:cNvSpPr>
                  <a:spLocks noChangeAspect="1"/>
                </p:cNvSpPr>
                <p:nvPr/>
              </p:nvSpPr>
              <p:spPr bwMode="auto">
                <a:xfrm>
                  <a:off x="3430" y="1378"/>
                  <a:ext cx="22" cy="49"/>
                </a:xfrm>
                <a:custGeom>
                  <a:avLst/>
                  <a:gdLst>
                    <a:gd name="T0" fmla="*/ 0 w 22"/>
                    <a:gd name="T1" fmla="*/ 0 h 49"/>
                    <a:gd name="T2" fmla="*/ 7 w 22"/>
                    <a:gd name="T3" fmla="*/ 16 h 49"/>
                    <a:gd name="T4" fmla="*/ 13 w 22"/>
                    <a:gd name="T5" fmla="*/ 30 h 49"/>
                    <a:gd name="T6" fmla="*/ 18 w 22"/>
                    <a:gd name="T7" fmla="*/ 41 h 49"/>
                    <a:gd name="T8" fmla="*/ 20 w 22"/>
                    <a:gd name="T9" fmla="*/ 46 h 49"/>
                    <a:gd name="T10" fmla="*/ 22 w 22"/>
                    <a:gd name="T11" fmla="*/ 49 h 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"/>
                    <a:gd name="T19" fmla="*/ 0 h 49"/>
                    <a:gd name="T20" fmla="*/ 22 w 22"/>
                    <a:gd name="T21" fmla="*/ 49 h 4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" h="49">
                      <a:moveTo>
                        <a:pt x="0" y="0"/>
                      </a:moveTo>
                      <a:lnTo>
                        <a:pt x="7" y="16"/>
                      </a:lnTo>
                      <a:lnTo>
                        <a:pt x="13" y="30"/>
                      </a:lnTo>
                      <a:lnTo>
                        <a:pt x="18" y="41"/>
                      </a:lnTo>
                      <a:lnTo>
                        <a:pt x="20" y="46"/>
                      </a:lnTo>
                      <a:lnTo>
                        <a:pt x="22" y="49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156" name="Group 67"/>
              <p:cNvGrpSpPr>
                <a:grpSpLocks/>
              </p:cNvGrpSpPr>
              <p:nvPr/>
            </p:nvGrpSpPr>
            <p:grpSpPr bwMode="auto">
              <a:xfrm rot="4975751">
                <a:off x="2349" y="1391"/>
                <a:ext cx="404" cy="397"/>
                <a:chOff x="1548" y="1232"/>
                <a:chExt cx="404" cy="397"/>
              </a:xfrm>
            </p:grpSpPr>
            <p:grpSp>
              <p:nvGrpSpPr>
                <p:cNvPr id="5254" name="Group 68"/>
                <p:cNvGrpSpPr>
                  <a:grpSpLocks noChangeAspect="1"/>
                </p:cNvGrpSpPr>
                <p:nvPr/>
              </p:nvGrpSpPr>
              <p:grpSpPr bwMode="auto">
                <a:xfrm>
                  <a:off x="1680" y="1344"/>
                  <a:ext cx="225" cy="262"/>
                  <a:chOff x="3158" y="1100"/>
                  <a:chExt cx="158" cy="184"/>
                </a:xfrm>
              </p:grpSpPr>
              <p:sp>
                <p:nvSpPr>
                  <p:cNvPr id="5269" name="Freeform 69"/>
                  <p:cNvSpPr>
                    <a:spLocks noChangeAspect="1"/>
                  </p:cNvSpPr>
                  <p:nvPr/>
                </p:nvSpPr>
                <p:spPr bwMode="auto">
                  <a:xfrm>
                    <a:off x="3158" y="1100"/>
                    <a:ext cx="158" cy="184"/>
                  </a:xfrm>
                  <a:custGeom>
                    <a:avLst/>
                    <a:gdLst>
                      <a:gd name="T0" fmla="*/ 158 w 158"/>
                      <a:gd name="T1" fmla="*/ 184 h 184"/>
                      <a:gd name="T2" fmla="*/ 151 w 158"/>
                      <a:gd name="T3" fmla="*/ 158 h 184"/>
                      <a:gd name="T4" fmla="*/ 142 w 158"/>
                      <a:gd name="T5" fmla="*/ 133 h 184"/>
                      <a:gd name="T6" fmla="*/ 136 w 158"/>
                      <a:gd name="T7" fmla="*/ 120 h 184"/>
                      <a:gd name="T8" fmla="*/ 130 w 158"/>
                      <a:gd name="T9" fmla="*/ 108 h 184"/>
                      <a:gd name="T10" fmla="*/ 122 w 158"/>
                      <a:gd name="T11" fmla="*/ 96 h 184"/>
                      <a:gd name="T12" fmla="*/ 113 w 158"/>
                      <a:gd name="T13" fmla="*/ 84 h 184"/>
                      <a:gd name="T14" fmla="*/ 102 w 158"/>
                      <a:gd name="T15" fmla="*/ 73 h 184"/>
                      <a:gd name="T16" fmla="*/ 90 w 158"/>
                      <a:gd name="T17" fmla="*/ 62 h 184"/>
                      <a:gd name="T18" fmla="*/ 77 w 158"/>
                      <a:gd name="T19" fmla="*/ 51 h 184"/>
                      <a:gd name="T20" fmla="*/ 63 w 158"/>
                      <a:gd name="T21" fmla="*/ 41 h 184"/>
                      <a:gd name="T22" fmla="*/ 32 w 158"/>
                      <a:gd name="T23" fmla="*/ 20 h 184"/>
                      <a:gd name="T24" fmla="*/ 0 w 158"/>
                      <a:gd name="T25" fmla="*/ 0 h 184"/>
                      <a:gd name="T26" fmla="*/ 158 w 158"/>
                      <a:gd name="T27" fmla="*/ 184 h 18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58"/>
                      <a:gd name="T43" fmla="*/ 0 h 184"/>
                      <a:gd name="T44" fmla="*/ 158 w 158"/>
                      <a:gd name="T45" fmla="*/ 184 h 18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58" h="184">
                        <a:moveTo>
                          <a:pt x="158" y="184"/>
                        </a:moveTo>
                        <a:lnTo>
                          <a:pt x="151" y="158"/>
                        </a:lnTo>
                        <a:lnTo>
                          <a:pt x="142" y="133"/>
                        </a:lnTo>
                        <a:lnTo>
                          <a:pt x="136" y="120"/>
                        </a:lnTo>
                        <a:lnTo>
                          <a:pt x="130" y="108"/>
                        </a:lnTo>
                        <a:lnTo>
                          <a:pt x="122" y="96"/>
                        </a:lnTo>
                        <a:lnTo>
                          <a:pt x="113" y="84"/>
                        </a:lnTo>
                        <a:lnTo>
                          <a:pt x="102" y="73"/>
                        </a:lnTo>
                        <a:lnTo>
                          <a:pt x="90" y="62"/>
                        </a:lnTo>
                        <a:lnTo>
                          <a:pt x="77" y="51"/>
                        </a:lnTo>
                        <a:lnTo>
                          <a:pt x="63" y="41"/>
                        </a:lnTo>
                        <a:lnTo>
                          <a:pt x="32" y="20"/>
                        </a:lnTo>
                        <a:lnTo>
                          <a:pt x="0" y="0"/>
                        </a:lnTo>
                        <a:lnTo>
                          <a:pt x="158" y="184"/>
                        </a:lnTo>
                        <a:close/>
                      </a:path>
                    </a:pathLst>
                  </a:custGeom>
                  <a:solidFill>
                    <a:srgbClr val="00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70" name="Freeform 70"/>
                  <p:cNvSpPr>
                    <a:spLocks noChangeAspect="1"/>
                  </p:cNvSpPr>
                  <p:nvPr/>
                </p:nvSpPr>
                <p:spPr bwMode="auto">
                  <a:xfrm>
                    <a:off x="3158" y="1100"/>
                    <a:ext cx="158" cy="184"/>
                  </a:xfrm>
                  <a:custGeom>
                    <a:avLst/>
                    <a:gdLst>
                      <a:gd name="T0" fmla="*/ 158 w 158"/>
                      <a:gd name="T1" fmla="*/ 184 h 184"/>
                      <a:gd name="T2" fmla="*/ 151 w 158"/>
                      <a:gd name="T3" fmla="*/ 158 h 184"/>
                      <a:gd name="T4" fmla="*/ 142 w 158"/>
                      <a:gd name="T5" fmla="*/ 133 h 184"/>
                      <a:gd name="T6" fmla="*/ 136 w 158"/>
                      <a:gd name="T7" fmla="*/ 120 h 184"/>
                      <a:gd name="T8" fmla="*/ 130 w 158"/>
                      <a:gd name="T9" fmla="*/ 108 h 184"/>
                      <a:gd name="T10" fmla="*/ 122 w 158"/>
                      <a:gd name="T11" fmla="*/ 96 h 184"/>
                      <a:gd name="T12" fmla="*/ 113 w 158"/>
                      <a:gd name="T13" fmla="*/ 84 h 184"/>
                      <a:gd name="T14" fmla="*/ 102 w 158"/>
                      <a:gd name="T15" fmla="*/ 73 h 184"/>
                      <a:gd name="T16" fmla="*/ 90 w 158"/>
                      <a:gd name="T17" fmla="*/ 62 h 184"/>
                      <a:gd name="T18" fmla="*/ 77 w 158"/>
                      <a:gd name="T19" fmla="*/ 51 h 184"/>
                      <a:gd name="T20" fmla="*/ 63 w 158"/>
                      <a:gd name="T21" fmla="*/ 41 h 184"/>
                      <a:gd name="T22" fmla="*/ 32 w 158"/>
                      <a:gd name="T23" fmla="*/ 20 h 184"/>
                      <a:gd name="T24" fmla="*/ 0 w 158"/>
                      <a:gd name="T25" fmla="*/ 0 h 18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58"/>
                      <a:gd name="T40" fmla="*/ 0 h 184"/>
                      <a:gd name="T41" fmla="*/ 158 w 158"/>
                      <a:gd name="T42" fmla="*/ 184 h 18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58" h="184">
                        <a:moveTo>
                          <a:pt x="158" y="184"/>
                        </a:moveTo>
                        <a:lnTo>
                          <a:pt x="151" y="158"/>
                        </a:lnTo>
                        <a:lnTo>
                          <a:pt x="142" y="133"/>
                        </a:lnTo>
                        <a:lnTo>
                          <a:pt x="136" y="120"/>
                        </a:lnTo>
                        <a:lnTo>
                          <a:pt x="130" y="108"/>
                        </a:lnTo>
                        <a:lnTo>
                          <a:pt x="122" y="96"/>
                        </a:lnTo>
                        <a:lnTo>
                          <a:pt x="113" y="84"/>
                        </a:lnTo>
                        <a:lnTo>
                          <a:pt x="102" y="73"/>
                        </a:lnTo>
                        <a:lnTo>
                          <a:pt x="90" y="62"/>
                        </a:lnTo>
                        <a:lnTo>
                          <a:pt x="77" y="51"/>
                        </a:lnTo>
                        <a:lnTo>
                          <a:pt x="63" y="41"/>
                        </a:lnTo>
                        <a:lnTo>
                          <a:pt x="32" y="2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5255" name="Freeform 71"/>
                <p:cNvSpPr>
                  <a:spLocks noChangeAspect="1"/>
                </p:cNvSpPr>
                <p:nvPr/>
              </p:nvSpPr>
              <p:spPr bwMode="auto">
                <a:xfrm>
                  <a:off x="1759" y="1477"/>
                  <a:ext cx="95" cy="81"/>
                </a:xfrm>
                <a:custGeom>
                  <a:avLst/>
                  <a:gdLst>
                    <a:gd name="T0" fmla="*/ 2101 w 67"/>
                    <a:gd name="T1" fmla="*/ 1 h 57"/>
                    <a:gd name="T2" fmla="*/ 2178 w 67"/>
                    <a:gd name="T3" fmla="*/ 152 h 57"/>
                    <a:gd name="T4" fmla="*/ 2198 w 67"/>
                    <a:gd name="T5" fmla="*/ 307 h 57"/>
                    <a:gd name="T6" fmla="*/ 2198 w 67"/>
                    <a:gd name="T7" fmla="*/ 551 h 57"/>
                    <a:gd name="T8" fmla="*/ 2121 w 67"/>
                    <a:gd name="T9" fmla="*/ 800 h 57"/>
                    <a:gd name="T10" fmla="*/ 2060 w 67"/>
                    <a:gd name="T11" fmla="*/ 1059 h 57"/>
                    <a:gd name="T12" fmla="*/ 1991 w 67"/>
                    <a:gd name="T13" fmla="*/ 1306 h 57"/>
                    <a:gd name="T14" fmla="*/ 1877 w 67"/>
                    <a:gd name="T15" fmla="*/ 1529 h 57"/>
                    <a:gd name="T16" fmla="*/ 1788 w 67"/>
                    <a:gd name="T17" fmla="*/ 1688 h 57"/>
                    <a:gd name="T18" fmla="*/ 1650 w 67"/>
                    <a:gd name="T19" fmla="*/ 1779 h 57"/>
                    <a:gd name="T20" fmla="*/ 1482 w 67"/>
                    <a:gd name="T21" fmla="*/ 1856 h 57"/>
                    <a:gd name="T22" fmla="*/ 1093 w 67"/>
                    <a:gd name="T23" fmla="*/ 1910 h 57"/>
                    <a:gd name="T24" fmla="*/ 698 w 67"/>
                    <a:gd name="T25" fmla="*/ 1910 h 57"/>
                    <a:gd name="T26" fmla="*/ 544 w 67"/>
                    <a:gd name="T27" fmla="*/ 1896 h 57"/>
                    <a:gd name="T28" fmla="*/ 389 w 67"/>
                    <a:gd name="T29" fmla="*/ 1856 h 57"/>
                    <a:gd name="T30" fmla="*/ 299 w 67"/>
                    <a:gd name="T31" fmla="*/ 1779 h 57"/>
                    <a:gd name="T32" fmla="*/ 211 w 67"/>
                    <a:gd name="T33" fmla="*/ 1648 h 57"/>
                    <a:gd name="T34" fmla="*/ 1 w 67"/>
                    <a:gd name="T35" fmla="*/ 1344 h 57"/>
                    <a:gd name="T36" fmla="*/ 0 w 67"/>
                    <a:gd name="T37" fmla="*/ 1188 h 57"/>
                    <a:gd name="T38" fmla="*/ 0 w 67"/>
                    <a:gd name="T39" fmla="*/ 1017 h 57"/>
                    <a:gd name="T40" fmla="*/ 1 w 67"/>
                    <a:gd name="T41" fmla="*/ 840 h 57"/>
                    <a:gd name="T42" fmla="*/ 105 w 67"/>
                    <a:gd name="T43" fmla="*/ 716 h 57"/>
                    <a:gd name="T44" fmla="*/ 271 w 67"/>
                    <a:gd name="T45" fmla="*/ 563 h 57"/>
                    <a:gd name="T46" fmla="*/ 492 w 67"/>
                    <a:gd name="T47" fmla="*/ 436 h 57"/>
                    <a:gd name="T48" fmla="*/ 771 w 67"/>
                    <a:gd name="T49" fmla="*/ 307 h 57"/>
                    <a:gd name="T50" fmla="*/ 1093 w 67"/>
                    <a:gd name="T51" fmla="*/ 163 h 57"/>
                    <a:gd name="T52" fmla="*/ 1404 w 67"/>
                    <a:gd name="T53" fmla="*/ 75 h 57"/>
                    <a:gd name="T54" fmla="*/ 1713 w 67"/>
                    <a:gd name="T55" fmla="*/ 1 h 57"/>
                    <a:gd name="T56" fmla="*/ 1947 w 67"/>
                    <a:gd name="T57" fmla="*/ 0 h 57"/>
                    <a:gd name="T58" fmla="*/ 2101 w 67"/>
                    <a:gd name="T59" fmla="*/ 1 h 5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7"/>
                    <a:gd name="T91" fmla="*/ 0 h 57"/>
                    <a:gd name="T92" fmla="*/ 67 w 67"/>
                    <a:gd name="T93" fmla="*/ 57 h 57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7" h="57">
                      <a:moveTo>
                        <a:pt x="64" y="1"/>
                      </a:moveTo>
                      <a:lnTo>
                        <a:pt x="66" y="4"/>
                      </a:lnTo>
                      <a:lnTo>
                        <a:pt x="67" y="9"/>
                      </a:lnTo>
                      <a:lnTo>
                        <a:pt x="67" y="16"/>
                      </a:lnTo>
                      <a:lnTo>
                        <a:pt x="65" y="24"/>
                      </a:lnTo>
                      <a:lnTo>
                        <a:pt x="63" y="32"/>
                      </a:lnTo>
                      <a:lnTo>
                        <a:pt x="61" y="39"/>
                      </a:lnTo>
                      <a:lnTo>
                        <a:pt x="57" y="46"/>
                      </a:lnTo>
                      <a:lnTo>
                        <a:pt x="54" y="50"/>
                      </a:lnTo>
                      <a:lnTo>
                        <a:pt x="50" y="53"/>
                      </a:lnTo>
                      <a:lnTo>
                        <a:pt x="45" y="55"/>
                      </a:lnTo>
                      <a:lnTo>
                        <a:pt x="33" y="57"/>
                      </a:lnTo>
                      <a:lnTo>
                        <a:pt x="21" y="57"/>
                      </a:lnTo>
                      <a:lnTo>
                        <a:pt x="16" y="56"/>
                      </a:lnTo>
                      <a:lnTo>
                        <a:pt x="12" y="55"/>
                      </a:lnTo>
                      <a:lnTo>
                        <a:pt x="9" y="53"/>
                      </a:lnTo>
                      <a:lnTo>
                        <a:pt x="6" y="49"/>
                      </a:lnTo>
                      <a:lnTo>
                        <a:pt x="1" y="40"/>
                      </a:lnTo>
                      <a:lnTo>
                        <a:pt x="0" y="35"/>
                      </a:lnTo>
                      <a:lnTo>
                        <a:pt x="0" y="30"/>
                      </a:lnTo>
                      <a:lnTo>
                        <a:pt x="1" y="25"/>
                      </a:lnTo>
                      <a:lnTo>
                        <a:pt x="3" y="21"/>
                      </a:lnTo>
                      <a:lnTo>
                        <a:pt x="8" y="17"/>
                      </a:lnTo>
                      <a:lnTo>
                        <a:pt x="15" y="13"/>
                      </a:lnTo>
                      <a:lnTo>
                        <a:pt x="23" y="9"/>
                      </a:lnTo>
                      <a:lnTo>
                        <a:pt x="33" y="5"/>
                      </a:lnTo>
                      <a:lnTo>
                        <a:pt x="43" y="2"/>
                      </a:lnTo>
                      <a:lnTo>
                        <a:pt x="52" y="1"/>
                      </a:lnTo>
                      <a:lnTo>
                        <a:pt x="59" y="0"/>
                      </a:lnTo>
                      <a:lnTo>
                        <a:pt x="64" y="1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56" name="Freeform 72"/>
                <p:cNvSpPr>
                  <a:spLocks noChangeAspect="1"/>
                </p:cNvSpPr>
                <p:nvPr/>
              </p:nvSpPr>
              <p:spPr bwMode="auto">
                <a:xfrm>
                  <a:off x="1874" y="1381"/>
                  <a:ext cx="78" cy="100"/>
                </a:xfrm>
                <a:custGeom>
                  <a:avLst/>
                  <a:gdLst>
                    <a:gd name="T0" fmla="*/ 1 w 55"/>
                    <a:gd name="T1" fmla="*/ 2416 h 70"/>
                    <a:gd name="T2" fmla="*/ 163 w 55"/>
                    <a:gd name="T3" fmla="*/ 2476 h 70"/>
                    <a:gd name="T4" fmla="*/ 328 w 55"/>
                    <a:gd name="T5" fmla="*/ 2476 h 70"/>
                    <a:gd name="T6" fmla="*/ 552 w 55"/>
                    <a:gd name="T7" fmla="*/ 2441 h 70"/>
                    <a:gd name="T8" fmla="*/ 821 w 55"/>
                    <a:gd name="T9" fmla="*/ 2380 h 70"/>
                    <a:gd name="T10" fmla="*/ 1096 w 55"/>
                    <a:gd name="T11" fmla="*/ 2263 h 70"/>
                    <a:gd name="T12" fmla="*/ 1326 w 55"/>
                    <a:gd name="T13" fmla="*/ 2149 h 70"/>
                    <a:gd name="T14" fmla="*/ 1499 w 55"/>
                    <a:gd name="T15" fmla="*/ 2014 h 70"/>
                    <a:gd name="T16" fmla="*/ 1651 w 55"/>
                    <a:gd name="T17" fmla="*/ 1899 h 70"/>
                    <a:gd name="T18" fmla="*/ 1732 w 55"/>
                    <a:gd name="T19" fmla="*/ 1733 h 70"/>
                    <a:gd name="T20" fmla="*/ 1788 w 55"/>
                    <a:gd name="T21" fmla="*/ 1566 h 70"/>
                    <a:gd name="T22" fmla="*/ 1812 w 55"/>
                    <a:gd name="T23" fmla="*/ 1096 h 70"/>
                    <a:gd name="T24" fmla="*/ 1788 w 55"/>
                    <a:gd name="T25" fmla="*/ 680 h 70"/>
                    <a:gd name="T26" fmla="*/ 1713 w 55"/>
                    <a:gd name="T27" fmla="*/ 499 h 70"/>
                    <a:gd name="T28" fmla="*/ 1651 w 55"/>
                    <a:gd name="T29" fmla="*/ 349 h 70"/>
                    <a:gd name="T30" fmla="*/ 1554 w 55"/>
                    <a:gd name="T31" fmla="*/ 244 h 70"/>
                    <a:gd name="T32" fmla="*/ 1439 w 55"/>
                    <a:gd name="T33" fmla="*/ 163 h 70"/>
                    <a:gd name="T34" fmla="*/ 1164 w 55"/>
                    <a:gd name="T35" fmla="*/ 1 h 70"/>
                    <a:gd name="T36" fmla="*/ 997 w 55"/>
                    <a:gd name="T37" fmla="*/ 0 h 70"/>
                    <a:gd name="T38" fmla="*/ 821 w 55"/>
                    <a:gd name="T39" fmla="*/ 0 h 70"/>
                    <a:gd name="T40" fmla="*/ 659 w 55"/>
                    <a:gd name="T41" fmla="*/ 80 h 70"/>
                    <a:gd name="T42" fmla="*/ 545 w 55"/>
                    <a:gd name="T43" fmla="*/ 171 h 70"/>
                    <a:gd name="T44" fmla="*/ 389 w 55"/>
                    <a:gd name="T45" fmla="*/ 349 h 70"/>
                    <a:gd name="T46" fmla="*/ 299 w 55"/>
                    <a:gd name="T47" fmla="*/ 651 h 70"/>
                    <a:gd name="T48" fmla="*/ 211 w 55"/>
                    <a:gd name="T49" fmla="*/ 971 h 70"/>
                    <a:gd name="T50" fmla="*/ 105 w 55"/>
                    <a:gd name="T51" fmla="*/ 1329 h 70"/>
                    <a:gd name="T52" fmla="*/ 1 w 55"/>
                    <a:gd name="T53" fmla="*/ 1666 h 70"/>
                    <a:gd name="T54" fmla="*/ 0 w 55"/>
                    <a:gd name="T55" fmla="*/ 1981 h 70"/>
                    <a:gd name="T56" fmla="*/ 0 w 55"/>
                    <a:gd name="T57" fmla="*/ 2237 h 70"/>
                    <a:gd name="T58" fmla="*/ 1 w 55"/>
                    <a:gd name="T59" fmla="*/ 2416 h 70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5"/>
                    <a:gd name="T91" fmla="*/ 0 h 70"/>
                    <a:gd name="T92" fmla="*/ 55 w 55"/>
                    <a:gd name="T93" fmla="*/ 70 h 70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5" h="70">
                      <a:moveTo>
                        <a:pt x="1" y="68"/>
                      </a:moveTo>
                      <a:lnTo>
                        <a:pt x="5" y="70"/>
                      </a:lnTo>
                      <a:lnTo>
                        <a:pt x="10" y="70"/>
                      </a:lnTo>
                      <a:lnTo>
                        <a:pt x="17" y="69"/>
                      </a:lnTo>
                      <a:lnTo>
                        <a:pt x="25" y="67"/>
                      </a:lnTo>
                      <a:lnTo>
                        <a:pt x="33" y="64"/>
                      </a:lnTo>
                      <a:lnTo>
                        <a:pt x="40" y="61"/>
                      </a:lnTo>
                      <a:lnTo>
                        <a:pt x="46" y="57"/>
                      </a:lnTo>
                      <a:lnTo>
                        <a:pt x="50" y="53"/>
                      </a:lnTo>
                      <a:lnTo>
                        <a:pt x="53" y="49"/>
                      </a:lnTo>
                      <a:lnTo>
                        <a:pt x="54" y="44"/>
                      </a:lnTo>
                      <a:lnTo>
                        <a:pt x="55" y="31"/>
                      </a:lnTo>
                      <a:lnTo>
                        <a:pt x="54" y="19"/>
                      </a:lnTo>
                      <a:lnTo>
                        <a:pt x="52" y="14"/>
                      </a:lnTo>
                      <a:lnTo>
                        <a:pt x="50" y="10"/>
                      </a:lnTo>
                      <a:lnTo>
                        <a:pt x="47" y="7"/>
                      </a:lnTo>
                      <a:lnTo>
                        <a:pt x="44" y="4"/>
                      </a:lnTo>
                      <a:lnTo>
                        <a:pt x="35" y="1"/>
                      </a:lnTo>
                      <a:lnTo>
                        <a:pt x="30" y="0"/>
                      </a:lnTo>
                      <a:lnTo>
                        <a:pt x="25" y="0"/>
                      </a:lnTo>
                      <a:lnTo>
                        <a:pt x="20" y="2"/>
                      </a:lnTo>
                      <a:lnTo>
                        <a:pt x="16" y="5"/>
                      </a:lnTo>
                      <a:lnTo>
                        <a:pt x="12" y="10"/>
                      </a:lnTo>
                      <a:lnTo>
                        <a:pt x="9" y="18"/>
                      </a:lnTo>
                      <a:lnTo>
                        <a:pt x="6" y="27"/>
                      </a:lnTo>
                      <a:lnTo>
                        <a:pt x="3" y="37"/>
                      </a:lnTo>
                      <a:lnTo>
                        <a:pt x="1" y="47"/>
                      </a:lnTo>
                      <a:lnTo>
                        <a:pt x="0" y="56"/>
                      </a:lnTo>
                      <a:lnTo>
                        <a:pt x="0" y="63"/>
                      </a:lnTo>
                      <a:lnTo>
                        <a:pt x="1" y="68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57" name="Freeform 73"/>
                <p:cNvSpPr>
                  <a:spLocks noChangeAspect="1"/>
                </p:cNvSpPr>
                <p:nvPr/>
              </p:nvSpPr>
              <p:spPr bwMode="auto">
                <a:xfrm>
                  <a:off x="1702" y="1427"/>
                  <a:ext cx="99" cy="81"/>
                </a:xfrm>
                <a:custGeom>
                  <a:avLst/>
                  <a:gdLst>
                    <a:gd name="T0" fmla="*/ 2054 w 70"/>
                    <a:gd name="T1" fmla="*/ 107 h 57"/>
                    <a:gd name="T2" fmla="*/ 2147 w 70"/>
                    <a:gd name="T3" fmla="*/ 232 h 57"/>
                    <a:gd name="T4" fmla="*/ 2239 w 70"/>
                    <a:gd name="T5" fmla="*/ 396 h 57"/>
                    <a:gd name="T6" fmla="*/ 2240 w 70"/>
                    <a:gd name="T7" fmla="*/ 632 h 57"/>
                    <a:gd name="T8" fmla="*/ 2240 w 70"/>
                    <a:gd name="T9" fmla="*/ 898 h 57"/>
                    <a:gd name="T10" fmla="*/ 2240 w 70"/>
                    <a:gd name="T11" fmla="*/ 1188 h 57"/>
                    <a:gd name="T12" fmla="*/ 2177 w 70"/>
                    <a:gd name="T13" fmla="*/ 1445 h 57"/>
                    <a:gd name="T14" fmla="*/ 2112 w 70"/>
                    <a:gd name="T15" fmla="*/ 1648 h 57"/>
                    <a:gd name="T16" fmla="*/ 2013 w 70"/>
                    <a:gd name="T17" fmla="*/ 1779 h 57"/>
                    <a:gd name="T18" fmla="*/ 1867 w 70"/>
                    <a:gd name="T19" fmla="*/ 1856 h 57"/>
                    <a:gd name="T20" fmla="*/ 1716 w 70"/>
                    <a:gd name="T21" fmla="*/ 1910 h 57"/>
                    <a:gd name="T22" fmla="*/ 1312 w 70"/>
                    <a:gd name="T23" fmla="*/ 1910 h 57"/>
                    <a:gd name="T24" fmla="*/ 924 w 70"/>
                    <a:gd name="T25" fmla="*/ 1856 h 57"/>
                    <a:gd name="T26" fmla="*/ 699 w 70"/>
                    <a:gd name="T27" fmla="*/ 1745 h 57"/>
                    <a:gd name="T28" fmla="*/ 544 w 70"/>
                    <a:gd name="T29" fmla="*/ 1688 h 57"/>
                    <a:gd name="T30" fmla="*/ 397 w 70"/>
                    <a:gd name="T31" fmla="*/ 1582 h 57"/>
                    <a:gd name="T32" fmla="*/ 281 w 70"/>
                    <a:gd name="T33" fmla="*/ 1445 h 57"/>
                    <a:gd name="T34" fmla="*/ 93 w 70"/>
                    <a:gd name="T35" fmla="*/ 1113 h 57"/>
                    <a:gd name="T36" fmla="*/ 1 w 70"/>
                    <a:gd name="T37" fmla="*/ 946 h 57"/>
                    <a:gd name="T38" fmla="*/ 0 w 70"/>
                    <a:gd name="T39" fmla="*/ 783 h 57"/>
                    <a:gd name="T40" fmla="*/ 0 w 70"/>
                    <a:gd name="T41" fmla="*/ 620 h 57"/>
                    <a:gd name="T42" fmla="*/ 66 w 70"/>
                    <a:gd name="T43" fmla="*/ 469 h 57"/>
                    <a:gd name="T44" fmla="*/ 187 w 70"/>
                    <a:gd name="T45" fmla="*/ 330 h 57"/>
                    <a:gd name="T46" fmla="*/ 397 w 70"/>
                    <a:gd name="T47" fmla="*/ 232 h 57"/>
                    <a:gd name="T48" fmla="*/ 699 w 70"/>
                    <a:gd name="T49" fmla="*/ 152 h 57"/>
                    <a:gd name="T50" fmla="*/ 1027 w 70"/>
                    <a:gd name="T51" fmla="*/ 75 h 57"/>
                    <a:gd name="T52" fmla="*/ 1312 w 70"/>
                    <a:gd name="T53" fmla="*/ 1 h 57"/>
                    <a:gd name="T54" fmla="*/ 1633 w 70"/>
                    <a:gd name="T55" fmla="*/ 0 h 57"/>
                    <a:gd name="T56" fmla="*/ 1856 w 70"/>
                    <a:gd name="T57" fmla="*/ 1 h 57"/>
                    <a:gd name="T58" fmla="*/ 2054 w 70"/>
                    <a:gd name="T59" fmla="*/ 107 h 5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70"/>
                    <a:gd name="T91" fmla="*/ 0 h 57"/>
                    <a:gd name="T92" fmla="*/ 70 w 70"/>
                    <a:gd name="T93" fmla="*/ 57 h 57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70" h="57">
                      <a:moveTo>
                        <a:pt x="64" y="3"/>
                      </a:moveTo>
                      <a:lnTo>
                        <a:pt x="67" y="7"/>
                      </a:lnTo>
                      <a:lnTo>
                        <a:pt x="69" y="12"/>
                      </a:lnTo>
                      <a:lnTo>
                        <a:pt x="70" y="19"/>
                      </a:lnTo>
                      <a:lnTo>
                        <a:pt x="70" y="27"/>
                      </a:lnTo>
                      <a:lnTo>
                        <a:pt x="70" y="35"/>
                      </a:lnTo>
                      <a:lnTo>
                        <a:pt x="68" y="43"/>
                      </a:lnTo>
                      <a:lnTo>
                        <a:pt x="66" y="49"/>
                      </a:lnTo>
                      <a:lnTo>
                        <a:pt x="63" y="53"/>
                      </a:lnTo>
                      <a:lnTo>
                        <a:pt x="59" y="55"/>
                      </a:lnTo>
                      <a:lnTo>
                        <a:pt x="54" y="57"/>
                      </a:lnTo>
                      <a:lnTo>
                        <a:pt x="41" y="57"/>
                      </a:lnTo>
                      <a:lnTo>
                        <a:pt x="28" y="55"/>
                      </a:lnTo>
                      <a:lnTo>
                        <a:pt x="22" y="52"/>
                      </a:lnTo>
                      <a:lnTo>
                        <a:pt x="17" y="50"/>
                      </a:lnTo>
                      <a:lnTo>
                        <a:pt x="13" y="47"/>
                      </a:lnTo>
                      <a:lnTo>
                        <a:pt x="9" y="43"/>
                      </a:lnTo>
                      <a:lnTo>
                        <a:pt x="3" y="33"/>
                      </a:lnTo>
                      <a:lnTo>
                        <a:pt x="1" y="28"/>
                      </a:lnTo>
                      <a:lnTo>
                        <a:pt x="0" y="23"/>
                      </a:lnTo>
                      <a:lnTo>
                        <a:pt x="0" y="18"/>
                      </a:lnTo>
                      <a:lnTo>
                        <a:pt x="2" y="14"/>
                      </a:lnTo>
                      <a:lnTo>
                        <a:pt x="6" y="10"/>
                      </a:lnTo>
                      <a:lnTo>
                        <a:pt x="13" y="7"/>
                      </a:lnTo>
                      <a:lnTo>
                        <a:pt x="22" y="4"/>
                      </a:lnTo>
                      <a:lnTo>
                        <a:pt x="32" y="2"/>
                      </a:lnTo>
                      <a:lnTo>
                        <a:pt x="41" y="1"/>
                      </a:lnTo>
                      <a:lnTo>
                        <a:pt x="51" y="0"/>
                      </a:lnTo>
                      <a:lnTo>
                        <a:pt x="58" y="1"/>
                      </a:lnTo>
                      <a:lnTo>
                        <a:pt x="64" y="3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58" name="Freeform 74"/>
                <p:cNvSpPr>
                  <a:spLocks noChangeAspect="1"/>
                </p:cNvSpPr>
                <p:nvPr/>
              </p:nvSpPr>
              <p:spPr bwMode="auto">
                <a:xfrm>
                  <a:off x="1811" y="1337"/>
                  <a:ext cx="81" cy="100"/>
                </a:xfrm>
                <a:custGeom>
                  <a:avLst/>
                  <a:gdLst>
                    <a:gd name="T0" fmla="*/ 163 w 57"/>
                    <a:gd name="T1" fmla="*/ 2320 h 70"/>
                    <a:gd name="T2" fmla="*/ 307 w 57"/>
                    <a:gd name="T3" fmla="*/ 2441 h 70"/>
                    <a:gd name="T4" fmla="*/ 504 w 57"/>
                    <a:gd name="T5" fmla="*/ 2476 h 70"/>
                    <a:gd name="T6" fmla="*/ 743 w 57"/>
                    <a:gd name="T7" fmla="*/ 2476 h 70"/>
                    <a:gd name="T8" fmla="*/ 1017 w 57"/>
                    <a:gd name="T9" fmla="*/ 2441 h 70"/>
                    <a:gd name="T10" fmla="*/ 1252 w 57"/>
                    <a:gd name="T11" fmla="*/ 2416 h 70"/>
                    <a:gd name="T12" fmla="*/ 1501 w 57"/>
                    <a:gd name="T13" fmla="*/ 2320 h 70"/>
                    <a:gd name="T14" fmla="*/ 1688 w 57"/>
                    <a:gd name="T15" fmla="*/ 2237 h 70"/>
                    <a:gd name="T16" fmla="*/ 1813 w 57"/>
                    <a:gd name="T17" fmla="*/ 2137 h 70"/>
                    <a:gd name="T18" fmla="*/ 1896 w 57"/>
                    <a:gd name="T19" fmla="*/ 1981 h 70"/>
                    <a:gd name="T20" fmla="*/ 1910 w 57"/>
                    <a:gd name="T21" fmla="*/ 1749 h 70"/>
                    <a:gd name="T22" fmla="*/ 1896 w 57"/>
                    <a:gd name="T23" fmla="*/ 1333 h 70"/>
                    <a:gd name="T24" fmla="*/ 1745 w 57"/>
                    <a:gd name="T25" fmla="*/ 886 h 70"/>
                    <a:gd name="T26" fmla="*/ 1688 w 57"/>
                    <a:gd name="T27" fmla="*/ 680 h 70"/>
                    <a:gd name="T28" fmla="*/ 1582 w 57"/>
                    <a:gd name="T29" fmla="*/ 516 h 70"/>
                    <a:gd name="T30" fmla="*/ 1445 w 57"/>
                    <a:gd name="T31" fmla="*/ 400 h 70"/>
                    <a:gd name="T32" fmla="*/ 1306 w 57"/>
                    <a:gd name="T33" fmla="*/ 280 h 70"/>
                    <a:gd name="T34" fmla="*/ 946 w 57"/>
                    <a:gd name="T35" fmla="*/ 80 h 70"/>
                    <a:gd name="T36" fmla="*/ 783 w 57"/>
                    <a:gd name="T37" fmla="*/ 1 h 70"/>
                    <a:gd name="T38" fmla="*/ 620 w 57"/>
                    <a:gd name="T39" fmla="*/ 0 h 70"/>
                    <a:gd name="T40" fmla="*/ 436 w 57"/>
                    <a:gd name="T41" fmla="*/ 1 h 70"/>
                    <a:gd name="T42" fmla="*/ 307 w 57"/>
                    <a:gd name="T43" fmla="*/ 114 h 70"/>
                    <a:gd name="T44" fmla="*/ 216 w 57"/>
                    <a:gd name="T45" fmla="*/ 280 h 70"/>
                    <a:gd name="T46" fmla="*/ 107 w 57"/>
                    <a:gd name="T47" fmla="*/ 516 h 70"/>
                    <a:gd name="T48" fmla="*/ 1 w 57"/>
                    <a:gd name="T49" fmla="*/ 849 h 70"/>
                    <a:gd name="T50" fmla="*/ 0 w 57"/>
                    <a:gd name="T51" fmla="*/ 1213 h 70"/>
                    <a:gd name="T52" fmla="*/ 0 w 57"/>
                    <a:gd name="T53" fmla="*/ 1566 h 70"/>
                    <a:gd name="T54" fmla="*/ 1 w 57"/>
                    <a:gd name="T55" fmla="*/ 1904 h 70"/>
                    <a:gd name="T56" fmla="*/ 75 w 57"/>
                    <a:gd name="T57" fmla="*/ 2149 h 70"/>
                    <a:gd name="T58" fmla="*/ 163 w 57"/>
                    <a:gd name="T59" fmla="*/ 2320 h 70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7"/>
                    <a:gd name="T91" fmla="*/ 0 h 70"/>
                    <a:gd name="T92" fmla="*/ 57 w 57"/>
                    <a:gd name="T93" fmla="*/ 70 h 70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7" h="70">
                      <a:moveTo>
                        <a:pt x="5" y="66"/>
                      </a:moveTo>
                      <a:lnTo>
                        <a:pt x="9" y="69"/>
                      </a:lnTo>
                      <a:lnTo>
                        <a:pt x="15" y="70"/>
                      </a:lnTo>
                      <a:lnTo>
                        <a:pt x="22" y="70"/>
                      </a:lnTo>
                      <a:lnTo>
                        <a:pt x="30" y="69"/>
                      </a:lnTo>
                      <a:lnTo>
                        <a:pt x="37" y="68"/>
                      </a:lnTo>
                      <a:lnTo>
                        <a:pt x="44" y="66"/>
                      </a:lnTo>
                      <a:lnTo>
                        <a:pt x="50" y="63"/>
                      </a:lnTo>
                      <a:lnTo>
                        <a:pt x="54" y="60"/>
                      </a:lnTo>
                      <a:lnTo>
                        <a:pt x="56" y="56"/>
                      </a:lnTo>
                      <a:lnTo>
                        <a:pt x="57" y="50"/>
                      </a:lnTo>
                      <a:lnTo>
                        <a:pt x="56" y="38"/>
                      </a:lnTo>
                      <a:lnTo>
                        <a:pt x="52" y="25"/>
                      </a:lnTo>
                      <a:lnTo>
                        <a:pt x="50" y="19"/>
                      </a:lnTo>
                      <a:lnTo>
                        <a:pt x="47" y="15"/>
                      </a:lnTo>
                      <a:lnTo>
                        <a:pt x="43" y="11"/>
                      </a:lnTo>
                      <a:lnTo>
                        <a:pt x="39" y="8"/>
                      </a:lnTo>
                      <a:lnTo>
                        <a:pt x="28" y="2"/>
                      </a:lnTo>
                      <a:lnTo>
                        <a:pt x="23" y="1"/>
                      </a:lnTo>
                      <a:lnTo>
                        <a:pt x="18" y="0"/>
                      </a:lnTo>
                      <a:lnTo>
                        <a:pt x="13" y="1"/>
                      </a:lnTo>
                      <a:lnTo>
                        <a:pt x="9" y="3"/>
                      </a:lnTo>
                      <a:lnTo>
                        <a:pt x="6" y="8"/>
                      </a:lnTo>
                      <a:lnTo>
                        <a:pt x="3" y="15"/>
                      </a:lnTo>
                      <a:lnTo>
                        <a:pt x="1" y="24"/>
                      </a:lnTo>
                      <a:lnTo>
                        <a:pt x="0" y="34"/>
                      </a:lnTo>
                      <a:lnTo>
                        <a:pt x="0" y="44"/>
                      </a:lnTo>
                      <a:lnTo>
                        <a:pt x="1" y="54"/>
                      </a:lnTo>
                      <a:lnTo>
                        <a:pt x="2" y="61"/>
                      </a:lnTo>
                      <a:lnTo>
                        <a:pt x="5" y="6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59" name="Freeform 75"/>
                <p:cNvSpPr>
                  <a:spLocks noChangeAspect="1"/>
                </p:cNvSpPr>
                <p:nvPr/>
              </p:nvSpPr>
              <p:spPr bwMode="auto">
                <a:xfrm>
                  <a:off x="1743" y="1565"/>
                  <a:ext cx="158" cy="64"/>
                </a:xfrm>
                <a:custGeom>
                  <a:avLst/>
                  <a:gdLst>
                    <a:gd name="T0" fmla="*/ 3727 w 111"/>
                    <a:gd name="T1" fmla="*/ 720 h 45"/>
                    <a:gd name="T2" fmla="*/ 3635 w 111"/>
                    <a:gd name="T3" fmla="*/ 744 h 45"/>
                    <a:gd name="T4" fmla="*/ 3576 w 111"/>
                    <a:gd name="T5" fmla="*/ 804 h 45"/>
                    <a:gd name="T6" fmla="*/ 3298 w 111"/>
                    <a:gd name="T7" fmla="*/ 953 h 45"/>
                    <a:gd name="T8" fmla="*/ 2995 w 111"/>
                    <a:gd name="T9" fmla="*/ 1058 h 45"/>
                    <a:gd name="T10" fmla="*/ 2636 w 111"/>
                    <a:gd name="T11" fmla="*/ 1193 h 45"/>
                    <a:gd name="T12" fmla="*/ 2222 w 111"/>
                    <a:gd name="T13" fmla="*/ 1308 h 45"/>
                    <a:gd name="T14" fmla="*/ 1794 w 111"/>
                    <a:gd name="T15" fmla="*/ 1424 h 45"/>
                    <a:gd name="T16" fmla="*/ 1473 w 111"/>
                    <a:gd name="T17" fmla="*/ 1505 h 45"/>
                    <a:gd name="T18" fmla="*/ 1200 w 111"/>
                    <a:gd name="T19" fmla="*/ 1513 h 45"/>
                    <a:gd name="T20" fmla="*/ 958 w 111"/>
                    <a:gd name="T21" fmla="*/ 1513 h 45"/>
                    <a:gd name="T22" fmla="*/ 727 w 111"/>
                    <a:gd name="T23" fmla="*/ 1513 h 45"/>
                    <a:gd name="T24" fmla="*/ 511 w 111"/>
                    <a:gd name="T25" fmla="*/ 1456 h 45"/>
                    <a:gd name="T26" fmla="*/ 317 w 111"/>
                    <a:gd name="T27" fmla="*/ 1375 h 45"/>
                    <a:gd name="T28" fmla="*/ 157 w 111"/>
                    <a:gd name="T29" fmla="*/ 1308 h 45"/>
                    <a:gd name="T30" fmla="*/ 1 w 111"/>
                    <a:gd name="T31" fmla="*/ 1222 h 45"/>
                    <a:gd name="T32" fmla="*/ 0 w 111"/>
                    <a:gd name="T33" fmla="*/ 1143 h 45"/>
                    <a:gd name="T34" fmla="*/ 1 w 111"/>
                    <a:gd name="T35" fmla="*/ 1058 h 45"/>
                    <a:gd name="T36" fmla="*/ 164 w 111"/>
                    <a:gd name="T37" fmla="*/ 953 h 45"/>
                    <a:gd name="T38" fmla="*/ 397 w 111"/>
                    <a:gd name="T39" fmla="*/ 804 h 45"/>
                    <a:gd name="T40" fmla="*/ 747 w 111"/>
                    <a:gd name="T41" fmla="*/ 639 h 45"/>
                    <a:gd name="T42" fmla="*/ 1123 w 111"/>
                    <a:gd name="T43" fmla="*/ 471 h 45"/>
                    <a:gd name="T44" fmla="*/ 1920 w 111"/>
                    <a:gd name="T45" fmla="*/ 164 h 45"/>
                    <a:gd name="T46" fmla="*/ 2276 w 111"/>
                    <a:gd name="T47" fmla="*/ 75 h 45"/>
                    <a:gd name="T48" fmla="*/ 2595 w 111"/>
                    <a:gd name="T49" fmla="*/ 0 h 45"/>
                    <a:gd name="T50" fmla="*/ 2881 w 111"/>
                    <a:gd name="T51" fmla="*/ 0 h 45"/>
                    <a:gd name="T52" fmla="*/ 3109 w 111"/>
                    <a:gd name="T53" fmla="*/ 1 h 45"/>
                    <a:gd name="T54" fmla="*/ 3337 w 111"/>
                    <a:gd name="T55" fmla="*/ 152 h 45"/>
                    <a:gd name="T56" fmla="*/ 3519 w 111"/>
                    <a:gd name="T57" fmla="*/ 233 h 45"/>
                    <a:gd name="T58" fmla="*/ 3635 w 111"/>
                    <a:gd name="T59" fmla="*/ 388 h 45"/>
                    <a:gd name="T60" fmla="*/ 3752 w 111"/>
                    <a:gd name="T61" fmla="*/ 471 h 45"/>
                    <a:gd name="T62" fmla="*/ 3785 w 111"/>
                    <a:gd name="T63" fmla="*/ 622 h 45"/>
                    <a:gd name="T64" fmla="*/ 3727 w 111"/>
                    <a:gd name="T65" fmla="*/ 720 h 4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11"/>
                    <a:gd name="T100" fmla="*/ 0 h 45"/>
                    <a:gd name="T101" fmla="*/ 111 w 111"/>
                    <a:gd name="T102" fmla="*/ 45 h 4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11" h="45">
                      <a:moveTo>
                        <a:pt x="109" y="21"/>
                      </a:moveTo>
                      <a:lnTo>
                        <a:pt x="107" y="22"/>
                      </a:lnTo>
                      <a:lnTo>
                        <a:pt x="105" y="24"/>
                      </a:lnTo>
                      <a:lnTo>
                        <a:pt x="97" y="28"/>
                      </a:lnTo>
                      <a:lnTo>
                        <a:pt x="88" y="31"/>
                      </a:lnTo>
                      <a:lnTo>
                        <a:pt x="77" y="35"/>
                      </a:lnTo>
                      <a:lnTo>
                        <a:pt x="65" y="39"/>
                      </a:lnTo>
                      <a:lnTo>
                        <a:pt x="53" y="42"/>
                      </a:lnTo>
                      <a:lnTo>
                        <a:pt x="43" y="44"/>
                      </a:lnTo>
                      <a:lnTo>
                        <a:pt x="35" y="45"/>
                      </a:lnTo>
                      <a:lnTo>
                        <a:pt x="28" y="45"/>
                      </a:lnTo>
                      <a:lnTo>
                        <a:pt x="21" y="45"/>
                      </a:lnTo>
                      <a:lnTo>
                        <a:pt x="15" y="43"/>
                      </a:lnTo>
                      <a:lnTo>
                        <a:pt x="9" y="41"/>
                      </a:lnTo>
                      <a:lnTo>
                        <a:pt x="4" y="39"/>
                      </a:lnTo>
                      <a:lnTo>
                        <a:pt x="1" y="36"/>
                      </a:lnTo>
                      <a:lnTo>
                        <a:pt x="0" y="34"/>
                      </a:lnTo>
                      <a:lnTo>
                        <a:pt x="1" y="31"/>
                      </a:lnTo>
                      <a:lnTo>
                        <a:pt x="5" y="28"/>
                      </a:lnTo>
                      <a:lnTo>
                        <a:pt x="12" y="24"/>
                      </a:lnTo>
                      <a:lnTo>
                        <a:pt x="22" y="19"/>
                      </a:lnTo>
                      <a:lnTo>
                        <a:pt x="33" y="14"/>
                      </a:lnTo>
                      <a:lnTo>
                        <a:pt x="56" y="5"/>
                      </a:lnTo>
                      <a:lnTo>
                        <a:pt x="67" y="2"/>
                      </a:lnTo>
                      <a:lnTo>
                        <a:pt x="76" y="0"/>
                      </a:lnTo>
                      <a:lnTo>
                        <a:pt x="84" y="0"/>
                      </a:lnTo>
                      <a:lnTo>
                        <a:pt x="91" y="1"/>
                      </a:lnTo>
                      <a:lnTo>
                        <a:pt x="98" y="4"/>
                      </a:lnTo>
                      <a:lnTo>
                        <a:pt x="103" y="7"/>
                      </a:lnTo>
                      <a:lnTo>
                        <a:pt x="107" y="11"/>
                      </a:lnTo>
                      <a:lnTo>
                        <a:pt x="110" y="14"/>
                      </a:lnTo>
                      <a:lnTo>
                        <a:pt x="111" y="18"/>
                      </a:lnTo>
                      <a:lnTo>
                        <a:pt x="109" y="21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5260" name="Group 76"/>
                <p:cNvGrpSpPr>
                  <a:grpSpLocks noChangeAspect="1"/>
                </p:cNvGrpSpPr>
                <p:nvPr/>
              </p:nvGrpSpPr>
              <p:grpSpPr bwMode="auto">
                <a:xfrm>
                  <a:off x="1548" y="1333"/>
                  <a:ext cx="141" cy="57"/>
                  <a:chOff x="3065" y="1092"/>
                  <a:chExt cx="99" cy="40"/>
                </a:xfrm>
              </p:grpSpPr>
              <p:sp>
                <p:nvSpPr>
                  <p:cNvPr id="5267" name="Freeform 77"/>
                  <p:cNvSpPr>
                    <a:spLocks noChangeAspect="1"/>
                  </p:cNvSpPr>
                  <p:nvPr/>
                </p:nvSpPr>
                <p:spPr bwMode="auto">
                  <a:xfrm>
                    <a:off x="3065" y="1092"/>
                    <a:ext cx="99" cy="40"/>
                  </a:xfrm>
                  <a:custGeom>
                    <a:avLst/>
                    <a:gdLst>
                      <a:gd name="T0" fmla="*/ 99 w 99"/>
                      <a:gd name="T1" fmla="*/ 40 h 40"/>
                      <a:gd name="T2" fmla="*/ 86 w 99"/>
                      <a:gd name="T3" fmla="*/ 32 h 40"/>
                      <a:gd name="T4" fmla="*/ 73 w 99"/>
                      <a:gd name="T5" fmla="*/ 25 h 40"/>
                      <a:gd name="T6" fmla="*/ 61 w 99"/>
                      <a:gd name="T7" fmla="*/ 19 h 40"/>
                      <a:gd name="T8" fmla="*/ 51 w 99"/>
                      <a:gd name="T9" fmla="*/ 15 h 40"/>
                      <a:gd name="T10" fmla="*/ 47 w 99"/>
                      <a:gd name="T11" fmla="*/ 15 h 40"/>
                      <a:gd name="T12" fmla="*/ 43 w 99"/>
                      <a:gd name="T13" fmla="*/ 16 h 40"/>
                      <a:gd name="T14" fmla="*/ 36 w 99"/>
                      <a:gd name="T15" fmla="*/ 19 h 40"/>
                      <a:gd name="T16" fmla="*/ 31 w 99"/>
                      <a:gd name="T17" fmla="*/ 22 h 40"/>
                      <a:gd name="T18" fmla="*/ 28 w 99"/>
                      <a:gd name="T19" fmla="*/ 23 h 40"/>
                      <a:gd name="T20" fmla="*/ 25 w 99"/>
                      <a:gd name="T21" fmla="*/ 23 h 40"/>
                      <a:gd name="T22" fmla="*/ 22 w 99"/>
                      <a:gd name="T23" fmla="*/ 21 h 40"/>
                      <a:gd name="T24" fmla="*/ 18 w 99"/>
                      <a:gd name="T25" fmla="*/ 19 h 40"/>
                      <a:gd name="T26" fmla="*/ 12 w 99"/>
                      <a:gd name="T27" fmla="*/ 12 h 40"/>
                      <a:gd name="T28" fmla="*/ 6 w 99"/>
                      <a:gd name="T29" fmla="*/ 5 h 40"/>
                      <a:gd name="T30" fmla="*/ 3 w 99"/>
                      <a:gd name="T31" fmla="*/ 2 h 40"/>
                      <a:gd name="T32" fmla="*/ 0 w 99"/>
                      <a:gd name="T33" fmla="*/ 0 h 40"/>
                      <a:gd name="T34" fmla="*/ 99 w 99"/>
                      <a:gd name="T35" fmla="*/ 40 h 4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99"/>
                      <a:gd name="T55" fmla="*/ 0 h 40"/>
                      <a:gd name="T56" fmla="*/ 99 w 99"/>
                      <a:gd name="T57" fmla="*/ 40 h 40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99" h="40">
                        <a:moveTo>
                          <a:pt x="99" y="40"/>
                        </a:moveTo>
                        <a:lnTo>
                          <a:pt x="86" y="32"/>
                        </a:lnTo>
                        <a:lnTo>
                          <a:pt x="73" y="25"/>
                        </a:lnTo>
                        <a:lnTo>
                          <a:pt x="61" y="19"/>
                        </a:lnTo>
                        <a:lnTo>
                          <a:pt x="51" y="15"/>
                        </a:lnTo>
                        <a:lnTo>
                          <a:pt x="47" y="15"/>
                        </a:lnTo>
                        <a:lnTo>
                          <a:pt x="43" y="16"/>
                        </a:lnTo>
                        <a:lnTo>
                          <a:pt x="36" y="19"/>
                        </a:lnTo>
                        <a:lnTo>
                          <a:pt x="31" y="22"/>
                        </a:lnTo>
                        <a:lnTo>
                          <a:pt x="28" y="23"/>
                        </a:lnTo>
                        <a:lnTo>
                          <a:pt x="25" y="23"/>
                        </a:lnTo>
                        <a:lnTo>
                          <a:pt x="22" y="21"/>
                        </a:lnTo>
                        <a:lnTo>
                          <a:pt x="18" y="19"/>
                        </a:lnTo>
                        <a:lnTo>
                          <a:pt x="12" y="12"/>
                        </a:lnTo>
                        <a:lnTo>
                          <a:pt x="6" y="5"/>
                        </a:lnTo>
                        <a:lnTo>
                          <a:pt x="3" y="2"/>
                        </a:lnTo>
                        <a:lnTo>
                          <a:pt x="0" y="0"/>
                        </a:lnTo>
                        <a:lnTo>
                          <a:pt x="99" y="40"/>
                        </a:lnTo>
                        <a:close/>
                      </a:path>
                    </a:pathLst>
                  </a:custGeom>
                  <a:solidFill>
                    <a:srgbClr val="00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68" name="Freeform 78"/>
                  <p:cNvSpPr>
                    <a:spLocks noChangeAspect="1"/>
                  </p:cNvSpPr>
                  <p:nvPr/>
                </p:nvSpPr>
                <p:spPr bwMode="auto">
                  <a:xfrm>
                    <a:off x="3065" y="1092"/>
                    <a:ext cx="99" cy="40"/>
                  </a:xfrm>
                  <a:custGeom>
                    <a:avLst/>
                    <a:gdLst>
                      <a:gd name="T0" fmla="*/ 99 w 99"/>
                      <a:gd name="T1" fmla="*/ 40 h 40"/>
                      <a:gd name="T2" fmla="*/ 86 w 99"/>
                      <a:gd name="T3" fmla="*/ 32 h 40"/>
                      <a:gd name="T4" fmla="*/ 73 w 99"/>
                      <a:gd name="T5" fmla="*/ 25 h 40"/>
                      <a:gd name="T6" fmla="*/ 61 w 99"/>
                      <a:gd name="T7" fmla="*/ 19 h 40"/>
                      <a:gd name="T8" fmla="*/ 51 w 99"/>
                      <a:gd name="T9" fmla="*/ 15 h 40"/>
                      <a:gd name="T10" fmla="*/ 47 w 99"/>
                      <a:gd name="T11" fmla="*/ 15 h 40"/>
                      <a:gd name="T12" fmla="*/ 43 w 99"/>
                      <a:gd name="T13" fmla="*/ 16 h 40"/>
                      <a:gd name="T14" fmla="*/ 36 w 99"/>
                      <a:gd name="T15" fmla="*/ 19 h 40"/>
                      <a:gd name="T16" fmla="*/ 31 w 99"/>
                      <a:gd name="T17" fmla="*/ 22 h 40"/>
                      <a:gd name="T18" fmla="*/ 28 w 99"/>
                      <a:gd name="T19" fmla="*/ 23 h 40"/>
                      <a:gd name="T20" fmla="*/ 25 w 99"/>
                      <a:gd name="T21" fmla="*/ 23 h 40"/>
                      <a:gd name="T22" fmla="*/ 22 w 99"/>
                      <a:gd name="T23" fmla="*/ 21 h 40"/>
                      <a:gd name="T24" fmla="*/ 18 w 99"/>
                      <a:gd name="T25" fmla="*/ 19 h 40"/>
                      <a:gd name="T26" fmla="*/ 12 w 99"/>
                      <a:gd name="T27" fmla="*/ 12 h 40"/>
                      <a:gd name="T28" fmla="*/ 6 w 99"/>
                      <a:gd name="T29" fmla="*/ 5 h 40"/>
                      <a:gd name="T30" fmla="*/ 3 w 99"/>
                      <a:gd name="T31" fmla="*/ 2 h 40"/>
                      <a:gd name="T32" fmla="*/ 0 w 99"/>
                      <a:gd name="T33" fmla="*/ 0 h 4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99"/>
                      <a:gd name="T52" fmla="*/ 0 h 40"/>
                      <a:gd name="T53" fmla="*/ 99 w 99"/>
                      <a:gd name="T54" fmla="*/ 40 h 4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99" h="40">
                        <a:moveTo>
                          <a:pt x="99" y="40"/>
                        </a:moveTo>
                        <a:lnTo>
                          <a:pt x="86" y="32"/>
                        </a:lnTo>
                        <a:lnTo>
                          <a:pt x="73" y="25"/>
                        </a:lnTo>
                        <a:lnTo>
                          <a:pt x="61" y="19"/>
                        </a:lnTo>
                        <a:lnTo>
                          <a:pt x="51" y="15"/>
                        </a:lnTo>
                        <a:lnTo>
                          <a:pt x="47" y="15"/>
                        </a:lnTo>
                        <a:lnTo>
                          <a:pt x="43" y="16"/>
                        </a:lnTo>
                        <a:lnTo>
                          <a:pt x="36" y="19"/>
                        </a:lnTo>
                        <a:lnTo>
                          <a:pt x="31" y="22"/>
                        </a:lnTo>
                        <a:lnTo>
                          <a:pt x="28" y="23"/>
                        </a:lnTo>
                        <a:lnTo>
                          <a:pt x="25" y="23"/>
                        </a:lnTo>
                        <a:lnTo>
                          <a:pt x="22" y="21"/>
                        </a:lnTo>
                        <a:lnTo>
                          <a:pt x="18" y="19"/>
                        </a:lnTo>
                        <a:lnTo>
                          <a:pt x="12" y="12"/>
                        </a:lnTo>
                        <a:lnTo>
                          <a:pt x="6" y="5"/>
                        </a:lnTo>
                        <a:lnTo>
                          <a:pt x="3" y="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261" name="Group 79"/>
                <p:cNvGrpSpPr>
                  <a:grpSpLocks noChangeAspect="1"/>
                </p:cNvGrpSpPr>
                <p:nvPr/>
              </p:nvGrpSpPr>
              <p:grpSpPr bwMode="auto">
                <a:xfrm>
                  <a:off x="1675" y="1232"/>
                  <a:ext cx="34" cy="127"/>
                  <a:chOff x="3154" y="1021"/>
                  <a:chExt cx="24" cy="89"/>
                </a:xfrm>
              </p:grpSpPr>
              <p:sp>
                <p:nvSpPr>
                  <p:cNvPr id="5265" name="Freeform 80"/>
                  <p:cNvSpPr>
                    <a:spLocks noChangeAspect="1"/>
                  </p:cNvSpPr>
                  <p:nvPr/>
                </p:nvSpPr>
                <p:spPr bwMode="auto">
                  <a:xfrm>
                    <a:off x="3154" y="1021"/>
                    <a:ext cx="24" cy="89"/>
                  </a:xfrm>
                  <a:custGeom>
                    <a:avLst/>
                    <a:gdLst>
                      <a:gd name="T0" fmla="*/ 3 w 24"/>
                      <a:gd name="T1" fmla="*/ 89 h 89"/>
                      <a:gd name="T2" fmla="*/ 1 w 24"/>
                      <a:gd name="T3" fmla="*/ 77 h 89"/>
                      <a:gd name="T4" fmla="*/ 0 w 24"/>
                      <a:gd name="T5" fmla="*/ 66 h 89"/>
                      <a:gd name="T6" fmla="*/ 0 w 24"/>
                      <a:gd name="T7" fmla="*/ 55 h 89"/>
                      <a:gd name="T8" fmla="*/ 2 w 24"/>
                      <a:gd name="T9" fmla="*/ 46 h 89"/>
                      <a:gd name="T10" fmla="*/ 4 w 24"/>
                      <a:gd name="T11" fmla="*/ 42 h 89"/>
                      <a:gd name="T12" fmla="*/ 7 w 24"/>
                      <a:gd name="T13" fmla="*/ 38 h 89"/>
                      <a:gd name="T14" fmla="*/ 14 w 24"/>
                      <a:gd name="T15" fmla="*/ 33 h 89"/>
                      <a:gd name="T16" fmla="*/ 20 w 24"/>
                      <a:gd name="T17" fmla="*/ 28 h 89"/>
                      <a:gd name="T18" fmla="*/ 23 w 24"/>
                      <a:gd name="T19" fmla="*/ 26 h 89"/>
                      <a:gd name="T20" fmla="*/ 24 w 24"/>
                      <a:gd name="T21" fmla="*/ 23 h 89"/>
                      <a:gd name="T22" fmla="*/ 24 w 24"/>
                      <a:gd name="T23" fmla="*/ 20 h 89"/>
                      <a:gd name="T24" fmla="*/ 23 w 24"/>
                      <a:gd name="T25" fmla="*/ 17 h 89"/>
                      <a:gd name="T26" fmla="*/ 19 w 24"/>
                      <a:gd name="T27" fmla="*/ 11 h 89"/>
                      <a:gd name="T28" fmla="*/ 15 w 24"/>
                      <a:gd name="T29" fmla="*/ 5 h 89"/>
                      <a:gd name="T30" fmla="*/ 14 w 24"/>
                      <a:gd name="T31" fmla="*/ 3 h 89"/>
                      <a:gd name="T32" fmla="*/ 13 w 24"/>
                      <a:gd name="T33" fmla="*/ 0 h 89"/>
                      <a:gd name="T34" fmla="*/ 3 w 24"/>
                      <a:gd name="T35" fmla="*/ 89 h 8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24"/>
                      <a:gd name="T55" fmla="*/ 0 h 89"/>
                      <a:gd name="T56" fmla="*/ 24 w 24"/>
                      <a:gd name="T57" fmla="*/ 89 h 89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24" h="89">
                        <a:moveTo>
                          <a:pt x="3" y="89"/>
                        </a:moveTo>
                        <a:lnTo>
                          <a:pt x="1" y="77"/>
                        </a:lnTo>
                        <a:lnTo>
                          <a:pt x="0" y="66"/>
                        </a:lnTo>
                        <a:lnTo>
                          <a:pt x="0" y="55"/>
                        </a:lnTo>
                        <a:lnTo>
                          <a:pt x="2" y="46"/>
                        </a:lnTo>
                        <a:lnTo>
                          <a:pt x="4" y="42"/>
                        </a:lnTo>
                        <a:lnTo>
                          <a:pt x="7" y="38"/>
                        </a:lnTo>
                        <a:lnTo>
                          <a:pt x="14" y="33"/>
                        </a:lnTo>
                        <a:lnTo>
                          <a:pt x="20" y="28"/>
                        </a:lnTo>
                        <a:lnTo>
                          <a:pt x="23" y="26"/>
                        </a:lnTo>
                        <a:lnTo>
                          <a:pt x="24" y="23"/>
                        </a:lnTo>
                        <a:lnTo>
                          <a:pt x="24" y="20"/>
                        </a:lnTo>
                        <a:lnTo>
                          <a:pt x="23" y="17"/>
                        </a:lnTo>
                        <a:lnTo>
                          <a:pt x="19" y="11"/>
                        </a:lnTo>
                        <a:lnTo>
                          <a:pt x="15" y="5"/>
                        </a:lnTo>
                        <a:lnTo>
                          <a:pt x="14" y="3"/>
                        </a:lnTo>
                        <a:lnTo>
                          <a:pt x="13" y="0"/>
                        </a:lnTo>
                        <a:lnTo>
                          <a:pt x="3" y="89"/>
                        </a:lnTo>
                        <a:close/>
                      </a:path>
                    </a:pathLst>
                  </a:custGeom>
                  <a:solidFill>
                    <a:srgbClr val="00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66" name="Freeform 81"/>
                  <p:cNvSpPr>
                    <a:spLocks noChangeAspect="1"/>
                  </p:cNvSpPr>
                  <p:nvPr/>
                </p:nvSpPr>
                <p:spPr bwMode="auto">
                  <a:xfrm>
                    <a:off x="3154" y="1021"/>
                    <a:ext cx="24" cy="89"/>
                  </a:xfrm>
                  <a:custGeom>
                    <a:avLst/>
                    <a:gdLst>
                      <a:gd name="T0" fmla="*/ 3 w 24"/>
                      <a:gd name="T1" fmla="*/ 89 h 89"/>
                      <a:gd name="T2" fmla="*/ 1 w 24"/>
                      <a:gd name="T3" fmla="*/ 77 h 89"/>
                      <a:gd name="T4" fmla="*/ 0 w 24"/>
                      <a:gd name="T5" fmla="*/ 66 h 89"/>
                      <a:gd name="T6" fmla="*/ 0 w 24"/>
                      <a:gd name="T7" fmla="*/ 55 h 89"/>
                      <a:gd name="T8" fmla="*/ 2 w 24"/>
                      <a:gd name="T9" fmla="*/ 46 h 89"/>
                      <a:gd name="T10" fmla="*/ 4 w 24"/>
                      <a:gd name="T11" fmla="*/ 42 h 89"/>
                      <a:gd name="T12" fmla="*/ 7 w 24"/>
                      <a:gd name="T13" fmla="*/ 38 h 89"/>
                      <a:gd name="T14" fmla="*/ 14 w 24"/>
                      <a:gd name="T15" fmla="*/ 33 h 89"/>
                      <a:gd name="T16" fmla="*/ 20 w 24"/>
                      <a:gd name="T17" fmla="*/ 28 h 89"/>
                      <a:gd name="T18" fmla="*/ 23 w 24"/>
                      <a:gd name="T19" fmla="*/ 26 h 89"/>
                      <a:gd name="T20" fmla="*/ 24 w 24"/>
                      <a:gd name="T21" fmla="*/ 23 h 89"/>
                      <a:gd name="T22" fmla="*/ 24 w 24"/>
                      <a:gd name="T23" fmla="*/ 20 h 89"/>
                      <a:gd name="T24" fmla="*/ 23 w 24"/>
                      <a:gd name="T25" fmla="*/ 17 h 89"/>
                      <a:gd name="T26" fmla="*/ 19 w 24"/>
                      <a:gd name="T27" fmla="*/ 11 h 89"/>
                      <a:gd name="T28" fmla="*/ 15 w 24"/>
                      <a:gd name="T29" fmla="*/ 5 h 89"/>
                      <a:gd name="T30" fmla="*/ 14 w 24"/>
                      <a:gd name="T31" fmla="*/ 3 h 89"/>
                      <a:gd name="T32" fmla="*/ 13 w 24"/>
                      <a:gd name="T33" fmla="*/ 0 h 89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24"/>
                      <a:gd name="T52" fmla="*/ 0 h 89"/>
                      <a:gd name="T53" fmla="*/ 24 w 24"/>
                      <a:gd name="T54" fmla="*/ 89 h 89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24" h="89">
                        <a:moveTo>
                          <a:pt x="3" y="89"/>
                        </a:moveTo>
                        <a:lnTo>
                          <a:pt x="1" y="77"/>
                        </a:lnTo>
                        <a:lnTo>
                          <a:pt x="0" y="66"/>
                        </a:lnTo>
                        <a:lnTo>
                          <a:pt x="0" y="55"/>
                        </a:lnTo>
                        <a:lnTo>
                          <a:pt x="2" y="46"/>
                        </a:lnTo>
                        <a:lnTo>
                          <a:pt x="4" y="42"/>
                        </a:lnTo>
                        <a:lnTo>
                          <a:pt x="7" y="38"/>
                        </a:lnTo>
                        <a:lnTo>
                          <a:pt x="14" y="33"/>
                        </a:lnTo>
                        <a:lnTo>
                          <a:pt x="20" y="28"/>
                        </a:lnTo>
                        <a:lnTo>
                          <a:pt x="23" y="26"/>
                        </a:lnTo>
                        <a:lnTo>
                          <a:pt x="24" y="23"/>
                        </a:lnTo>
                        <a:lnTo>
                          <a:pt x="24" y="20"/>
                        </a:lnTo>
                        <a:lnTo>
                          <a:pt x="23" y="17"/>
                        </a:lnTo>
                        <a:lnTo>
                          <a:pt x="19" y="11"/>
                        </a:lnTo>
                        <a:lnTo>
                          <a:pt x="15" y="5"/>
                        </a:lnTo>
                        <a:lnTo>
                          <a:pt x="14" y="3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00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262" name="Group 82"/>
                <p:cNvGrpSpPr>
                  <a:grpSpLocks noChangeAspect="1"/>
                </p:cNvGrpSpPr>
                <p:nvPr/>
              </p:nvGrpSpPr>
              <p:grpSpPr bwMode="auto">
                <a:xfrm>
                  <a:off x="1568" y="1266"/>
                  <a:ext cx="103" cy="112"/>
                  <a:chOff x="3079" y="1045"/>
                  <a:chExt cx="72" cy="79"/>
                </a:xfrm>
              </p:grpSpPr>
              <p:sp>
                <p:nvSpPr>
                  <p:cNvPr id="5263" name="Freeform 83"/>
                  <p:cNvSpPr>
                    <a:spLocks noChangeAspect="1"/>
                  </p:cNvSpPr>
                  <p:nvPr/>
                </p:nvSpPr>
                <p:spPr bwMode="auto">
                  <a:xfrm>
                    <a:off x="3079" y="1045"/>
                    <a:ext cx="72" cy="79"/>
                  </a:xfrm>
                  <a:custGeom>
                    <a:avLst/>
                    <a:gdLst>
                      <a:gd name="T0" fmla="*/ 72 w 72"/>
                      <a:gd name="T1" fmla="*/ 79 h 79"/>
                      <a:gd name="T2" fmla="*/ 60 w 72"/>
                      <a:gd name="T3" fmla="*/ 69 h 79"/>
                      <a:gd name="T4" fmla="*/ 49 w 72"/>
                      <a:gd name="T5" fmla="*/ 60 h 79"/>
                      <a:gd name="T6" fmla="*/ 39 w 72"/>
                      <a:gd name="T7" fmla="*/ 51 h 79"/>
                      <a:gd name="T8" fmla="*/ 32 w 72"/>
                      <a:gd name="T9" fmla="*/ 43 h 79"/>
                      <a:gd name="T10" fmla="*/ 30 w 72"/>
                      <a:gd name="T11" fmla="*/ 39 h 79"/>
                      <a:gd name="T12" fmla="*/ 29 w 72"/>
                      <a:gd name="T13" fmla="*/ 35 h 79"/>
                      <a:gd name="T14" fmla="*/ 30 w 72"/>
                      <a:gd name="T15" fmla="*/ 28 h 79"/>
                      <a:gd name="T16" fmla="*/ 31 w 72"/>
                      <a:gd name="T17" fmla="*/ 22 h 79"/>
                      <a:gd name="T18" fmla="*/ 31 w 72"/>
                      <a:gd name="T19" fmla="*/ 19 h 79"/>
                      <a:gd name="T20" fmla="*/ 30 w 72"/>
                      <a:gd name="T21" fmla="*/ 16 h 79"/>
                      <a:gd name="T22" fmla="*/ 28 w 72"/>
                      <a:gd name="T23" fmla="*/ 14 h 79"/>
                      <a:gd name="T24" fmla="*/ 24 w 72"/>
                      <a:gd name="T25" fmla="*/ 11 h 79"/>
                      <a:gd name="T26" fmla="*/ 15 w 72"/>
                      <a:gd name="T27" fmla="*/ 8 h 79"/>
                      <a:gd name="T28" fmla="*/ 7 w 72"/>
                      <a:gd name="T29" fmla="*/ 4 h 79"/>
                      <a:gd name="T30" fmla="*/ 3 w 72"/>
                      <a:gd name="T31" fmla="*/ 2 h 79"/>
                      <a:gd name="T32" fmla="*/ 0 w 72"/>
                      <a:gd name="T33" fmla="*/ 0 h 79"/>
                      <a:gd name="T34" fmla="*/ 72 w 72"/>
                      <a:gd name="T35" fmla="*/ 79 h 7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72"/>
                      <a:gd name="T55" fmla="*/ 0 h 79"/>
                      <a:gd name="T56" fmla="*/ 72 w 72"/>
                      <a:gd name="T57" fmla="*/ 79 h 79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72" h="79">
                        <a:moveTo>
                          <a:pt x="72" y="79"/>
                        </a:moveTo>
                        <a:lnTo>
                          <a:pt x="60" y="69"/>
                        </a:lnTo>
                        <a:lnTo>
                          <a:pt x="49" y="60"/>
                        </a:lnTo>
                        <a:lnTo>
                          <a:pt x="39" y="51"/>
                        </a:lnTo>
                        <a:lnTo>
                          <a:pt x="32" y="43"/>
                        </a:lnTo>
                        <a:lnTo>
                          <a:pt x="30" y="39"/>
                        </a:lnTo>
                        <a:lnTo>
                          <a:pt x="29" y="35"/>
                        </a:lnTo>
                        <a:lnTo>
                          <a:pt x="30" y="28"/>
                        </a:lnTo>
                        <a:lnTo>
                          <a:pt x="31" y="22"/>
                        </a:lnTo>
                        <a:lnTo>
                          <a:pt x="31" y="19"/>
                        </a:lnTo>
                        <a:lnTo>
                          <a:pt x="30" y="16"/>
                        </a:lnTo>
                        <a:lnTo>
                          <a:pt x="28" y="14"/>
                        </a:lnTo>
                        <a:lnTo>
                          <a:pt x="24" y="11"/>
                        </a:lnTo>
                        <a:lnTo>
                          <a:pt x="15" y="8"/>
                        </a:lnTo>
                        <a:lnTo>
                          <a:pt x="7" y="4"/>
                        </a:lnTo>
                        <a:lnTo>
                          <a:pt x="3" y="2"/>
                        </a:lnTo>
                        <a:lnTo>
                          <a:pt x="0" y="0"/>
                        </a:lnTo>
                        <a:lnTo>
                          <a:pt x="72" y="79"/>
                        </a:lnTo>
                        <a:close/>
                      </a:path>
                    </a:pathLst>
                  </a:custGeom>
                  <a:solidFill>
                    <a:srgbClr val="00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64" name="Freeform 84"/>
                  <p:cNvSpPr>
                    <a:spLocks noChangeAspect="1"/>
                  </p:cNvSpPr>
                  <p:nvPr/>
                </p:nvSpPr>
                <p:spPr bwMode="auto">
                  <a:xfrm>
                    <a:off x="3079" y="1045"/>
                    <a:ext cx="72" cy="79"/>
                  </a:xfrm>
                  <a:custGeom>
                    <a:avLst/>
                    <a:gdLst>
                      <a:gd name="T0" fmla="*/ 72 w 72"/>
                      <a:gd name="T1" fmla="*/ 79 h 79"/>
                      <a:gd name="T2" fmla="*/ 60 w 72"/>
                      <a:gd name="T3" fmla="*/ 69 h 79"/>
                      <a:gd name="T4" fmla="*/ 49 w 72"/>
                      <a:gd name="T5" fmla="*/ 60 h 79"/>
                      <a:gd name="T6" fmla="*/ 39 w 72"/>
                      <a:gd name="T7" fmla="*/ 51 h 79"/>
                      <a:gd name="T8" fmla="*/ 32 w 72"/>
                      <a:gd name="T9" fmla="*/ 43 h 79"/>
                      <a:gd name="T10" fmla="*/ 30 w 72"/>
                      <a:gd name="T11" fmla="*/ 39 h 79"/>
                      <a:gd name="T12" fmla="*/ 29 w 72"/>
                      <a:gd name="T13" fmla="*/ 35 h 79"/>
                      <a:gd name="T14" fmla="*/ 30 w 72"/>
                      <a:gd name="T15" fmla="*/ 28 h 79"/>
                      <a:gd name="T16" fmla="*/ 31 w 72"/>
                      <a:gd name="T17" fmla="*/ 22 h 79"/>
                      <a:gd name="T18" fmla="*/ 31 w 72"/>
                      <a:gd name="T19" fmla="*/ 19 h 79"/>
                      <a:gd name="T20" fmla="*/ 30 w 72"/>
                      <a:gd name="T21" fmla="*/ 16 h 79"/>
                      <a:gd name="T22" fmla="*/ 28 w 72"/>
                      <a:gd name="T23" fmla="*/ 14 h 79"/>
                      <a:gd name="T24" fmla="*/ 24 w 72"/>
                      <a:gd name="T25" fmla="*/ 11 h 79"/>
                      <a:gd name="T26" fmla="*/ 15 w 72"/>
                      <a:gd name="T27" fmla="*/ 8 h 79"/>
                      <a:gd name="T28" fmla="*/ 7 w 72"/>
                      <a:gd name="T29" fmla="*/ 4 h 79"/>
                      <a:gd name="T30" fmla="*/ 3 w 72"/>
                      <a:gd name="T31" fmla="*/ 2 h 79"/>
                      <a:gd name="T32" fmla="*/ 0 w 72"/>
                      <a:gd name="T33" fmla="*/ 0 h 79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72"/>
                      <a:gd name="T52" fmla="*/ 0 h 79"/>
                      <a:gd name="T53" fmla="*/ 72 w 72"/>
                      <a:gd name="T54" fmla="*/ 79 h 79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72" h="79">
                        <a:moveTo>
                          <a:pt x="72" y="79"/>
                        </a:moveTo>
                        <a:lnTo>
                          <a:pt x="60" y="69"/>
                        </a:lnTo>
                        <a:lnTo>
                          <a:pt x="49" y="60"/>
                        </a:lnTo>
                        <a:lnTo>
                          <a:pt x="39" y="51"/>
                        </a:lnTo>
                        <a:lnTo>
                          <a:pt x="32" y="43"/>
                        </a:lnTo>
                        <a:lnTo>
                          <a:pt x="30" y="39"/>
                        </a:lnTo>
                        <a:lnTo>
                          <a:pt x="29" y="35"/>
                        </a:lnTo>
                        <a:lnTo>
                          <a:pt x="30" y="28"/>
                        </a:lnTo>
                        <a:lnTo>
                          <a:pt x="31" y="22"/>
                        </a:lnTo>
                        <a:lnTo>
                          <a:pt x="31" y="19"/>
                        </a:lnTo>
                        <a:lnTo>
                          <a:pt x="30" y="16"/>
                        </a:lnTo>
                        <a:lnTo>
                          <a:pt x="28" y="14"/>
                        </a:lnTo>
                        <a:lnTo>
                          <a:pt x="24" y="11"/>
                        </a:lnTo>
                        <a:lnTo>
                          <a:pt x="15" y="8"/>
                        </a:lnTo>
                        <a:lnTo>
                          <a:pt x="7" y="4"/>
                        </a:lnTo>
                        <a:lnTo>
                          <a:pt x="3" y="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5157" name="Freeform 85"/>
              <p:cNvSpPr>
                <a:spLocks noChangeAspect="1"/>
              </p:cNvSpPr>
              <p:nvPr/>
            </p:nvSpPr>
            <p:spPr bwMode="auto">
              <a:xfrm rot="-4725544">
                <a:off x="2156" y="1516"/>
                <a:ext cx="168" cy="313"/>
              </a:xfrm>
              <a:custGeom>
                <a:avLst/>
                <a:gdLst>
                  <a:gd name="T0" fmla="*/ 0 w 118"/>
                  <a:gd name="T1" fmla="*/ 7474 h 220"/>
                  <a:gd name="T2" fmla="*/ 625 w 118"/>
                  <a:gd name="T3" fmla="*/ 5946 h 220"/>
                  <a:gd name="T4" fmla="*/ 920 w 118"/>
                  <a:gd name="T5" fmla="*/ 5157 h 220"/>
                  <a:gd name="T6" fmla="*/ 1233 w 118"/>
                  <a:gd name="T7" fmla="*/ 4449 h 220"/>
                  <a:gd name="T8" fmla="*/ 1515 w 118"/>
                  <a:gd name="T9" fmla="*/ 3773 h 220"/>
                  <a:gd name="T10" fmla="*/ 1765 w 118"/>
                  <a:gd name="T11" fmla="*/ 3127 h 220"/>
                  <a:gd name="T12" fmla="*/ 2043 w 118"/>
                  <a:gd name="T13" fmla="*/ 2548 h 220"/>
                  <a:gd name="T14" fmla="*/ 2321 w 118"/>
                  <a:gd name="T15" fmla="*/ 2036 h 220"/>
                  <a:gd name="T16" fmla="*/ 2568 w 118"/>
                  <a:gd name="T17" fmla="*/ 1628 h 220"/>
                  <a:gd name="T18" fmla="*/ 2828 w 118"/>
                  <a:gd name="T19" fmla="*/ 1259 h 220"/>
                  <a:gd name="T20" fmla="*/ 2998 w 118"/>
                  <a:gd name="T21" fmla="*/ 953 h 220"/>
                  <a:gd name="T22" fmla="*/ 3242 w 118"/>
                  <a:gd name="T23" fmla="*/ 720 h 220"/>
                  <a:gd name="T24" fmla="*/ 3463 w 118"/>
                  <a:gd name="T25" fmla="*/ 506 h 220"/>
                  <a:gd name="T26" fmla="*/ 3656 w 118"/>
                  <a:gd name="T27" fmla="*/ 307 h 220"/>
                  <a:gd name="T28" fmla="*/ 4032 w 118"/>
                  <a:gd name="T29" fmla="*/ 0 h 220"/>
                  <a:gd name="T30" fmla="*/ 0 w 118"/>
                  <a:gd name="T31" fmla="*/ 7474 h 22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8"/>
                  <a:gd name="T49" fmla="*/ 0 h 220"/>
                  <a:gd name="T50" fmla="*/ 118 w 118"/>
                  <a:gd name="T51" fmla="*/ 220 h 22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8" h="220">
                    <a:moveTo>
                      <a:pt x="0" y="220"/>
                    </a:moveTo>
                    <a:lnTo>
                      <a:pt x="18" y="175"/>
                    </a:lnTo>
                    <a:lnTo>
                      <a:pt x="27" y="152"/>
                    </a:lnTo>
                    <a:lnTo>
                      <a:pt x="36" y="131"/>
                    </a:lnTo>
                    <a:lnTo>
                      <a:pt x="44" y="111"/>
                    </a:lnTo>
                    <a:lnTo>
                      <a:pt x="52" y="92"/>
                    </a:lnTo>
                    <a:lnTo>
                      <a:pt x="60" y="75"/>
                    </a:lnTo>
                    <a:lnTo>
                      <a:pt x="68" y="60"/>
                    </a:lnTo>
                    <a:lnTo>
                      <a:pt x="75" y="48"/>
                    </a:lnTo>
                    <a:lnTo>
                      <a:pt x="82" y="37"/>
                    </a:lnTo>
                    <a:lnTo>
                      <a:pt x="88" y="28"/>
                    </a:lnTo>
                    <a:lnTo>
                      <a:pt x="95" y="21"/>
                    </a:lnTo>
                    <a:lnTo>
                      <a:pt x="101" y="15"/>
                    </a:lnTo>
                    <a:lnTo>
                      <a:pt x="107" y="9"/>
                    </a:lnTo>
                    <a:lnTo>
                      <a:pt x="118" y="0"/>
                    </a:lnTo>
                    <a:lnTo>
                      <a:pt x="0" y="220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58" name="Freeform 86"/>
              <p:cNvSpPr>
                <a:spLocks noChangeAspect="1"/>
              </p:cNvSpPr>
              <p:nvPr/>
            </p:nvSpPr>
            <p:spPr bwMode="auto">
              <a:xfrm rot="-4725544">
                <a:off x="2156" y="1516"/>
                <a:ext cx="168" cy="313"/>
              </a:xfrm>
              <a:custGeom>
                <a:avLst/>
                <a:gdLst>
                  <a:gd name="T0" fmla="*/ 0 w 118"/>
                  <a:gd name="T1" fmla="*/ 7474 h 220"/>
                  <a:gd name="T2" fmla="*/ 625 w 118"/>
                  <a:gd name="T3" fmla="*/ 5946 h 220"/>
                  <a:gd name="T4" fmla="*/ 920 w 118"/>
                  <a:gd name="T5" fmla="*/ 5157 h 220"/>
                  <a:gd name="T6" fmla="*/ 1233 w 118"/>
                  <a:gd name="T7" fmla="*/ 4449 h 220"/>
                  <a:gd name="T8" fmla="*/ 1515 w 118"/>
                  <a:gd name="T9" fmla="*/ 3773 h 220"/>
                  <a:gd name="T10" fmla="*/ 1765 w 118"/>
                  <a:gd name="T11" fmla="*/ 3127 h 220"/>
                  <a:gd name="T12" fmla="*/ 2043 w 118"/>
                  <a:gd name="T13" fmla="*/ 2548 h 220"/>
                  <a:gd name="T14" fmla="*/ 2321 w 118"/>
                  <a:gd name="T15" fmla="*/ 2036 h 220"/>
                  <a:gd name="T16" fmla="*/ 2568 w 118"/>
                  <a:gd name="T17" fmla="*/ 1628 h 220"/>
                  <a:gd name="T18" fmla="*/ 2828 w 118"/>
                  <a:gd name="T19" fmla="*/ 1259 h 220"/>
                  <a:gd name="T20" fmla="*/ 2998 w 118"/>
                  <a:gd name="T21" fmla="*/ 953 h 220"/>
                  <a:gd name="T22" fmla="*/ 3242 w 118"/>
                  <a:gd name="T23" fmla="*/ 720 h 220"/>
                  <a:gd name="T24" fmla="*/ 3463 w 118"/>
                  <a:gd name="T25" fmla="*/ 506 h 220"/>
                  <a:gd name="T26" fmla="*/ 3656 w 118"/>
                  <a:gd name="T27" fmla="*/ 307 h 220"/>
                  <a:gd name="T28" fmla="*/ 4032 w 118"/>
                  <a:gd name="T29" fmla="*/ 0 h 22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8"/>
                  <a:gd name="T46" fmla="*/ 0 h 220"/>
                  <a:gd name="T47" fmla="*/ 118 w 118"/>
                  <a:gd name="T48" fmla="*/ 220 h 22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8" h="220">
                    <a:moveTo>
                      <a:pt x="0" y="220"/>
                    </a:moveTo>
                    <a:lnTo>
                      <a:pt x="18" y="175"/>
                    </a:lnTo>
                    <a:lnTo>
                      <a:pt x="27" y="152"/>
                    </a:lnTo>
                    <a:lnTo>
                      <a:pt x="36" y="131"/>
                    </a:lnTo>
                    <a:lnTo>
                      <a:pt x="44" y="111"/>
                    </a:lnTo>
                    <a:lnTo>
                      <a:pt x="52" y="92"/>
                    </a:lnTo>
                    <a:lnTo>
                      <a:pt x="60" y="75"/>
                    </a:lnTo>
                    <a:lnTo>
                      <a:pt x="68" y="60"/>
                    </a:lnTo>
                    <a:lnTo>
                      <a:pt x="75" y="48"/>
                    </a:lnTo>
                    <a:lnTo>
                      <a:pt x="82" y="37"/>
                    </a:lnTo>
                    <a:lnTo>
                      <a:pt x="88" y="28"/>
                    </a:lnTo>
                    <a:lnTo>
                      <a:pt x="95" y="21"/>
                    </a:lnTo>
                    <a:lnTo>
                      <a:pt x="101" y="15"/>
                    </a:lnTo>
                    <a:lnTo>
                      <a:pt x="107" y="9"/>
                    </a:lnTo>
                    <a:lnTo>
                      <a:pt x="118" y="0"/>
                    </a:lnTo>
                  </a:path>
                </a:pathLst>
              </a:custGeom>
              <a:solidFill>
                <a:srgbClr val="00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5161" name="Group 89"/>
              <p:cNvGrpSpPr>
                <a:grpSpLocks noChangeAspect="1"/>
              </p:cNvGrpSpPr>
              <p:nvPr/>
            </p:nvGrpSpPr>
            <p:grpSpPr bwMode="auto">
              <a:xfrm rot="-4725544">
                <a:off x="2109" y="1623"/>
                <a:ext cx="30" cy="70"/>
                <a:chOff x="3371" y="1106"/>
                <a:chExt cx="21" cy="49"/>
              </a:xfrm>
            </p:grpSpPr>
            <p:sp>
              <p:nvSpPr>
                <p:cNvPr id="5252" name="Freeform 90"/>
                <p:cNvSpPr>
                  <a:spLocks noChangeAspect="1"/>
                </p:cNvSpPr>
                <p:nvPr/>
              </p:nvSpPr>
              <p:spPr bwMode="auto">
                <a:xfrm>
                  <a:off x="3371" y="1106"/>
                  <a:ext cx="21" cy="49"/>
                </a:xfrm>
                <a:custGeom>
                  <a:avLst/>
                  <a:gdLst>
                    <a:gd name="T0" fmla="*/ 0 w 21"/>
                    <a:gd name="T1" fmla="*/ 0 h 49"/>
                    <a:gd name="T2" fmla="*/ 7 w 21"/>
                    <a:gd name="T3" fmla="*/ 16 h 49"/>
                    <a:gd name="T4" fmla="*/ 13 w 21"/>
                    <a:gd name="T5" fmla="*/ 30 h 49"/>
                    <a:gd name="T6" fmla="*/ 18 w 21"/>
                    <a:gd name="T7" fmla="*/ 41 h 49"/>
                    <a:gd name="T8" fmla="*/ 20 w 21"/>
                    <a:gd name="T9" fmla="*/ 46 h 49"/>
                    <a:gd name="T10" fmla="*/ 21 w 21"/>
                    <a:gd name="T11" fmla="*/ 49 h 49"/>
                    <a:gd name="T12" fmla="*/ 0 w 21"/>
                    <a:gd name="T13" fmla="*/ 0 h 4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"/>
                    <a:gd name="T22" fmla="*/ 0 h 49"/>
                    <a:gd name="T23" fmla="*/ 21 w 21"/>
                    <a:gd name="T24" fmla="*/ 49 h 4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" h="49">
                      <a:moveTo>
                        <a:pt x="0" y="0"/>
                      </a:moveTo>
                      <a:lnTo>
                        <a:pt x="7" y="16"/>
                      </a:lnTo>
                      <a:lnTo>
                        <a:pt x="13" y="30"/>
                      </a:lnTo>
                      <a:lnTo>
                        <a:pt x="18" y="41"/>
                      </a:lnTo>
                      <a:lnTo>
                        <a:pt x="20" y="46"/>
                      </a:lnTo>
                      <a:lnTo>
                        <a:pt x="21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53" name="Freeform 91"/>
                <p:cNvSpPr>
                  <a:spLocks noChangeAspect="1"/>
                </p:cNvSpPr>
                <p:nvPr/>
              </p:nvSpPr>
              <p:spPr bwMode="auto">
                <a:xfrm>
                  <a:off x="3371" y="1106"/>
                  <a:ext cx="21" cy="49"/>
                </a:xfrm>
                <a:custGeom>
                  <a:avLst/>
                  <a:gdLst>
                    <a:gd name="T0" fmla="*/ 0 w 21"/>
                    <a:gd name="T1" fmla="*/ 0 h 49"/>
                    <a:gd name="T2" fmla="*/ 7 w 21"/>
                    <a:gd name="T3" fmla="*/ 16 h 49"/>
                    <a:gd name="T4" fmla="*/ 13 w 21"/>
                    <a:gd name="T5" fmla="*/ 30 h 49"/>
                    <a:gd name="T6" fmla="*/ 18 w 21"/>
                    <a:gd name="T7" fmla="*/ 41 h 49"/>
                    <a:gd name="T8" fmla="*/ 20 w 21"/>
                    <a:gd name="T9" fmla="*/ 46 h 49"/>
                    <a:gd name="T10" fmla="*/ 21 w 21"/>
                    <a:gd name="T11" fmla="*/ 49 h 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"/>
                    <a:gd name="T19" fmla="*/ 0 h 49"/>
                    <a:gd name="T20" fmla="*/ 21 w 21"/>
                    <a:gd name="T21" fmla="*/ 49 h 4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" h="49">
                      <a:moveTo>
                        <a:pt x="0" y="0"/>
                      </a:moveTo>
                      <a:lnTo>
                        <a:pt x="7" y="16"/>
                      </a:lnTo>
                      <a:lnTo>
                        <a:pt x="13" y="30"/>
                      </a:lnTo>
                      <a:lnTo>
                        <a:pt x="18" y="41"/>
                      </a:lnTo>
                      <a:lnTo>
                        <a:pt x="20" y="46"/>
                      </a:lnTo>
                      <a:lnTo>
                        <a:pt x="21" y="49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162" name="Group 92"/>
              <p:cNvGrpSpPr>
                <a:grpSpLocks noChangeAspect="1"/>
              </p:cNvGrpSpPr>
              <p:nvPr/>
            </p:nvGrpSpPr>
            <p:grpSpPr bwMode="auto">
              <a:xfrm>
                <a:off x="2496" y="1705"/>
                <a:ext cx="42" cy="340"/>
                <a:chOff x="3322" y="1255"/>
                <a:chExt cx="29" cy="239"/>
              </a:xfrm>
            </p:grpSpPr>
            <p:sp>
              <p:nvSpPr>
                <p:cNvPr id="5250" name="Freeform 93"/>
                <p:cNvSpPr>
                  <a:spLocks noChangeAspect="1"/>
                </p:cNvSpPr>
                <p:nvPr/>
              </p:nvSpPr>
              <p:spPr bwMode="auto">
                <a:xfrm>
                  <a:off x="3331" y="1257"/>
                  <a:ext cx="11" cy="234"/>
                </a:xfrm>
                <a:custGeom>
                  <a:avLst/>
                  <a:gdLst>
                    <a:gd name="T0" fmla="*/ 10 w 11"/>
                    <a:gd name="T1" fmla="*/ 234 h 234"/>
                    <a:gd name="T2" fmla="*/ 5 w 11"/>
                    <a:gd name="T3" fmla="*/ 213 h 234"/>
                    <a:gd name="T4" fmla="*/ 3 w 11"/>
                    <a:gd name="T5" fmla="*/ 202 h 234"/>
                    <a:gd name="T6" fmla="*/ 3 w 11"/>
                    <a:gd name="T7" fmla="*/ 192 h 234"/>
                    <a:gd name="T8" fmla="*/ 4 w 11"/>
                    <a:gd name="T9" fmla="*/ 182 h 234"/>
                    <a:gd name="T10" fmla="*/ 7 w 11"/>
                    <a:gd name="T11" fmla="*/ 171 h 234"/>
                    <a:gd name="T12" fmla="*/ 10 w 11"/>
                    <a:gd name="T13" fmla="*/ 161 h 234"/>
                    <a:gd name="T14" fmla="*/ 11 w 11"/>
                    <a:gd name="T15" fmla="*/ 151 h 234"/>
                    <a:gd name="T16" fmla="*/ 10 w 11"/>
                    <a:gd name="T17" fmla="*/ 141 h 234"/>
                    <a:gd name="T18" fmla="*/ 7 w 11"/>
                    <a:gd name="T19" fmla="*/ 132 h 234"/>
                    <a:gd name="T20" fmla="*/ 3 w 11"/>
                    <a:gd name="T21" fmla="*/ 123 h 234"/>
                    <a:gd name="T22" fmla="*/ 2 w 11"/>
                    <a:gd name="T23" fmla="*/ 114 h 234"/>
                    <a:gd name="T24" fmla="*/ 3 w 11"/>
                    <a:gd name="T25" fmla="*/ 106 h 234"/>
                    <a:gd name="T26" fmla="*/ 6 w 11"/>
                    <a:gd name="T27" fmla="*/ 100 h 234"/>
                    <a:gd name="T28" fmla="*/ 8 w 11"/>
                    <a:gd name="T29" fmla="*/ 94 h 234"/>
                    <a:gd name="T30" fmla="*/ 9 w 11"/>
                    <a:gd name="T31" fmla="*/ 87 h 234"/>
                    <a:gd name="T32" fmla="*/ 9 w 11"/>
                    <a:gd name="T33" fmla="*/ 81 h 234"/>
                    <a:gd name="T34" fmla="*/ 7 w 11"/>
                    <a:gd name="T35" fmla="*/ 76 h 234"/>
                    <a:gd name="T36" fmla="*/ 5 w 11"/>
                    <a:gd name="T37" fmla="*/ 71 h 234"/>
                    <a:gd name="T38" fmla="*/ 4 w 11"/>
                    <a:gd name="T39" fmla="*/ 65 h 234"/>
                    <a:gd name="T40" fmla="*/ 5 w 11"/>
                    <a:gd name="T41" fmla="*/ 58 h 234"/>
                    <a:gd name="T42" fmla="*/ 6 w 11"/>
                    <a:gd name="T43" fmla="*/ 50 h 234"/>
                    <a:gd name="T44" fmla="*/ 7 w 11"/>
                    <a:gd name="T45" fmla="*/ 43 h 234"/>
                    <a:gd name="T46" fmla="*/ 7 w 11"/>
                    <a:gd name="T47" fmla="*/ 37 h 234"/>
                    <a:gd name="T48" fmla="*/ 6 w 11"/>
                    <a:gd name="T49" fmla="*/ 33 h 234"/>
                    <a:gd name="T50" fmla="*/ 4 w 11"/>
                    <a:gd name="T51" fmla="*/ 29 h 234"/>
                    <a:gd name="T52" fmla="*/ 1 w 11"/>
                    <a:gd name="T53" fmla="*/ 26 h 234"/>
                    <a:gd name="T54" fmla="*/ 0 w 11"/>
                    <a:gd name="T55" fmla="*/ 21 h 234"/>
                    <a:gd name="T56" fmla="*/ 1 w 11"/>
                    <a:gd name="T57" fmla="*/ 16 h 234"/>
                    <a:gd name="T58" fmla="*/ 2 w 11"/>
                    <a:gd name="T59" fmla="*/ 10 h 234"/>
                    <a:gd name="T60" fmla="*/ 3 w 11"/>
                    <a:gd name="T61" fmla="*/ 4 h 234"/>
                    <a:gd name="T62" fmla="*/ 4 w 11"/>
                    <a:gd name="T63" fmla="*/ 0 h 234"/>
                    <a:gd name="T64" fmla="*/ 10 w 11"/>
                    <a:gd name="T65" fmla="*/ 234 h 23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1"/>
                    <a:gd name="T100" fmla="*/ 0 h 234"/>
                    <a:gd name="T101" fmla="*/ 11 w 11"/>
                    <a:gd name="T102" fmla="*/ 234 h 23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1" h="234">
                      <a:moveTo>
                        <a:pt x="10" y="234"/>
                      </a:moveTo>
                      <a:lnTo>
                        <a:pt x="5" y="213"/>
                      </a:lnTo>
                      <a:lnTo>
                        <a:pt x="3" y="202"/>
                      </a:lnTo>
                      <a:lnTo>
                        <a:pt x="3" y="192"/>
                      </a:lnTo>
                      <a:lnTo>
                        <a:pt x="4" y="182"/>
                      </a:lnTo>
                      <a:lnTo>
                        <a:pt x="7" y="171"/>
                      </a:lnTo>
                      <a:lnTo>
                        <a:pt x="10" y="161"/>
                      </a:lnTo>
                      <a:lnTo>
                        <a:pt x="11" y="151"/>
                      </a:lnTo>
                      <a:lnTo>
                        <a:pt x="10" y="141"/>
                      </a:lnTo>
                      <a:lnTo>
                        <a:pt x="7" y="132"/>
                      </a:lnTo>
                      <a:lnTo>
                        <a:pt x="3" y="123"/>
                      </a:lnTo>
                      <a:lnTo>
                        <a:pt x="2" y="114"/>
                      </a:lnTo>
                      <a:lnTo>
                        <a:pt x="3" y="106"/>
                      </a:lnTo>
                      <a:lnTo>
                        <a:pt x="6" y="100"/>
                      </a:lnTo>
                      <a:lnTo>
                        <a:pt x="8" y="94"/>
                      </a:lnTo>
                      <a:lnTo>
                        <a:pt x="9" y="87"/>
                      </a:lnTo>
                      <a:lnTo>
                        <a:pt x="9" y="81"/>
                      </a:lnTo>
                      <a:lnTo>
                        <a:pt x="7" y="76"/>
                      </a:lnTo>
                      <a:lnTo>
                        <a:pt x="5" y="71"/>
                      </a:lnTo>
                      <a:lnTo>
                        <a:pt x="4" y="65"/>
                      </a:lnTo>
                      <a:lnTo>
                        <a:pt x="5" y="58"/>
                      </a:lnTo>
                      <a:lnTo>
                        <a:pt x="6" y="50"/>
                      </a:lnTo>
                      <a:lnTo>
                        <a:pt x="7" y="43"/>
                      </a:lnTo>
                      <a:lnTo>
                        <a:pt x="7" y="37"/>
                      </a:lnTo>
                      <a:lnTo>
                        <a:pt x="6" y="33"/>
                      </a:lnTo>
                      <a:lnTo>
                        <a:pt x="4" y="29"/>
                      </a:lnTo>
                      <a:lnTo>
                        <a:pt x="1" y="26"/>
                      </a:lnTo>
                      <a:lnTo>
                        <a:pt x="0" y="21"/>
                      </a:lnTo>
                      <a:lnTo>
                        <a:pt x="1" y="16"/>
                      </a:lnTo>
                      <a:lnTo>
                        <a:pt x="2" y="10"/>
                      </a:lnTo>
                      <a:lnTo>
                        <a:pt x="3" y="4"/>
                      </a:lnTo>
                      <a:lnTo>
                        <a:pt x="4" y="0"/>
                      </a:lnTo>
                      <a:lnTo>
                        <a:pt x="10" y="234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51" name="Freeform 94"/>
                <p:cNvSpPr>
                  <a:spLocks noChangeAspect="1"/>
                </p:cNvSpPr>
                <p:nvPr/>
              </p:nvSpPr>
              <p:spPr bwMode="auto">
                <a:xfrm>
                  <a:off x="3322" y="1255"/>
                  <a:ext cx="29" cy="239"/>
                </a:xfrm>
                <a:custGeom>
                  <a:avLst/>
                  <a:gdLst>
                    <a:gd name="T0" fmla="*/ 28 w 29"/>
                    <a:gd name="T1" fmla="*/ 234 h 239"/>
                    <a:gd name="T2" fmla="*/ 14 w 29"/>
                    <a:gd name="T3" fmla="*/ 215 h 239"/>
                    <a:gd name="T4" fmla="*/ 21 w 29"/>
                    <a:gd name="T5" fmla="*/ 204 h 239"/>
                    <a:gd name="T6" fmla="*/ 21 w 29"/>
                    <a:gd name="T7" fmla="*/ 194 h 239"/>
                    <a:gd name="T8" fmla="*/ 13 w 29"/>
                    <a:gd name="T9" fmla="*/ 184 h 239"/>
                    <a:gd name="T10" fmla="*/ 25 w 29"/>
                    <a:gd name="T11" fmla="*/ 177 h 239"/>
                    <a:gd name="T12" fmla="*/ 28 w 29"/>
                    <a:gd name="T13" fmla="*/ 163 h 239"/>
                    <a:gd name="T14" fmla="*/ 28 w 29"/>
                    <a:gd name="T15" fmla="*/ 143 h 239"/>
                    <a:gd name="T16" fmla="*/ 24 w 29"/>
                    <a:gd name="T17" fmla="*/ 130 h 239"/>
                    <a:gd name="T18" fmla="*/ 12 w 29"/>
                    <a:gd name="T19" fmla="*/ 125 h 239"/>
                    <a:gd name="T20" fmla="*/ 20 w 29"/>
                    <a:gd name="T21" fmla="*/ 116 h 239"/>
                    <a:gd name="T22" fmla="*/ 12 w 29"/>
                    <a:gd name="T23" fmla="*/ 108 h 239"/>
                    <a:gd name="T24" fmla="*/ 23 w 29"/>
                    <a:gd name="T25" fmla="*/ 105 h 239"/>
                    <a:gd name="T26" fmla="*/ 26 w 29"/>
                    <a:gd name="T27" fmla="*/ 96 h 239"/>
                    <a:gd name="T28" fmla="*/ 18 w 29"/>
                    <a:gd name="T29" fmla="*/ 89 h 239"/>
                    <a:gd name="T30" fmla="*/ 27 w 29"/>
                    <a:gd name="T31" fmla="*/ 83 h 239"/>
                    <a:gd name="T32" fmla="*/ 25 w 29"/>
                    <a:gd name="T33" fmla="*/ 75 h 239"/>
                    <a:gd name="T34" fmla="*/ 14 w 29"/>
                    <a:gd name="T35" fmla="*/ 73 h 239"/>
                    <a:gd name="T36" fmla="*/ 22 w 29"/>
                    <a:gd name="T37" fmla="*/ 66 h 239"/>
                    <a:gd name="T38" fmla="*/ 22 w 29"/>
                    <a:gd name="T39" fmla="*/ 67 h 239"/>
                    <a:gd name="T40" fmla="*/ 24 w 29"/>
                    <a:gd name="T41" fmla="*/ 52 h 239"/>
                    <a:gd name="T42" fmla="*/ 25 w 29"/>
                    <a:gd name="T43" fmla="*/ 39 h 239"/>
                    <a:gd name="T44" fmla="*/ 24 w 29"/>
                    <a:gd name="T45" fmla="*/ 35 h 239"/>
                    <a:gd name="T46" fmla="*/ 21 w 29"/>
                    <a:gd name="T47" fmla="*/ 28 h 239"/>
                    <a:gd name="T48" fmla="*/ 10 w 29"/>
                    <a:gd name="T49" fmla="*/ 28 h 239"/>
                    <a:gd name="T50" fmla="*/ 18 w 29"/>
                    <a:gd name="T51" fmla="*/ 22 h 239"/>
                    <a:gd name="T52" fmla="*/ 18 w 29"/>
                    <a:gd name="T53" fmla="*/ 23 h 239"/>
                    <a:gd name="T54" fmla="*/ 20 w 29"/>
                    <a:gd name="T55" fmla="*/ 12 h 239"/>
                    <a:gd name="T56" fmla="*/ 19 w 29"/>
                    <a:gd name="T57" fmla="*/ 15 h 239"/>
                    <a:gd name="T58" fmla="*/ 22 w 29"/>
                    <a:gd name="T59" fmla="*/ 4 h 239"/>
                    <a:gd name="T60" fmla="*/ 3 w 29"/>
                    <a:gd name="T61" fmla="*/ 3 h 239"/>
                    <a:gd name="T62" fmla="*/ 2 w 29"/>
                    <a:gd name="T63" fmla="*/ 12 h 239"/>
                    <a:gd name="T64" fmla="*/ 1 w 29"/>
                    <a:gd name="T65" fmla="*/ 18 h 239"/>
                    <a:gd name="T66" fmla="*/ 1 w 29"/>
                    <a:gd name="T67" fmla="*/ 25 h 239"/>
                    <a:gd name="T68" fmla="*/ 2 w 29"/>
                    <a:gd name="T69" fmla="*/ 31 h 239"/>
                    <a:gd name="T70" fmla="*/ 6 w 29"/>
                    <a:gd name="T71" fmla="*/ 38 h 239"/>
                    <a:gd name="T72" fmla="*/ 6 w 29"/>
                    <a:gd name="T73" fmla="*/ 35 h 239"/>
                    <a:gd name="T74" fmla="*/ 16 w 29"/>
                    <a:gd name="T75" fmla="*/ 39 h 239"/>
                    <a:gd name="T76" fmla="*/ 7 w 29"/>
                    <a:gd name="T77" fmla="*/ 45 h 239"/>
                    <a:gd name="T78" fmla="*/ 5 w 29"/>
                    <a:gd name="T79" fmla="*/ 60 h 239"/>
                    <a:gd name="T80" fmla="*/ 4 w 29"/>
                    <a:gd name="T81" fmla="*/ 68 h 239"/>
                    <a:gd name="T82" fmla="*/ 6 w 29"/>
                    <a:gd name="T83" fmla="*/ 76 h 239"/>
                    <a:gd name="T84" fmla="*/ 9 w 29"/>
                    <a:gd name="T85" fmla="*/ 87 h 239"/>
                    <a:gd name="T86" fmla="*/ 9 w 29"/>
                    <a:gd name="T87" fmla="*/ 83 h 239"/>
                    <a:gd name="T88" fmla="*/ 9 w 29"/>
                    <a:gd name="T89" fmla="*/ 89 h 239"/>
                    <a:gd name="T90" fmla="*/ 17 w 29"/>
                    <a:gd name="T91" fmla="*/ 96 h 239"/>
                    <a:gd name="T92" fmla="*/ 6 w 29"/>
                    <a:gd name="T93" fmla="*/ 98 h 239"/>
                    <a:gd name="T94" fmla="*/ 3 w 29"/>
                    <a:gd name="T95" fmla="*/ 108 h 239"/>
                    <a:gd name="T96" fmla="*/ 2 w 29"/>
                    <a:gd name="T97" fmla="*/ 116 h 239"/>
                    <a:gd name="T98" fmla="*/ 4 w 29"/>
                    <a:gd name="T99" fmla="*/ 128 h 239"/>
                    <a:gd name="T100" fmla="*/ 10 w 29"/>
                    <a:gd name="T101" fmla="*/ 147 h 239"/>
                    <a:gd name="T102" fmla="*/ 10 w 29"/>
                    <a:gd name="T103" fmla="*/ 143 h 239"/>
                    <a:gd name="T104" fmla="*/ 10 w 29"/>
                    <a:gd name="T105" fmla="*/ 163 h 239"/>
                    <a:gd name="T106" fmla="*/ 10 w 29"/>
                    <a:gd name="T107" fmla="*/ 159 h 239"/>
                    <a:gd name="T108" fmla="*/ 5 w 29"/>
                    <a:gd name="T109" fmla="*/ 180 h 239"/>
                    <a:gd name="T110" fmla="*/ 4 w 29"/>
                    <a:gd name="T111" fmla="*/ 184 h 239"/>
                    <a:gd name="T112" fmla="*/ 12 w 29"/>
                    <a:gd name="T113" fmla="*/ 194 h 239"/>
                    <a:gd name="T114" fmla="*/ 3 w 29"/>
                    <a:gd name="T115" fmla="*/ 204 h 239"/>
                    <a:gd name="T116" fmla="*/ 5 w 29"/>
                    <a:gd name="T117" fmla="*/ 218 h 23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9"/>
                    <a:gd name="T178" fmla="*/ 0 h 239"/>
                    <a:gd name="T179" fmla="*/ 29 w 29"/>
                    <a:gd name="T180" fmla="*/ 239 h 239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9" h="239">
                      <a:moveTo>
                        <a:pt x="11" y="239"/>
                      </a:moveTo>
                      <a:lnTo>
                        <a:pt x="28" y="234"/>
                      </a:lnTo>
                      <a:lnTo>
                        <a:pt x="22" y="211"/>
                      </a:lnTo>
                      <a:lnTo>
                        <a:pt x="14" y="215"/>
                      </a:lnTo>
                      <a:lnTo>
                        <a:pt x="23" y="215"/>
                      </a:lnTo>
                      <a:lnTo>
                        <a:pt x="21" y="204"/>
                      </a:lnTo>
                      <a:lnTo>
                        <a:pt x="21" y="195"/>
                      </a:lnTo>
                      <a:lnTo>
                        <a:pt x="21" y="194"/>
                      </a:lnTo>
                      <a:lnTo>
                        <a:pt x="22" y="184"/>
                      </a:lnTo>
                      <a:lnTo>
                        <a:pt x="13" y="184"/>
                      </a:lnTo>
                      <a:lnTo>
                        <a:pt x="22" y="187"/>
                      </a:lnTo>
                      <a:lnTo>
                        <a:pt x="25" y="177"/>
                      </a:lnTo>
                      <a:lnTo>
                        <a:pt x="27" y="166"/>
                      </a:lnTo>
                      <a:lnTo>
                        <a:pt x="28" y="163"/>
                      </a:lnTo>
                      <a:lnTo>
                        <a:pt x="29" y="153"/>
                      </a:lnTo>
                      <a:lnTo>
                        <a:pt x="28" y="143"/>
                      </a:lnTo>
                      <a:lnTo>
                        <a:pt x="27" y="140"/>
                      </a:lnTo>
                      <a:lnTo>
                        <a:pt x="24" y="130"/>
                      </a:lnTo>
                      <a:lnTo>
                        <a:pt x="21" y="121"/>
                      </a:lnTo>
                      <a:lnTo>
                        <a:pt x="12" y="125"/>
                      </a:lnTo>
                      <a:lnTo>
                        <a:pt x="21" y="125"/>
                      </a:lnTo>
                      <a:lnTo>
                        <a:pt x="20" y="116"/>
                      </a:lnTo>
                      <a:lnTo>
                        <a:pt x="21" y="108"/>
                      </a:lnTo>
                      <a:lnTo>
                        <a:pt x="12" y="108"/>
                      </a:lnTo>
                      <a:lnTo>
                        <a:pt x="21" y="112"/>
                      </a:lnTo>
                      <a:lnTo>
                        <a:pt x="23" y="105"/>
                      </a:lnTo>
                      <a:lnTo>
                        <a:pt x="25" y="99"/>
                      </a:lnTo>
                      <a:lnTo>
                        <a:pt x="26" y="96"/>
                      </a:lnTo>
                      <a:lnTo>
                        <a:pt x="27" y="89"/>
                      </a:lnTo>
                      <a:lnTo>
                        <a:pt x="18" y="89"/>
                      </a:lnTo>
                      <a:lnTo>
                        <a:pt x="27" y="90"/>
                      </a:lnTo>
                      <a:lnTo>
                        <a:pt x="27" y="83"/>
                      </a:lnTo>
                      <a:lnTo>
                        <a:pt x="26" y="80"/>
                      </a:lnTo>
                      <a:lnTo>
                        <a:pt x="25" y="75"/>
                      </a:lnTo>
                      <a:lnTo>
                        <a:pt x="23" y="69"/>
                      </a:lnTo>
                      <a:lnTo>
                        <a:pt x="14" y="73"/>
                      </a:lnTo>
                      <a:lnTo>
                        <a:pt x="23" y="73"/>
                      </a:lnTo>
                      <a:lnTo>
                        <a:pt x="22" y="66"/>
                      </a:lnTo>
                      <a:lnTo>
                        <a:pt x="13" y="67"/>
                      </a:lnTo>
                      <a:lnTo>
                        <a:pt x="22" y="67"/>
                      </a:lnTo>
                      <a:lnTo>
                        <a:pt x="23" y="60"/>
                      </a:lnTo>
                      <a:lnTo>
                        <a:pt x="24" y="52"/>
                      </a:lnTo>
                      <a:lnTo>
                        <a:pt x="25" y="45"/>
                      </a:lnTo>
                      <a:lnTo>
                        <a:pt x="25" y="39"/>
                      </a:lnTo>
                      <a:lnTo>
                        <a:pt x="25" y="38"/>
                      </a:lnTo>
                      <a:lnTo>
                        <a:pt x="24" y="35"/>
                      </a:lnTo>
                      <a:lnTo>
                        <a:pt x="23" y="31"/>
                      </a:lnTo>
                      <a:lnTo>
                        <a:pt x="21" y="28"/>
                      </a:lnTo>
                      <a:lnTo>
                        <a:pt x="19" y="24"/>
                      </a:lnTo>
                      <a:lnTo>
                        <a:pt x="10" y="28"/>
                      </a:lnTo>
                      <a:lnTo>
                        <a:pt x="19" y="28"/>
                      </a:lnTo>
                      <a:lnTo>
                        <a:pt x="18" y="22"/>
                      </a:lnTo>
                      <a:lnTo>
                        <a:pt x="9" y="23"/>
                      </a:lnTo>
                      <a:lnTo>
                        <a:pt x="18" y="23"/>
                      </a:lnTo>
                      <a:lnTo>
                        <a:pt x="19" y="18"/>
                      </a:lnTo>
                      <a:lnTo>
                        <a:pt x="20" y="12"/>
                      </a:lnTo>
                      <a:lnTo>
                        <a:pt x="11" y="12"/>
                      </a:lnTo>
                      <a:lnTo>
                        <a:pt x="19" y="15"/>
                      </a:lnTo>
                      <a:lnTo>
                        <a:pt x="20" y="10"/>
                      </a:lnTo>
                      <a:lnTo>
                        <a:pt x="22" y="4"/>
                      </a:lnTo>
                      <a:lnTo>
                        <a:pt x="5" y="0"/>
                      </a:lnTo>
                      <a:lnTo>
                        <a:pt x="3" y="3"/>
                      </a:lnTo>
                      <a:lnTo>
                        <a:pt x="2" y="8"/>
                      </a:lnTo>
                      <a:lnTo>
                        <a:pt x="2" y="12"/>
                      </a:lnTo>
                      <a:lnTo>
                        <a:pt x="1" y="18"/>
                      </a:lnTo>
                      <a:lnTo>
                        <a:pt x="0" y="23"/>
                      </a:lnTo>
                      <a:lnTo>
                        <a:pt x="1" y="25"/>
                      </a:lnTo>
                      <a:lnTo>
                        <a:pt x="1" y="28"/>
                      </a:lnTo>
                      <a:lnTo>
                        <a:pt x="2" y="31"/>
                      </a:lnTo>
                      <a:lnTo>
                        <a:pt x="4" y="35"/>
                      </a:lnTo>
                      <a:lnTo>
                        <a:pt x="6" y="38"/>
                      </a:lnTo>
                      <a:lnTo>
                        <a:pt x="15" y="35"/>
                      </a:lnTo>
                      <a:lnTo>
                        <a:pt x="6" y="35"/>
                      </a:lnTo>
                      <a:lnTo>
                        <a:pt x="8" y="41"/>
                      </a:lnTo>
                      <a:lnTo>
                        <a:pt x="16" y="39"/>
                      </a:lnTo>
                      <a:lnTo>
                        <a:pt x="7" y="39"/>
                      </a:lnTo>
                      <a:lnTo>
                        <a:pt x="7" y="45"/>
                      </a:lnTo>
                      <a:lnTo>
                        <a:pt x="6" y="52"/>
                      </a:lnTo>
                      <a:lnTo>
                        <a:pt x="5" y="60"/>
                      </a:lnTo>
                      <a:lnTo>
                        <a:pt x="4" y="67"/>
                      </a:lnTo>
                      <a:lnTo>
                        <a:pt x="4" y="68"/>
                      </a:lnTo>
                      <a:lnTo>
                        <a:pt x="5" y="73"/>
                      </a:lnTo>
                      <a:lnTo>
                        <a:pt x="6" y="76"/>
                      </a:lnTo>
                      <a:lnTo>
                        <a:pt x="8" y="82"/>
                      </a:lnTo>
                      <a:lnTo>
                        <a:pt x="9" y="87"/>
                      </a:lnTo>
                      <a:lnTo>
                        <a:pt x="18" y="83"/>
                      </a:lnTo>
                      <a:lnTo>
                        <a:pt x="9" y="83"/>
                      </a:lnTo>
                      <a:lnTo>
                        <a:pt x="9" y="88"/>
                      </a:lnTo>
                      <a:lnTo>
                        <a:pt x="9" y="89"/>
                      </a:lnTo>
                      <a:lnTo>
                        <a:pt x="8" y="96"/>
                      </a:lnTo>
                      <a:lnTo>
                        <a:pt x="17" y="96"/>
                      </a:lnTo>
                      <a:lnTo>
                        <a:pt x="8" y="92"/>
                      </a:lnTo>
                      <a:lnTo>
                        <a:pt x="6" y="98"/>
                      </a:lnTo>
                      <a:lnTo>
                        <a:pt x="4" y="105"/>
                      </a:lnTo>
                      <a:lnTo>
                        <a:pt x="3" y="108"/>
                      </a:lnTo>
                      <a:lnTo>
                        <a:pt x="2" y="116"/>
                      </a:lnTo>
                      <a:lnTo>
                        <a:pt x="3" y="125"/>
                      </a:lnTo>
                      <a:lnTo>
                        <a:pt x="4" y="128"/>
                      </a:lnTo>
                      <a:lnTo>
                        <a:pt x="7" y="137"/>
                      </a:lnTo>
                      <a:lnTo>
                        <a:pt x="10" y="147"/>
                      </a:lnTo>
                      <a:lnTo>
                        <a:pt x="19" y="143"/>
                      </a:lnTo>
                      <a:lnTo>
                        <a:pt x="10" y="143"/>
                      </a:lnTo>
                      <a:lnTo>
                        <a:pt x="11" y="153"/>
                      </a:lnTo>
                      <a:lnTo>
                        <a:pt x="10" y="163"/>
                      </a:lnTo>
                      <a:lnTo>
                        <a:pt x="19" y="163"/>
                      </a:lnTo>
                      <a:lnTo>
                        <a:pt x="10" y="159"/>
                      </a:lnTo>
                      <a:lnTo>
                        <a:pt x="8" y="170"/>
                      </a:lnTo>
                      <a:lnTo>
                        <a:pt x="5" y="180"/>
                      </a:lnTo>
                      <a:lnTo>
                        <a:pt x="4" y="184"/>
                      </a:lnTo>
                      <a:lnTo>
                        <a:pt x="3" y="194"/>
                      </a:lnTo>
                      <a:lnTo>
                        <a:pt x="12" y="194"/>
                      </a:lnTo>
                      <a:lnTo>
                        <a:pt x="3" y="194"/>
                      </a:lnTo>
                      <a:lnTo>
                        <a:pt x="3" y="204"/>
                      </a:lnTo>
                      <a:lnTo>
                        <a:pt x="5" y="215"/>
                      </a:lnTo>
                      <a:lnTo>
                        <a:pt x="5" y="218"/>
                      </a:lnTo>
                      <a:lnTo>
                        <a:pt x="11" y="239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163" name="Group 95"/>
              <p:cNvGrpSpPr>
                <a:grpSpLocks/>
              </p:cNvGrpSpPr>
              <p:nvPr/>
            </p:nvGrpSpPr>
            <p:grpSpPr bwMode="auto">
              <a:xfrm>
                <a:off x="2269" y="2112"/>
                <a:ext cx="131" cy="1636"/>
                <a:chOff x="808" y="1344"/>
                <a:chExt cx="185" cy="2717"/>
              </a:xfrm>
            </p:grpSpPr>
            <p:sp>
              <p:nvSpPr>
                <p:cNvPr id="5248" name="Freeform 96"/>
                <p:cNvSpPr>
                  <a:spLocks noChangeAspect="1"/>
                </p:cNvSpPr>
                <p:nvPr/>
              </p:nvSpPr>
              <p:spPr bwMode="auto">
                <a:xfrm>
                  <a:off x="816" y="1344"/>
                  <a:ext cx="159" cy="2691"/>
                </a:xfrm>
                <a:custGeom>
                  <a:avLst/>
                  <a:gdLst>
                    <a:gd name="T0" fmla="*/ 1015 w 112"/>
                    <a:gd name="T1" fmla="*/ 61223 h 1892"/>
                    <a:gd name="T2" fmla="*/ 395 w 112"/>
                    <a:gd name="T3" fmla="*/ 58334 h 1892"/>
                    <a:gd name="T4" fmla="*/ 1 w 112"/>
                    <a:gd name="T5" fmla="*/ 55451 h 1892"/>
                    <a:gd name="T6" fmla="*/ 1 w 112"/>
                    <a:gd name="T7" fmla="*/ 52620 h 1892"/>
                    <a:gd name="T8" fmla="*/ 231 w 112"/>
                    <a:gd name="T9" fmla="*/ 51197 h 1892"/>
                    <a:gd name="T10" fmla="*/ 629 w 112"/>
                    <a:gd name="T11" fmla="*/ 49758 h 1892"/>
                    <a:gd name="T12" fmla="*/ 1685 w 112"/>
                    <a:gd name="T13" fmla="*/ 46929 h 1892"/>
                    <a:gd name="T14" fmla="*/ 2775 w 112"/>
                    <a:gd name="T15" fmla="*/ 44143 h 1892"/>
                    <a:gd name="T16" fmla="*/ 3108 w 112"/>
                    <a:gd name="T17" fmla="*/ 42776 h 1892"/>
                    <a:gd name="T18" fmla="*/ 3336 w 112"/>
                    <a:gd name="T19" fmla="*/ 41406 h 1892"/>
                    <a:gd name="T20" fmla="*/ 3260 w 112"/>
                    <a:gd name="T21" fmla="*/ 40108 h 1892"/>
                    <a:gd name="T22" fmla="*/ 3021 w 112"/>
                    <a:gd name="T23" fmla="*/ 38754 h 1892"/>
                    <a:gd name="T24" fmla="*/ 2189 w 112"/>
                    <a:gd name="T25" fmla="*/ 36165 h 1892"/>
                    <a:gd name="T26" fmla="*/ 1334 w 112"/>
                    <a:gd name="T27" fmla="*/ 33676 h 1892"/>
                    <a:gd name="T28" fmla="*/ 1056 w 112"/>
                    <a:gd name="T29" fmla="*/ 32484 h 1892"/>
                    <a:gd name="T30" fmla="*/ 950 w 112"/>
                    <a:gd name="T31" fmla="*/ 31360 h 1892"/>
                    <a:gd name="T32" fmla="*/ 1110 w 112"/>
                    <a:gd name="T33" fmla="*/ 30251 h 1892"/>
                    <a:gd name="T34" fmla="*/ 1404 w 112"/>
                    <a:gd name="T35" fmla="*/ 29274 h 1892"/>
                    <a:gd name="T36" fmla="*/ 2277 w 112"/>
                    <a:gd name="T37" fmla="*/ 27362 h 1892"/>
                    <a:gd name="T38" fmla="*/ 3184 w 112"/>
                    <a:gd name="T39" fmla="*/ 25619 h 1892"/>
                    <a:gd name="T40" fmla="*/ 3512 w 112"/>
                    <a:gd name="T41" fmla="*/ 24779 h 1892"/>
                    <a:gd name="T42" fmla="*/ 3690 w 112"/>
                    <a:gd name="T43" fmla="*/ 23915 h 1892"/>
                    <a:gd name="T44" fmla="*/ 3690 w 112"/>
                    <a:gd name="T45" fmla="*/ 23075 h 1892"/>
                    <a:gd name="T46" fmla="*/ 3396 w 112"/>
                    <a:gd name="T47" fmla="*/ 21559 h 1892"/>
                    <a:gd name="T48" fmla="*/ 2905 w 112"/>
                    <a:gd name="T49" fmla="*/ 20077 h 1892"/>
                    <a:gd name="T50" fmla="*/ 2474 w 112"/>
                    <a:gd name="T51" fmla="*/ 18564 h 1892"/>
                    <a:gd name="T52" fmla="*/ 2440 w 112"/>
                    <a:gd name="T53" fmla="*/ 17723 h 1892"/>
                    <a:gd name="T54" fmla="*/ 2599 w 112"/>
                    <a:gd name="T55" fmla="*/ 15813 h 1892"/>
                    <a:gd name="T56" fmla="*/ 2998 w 112"/>
                    <a:gd name="T57" fmla="*/ 13799 h 1892"/>
                    <a:gd name="T58" fmla="*/ 3396 w 112"/>
                    <a:gd name="T59" fmla="*/ 11814 h 1892"/>
                    <a:gd name="T60" fmla="*/ 3512 w 112"/>
                    <a:gd name="T61" fmla="*/ 10117 h 1892"/>
                    <a:gd name="T62" fmla="*/ 3414 w 112"/>
                    <a:gd name="T63" fmla="*/ 9470 h 1892"/>
                    <a:gd name="T64" fmla="*/ 2912 w 112"/>
                    <a:gd name="T65" fmla="*/ 8365 h 1892"/>
                    <a:gd name="T66" fmla="*/ 2296 w 112"/>
                    <a:gd name="T67" fmla="*/ 7453 h 1892"/>
                    <a:gd name="T68" fmla="*/ 1831 w 112"/>
                    <a:gd name="T69" fmla="*/ 6433 h 1892"/>
                    <a:gd name="T70" fmla="*/ 1733 w 112"/>
                    <a:gd name="T71" fmla="*/ 5860 h 1892"/>
                    <a:gd name="T72" fmla="*/ 1915 w 112"/>
                    <a:gd name="T73" fmla="*/ 4354 h 1892"/>
                    <a:gd name="T74" fmla="*/ 2359 w 112"/>
                    <a:gd name="T75" fmla="*/ 2705 h 1892"/>
                    <a:gd name="T76" fmla="*/ 2905 w 112"/>
                    <a:gd name="T77" fmla="*/ 1144 h 1892"/>
                    <a:gd name="T78" fmla="*/ 3108 w 112"/>
                    <a:gd name="T79" fmla="*/ 506 h 1892"/>
                    <a:gd name="T80" fmla="*/ 3299 w 112"/>
                    <a:gd name="T81" fmla="*/ 0 h 189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2"/>
                    <a:gd name="T124" fmla="*/ 0 h 1892"/>
                    <a:gd name="T125" fmla="*/ 112 w 112"/>
                    <a:gd name="T126" fmla="*/ 1892 h 189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2" h="1892">
                      <a:moveTo>
                        <a:pt x="52" y="1892"/>
                      </a:moveTo>
                      <a:lnTo>
                        <a:pt x="30" y="1807"/>
                      </a:lnTo>
                      <a:lnTo>
                        <a:pt x="21" y="1765"/>
                      </a:lnTo>
                      <a:lnTo>
                        <a:pt x="12" y="1722"/>
                      </a:lnTo>
                      <a:lnTo>
                        <a:pt x="6" y="1680"/>
                      </a:lnTo>
                      <a:lnTo>
                        <a:pt x="1" y="1637"/>
                      </a:lnTo>
                      <a:lnTo>
                        <a:pt x="0" y="1595"/>
                      </a:lnTo>
                      <a:lnTo>
                        <a:pt x="1" y="1553"/>
                      </a:lnTo>
                      <a:lnTo>
                        <a:pt x="3" y="1532"/>
                      </a:lnTo>
                      <a:lnTo>
                        <a:pt x="7" y="1511"/>
                      </a:lnTo>
                      <a:lnTo>
                        <a:pt x="13" y="1490"/>
                      </a:lnTo>
                      <a:lnTo>
                        <a:pt x="19" y="1469"/>
                      </a:lnTo>
                      <a:lnTo>
                        <a:pt x="34" y="1427"/>
                      </a:lnTo>
                      <a:lnTo>
                        <a:pt x="51" y="1385"/>
                      </a:lnTo>
                      <a:lnTo>
                        <a:pt x="68" y="1344"/>
                      </a:lnTo>
                      <a:lnTo>
                        <a:pt x="83" y="1303"/>
                      </a:lnTo>
                      <a:lnTo>
                        <a:pt x="89" y="1283"/>
                      </a:lnTo>
                      <a:lnTo>
                        <a:pt x="94" y="1263"/>
                      </a:lnTo>
                      <a:lnTo>
                        <a:pt x="98" y="1243"/>
                      </a:lnTo>
                      <a:lnTo>
                        <a:pt x="100" y="1223"/>
                      </a:lnTo>
                      <a:lnTo>
                        <a:pt x="100" y="1203"/>
                      </a:lnTo>
                      <a:lnTo>
                        <a:pt x="98" y="1184"/>
                      </a:lnTo>
                      <a:lnTo>
                        <a:pt x="95" y="1164"/>
                      </a:lnTo>
                      <a:lnTo>
                        <a:pt x="91" y="1144"/>
                      </a:lnTo>
                      <a:lnTo>
                        <a:pt x="80" y="1106"/>
                      </a:lnTo>
                      <a:lnTo>
                        <a:pt x="66" y="1067"/>
                      </a:lnTo>
                      <a:lnTo>
                        <a:pt x="52" y="1030"/>
                      </a:lnTo>
                      <a:lnTo>
                        <a:pt x="40" y="994"/>
                      </a:lnTo>
                      <a:lnTo>
                        <a:pt x="36" y="976"/>
                      </a:lnTo>
                      <a:lnTo>
                        <a:pt x="32" y="959"/>
                      </a:lnTo>
                      <a:lnTo>
                        <a:pt x="30" y="942"/>
                      </a:lnTo>
                      <a:lnTo>
                        <a:pt x="29" y="925"/>
                      </a:lnTo>
                      <a:lnTo>
                        <a:pt x="30" y="909"/>
                      </a:lnTo>
                      <a:lnTo>
                        <a:pt x="33" y="893"/>
                      </a:lnTo>
                      <a:lnTo>
                        <a:pt x="37" y="878"/>
                      </a:lnTo>
                      <a:lnTo>
                        <a:pt x="42" y="864"/>
                      </a:lnTo>
                      <a:lnTo>
                        <a:pt x="54" y="835"/>
                      </a:lnTo>
                      <a:lnTo>
                        <a:pt x="68" y="808"/>
                      </a:lnTo>
                      <a:lnTo>
                        <a:pt x="83" y="782"/>
                      </a:lnTo>
                      <a:lnTo>
                        <a:pt x="96" y="756"/>
                      </a:lnTo>
                      <a:lnTo>
                        <a:pt x="101" y="744"/>
                      </a:lnTo>
                      <a:lnTo>
                        <a:pt x="106" y="731"/>
                      </a:lnTo>
                      <a:lnTo>
                        <a:pt x="109" y="719"/>
                      </a:lnTo>
                      <a:lnTo>
                        <a:pt x="111" y="706"/>
                      </a:lnTo>
                      <a:lnTo>
                        <a:pt x="112" y="694"/>
                      </a:lnTo>
                      <a:lnTo>
                        <a:pt x="111" y="681"/>
                      </a:lnTo>
                      <a:lnTo>
                        <a:pt x="108" y="658"/>
                      </a:lnTo>
                      <a:lnTo>
                        <a:pt x="102" y="636"/>
                      </a:lnTo>
                      <a:lnTo>
                        <a:pt x="95" y="615"/>
                      </a:lnTo>
                      <a:lnTo>
                        <a:pt x="87" y="593"/>
                      </a:lnTo>
                      <a:lnTo>
                        <a:pt x="80" y="571"/>
                      </a:lnTo>
                      <a:lnTo>
                        <a:pt x="75" y="548"/>
                      </a:lnTo>
                      <a:lnTo>
                        <a:pt x="74" y="536"/>
                      </a:lnTo>
                      <a:lnTo>
                        <a:pt x="73" y="523"/>
                      </a:lnTo>
                      <a:lnTo>
                        <a:pt x="74" y="496"/>
                      </a:lnTo>
                      <a:lnTo>
                        <a:pt x="78" y="467"/>
                      </a:lnTo>
                      <a:lnTo>
                        <a:pt x="84" y="437"/>
                      </a:lnTo>
                      <a:lnTo>
                        <a:pt x="90" y="407"/>
                      </a:lnTo>
                      <a:lnTo>
                        <a:pt x="97" y="377"/>
                      </a:lnTo>
                      <a:lnTo>
                        <a:pt x="102" y="349"/>
                      </a:lnTo>
                      <a:lnTo>
                        <a:pt x="105" y="322"/>
                      </a:lnTo>
                      <a:lnTo>
                        <a:pt x="106" y="299"/>
                      </a:lnTo>
                      <a:lnTo>
                        <a:pt x="105" y="289"/>
                      </a:lnTo>
                      <a:lnTo>
                        <a:pt x="103" y="279"/>
                      </a:lnTo>
                      <a:lnTo>
                        <a:pt x="96" y="262"/>
                      </a:lnTo>
                      <a:lnTo>
                        <a:pt x="88" y="247"/>
                      </a:lnTo>
                      <a:lnTo>
                        <a:pt x="78" y="233"/>
                      </a:lnTo>
                      <a:lnTo>
                        <a:pt x="69" y="220"/>
                      </a:lnTo>
                      <a:lnTo>
                        <a:pt x="61" y="206"/>
                      </a:lnTo>
                      <a:lnTo>
                        <a:pt x="55" y="190"/>
                      </a:lnTo>
                      <a:lnTo>
                        <a:pt x="53" y="182"/>
                      </a:lnTo>
                      <a:lnTo>
                        <a:pt x="52" y="173"/>
                      </a:lnTo>
                      <a:lnTo>
                        <a:pt x="53" y="153"/>
                      </a:lnTo>
                      <a:lnTo>
                        <a:pt x="58" y="129"/>
                      </a:lnTo>
                      <a:lnTo>
                        <a:pt x="64" y="105"/>
                      </a:lnTo>
                      <a:lnTo>
                        <a:pt x="71" y="80"/>
                      </a:lnTo>
                      <a:lnTo>
                        <a:pt x="80" y="56"/>
                      </a:lnTo>
                      <a:lnTo>
                        <a:pt x="87" y="34"/>
                      </a:lnTo>
                      <a:lnTo>
                        <a:pt x="91" y="24"/>
                      </a:lnTo>
                      <a:lnTo>
                        <a:pt x="94" y="15"/>
                      </a:lnTo>
                      <a:lnTo>
                        <a:pt x="97" y="7"/>
                      </a:lnTo>
                      <a:lnTo>
                        <a:pt x="99" y="0"/>
                      </a:lnTo>
                      <a:lnTo>
                        <a:pt x="52" y="1892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49" name="Freeform 97"/>
                <p:cNvSpPr>
                  <a:spLocks noChangeAspect="1"/>
                </p:cNvSpPr>
                <p:nvPr/>
              </p:nvSpPr>
              <p:spPr bwMode="auto">
                <a:xfrm>
                  <a:off x="808" y="1362"/>
                  <a:ext cx="185" cy="2699"/>
                </a:xfrm>
                <a:custGeom>
                  <a:avLst/>
                  <a:gdLst>
                    <a:gd name="T0" fmla="*/ 1301 w 130"/>
                    <a:gd name="T1" fmla="*/ 59625 h 1898"/>
                    <a:gd name="T2" fmla="*/ 804 w 130"/>
                    <a:gd name="T3" fmla="*/ 56895 h 1898"/>
                    <a:gd name="T4" fmla="*/ 721 w 130"/>
                    <a:gd name="T5" fmla="*/ 51904 h 1898"/>
                    <a:gd name="T6" fmla="*/ 1026 w 130"/>
                    <a:gd name="T7" fmla="*/ 50607 h 1898"/>
                    <a:gd name="T8" fmla="*/ 2929 w 130"/>
                    <a:gd name="T9" fmla="*/ 45646 h 1898"/>
                    <a:gd name="T10" fmla="*/ 3807 w 130"/>
                    <a:gd name="T11" fmla="*/ 42797 h 1898"/>
                    <a:gd name="T12" fmla="*/ 3945 w 130"/>
                    <a:gd name="T13" fmla="*/ 40125 h 1898"/>
                    <a:gd name="T14" fmla="*/ 3297 w 130"/>
                    <a:gd name="T15" fmla="*/ 37359 h 1898"/>
                    <a:gd name="T16" fmla="*/ 1792 w 130"/>
                    <a:gd name="T17" fmla="*/ 32960 h 1898"/>
                    <a:gd name="T18" fmla="*/ 1628 w 130"/>
                    <a:gd name="T19" fmla="*/ 31954 h 1898"/>
                    <a:gd name="T20" fmla="*/ 1432 w 130"/>
                    <a:gd name="T21" fmla="*/ 30308 h 1898"/>
                    <a:gd name="T22" fmla="*/ 2432 w 130"/>
                    <a:gd name="T23" fmla="*/ 28449 h 1898"/>
                    <a:gd name="T24" fmla="*/ 4044 w 130"/>
                    <a:gd name="T25" fmla="*/ 25356 h 1898"/>
                    <a:gd name="T26" fmla="*/ 4413 w 130"/>
                    <a:gd name="T27" fmla="*/ 24017 h 1898"/>
                    <a:gd name="T28" fmla="*/ 4293 w 130"/>
                    <a:gd name="T29" fmla="*/ 22260 h 1898"/>
                    <a:gd name="T30" fmla="*/ 3297 w 130"/>
                    <a:gd name="T31" fmla="*/ 19281 h 1898"/>
                    <a:gd name="T32" fmla="*/ 3129 w 130"/>
                    <a:gd name="T33" fmla="*/ 18218 h 1898"/>
                    <a:gd name="T34" fmla="*/ 3461 w 130"/>
                    <a:gd name="T35" fmla="*/ 14883 h 1898"/>
                    <a:gd name="T36" fmla="*/ 3888 w 130"/>
                    <a:gd name="T37" fmla="*/ 12966 h 1898"/>
                    <a:gd name="T38" fmla="*/ 4208 w 130"/>
                    <a:gd name="T39" fmla="*/ 10193 h 1898"/>
                    <a:gd name="T40" fmla="*/ 3888 w 130"/>
                    <a:gd name="T41" fmla="*/ 8863 h 1898"/>
                    <a:gd name="T42" fmla="*/ 2869 w 130"/>
                    <a:gd name="T43" fmla="*/ 7304 h 1898"/>
                    <a:gd name="T44" fmla="*/ 2432 w 130"/>
                    <a:gd name="T45" fmla="*/ 6412 h 1898"/>
                    <a:gd name="T46" fmla="*/ 2384 w 130"/>
                    <a:gd name="T47" fmla="*/ 5953 h 1898"/>
                    <a:gd name="T48" fmla="*/ 2590 w 130"/>
                    <a:gd name="T49" fmla="*/ 4465 h 1898"/>
                    <a:gd name="T50" fmla="*/ 3045 w 130"/>
                    <a:gd name="T51" fmla="*/ 2895 h 1898"/>
                    <a:gd name="T52" fmla="*/ 3807 w 130"/>
                    <a:gd name="T53" fmla="*/ 720 h 1898"/>
                    <a:gd name="T54" fmla="*/ 3297 w 130"/>
                    <a:gd name="T55" fmla="*/ 216 h 1898"/>
                    <a:gd name="T56" fmla="*/ 2732 w 130"/>
                    <a:gd name="T57" fmla="*/ 1860 h 1898"/>
                    <a:gd name="T58" fmla="*/ 1985 w 130"/>
                    <a:gd name="T59" fmla="*/ 4465 h 1898"/>
                    <a:gd name="T60" fmla="*/ 1763 w 130"/>
                    <a:gd name="T61" fmla="*/ 5990 h 1898"/>
                    <a:gd name="T62" fmla="*/ 2078 w 130"/>
                    <a:gd name="T63" fmla="*/ 7160 h 1898"/>
                    <a:gd name="T64" fmla="*/ 3064 w 130"/>
                    <a:gd name="T65" fmla="*/ 8679 h 1898"/>
                    <a:gd name="T66" fmla="*/ 3515 w 130"/>
                    <a:gd name="T67" fmla="*/ 9675 h 1898"/>
                    <a:gd name="T68" fmla="*/ 3615 w 130"/>
                    <a:gd name="T69" fmla="*/ 10253 h 1898"/>
                    <a:gd name="T70" fmla="*/ 3615 w 130"/>
                    <a:gd name="T71" fmla="*/ 12838 h 1898"/>
                    <a:gd name="T72" fmla="*/ 2869 w 130"/>
                    <a:gd name="T73" fmla="*/ 14883 h 1898"/>
                    <a:gd name="T74" fmla="*/ 2493 w 130"/>
                    <a:gd name="T75" fmla="*/ 17791 h 1898"/>
                    <a:gd name="T76" fmla="*/ 2732 w 130"/>
                    <a:gd name="T77" fmla="*/ 19522 h 1898"/>
                    <a:gd name="T78" fmla="*/ 3711 w 130"/>
                    <a:gd name="T79" fmla="*/ 22491 h 1898"/>
                    <a:gd name="T80" fmla="*/ 3807 w 130"/>
                    <a:gd name="T81" fmla="*/ 23564 h 1898"/>
                    <a:gd name="T82" fmla="*/ 3711 w 130"/>
                    <a:gd name="T83" fmla="*/ 24278 h 1898"/>
                    <a:gd name="T84" fmla="*/ 2825 w 130"/>
                    <a:gd name="T85" fmla="*/ 26416 h 1898"/>
                    <a:gd name="T86" fmla="*/ 1259 w 130"/>
                    <a:gd name="T87" fmla="*/ 29706 h 1898"/>
                    <a:gd name="T88" fmla="*/ 1026 w 130"/>
                    <a:gd name="T89" fmla="*/ 30834 h 1898"/>
                    <a:gd name="T90" fmla="*/ 1119 w 130"/>
                    <a:gd name="T91" fmla="*/ 32623 h 1898"/>
                    <a:gd name="T92" fmla="*/ 2266 w 130"/>
                    <a:gd name="T93" fmla="*/ 36304 h 1898"/>
                    <a:gd name="T94" fmla="*/ 3548 w 130"/>
                    <a:gd name="T95" fmla="*/ 39477 h 1898"/>
                    <a:gd name="T96" fmla="*/ 3393 w 130"/>
                    <a:gd name="T97" fmla="*/ 41453 h 1898"/>
                    <a:gd name="T98" fmla="*/ 3225 w 130"/>
                    <a:gd name="T99" fmla="*/ 42682 h 1898"/>
                    <a:gd name="T100" fmla="*/ 1763 w 130"/>
                    <a:gd name="T101" fmla="*/ 46831 h 1898"/>
                    <a:gd name="T102" fmla="*/ 273 w 130"/>
                    <a:gd name="T103" fmla="*/ 51102 h 1898"/>
                    <a:gd name="T104" fmla="*/ 1 w 130"/>
                    <a:gd name="T105" fmla="*/ 52622 h 1898"/>
                    <a:gd name="T106" fmla="*/ 397 w 130"/>
                    <a:gd name="T107" fmla="*/ 58321 h 1898"/>
                    <a:gd name="T108" fmla="*/ 1792 w 130"/>
                    <a:gd name="T109" fmla="*/ 64170 h 189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30"/>
                    <a:gd name="T166" fmla="*/ 0 h 1898"/>
                    <a:gd name="T167" fmla="*/ 130 w 130"/>
                    <a:gd name="T168" fmla="*/ 1898 h 1898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30" h="1898">
                      <a:moveTo>
                        <a:pt x="53" y="1898"/>
                      </a:moveTo>
                      <a:lnTo>
                        <a:pt x="70" y="1893"/>
                      </a:lnTo>
                      <a:lnTo>
                        <a:pt x="48" y="1807"/>
                      </a:lnTo>
                      <a:lnTo>
                        <a:pt x="38" y="1764"/>
                      </a:lnTo>
                      <a:lnTo>
                        <a:pt x="30" y="1768"/>
                      </a:lnTo>
                      <a:lnTo>
                        <a:pt x="39" y="1768"/>
                      </a:lnTo>
                      <a:lnTo>
                        <a:pt x="30" y="1725"/>
                      </a:lnTo>
                      <a:lnTo>
                        <a:pt x="24" y="1683"/>
                      </a:lnTo>
                      <a:lnTo>
                        <a:pt x="19" y="1640"/>
                      </a:lnTo>
                      <a:lnTo>
                        <a:pt x="18" y="1598"/>
                      </a:lnTo>
                      <a:lnTo>
                        <a:pt x="19" y="1557"/>
                      </a:lnTo>
                      <a:lnTo>
                        <a:pt x="21" y="1535"/>
                      </a:lnTo>
                      <a:lnTo>
                        <a:pt x="25" y="1514"/>
                      </a:lnTo>
                      <a:lnTo>
                        <a:pt x="16" y="1514"/>
                      </a:lnTo>
                      <a:lnTo>
                        <a:pt x="25" y="1518"/>
                      </a:lnTo>
                      <a:lnTo>
                        <a:pt x="30" y="1497"/>
                      </a:lnTo>
                      <a:lnTo>
                        <a:pt x="37" y="1476"/>
                      </a:lnTo>
                      <a:lnTo>
                        <a:pt x="52" y="1434"/>
                      </a:lnTo>
                      <a:lnTo>
                        <a:pt x="69" y="1392"/>
                      </a:lnTo>
                      <a:lnTo>
                        <a:pt x="86" y="1350"/>
                      </a:lnTo>
                      <a:lnTo>
                        <a:pt x="101" y="1309"/>
                      </a:lnTo>
                      <a:lnTo>
                        <a:pt x="107" y="1289"/>
                      </a:lnTo>
                      <a:lnTo>
                        <a:pt x="112" y="1269"/>
                      </a:lnTo>
                      <a:lnTo>
                        <a:pt x="112" y="1266"/>
                      </a:lnTo>
                      <a:lnTo>
                        <a:pt x="116" y="1246"/>
                      </a:lnTo>
                      <a:lnTo>
                        <a:pt x="118" y="1227"/>
                      </a:lnTo>
                      <a:lnTo>
                        <a:pt x="118" y="1206"/>
                      </a:lnTo>
                      <a:lnTo>
                        <a:pt x="116" y="1187"/>
                      </a:lnTo>
                      <a:lnTo>
                        <a:pt x="113" y="1167"/>
                      </a:lnTo>
                      <a:lnTo>
                        <a:pt x="113" y="1163"/>
                      </a:lnTo>
                      <a:lnTo>
                        <a:pt x="108" y="1144"/>
                      </a:lnTo>
                      <a:lnTo>
                        <a:pt x="97" y="1105"/>
                      </a:lnTo>
                      <a:lnTo>
                        <a:pt x="84" y="1067"/>
                      </a:lnTo>
                      <a:lnTo>
                        <a:pt x="70" y="1029"/>
                      </a:lnTo>
                      <a:lnTo>
                        <a:pt x="58" y="993"/>
                      </a:lnTo>
                      <a:lnTo>
                        <a:pt x="53" y="975"/>
                      </a:lnTo>
                      <a:lnTo>
                        <a:pt x="50" y="958"/>
                      </a:lnTo>
                      <a:lnTo>
                        <a:pt x="41" y="962"/>
                      </a:lnTo>
                      <a:lnTo>
                        <a:pt x="50" y="962"/>
                      </a:lnTo>
                      <a:lnTo>
                        <a:pt x="48" y="945"/>
                      </a:lnTo>
                      <a:lnTo>
                        <a:pt x="47" y="928"/>
                      </a:lnTo>
                      <a:lnTo>
                        <a:pt x="48" y="912"/>
                      </a:lnTo>
                      <a:lnTo>
                        <a:pt x="51" y="896"/>
                      </a:lnTo>
                      <a:lnTo>
                        <a:pt x="42" y="896"/>
                      </a:lnTo>
                      <a:lnTo>
                        <a:pt x="50" y="900"/>
                      </a:lnTo>
                      <a:lnTo>
                        <a:pt x="54" y="885"/>
                      </a:lnTo>
                      <a:lnTo>
                        <a:pt x="59" y="870"/>
                      </a:lnTo>
                      <a:lnTo>
                        <a:pt x="72" y="842"/>
                      </a:lnTo>
                      <a:lnTo>
                        <a:pt x="86" y="815"/>
                      </a:lnTo>
                      <a:lnTo>
                        <a:pt x="100" y="788"/>
                      </a:lnTo>
                      <a:lnTo>
                        <a:pt x="113" y="763"/>
                      </a:lnTo>
                      <a:lnTo>
                        <a:pt x="119" y="750"/>
                      </a:lnTo>
                      <a:lnTo>
                        <a:pt x="123" y="738"/>
                      </a:lnTo>
                      <a:lnTo>
                        <a:pt x="126" y="725"/>
                      </a:lnTo>
                      <a:lnTo>
                        <a:pt x="127" y="722"/>
                      </a:lnTo>
                      <a:lnTo>
                        <a:pt x="129" y="710"/>
                      </a:lnTo>
                      <a:lnTo>
                        <a:pt x="130" y="697"/>
                      </a:lnTo>
                      <a:lnTo>
                        <a:pt x="129" y="684"/>
                      </a:lnTo>
                      <a:lnTo>
                        <a:pt x="126" y="661"/>
                      </a:lnTo>
                      <a:lnTo>
                        <a:pt x="126" y="658"/>
                      </a:lnTo>
                      <a:lnTo>
                        <a:pt x="120" y="636"/>
                      </a:lnTo>
                      <a:lnTo>
                        <a:pt x="112" y="614"/>
                      </a:lnTo>
                      <a:lnTo>
                        <a:pt x="104" y="592"/>
                      </a:lnTo>
                      <a:lnTo>
                        <a:pt x="97" y="570"/>
                      </a:lnTo>
                      <a:lnTo>
                        <a:pt x="92" y="547"/>
                      </a:lnTo>
                      <a:lnTo>
                        <a:pt x="84" y="551"/>
                      </a:lnTo>
                      <a:lnTo>
                        <a:pt x="93" y="551"/>
                      </a:lnTo>
                      <a:lnTo>
                        <a:pt x="92" y="539"/>
                      </a:lnTo>
                      <a:lnTo>
                        <a:pt x="91" y="526"/>
                      </a:lnTo>
                      <a:lnTo>
                        <a:pt x="92" y="499"/>
                      </a:lnTo>
                      <a:lnTo>
                        <a:pt x="96" y="470"/>
                      </a:lnTo>
                      <a:lnTo>
                        <a:pt x="102" y="440"/>
                      </a:lnTo>
                      <a:lnTo>
                        <a:pt x="93" y="440"/>
                      </a:lnTo>
                      <a:lnTo>
                        <a:pt x="101" y="444"/>
                      </a:lnTo>
                      <a:lnTo>
                        <a:pt x="108" y="413"/>
                      </a:lnTo>
                      <a:lnTo>
                        <a:pt x="114" y="384"/>
                      </a:lnTo>
                      <a:lnTo>
                        <a:pt x="115" y="380"/>
                      </a:lnTo>
                      <a:lnTo>
                        <a:pt x="120" y="352"/>
                      </a:lnTo>
                      <a:lnTo>
                        <a:pt x="123" y="325"/>
                      </a:lnTo>
                      <a:lnTo>
                        <a:pt x="124" y="302"/>
                      </a:lnTo>
                      <a:lnTo>
                        <a:pt x="123" y="292"/>
                      </a:lnTo>
                      <a:lnTo>
                        <a:pt x="122" y="288"/>
                      </a:lnTo>
                      <a:lnTo>
                        <a:pt x="120" y="279"/>
                      </a:lnTo>
                      <a:lnTo>
                        <a:pt x="114" y="262"/>
                      </a:lnTo>
                      <a:lnTo>
                        <a:pt x="105" y="247"/>
                      </a:lnTo>
                      <a:lnTo>
                        <a:pt x="103" y="244"/>
                      </a:lnTo>
                      <a:lnTo>
                        <a:pt x="94" y="230"/>
                      </a:lnTo>
                      <a:lnTo>
                        <a:pt x="84" y="216"/>
                      </a:lnTo>
                      <a:lnTo>
                        <a:pt x="78" y="223"/>
                      </a:lnTo>
                      <a:lnTo>
                        <a:pt x="86" y="219"/>
                      </a:lnTo>
                      <a:lnTo>
                        <a:pt x="78" y="205"/>
                      </a:lnTo>
                      <a:lnTo>
                        <a:pt x="72" y="190"/>
                      </a:lnTo>
                      <a:lnTo>
                        <a:pt x="70" y="182"/>
                      </a:lnTo>
                      <a:lnTo>
                        <a:pt x="62" y="185"/>
                      </a:lnTo>
                      <a:lnTo>
                        <a:pt x="71" y="185"/>
                      </a:lnTo>
                      <a:lnTo>
                        <a:pt x="70" y="176"/>
                      </a:lnTo>
                      <a:lnTo>
                        <a:pt x="61" y="176"/>
                      </a:lnTo>
                      <a:lnTo>
                        <a:pt x="70" y="176"/>
                      </a:lnTo>
                      <a:lnTo>
                        <a:pt x="71" y="156"/>
                      </a:lnTo>
                      <a:lnTo>
                        <a:pt x="76" y="132"/>
                      </a:lnTo>
                      <a:lnTo>
                        <a:pt x="67" y="132"/>
                      </a:lnTo>
                      <a:lnTo>
                        <a:pt x="75" y="136"/>
                      </a:lnTo>
                      <a:lnTo>
                        <a:pt x="81" y="111"/>
                      </a:lnTo>
                      <a:lnTo>
                        <a:pt x="89" y="86"/>
                      </a:lnTo>
                      <a:lnTo>
                        <a:pt x="97" y="62"/>
                      </a:lnTo>
                      <a:lnTo>
                        <a:pt x="105" y="40"/>
                      </a:lnTo>
                      <a:lnTo>
                        <a:pt x="108" y="30"/>
                      </a:lnTo>
                      <a:lnTo>
                        <a:pt x="112" y="21"/>
                      </a:lnTo>
                      <a:lnTo>
                        <a:pt x="114" y="13"/>
                      </a:lnTo>
                      <a:lnTo>
                        <a:pt x="117" y="6"/>
                      </a:lnTo>
                      <a:lnTo>
                        <a:pt x="100" y="0"/>
                      </a:lnTo>
                      <a:lnTo>
                        <a:pt x="97" y="6"/>
                      </a:lnTo>
                      <a:lnTo>
                        <a:pt x="95" y="14"/>
                      </a:lnTo>
                      <a:lnTo>
                        <a:pt x="91" y="23"/>
                      </a:lnTo>
                      <a:lnTo>
                        <a:pt x="88" y="33"/>
                      </a:lnTo>
                      <a:lnTo>
                        <a:pt x="80" y="55"/>
                      </a:lnTo>
                      <a:lnTo>
                        <a:pt x="72" y="79"/>
                      </a:lnTo>
                      <a:lnTo>
                        <a:pt x="64" y="104"/>
                      </a:lnTo>
                      <a:lnTo>
                        <a:pt x="58" y="129"/>
                      </a:lnTo>
                      <a:lnTo>
                        <a:pt x="58" y="132"/>
                      </a:lnTo>
                      <a:lnTo>
                        <a:pt x="53" y="156"/>
                      </a:lnTo>
                      <a:lnTo>
                        <a:pt x="52" y="176"/>
                      </a:lnTo>
                      <a:lnTo>
                        <a:pt x="52" y="177"/>
                      </a:lnTo>
                      <a:lnTo>
                        <a:pt x="53" y="185"/>
                      </a:lnTo>
                      <a:lnTo>
                        <a:pt x="53" y="189"/>
                      </a:lnTo>
                      <a:lnTo>
                        <a:pt x="55" y="197"/>
                      </a:lnTo>
                      <a:lnTo>
                        <a:pt x="61" y="212"/>
                      </a:lnTo>
                      <a:lnTo>
                        <a:pt x="69" y="226"/>
                      </a:lnTo>
                      <a:lnTo>
                        <a:pt x="71" y="229"/>
                      </a:lnTo>
                      <a:lnTo>
                        <a:pt x="81" y="243"/>
                      </a:lnTo>
                      <a:lnTo>
                        <a:pt x="90" y="257"/>
                      </a:lnTo>
                      <a:lnTo>
                        <a:pt x="97" y="250"/>
                      </a:lnTo>
                      <a:lnTo>
                        <a:pt x="88" y="254"/>
                      </a:lnTo>
                      <a:lnTo>
                        <a:pt x="97" y="269"/>
                      </a:lnTo>
                      <a:lnTo>
                        <a:pt x="103" y="286"/>
                      </a:lnTo>
                      <a:lnTo>
                        <a:pt x="105" y="295"/>
                      </a:lnTo>
                      <a:lnTo>
                        <a:pt x="114" y="292"/>
                      </a:lnTo>
                      <a:lnTo>
                        <a:pt x="105" y="292"/>
                      </a:lnTo>
                      <a:lnTo>
                        <a:pt x="106" y="303"/>
                      </a:lnTo>
                      <a:lnTo>
                        <a:pt x="105" y="325"/>
                      </a:lnTo>
                      <a:lnTo>
                        <a:pt x="102" y="352"/>
                      </a:lnTo>
                      <a:lnTo>
                        <a:pt x="97" y="380"/>
                      </a:lnTo>
                      <a:lnTo>
                        <a:pt x="106" y="380"/>
                      </a:lnTo>
                      <a:lnTo>
                        <a:pt x="97" y="377"/>
                      </a:lnTo>
                      <a:lnTo>
                        <a:pt x="91" y="406"/>
                      </a:lnTo>
                      <a:lnTo>
                        <a:pt x="84" y="437"/>
                      </a:lnTo>
                      <a:lnTo>
                        <a:pt x="84" y="440"/>
                      </a:lnTo>
                      <a:lnTo>
                        <a:pt x="78" y="470"/>
                      </a:lnTo>
                      <a:lnTo>
                        <a:pt x="74" y="499"/>
                      </a:lnTo>
                      <a:lnTo>
                        <a:pt x="73" y="526"/>
                      </a:lnTo>
                      <a:lnTo>
                        <a:pt x="74" y="539"/>
                      </a:lnTo>
                      <a:lnTo>
                        <a:pt x="75" y="551"/>
                      </a:lnTo>
                      <a:lnTo>
                        <a:pt x="75" y="554"/>
                      </a:lnTo>
                      <a:lnTo>
                        <a:pt x="80" y="577"/>
                      </a:lnTo>
                      <a:lnTo>
                        <a:pt x="87" y="599"/>
                      </a:lnTo>
                      <a:lnTo>
                        <a:pt x="95" y="621"/>
                      </a:lnTo>
                      <a:lnTo>
                        <a:pt x="103" y="643"/>
                      </a:lnTo>
                      <a:lnTo>
                        <a:pt x="109" y="665"/>
                      </a:lnTo>
                      <a:lnTo>
                        <a:pt x="117" y="661"/>
                      </a:lnTo>
                      <a:lnTo>
                        <a:pt x="108" y="661"/>
                      </a:lnTo>
                      <a:lnTo>
                        <a:pt x="111" y="684"/>
                      </a:lnTo>
                      <a:lnTo>
                        <a:pt x="112" y="697"/>
                      </a:lnTo>
                      <a:lnTo>
                        <a:pt x="111" y="708"/>
                      </a:lnTo>
                      <a:lnTo>
                        <a:pt x="109" y="722"/>
                      </a:lnTo>
                      <a:lnTo>
                        <a:pt x="118" y="722"/>
                      </a:lnTo>
                      <a:lnTo>
                        <a:pt x="109" y="718"/>
                      </a:lnTo>
                      <a:lnTo>
                        <a:pt x="106" y="731"/>
                      </a:lnTo>
                      <a:lnTo>
                        <a:pt x="102" y="743"/>
                      </a:lnTo>
                      <a:lnTo>
                        <a:pt x="96" y="756"/>
                      </a:lnTo>
                      <a:lnTo>
                        <a:pt x="83" y="781"/>
                      </a:lnTo>
                      <a:lnTo>
                        <a:pt x="69" y="808"/>
                      </a:lnTo>
                      <a:lnTo>
                        <a:pt x="55" y="835"/>
                      </a:lnTo>
                      <a:lnTo>
                        <a:pt x="42" y="863"/>
                      </a:lnTo>
                      <a:lnTo>
                        <a:pt x="37" y="878"/>
                      </a:lnTo>
                      <a:lnTo>
                        <a:pt x="33" y="893"/>
                      </a:lnTo>
                      <a:lnTo>
                        <a:pt x="33" y="896"/>
                      </a:lnTo>
                      <a:lnTo>
                        <a:pt x="30" y="912"/>
                      </a:lnTo>
                      <a:lnTo>
                        <a:pt x="29" y="928"/>
                      </a:lnTo>
                      <a:lnTo>
                        <a:pt x="30" y="945"/>
                      </a:lnTo>
                      <a:lnTo>
                        <a:pt x="32" y="962"/>
                      </a:lnTo>
                      <a:lnTo>
                        <a:pt x="33" y="965"/>
                      </a:lnTo>
                      <a:lnTo>
                        <a:pt x="36" y="982"/>
                      </a:lnTo>
                      <a:lnTo>
                        <a:pt x="41" y="1000"/>
                      </a:lnTo>
                      <a:lnTo>
                        <a:pt x="53" y="1036"/>
                      </a:lnTo>
                      <a:lnTo>
                        <a:pt x="67" y="1074"/>
                      </a:lnTo>
                      <a:lnTo>
                        <a:pt x="80" y="1112"/>
                      </a:lnTo>
                      <a:lnTo>
                        <a:pt x="91" y="1151"/>
                      </a:lnTo>
                      <a:lnTo>
                        <a:pt x="96" y="1170"/>
                      </a:lnTo>
                      <a:lnTo>
                        <a:pt x="104" y="1167"/>
                      </a:lnTo>
                      <a:lnTo>
                        <a:pt x="95" y="1167"/>
                      </a:lnTo>
                      <a:lnTo>
                        <a:pt x="98" y="1187"/>
                      </a:lnTo>
                      <a:lnTo>
                        <a:pt x="100" y="1206"/>
                      </a:lnTo>
                      <a:lnTo>
                        <a:pt x="100" y="1226"/>
                      </a:lnTo>
                      <a:lnTo>
                        <a:pt x="98" y="1246"/>
                      </a:lnTo>
                      <a:lnTo>
                        <a:pt x="94" y="1266"/>
                      </a:lnTo>
                      <a:lnTo>
                        <a:pt x="103" y="1266"/>
                      </a:lnTo>
                      <a:lnTo>
                        <a:pt x="95" y="1262"/>
                      </a:lnTo>
                      <a:lnTo>
                        <a:pt x="90" y="1282"/>
                      </a:lnTo>
                      <a:lnTo>
                        <a:pt x="84" y="1302"/>
                      </a:lnTo>
                      <a:lnTo>
                        <a:pt x="69" y="1343"/>
                      </a:lnTo>
                      <a:lnTo>
                        <a:pt x="52" y="1385"/>
                      </a:lnTo>
                      <a:lnTo>
                        <a:pt x="35" y="1427"/>
                      </a:lnTo>
                      <a:lnTo>
                        <a:pt x="20" y="1469"/>
                      </a:lnTo>
                      <a:lnTo>
                        <a:pt x="13" y="1490"/>
                      </a:lnTo>
                      <a:lnTo>
                        <a:pt x="8" y="1511"/>
                      </a:lnTo>
                      <a:lnTo>
                        <a:pt x="7" y="1514"/>
                      </a:lnTo>
                      <a:lnTo>
                        <a:pt x="3" y="1535"/>
                      </a:lnTo>
                      <a:lnTo>
                        <a:pt x="1" y="1556"/>
                      </a:lnTo>
                      <a:lnTo>
                        <a:pt x="0" y="1598"/>
                      </a:lnTo>
                      <a:lnTo>
                        <a:pt x="1" y="1640"/>
                      </a:lnTo>
                      <a:lnTo>
                        <a:pt x="6" y="1683"/>
                      </a:lnTo>
                      <a:lnTo>
                        <a:pt x="12" y="1725"/>
                      </a:lnTo>
                      <a:lnTo>
                        <a:pt x="21" y="1768"/>
                      </a:lnTo>
                      <a:lnTo>
                        <a:pt x="21" y="1771"/>
                      </a:lnTo>
                      <a:lnTo>
                        <a:pt x="31" y="1814"/>
                      </a:lnTo>
                      <a:lnTo>
                        <a:pt x="53" y="1898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164" name="Group 98"/>
              <p:cNvGrpSpPr>
                <a:grpSpLocks noChangeAspect="1"/>
              </p:cNvGrpSpPr>
              <p:nvPr/>
            </p:nvGrpSpPr>
            <p:grpSpPr bwMode="auto">
              <a:xfrm>
                <a:off x="2044" y="3084"/>
                <a:ext cx="204" cy="382"/>
                <a:chOff x="3151" y="2603"/>
                <a:chExt cx="144" cy="269"/>
              </a:xfrm>
            </p:grpSpPr>
            <p:sp>
              <p:nvSpPr>
                <p:cNvPr id="5246" name="Freeform 99"/>
                <p:cNvSpPr>
                  <a:spLocks noChangeAspect="1"/>
                </p:cNvSpPr>
                <p:nvPr/>
              </p:nvSpPr>
              <p:spPr bwMode="auto">
                <a:xfrm>
                  <a:off x="3151" y="2603"/>
                  <a:ext cx="144" cy="269"/>
                </a:xfrm>
                <a:custGeom>
                  <a:avLst/>
                  <a:gdLst>
                    <a:gd name="T0" fmla="*/ 144 w 144"/>
                    <a:gd name="T1" fmla="*/ 269 h 269"/>
                    <a:gd name="T2" fmla="*/ 142 w 144"/>
                    <a:gd name="T3" fmla="*/ 235 h 269"/>
                    <a:gd name="T4" fmla="*/ 141 w 144"/>
                    <a:gd name="T5" fmla="*/ 218 h 269"/>
                    <a:gd name="T6" fmla="*/ 139 w 144"/>
                    <a:gd name="T7" fmla="*/ 202 h 269"/>
                    <a:gd name="T8" fmla="*/ 136 w 144"/>
                    <a:gd name="T9" fmla="*/ 185 h 269"/>
                    <a:gd name="T10" fmla="*/ 131 w 144"/>
                    <a:gd name="T11" fmla="*/ 168 h 269"/>
                    <a:gd name="T12" fmla="*/ 125 w 144"/>
                    <a:gd name="T13" fmla="*/ 151 h 269"/>
                    <a:gd name="T14" fmla="*/ 117 w 144"/>
                    <a:gd name="T15" fmla="*/ 134 h 269"/>
                    <a:gd name="T16" fmla="*/ 107 w 144"/>
                    <a:gd name="T17" fmla="*/ 117 h 269"/>
                    <a:gd name="T18" fmla="*/ 95 w 144"/>
                    <a:gd name="T19" fmla="*/ 100 h 269"/>
                    <a:gd name="T20" fmla="*/ 82 w 144"/>
                    <a:gd name="T21" fmla="*/ 83 h 269"/>
                    <a:gd name="T22" fmla="*/ 67 w 144"/>
                    <a:gd name="T23" fmla="*/ 67 h 269"/>
                    <a:gd name="T24" fmla="*/ 51 w 144"/>
                    <a:gd name="T25" fmla="*/ 50 h 269"/>
                    <a:gd name="T26" fmla="*/ 34 w 144"/>
                    <a:gd name="T27" fmla="*/ 33 h 269"/>
                    <a:gd name="T28" fmla="*/ 0 w 144"/>
                    <a:gd name="T29" fmla="*/ 0 h 269"/>
                    <a:gd name="T30" fmla="*/ 144 w 144"/>
                    <a:gd name="T31" fmla="*/ 269 h 26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44"/>
                    <a:gd name="T49" fmla="*/ 0 h 269"/>
                    <a:gd name="T50" fmla="*/ 144 w 144"/>
                    <a:gd name="T51" fmla="*/ 269 h 26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44" h="269">
                      <a:moveTo>
                        <a:pt x="144" y="269"/>
                      </a:moveTo>
                      <a:lnTo>
                        <a:pt x="142" y="235"/>
                      </a:lnTo>
                      <a:lnTo>
                        <a:pt x="141" y="218"/>
                      </a:lnTo>
                      <a:lnTo>
                        <a:pt x="139" y="202"/>
                      </a:lnTo>
                      <a:lnTo>
                        <a:pt x="136" y="185"/>
                      </a:lnTo>
                      <a:lnTo>
                        <a:pt x="131" y="168"/>
                      </a:lnTo>
                      <a:lnTo>
                        <a:pt x="125" y="151"/>
                      </a:lnTo>
                      <a:lnTo>
                        <a:pt x="117" y="134"/>
                      </a:lnTo>
                      <a:lnTo>
                        <a:pt x="107" y="117"/>
                      </a:lnTo>
                      <a:lnTo>
                        <a:pt x="95" y="100"/>
                      </a:lnTo>
                      <a:lnTo>
                        <a:pt x="82" y="83"/>
                      </a:lnTo>
                      <a:lnTo>
                        <a:pt x="67" y="67"/>
                      </a:lnTo>
                      <a:lnTo>
                        <a:pt x="51" y="50"/>
                      </a:lnTo>
                      <a:lnTo>
                        <a:pt x="34" y="33"/>
                      </a:lnTo>
                      <a:lnTo>
                        <a:pt x="0" y="0"/>
                      </a:lnTo>
                      <a:lnTo>
                        <a:pt x="144" y="269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47" name="Freeform 100"/>
                <p:cNvSpPr>
                  <a:spLocks noChangeAspect="1"/>
                </p:cNvSpPr>
                <p:nvPr/>
              </p:nvSpPr>
              <p:spPr bwMode="auto">
                <a:xfrm>
                  <a:off x="3151" y="2603"/>
                  <a:ext cx="144" cy="269"/>
                </a:xfrm>
                <a:custGeom>
                  <a:avLst/>
                  <a:gdLst>
                    <a:gd name="T0" fmla="*/ 144 w 144"/>
                    <a:gd name="T1" fmla="*/ 269 h 269"/>
                    <a:gd name="T2" fmla="*/ 142 w 144"/>
                    <a:gd name="T3" fmla="*/ 235 h 269"/>
                    <a:gd name="T4" fmla="*/ 141 w 144"/>
                    <a:gd name="T5" fmla="*/ 218 h 269"/>
                    <a:gd name="T6" fmla="*/ 139 w 144"/>
                    <a:gd name="T7" fmla="*/ 202 h 269"/>
                    <a:gd name="T8" fmla="*/ 136 w 144"/>
                    <a:gd name="T9" fmla="*/ 185 h 269"/>
                    <a:gd name="T10" fmla="*/ 131 w 144"/>
                    <a:gd name="T11" fmla="*/ 168 h 269"/>
                    <a:gd name="T12" fmla="*/ 125 w 144"/>
                    <a:gd name="T13" fmla="*/ 151 h 269"/>
                    <a:gd name="T14" fmla="*/ 117 w 144"/>
                    <a:gd name="T15" fmla="*/ 134 h 269"/>
                    <a:gd name="T16" fmla="*/ 107 w 144"/>
                    <a:gd name="T17" fmla="*/ 117 h 269"/>
                    <a:gd name="T18" fmla="*/ 95 w 144"/>
                    <a:gd name="T19" fmla="*/ 100 h 269"/>
                    <a:gd name="T20" fmla="*/ 82 w 144"/>
                    <a:gd name="T21" fmla="*/ 83 h 269"/>
                    <a:gd name="T22" fmla="*/ 67 w 144"/>
                    <a:gd name="T23" fmla="*/ 67 h 269"/>
                    <a:gd name="T24" fmla="*/ 51 w 144"/>
                    <a:gd name="T25" fmla="*/ 50 h 269"/>
                    <a:gd name="T26" fmla="*/ 34 w 144"/>
                    <a:gd name="T27" fmla="*/ 33 h 269"/>
                    <a:gd name="T28" fmla="*/ 0 w 144"/>
                    <a:gd name="T29" fmla="*/ 0 h 26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44"/>
                    <a:gd name="T46" fmla="*/ 0 h 269"/>
                    <a:gd name="T47" fmla="*/ 144 w 144"/>
                    <a:gd name="T48" fmla="*/ 269 h 26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44" h="269">
                      <a:moveTo>
                        <a:pt x="144" y="269"/>
                      </a:moveTo>
                      <a:lnTo>
                        <a:pt x="142" y="235"/>
                      </a:lnTo>
                      <a:lnTo>
                        <a:pt x="141" y="218"/>
                      </a:lnTo>
                      <a:lnTo>
                        <a:pt x="139" y="202"/>
                      </a:lnTo>
                      <a:lnTo>
                        <a:pt x="136" y="185"/>
                      </a:lnTo>
                      <a:lnTo>
                        <a:pt x="131" y="168"/>
                      </a:lnTo>
                      <a:lnTo>
                        <a:pt x="125" y="151"/>
                      </a:lnTo>
                      <a:lnTo>
                        <a:pt x="117" y="134"/>
                      </a:lnTo>
                      <a:lnTo>
                        <a:pt x="107" y="117"/>
                      </a:lnTo>
                      <a:lnTo>
                        <a:pt x="95" y="100"/>
                      </a:lnTo>
                      <a:lnTo>
                        <a:pt x="82" y="83"/>
                      </a:lnTo>
                      <a:lnTo>
                        <a:pt x="67" y="67"/>
                      </a:lnTo>
                      <a:lnTo>
                        <a:pt x="51" y="50"/>
                      </a:lnTo>
                      <a:lnTo>
                        <a:pt x="34" y="3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5165" name="Freeform 101"/>
              <p:cNvSpPr>
                <a:spLocks noChangeAspect="1"/>
              </p:cNvSpPr>
              <p:nvPr/>
            </p:nvSpPr>
            <p:spPr bwMode="auto">
              <a:xfrm>
                <a:off x="2100" y="3297"/>
                <a:ext cx="124" cy="93"/>
              </a:xfrm>
              <a:custGeom>
                <a:avLst/>
                <a:gdLst>
                  <a:gd name="T0" fmla="*/ 2922 w 87"/>
                  <a:gd name="T1" fmla="*/ 172 h 65"/>
                  <a:gd name="T2" fmla="*/ 3010 w 87"/>
                  <a:gd name="T3" fmla="*/ 333 h 65"/>
                  <a:gd name="T4" fmla="*/ 3010 w 87"/>
                  <a:gd name="T5" fmla="*/ 574 h 65"/>
                  <a:gd name="T6" fmla="*/ 2922 w 87"/>
                  <a:gd name="T7" fmla="*/ 857 h 65"/>
                  <a:gd name="T8" fmla="*/ 2841 w 87"/>
                  <a:gd name="T9" fmla="*/ 1175 h 65"/>
                  <a:gd name="T10" fmla="*/ 2678 w 87"/>
                  <a:gd name="T11" fmla="*/ 1515 h 65"/>
                  <a:gd name="T12" fmla="*/ 2504 w 87"/>
                  <a:gd name="T13" fmla="*/ 1797 h 65"/>
                  <a:gd name="T14" fmla="*/ 2299 w 87"/>
                  <a:gd name="T15" fmla="*/ 2052 h 65"/>
                  <a:gd name="T16" fmla="*/ 2129 w 87"/>
                  <a:gd name="T17" fmla="*/ 2170 h 65"/>
                  <a:gd name="T18" fmla="*/ 1934 w 87"/>
                  <a:gd name="T19" fmla="*/ 2314 h 65"/>
                  <a:gd name="T20" fmla="*/ 1716 w 87"/>
                  <a:gd name="T21" fmla="*/ 2334 h 65"/>
                  <a:gd name="T22" fmla="*/ 1465 w 87"/>
                  <a:gd name="T23" fmla="*/ 2334 h 65"/>
                  <a:gd name="T24" fmla="*/ 1162 w 87"/>
                  <a:gd name="T25" fmla="*/ 2314 h 65"/>
                  <a:gd name="T26" fmla="*/ 925 w 87"/>
                  <a:gd name="T27" fmla="*/ 2271 h 65"/>
                  <a:gd name="T28" fmla="*/ 693 w 87"/>
                  <a:gd name="T29" fmla="*/ 2170 h 65"/>
                  <a:gd name="T30" fmla="*/ 486 w 87"/>
                  <a:gd name="T31" fmla="*/ 2087 h 65"/>
                  <a:gd name="T32" fmla="*/ 319 w 87"/>
                  <a:gd name="T33" fmla="*/ 1992 h 65"/>
                  <a:gd name="T34" fmla="*/ 224 w 87"/>
                  <a:gd name="T35" fmla="*/ 1829 h 65"/>
                  <a:gd name="T36" fmla="*/ 110 w 87"/>
                  <a:gd name="T37" fmla="*/ 1645 h 65"/>
                  <a:gd name="T38" fmla="*/ 1 w 87"/>
                  <a:gd name="T39" fmla="*/ 1477 h 65"/>
                  <a:gd name="T40" fmla="*/ 0 w 87"/>
                  <a:gd name="T41" fmla="*/ 1256 h 65"/>
                  <a:gd name="T42" fmla="*/ 0 w 87"/>
                  <a:gd name="T43" fmla="*/ 1002 h 65"/>
                  <a:gd name="T44" fmla="*/ 1 w 87"/>
                  <a:gd name="T45" fmla="*/ 775 h 65"/>
                  <a:gd name="T46" fmla="*/ 110 w 87"/>
                  <a:gd name="T47" fmla="*/ 599 h 65"/>
                  <a:gd name="T48" fmla="*/ 239 w 87"/>
                  <a:gd name="T49" fmla="*/ 419 h 65"/>
                  <a:gd name="T50" fmla="*/ 341 w 87"/>
                  <a:gd name="T51" fmla="*/ 352 h 65"/>
                  <a:gd name="T52" fmla="*/ 486 w 87"/>
                  <a:gd name="T53" fmla="*/ 280 h 65"/>
                  <a:gd name="T54" fmla="*/ 794 w 87"/>
                  <a:gd name="T55" fmla="*/ 172 h 65"/>
                  <a:gd name="T56" fmla="*/ 1204 w 87"/>
                  <a:gd name="T57" fmla="*/ 114 h 65"/>
                  <a:gd name="T58" fmla="*/ 1656 w 87"/>
                  <a:gd name="T59" fmla="*/ 1 h 65"/>
                  <a:gd name="T60" fmla="*/ 2088 w 87"/>
                  <a:gd name="T61" fmla="*/ 0 h 65"/>
                  <a:gd name="T62" fmla="*/ 2446 w 87"/>
                  <a:gd name="T63" fmla="*/ 1 h 65"/>
                  <a:gd name="T64" fmla="*/ 2757 w 87"/>
                  <a:gd name="T65" fmla="*/ 80 h 65"/>
                  <a:gd name="T66" fmla="*/ 2861 w 87"/>
                  <a:gd name="T67" fmla="*/ 163 h 65"/>
                  <a:gd name="T68" fmla="*/ 2922 w 87"/>
                  <a:gd name="T69" fmla="*/ 172 h 6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7"/>
                  <a:gd name="T106" fmla="*/ 0 h 65"/>
                  <a:gd name="T107" fmla="*/ 87 w 87"/>
                  <a:gd name="T108" fmla="*/ 65 h 6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7" h="65">
                    <a:moveTo>
                      <a:pt x="85" y="5"/>
                    </a:moveTo>
                    <a:lnTo>
                      <a:pt x="87" y="9"/>
                    </a:lnTo>
                    <a:lnTo>
                      <a:pt x="87" y="16"/>
                    </a:lnTo>
                    <a:lnTo>
                      <a:pt x="85" y="24"/>
                    </a:lnTo>
                    <a:lnTo>
                      <a:pt x="82" y="33"/>
                    </a:lnTo>
                    <a:lnTo>
                      <a:pt x="77" y="42"/>
                    </a:lnTo>
                    <a:lnTo>
                      <a:pt x="72" y="50"/>
                    </a:lnTo>
                    <a:lnTo>
                      <a:pt x="67" y="57"/>
                    </a:lnTo>
                    <a:lnTo>
                      <a:pt x="62" y="61"/>
                    </a:lnTo>
                    <a:lnTo>
                      <a:pt x="56" y="64"/>
                    </a:lnTo>
                    <a:lnTo>
                      <a:pt x="50" y="65"/>
                    </a:lnTo>
                    <a:lnTo>
                      <a:pt x="42" y="65"/>
                    </a:lnTo>
                    <a:lnTo>
                      <a:pt x="34" y="64"/>
                    </a:lnTo>
                    <a:lnTo>
                      <a:pt x="27" y="63"/>
                    </a:lnTo>
                    <a:lnTo>
                      <a:pt x="20" y="61"/>
                    </a:lnTo>
                    <a:lnTo>
                      <a:pt x="14" y="58"/>
                    </a:lnTo>
                    <a:lnTo>
                      <a:pt x="9" y="55"/>
                    </a:lnTo>
                    <a:lnTo>
                      <a:pt x="6" y="51"/>
                    </a:lnTo>
                    <a:lnTo>
                      <a:pt x="3" y="46"/>
                    </a:lnTo>
                    <a:lnTo>
                      <a:pt x="1" y="41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1" y="22"/>
                    </a:lnTo>
                    <a:lnTo>
                      <a:pt x="3" y="17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4" y="8"/>
                    </a:lnTo>
                    <a:lnTo>
                      <a:pt x="23" y="5"/>
                    </a:lnTo>
                    <a:lnTo>
                      <a:pt x="35" y="3"/>
                    </a:lnTo>
                    <a:lnTo>
                      <a:pt x="48" y="1"/>
                    </a:lnTo>
                    <a:lnTo>
                      <a:pt x="60" y="0"/>
                    </a:lnTo>
                    <a:lnTo>
                      <a:pt x="71" y="1"/>
                    </a:lnTo>
                    <a:lnTo>
                      <a:pt x="80" y="2"/>
                    </a:lnTo>
                    <a:lnTo>
                      <a:pt x="83" y="4"/>
                    </a:lnTo>
                    <a:lnTo>
                      <a:pt x="85" y="5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66" name="Freeform 102"/>
              <p:cNvSpPr>
                <a:spLocks noChangeAspect="1"/>
              </p:cNvSpPr>
              <p:nvPr/>
            </p:nvSpPr>
            <p:spPr bwMode="auto">
              <a:xfrm>
                <a:off x="2227" y="3205"/>
                <a:ext cx="107" cy="114"/>
              </a:xfrm>
              <a:custGeom>
                <a:avLst/>
                <a:gdLst>
                  <a:gd name="T0" fmla="*/ 1 w 75"/>
                  <a:gd name="T1" fmla="*/ 2559 h 80"/>
                  <a:gd name="T2" fmla="*/ 168 w 75"/>
                  <a:gd name="T3" fmla="*/ 2670 h 80"/>
                  <a:gd name="T4" fmla="*/ 397 w 75"/>
                  <a:gd name="T5" fmla="*/ 2735 h 80"/>
                  <a:gd name="T6" fmla="*/ 676 w 75"/>
                  <a:gd name="T7" fmla="*/ 2756 h 80"/>
                  <a:gd name="T8" fmla="*/ 993 w 75"/>
                  <a:gd name="T9" fmla="*/ 2756 h 80"/>
                  <a:gd name="T10" fmla="*/ 1375 w 75"/>
                  <a:gd name="T11" fmla="*/ 2685 h 80"/>
                  <a:gd name="T12" fmla="*/ 1661 w 75"/>
                  <a:gd name="T13" fmla="*/ 2613 h 80"/>
                  <a:gd name="T14" fmla="*/ 1962 w 75"/>
                  <a:gd name="T15" fmla="*/ 2519 h 80"/>
                  <a:gd name="T16" fmla="*/ 2171 w 75"/>
                  <a:gd name="T17" fmla="*/ 2408 h 80"/>
                  <a:gd name="T18" fmla="*/ 2294 w 75"/>
                  <a:gd name="T19" fmla="*/ 2280 h 80"/>
                  <a:gd name="T20" fmla="*/ 2455 w 75"/>
                  <a:gd name="T21" fmla="*/ 2049 h 80"/>
                  <a:gd name="T22" fmla="*/ 2532 w 75"/>
                  <a:gd name="T23" fmla="*/ 1834 h 80"/>
                  <a:gd name="T24" fmla="*/ 2591 w 75"/>
                  <a:gd name="T25" fmla="*/ 1552 h 80"/>
                  <a:gd name="T26" fmla="*/ 2622 w 75"/>
                  <a:gd name="T27" fmla="*/ 1040 h 80"/>
                  <a:gd name="T28" fmla="*/ 2591 w 75"/>
                  <a:gd name="T29" fmla="*/ 812 h 80"/>
                  <a:gd name="T30" fmla="*/ 2534 w 75"/>
                  <a:gd name="T31" fmla="*/ 648 h 80"/>
                  <a:gd name="T32" fmla="*/ 2465 w 75"/>
                  <a:gd name="T33" fmla="*/ 512 h 80"/>
                  <a:gd name="T34" fmla="*/ 2343 w 75"/>
                  <a:gd name="T35" fmla="*/ 341 h 80"/>
                  <a:gd name="T36" fmla="*/ 1980 w 75"/>
                  <a:gd name="T37" fmla="*/ 110 h 80"/>
                  <a:gd name="T38" fmla="*/ 1816 w 75"/>
                  <a:gd name="T39" fmla="*/ 1 h 80"/>
                  <a:gd name="T40" fmla="*/ 1608 w 75"/>
                  <a:gd name="T41" fmla="*/ 0 h 80"/>
                  <a:gd name="T42" fmla="*/ 1388 w 75"/>
                  <a:gd name="T43" fmla="*/ 1 h 80"/>
                  <a:gd name="T44" fmla="*/ 1206 w 75"/>
                  <a:gd name="T45" fmla="*/ 110 h 80"/>
                  <a:gd name="T46" fmla="*/ 1081 w 75"/>
                  <a:gd name="T47" fmla="*/ 168 h 80"/>
                  <a:gd name="T48" fmla="*/ 973 w 75"/>
                  <a:gd name="T49" fmla="*/ 274 h 80"/>
                  <a:gd name="T50" fmla="*/ 758 w 75"/>
                  <a:gd name="T51" fmla="*/ 556 h 80"/>
                  <a:gd name="T52" fmla="*/ 566 w 75"/>
                  <a:gd name="T53" fmla="*/ 903 h 80"/>
                  <a:gd name="T54" fmla="*/ 342 w 75"/>
                  <a:gd name="T55" fmla="*/ 1287 h 80"/>
                  <a:gd name="T56" fmla="*/ 233 w 75"/>
                  <a:gd name="T57" fmla="*/ 1690 h 80"/>
                  <a:gd name="T58" fmla="*/ 80 w 75"/>
                  <a:gd name="T59" fmla="*/ 2045 h 80"/>
                  <a:gd name="T60" fmla="*/ 0 w 75"/>
                  <a:gd name="T61" fmla="*/ 2350 h 80"/>
                  <a:gd name="T62" fmla="*/ 1 w 75"/>
                  <a:gd name="T63" fmla="*/ 2559 h 8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5"/>
                  <a:gd name="T97" fmla="*/ 0 h 80"/>
                  <a:gd name="T98" fmla="*/ 75 w 75"/>
                  <a:gd name="T99" fmla="*/ 80 h 8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5" h="80">
                    <a:moveTo>
                      <a:pt x="1" y="74"/>
                    </a:moveTo>
                    <a:lnTo>
                      <a:pt x="5" y="77"/>
                    </a:lnTo>
                    <a:lnTo>
                      <a:pt x="11" y="79"/>
                    </a:lnTo>
                    <a:lnTo>
                      <a:pt x="19" y="80"/>
                    </a:lnTo>
                    <a:lnTo>
                      <a:pt x="29" y="80"/>
                    </a:lnTo>
                    <a:lnTo>
                      <a:pt x="39" y="78"/>
                    </a:lnTo>
                    <a:lnTo>
                      <a:pt x="48" y="76"/>
                    </a:lnTo>
                    <a:lnTo>
                      <a:pt x="56" y="73"/>
                    </a:lnTo>
                    <a:lnTo>
                      <a:pt x="62" y="70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2" y="53"/>
                    </a:lnTo>
                    <a:lnTo>
                      <a:pt x="74" y="45"/>
                    </a:lnTo>
                    <a:lnTo>
                      <a:pt x="75" y="30"/>
                    </a:lnTo>
                    <a:lnTo>
                      <a:pt x="74" y="24"/>
                    </a:lnTo>
                    <a:lnTo>
                      <a:pt x="73" y="19"/>
                    </a:lnTo>
                    <a:lnTo>
                      <a:pt x="71" y="15"/>
                    </a:lnTo>
                    <a:lnTo>
                      <a:pt x="67" y="10"/>
                    </a:lnTo>
                    <a:lnTo>
                      <a:pt x="57" y="3"/>
                    </a:lnTo>
                    <a:lnTo>
                      <a:pt x="52" y="1"/>
                    </a:lnTo>
                    <a:lnTo>
                      <a:pt x="46" y="0"/>
                    </a:lnTo>
                    <a:lnTo>
                      <a:pt x="40" y="1"/>
                    </a:lnTo>
                    <a:lnTo>
                      <a:pt x="34" y="3"/>
                    </a:lnTo>
                    <a:lnTo>
                      <a:pt x="31" y="5"/>
                    </a:lnTo>
                    <a:lnTo>
                      <a:pt x="28" y="8"/>
                    </a:lnTo>
                    <a:lnTo>
                      <a:pt x="22" y="16"/>
                    </a:lnTo>
                    <a:lnTo>
                      <a:pt x="16" y="26"/>
                    </a:lnTo>
                    <a:lnTo>
                      <a:pt x="10" y="37"/>
                    </a:lnTo>
                    <a:lnTo>
                      <a:pt x="6" y="49"/>
                    </a:lnTo>
                    <a:lnTo>
                      <a:pt x="2" y="59"/>
                    </a:lnTo>
                    <a:lnTo>
                      <a:pt x="0" y="68"/>
                    </a:lnTo>
                    <a:lnTo>
                      <a:pt x="1" y="74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67" name="Freeform 103"/>
              <p:cNvSpPr>
                <a:spLocks noChangeAspect="1"/>
              </p:cNvSpPr>
              <p:nvPr/>
            </p:nvSpPr>
            <p:spPr bwMode="auto">
              <a:xfrm>
                <a:off x="2045" y="3200"/>
                <a:ext cx="124" cy="103"/>
              </a:xfrm>
              <a:custGeom>
                <a:avLst/>
                <a:gdLst>
                  <a:gd name="T0" fmla="*/ 2861 w 87"/>
                  <a:gd name="T1" fmla="*/ 352 h 72"/>
                  <a:gd name="T2" fmla="*/ 2976 w 87"/>
                  <a:gd name="T3" fmla="*/ 532 h 72"/>
                  <a:gd name="T4" fmla="*/ 3010 w 87"/>
                  <a:gd name="T5" fmla="*/ 821 h 72"/>
                  <a:gd name="T6" fmla="*/ 2976 w 87"/>
                  <a:gd name="T7" fmla="*/ 1150 h 72"/>
                  <a:gd name="T8" fmla="*/ 2919 w 87"/>
                  <a:gd name="T9" fmla="*/ 1508 h 72"/>
                  <a:gd name="T10" fmla="*/ 2798 w 87"/>
                  <a:gd name="T11" fmla="*/ 1827 h 72"/>
                  <a:gd name="T12" fmla="*/ 2678 w 87"/>
                  <a:gd name="T13" fmla="*/ 2110 h 72"/>
                  <a:gd name="T14" fmla="*/ 2521 w 87"/>
                  <a:gd name="T15" fmla="*/ 2353 h 72"/>
                  <a:gd name="T16" fmla="*/ 2389 w 87"/>
                  <a:gd name="T17" fmla="*/ 2509 h 72"/>
                  <a:gd name="T18" fmla="*/ 2212 w 87"/>
                  <a:gd name="T19" fmla="*/ 2571 h 72"/>
                  <a:gd name="T20" fmla="*/ 1963 w 87"/>
                  <a:gd name="T21" fmla="*/ 2571 h 72"/>
                  <a:gd name="T22" fmla="*/ 1710 w 87"/>
                  <a:gd name="T23" fmla="*/ 2562 h 72"/>
                  <a:gd name="T24" fmla="*/ 1408 w 87"/>
                  <a:gd name="T25" fmla="*/ 2489 h 72"/>
                  <a:gd name="T26" fmla="*/ 1132 w 87"/>
                  <a:gd name="T27" fmla="*/ 2353 h 72"/>
                  <a:gd name="T28" fmla="*/ 904 w 87"/>
                  <a:gd name="T29" fmla="*/ 2229 h 72"/>
                  <a:gd name="T30" fmla="*/ 649 w 87"/>
                  <a:gd name="T31" fmla="*/ 2086 h 72"/>
                  <a:gd name="T32" fmla="*/ 486 w 87"/>
                  <a:gd name="T33" fmla="*/ 1930 h 72"/>
                  <a:gd name="T34" fmla="*/ 341 w 87"/>
                  <a:gd name="T35" fmla="*/ 1754 h 72"/>
                  <a:gd name="T36" fmla="*/ 239 w 87"/>
                  <a:gd name="T37" fmla="*/ 1558 h 72"/>
                  <a:gd name="T38" fmla="*/ 77 w 87"/>
                  <a:gd name="T39" fmla="*/ 1089 h 72"/>
                  <a:gd name="T40" fmla="*/ 0 w 87"/>
                  <a:gd name="T41" fmla="*/ 821 h 72"/>
                  <a:gd name="T42" fmla="*/ 0 w 87"/>
                  <a:gd name="T43" fmla="*/ 574 h 72"/>
                  <a:gd name="T44" fmla="*/ 77 w 87"/>
                  <a:gd name="T45" fmla="*/ 401 h 72"/>
                  <a:gd name="T46" fmla="*/ 168 w 87"/>
                  <a:gd name="T47" fmla="*/ 233 h 72"/>
                  <a:gd name="T48" fmla="*/ 274 w 87"/>
                  <a:gd name="T49" fmla="*/ 163 h 72"/>
                  <a:gd name="T50" fmla="*/ 391 w 87"/>
                  <a:gd name="T51" fmla="*/ 114 h 72"/>
                  <a:gd name="T52" fmla="*/ 693 w 87"/>
                  <a:gd name="T53" fmla="*/ 1 h 72"/>
                  <a:gd name="T54" fmla="*/ 1123 w 87"/>
                  <a:gd name="T55" fmla="*/ 0 h 72"/>
                  <a:gd name="T56" fmla="*/ 1524 w 87"/>
                  <a:gd name="T57" fmla="*/ 0 h 72"/>
                  <a:gd name="T58" fmla="*/ 1934 w 87"/>
                  <a:gd name="T59" fmla="*/ 1 h 72"/>
                  <a:gd name="T60" fmla="*/ 2360 w 87"/>
                  <a:gd name="T61" fmla="*/ 114 h 72"/>
                  <a:gd name="T62" fmla="*/ 2678 w 87"/>
                  <a:gd name="T63" fmla="*/ 233 h 72"/>
                  <a:gd name="T64" fmla="*/ 2757 w 87"/>
                  <a:gd name="T65" fmla="*/ 280 h 72"/>
                  <a:gd name="T66" fmla="*/ 2861 w 87"/>
                  <a:gd name="T67" fmla="*/ 352 h 7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7"/>
                  <a:gd name="T103" fmla="*/ 0 h 72"/>
                  <a:gd name="T104" fmla="*/ 87 w 87"/>
                  <a:gd name="T105" fmla="*/ 72 h 7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7" h="72">
                    <a:moveTo>
                      <a:pt x="83" y="10"/>
                    </a:moveTo>
                    <a:lnTo>
                      <a:pt x="86" y="15"/>
                    </a:lnTo>
                    <a:lnTo>
                      <a:pt x="87" y="23"/>
                    </a:lnTo>
                    <a:lnTo>
                      <a:pt x="86" y="32"/>
                    </a:lnTo>
                    <a:lnTo>
                      <a:pt x="84" y="42"/>
                    </a:lnTo>
                    <a:lnTo>
                      <a:pt x="81" y="51"/>
                    </a:lnTo>
                    <a:lnTo>
                      <a:pt x="77" y="59"/>
                    </a:lnTo>
                    <a:lnTo>
                      <a:pt x="73" y="66"/>
                    </a:lnTo>
                    <a:lnTo>
                      <a:pt x="69" y="70"/>
                    </a:lnTo>
                    <a:lnTo>
                      <a:pt x="64" y="72"/>
                    </a:lnTo>
                    <a:lnTo>
                      <a:pt x="57" y="72"/>
                    </a:lnTo>
                    <a:lnTo>
                      <a:pt x="49" y="71"/>
                    </a:lnTo>
                    <a:lnTo>
                      <a:pt x="41" y="69"/>
                    </a:lnTo>
                    <a:lnTo>
                      <a:pt x="33" y="66"/>
                    </a:lnTo>
                    <a:lnTo>
                      <a:pt x="26" y="62"/>
                    </a:lnTo>
                    <a:lnTo>
                      <a:pt x="19" y="58"/>
                    </a:lnTo>
                    <a:lnTo>
                      <a:pt x="14" y="54"/>
                    </a:lnTo>
                    <a:lnTo>
                      <a:pt x="10" y="49"/>
                    </a:lnTo>
                    <a:lnTo>
                      <a:pt x="7" y="43"/>
                    </a:lnTo>
                    <a:lnTo>
                      <a:pt x="2" y="30"/>
                    </a:lnTo>
                    <a:lnTo>
                      <a:pt x="0" y="23"/>
                    </a:lnTo>
                    <a:lnTo>
                      <a:pt x="0" y="16"/>
                    </a:lnTo>
                    <a:lnTo>
                      <a:pt x="2" y="11"/>
                    </a:lnTo>
                    <a:lnTo>
                      <a:pt x="5" y="6"/>
                    </a:lnTo>
                    <a:lnTo>
                      <a:pt x="8" y="4"/>
                    </a:lnTo>
                    <a:lnTo>
                      <a:pt x="11" y="3"/>
                    </a:lnTo>
                    <a:lnTo>
                      <a:pt x="20" y="1"/>
                    </a:lnTo>
                    <a:lnTo>
                      <a:pt x="32" y="0"/>
                    </a:lnTo>
                    <a:lnTo>
                      <a:pt x="44" y="0"/>
                    </a:lnTo>
                    <a:lnTo>
                      <a:pt x="56" y="1"/>
                    </a:lnTo>
                    <a:lnTo>
                      <a:pt x="68" y="3"/>
                    </a:lnTo>
                    <a:lnTo>
                      <a:pt x="77" y="6"/>
                    </a:lnTo>
                    <a:lnTo>
                      <a:pt x="80" y="8"/>
                    </a:lnTo>
                    <a:lnTo>
                      <a:pt x="83" y="10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68" name="Freeform 104"/>
              <p:cNvSpPr>
                <a:spLocks noChangeAspect="1"/>
              </p:cNvSpPr>
              <p:nvPr/>
            </p:nvSpPr>
            <p:spPr bwMode="auto">
              <a:xfrm>
                <a:off x="2167" y="3112"/>
                <a:ext cx="101" cy="127"/>
              </a:xfrm>
              <a:custGeom>
                <a:avLst/>
                <a:gdLst>
                  <a:gd name="T0" fmla="*/ 75 w 71"/>
                  <a:gd name="T1" fmla="*/ 2703 h 89"/>
                  <a:gd name="T2" fmla="*/ 216 w 71"/>
                  <a:gd name="T3" fmla="*/ 2853 h 89"/>
                  <a:gd name="T4" fmla="*/ 437 w 71"/>
                  <a:gd name="T5" fmla="*/ 2970 h 89"/>
                  <a:gd name="T6" fmla="*/ 720 w 71"/>
                  <a:gd name="T7" fmla="*/ 3048 h 89"/>
                  <a:gd name="T8" fmla="*/ 1058 w 71"/>
                  <a:gd name="T9" fmla="*/ 3101 h 89"/>
                  <a:gd name="T10" fmla="*/ 1394 w 71"/>
                  <a:gd name="T11" fmla="*/ 3105 h 89"/>
                  <a:gd name="T12" fmla="*/ 1699 w 71"/>
                  <a:gd name="T13" fmla="*/ 3101 h 89"/>
                  <a:gd name="T14" fmla="*/ 1983 w 71"/>
                  <a:gd name="T15" fmla="*/ 3022 h 89"/>
                  <a:gd name="T16" fmla="*/ 2141 w 71"/>
                  <a:gd name="T17" fmla="*/ 2885 h 89"/>
                  <a:gd name="T18" fmla="*/ 2260 w 71"/>
                  <a:gd name="T19" fmla="*/ 2770 h 89"/>
                  <a:gd name="T20" fmla="*/ 2336 w 71"/>
                  <a:gd name="T21" fmla="*/ 2546 h 89"/>
                  <a:gd name="T22" fmla="*/ 2376 w 71"/>
                  <a:gd name="T23" fmla="*/ 2289 h 89"/>
                  <a:gd name="T24" fmla="*/ 2417 w 71"/>
                  <a:gd name="T25" fmla="*/ 1999 h 89"/>
                  <a:gd name="T26" fmla="*/ 2336 w 71"/>
                  <a:gd name="T27" fmla="*/ 1401 h 89"/>
                  <a:gd name="T28" fmla="*/ 2260 w 71"/>
                  <a:gd name="T29" fmla="*/ 1154 h 89"/>
                  <a:gd name="T30" fmla="*/ 2194 w 71"/>
                  <a:gd name="T31" fmla="*/ 965 h 89"/>
                  <a:gd name="T32" fmla="*/ 2097 w 71"/>
                  <a:gd name="T33" fmla="*/ 758 h 89"/>
                  <a:gd name="T34" fmla="*/ 1983 w 71"/>
                  <a:gd name="T35" fmla="*/ 567 h 89"/>
                  <a:gd name="T36" fmla="*/ 1589 w 71"/>
                  <a:gd name="T37" fmla="*/ 233 h 89"/>
                  <a:gd name="T38" fmla="*/ 1356 w 71"/>
                  <a:gd name="T39" fmla="*/ 80 h 89"/>
                  <a:gd name="T40" fmla="*/ 1144 w 71"/>
                  <a:gd name="T41" fmla="*/ 0 h 89"/>
                  <a:gd name="T42" fmla="*/ 953 w 71"/>
                  <a:gd name="T43" fmla="*/ 0 h 89"/>
                  <a:gd name="T44" fmla="*/ 785 w 71"/>
                  <a:gd name="T45" fmla="*/ 1 h 89"/>
                  <a:gd name="T46" fmla="*/ 670 w 71"/>
                  <a:gd name="T47" fmla="*/ 114 h 89"/>
                  <a:gd name="T48" fmla="*/ 622 w 71"/>
                  <a:gd name="T49" fmla="*/ 233 h 89"/>
                  <a:gd name="T50" fmla="*/ 437 w 71"/>
                  <a:gd name="T51" fmla="*/ 497 h 89"/>
                  <a:gd name="T52" fmla="*/ 273 w 71"/>
                  <a:gd name="T53" fmla="*/ 876 h 89"/>
                  <a:gd name="T54" fmla="*/ 164 w 71"/>
                  <a:gd name="T55" fmla="*/ 1301 h 89"/>
                  <a:gd name="T56" fmla="*/ 75 w 71"/>
                  <a:gd name="T57" fmla="*/ 1721 h 89"/>
                  <a:gd name="T58" fmla="*/ 0 w 71"/>
                  <a:gd name="T59" fmla="*/ 2118 h 89"/>
                  <a:gd name="T60" fmla="*/ 0 w 71"/>
                  <a:gd name="T61" fmla="*/ 2456 h 89"/>
                  <a:gd name="T62" fmla="*/ 75 w 71"/>
                  <a:gd name="T63" fmla="*/ 2703 h 8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1"/>
                  <a:gd name="T97" fmla="*/ 0 h 89"/>
                  <a:gd name="T98" fmla="*/ 71 w 71"/>
                  <a:gd name="T99" fmla="*/ 89 h 8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1" h="89">
                    <a:moveTo>
                      <a:pt x="2" y="77"/>
                    </a:moveTo>
                    <a:lnTo>
                      <a:pt x="6" y="81"/>
                    </a:lnTo>
                    <a:lnTo>
                      <a:pt x="13" y="85"/>
                    </a:lnTo>
                    <a:lnTo>
                      <a:pt x="21" y="87"/>
                    </a:lnTo>
                    <a:lnTo>
                      <a:pt x="31" y="88"/>
                    </a:lnTo>
                    <a:lnTo>
                      <a:pt x="41" y="89"/>
                    </a:lnTo>
                    <a:lnTo>
                      <a:pt x="50" y="88"/>
                    </a:lnTo>
                    <a:lnTo>
                      <a:pt x="58" y="86"/>
                    </a:lnTo>
                    <a:lnTo>
                      <a:pt x="63" y="83"/>
                    </a:lnTo>
                    <a:lnTo>
                      <a:pt x="67" y="79"/>
                    </a:lnTo>
                    <a:lnTo>
                      <a:pt x="69" y="73"/>
                    </a:lnTo>
                    <a:lnTo>
                      <a:pt x="70" y="65"/>
                    </a:lnTo>
                    <a:lnTo>
                      <a:pt x="71" y="57"/>
                    </a:lnTo>
                    <a:lnTo>
                      <a:pt x="69" y="40"/>
                    </a:lnTo>
                    <a:lnTo>
                      <a:pt x="67" y="33"/>
                    </a:lnTo>
                    <a:lnTo>
                      <a:pt x="65" y="27"/>
                    </a:lnTo>
                    <a:lnTo>
                      <a:pt x="62" y="22"/>
                    </a:lnTo>
                    <a:lnTo>
                      <a:pt x="58" y="16"/>
                    </a:lnTo>
                    <a:lnTo>
                      <a:pt x="47" y="6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3" y="1"/>
                    </a:lnTo>
                    <a:lnTo>
                      <a:pt x="20" y="3"/>
                    </a:lnTo>
                    <a:lnTo>
                      <a:pt x="18" y="6"/>
                    </a:lnTo>
                    <a:lnTo>
                      <a:pt x="13" y="14"/>
                    </a:lnTo>
                    <a:lnTo>
                      <a:pt x="8" y="25"/>
                    </a:lnTo>
                    <a:lnTo>
                      <a:pt x="5" y="37"/>
                    </a:lnTo>
                    <a:lnTo>
                      <a:pt x="2" y="49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7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69" name="Freeform 105"/>
              <p:cNvSpPr>
                <a:spLocks noChangeAspect="1"/>
              </p:cNvSpPr>
              <p:nvPr/>
            </p:nvSpPr>
            <p:spPr bwMode="auto">
              <a:xfrm>
                <a:off x="2095" y="3428"/>
                <a:ext cx="162" cy="80"/>
              </a:xfrm>
              <a:custGeom>
                <a:avLst/>
                <a:gdLst>
                  <a:gd name="T0" fmla="*/ 3756 w 114"/>
                  <a:gd name="T1" fmla="*/ 1837 h 56"/>
                  <a:gd name="T2" fmla="*/ 3689 w 114"/>
                  <a:gd name="T3" fmla="*/ 1899 h 56"/>
                  <a:gd name="T4" fmla="*/ 3592 w 114"/>
                  <a:gd name="T5" fmla="*/ 1904 h 56"/>
                  <a:gd name="T6" fmla="*/ 3361 w 114"/>
                  <a:gd name="T7" fmla="*/ 1981 h 56"/>
                  <a:gd name="T8" fmla="*/ 3031 w 114"/>
                  <a:gd name="T9" fmla="*/ 1981 h 56"/>
                  <a:gd name="T10" fmla="*/ 2637 w 114"/>
                  <a:gd name="T11" fmla="*/ 1981 h 56"/>
                  <a:gd name="T12" fmla="*/ 2227 w 114"/>
                  <a:gd name="T13" fmla="*/ 1904 h 56"/>
                  <a:gd name="T14" fmla="*/ 1813 w 114"/>
                  <a:gd name="T15" fmla="*/ 1899 h 56"/>
                  <a:gd name="T16" fmla="*/ 1501 w 114"/>
                  <a:gd name="T17" fmla="*/ 1809 h 56"/>
                  <a:gd name="T18" fmla="*/ 1188 w 114"/>
                  <a:gd name="T19" fmla="*/ 1709 h 56"/>
                  <a:gd name="T20" fmla="*/ 946 w 114"/>
                  <a:gd name="T21" fmla="*/ 1584 h 56"/>
                  <a:gd name="T22" fmla="*/ 716 w 114"/>
                  <a:gd name="T23" fmla="*/ 1410 h 56"/>
                  <a:gd name="T24" fmla="*/ 504 w 114"/>
                  <a:gd name="T25" fmla="*/ 1213 h 56"/>
                  <a:gd name="T26" fmla="*/ 307 w 114"/>
                  <a:gd name="T27" fmla="*/ 987 h 56"/>
                  <a:gd name="T28" fmla="*/ 152 w 114"/>
                  <a:gd name="T29" fmla="*/ 767 h 56"/>
                  <a:gd name="T30" fmla="*/ 1 w 114"/>
                  <a:gd name="T31" fmla="*/ 571 h 56"/>
                  <a:gd name="T32" fmla="*/ 0 w 114"/>
                  <a:gd name="T33" fmla="*/ 400 h 56"/>
                  <a:gd name="T34" fmla="*/ 1 w 114"/>
                  <a:gd name="T35" fmla="*/ 280 h 56"/>
                  <a:gd name="T36" fmla="*/ 163 w 114"/>
                  <a:gd name="T37" fmla="*/ 171 h 56"/>
                  <a:gd name="T38" fmla="*/ 436 w 114"/>
                  <a:gd name="T39" fmla="*/ 114 h 56"/>
                  <a:gd name="T40" fmla="*/ 783 w 114"/>
                  <a:gd name="T41" fmla="*/ 1 h 56"/>
                  <a:gd name="T42" fmla="*/ 1137 w 114"/>
                  <a:gd name="T43" fmla="*/ 0 h 56"/>
                  <a:gd name="T44" fmla="*/ 1977 w 114"/>
                  <a:gd name="T45" fmla="*/ 0 h 56"/>
                  <a:gd name="T46" fmla="*/ 2342 w 114"/>
                  <a:gd name="T47" fmla="*/ 1 h 56"/>
                  <a:gd name="T48" fmla="*/ 2643 w 114"/>
                  <a:gd name="T49" fmla="*/ 114 h 56"/>
                  <a:gd name="T50" fmla="*/ 2917 w 114"/>
                  <a:gd name="T51" fmla="*/ 244 h 56"/>
                  <a:gd name="T52" fmla="*/ 3165 w 114"/>
                  <a:gd name="T53" fmla="*/ 476 h 56"/>
                  <a:gd name="T54" fmla="*/ 3409 w 114"/>
                  <a:gd name="T55" fmla="*/ 713 h 56"/>
                  <a:gd name="T56" fmla="*/ 3581 w 114"/>
                  <a:gd name="T57" fmla="*/ 987 h 56"/>
                  <a:gd name="T58" fmla="*/ 3689 w 114"/>
                  <a:gd name="T59" fmla="*/ 1224 h 56"/>
                  <a:gd name="T60" fmla="*/ 3808 w 114"/>
                  <a:gd name="T61" fmla="*/ 1496 h 56"/>
                  <a:gd name="T62" fmla="*/ 3828 w 114"/>
                  <a:gd name="T63" fmla="*/ 1709 h 56"/>
                  <a:gd name="T64" fmla="*/ 3756 w 114"/>
                  <a:gd name="T65" fmla="*/ 1837 h 5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4"/>
                  <a:gd name="T100" fmla="*/ 0 h 56"/>
                  <a:gd name="T101" fmla="*/ 114 w 114"/>
                  <a:gd name="T102" fmla="*/ 56 h 5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4" h="56">
                    <a:moveTo>
                      <a:pt x="112" y="52"/>
                    </a:moveTo>
                    <a:lnTo>
                      <a:pt x="110" y="53"/>
                    </a:lnTo>
                    <a:lnTo>
                      <a:pt x="107" y="54"/>
                    </a:lnTo>
                    <a:lnTo>
                      <a:pt x="100" y="56"/>
                    </a:lnTo>
                    <a:lnTo>
                      <a:pt x="90" y="56"/>
                    </a:lnTo>
                    <a:lnTo>
                      <a:pt x="78" y="56"/>
                    </a:lnTo>
                    <a:lnTo>
                      <a:pt x="66" y="54"/>
                    </a:lnTo>
                    <a:lnTo>
                      <a:pt x="54" y="53"/>
                    </a:lnTo>
                    <a:lnTo>
                      <a:pt x="44" y="51"/>
                    </a:lnTo>
                    <a:lnTo>
                      <a:pt x="35" y="48"/>
                    </a:lnTo>
                    <a:lnTo>
                      <a:pt x="28" y="45"/>
                    </a:lnTo>
                    <a:lnTo>
                      <a:pt x="21" y="40"/>
                    </a:lnTo>
                    <a:lnTo>
                      <a:pt x="15" y="34"/>
                    </a:lnTo>
                    <a:lnTo>
                      <a:pt x="9" y="28"/>
                    </a:lnTo>
                    <a:lnTo>
                      <a:pt x="4" y="22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5" y="5"/>
                    </a:lnTo>
                    <a:lnTo>
                      <a:pt x="13" y="3"/>
                    </a:lnTo>
                    <a:lnTo>
                      <a:pt x="23" y="1"/>
                    </a:lnTo>
                    <a:lnTo>
                      <a:pt x="34" y="0"/>
                    </a:lnTo>
                    <a:lnTo>
                      <a:pt x="59" y="0"/>
                    </a:lnTo>
                    <a:lnTo>
                      <a:pt x="70" y="1"/>
                    </a:lnTo>
                    <a:lnTo>
                      <a:pt x="79" y="3"/>
                    </a:lnTo>
                    <a:lnTo>
                      <a:pt x="87" y="7"/>
                    </a:lnTo>
                    <a:lnTo>
                      <a:pt x="94" y="13"/>
                    </a:lnTo>
                    <a:lnTo>
                      <a:pt x="101" y="20"/>
                    </a:lnTo>
                    <a:lnTo>
                      <a:pt x="106" y="28"/>
                    </a:lnTo>
                    <a:lnTo>
                      <a:pt x="110" y="35"/>
                    </a:lnTo>
                    <a:lnTo>
                      <a:pt x="113" y="42"/>
                    </a:lnTo>
                    <a:lnTo>
                      <a:pt x="114" y="48"/>
                    </a:lnTo>
                    <a:lnTo>
                      <a:pt x="112" y="52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0" name="Freeform 106"/>
              <p:cNvSpPr>
                <a:spLocks noChangeAspect="1"/>
              </p:cNvSpPr>
              <p:nvPr/>
            </p:nvSpPr>
            <p:spPr bwMode="auto">
              <a:xfrm>
                <a:off x="2258" y="3355"/>
                <a:ext cx="114" cy="144"/>
              </a:xfrm>
              <a:custGeom>
                <a:avLst/>
                <a:gdLst>
                  <a:gd name="T0" fmla="*/ 319 w 80"/>
                  <a:gd name="T1" fmla="*/ 3492 h 101"/>
                  <a:gd name="T2" fmla="*/ 486 w 80"/>
                  <a:gd name="T3" fmla="*/ 3486 h 101"/>
                  <a:gd name="T4" fmla="*/ 730 w 80"/>
                  <a:gd name="T5" fmla="*/ 3370 h 101"/>
                  <a:gd name="T6" fmla="*/ 1040 w 80"/>
                  <a:gd name="T7" fmla="*/ 3157 h 101"/>
                  <a:gd name="T8" fmla="*/ 1357 w 80"/>
                  <a:gd name="T9" fmla="*/ 2921 h 101"/>
                  <a:gd name="T10" fmla="*/ 1649 w 80"/>
                  <a:gd name="T11" fmla="*/ 2640 h 101"/>
                  <a:gd name="T12" fmla="*/ 1934 w 80"/>
                  <a:gd name="T13" fmla="*/ 2364 h 101"/>
                  <a:gd name="T14" fmla="*/ 2212 w 80"/>
                  <a:gd name="T15" fmla="*/ 2097 h 101"/>
                  <a:gd name="T16" fmla="*/ 2388 w 80"/>
                  <a:gd name="T17" fmla="*/ 1852 h 101"/>
                  <a:gd name="T18" fmla="*/ 2519 w 80"/>
                  <a:gd name="T19" fmla="*/ 1601 h 101"/>
                  <a:gd name="T20" fmla="*/ 2613 w 80"/>
                  <a:gd name="T21" fmla="*/ 1319 h 101"/>
                  <a:gd name="T22" fmla="*/ 2735 w 80"/>
                  <a:gd name="T23" fmla="*/ 730 h 101"/>
                  <a:gd name="T24" fmla="*/ 2756 w 80"/>
                  <a:gd name="T25" fmla="*/ 455 h 101"/>
                  <a:gd name="T26" fmla="*/ 2735 w 80"/>
                  <a:gd name="T27" fmla="*/ 240 h 101"/>
                  <a:gd name="T28" fmla="*/ 2670 w 80"/>
                  <a:gd name="T29" fmla="*/ 77 h 101"/>
                  <a:gd name="T30" fmla="*/ 2559 w 80"/>
                  <a:gd name="T31" fmla="*/ 0 h 101"/>
                  <a:gd name="T32" fmla="*/ 2388 w 80"/>
                  <a:gd name="T33" fmla="*/ 0 h 101"/>
                  <a:gd name="T34" fmla="*/ 2112 w 80"/>
                  <a:gd name="T35" fmla="*/ 110 h 101"/>
                  <a:gd name="T36" fmla="*/ 1796 w 80"/>
                  <a:gd name="T37" fmla="*/ 240 h 101"/>
                  <a:gd name="T38" fmla="*/ 1482 w 80"/>
                  <a:gd name="T39" fmla="*/ 455 h 101"/>
                  <a:gd name="T40" fmla="*/ 1123 w 80"/>
                  <a:gd name="T41" fmla="*/ 649 h 101"/>
                  <a:gd name="T42" fmla="*/ 792 w 80"/>
                  <a:gd name="T43" fmla="*/ 911 h 101"/>
                  <a:gd name="T44" fmla="*/ 486 w 80"/>
                  <a:gd name="T45" fmla="*/ 1163 h 101"/>
                  <a:gd name="T46" fmla="*/ 274 w 80"/>
                  <a:gd name="T47" fmla="*/ 1414 h 101"/>
                  <a:gd name="T48" fmla="*/ 157 w 80"/>
                  <a:gd name="T49" fmla="*/ 1715 h 101"/>
                  <a:gd name="T50" fmla="*/ 1 w 80"/>
                  <a:gd name="T51" fmla="*/ 2016 h 101"/>
                  <a:gd name="T52" fmla="*/ 0 w 80"/>
                  <a:gd name="T53" fmla="*/ 2364 h 101"/>
                  <a:gd name="T54" fmla="*/ 0 w 80"/>
                  <a:gd name="T55" fmla="*/ 2682 h 101"/>
                  <a:gd name="T56" fmla="*/ 1 w 80"/>
                  <a:gd name="T57" fmla="*/ 2990 h 101"/>
                  <a:gd name="T58" fmla="*/ 110 w 80"/>
                  <a:gd name="T59" fmla="*/ 3241 h 101"/>
                  <a:gd name="T60" fmla="*/ 224 w 80"/>
                  <a:gd name="T61" fmla="*/ 3436 h 101"/>
                  <a:gd name="T62" fmla="*/ 319 w 80"/>
                  <a:gd name="T63" fmla="*/ 3492 h 10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0"/>
                  <a:gd name="T97" fmla="*/ 0 h 101"/>
                  <a:gd name="T98" fmla="*/ 80 w 80"/>
                  <a:gd name="T99" fmla="*/ 101 h 10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0" h="101">
                    <a:moveTo>
                      <a:pt x="9" y="101"/>
                    </a:moveTo>
                    <a:lnTo>
                      <a:pt x="14" y="100"/>
                    </a:lnTo>
                    <a:lnTo>
                      <a:pt x="21" y="97"/>
                    </a:lnTo>
                    <a:lnTo>
                      <a:pt x="30" y="91"/>
                    </a:lnTo>
                    <a:lnTo>
                      <a:pt x="39" y="84"/>
                    </a:lnTo>
                    <a:lnTo>
                      <a:pt x="48" y="76"/>
                    </a:lnTo>
                    <a:lnTo>
                      <a:pt x="56" y="68"/>
                    </a:lnTo>
                    <a:lnTo>
                      <a:pt x="64" y="60"/>
                    </a:lnTo>
                    <a:lnTo>
                      <a:pt x="69" y="53"/>
                    </a:lnTo>
                    <a:lnTo>
                      <a:pt x="73" y="46"/>
                    </a:lnTo>
                    <a:lnTo>
                      <a:pt x="76" y="38"/>
                    </a:lnTo>
                    <a:lnTo>
                      <a:pt x="79" y="21"/>
                    </a:lnTo>
                    <a:lnTo>
                      <a:pt x="80" y="13"/>
                    </a:lnTo>
                    <a:lnTo>
                      <a:pt x="79" y="7"/>
                    </a:lnTo>
                    <a:lnTo>
                      <a:pt x="77" y="2"/>
                    </a:lnTo>
                    <a:lnTo>
                      <a:pt x="74" y="0"/>
                    </a:lnTo>
                    <a:lnTo>
                      <a:pt x="69" y="0"/>
                    </a:lnTo>
                    <a:lnTo>
                      <a:pt x="61" y="3"/>
                    </a:lnTo>
                    <a:lnTo>
                      <a:pt x="52" y="7"/>
                    </a:lnTo>
                    <a:lnTo>
                      <a:pt x="43" y="13"/>
                    </a:lnTo>
                    <a:lnTo>
                      <a:pt x="32" y="19"/>
                    </a:lnTo>
                    <a:lnTo>
                      <a:pt x="23" y="26"/>
                    </a:lnTo>
                    <a:lnTo>
                      <a:pt x="14" y="34"/>
                    </a:lnTo>
                    <a:lnTo>
                      <a:pt x="8" y="41"/>
                    </a:lnTo>
                    <a:lnTo>
                      <a:pt x="4" y="49"/>
                    </a:lnTo>
                    <a:lnTo>
                      <a:pt x="1" y="58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1" y="86"/>
                    </a:lnTo>
                    <a:lnTo>
                      <a:pt x="3" y="93"/>
                    </a:lnTo>
                    <a:lnTo>
                      <a:pt x="6" y="99"/>
                    </a:lnTo>
                    <a:lnTo>
                      <a:pt x="9" y="101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5171" name="Group 107"/>
              <p:cNvGrpSpPr>
                <a:grpSpLocks noChangeAspect="1"/>
              </p:cNvGrpSpPr>
              <p:nvPr/>
            </p:nvGrpSpPr>
            <p:grpSpPr bwMode="auto">
              <a:xfrm>
                <a:off x="1893" y="2991"/>
                <a:ext cx="155" cy="110"/>
                <a:chOff x="3045" y="2538"/>
                <a:chExt cx="109" cy="77"/>
              </a:xfrm>
            </p:grpSpPr>
            <p:sp>
              <p:nvSpPr>
                <p:cNvPr id="5244" name="Freeform 108"/>
                <p:cNvSpPr>
                  <a:spLocks noChangeAspect="1"/>
                </p:cNvSpPr>
                <p:nvPr/>
              </p:nvSpPr>
              <p:spPr bwMode="auto">
                <a:xfrm>
                  <a:off x="3045" y="2538"/>
                  <a:ext cx="109" cy="77"/>
                </a:xfrm>
                <a:custGeom>
                  <a:avLst/>
                  <a:gdLst>
                    <a:gd name="T0" fmla="*/ 109 w 109"/>
                    <a:gd name="T1" fmla="*/ 77 h 77"/>
                    <a:gd name="T2" fmla="*/ 95 w 109"/>
                    <a:gd name="T3" fmla="*/ 64 h 77"/>
                    <a:gd name="T4" fmla="*/ 82 w 109"/>
                    <a:gd name="T5" fmla="*/ 51 h 77"/>
                    <a:gd name="T6" fmla="*/ 69 w 109"/>
                    <a:gd name="T7" fmla="*/ 41 h 77"/>
                    <a:gd name="T8" fmla="*/ 63 w 109"/>
                    <a:gd name="T9" fmla="*/ 37 h 77"/>
                    <a:gd name="T10" fmla="*/ 57 w 109"/>
                    <a:gd name="T11" fmla="*/ 34 h 77"/>
                    <a:gd name="T12" fmla="*/ 52 w 109"/>
                    <a:gd name="T13" fmla="*/ 32 h 77"/>
                    <a:gd name="T14" fmla="*/ 47 w 109"/>
                    <a:gd name="T15" fmla="*/ 32 h 77"/>
                    <a:gd name="T16" fmla="*/ 39 w 109"/>
                    <a:gd name="T17" fmla="*/ 34 h 77"/>
                    <a:gd name="T18" fmla="*/ 31 w 109"/>
                    <a:gd name="T19" fmla="*/ 36 h 77"/>
                    <a:gd name="T20" fmla="*/ 28 w 109"/>
                    <a:gd name="T21" fmla="*/ 36 h 77"/>
                    <a:gd name="T22" fmla="*/ 24 w 109"/>
                    <a:gd name="T23" fmla="*/ 35 h 77"/>
                    <a:gd name="T24" fmla="*/ 21 w 109"/>
                    <a:gd name="T25" fmla="*/ 32 h 77"/>
                    <a:gd name="T26" fmla="*/ 18 w 109"/>
                    <a:gd name="T27" fmla="*/ 28 h 77"/>
                    <a:gd name="T28" fmla="*/ 12 w 109"/>
                    <a:gd name="T29" fmla="*/ 18 h 77"/>
                    <a:gd name="T30" fmla="*/ 6 w 109"/>
                    <a:gd name="T31" fmla="*/ 8 h 77"/>
                    <a:gd name="T32" fmla="*/ 3 w 109"/>
                    <a:gd name="T33" fmla="*/ 3 h 77"/>
                    <a:gd name="T34" fmla="*/ 0 w 109"/>
                    <a:gd name="T35" fmla="*/ 0 h 77"/>
                    <a:gd name="T36" fmla="*/ 109 w 109"/>
                    <a:gd name="T37" fmla="*/ 77 h 7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9"/>
                    <a:gd name="T58" fmla="*/ 0 h 77"/>
                    <a:gd name="T59" fmla="*/ 109 w 109"/>
                    <a:gd name="T60" fmla="*/ 77 h 7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9" h="77">
                      <a:moveTo>
                        <a:pt x="109" y="77"/>
                      </a:moveTo>
                      <a:lnTo>
                        <a:pt x="95" y="64"/>
                      </a:lnTo>
                      <a:lnTo>
                        <a:pt x="82" y="51"/>
                      </a:lnTo>
                      <a:lnTo>
                        <a:pt x="69" y="41"/>
                      </a:lnTo>
                      <a:lnTo>
                        <a:pt x="63" y="37"/>
                      </a:lnTo>
                      <a:lnTo>
                        <a:pt x="57" y="34"/>
                      </a:lnTo>
                      <a:lnTo>
                        <a:pt x="52" y="32"/>
                      </a:lnTo>
                      <a:lnTo>
                        <a:pt x="47" y="32"/>
                      </a:lnTo>
                      <a:lnTo>
                        <a:pt x="39" y="34"/>
                      </a:lnTo>
                      <a:lnTo>
                        <a:pt x="31" y="36"/>
                      </a:lnTo>
                      <a:lnTo>
                        <a:pt x="28" y="36"/>
                      </a:lnTo>
                      <a:lnTo>
                        <a:pt x="24" y="35"/>
                      </a:lnTo>
                      <a:lnTo>
                        <a:pt x="21" y="32"/>
                      </a:lnTo>
                      <a:lnTo>
                        <a:pt x="18" y="28"/>
                      </a:lnTo>
                      <a:lnTo>
                        <a:pt x="12" y="18"/>
                      </a:lnTo>
                      <a:lnTo>
                        <a:pt x="6" y="8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109" y="77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45" name="Freeform 109"/>
                <p:cNvSpPr>
                  <a:spLocks noChangeAspect="1"/>
                </p:cNvSpPr>
                <p:nvPr/>
              </p:nvSpPr>
              <p:spPr bwMode="auto">
                <a:xfrm>
                  <a:off x="3045" y="2538"/>
                  <a:ext cx="109" cy="77"/>
                </a:xfrm>
                <a:custGeom>
                  <a:avLst/>
                  <a:gdLst>
                    <a:gd name="T0" fmla="*/ 109 w 109"/>
                    <a:gd name="T1" fmla="*/ 77 h 77"/>
                    <a:gd name="T2" fmla="*/ 95 w 109"/>
                    <a:gd name="T3" fmla="*/ 64 h 77"/>
                    <a:gd name="T4" fmla="*/ 82 w 109"/>
                    <a:gd name="T5" fmla="*/ 51 h 77"/>
                    <a:gd name="T6" fmla="*/ 69 w 109"/>
                    <a:gd name="T7" fmla="*/ 41 h 77"/>
                    <a:gd name="T8" fmla="*/ 63 w 109"/>
                    <a:gd name="T9" fmla="*/ 37 h 77"/>
                    <a:gd name="T10" fmla="*/ 57 w 109"/>
                    <a:gd name="T11" fmla="*/ 34 h 77"/>
                    <a:gd name="T12" fmla="*/ 52 w 109"/>
                    <a:gd name="T13" fmla="*/ 32 h 77"/>
                    <a:gd name="T14" fmla="*/ 47 w 109"/>
                    <a:gd name="T15" fmla="*/ 32 h 77"/>
                    <a:gd name="T16" fmla="*/ 39 w 109"/>
                    <a:gd name="T17" fmla="*/ 34 h 77"/>
                    <a:gd name="T18" fmla="*/ 31 w 109"/>
                    <a:gd name="T19" fmla="*/ 36 h 77"/>
                    <a:gd name="T20" fmla="*/ 28 w 109"/>
                    <a:gd name="T21" fmla="*/ 36 h 77"/>
                    <a:gd name="T22" fmla="*/ 24 w 109"/>
                    <a:gd name="T23" fmla="*/ 35 h 77"/>
                    <a:gd name="T24" fmla="*/ 21 w 109"/>
                    <a:gd name="T25" fmla="*/ 32 h 77"/>
                    <a:gd name="T26" fmla="*/ 18 w 109"/>
                    <a:gd name="T27" fmla="*/ 28 h 77"/>
                    <a:gd name="T28" fmla="*/ 12 w 109"/>
                    <a:gd name="T29" fmla="*/ 18 h 77"/>
                    <a:gd name="T30" fmla="*/ 6 w 109"/>
                    <a:gd name="T31" fmla="*/ 8 h 77"/>
                    <a:gd name="T32" fmla="*/ 3 w 109"/>
                    <a:gd name="T33" fmla="*/ 3 h 77"/>
                    <a:gd name="T34" fmla="*/ 0 w 109"/>
                    <a:gd name="T35" fmla="*/ 0 h 7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09"/>
                    <a:gd name="T55" fmla="*/ 0 h 77"/>
                    <a:gd name="T56" fmla="*/ 109 w 109"/>
                    <a:gd name="T57" fmla="*/ 77 h 7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09" h="77">
                      <a:moveTo>
                        <a:pt x="109" y="77"/>
                      </a:moveTo>
                      <a:lnTo>
                        <a:pt x="95" y="64"/>
                      </a:lnTo>
                      <a:lnTo>
                        <a:pt x="82" y="51"/>
                      </a:lnTo>
                      <a:lnTo>
                        <a:pt x="69" y="41"/>
                      </a:lnTo>
                      <a:lnTo>
                        <a:pt x="63" y="37"/>
                      </a:lnTo>
                      <a:lnTo>
                        <a:pt x="57" y="34"/>
                      </a:lnTo>
                      <a:lnTo>
                        <a:pt x="52" y="32"/>
                      </a:lnTo>
                      <a:lnTo>
                        <a:pt x="47" y="32"/>
                      </a:lnTo>
                      <a:lnTo>
                        <a:pt x="39" y="34"/>
                      </a:lnTo>
                      <a:lnTo>
                        <a:pt x="31" y="36"/>
                      </a:lnTo>
                      <a:lnTo>
                        <a:pt x="28" y="36"/>
                      </a:lnTo>
                      <a:lnTo>
                        <a:pt x="24" y="35"/>
                      </a:lnTo>
                      <a:lnTo>
                        <a:pt x="21" y="32"/>
                      </a:lnTo>
                      <a:lnTo>
                        <a:pt x="18" y="28"/>
                      </a:lnTo>
                      <a:lnTo>
                        <a:pt x="12" y="18"/>
                      </a:lnTo>
                      <a:lnTo>
                        <a:pt x="6" y="8"/>
                      </a:lnTo>
                      <a:lnTo>
                        <a:pt x="3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172" name="Group 110"/>
              <p:cNvGrpSpPr>
                <a:grpSpLocks noChangeAspect="1"/>
              </p:cNvGrpSpPr>
              <p:nvPr/>
            </p:nvGrpSpPr>
            <p:grpSpPr bwMode="auto">
              <a:xfrm>
                <a:off x="2035" y="2886"/>
                <a:ext cx="38" cy="188"/>
                <a:chOff x="3145" y="2464"/>
                <a:chExt cx="27" cy="132"/>
              </a:xfrm>
            </p:grpSpPr>
            <p:sp>
              <p:nvSpPr>
                <p:cNvPr id="5242" name="Freeform 111"/>
                <p:cNvSpPr>
                  <a:spLocks noChangeAspect="1"/>
                </p:cNvSpPr>
                <p:nvPr/>
              </p:nvSpPr>
              <p:spPr bwMode="auto">
                <a:xfrm>
                  <a:off x="3145" y="2464"/>
                  <a:ext cx="27" cy="132"/>
                </a:xfrm>
                <a:custGeom>
                  <a:avLst/>
                  <a:gdLst>
                    <a:gd name="T0" fmla="*/ 2 w 27"/>
                    <a:gd name="T1" fmla="*/ 132 h 132"/>
                    <a:gd name="T2" fmla="*/ 1 w 27"/>
                    <a:gd name="T3" fmla="*/ 113 h 132"/>
                    <a:gd name="T4" fmla="*/ 0 w 27"/>
                    <a:gd name="T5" fmla="*/ 94 h 132"/>
                    <a:gd name="T6" fmla="*/ 1 w 27"/>
                    <a:gd name="T7" fmla="*/ 78 h 132"/>
                    <a:gd name="T8" fmla="*/ 2 w 27"/>
                    <a:gd name="T9" fmla="*/ 71 h 132"/>
                    <a:gd name="T10" fmla="*/ 4 w 27"/>
                    <a:gd name="T11" fmla="*/ 65 h 132"/>
                    <a:gd name="T12" fmla="*/ 6 w 27"/>
                    <a:gd name="T13" fmla="*/ 60 h 132"/>
                    <a:gd name="T14" fmla="*/ 9 w 27"/>
                    <a:gd name="T15" fmla="*/ 56 h 132"/>
                    <a:gd name="T16" fmla="*/ 16 w 27"/>
                    <a:gd name="T17" fmla="*/ 51 h 132"/>
                    <a:gd name="T18" fmla="*/ 22 w 27"/>
                    <a:gd name="T19" fmla="*/ 47 h 132"/>
                    <a:gd name="T20" fmla="*/ 25 w 27"/>
                    <a:gd name="T21" fmla="*/ 44 h 132"/>
                    <a:gd name="T22" fmla="*/ 26 w 27"/>
                    <a:gd name="T23" fmla="*/ 41 h 132"/>
                    <a:gd name="T24" fmla="*/ 27 w 27"/>
                    <a:gd name="T25" fmla="*/ 37 h 132"/>
                    <a:gd name="T26" fmla="*/ 26 w 27"/>
                    <a:gd name="T27" fmla="*/ 32 h 132"/>
                    <a:gd name="T28" fmla="*/ 23 w 27"/>
                    <a:gd name="T29" fmla="*/ 21 h 132"/>
                    <a:gd name="T30" fmla="*/ 19 w 27"/>
                    <a:gd name="T31" fmla="*/ 10 h 132"/>
                    <a:gd name="T32" fmla="*/ 18 w 27"/>
                    <a:gd name="T33" fmla="*/ 5 h 132"/>
                    <a:gd name="T34" fmla="*/ 17 w 27"/>
                    <a:gd name="T35" fmla="*/ 0 h 132"/>
                    <a:gd name="T36" fmla="*/ 2 w 27"/>
                    <a:gd name="T37" fmla="*/ 132 h 13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7"/>
                    <a:gd name="T58" fmla="*/ 0 h 132"/>
                    <a:gd name="T59" fmla="*/ 27 w 27"/>
                    <a:gd name="T60" fmla="*/ 132 h 13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7" h="132">
                      <a:moveTo>
                        <a:pt x="2" y="132"/>
                      </a:moveTo>
                      <a:lnTo>
                        <a:pt x="1" y="113"/>
                      </a:lnTo>
                      <a:lnTo>
                        <a:pt x="0" y="94"/>
                      </a:lnTo>
                      <a:lnTo>
                        <a:pt x="1" y="78"/>
                      </a:lnTo>
                      <a:lnTo>
                        <a:pt x="2" y="71"/>
                      </a:lnTo>
                      <a:lnTo>
                        <a:pt x="4" y="65"/>
                      </a:lnTo>
                      <a:lnTo>
                        <a:pt x="6" y="60"/>
                      </a:lnTo>
                      <a:lnTo>
                        <a:pt x="9" y="56"/>
                      </a:lnTo>
                      <a:lnTo>
                        <a:pt x="16" y="51"/>
                      </a:lnTo>
                      <a:lnTo>
                        <a:pt x="22" y="47"/>
                      </a:lnTo>
                      <a:lnTo>
                        <a:pt x="25" y="44"/>
                      </a:lnTo>
                      <a:lnTo>
                        <a:pt x="26" y="41"/>
                      </a:lnTo>
                      <a:lnTo>
                        <a:pt x="27" y="37"/>
                      </a:lnTo>
                      <a:lnTo>
                        <a:pt x="26" y="32"/>
                      </a:lnTo>
                      <a:lnTo>
                        <a:pt x="23" y="21"/>
                      </a:lnTo>
                      <a:lnTo>
                        <a:pt x="19" y="10"/>
                      </a:lnTo>
                      <a:lnTo>
                        <a:pt x="18" y="5"/>
                      </a:lnTo>
                      <a:lnTo>
                        <a:pt x="17" y="0"/>
                      </a:lnTo>
                      <a:lnTo>
                        <a:pt x="2" y="132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43" name="Freeform 112"/>
                <p:cNvSpPr>
                  <a:spLocks noChangeAspect="1"/>
                </p:cNvSpPr>
                <p:nvPr/>
              </p:nvSpPr>
              <p:spPr bwMode="auto">
                <a:xfrm>
                  <a:off x="3145" y="2464"/>
                  <a:ext cx="27" cy="132"/>
                </a:xfrm>
                <a:custGeom>
                  <a:avLst/>
                  <a:gdLst>
                    <a:gd name="T0" fmla="*/ 2 w 27"/>
                    <a:gd name="T1" fmla="*/ 132 h 132"/>
                    <a:gd name="T2" fmla="*/ 1 w 27"/>
                    <a:gd name="T3" fmla="*/ 113 h 132"/>
                    <a:gd name="T4" fmla="*/ 0 w 27"/>
                    <a:gd name="T5" fmla="*/ 94 h 132"/>
                    <a:gd name="T6" fmla="*/ 1 w 27"/>
                    <a:gd name="T7" fmla="*/ 78 h 132"/>
                    <a:gd name="T8" fmla="*/ 2 w 27"/>
                    <a:gd name="T9" fmla="*/ 71 h 132"/>
                    <a:gd name="T10" fmla="*/ 4 w 27"/>
                    <a:gd name="T11" fmla="*/ 65 h 132"/>
                    <a:gd name="T12" fmla="*/ 6 w 27"/>
                    <a:gd name="T13" fmla="*/ 60 h 132"/>
                    <a:gd name="T14" fmla="*/ 9 w 27"/>
                    <a:gd name="T15" fmla="*/ 56 h 132"/>
                    <a:gd name="T16" fmla="*/ 16 w 27"/>
                    <a:gd name="T17" fmla="*/ 51 h 132"/>
                    <a:gd name="T18" fmla="*/ 22 w 27"/>
                    <a:gd name="T19" fmla="*/ 47 h 132"/>
                    <a:gd name="T20" fmla="*/ 25 w 27"/>
                    <a:gd name="T21" fmla="*/ 44 h 132"/>
                    <a:gd name="T22" fmla="*/ 26 w 27"/>
                    <a:gd name="T23" fmla="*/ 41 h 132"/>
                    <a:gd name="T24" fmla="*/ 27 w 27"/>
                    <a:gd name="T25" fmla="*/ 37 h 132"/>
                    <a:gd name="T26" fmla="*/ 26 w 27"/>
                    <a:gd name="T27" fmla="*/ 32 h 132"/>
                    <a:gd name="T28" fmla="*/ 23 w 27"/>
                    <a:gd name="T29" fmla="*/ 21 h 132"/>
                    <a:gd name="T30" fmla="*/ 19 w 27"/>
                    <a:gd name="T31" fmla="*/ 10 h 132"/>
                    <a:gd name="T32" fmla="*/ 18 w 27"/>
                    <a:gd name="T33" fmla="*/ 5 h 132"/>
                    <a:gd name="T34" fmla="*/ 17 w 27"/>
                    <a:gd name="T35" fmla="*/ 0 h 13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7"/>
                    <a:gd name="T55" fmla="*/ 0 h 132"/>
                    <a:gd name="T56" fmla="*/ 27 w 27"/>
                    <a:gd name="T57" fmla="*/ 132 h 13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7" h="132">
                      <a:moveTo>
                        <a:pt x="2" y="132"/>
                      </a:moveTo>
                      <a:lnTo>
                        <a:pt x="1" y="113"/>
                      </a:lnTo>
                      <a:lnTo>
                        <a:pt x="0" y="94"/>
                      </a:lnTo>
                      <a:lnTo>
                        <a:pt x="1" y="78"/>
                      </a:lnTo>
                      <a:lnTo>
                        <a:pt x="2" y="71"/>
                      </a:lnTo>
                      <a:lnTo>
                        <a:pt x="4" y="65"/>
                      </a:lnTo>
                      <a:lnTo>
                        <a:pt x="6" y="60"/>
                      </a:lnTo>
                      <a:lnTo>
                        <a:pt x="9" y="56"/>
                      </a:lnTo>
                      <a:lnTo>
                        <a:pt x="16" y="51"/>
                      </a:lnTo>
                      <a:lnTo>
                        <a:pt x="22" y="47"/>
                      </a:lnTo>
                      <a:lnTo>
                        <a:pt x="25" y="44"/>
                      </a:lnTo>
                      <a:lnTo>
                        <a:pt x="26" y="41"/>
                      </a:lnTo>
                      <a:lnTo>
                        <a:pt x="27" y="37"/>
                      </a:lnTo>
                      <a:lnTo>
                        <a:pt x="26" y="32"/>
                      </a:lnTo>
                      <a:lnTo>
                        <a:pt x="23" y="21"/>
                      </a:lnTo>
                      <a:lnTo>
                        <a:pt x="19" y="10"/>
                      </a:lnTo>
                      <a:lnTo>
                        <a:pt x="18" y="5"/>
                      </a:lnTo>
                      <a:lnTo>
                        <a:pt x="17" y="0"/>
                      </a:lnTo>
                    </a:path>
                  </a:pathLst>
                </a:custGeom>
                <a:solidFill>
                  <a:srgbClr val="00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173" name="Group 113"/>
              <p:cNvGrpSpPr>
                <a:grpSpLocks noChangeAspect="1"/>
              </p:cNvGrpSpPr>
              <p:nvPr/>
            </p:nvGrpSpPr>
            <p:grpSpPr bwMode="auto">
              <a:xfrm>
                <a:off x="1924" y="2906"/>
                <a:ext cx="102" cy="165"/>
                <a:chOff x="3067" y="2478"/>
                <a:chExt cx="72" cy="116"/>
              </a:xfrm>
            </p:grpSpPr>
            <p:sp>
              <p:nvSpPr>
                <p:cNvPr id="5240" name="Freeform 114"/>
                <p:cNvSpPr>
                  <a:spLocks noChangeAspect="1"/>
                </p:cNvSpPr>
                <p:nvPr/>
              </p:nvSpPr>
              <p:spPr bwMode="auto">
                <a:xfrm>
                  <a:off x="3067" y="2478"/>
                  <a:ext cx="72" cy="116"/>
                </a:xfrm>
                <a:custGeom>
                  <a:avLst/>
                  <a:gdLst>
                    <a:gd name="T0" fmla="*/ 72 w 72"/>
                    <a:gd name="T1" fmla="*/ 116 h 116"/>
                    <a:gd name="T2" fmla="*/ 59 w 72"/>
                    <a:gd name="T3" fmla="*/ 101 h 116"/>
                    <a:gd name="T4" fmla="*/ 47 w 72"/>
                    <a:gd name="T5" fmla="*/ 87 h 116"/>
                    <a:gd name="T6" fmla="*/ 37 w 72"/>
                    <a:gd name="T7" fmla="*/ 73 h 116"/>
                    <a:gd name="T8" fmla="*/ 30 w 72"/>
                    <a:gd name="T9" fmla="*/ 61 h 116"/>
                    <a:gd name="T10" fmla="*/ 29 w 72"/>
                    <a:gd name="T11" fmla="*/ 56 h 116"/>
                    <a:gd name="T12" fmla="*/ 29 w 72"/>
                    <a:gd name="T13" fmla="*/ 51 h 116"/>
                    <a:gd name="T14" fmla="*/ 31 w 72"/>
                    <a:gd name="T15" fmla="*/ 43 h 116"/>
                    <a:gd name="T16" fmla="*/ 34 w 72"/>
                    <a:gd name="T17" fmla="*/ 35 h 116"/>
                    <a:gd name="T18" fmla="*/ 34 w 72"/>
                    <a:gd name="T19" fmla="*/ 32 h 116"/>
                    <a:gd name="T20" fmla="*/ 33 w 72"/>
                    <a:gd name="T21" fmla="*/ 28 h 116"/>
                    <a:gd name="T22" fmla="*/ 30 w 72"/>
                    <a:gd name="T23" fmla="*/ 24 h 116"/>
                    <a:gd name="T24" fmla="*/ 27 w 72"/>
                    <a:gd name="T25" fmla="*/ 21 h 116"/>
                    <a:gd name="T26" fmla="*/ 17 w 72"/>
                    <a:gd name="T27" fmla="*/ 14 h 116"/>
                    <a:gd name="T28" fmla="*/ 7 w 72"/>
                    <a:gd name="T29" fmla="*/ 7 h 116"/>
                    <a:gd name="T30" fmla="*/ 3 w 72"/>
                    <a:gd name="T31" fmla="*/ 3 h 116"/>
                    <a:gd name="T32" fmla="*/ 0 w 72"/>
                    <a:gd name="T33" fmla="*/ 0 h 116"/>
                    <a:gd name="T34" fmla="*/ 72 w 72"/>
                    <a:gd name="T35" fmla="*/ 116 h 11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2"/>
                    <a:gd name="T55" fmla="*/ 0 h 116"/>
                    <a:gd name="T56" fmla="*/ 72 w 72"/>
                    <a:gd name="T57" fmla="*/ 116 h 11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2" h="116">
                      <a:moveTo>
                        <a:pt x="72" y="116"/>
                      </a:moveTo>
                      <a:lnTo>
                        <a:pt x="59" y="101"/>
                      </a:lnTo>
                      <a:lnTo>
                        <a:pt x="47" y="87"/>
                      </a:lnTo>
                      <a:lnTo>
                        <a:pt x="37" y="73"/>
                      </a:lnTo>
                      <a:lnTo>
                        <a:pt x="30" y="61"/>
                      </a:lnTo>
                      <a:lnTo>
                        <a:pt x="29" y="56"/>
                      </a:lnTo>
                      <a:lnTo>
                        <a:pt x="29" y="51"/>
                      </a:lnTo>
                      <a:lnTo>
                        <a:pt x="31" y="43"/>
                      </a:lnTo>
                      <a:lnTo>
                        <a:pt x="34" y="35"/>
                      </a:lnTo>
                      <a:lnTo>
                        <a:pt x="34" y="32"/>
                      </a:lnTo>
                      <a:lnTo>
                        <a:pt x="33" y="28"/>
                      </a:lnTo>
                      <a:lnTo>
                        <a:pt x="30" y="24"/>
                      </a:lnTo>
                      <a:lnTo>
                        <a:pt x="27" y="21"/>
                      </a:lnTo>
                      <a:lnTo>
                        <a:pt x="17" y="14"/>
                      </a:lnTo>
                      <a:lnTo>
                        <a:pt x="7" y="7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72" y="1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41" name="Freeform 115"/>
                <p:cNvSpPr>
                  <a:spLocks noChangeAspect="1"/>
                </p:cNvSpPr>
                <p:nvPr/>
              </p:nvSpPr>
              <p:spPr bwMode="auto">
                <a:xfrm>
                  <a:off x="3067" y="2478"/>
                  <a:ext cx="72" cy="116"/>
                </a:xfrm>
                <a:custGeom>
                  <a:avLst/>
                  <a:gdLst>
                    <a:gd name="T0" fmla="*/ 72 w 72"/>
                    <a:gd name="T1" fmla="*/ 116 h 116"/>
                    <a:gd name="T2" fmla="*/ 59 w 72"/>
                    <a:gd name="T3" fmla="*/ 101 h 116"/>
                    <a:gd name="T4" fmla="*/ 47 w 72"/>
                    <a:gd name="T5" fmla="*/ 87 h 116"/>
                    <a:gd name="T6" fmla="*/ 37 w 72"/>
                    <a:gd name="T7" fmla="*/ 73 h 116"/>
                    <a:gd name="T8" fmla="*/ 30 w 72"/>
                    <a:gd name="T9" fmla="*/ 61 h 116"/>
                    <a:gd name="T10" fmla="*/ 29 w 72"/>
                    <a:gd name="T11" fmla="*/ 56 h 116"/>
                    <a:gd name="T12" fmla="*/ 29 w 72"/>
                    <a:gd name="T13" fmla="*/ 51 h 116"/>
                    <a:gd name="T14" fmla="*/ 31 w 72"/>
                    <a:gd name="T15" fmla="*/ 43 h 116"/>
                    <a:gd name="T16" fmla="*/ 34 w 72"/>
                    <a:gd name="T17" fmla="*/ 35 h 116"/>
                    <a:gd name="T18" fmla="*/ 34 w 72"/>
                    <a:gd name="T19" fmla="*/ 32 h 116"/>
                    <a:gd name="T20" fmla="*/ 33 w 72"/>
                    <a:gd name="T21" fmla="*/ 28 h 116"/>
                    <a:gd name="T22" fmla="*/ 30 w 72"/>
                    <a:gd name="T23" fmla="*/ 24 h 116"/>
                    <a:gd name="T24" fmla="*/ 27 w 72"/>
                    <a:gd name="T25" fmla="*/ 21 h 116"/>
                    <a:gd name="T26" fmla="*/ 17 w 72"/>
                    <a:gd name="T27" fmla="*/ 14 h 116"/>
                    <a:gd name="T28" fmla="*/ 7 w 72"/>
                    <a:gd name="T29" fmla="*/ 7 h 116"/>
                    <a:gd name="T30" fmla="*/ 3 w 72"/>
                    <a:gd name="T31" fmla="*/ 3 h 116"/>
                    <a:gd name="T32" fmla="*/ 0 w 72"/>
                    <a:gd name="T33" fmla="*/ 0 h 1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2"/>
                    <a:gd name="T52" fmla="*/ 0 h 116"/>
                    <a:gd name="T53" fmla="*/ 72 w 72"/>
                    <a:gd name="T54" fmla="*/ 116 h 1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2" h="116">
                      <a:moveTo>
                        <a:pt x="72" y="116"/>
                      </a:moveTo>
                      <a:lnTo>
                        <a:pt x="59" y="101"/>
                      </a:lnTo>
                      <a:lnTo>
                        <a:pt x="47" y="87"/>
                      </a:lnTo>
                      <a:lnTo>
                        <a:pt x="37" y="73"/>
                      </a:lnTo>
                      <a:lnTo>
                        <a:pt x="30" y="61"/>
                      </a:lnTo>
                      <a:lnTo>
                        <a:pt x="29" y="56"/>
                      </a:lnTo>
                      <a:lnTo>
                        <a:pt x="29" y="51"/>
                      </a:lnTo>
                      <a:lnTo>
                        <a:pt x="31" y="43"/>
                      </a:lnTo>
                      <a:lnTo>
                        <a:pt x="34" y="35"/>
                      </a:lnTo>
                      <a:lnTo>
                        <a:pt x="34" y="32"/>
                      </a:lnTo>
                      <a:lnTo>
                        <a:pt x="33" y="28"/>
                      </a:lnTo>
                      <a:lnTo>
                        <a:pt x="30" y="24"/>
                      </a:lnTo>
                      <a:lnTo>
                        <a:pt x="27" y="21"/>
                      </a:lnTo>
                      <a:lnTo>
                        <a:pt x="17" y="14"/>
                      </a:lnTo>
                      <a:lnTo>
                        <a:pt x="7" y="7"/>
                      </a:lnTo>
                      <a:lnTo>
                        <a:pt x="3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174" name="Group 116"/>
              <p:cNvGrpSpPr>
                <a:grpSpLocks noChangeAspect="1"/>
              </p:cNvGrpSpPr>
              <p:nvPr/>
            </p:nvGrpSpPr>
            <p:grpSpPr bwMode="auto">
              <a:xfrm>
                <a:off x="2456" y="2832"/>
                <a:ext cx="175" cy="393"/>
                <a:chOff x="3399" y="2166"/>
                <a:chExt cx="123" cy="276"/>
              </a:xfrm>
            </p:grpSpPr>
            <p:sp>
              <p:nvSpPr>
                <p:cNvPr id="5238" name="Freeform 117"/>
                <p:cNvSpPr>
                  <a:spLocks noChangeAspect="1"/>
                </p:cNvSpPr>
                <p:nvPr/>
              </p:nvSpPr>
              <p:spPr bwMode="auto">
                <a:xfrm>
                  <a:off x="3399" y="2166"/>
                  <a:ext cx="123" cy="276"/>
                </a:xfrm>
                <a:custGeom>
                  <a:avLst/>
                  <a:gdLst>
                    <a:gd name="T0" fmla="*/ 0 w 123"/>
                    <a:gd name="T1" fmla="*/ 276 h 276"/>
                    <a:gd name="T2" fmla="*/ 25 w 123"/>
                    <a:gd name="T3" fmla="*/ 254 h 276"/>
                    <a:gd name="T4" fmla="*/ 49 w 123"/>
                    <a:gd name="T5" fmla="*/ 231 h 276"/>
                    <a:gd name="T6" fmla="*/ 61 w 123"/>
                    <a:gd name="T7" fmla="*/ 218 h 276"/>
                    <a:gd name="T8" fmla="*/ 71 w 123"/>
                    <a:gd name="T9" fmla="*/ 204 h 276"/>
                    <a:gd name="T10" fmla="*/ 81 w 123"/>
                    <a:gd name="T11" fmla="*/ 189 h 276"/>
                    <a:gd name="T12" fmla="*/ 89 w 123"/>
                    <a:gd name="T13" fmla="*/ 172 h 276"/>
                    <a:gd name="T14" fmla="*/ 96 w 123"/>
                    <a:gd name="T15" fmla="*/ 154 h 276"/>
                    <a:gd name="T16" fmla="*/ 102 w 123"/>
                    <a:gd name="T17" fmla="*/ 135 h 276"/>
                    <a:gd name="T18" fmla="*/ 107 w 123"/>
                    <a:gd name="T19" fmla="*/ 114 h 276"/>
                    <a:gd name="T20" fmla="*/ 112 w 123"/>
                    <a:gd name="T21" fmla="*/ 92 h 276"/>
                    <a:gd name="T22" fmla="*/ 118 w 123"/>
                    <a:gd name="T23" fmla="*/ 47 h 276"/>
                    <a:gd name="T24" fmla="*/ 123 w 123"/>
                    <a:gd name="T25" fmla="*/ 0 h 276"/>
                    <a:gd name="T26" fmla="*/ 0 w 123"/>
                    <a:gd name="T27" fmla="*/ 276 h 27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23"/>
                    <a:gd name="T43" fmla="*/ 0 h 276"/>
                    <a:gd name="T44" fmla="*/ 123 w 123"/>
                    <a:gd name="T45" fmla="*/ 276 h 27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23" h="276">
                      <a:moveTo>
                        <a:pt x="0" y="276"/>
                      </a:moveTo>
                      <a:lnTo>
                        <a:pt x="25" y="254"/>
                      </a:lnTo>
                      <a:lnTo>
                        <a:pt x="49" y="231"/>
                      </a:lnTo>
                      <a:lnTo>
                        <a:pt x="61" y="218"/>
                      </a:lnTo>
                      <a:lnTo>
                        <a:pt x="71" y="204"/>
                      </a:lnTo>
                      <a:lnTo>
                        <a:pt x="81" y="189"/>
                      </a:lnTo>
                      <a:lnTo>
                        <a:pt x="89" y="172"/>
                      </a:lnTo>
                      <a:lnTo>
                        <a:pt x="96" y="154"/>
                      </a:lnTo>
                      <a:lnTo>
                        <a:pt x="102" y="135"/>
                      </a:lnTo>
                      <a:lnTo>
                        <a:pt x="107" y="114"/>
                      </a:lnTo>
                      <a:lnTo>
                        <a:pt x="112" y="92"/>
                      </a:lnTo>
                      <a:lnTo>
                        <a:pt x="118" y="47"/>
                      </a:lnTo>
                      <a:lnTo>
                        <a:pt x="123" y="0"/>
                      </a:lnTo>
                      <a:lnTo>
                        <a:pt x="0" y="27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39" name="Freeform 118"/>
                <p:cNvSpPr>
                  <a:spLocks noChangeAspect="1"/>
                </p:cNvSpPr>
                <p:nvPr/>
              </p:nvSpPr>
              <p:spPr bwMode="auto">
                <a:xfrm>
                  <a:off x="3399" y="2166"/>
                  <a:ext cx="123" cy="276"/>
                </a:xfrm>
                <a:custGeom>
                  <a:avLst/>
                  <a:gdLst>
                    <a:gd name="T0" fmla="*/ 0 w 123"/>
                    <a:gd name="T1" fmla="*/ 276 h 276"/>
                    <a:gd name="T2" fmla="*/ 25 w 123"/>
                    <a:gd name="T3" fmla="*/ 254 h 276"/>
                    <a:gd name="T4" fmla="*/ 49 w 123"/>
                    <a:gd name="T5" fmla="*/ 231 h 276"/>
                    <a:gd name="T6" fmla="*/ 61 w 123"/>
                    <a:gd name="T7" fmla="*/ 218 h 276"/>
                    <a:gd name="T8" fmla="*/ 71 w 123"/>
                    <a:gd name="T9" fmla="*/ 204 h 276"/>
                    <a:gd name="T10" fmla="*/ 81 w 123"/>
                    <a:gd name="T11" fmla="*/ 189 h 276"/>
                    <a:gd name="T12" fmla="*/ 89 w 123"/>
                    <a:gd name="T13" fmla="*/ 172 h 276"/>
                    <a:gd name="T14" fmla="*/ 96 w 123"/>
                    <a:gd name="T15" fmla="*/ 154 h 276"/>
                    <a:gd name="T16" fmla="*/ 102 w 123"/>
                    <a:gd name="T17" fmla="*/ 135 h 276"/>
                    <a:gd name="T18" fmla="*/ 107 w 123"/>
                    <a:gd name="T19" fmla="*/ 114 h 276"/>
                    <a:gd name="T20" fmla="*/ 112 w 123"/>
                    <a:gd name="T21" fmla="*/ 92 h 276"/>
                    <a:gd name="T22" fmla="*/ 118 w 123"/>
                    <a:gd name="T23" fmla="*/ 47 h 276"/>
                    <a:gd name="T24" fmla="*/ 123 w 123"/>
                    <a:gd name="T25" fmla="*/ 0 h 2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3"/>
                    <a:gd name="T40" fmla="*/ 0 h 276"/>
                    <a:gd name="T41" fmla="*/ 123 w 123"/>
                    <a:gd name="T42" fmla="*/ 276 h 2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3" h="276">
                      <a:moveTo>
                        <a:pt x="0" y="276"/>
                      </a:moveTo>
                      <a:lnTo>
                        <a:pt x="25" y="254"/>
                      </a:lnTo>
                      <a:lnTo>
                        <a:pt x="49" y="231"/>
                      </a:lnTo>
                      <a:lnTo>
                        <a:pt x="61" y="218"/>
                      </a:lnTo>
                      <a:lnTo>
                        <a:pt x="71" y="204"/>
                      </a:lnTo>
                      <a:lnTo>
                        <a:pt x="81" y="189"/>
                      </a:lnTo>
                      <a:lnTo>
                        <a:pt x="89" y="172"/>
                      </a:lnTo>
                      <a:lnTo>
                        <a:pt x="96" y="154"/>
                      </a:lnTo>
                      <a:lnTo>
                        <a:pt x="102" y="135"/>
                      </a:lnTo>
                      <a:lnTo>
                        <a:pt x="107" y="114"/>
                      </a:lnTo>
                      <a:lnTo>
                        <a:pt x="112" y="92"/>
                      </a:lnTo>
                      <a:lnTo>
                        <a:pt x="118" y="47"/>
                      </a:lnTo>
                      <a:lnTo>
                        <a:pt x="123" y="0"/>
                      </a:lnTo>
                    </a:path>
                  </a:pathLst>
                </a:custGeom>
                <a:solidFill>
                  <a:srgbClr val="00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5175" name="Freeform 119"/>
              <p:cNvSpPr>
                <a:spLocks noChangeAspect="1"/>
              </p:cNvSpPr>
              <p:nvPr/>
            </p:nvSpPr>
            <p:spPr bwMode="auto">
              <a:xfrm>
                <a:off x="2435" y="3027"/>
                <a:ext cx="124" cy="107"/>
              </a:xfrm>
              <a:custGeom>
                <a:avLst/>
                <a:gdLst>
                  <a:gd name="T0" fmla="*/ 3010 w 87"/>
                  <a:gd name="T1" fmla="*/ 2022 h 75"/>
                  <a:gd name="T2" fmla="*/ 2976 w 87"/>
                  <a:gd name="T3" fmla="*/ 2109 h 75"/>
                  <a:gd name="T4" fmla="*/ 2922 w 87"/>
                  <a:gd name="T5" fmla="*/ 2171 h 75"/>
                  <a:gd name="T6" fmla="*/ 2737 w 87"/>
                  <a:gd name="T7" fmla="*/ 2294 h 75"/>
                  <a:gd name="T8" fmla="*/ 2504 w 87"/>
                  <a:gd name="T9" fmla="*/ 2455 h 75"/>
                  <a:gd name="T10" fmla="*/ 2129 w 87"/>
                  <a:gd name="T11" fmla="*/ 2532 h 75"/>
                  <a:gd name="T12" fmla="*/ 1836 w 87"/>
                  <a:gd name="T13" fmla="*/ 2591 h 75"/>
                  <a:gd name="T14" fmla="*/ 1482 w 87"/>
                  <a:gd name="T15" fmla="*/ 2622 h 75"/>
                  <a:gd name="T16" fmla="*/ 1204 w 87"/>
                  <a:gd name="T17" fmla="*/ 2622 h 75"/>
                  <a:gd name="T18" fmla="*/ 966 w 87"/>
                  <a:gd name="T19" fmla="*/ 2591 h 75"/>
                  <a:gd name="T20" fmla="*/ 794 w 87"/>
                  <a:gd name="T21" fmla="*/ 2465 h 75"/>
                  <a:gd name="T22" fmla="*/ 572 w 87"/>
                  <a:gd name="T23" fmla="*/ 2343 h 75"/>
                  <a:gd name="T24" fmla="*/ 455 w 87"/>
                  <a:gd name="T25" fmla="*/ 2136 h 75"/>
                  <a:gd name="T26" fmla="*/ 274 w 87"/>
                  <a:gd name="T27" fmla="*/ 1893 h 75"/>
                  <a:gd name="T28" fmla="*/ 77 w 87"/>
                  <a:gd name="T29" fmla="*/ 1388 h 75"/>
                  <a:gd name="T30" fmla="*/ 1 w 87"/>
                  <a:gd name="T31" fmla="*/ 1206 h 75"/>
                  <a:gd name="T32" fmla="*/ 0 w 87"/>
                  <a:gd name="T33" fmla="*/ 973 h 75"/>
                  <a:gd name="T34" fmla="*/ 1 w 87"/>
                  <a:gd name="T35" fmla="*/ 807 h 75"/>
                  <a:gd name="T36" fmla="*/ 110 w 87"/>
                  <a:gd name="T37" fmla="*/ 639 h 75"/>
                  <a:gd name="T38" fmla="*/ 224 w 87"/>
                  <a:gd name="T39" fmla="*/ 474 h 75"/>
                  <a:gd name="T40" fmla="*/ 391 w 87"/>
                  <a:gd name="T41" fmla="*/ 278 h 75"/>
                  <a:gd name="T42" fmla="*/ 512 w 87"/>
                  <a:gd name="T43" fmla="*/ 163 h 75"/>
                  <a:gd name="T44" fmla="*/ 730 w 87"/>
                  <a:gd name="T45" fmla="*/ 1 h 75"/>
                  <a:gd name="T46" fmla="*/ 925 w 87"/>
                  <a:gd name="T47" fmla="*/ 0 h 75"/>
                  <a:gd name="T48" fmla="*/ 1132 w 87"/>
                  <a:gd name="T49" fmla="*/ 0 h 75"/>
                  <a:gd name="T50" fmla="*/ 1377 w 87"/>
                  <a:gd name="T51" fmla="*/ 114 h 75"/>
                  <a:gd name="T52" fmla="*/ 1656 w 87"/>
                  <a:gd name="T53" fmla="*/ 332 h 75"/>
                  <a:gd name="T54" fmla="*/ 1963 w 87"/>
                  <a:gd name="T55" fmla="*/ 592 h 75"/>
                  <a:gd name="T56" fmla="*/ 2282 w 87"/>
                  <a:gd name="T57" fmla="*/ 912 h 75"/>
                  <a:gd name="T58" fmla="*/ 2603 w 87"/>
                  <a:gd name="T59" fmla="*/ 1211 h 75"/>
                  <a:gd name="T60" fmla="*/ 2798 w 87"/>
                  <a:gd name="T61" fmla="*/ 1542 h 75"/>
                  <a:gd name="T62" fmla="*/ 2976 w 87"/>
                  <a:gd name="T63" fmla="*/ 1816 h 75"/>
                  <a:gd name="T64" fmla="*/ 3010 w 87"/>
                  <a:gd name="T65" fmla="*/ 2022 h 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7"/>
                  <a:gd name="T100" fmla="*/ 0 h 75"/>
                  <a:gd name="T101" fmla="*/ 87 w 87"/>
                  <a:gd name="T102" fmla="*/ 75 h 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7" h="75">
                    <a:moveTo>
                      <a:pt x="87" y="58"/>
                    </a:moveTo>
                    <a:lnTo>
                      <a:pt x="86" y="60"/>
                    </a:lnTo>
                    <a:lnTo>
                      <a:pt x="85" y="62"/>
                    </a:lnTo>
                    <a:lnTo>
                      <a:pt x="79" y="66"/>
                    </a:lnTo>
                    <a:lnTo>
                      <a:pt x="72" y="70"/>
                    </a:lnTo>
                    <a:lnTo>
                      <a:pt x="62" y="72"/>
                    </a:lnTo>
                    <a:lnTo>
                      <a:pt x="53" y="74"/>
                    </a:lnTo>
                    <a:lnTo>
                      <a:pt x="43" y="75"/>
                    </a:lnTo>
                    <a:lnTo>
                      <a:pt x="35" y="75"/>
                    </a:lnTo>
                    <a:lnTo>
                      <a:pt x="28" y="74"/>
                    </a:lnTo>
                    <a:lnTo>
                      <a:pt x="23" y="71"/>
                    </a:lnTo>
                    <a:lnTo>
                      <a:pt x="17" y="67"/>
                    </a:lnTo>
                    <a:lnTo>
                      <a:pt x="13" y="61"/>
                    </a:lnTo>
                    <a:lnTo>
                      <a:pt x="8" y="54"/>
                    </a:lnTo>
                    <a:lnTo>
                      <a:pt x="2" y="40"/>
                    </a:lnTo>
                    <a:lnTo>
                      <a:pt x="1" y="34"/>
                    </a:lnTo>
                    <a:lnTo>
                      <a:pt x="0" y="28"/>
                    </a:lnTo>
                    <a:lnTo>
                      <a:pt x="1" y="23"/>
                    </a:lnTo>
                    <a:lnTo>
                      <a:pt x="3" y="18"/>
                    </a:lnTo>
                    <a:lnTo>
                      <a:pt x="6" y="13"/>
                    </a:lnTo>
                    <a:lnTo>
                      <a:pt x="11" y="8"/>
                    </a:lnTo>
                    <a:lnTo>
                      <a:pt x="15" y="4"/>
                    </a:lnTo>
                    <a:lnTo>
                      <a:pt x="21" y="1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40" y="3"/>
                    </a:lnTo>
                    <a:lnTo>
                      <a:pt x="48" y="9"/>
                    </a:lnTo>
                    <a:lnTo>
                      <a:pt x="57" y="17"/>
                    </a:lnTo>
                    <a:lnTo>
                      <a:pt x="66" y="26"/>
                    </a:lnTo>
                    <a:lnTo>
                      <a:pt x="75" y="35"/>
                    </a:lnTo>
                    <a:lnTo>
                      <a:pt x="81" y="44"/>
                    </a:lnTo>
                    <a:lnTo>
                      <a:pt x="86" y="52"/>
                    </a:lnTo>
                    <a:lnTo>
                      <a:pt x="87" y="58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6" name="Freeform 120"/>
              <p:cNvSpPr>
                <a:spLocks noChangeAspect="1"/>
              </p:cNvSpPr>
              <p:nvPr/>
            </p:nvSpPr>
            <p:spPr bwMode="auto">
              <a:xfrm>
                <a:off x="2560" y="3078"/>
                <a:ext cx="129" cy="96"/>
              </a:xfrm>
              <a:custGeom>
                <a:avLst/>
                <a:gdLst>
                  <a:gd name="T0" fmla="*/ 1 w 91"/>
                  <a:gd name="T1" fmla="*/ 693 h 67"/>
                  <a:gd name="T2" fmla="*/ 0 w 91"/>
                  <a:gd name="T3" fmla="*/ 864 h 67"/>
                  <a:gd name="T4" fmla="*/ 105 w 91"/>
                  <a:gd name="T5" fmla="*/ 1102 h 67"/>
                  <a:gd name="T6" fmla="*/ 231 w 91"/>
                  <a:gd name="T7" fmla="*/ 1365 h 67"/>
                  <a:gd name="T8" fmla="*/ 424 w 91"/>
                  <a:gd name="T9" fmla="*/ 1636 h 67"/>
                  <a:gd name="T10" fmla="*/ 658 w 91"/>
                  <a:gd name="T11" fmla="*/ 1897 h 67"/>
                  <a:gd name="T12" fmla="*/ 933 w 91"/>
                  <a:gd name="T13" fmla="*/ 2174 h 67"/>
                  <a:gd name="T14" fmla="*/ 1161 w 91"/>
                  <a:gd name="T15" fmla="*/ 2291 h 67"/>
                  <a:gd name="T16" fmla="*/ 1328 w 91"/>
                  <a:gd name="T17" fmla="*/ 2414 h 67"/>
                  <a:gd name="T18" fmla="*/ 1549 w 91"/>
                  <a:gd name="T19" fmla="*/ 2456 h 67"/>
                  <a:gd name="T20" fmla="*/ 1786 w 91"/>
                  <a:gd name="T21" fmla="*/ 2414 h 67"/>
                  <a:gd name="T22" fmla="*/ 1986 w 91"/>
                  <a:gd name="T23" fmla="*/ 2291 h 67"/>
                  <a:gd name="T24" fmla="*/ 2223 w 91"/>
                  <a:gd name="T25" fmla="*/ 2181 h 67"/>
                  <a:gd name="T26" fmla="*/ 2427 w 91"/>
                  <a:gd name="T27" fmla="*/ 2039 h 67"/>
                  <a:gd name="T28" fmla="*/ 2610 w 91"/>
                  <a:gd name="T29" fmla="*/ 1860 h 67"/>
                  <a:gd name="T30" fmla="*/ 2777 w 91"/>
                  <a:gd name="T31" fmla="*/ 1714 h 67"/>
                  <a:gd name="T32" fmla="*/ 2892 w 91"/>
                  <a:gd name="T33" fmla="*/ 1579 h 67"/>
                  <a:gd name="T34" fmla="*/ 2951 w 91"/>
                  <a:gd name="T35" fmla="*/ 1365 h 67"/>
                  <a:gd name="T36" fmla="*/ 2976 w 91"/>
                  <a:gd name="T37" fmla="*/ 1196 h 67"/>
                  <a:gd name="T38" fmla="*/ 2951 w 91"/>
                  <a:gd name="T39" fmla="*/ 769 h 67"/>
                  <a:gd name="T40" fmla="*/ 2920 w 91"/>
                  <a:gd name="T41" fmla="*/ 537 h 67"/>
                  <a:gd name="T42" fmla="*/ 2815 w 91"/>
                  <a:gd name="T43" fmla="*/ 338 h 67"/>
                  <a:gd name="T44" fmla="*/ 2669 w 91"/>
                  <a:gd name="T45" fmla="*/ 176 h 67"/>
                  <a:gd name="T46" fmla="*/ 2532 w 91"/>
                  <a:gd name="T47" fmla="*/ 80 h 67"/>
                  <a:gd name="T48" fmla="*/ 2265 w 91"/>
                  <a:gd name="T49" fmla="*/ 0 h 67"/>
                  <a:gd name="T50" fmla="*/ 1945 w 91"/>
                  <a:gd name="T51" fmla="*/ 0 h 67"/>
                  <a:gd name="T52" fmla="*/ 1568 w 91"/>
                  <a:gd name="T53" fmla="*/ 80 h 67"/>
                  <a:gd name="T54" fmla="*/ 1161 w 91"/>
                  <a:gd name="T55" fmla="*/ 165 h 67"/>
                  <a:gd name="T56" fmla="*/ 771 w 91"/>
                  <a:gd name="T57" fmla="*/ 252 h 67"/>
                  <a:gd name="T58" fmla="*/ 424 w 91"/>
                  <a:gd name="T59" fmla="*/ 407 h 67"/>
                  <a:gd name="T60" fmla="*/ 163 w 91"/>
                  <a:gd name="T61" fmla="*/ 537 h 67"/>
                  <a:gd name="T62" fmla="*/ 105 w 91"/>
                  <a:gd name="T63" fmla="*/ 603 h 67"/>
                  <a:gd name="T64" fmla="*/ 1 w 91"/>
                  <a:gd name="T65" fmla="*/ 693 h 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67"/>
                  <a:gd name="T101" fmla="*/ 91 w 91"/>
                  <a:gd name="T102" fmla="*/ 67 h 6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67">
                    <a:moveTo>
                      <a:pt x="1" y="19"/>
                    </a:moveTo>
                    <a:lnTo>
                      <a:pt x="0" y="24"/>
                    </a:lnTo>
                    <a:lnTo>
                      <a:pt x="3" y="30"/>
                    </a:lnTo>
                    <a:lnTo>
                      <a:pt x="7" y="38"/>
                    </a:lnTo>
                    <a:lnTo>
                      <a:pt x="13" y="45"/>
                    </a:lnTo>
                    <a:lnTo>
                      <a:pt x="20" y="52"/>
                    </a:lnTo>
                    <a:lnTo>
                      <a:pt x="28" y="59"/>
                    </a:lnTo>
                    <a:lnTo>
                      <a:pt x="35" y="63"/>
                    </a:lnTo>
                    <a:lnTo>
                      <a:pt x="41" y="66"/>
                    </a:lnTo>
                    <a:lnTo>
                      <a:pt x="47" y="67"/>
                    </a:lnTo>
                    <a:lnTo>
                      <a:pt x="54" y="66"/>
                    </a:lnTo>
                    <a:lnTo>
                      <a:pt x="61" y="63"/>
                    </a:lnTo>
                    <a:lnTo>
                      <a:pt x="68" y="60"/>
                    </a:lnTo>
                    <a:lnTo>
                      <a:pt x="74" y="56"/>
                    </a:lnTo>
                    <a:lnTo>
                      <a:pt x="80" y="51"/>
                    </a:lnTo>
                    <a:lnTo>
                      <a:pt x="85" y="47"/>
                    </a:lnTo>
                    <a:lnTo>
                      <a:pt x="88" y="43"/>
                    </a:lnTo>
                    <a:lnTo>
                      <a:pt x="90" y="38"/>
                    </a:lnTo>
                    <a:lnTo>
                      <a:pt x="91" y="33"/>
                    </a:lnTo>
                    <a:lnTo>
                      <a:pt x="90" y="21"/>
                    </a:lnTo>
                    <a:lnTo>
                      <a:pt x="89" y="15"/>
                    </a:lnTo>
                    <a:lnTo>
                      <a:pt x="86" y="9"/>
                    </a:lnTo>
                    <a:lnTo>
                      <a:pt x="82" y="5"/>
                    </a:lnTo>
                    <a:lnTo>
                      <a:pt x="77" y="2"/>
                    </a:lnTo>
                    <a:lnTo>
                      <a:pt x="69" y="0"/>
                    </a:lnTo>
                    <a:lnTo>
                      <a:pt x="59" y="0"/>
                    </a:lnTo>
                    <a:lnTo>
                      <a:pt x="48" y="2"/>
                    </a:lnTo>
                    <a:lnTo>
                      <a:pt x="35" y="4"/>
                    </a:lnTo>
                    <a:lnTo>
                      <a:pt x="23" y="7"/>
                    </a:lnTo>
                    <a:lnTo>
                      <a:pt x="13" y="11"/>
                    </a:lnTo>
                    <a:lnTo>
                      <a:pt x="5" y="15"/>
                    </a:lnTo>
                    <a:lnTo>
                      <a:pt x="3" y="17"/>
                    </a:lnTo>
                    <a:lnTo>
                      <a:pt x="1" y="19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7" name="Freeform 121"/>
              <p:cNvSpPr>
                <a:spLocks noChangeAspect="1"/>
              </p:cNvSpPr>
              <p:nvPr/>
            </p:nvSpPr>
            <p:spPr bwMode="auto">
              <a:xfrm>
                <a:off x="2497" y="2916"/>
                <a:ext cx="110" cy="130"/>
              </a:xfrm>
              <a:custGeom>
                <a:avLst/>
                <a:gdLst>
                  <a:gd name="T0" fmla="*/ 2720 w 77"/>
                  <a:gd name="T1" fmla="*/ 2263 h 91"/>
                  <a:gd name="T2" fmla="*/ 2661 w 77"/>
                  <a:gd name="T3" fmla="*/ 2476 h 91"/>
                  <a:gd name="T4" fmla="*/ 2441 w 77"/>
                  <a:gd name="T5" fmla="*/ 2661 h 91"/>
                  <a:gd name="T6" fmla="*/ 2204 w 77"/>
                  <a:gd name="T7" fmla="*/ 2830 h 91"/>
                  <a:gd name="T8" fmla="*/ 1899 w 77"/>
                  <a:gd name="T9" fmla="*/ 2971 h 91"/>
                  <a:gd name="T10" fmla="*/ 1504 w 77"/>
                  <a:gd name="T11" fmla="*/ 3120 h 91"/>
                  <a:gd name="T12" fmla="*/ 1213 w 77"/>
                  <a:gd name="T13" fmla="*/ 3196 h 91"/>
                  <a:gd name="T14" fmla="*/ 930 w 77"/>
                  <a:gd name="T15" fmla="*/ 3233 h 91"/>
                  <a:gd name="T16" fmla="*/ 713 w 77"/>
                  <a:gd name="T17" fmla="*/ 3196 h 91"/>
                  <a:gd name="T18" fmla="*/ 571 w 77"/>
                  <a:gd name="T19" fmla="*/ 3070 h 91"/>
                  <a:gd name="T20" fmla="*/ 416 w 77"/>
                  <a:gd name="T21" fmla="*/ 2899 h 91"/>
                  <a:gd name="T22" fmla="*/ 280 w 77"/>
                  <a:gd name="T23" fmla="*/ 2661 h 91"/>
                  <a:gd name="T24" fmla="*/ 171 w 77"/>
                  <a:gd name="T25" fmla="*/ 2380 h 91"/>
                  <a:gd name="T26" fmla="*/ 1 w 77"/>
                  <a:gd name="T27" fmla="*/ 1809 h 91"/>
                  <a:gd name="T28" fmla="*/ 0 w 77"/>
                  <a:gd name="T29" fmla="*/ 1504 h 91"/>
                  <a:gd name="T30" fmla="*/ 0 w 77"/>
                  <a:gd name="T31" fmla="*/ 1329 h 91"/>
                  <a:gd name="T32" fmla="*/ 1 w 77"/>
                  <a:gd name="T33" fmla="*/ 1096 h 91"/>
                  <a:gd name="T34" fmla="*/ 163 w 77"/>
                  <a:gd name="T35" fmla="*/ 886 h 91"/>
                  <a:gd name="T36" fmla="*/ 400 w 77"/>
                  <a:gd name="T37" fmla="*/ 416 h 91"/>
                  <a:gd name="T38" fmla="*/ 571 w 77"/>
                  <a:gd name="T39" fmla="*/ 233 h 91"/>
                  <a:gd name="T40" fmla="*/ 737 w 77"/>
                  <a:gd name="T41" fmla="*/ 80 h 91"/>
                  <a:gd name="T42" fmla="*/ 930 w 77"/>
                  <a:gd name="T43" fmla="*/ 0 h 91"/>
                  <a:gd name="T44" fmla="*/ 1137 w 77"/>
                  <a:gd name="T45" fmla="*/ 0 h 91"/>
                  <a:gd name="T46" fmla="*/ 1224 w 77"/>
                  <a:gd name="T47" fmla="*/ 1 h 91"/>
                  <a:gd name="T48" fmla="*/ 1333 w 77"/>
                  <a:gd name="T49" fmla="*/ 114 h 91"/>
                  <a:gd name="T50" fmla="*/ 1624 w 77"/>
                  <a:gd name="T51" fmla="*/ 333 h 91"/>
                  <a:gd name="T52" fmla="*/ 1899 w 77"/>
                  <a:gd name="T53" fmla="*/ 594 h 91"/>
                  <a:gd name="T54" fmla="*/ 2149 w 77"/>
                  <a:gd name="T55" fmla="*/ 971 h 91"/>
                  <a:gd name="T56" fmla="*/ 2416 w 77"/>
                  <a:gd name="T57" fmla="*/ 1333 h 91"/>
                  <a:gd name="T58" fmla="*/ 2584 w 77"/>
                  <a:gd name="T59" fmla="*/ 1709 h 91"/>
                  <a:gd name="T60" fmla="*/ 2713 w 77"/>
                  <a:gd name="T61" fmla="*/ 2014 h 91"/>
                  <a:gd name="T62" fmla="*/ 2720 w 77"/>
                  <a:gd name="T63" fmla="*/ 2263 h 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7"/>
                  <a:gd name="T97" fmla="*/ 0 h 91"/>
                  <a:gd name="T98" fmla="*/ 77 w 77"/>
                  <a:gd name="T99" fmla="*/ 91 h 9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7" h="91">
                    <a:moveTo>
                      <a:pt x="77" y="64"/>
                    </a:moveTo>
                    <a:lnTo>
                      <a:pt x="75" y="70"/>
                    </a:lnTo>
                    <a:lnTo>
                      <a:pt x="69" y="75"/>
                    </a:lnTo>
                    <a:lnTo>
                      <a:pt x="62" y="80"/>
                    </a:lnTo>
                    <a:lnTo>
                      <a:pt x="53" y="84"/>
                    </a:lnTo>
                    <a:lnTo>
                      <a:pt x="43" y="88"/>
                    </a:lnTo>
                    <a:lnTo>
                      <a:pt x="34" y="90"/>
                    </a:lnTo>
                    <a:lnTo>
                      <a:pt x="26" y="91"/>
                    </a:lnTo>
                    <a:lnTo>
                      <a:pt x="20" y="90"/>
                    </a:lnTo>
                    <a:lnTo>
                      <a:pt x="16" y="87"/>
                    </a:lnTo>
                    <a:lnTo>
                      <a:pt x="12" y="82"/>
                    </a:lnTo>
                    <a:lnTo>
                      <a:pt x="8" y="75"/>
                    </a:lnTo>
                    <a:lnTo>
                      <a:pt x="5" y="67"/>
                    </a:lnTo>
                    <a:lnTo>
                      <a:pt x="1" y="51"/>
                    </a:lnTo>
                    <a:lnTo>
                      <a:pt x="0" y="43"/>
                    </a:lnTo>
                    <a:lnTo>
                      <a:pt x="0" y="37"/>
                    </a:lnTo>
                    <a:lnTo>
                      <a:pt x="1" y="31"/>
                    </a:lnTo>
                    <a:lnTo>
                      <a:pt x="4" y="25"/>
                    </a:lnTo>
                    <a:lnTo>
                      <a:pt x="11" y="12"/>
                    </a:lnTo>
                    <a:lnTo>
                      <a:pt x="16" y="6"/>
                    </a:lnTo>
                    <a:lnTo>
                      <a:pt x="21" y="2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5" y="1"/>
                    </a:lnTo>
                    <a:lnTo>
                      <a:pt x="38" y="3"/>
                    </a:lnTo>
                    <a:lnTo>
                      <a:pt x="46" y="9"/>
                    </a:lnTo>
                    <a:lnTo>
                      <a:pt x="53" y="17"/>
                    </a:lnTo>
                    <a:lnTo>
                      <a:pt x="61" y="27"/>
                    </a:lnTo>
                    <a:lnTo>
                      <a:pt x="68" y="38"/>
                    </a:lnTo>
                    <a:lnTo>
                      <a:pt x="73" y="48"/>
                    </a:lnTo>
                    <a:lnTo>
                      <a:pt x="76" y="57"/>
                    </a:lnTo>
                    <a:lnTo>
                      <a:pt x="77" y="64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8" name="Freeform 122"/>
              <p:cNvSpPr>
                <a:spLocks noChangeAspect="1"/>
              </p:cNvSpPr>
              <p:nvPr/>
            </p:nvSpPr>
            <p:spPr bwMode="auto">
              <a:xfrm>
                <a:off x="2605" y="2965"/>
                <a:ext cx="118" cy="116"/>
              </a:xfrm>
              <a:custGeom>
                <a:avLst/>
                <a:gdLst>
                  <a:gd name="T0" fmla="*/ 1 w 83"/>
                  <a:gd name="T1" fmla="*/ 941 h 82"/>
                  <a:gd name="T2" fmla="*/ 0 w 83"/>
                  <a:gd name="T3" fmla="*/ 1159 h 82"/>
                  <a:gd name="T4" fmla="*/ 1 w 83"/>
                  <a:gd name="T5" fmla="*/ 1391 h 82"/>
                  <a:gd name="T6" fmla="*/ 163 w 83"/>
                  <a:gd name="T7" fmla="*/ 1640 h 82"/>
                  <a:gd name="T8" fmla="*/ 330 w 83"/>
                  <a:gd name="T9" fmla="*/ 1925 h 82"/>
                  <a:gd name="T10" fmla="*/ 505 w 83"/>
                  <a:gd name="T11" fmla="*/ 2183 h 82"/>
                  <a:gd name="T12" fmla="*/ 744 w 83"/>
                  <a:gd name="T13" fmla="*/ 2391 h 82"/>
                  <a:gd name="T14" fmla="*/ 948 w 83"/>
                  <a:gd name="T15" fmla="*/ 2539 h 82"/>
                  <a:gd name="T16" fmla="*/ 1116 w 83"/>
                  <a:gd name="T17" fmla="*/ 2627 h 82"/>
                  <a:gd name="T18" fmla="*/ 1280 w 83"/>
                  <a:gd name="T19" fmla="*/ 2627 h 82"/>
                  <a:gd name="T20" fmla="*/ 1511 w 83"/>
                  <a:gd name="T21" fmla="*/ 2568 h 82"/>
                  <a:gd name="T22" fmla="*/ 1736 w 83"/>
                  <a:gd name="T23" fmla="*/ 2471 h 82"/>
                  <a:gd name="T24" fmla="*/ 1955 w 83"/>
                  <a:gd name="T25" fmla="*/ 2320 h 82"/>
                  <a:gd name="T26" fmla="*/ 2179 w 83"/>
                  <a:gd name="T27" fmla="*/ 2123 h 82"/>
                  <a:gd name="T28" fmla="*/ 2405 w 83"/>
                  <a:gd name="T29" fmla="*/ 1968 h 82"/>
                  <a:gd name="T30" fmla="*/ 2568 w 83"/>
                  <a:gd name="T31" fmla="*/ 1775 h 82"/>
                  <a:gd name="T32" fmla="*/ 2646 w 83"/>
                  <a:gd name="T33" fmla="*/ 1583 h 82"/>
                  <a:gd name="T34" fmla="*/ 2724 w 83"/>
                  <a:gd name="T35" fmla="*/ 1391 h 82"/>
                  <a:gd name="T36" fmla="*/ 2779 w 83"/>
                  <a:gd name="T37" fmla="*/ 1195 h 82"/>
                  <a:gd name="T38" fmla="*/ 2808 w 83"/>
                  <a:gd name="T39" fmla="*/ 703 h 82"/>
                  <a:gd name="T40" fmla="*/ 2779 w 83"/>
                  <a:gd name="T41" fmla="*/ 470 h 82"/>
                  <a:gd name="T42" fmla="*/ 2700 w 83"/>
                  <a:gd name="T43" fmla="*/ 282 h 82"/>
                  <a:gd name="T44" fmla="*/ 2587 w 83"/>
                  <a:gd name="T45" fmla="*/ 132 h 82"/>
                  <a:gd name="T46" fmla="*/ 2421 w 83"/>
                  <a:gd name="T47" fmla="*/ 1 h 82"/>
                  <a:gd name="T48" fmla="*/ 2179 w 83"/>
                  <a:gd name="T49" fmla="*/ 0 h 82"/>
                  <a:gd name="T50" fmla="*/ 1899 w 83"/>
                  <a:gd name="T51" fmla="*/ 1 h 82"/>
                  <a:gd name="T52" fmla="*/ 1511 w 83"/>
                  <a:gd name="T53" fmla="*/ 93 h 82"/>
                  <a:gd name="T54" fmla="*/ 1140 w 83"/>
                  <a:gd name="T55" fmla="*/ 265 h 82"/>
                  <a:gd name="T56" fmla="*/ 785 w 83"/>
                  <a:gd name="T57" fmla="*/ 399 h 82"/>
                  <a:gd name="T58" fmla="*/ 436 w 83"/>
                  <a:gd name="T59" fmla="*/ 613 h 82"/>
                  <a:gd name="T60" fmla="*/ 163 w 83"/>
                  <a:gd name="T61" fmla="*/ 771 h 82"/>
                  <a:gd name="T62" fmla="*/ 107 w 83"/>
                  <a:gd name="T63" fmla="*/ 867 h 82"/>
                  <a:gd name="T64" fmla="*/ 1 w 83"/>
                  <a:gd name="T65" fmla="*/ 941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3"/>
                  <a:gd name="T100" fmla="*/ 0 h 82"/>
                  <a:gd name="T101" fmla="*/ 83 w 83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3" h="82">
                    <a:moveTo>
                      <a:pt x="1" y="30"/>
                    </a:moveTo>
                    <a:lnTo>
                      <a:pt x="0" y="36"/>
                    </a:lnTo>
                    <a:lnTo>
                      <a:pt x="1" y="43"/>
                    </a:lnTo>
                    <a:lnTo>
                      <a:pt x="5" y="51"/>
                    </a:lnTo>
                    <a:lnTo>
                      <a:pt x="10" y="60"/>
                    </a:lnTo>
                    <a:lnTo>
                      <a:pt x="15" y="68"/>
                    </a:lnTo>
                    <a:lnTo>
                      <a:pt x="22" y="74"/>
                    </a:lnTo>
                    <a:lnTo>
                      <a:pt x="28" y="79"/>
                    </a:lnTo>
                    <a:lnTo>
                      <a:pt x="33" y="82"/>
                    </a:lnTo>
                    <a:lnTo>
                      <a:pt x="38" y="82"/>
                    </a:lnTo>
                    <a:lnTo>
                      <a:pt x="45" y="80"/>
                    </a:lnTo>
                    <a:lnTo>
                      <a:pt x="51" y="77"/>
                    </a:lnTo>
                    <a:lnTo>
                      <a:pt x="58" y="72"/>
                    </a:lnTo>
                    <a:lnTo>
                      <a:pt x="65" y="66"/>
                    </a:lnTo>
                    <a:lnTo>
                      <a:pt x="71" y="61"/>
                    </a:lnTo>
                    <a:lnTo>
                      <a:pt x="76" y="55"/>
                    </a:lnTo>
                    <a:lnTo>
                      <a:pt x="79" y="49"/>
                    </a:lnTo>
                    <a:lnTo>
                      <a:pt x="81" y="43"/>
                    </a:lnTo>
                    <a:lnTo>
                      <a:pt x="82" y="37"/>
                    </a:lnTo>
                    <a:lnTo>
                      <a:pt x="83" y="22"/>
                    </a:lnTo>
                    <a:lnTo>
                      <a:pt x="82" y="15"/>
                    </a:lnTo>
                    <a:lnTo>
                      <a:pt x="80" y="9"/>
                    </a:lnTo>
                    <a:lnTo>
                      <a:pt x="77" y="4"/>
                    </a:lnTo>
                    <a:lnTo>
                      <a:pt x="72" y="1"/>
                    </a:lnTo>
                    <a:lnTo>
                      <a:pt x="65" y="0"/>
                    </a:lnTo>
                    <a:lnTo>
                      <a:pt x="56" y="1"/>
                    </a:lnTo>
                    <a:lnTo>
                      <a:pt x="45" y="3"/>
                    </a:lnTo>
                    <a:lnTo>
                      <a:pt x="34" y="8"/>
                    </a:lnTo>
                    <a:lnTo>
                      <a:pt x="23" y="13"/>
                    </a:lnTo>
                    <a:lnTo>
                      <a:pt x="13" y="19"/>
                    </a:lnTo>
                    <a:lnTo>
                      <a:pt x="5" y="24"/>
                    </a:lnTo>
                    <a:lnTo>
                      <a:pt x="3" y="27"/>
                    </a:lnTo>
                    <a:lnTo>
                      <a:pt x="1" y="30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9" name="Freeform 123"/>
              <p:cNvSpPr>
                <a:spLocks noChangeAspect="1"/>
              </p:cNvSpPr>
              <p:nvPr/>
            </p:nvSpPr>
            <p:spPr bwMode="auto">
              <a:xfrm>
                <a:off x="2344" y="3098"/>
                <a:ext cx="95" cy="167"/>
              </a:xfrm>
              <a:custGeom>
                <a:avLst/>
                <a:gdLst>
                  <a:gd name="T0" fmla="*/ 1496 w 67"/>
                  <a:gd name="T1" fmla="*/ 4101 h 117"/>
                  <a:gd name="T2" fmla="*/ 1439 w 67"/>
                  <a:gd name="T3" fmla="*/ 4077 h 117"/>
                  <a:gd name="T4" fmla="*/ 1399 w 67"/>
                  <a:gd name="T5" fmla="*/ 4034 h 117"/>
                  <a:gd name="T6" fmla="*/ 1180 w 67"/>
                  <a:gd name="T7" fmla="*/ 3838 h 117"/>
                  <a:gd name="T8" fmla="*/ 941 w 67"/>
                  <a:gd name="T9" fmla="*/ 3547 h 117"/>
                  <a:gd name="T10" fmla="*/ 771 w 67"/>
                  <a:gd name="T11" fmla="*/ 3223 h 117"/>
                  <a:gd name="T12" fmla="*/ 544 w 67"/>
                  <a:gd name="T13" fmla="*/ 2856 h 117"/>
                  <a:gd name="T14" fmla="*/ 328 w 67"/>
                  <a:gd name="T15" fmla="*/ 2485 h 117"/>
                  <a:gd name="T16" fmla="*/ 163 w 67"/>
                  <a:gd name="T17" fmla="*/ 2137 h 117"/>
                  <a:gd name="T18" fmla="*/ 74 w 67"/>
                  <a:gd name="T19" fmla="*/ 1858 h 117"/>
                  <a:gd name="T20" fmla="*/ 1 w 67"/>
                  <a:gd name="T21" fmla="*/ 1570 h 117"/>
                  <a:gd name="T22" fmla="*/ 0 w 67"/>
                  <a:gd name="T23" fmla="*/ 1250 h 117"/>
                  <a:gd name="T24" fmla="*/ 74 w 67"/>
                  <a:gd name="T25" fmla="*/ 678 h 117"/>
                  <a:gd name="T26" fmla="*/ 149 w 67"/>
                  <a:gd name="T27" fmla="*/ 400 h 117"/>
                  <a:gd name="T28" fmla="*/ 211 w 67"/>
                  <a:gd name="T29" fmla="*/ 171 h 117"/>
                  <a:gd name="T30" fmla="*/ 299 w 67"/>
                  <a:gd name="T31" fmla="*/ 1 h 117"/>
                  <a:gd name="T32" fmla="*/ 424 w 67"/>
                  <a:gd name="T33" fmla="*/ 0 h 117"/>
                  <a:gd name="T34" fmla="*/ 601 w 67"/>
                  <a:gd name="T35" fmla="*/ 80 h 117"/>
                  <a:gd name="T36" fmla="*/ 783 w 67"/>
                  <a:gd name="T37" fmla="*/ 244 h 117"/>
                  <a:gd name="T38" fmla="*/ 1045 w 67"/>
                  <a:gd name="T39" fmla="*/ 475 h 117"/>
                  <a:gd name="T40" fmla="*/ 1324 w 67"/>
                  <a:gd name="T41" fmla="*/ 759 h 117"/>
                  <a:gd name="T42" fmla="*/ 1574 w 67"/>
                  <a:gd name="T43" fmla="*/ 1083 h 117"/>
                  <a:gd name="T44" fmla="*/ 1809 w 67"/>
                  <a:gd name="T45" fmla="*/ 1444 h 117"/>
                  <a:gd name="T46" fmla="*/ 1991 w 67"/>
                  <a:gd name="T47" fmla="*/ 1741 h 117"/>
                  <a:gd name="T48" fmla="*/ 2121 w 67"/>
                  <a:gd name="T49" fmla="*/ 2061 h 117"/>
                  <a:gd name="T50" fmla="*/ 2198 w 67"/>
                  <a:gd name="T51" fmla="*/ 2374 h 117"/>
                  <a:gd name="T52" fmla="*/ 2198 w 67"/>
                  <a:gd name="T53" fmla="*/ 2731 h 117"/>
                  <a:gd name="T54" fmla="*/ 2121 w 67"/>
                  <a:gd name="T55" fmla="*/ 3104 h 117"/>
                  <a:gd name="T56" fmla="*/ 2040 w 67"/>
                  <a:gd name="T57" fmla="*/ 3389 h 117"/>
                  <a:gd name="T58" fmla="*/ 1947 w 67"/>
                  <a:gd name="T59" fmla="*/ 3680 h 117"/>
                  <a:gd name="T60" fmla="*/ 1788 w 67"/>
                  <a:gd name="T61" fmla="*/ 3922 h 117"/>
                  <a:gd name="T62" fmla="*/ 1650 w 67"/>
                  <a:gd name="T63" fmla="*/ 4077 h 117"/>
                  <a:gd name="T64" fmla="*/ 1496 w 67"/>
                  <a:gd name="T65" fmla="*/ 4101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7"/>
                  <a:gd name="T100" fmla="*/ 0 h 117"/>
                  <a:gd name="T101" fmla="*/ 67 w 67"/>
                  <a:gd name="T102" fmla="*/ 117 h 1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7" h="117">
                    <a:moveTo>
                      <a:pt x="46" y="117"/>
                    </a:moveTo>
                    <a:lnTo>
                      <a:pt x="44" y="116"/>
                    </a:lnTo>
                    <a:lnTo>
                      <a:pt x="42" y="115"/>
                    </a:lnTo>
                    <a:lnTo>
                      <a:pt x="36" y="109"/>
                    </a:lnTo>
                    <a:lnTo>
                      <a:pt x="29" y="101"/>
                    </a:lnTo>
                    <a:lnTo>
                      <a:pt x="23" y="92"/>
                    </a:lnTo>
                    <a:lnTo>
                      <a:pt x="16" y="81"/>
                    </a:lnTo>
                    <a:lnTo>
                      <a:pt x="10" y="71"/>
                    </a:lnTo>
                    <a:lnTo>
                      <a:pt x="5" y="61"/>
                    </a:lnTo>
                    <a:lnTo>
                      <a:pt x="2" y="53"/>
                    </a:lnTo>
                    <a:lnTo>
                      <a:pt x="1" y="45"/>
                    </a:lnTo>
                    <a:lnTo>
                      <a:pt x="0" y="36"/>
                    </a:lnTo>
                    <a:lnTo>
                      <a:pt x="2" y="19"/>
                    </a:lnTo>
                    <a:lnTo>
                      <a:pt x="4" y="11"/>
                    </a:lnTo>
                    <a:lnTo>
                      <a:pt x="6" y="5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24" y="7"/>
                    </a:lnTo>
                    <a:lnTo>
                      <a:pt x="32" y="13"/>
                    </a:lnTo>
                    <a:lnTo>
                      <a:pt x="40" y="22"/>
                    </a:lnTo>
                    <a:lnTo>
                      <a:pt x="48" y="31"/>
                    </a:lnTo>
                    <a:lnTo>
                      <a:pt x="55" y="41"/>
                    </a:lnTo>
                    <a:lnTo>
                      <a:pt x="61" y="50"/>
                    </a:lnTo>
                    <a:lnTo>
                      <a:pt x="65" y="59"/>
                    </a:lnTo>
                    <a:lnTo>
                      <a:pt x="67" y="68"/>
                    </a:lnTo>
                    <a:lnTo>
                      <a:pt x="67" y="78"/>
                    </a:lnTo>
                    <a:lnTo>
                      <a:pt x="65" y="88"/>
                    </a:lnTo>
                    <a:lnTo>
                      <a:pt x="62" y="97"/>
                    </a:lnTo>
                    <a:lnTo>
                      <a:pt x="59" y="105"/>
                    </a:lnTo>
                    <a:lnTo>
                      <a:pt x="54" y="112"/>
                    </a:lnTo>
                    <a:lnTo>
                      <a:pt x="50" y="116"/>
                    </a:lnTo>
                    <a:lnTo>
                      <a:pt x="46" y="117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0" name="Freeform 124"/>
              <p:cNvSpPr>
                <a:spLocks noChangeAspect="1"/>
              </p:cNvSpPr>
              <p:nvPr/>
            </p:nvSpPr>
            <p:spPr bwMode="auto">
              <a:xfrm>
                <a:off x="2423" y="3199"/>
                <a:ext cx="173" cy="80"/>
              </a:xfrm>
              <a:custGeom>
                <a:avLst/>
                <a:gdLst>
                  <a:gd name="T0" fmla="*/ 0 w 121"/>
                  <a:gd name="T1" fmla="*/ 1333 h 56"/>
                  <a:gd name="T2" fmla="*/ 1 w 121"/>
                  <a:gd name="T3" fmla="*/ 1410 h 56"/>
                  <a:gd name="T4" fmla="*/ 163 w 121"/>
                  <a:gd name="T5" fmla="*/ 1456 h 56"/>
                  <a:gd name="T6" fmla="*/ 400 w 121"/>
                  <a:gd name="T7" fmla="*/ 1584 h 56"/>
                  <a:gd name="T8" fmla="*/ 741 w 121"/>
                  <a:gd name="T9" fmla="*/ 1709 h 56"/>
                  <a:gd name="T10" fmla="*/ 1150 w 121"/>
                  <a:gd name="T11" fmla="*/ 1809 h 56"/>
                  <a:gd name="T12" fmla="*/ 1571 w 121"/>
                  <a:gd name="T13" fmla="*/ 1904 h 56"/>
                  <a:gd name="T14" fmla="*/ 1992 w 121"/>
                  <a:gd name="T15" fmla="*/ 1957 h 56"/>
                  <a:gd name="T16" fmla="*/ 2351 w 121"/>
                  <a:gd name="T17" fmla="*/ 1981 h 56"/>
                  <a:gd name="T18" fmla="*/ 2678 w 121"/>
                  <a:gd name="T19" fmla="*/ 1981 h 56"/>
                  <a:gd name="T20" fmla="*/ 2964 w 121"/>
                  <a:gd name="T21" fmla="*/ 1957 h 56"/>
                  <a:gd name="T22" fmla="*/ 3243 w 121"/>
                  <a:gd name="T23" fmla="*/ 1837 h 56"/>
                  <a:gd name="T24" fmla="*/ 3543 w 121"/>
                  <a:gd name="T25" fmla="*/ 1733 h 56"/>
                  <a:gd name="T26" fmla="*/ 3829 w 121"/>
                  <a:gd name="T27" fmla="*/ 1584 h 56"/>
                  <a:gd name="T28" fmla="*/ 4072 w 121"/>
                  <a:gd name="T29" fmla="*/ 1410 h 56"/>
                  <a:gd name="T30" fmla="*/ 4229 w 121"/>
                  <a:gd name="T31" fmla="*/ 1266 h 56"/>
                  <a:gd name="T32" fmla="*/ 4314 w 121"/>
                  <a:gd name="T33" fmla="*/ 1096 h 56"/>
                  <a:gd name="T34" fmla="*/ 4314 w 121"/>
                  <a:gd name="T35" fmla="*/ 971 h 56"/>
                  <a:gd name="T36" fmla="*/ 4175 w 121"/>
                  <a:gd name="T37" fmla="*/ 816 h 56"/>
                  <a:gd name="T38" fmla="*/ 3973 w 121"/>
                  <a:gd name="T39" fmla="*/ 680 h 56"/>
                  <a:gd name="T40" fmla="*/ 3653 w 121"/>
                  <a:gd name="T41" fmla="*/ 516 h 56"/>
                  <a:gd name="T42" fmla="*/ 3243 w 121"/>
                  <a:gd name="T43" fmla="*/ 349 h 56"/>
                  <a:gd name="T44" fmla="*/ 2848 w 121"/>
                  <a:gd name="T45" fmla="*/ 233 h 56"/>
                  <a:gd name="T46" fmla="*/ 2432 w 121"/>
                  <a:gd name="T47" fmla="*/ 114 h 56"/>
                  <a:gd name="T48" fmla="*/ 2026 w 121"/>
                  <a:gd name="T49" fmla="*/ 1 h 56"/>
                  <a:gd name="T50" fmla="*/ 1673 w 121"/>
                  <a:gd name="T51" fmla="*/ 0 h 56"/>
                  <a:gd name="T52" fmla="*/ 1338 w 121"/>
                  <a:gd name="T53" fmla="*/ 1 h 56"/>
                  <a:gd name="T54" fmla="*/ 1028 w 121"/>
                  <a:gd name="T55" fmla="*/ 171 h 56"/>
                  <a:gd name="T56" fmla="*/ 741 w 121"/>
                  <a:gd name="T57" fmla="*/ 333 h 56"/>
                  <a:gd name="T58" fmla="*/ 476 w 121"/>
                  <a:gd name="T59" fmla="*/ 516 h 56"/>
                  <a:gd name="T60" fmla="*/ 246 w 121"/>
                  <a:gd name="T61" fmla="*/ 767 h 56"/>
                  <a:gd name="T62" fmla="*/ 80 w 121"/>
                  <a:gd name="T63" fmla="*/ 987 h 56"/>
                  <a:gd name="T64" fmla="*/ 0 w 121"/>
                  <a:gd name="T65" fmla="*/ 1213 h 56"/>
                  <a:gd name="T66" fmla="*/ 0 w 121"/>
                  <a:gd name="T67" fmla="*/ 1333 h 5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1"/>
                  <a:gd name="T103" fmla="*/ 0 h 56"/>
                  <a:gd name="T104" fmla="*/ 121 w 121"/>
                  <a:gd name="T105" fmla="*/ 56 h 5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1" h="56">
                    <a:moveTo>
                      <a:pt x="0" y="38"/>
                    </a:moveTo>
                    <a:lnTo>
                      <a:pt x="1" y="40"/>
                    </a:lnTo>
                    <a:lnTo>
                      <a:pt x="4" y="41"/>
                    </a:lnTo>
                    <a:lnTo>
                      <a:pt x="11" y="45"/>
                    </a:lnTo>
                    <a:lnTo>
                      <a:pt x="21" y="48"/>
                    </a:lnTo>
                    <a:lnTo>
                      <a:pt x="32" y="51"/>
                    </a:lnTo>
                    <a:lnTo>
                      <a:pt x="44" y="54"/>
                    </a:lnTo>
                    <a:lnTo>
                      <a:pt x="56" y="55"/>
                    </a:lnTo>
                    <a:lnTo>
                      <a:pt x="66" y="56"/>
                    </a:lnTo>
                    <a:lnTo>
                      <a:pt x="75" y="56"/>
                    </a:lnTo>
                    <a:lnTo>
                      <a:pt x="83" y="55"/>
                    </a:lnTo>
                    <a:lnTo>
                      <a:pt x="91" y="52"/>
                    </a:lnTo>
                    <a:lnTo>
                      <a:pt x="99" y="49"/>
                    </a:lnTo>
                    <a:lnTo>
                      <a:pt x="107" y="45"/>
                    </a:lnTo>
                    <a:lnTo>
                      <a:pt x="114" y="40"/>
                    </a:lnTo>
                    <a:lnTo>
                      <a:pt x="118" y="36"/>
                    </a:lnTo>
                    <a:lnTo>
                      <a:pt x="121" y="31"/>
                    </a:lnTo>
                    <a:lnTo>
                      <a:pt x="121" y="27"/>
                    </a:lnTo>
                    <a:lnTo>
                      <a:pt x="117" y="23"/>
                    </a:lnTo>
                    <a:lnTo>
                      <a:pt x="111" y="19"/>
                    </a:lnTo>
                    <a:lnTo>
                      <a:pt x="102" y="15"/>
                    </a:lnTo>
                    <a:lnTo>
                      <a:pt x="91" y="10"/>
                    </a:lnTo>
                    <a:lnTo>
                      <a:pt x="80" y="6"/>
                    </a:lnTo>
                    <a:lnTo>
                      <a:pt x="68" y="3"/>
                    </a:lnTo>
                    <a:lnTo>
                      <a:pt x="57" y="1"/>
                    </a:lnTo>
                    <a:lnTo>
                      <a:pt x="47" y="0"/>
                    </a:lnTo>
                    <a:lnTo>
                      <a:pt x="38" y="1"/>
                    </a:lnTo>
                    <a:lnTo>
                      <a:pt x="29" y="5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7" y="22"/>
                    </a:lnTo>
                    <a:lnTo>
                      <a:pt x="2" y="28"/>
                    </a:lnTo>
                    <a:lnTo>
                      <a:pt x="0" y="3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5181" name="Group 125"/>
              <p:cNvGrpSpPr>
                <a:grpSpLocks noChangeAspect="1"/>
              </p:cNvGrpSpPr>
              <p:nvPr/>
            </p:nvGrpSpPr>
            <p:grpSpPr bwMode="auto">
              <a:xfrm>
                <a:off x="2624" y="2662"/>
                <a:ext cx="33" cy="187"/>
                <a:chOff x="3517" y="2046"/>
                <a:chExt cx="23" cy="132"/>
              </a:xfrm>
            </p:grpSpPr>
            <p:sp>
              <p:nvSpPr>
                <p:cNvPr id="5236" name="Freeform 126"/>
                <p:cNvSpPr>
                  <a:spLocks noChangeAspect="1"/>
                </p:cNvSpPr>
                <p:nvPr/>
              </p:nvSpPr>
              <p:spPr bwMode="auto">
                <a:xfrm>
                  <a:off x="3517" y="2046"/>
                  <a:ext cx="23" cy="132"/>
                </a:xfrm>
                <a:custGeom>
                  <a:avLst/>
                  <a:gdLst>
                    <a:gd name="T0" fmla="*/ 19 w 23"/>
                    <a:gd name="T1" fmla="*/ 132 h 132"/>
                    <a:gd name="T2" fmla="*/ 21 w 23"/>
                    <a:gd name="T3" fmla="*/ 113 h 132"/>
                    <a:gd name="T4" fmla="*/ 23 w 23"/>
                    <a:gd name="T5" fmla="*/ 95 h 132"/>
                    <a:gd name="T6" fmla="*/ 23 w 23"/>
                    <a:gd name="T7" fmla="*/ 79 h 132"/>
                    <a:gd name="T8" fmla="*/ 22 w 23"/>
                    <a:gd name="T9" fmla="*/ 65 h 132"/>
                    <a:gd name="T10" fmla="*/ 20 w 23"/>
                    <a:gd name="T11" fmla="*/ 60 h 132"/>
                    <a:gd name="T12" fmla="*/ 17 w 23"/>
                    <a:gd name="T13" fmla="*/ 56 h 132"/>
                    <a:gd name="T14" fmla="*/ 10 w 23"/>
                    <a:gd name="T15" fmla="*/ 51 h 132"/>
                    <a:gd name="T16" fmla="*/ 4 w 23"/>
                    <a:gd name="T17" fmla="*/ 46 h 132"/>
                    <a:gd name="T18" fmla="*/ 1 w 23"/>
                    <a:gd name="T19" fmla="*/ 44 h 132"/>
                    <a:gd name="T20" fmla="*/ 0 w 23"/>
                    <a:gd name="T21" fmla="*/ 40 h 132"/>
                    <a:gd name="T22" fmla="*/ 0 w 23"/>
                    <a:gd name="T23" fmla="*/ 36 h 132"/>
                    <a:gd name="T24" fmla="*/ 1 w 23"/>
                    <a:gd name="T25" fmla="*/ 31 h 132"/>
                    <a:gd name="T26" fmla="*/ 6 w 23"/>
                    <a:gd name="T27" fmla="*/ 20 h 132"/>
                    <a:gd name="T28" fmla="*/ 10 w 23"/>
                    <a:gd name="T29" fmla="*/ 9 h 132"/>
                    <a:gd name="T30" fmla="*/ 11 w 23"/>
                    <a:gd name="T31" fmla="*/ 4 h 132"/>
                    <a:gd name="T32" fmla="*/ 12 w 23"/>
                    <a:gd name="T33" fmla="*/ 0 h 132"/>
                    <a:gd name="T34" fmla="*/ 19 w 23"/>
                    <a:gd name="T35" fmla="*/ 132 h 13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3"/>
                    <a:gd name="T55" fmla="*/ 0 h 132"/>
                    <a:gd name="T56" fmla="*/ 23 w 23"/>
                    <a:gd name="T57" fmla="*/ 132 h 13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3" h="132">
                      <a:moveTo>
                        <a:pt x="19" y="132"/>
                      </a:moveTo>
                      <a:lnTo>
                        <a:pt x="21" y="113"/>
                      </a:lnTo>
                      <a:lnTo>
                        <a:pt x="23" y="95"/>
                      </a:lnTo>
                      <a:lnTo>
                        <a:pt x="23" y="79"/>
                      </a:lnTo>
                      <a:lnTo>
                        <a:pt x="22" y="65"/>
                      </a:lnTo>
                      <a:lnTo>
                        <a:pt x="20" y="60"/>
                      </a:lnTo>
                      <a:lnTo>
                        <a:pt x="17" y="56"/>
                      </a:lnTo>
                      <a:lnTo>
                        <a:pt x="10" y="51"/>
                      </a:lnTo>
                      <a:lnTo>
                        <a:pt x="4" y="46"/>
                      </a:lnTo>
                      <a:lnTo>
                        <a:pt x="1" y="44"/>
                      </a:lnTo>
                      <a:lnTo>
                        <a:pt x="0" y="40"/>
                      </a:lnTo>
                      <a:lnTo>
                        <a:pt x="0" y="36"/>
                      </a:lnTo>
                      <a:lnTo>
                        <a:pt x="1" y="31"/>
                      </a:lnTo>
                      <a:lnTo>
                        <a:pt x="6" y="20"/>
                      </a:lnTo>
                      <a:lnTo>
                        <a:pt x="10" y="9"/>
                      </a:lnTo>
                      <a:lnTo>
                        <a:pt x="11" y="4"/>
                      </a:lnTo>
                      <a:lnTo>
                        <a:pt x="12" y="0"/>
                      </a:lnTo>
                      <a:lnTo>
                        <a:pt x="19" y="132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37" name="Freeform 127"/>
                <p:cNvSpPr>
                  <a:spLocks noChangeAspect="1"/>
                </p:cNvSpPr>
                <p:nvPr/>
              </p:nvSpPr>
              <p:spPr bwMode="auto">
                <a:xfrm>
                  <a:off x="3517" y="2046"/>
                  <a:ext cx="23" cy="132"/>
                </a:xfrm>
                <a:custGeom>
                  <a:avLst/>
                  <a:gdLst>
                    <a:gd name="T0" fmla="*/ 19 w 23"/>
                    <a:gd name="T1" fmla="*/ 132 h 132"/>
                    <a:gd name="T2" fmla="*/ 21 w 23"/>
                    <a:gd name="T3" fmla="*/ 113 h 132"/>
                    <a:gd name="T4" fmla="*/ 23 w 23"/>
                    <a:gd name="T5" fmla="*/ 95 h 132"/>
                    <a:gd name="T6" fmla="*/ 23 w 23"/>
                    <a:gd name="T7" fmla="*/ 79 h 132"/>
                    <a:gd name="T8" fmla="*/ 22 w 23"/>
                    <a:gd name="T9" fmla="*/ 65 h 132"/>
                    <a:gd name="T10" fmla="*/ 20 w 23"/>
                    <a:gd name="T11" fmla="*/ 60 h 132"/>
                    <a:gd name="T12" fmla="*/ 17 w 23"/>
                    <a:gd name="T13" fmla="*/ 56 h 132"/>
                    <a:gd name="T14" fmla="*/ 10 w 23"/>
                    <a:gd name="T15" fmla="*/ 51 h 132"/>
                    <a:gd name="T16" fmla="*/ 4 w 23"/>
                    <a:gd name="T17" fmla="*/ 46 h 132"/>
                    <a:gd name="T18" fmla="*/ 1 w 23"/>
                    <a:gd name="T19" fmla="*/ 44 h 132"/>
                    <a:gd name="T20" fmla="*/ 0 w 23"/>
                    <a:gd name="T21" fmla="*/ 40 h 132"/>
                    <a:gd name="T22" fmla="*/ 0 w 23"/>
                    <a:gd name="T23" fmla="*/ 36 h 132"/>
                    <a:gd name="T24" fmla="*/ 1 w 23"/>
                    <a:gd name="T25" fmla="*/ 31 h 132"/>
                    <a:gd name="T26" fmla="*/ 6 w 23"/>
                    <a:gd name="T27" fmla="*/ 20 h 132"/>
                    <a:gd name="T28" fmla="*/ 10 w 23"/>
                    <a:gd name="T29" fmla="*/ 9 h 132"/>
                    <a:gd name="T30" fmla="*/ 11 w 23"/>
                    <a:gd name="T31" fmla="*/ 4 h 132"/>
                    <a:gd name="T32" fmla="*/ 12 w 23"/>
                    <a:gd name="T33" fmla="*/ 0 h 13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"/>
                    <a:gd name="T52" fmla="*/ 0 h 132"/>
                    <a:gd name="T53" fmla="*/ 23 w 23"/>
                    <a:gd name="T54" fmla="*/ 132 h 13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" h="132">
                      <a:moveTo>
                        <a:pt x="19" y="132"/>
                      </a:moveTo>
                      <a:lnTo>
                        <a:pt x="21" y="113"/>
                      </a:lnTo>
                      <a:lnTo>
                        <a:pt x="23" y="95"/>
                      </a:lnTo>
                      <a:lnTo>
                        <a:pt x="23" y="79"/>
                      </a:lnTo>
                      <a:lnTo>
                        <a:pt x="22" y="65"/>
                      </a:lnTo>
                      <a:lnTo>
                        <a:pt x="20" y="60"/>
                      </a:lnTo>
                      <a:lnTo>
                        <a:pt x="17" y="56"/>
                      </a:lnTo>
                      <a:lnTo>
                        <a:pt x="10" y="51"/>
                      </a:lnTo>
                      <a:lnTo>
                        <a:pt x="4" y="46"/>
                      </a:lnTo>
                      <a:lnTo>
                        <a:pt x="1" y="44"/>
                      </a:lnTo>
                      <a:lnTo>
                        <a:pt x="0" y="40"/>
                      </a:lnTo>
                      <a:lnTo>
                        <a:pt x="0" y="36"/>
                      </a:lnTo>
                      <a:lnTo>
                        <a:pt x="1" y="31"/>
                      </a:lnTo>
                      <a:lnTo>
                        <a:pt x="6" y="20"/>
                      </a:lnTo>
                      <a:lnTo>
                        <a:pt x="10" y="9"/>
                      </a:lnTo>
                      <a:lnTo>
                        <a:pt x="11" y="4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00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182" name="Group 128"/>
              <p:cNvGrpSpPr>
                <a:grpSpLocks noChangeAspect="1"/>
              </p:cNvGrpSpPr>
              <p:nvPr/>
            </p:nvGrpSpPr>
            <p:grpSpPr bwMode="auto">
              <a:xfrm>
                <a:off x="2668" y="2721"/>
                <a:ext cx="164" cy="99"/>
                <a:chOff x="3548" y="2088"/>
                <a:chExt cx="115" cy="69"/>
              </a:xfrm>
            </p:grpSpPr>
            <p:sp>
              <p:nvSpPr>
                <p:cNvPr id="5234" name="Freeform 129"/>
                <p:cNvSpPr>
                  <a:spLocks noChangeAspect="1"/>
                </p:cNvSpPr>
                <p:nvPr/>
              </p:nvSpPr>
              <p:spPr bwMode="auto">
                <a:xfrm>
                  <a:off x="3548" y="2088"/>
                  <a:ext cx="115" cy="69"/>
                </a:xfrm>
                <a:custGeom>
                  <a:avLst/>
                  <a:gdLst>
                    <a:gd name="T0" fmla="*/ 0 w 115"/>
                    <a:gd name="T1" fmla="*/ 69 h 69"/>
                    <a:gd name="T2" fmla="*/ 15 w 115"/>
                    <a:gd name="T3" fmla="*/ 56 h 69"/>
                    <a:gd name="T4" fmla="*/ 29 w 115"/>
                    <a:gd name="T5" fmla="*/ 45 h 69"/>
                    <a:gd name="T6" fmla="*/ 42 w 115"/>
                    <a:gd name="T7" fmla="*/ 35 h 69"/>
                    <a:gd name="T8" fmla="*/ 48 w 115"/>
                    <a:gd name="T9" fmla="*/ 32 h 69"/>
                    <a:gd name="T10" fmla="*/ 54 w 115"/>
                    <a:gd name="T11" fmla="*/ 29 h 69"/>
                    <a:gd name="T12" fmla="*/ 60 w 115"/>
                    <a:gd name="T13" fmla="*/ 28 h 69"/>
                    <a:gd name="T14" fmla="*/ 65 w 115"/>
                    <a:gd name="T15" fmla="*/ 28 h 69"/>
                    <a:gd name="T16" fmla="*/ 73 w 115"/>
                    <a:gd name="T17" fmla="*/ 30 h 69"/>
                    <a:gd name="T18" fmla="*/ 81 w 115"/>
                    <a:gd name="T19" fmla="*/ 33 h 69"/>
                    <a:gd name="T20" fmla="*/ 84 w 115"/>
                    <a:gd name="T21" fmla="*/ 34 h 69"/>
                    <a:gd name="T22" fmla="*/ 88 w 115"/>
                    <a:gd name="T23" fmla="*/ 33 h 69"/>
                    <a:gd name="T24" fmla="*/ 92 w 115"/>
                    <a:gd name="T25" fmla="*/ 30 h 69"/>
                    <a:gd name="T26" fmla="*/ 95 w 115"/>
                    <a:gd name="T27" fmla="*/ 27 h 69"/>
                    <a:gd name="T28" fmla="*/ 102 w 115"/>
                    <a:gd name="T29" fmla="*/ 17 h 69"/>
                    <a:gd name="T30" fmla="*/ 108 w 115"/>
                    <a:gd name="T31" fmla="*/ 7 h 69"/>
                    <a:gd name="T32" fmla="*/ 112 w 115"/>
                    <a:gd name="T33" fmla="*/ 3 h 69"/>
                    <a:gd name="T34" fmla="*/ 115 w 115"/>
                    <a:gd name="T35" fmla="*/ 0 h 69"/>
                    <a:gd name="T36" fmla="*/ 0 w 115"/>
                    <a:gd name="T37" fmla="*/ 69 h 6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5"/>
                    <a:gd name="T58" fmla="*/ 0 h 69"/>
                    <a:gd name="T59" fmla="*/ 115 w 115"/>
                    <a:gd name="T60" fmla="*/ 69 h 6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5" h="69">
                      <a:moveTo>
                        <a:pt x="0" y="69"/>
                      </a:moveTo>
                      <a:lnTo>
                        <a:pt x="15" y="56"/>
                      </a:lnTo>
                      <a:lnTo>
                        <a:pt x="29" y="45"/>
                      </a:lnTo>
                      <a:lnTo>
                        <a:pt x="42" y="35"/>
                      </a:lnTo>
                      <a:lnTo>
                        <a:pt x="48" y="32"/>
                      </a:lnTo>
                      <a:lnTo>
                        <a:pt x="54" y="29"/>
                      </a:lnTo>
                      <a:lnTo>
                        <a:pt x="60" y="28"/>
                      </a:lnTo>
                      <a:lnTo>
                        <a:pt x="65" y="28"/>
                      </a:lnTo>
                      <a:lnTo>
                        <a:pt x="73" y="30"/>
                      </a:lnTo>
                      <a:lnTo>
                        <a:pt x="81" y="33"/>
                      </a:lnTo>
                      <a:lnTo>
                        <a:pt x="84" y="34"/>
                      </a:lnTo>
                      <a:lnTo>
                        <a:pt x="88" y="33"/>
                      </a:lnTo>
                      <a:lnTo>
                        <a:pt x="92" y="30"/>
                      </a:lnTo>
                      <a:lnTo>
                        <a:pt x="95" y="27"/>
                      </a:lnTo>
                      <a:lnTo>
                        <a:pt x="102" y="17"/>
                      </a:lnTo>
                      <a:lnTo>
                        <a:pt x="108" y="7"/>
                      </a:lnTo>
                      <a:lnTo>
                        <a:pt x="112" y="3"/>
                      </a:lnTo>
                      <a:lnTo>
                        <a:pt x="115" y="0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35" name="Freeform 130"/>
                <p:cNvSpPr>
                  <a:spLocks noChangeAspect="1"/>
                </p:cNvSpPr>
                <p:nvPr/>
              </p:nvSpPr>
              <p:spPr bwMode="auto">
                <a:xfrm>
                  <a:off x="3548" y="2088"/>
                  <a:ext cx="115" cy="69"/>
                </a:xfrm>
                <a:custGeom>
                  <a:avLst/>
                  <a:gdLst>
                    <a:gd name="T0" fmla="*/ 0 w 115"/>
                    <a:gd name="T1" fmla="*/ 69 h 69"/>
                    <a:gd name="T2" fmla="*/ 15 w 115"/>
                    <a:gd name="T3" fmla="*/ 56 h 69"/>
                    <a:gd name="T4" fmla="*/ 29 w 115"/>
                    <a:gd name="T5" fmla="*/ 45 h 69"/>
                    <a:gd name="T6" fmla="*/ 42 w 115"/>
                    <a:gd name="T7" fmla="*/ 35 h 69"/>
                    <a:gd name="T8" fmla="*/ 48 w 115"/>
                    <a:gd name="T9" fmla="*/ 32 h 69"/>
                    <a:gd name="T10" fmla="*/ 54 w 115"/>
                    <a:gd name="T11" fmla="*/ 29 h 69"/>
                    <a:gd name="T12" fmla="*/ 60 w 115"/>
                    <a:gd name="T13" fmla="*/ 28 h 69"/>
                    <a:gd name="T14" fmla="*/ 65 w 115"/>
                    <a:gd name="T15" fmla="*/ 28 h 69"/>
                    <a:gd name="T16" fmla="*/ 73 w 115"/>
                    <a:gd name="T17" fmla="*/ 30 h 69"/>
                    <a:gd name="T18" fmla="*/ 81 w 115"/>
                    <a:gd name="T19" fmla="*/ 33 h 69"/>
                    <a:gd name="T20" fmla="*/ 84 w 115"/>
                    <a:gd name="T21" fmla="*/ 34 h 69"/>
                    <a:gd name="T22" fmla="*/ 88 w 115"/>
                    <a:gd name="T23" fmla="*/ 33 h 69"/>
                    <a:gd name="T24" fmla="*/ 92 w 115"/>
                    <a:gd name="T25" fmla="*/ 30 h 69"/>
                    <a:gd name="T26" fmla="*/ 95 w 115"/>
                    <a:gd name="T27" fmla="*/ 27 h 69"/>
                    <a:gd name="T28" fmla="*/ 102 w 115"/>
                    <a:gd name="T29" fmla="*/ 17 h 69"/>
                    <a:gd name="T30" fmla="*/ 108 w 115"/>
                    <a:gd name="T31" fmla="*/ 7 h 69"/>
                    <a:gd name="T32" fmla="*/ 112 w 115"/>
                    <a:gd name="T33" fmla="*/ 3 h 69"/>
                    <a:gd name="T34" fmla="*/ 115 w 115"/>
                    <a:gd name="T35" fmla="*/ 0 h 6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15"/>
                    <a:gd name="T55" fmla="*/ 0 h 69"/>
                    <a:gd name="T56" fmla="*/ 115 w 115"/>
                    <a:gd name="T57" fmla="*/ 69 h 6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15" h="69">
                      <a:moveTo>
                        <a:pt x="0" y="69"/>
                      </a:moveTo>
                      <a:lnTo>
                        <a:pt x="15" y="56"/>
                      </a:lnTo>
                      <a:lnTo>
                        <a:pt x="29" y="45"/>
                      </a:lnTo>
                      <a:lnTo>
                        <a:pt x="42" y="35"/>
                      </a:lnTo>
                      <a:lnTo>
                        <a:pt x="48" y="32"/>
                      </a:lnTo>
                      <a:lnTo>
                        <a:pt x="54" y="29"/>
                      </a:lnTo>
                      <a:lnTo>
                        <a:pt x="60" y="28"/>
                      </a:lnTo>
                      <a:lnTo>
                        <a:pt x="65" y="28"/>
                      </a:lnTo>
                      <a:lnTo>
                        <a:pt x="73" y="30"/>
                      </a:lnTo>
                      <a:lnTo>
                        <a:pt x="81" y="33"/>
                      </a:lnTo>
                      <a:lnTo>
                        <a:pt x="84" y="34"/>
                      </a:lnTo>
                      <a:lnTo>
                        <a:pt x="88" y="33"/>
                      </a:lnTo>
                      <a:lnTo>
                        <a:pt x="92" y="30"/>
                      </a:lnTo>
                      <a:lnTo>
                        <a:pt x="95" y="27"/>
                      </a:lnTo>
                      <a:lnTo>
                        <a:pt x="102" y="17"/>
                      </a:lnTo>
                      <a:lnTo>
                        <a:pt x="108" y="7"/>
                      </a:lnTo>
                      <a:lnTo>
                        <a:pt x="112" y="3"/>
                      </a:lnTo>
                      <a:lnTo>
                        <a:pt x="115" y="0"/>
                      </a:lnTo>
                    </a:path>
                  </a:pathLst>
                </a:custGeom>
                <a:solidFill>
                  <a:srgbClr val="00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183" name="Group 131"/>
              <p:cNvGrpSpPr>
                <a:grpSpLocks noChangeAspect="1"/>
              </p:cNvGrpSpPr>
              <p:nvPr/>
            </p:nvGrpSpPr>
            <p:grpSpPr bwMode="auto">
              <a:xfrm>
                <a:off x="2662" y="2636"/>
                <a:ext cx="71" cy="175"/>
                <a:chOff x="3544" y="2028"/>
                <a:chExt cx="50" cy="123"/>
              </a:xfrm>
            </p:grpSpPr>
            <p:sp>
              <p:nvSpPr>
                <p:cNvPr id="5232" name="Freeform 132"/>
                <p:cNvSpPr>
                  <a:spLocks noChangeAspect="1"/>
                </p:cNvSpPr>
                <p:nvPr/>
              </p:nvSpPr>
              <p:spPr bwMode="auto">
                <a:xfrm>
                  <a:off x="3544" y="2028"/>
                  <a:ext cx="50" cy="123"/>
                </a:xfrm>
                <a:custGeom>
                  <a:avLst/>
                  <a:gdLst>
                    <a:gd name="T0" fmla="*/ 0 w 50"/>
                    <a:gd name="T1" fmla="*/ 123 h 123"/>
                    <a:gd name="T2" fmla="*/ 5 w 50"/>
                    <a:gd name="T3" fmla="*/ 104 h 123"/>
                    <a:gd name="T4" fmla="*/ 9 w 50"/>
                    <a:gd name="T5" fmla="*/ 87 h 123"/>
                    <a:gd name="T6" fmla="*/ 14 w 50"/>
                    <a:gd name="T7" fmla="*/ 71 h 123"/>
                    <a:gd name="T8" fmla="*/ 17 w 50"/>
                    <a:gd name="T9" fmla="*/ 65 h 123"/>
                    <a:gd name="T10" fmla="*/ 20 w 50"/>
                    <a:gd name="T11" fmla="*/ 59 h 123"/>
                    <a:gd name="T12" fmla="*/ 23 w 50"/>
                    <a:gd name="T13" fmla="*/ 55 h 123"/>
                    <a:gd name="T14" fmla="*/ 27 w 50"/>
                    <a:gd name="T15" fmla="*/ 52 h 123"/>
                    <a:gd name="T16" fmla="*/ 31 w 50"/>
                    <a:gd name="T17" fmla="*/ 50 h 123"/>
                    <a:gd name="T18" fmla="*/ 35 w 50"/>
                    <a:gd name="T19" fmla="*/ 49 h 123"/>
                    <a:gd name="T20" fmla="*/ 43 w 50"/>
                    <a:gd name="T21" fmla="*/ 47 h 123"/>
                    <a:gd name="T22" fmla="*/ 46 w 50"/>
                    <a:gd name="T23" fmla="*/ 45 h 123"/>
                    <a:gd name="T24" fmla="*/ 48 w 50"/>
                    <a:gd name="T25" fmla="*/ 42 h 123"/>
                    <a:gd name="T26" fmla="*/ 49 w 50"/>
                    <a:gd name="T27" fmla="*/ 38 h 123"/>
                    <a:gd name="T28" fmla="*/ 50 w 50"/>
                    <a:gd name="T29" fmla="*/ 33 h 123"/>
                    <a:gd name="T30" fmla="*/ 50 w 50"/>
                    <a:gd name="T31" fmla="*/ 21 h 123"/>
                    <a:gd name="T32" fmla="*/ 49 w 50"/>
                    <a:gd name="T33" fmla="*/ 9 h 123"/>
                    <a:gd name="T34" fmla="*/ 49 w 50"/>
                    <a:gd name="T35" fmla="*/ 4 h 123"/>
                    <a:gd name="T36" fmla="*/ 50 w 50"/>
                    <a:gd name="T37" fmla="*/ 0 h 123"/>
                    <a:gd name="T38" fmla="*/ 0 w 50"/>
                    <a:gd name="T39" fmla="*/ 123 h 12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50"/>
                    <a:gd name="T61" fmla="*/ 0 h 123"/>
                    <a:gd name="T62" fmla="*/ 50 w 50"/>
                    <a:gd name="T63" fmla="*/ 123 h 123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50" h="123">
                      <a:moveTo>
                        <a:pt x="0" y="123"/>
                      </a:moveTo>
                      <a:lnTo>
                        <a:pt x="5" y="104"/>
                      </a:lnTo>
                      <a:lnTo>
                        <a:pt x="9" y="87"/>
                      </a:lnTo>
                      <a:lnTo>
                        <a:pt x="14" y="71"/>
                      </a:lnTo>
                      <a:lnTo>
                        <a:pt x="17" y="65"/>
                      </a:lnTo>
                      <a:lnTo>
                        <a:pt x="20" y="59"/>
                      </a:lnTo>
                      <a:lnTo>
                        <a:pt x="23" y="55"/>
                      </a:lnTo>
                      <a:lnTo>
                        <a:pt x="27" y="52"/>
                      </a:lnTo>
                      <a:lnTo>
                        <a:pt x="31" y="50"/>
                      </a:lnTo>
                      <a:lnTo>
                        <a:pt x="35" y="49"/>
                      </a:lnTo>
                      <a:lnTo>
                        <a:pt x="43" y="47"/>
                      </a:lnTo>
                      <a:lnTo>
                        <a:pt x="46" y="45"/>
                      </a:lnTo>
                      <a:lnTo>
                        <a:pt x="48" y="42"/>
                      </a:lnTo>
                      <a:lnTo>
                        <a:pt x="49" y="38"/>
                      </a:lnTo>
                      <a:lnTo>
                        <a:pt x="50" y="33"/>
                      </a:lnTo>
                      <a:lnTo>
                        <a:pt x="50" y="21"/>
                      </a:lnTo>
                      <a:lnTo>
                        <a:pt x="49" y="9"/>
                      </a:lnTo>
                      <a:lnTo>
                        <a:pt x="49" y="4"/>
                      </a:lnTo>
                      <a:lnTo>
                        <a:pt x="50" y="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33" name="Freeform 133"/>
                <p:cNvSpPr>
                  <a:spLocks noChangeAspect="1"/>
                </p:cNvSpPr>
                <p:nvPr/>
              </p:nvSpPr>
              <p:spPr bwMode="auto">
                <a:xfrm>
                  <a:off x="3544" y="2028"/>
                  <a:ext cx="50" cy="123"/>
                </a:xfrm>
                <a:custGeom>
                  <a:avLst/>
                  <a:gdLst>
                    <a:gd name="T0" fmla="*/ 0 w 50"/>
                    <a:gd name="T1" fmla="*/ 123 h 123"/>
                    <a:gd name="T2" fmla="*/ 5 w 50"/>
                    <a:gd name="T3" fmla="*/ 104 h 123"/>
                    <a:gd name="T4" fmla="*/ 9 w 50"/>
                    <a:gd name="T5" fmla="*/ 87 h 123"/>
                    <a:gd name="T6" fmla="*/ 14 w 50"/>
                    <a:gd name="T7" fmla="*/ 71 h 123"/>
                    <a:gd name="T8" fmla="*/ 17 w 50"/>
                    <a:gd name="T9" fmla="*/ 65 h 123"/>
                    <a:gd name="T10" fmla="*/ 20 w 50"/>
                    <a:gd name="T11" fmla="*/ 59 h 123"/>
                    <a:gd name="T12" fmla="*/ 23 w 50"/>
                    <a:gd name="T13" fmla="*/ 55 h 123"/>
                    <a:gd name="T14" fmla="*/ 27 w 50"/>
                    <a:gd name="T15" fmla="*/ 52 h 123"/>
                    <a:gd name="T16" fmla="*/ 31 w 50"/>
                    <a:gd name="T17" fmla="*/ 50 h 123"/>
                    <a:gd name="T18" fmla="*/ 35 w 50"/>
                    <a:gd name="T19" fmla="*/ 49 h 123"/>
                    <a:gd name="T20" fmla="*/ 43 w 50"/>
                    <a:gd name="T21" fmla="*/ 47 h 123"/>
                    <a:gd name="T22" fmla="*/ 46 w 50"/>
                    <a:gd name="T23" fmla="*/ 45 h 123"/>
                    <a:gd name="T24" fmla="*/ 48 w 50"/>
                    <a:gd name="T25" fmla="*/ 42 h 123"/>
                    <a:gd name="T26" fmla="*/ 49 w 50"/>
                    <a:gd name="T27" fmla="*/ 38 h 123"/>
                    <a:gd name="T28" fmla="*/ 50 w 50"/>
                    <a:gd name="T29" fmla="*/ 33 h 123"/>
                    <a:gd name="T30" fmla="*/ 50 w 50"/>
                    <a:gd name="T31" fmla="*/ 21 h 123"/>
                    <a:gd name="T32" fmla="*/ 49 w 50"/>
                    <a:gd name="T33" fmla="*/ 9 h 123"/>
                    <a:gd name="T34" fmla="*/ 49 w 50"/>
                    <a:gd name="T35" fmla="*/ 4 h 123"/>
                    <a:gd name="T36" fmla="*/ 50 w 50"/>
                    <a:gd name="T37" fmla="*/ 0 h 12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0"/>
                    <a:gd name="T58" fmla="*/ 0 h 123"/>
                    <a:gd name="T59" fmla="*/ 50 w 50"/>
                    <a:gd name="T60" fmla="*/ 123 h 12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0" h="123">
                      <a:moveTo>
                        <a:pt x="0" y="123"/>
                      </a:moveTo>
                      <a:lnTo>
                        <a:pt x="5" y="104"/>
                      </a:lnTo>
                      <a:lnTo>
                        <a:pt x="9" y="87"/>
                      </a:lnTo>
                      <a:lnTo>
                        <a:pt x="14" y="71"/>
                      </a:lnTo>
                      <a:lnTo>
                        <a:pt x="17" y="65"/>
                      </a:lnTo>
                      <a:lnTo>
                        <a:pt x="20" y="59"/>
                      </a:lnTo>
                      <a:lnTo>
                        <a:pt x="23" y="55"/>
                      </a:lnTo>
                      <a:lnTo>
                        <a:pt x="27" y="52"/>
                      </a:lnTo>
                      <a:lnTo>
                        <a:pt x="31" y="50"/>
                      </a:lnTo>
                      <a:lnTo>
                        <a:pt x="35" y="49"/>
                      </a:lnTo>
                      <a:lnTo>
                        <a:pt x="43" y="47"/>
                      </a:lnTo>
                      <a:lnTo>
                        <a:pt x="46" y="45"/>
                      </a:lnTo>
                      <a:lnTo>
                        <a:pt x="48" y="42"/>
                      </a:lnTo>
                      <a:lnTo>
                        <a:pt x="49" y="38"/>
                      </a:lnTo>
                      <a:lnTo>
                        <a:pt x="50" y="33"/>
                      </a:lnTo>
                      <a:lnTo>
                        <a:pt x="50" y="21"/>
                      </a:lnTo>
                      <a:lnTo>
                        <a:pt x="49" y="9"/>
                      </a:lnTo>
                      <a:lnTo>
                        <a:pt x="49" y="4"/>
                      </a:lnTo>
                      <a:lnTo>
                        <a:pt x="50" y="0"/>
                      </a:lnTo>
                    </a:path>
                  </a:pathLst>
                </a:custGeom>
                <a:solidFill>
                  <a:srgbClr val="00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184" name="Group 134"/>
              <p:cNvGrpSpPr>
                <a:grpSpLocks/>
              </p:cNvGrpSpPr>
              <p:nvPr/>
            </p:nvGrpSpPr>
            <p:grpSpPr bwMode="auto">
              <a:xfrm rot="801326">
                <a:off x="2352" y="2016"/>
                <a:ext cx="263" cy="556"/>
                <a:chOff x="2364" y="1968"/>
                <a:chExt cx="263" cy="556"/>
              </a:xfrm>
            </p:grpSpPr>
            <p:grpSp>
              <p:nvGrpSpPr>
                <p:cNvPr id="5214" name="Group 136"/>
                <p:cNvGrpSpPr>
                  <a:grpSpLocks noChangeAspect="1"/>
                </p:cNvGrpSpPr>
                <p:nvPr/>
              </p:nvGrpSpPr>
              <p:grpSpPr bwMode="auto">
                <a:xfrm>
                  <a:off x="2463" y="2137"/>
                  <a:ext cx="66" cy="354"/>
                  <a:chOff x="3404" y="1677"/>
                  <a:chExt cx="46" cy="249"/>
                </a:xfrm>
              </p:grpSpPr>
              <p:sp>
                <p:nvSpPr>
                  <p:cNvPr id="5230" name="Freeform 137"/>
                  <p:cNvSpPr>
                    <a:spLocks noChangeAspect="1"/>
                  </p:cNvSpPr>
                  <p:nvPr/>
                </p:nvSpPr>
                <p:spPr bwMode="auto">
                  <a:xfrm>
                    <a:off x="3404" y="1677"/>
                    <a:ext cx="46" cy="249"/>
                  </a:xfrm>
                  <a:custGeom>
                    <a:avLst/>
                    <a:gdLst>
                      <a:gd name="T0" fmla="*/ 0 w 46"/>
                      <a:gd name="T1" fmla="*/ 249 h 249"/>
                      <a:gd name="T2" fmla="*/ 15 w 46"/>
                      <a:gd name="T3" fmla="*/ 226 h 249"/>
                      <a:gd name="T4" fmla="*/ 28 w 46"/>
                      <a:gd name="T5" fmla="*/ 201 h 249"/>
                      <a:gd name="T6" fmla="*/ 38 w 46"/>
                      <a:gd name="T7" fmla="*/ 175 h 249"/>
                      <a:gd name="T8" fmla="*/ 42 w 46"/>
                      <a:gd name="T9" fmla="*/ 161 h 249"/>
                      <a:gd name="T10" fmla="*/ 45 w 46"/>
                      <a:gd name="T11" fmla="*/ 146 h 249"/>
                      <a:gd name="T12" fmla="*/ 46 w 46"/>
                      <a:gd name="T13" fmla="*/ 130 h 249"/>
                      <a:gd name="T14" fmla="*/ 46 w 46"/>
                      <a:gd name="T15" fmla="*/ 113 h 249"/>
                      <a:gd name="T16" fmla="*/ 45 w 46"/>
                      <a:gd name="T17" fmla="*/ 95 h 249"/>
                      <a:gd name="T18" fmla="*/ 44 w 46"/>
                      <a:gd name="T19" fmla="*/ 77 h 249"/>
                      <a:gd name="T20" fmla="*/ 38 w 46"/>
                      <a:gd name="T21" fmla="*/ 39 h 249"/>
                      <a:gd name="T22" fmla="*/ 31 w 46"/>
                      <a:gd name="T23" fmla="*/ 0 h 249"/>
                      <a:gd name="T24" fmla="*/ 0 w 46"/>
                      <a:gd name="T25" fmla="*/ 249 h 249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46"/>
                      <a:gd name="T40" fmla="*/ 0 h 249"/>
                      <a:gd name="T41" fmla="*/ 46 w 46"/>
                      <a:gd name="T42" fmla="*/ 249 h 249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46" h="249">
                        <a:moveTo>
                          <a:pt x="0" y="249"/>
                        </a:moveTo>
                        <a:lnTo>
                          <a:pt x="15" y="226"/>
                        </a:lnTo>
                        <a:lnTo>
                          <a:pt x="28" y="201"/>
                        </a:lnTo>
                        <a:lnTo>
                          <a:pt x="38" y="175"/>
                        </a:lnTo>
                        <a:lnTo>
                          <a:pt x="42" y="161"/>
                        </a:lnTo>
                        <a:lnTo>
                          <a:pt x="45" y="146"/>
                        </a:lnTo>
                        <a:lnTo>
                          <a:pt x="46" y="130"/>
                        </a:lnTo>
                        <a:lnTo>
                          <a:pt x="46" y="113"/>
                        </a:lnTo>
                        <a:lnTo>
                          <a:pt x="45" y="95"/>
                        </a:lnTo>
                        <a:lnTo>
                          <a:pt x="44" y="77"/>
                        </a:lnTo>
                        <a:lnTo>
                          <a:pt x="38" y="39"/>
                        </a:lnTo>
                        <a:lnTo>
                          <a:pt x="31" y="0"/>
                        </a:lnTo>
                        <a:lnTo>
                          <a:pt x="0" y="249"/>
                        </a:lnTo>
                        <a:close/>
                      </a:path>
                    </a:pathLst>
                  </a:custGeom>
                  <a:solidFill>
                    <a:srgbClr val="00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31" name="Freeform 138"/>
                  <p:cNvSpPr>
                    <a:spLocks noChangeAspect="1"/>
                  </p:cNvSpPr>
                  <p:nvPr/>
                </p:nvSpPr>
                <p:spPr bwMode="auto">
                  <a:xfrm>
                    <a:off x="3404" y="1677"/>
                    <a:ext cx="46" cy="249"/>
                  </a:xfrm>
                  <a:custGeom>
                    <a:avLst/>
                    <a:gdLst>
                      <a:gd name="T0" fmla="*/ 0 w 46"/>
                      <a:gd name="T1" fmla="*/ 249 h 249"/>
                      <a:gd name="T2" fmla="*/ 15 w 46"/>
                      <a:gd name="T3" fmla="*/ 226 h 249"/>
                      <a:gd name="T4" fmla="*/ 28 w 46"/>
                      <a:gd name="T5" fmla="*/ 201 h 249"/>
                      <a:gd name="T6" fmla="*/ 38 w 46"/>
                      <a:gd name="T7" fmla="*/ 175 h 249"/>
                      <a:gd name="T8" fmla="*/ 42 w 46"/>
                      <a:gd name="T9" fmla="*/ 161 h 249"/>
                      <a:gd name="T10" fmla="*/ 45 w 46"/>
                      <a:gd name="T11" fmla="*/ 146 h 249"/>
                      <a:gd name="T12" fmla="*/ 46 w 46"/>
                      <a:gd name="T13" fmla="*/ 130 h 249"/>
                      <a:gd name="T14" fmla="*/ 46 w 46"/>
                      <a:gd name="T15" fmla="*/ 113 h 249"/>
                      <a:gd name="T16" fmla="*/ 45 w 46"/>
                      <a:gd name="T17" fmla="*/ 95 h 249"/>
                      <a:gd name="T18" fmla="*/ 44 w 46"/>
                      <a:gd name="T19" fmla="*/ 77 h 249"/>
                      <a:gd name="T20" fmla="*/ 38 w 46"/>
                      <a:gd name="T21" fmla="*/ 39 h 249"/>
                      <a:gd name="T22" fmla="*/ 31 w 46"/>
                      <a:gd name="T23" fmla="*/ 0 h 24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46"/>
                      <a:gd name="T37" fmla="*/ 0 h 249"/>
                      <a:gd name="T38" fmla="*/ 46 w 46"/>
                      <a:gd name="T39" fmla="*/ 249 h 249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46" h="249">
                        <a:moveTo>
                          <a:pt x="0" y="249"/>
                        </a:moveTo>
                        <a:lnTo>
                          <a:pt x="15" y="226"/>
                        </a:lnTo>
                        <a:lnTo>
                          <a:pt x="28" y="201"/>
                        </a:lnTo>
                        <a:lnTo>
                          <a:pt x="38" y="175"/>
                        </a:lnTo>
                        <a:lnTo>
                          <a:pt x="42" y="161"/>
                        </a:lnTo>
                        <a:lnTo>
                          <a:pt x="45" y="146"/>
                        </a:lnTo>
                        <a:lnTo>
                          <a:pt x="46" y="130"/>
                        </a:lnTo>
                        <a:lnTo>
                          <a:pt x="46" y="113"/>
                        </a:lnTo>
                        <a:lnTo>
                          <a:pt x="45" y="95"/>
                        </a:lnTo>
                        <a:lnTo>
                          <a:pt x="44" y="77"/>
                        </a:lnTo>
                        <a:lnTo>
                          <a:pt x="38" y="39"/>
                        </a:lnTo>
                        <a:lnTo>
                          <a:pt x="31" y="0"/>
                        </a:lnTo>
                      </a:path>
                    </a:pathLst>
                  </a:custGeom>
                  <a:solidFill>
                    <a:srgbClr val="00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5215" name="Freeform 139"/>
                <p:cNvSpPr>
                  <a:spLocks noChangeAspect="1"/>
                </p:cNvSpPr>
                <p:nvPr/>
              </p:nvSpPr>
              <p:spPr bwMode="auto">
                <a:xfrm>
                  <a:off x="2412" y="2323"/>
                  <a:ext cx="107" cy="86"/>
                </a:xfrm>
                <a:custGeom>
                  <a:avLst/>
                  <a:gdLst>
                    <a:gd name="T0" fmla="*/ 2622 w 75"/>
                    <a:gd name="T1" fmla="*/ 1181 h 60"/>
                    <a:gd name="T2" fmla="*/ 2591 w 75"/>
                    <a:gd name="T3" fmla="*/ 1343 h 60"/>
                    <a:gd name="T4" fmla="*/ 2465 w 75"/>
                    <a:gd name="T5" fmla="*/ 1521 h 60"/>
                    <a:gd name="T6" fmla="*/ 2294 w 75"/>
                    <a:gd name="T7" fmla="*/ 1658 h 60"/>
                    <a:gd name="T8" fmla="*/ 2056 w 75"/>
                    <a:gd name="T9" fmla="*/ 1840 h 60"/>
                    <a:gd name="T10" fmla="*/ 1816 w 75"/>
                    <a:gd name="T11" fmla="*/ 1958 h 60"/>
                    <a:gd name="T12" fmla="*/ 1564 w 75"/>
                    <a:gd name="T13" fmla="*/ 2097 h 60"/>
                    <a:gd name="T14" fmla="*/ 1327 w 75"/>
                    <a:gd name="T15" fmla="*/ 2180 h 60"/>
                    <a:gd name="T16" fmla="*/ 1127 w 75"/>
                    <a:gd name="T17" fmla="*/ 2182 h 60"/>
                    <a:gd name="T18" fmla="*/ 964 w 75"/>
                    <a:gd name="T19" fmla="*/ 2180 h 60"/>
                    <a:gd name="T20" fmla="*/ 758 w 75"/>
                    <a:gd name="T21" fmla="*/ 2054 h 60"/>
                    <a:gd name="T22" fmla="*/ 592 w 75"/>
                    <a:gd name="T23" fmla="*/ 1942 h 60"/>
                    <a:gd name="T24" fmla="*/ 415 w 75"/>
                    <a:gd name="T25" fmla="*/ 1769 h 60"/>
                    <a:gd name="T26" fmla="*/ 163 w 75"/>
                    <a:gd name="T27" fmla="*/ 1433 h 60"/>
                    <a:gd name="T28" fmla="*/ 1 w 75"/>
                    <a:gd name="T29" fmla="*/ 1238 h 60"/>
                    <a:gd name="T30" fmla="*/ 0 w 75"/>
                    <a:gd name="T31" fmla="*/ 1108 h 60"/>
                    <a:gd name="T32" fmla="*/ 0 w 75"/>
                    <a:gd name="T33" fmla="*/ 773 h 60"/>
                    <a:gd name="T34" fmla="*/ 163 w 75"/>
                    <a:gd name="T35" fmla="*/ 421 h 60"/>
                    <a:gd name="T36" fmla="*/ 233 w 75"/>
                    <a:gd name="T37" fmla="*/ 252 h 60"/>
                    <a:gd name="T38" fmla="*/ 342 w 75"/>
                    <a:gd name="T39" fmla="*/ 165 h 60"/>
                    <a:gd name="T40" fmla="*/ 488 w 75"/>
                    <a:gd name="T41" fmla="*/ 1 h 60"/>
                    <a:gd name="T42" fmla="*/ 676 w 75"/>
                    <a:gd name="T43" fmla="*/ 0 h 60"/>
                    <a:gd name="T44" fmla="*/ 873 w 75"/>
                    <a:gd name="T45" fmla="*/ 1 h 60"/>
                    <a:gd name="T46" fmla="*/ 1151 w 75"/>
                    <a:gd name="T47" fmla="*/ 115 h 60"/>
                    <a:gd name="T48" fmla="*/ 1478 w 75"/>
                    <a:gd name="T49" fmla="*/ 252 h 60"/>
                    <a:gd name="T50" fmla="*/ 1816 w 75"/>
                    <a:gd name="T51" fmla="*/ 421 h 60"/>
                    <a:gd name="T52" fmla="*/ 2109 w 75"/>
                    <a:gd name="T53" fmla="*/ 659 h 60"/>
                    <a:gd name="T54" fmla="*/ 2343 w 75"/>
                    <a:gd name="T55" fmla="*/ 836 h 60"/>
                    <a:gd name="T56" fmla="*/ 2534 w 75"/>
                    <a:gd name="T57" fmla="*/ 1021 h 60"/>
                    <a:gd name="T58" fmla="*/ 2622 w 75"/>
                    <a:gd name="T59" fmla="*/ 1181 h 60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75"/>
                    <a:gd name="T91" fmla="*/ 0 h 60"/>
                    <a:gd name="T92" fmla="*/ 75 w 75"/>
                    <a:gd name="T93" fmla="*/ 60 h 60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75" h="60">
                      <a:moveTo>
                        <a:pt x="75" y="32"/>
                      </a:moveTo>
                      <a:lnTo>
                        <a:pt x="74" y="36"/>
                      </a:lnTo>
                      <a:lnTo>
                        <a:pt x="71" y="41"/>
                      </a:lnTo>
                      <a:lnTo>
                        <a:pt x="66" y="45"/>
                      </a:lnTo>
                      <a:lnTo>
                        <a:pt x="59" y="50"/>
                      </a:lnTo>
                      <a:lnTo>
                        <a:pt x="52" y="54"/>
                      </a:lnTo>
                      <a:lnTo>
                        <a:pt x="45" y="57"/>
                      </a:lnTo>
                      <a:lnTo>
                        <a:pt x="38" y="59"/>
                      </a:lnTo>
                      <a:lnTo>
                        <a:pt x="32" y="60"/>
                      </a:lnTo>
                      <a:lnTo>
                        <a:pt x="27" y="59"/>
                      </a:lnTo>
                      <a:lnTo>
                        <a:pt x="22" y="56"/>
                      </a:lnTo>
                      <a:lnTo>
                        <a:pt x="17" y="53"/>
                      </a:lnTo>
                      <a:lnTo>
                        <a:pt x="12" y="48"/>
                      </a:lnTo>
                      <a:lnTo>
                        <a:pt x="4" y="39"/>
                      </a:lnTo>
                      <a:lnTo>
                        <a:pt x="1" y="34"/>
                      </a:lnTo>
                      <a:lnTo>
                        <a:pt x="0" y="30"/>
                      </a:lnTo>
                      <a:lnTo>
                        <a:pt x="0" y="21"/>
                      </a:lnTo>
                      <a:lnTo>
                        <a:pt x="4" y="12"/>
                      </a:lnTo>
                      <a:lnTo>
                        <a:pt x="6" y="7"/>
                      </a:lnTo>
                      <a:lnTo>
                        <a:pt x="10" y="4"/>
                      </a:lnTo>
                      <a:lnTo>
                        <a:pt x="14" y="1"/>
                      </a:lnTo>
                      <a:lnTo>
                        <a:pt x="19" y="0"/>
                      </a:lnTo>
                      <a:lnTo>
                        <a:pt x="25" y="1"/>
                      </a:lnTo>
                      <a:lnTo>
                        <a:pt x="33" y="3"/>
                      </a:lnTo>
                      <a:lnTo>
                        <a:pt x="42" y="7"/>
                      </a:lnTo>
                      <a:lnTo>
                        <a:pt x="52" y="12"/>
                      </a:lnTo>
                      <a:lnTo>
                        <a:pt x="60" y="18"/>
                      </a:lnTo>
                      <a:lnTo>
                        <a:pt x="67" y="23"/>
                      </a:lnTo>
                      <a:lnTo>
                        <a:pt x="73" y="28"/>
                      </a:lnTo>
                      <a:lnTo>
                        <a:pt x="75" y="32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16" name="Freeform 140"/>
                <p:cNvSpPr>
                  <a:spLocks noChangeAspect="1"/>
                </p:cNvSpPr>
                <p:nvPr/>
              </p:nvSpPr>
              <p:spPr bwMode="auto">
                <a:xfrm>
                  <a:off x="2520" y="2326"/>
                  <a:ext cx="107" cy="85"/>
                </a:xfrm>
                <a:custGeom>
                  <a:avLst/>
                  <a:gdLst>
                    <a:gd name="T0" fmla="*/ 0 w 75"/>
                    <a:gd name="T1" fmla="*/ 1092 h 60"/>
                    <a:gd name="T2" fmla="*/ 1 w 75"/>
                    <a:gd name="T3" fmla="*/ 1206 h 60"/>
                    <a:gd name="T4" fmla="*/ 163 w 75"/>
                    <a:gd name="T5" fmla="*/ 1373 h 60"/>
                    <a:gd name="T6" fmla="*/ 332 w 75"/>
                    <a:gd name="T7" fmla="*/ 1489 h 60"/>
                    <a:gd name="T8" fmla="*/ 566 w 75"/>
                    <a:gd name="T9" fmla="*/ 1656 h 60"/>
                    <a:gd name="T10" fmla="*/ 807 w 75"/>
                    <a:gd name="T11" fmla="*/ 1796 h 60"/>
                    <a:gd name="T12" fmla="*/ 1081 w 75"/>
                    <a:gd name="T13" fmla="*/ 1877 h 60"/>
                    <a:gd name="T14" fmla="*/ 1301 w 75"/>
                    <a:gd name="T15" fmla="*/ 1945 h 60"/>
                    <a:gd name="T16" fmla="*/ 1497 w 75"/>
                    <a:gd name="T17" fmla="*/ 1945 h 60"/>
                    <a:gd name="T18" fmla="*/ 1661 w 75"/>
                    <a:gd name="T19" fmla="*/ 1932 h 60"/>
                    <a:gd name="T20" fmla="*/ 1856 w 75"/>
                    <a:gd name="T21" fmla="*/ 1864 h 60"/>
                    <a:gd name="T22" fmla="*/ 2022 w 75"/>
                    <a:gd name="T23" fmla="*/ 1724 h 60"/>
                    <a:gd name="T24" fmla="*/ 2200 w 75"/>
                    <a:gd name="T25" fmla="*/ 1591 h 60"/>
                    <a:gd name="T26" fmla="*/ 2465 w 75"/>
                    <a:gd name="T27" fmla="*/ 1316 h 60"/>
                    <a:gd name="T28" fmla="*/ 2591 w 75"/>
                    <a:gd name="T29" fmla="*/ 1160 h 60"/>
                    <a:gd name="T30" fmla="*/ 2622 w 75"/>
                    <a:gd name="T31" fmla="*/ 1012 h 60"/>
                    <a:gd name="T32" fmla="*/ 2622 w 75"/>
                    <a:gd name="T33" fmla="*/ 714 h 60"/>
                    <a:gd name="T34" fmla="*/ 2532 w 75"/>
                    <a:gd name="T35" fmla="*/ 387 h 60"/>
                    <a:gd name="T36" fmla="*/ 2288 w 75"/>
                    <a:gd name="T37" fmla="*/ 149 h 60"/>
                    <a:gd name="T38" fmla="*/ 2136 w 75"/>
                    <a:gd name="T39" fmla="*/ 1 h 60"/>
                    <a:gd name="T40" fmla="*/ 1962 w 75"/>
                    <a:gd name="T41" fmla="*/ 0 h 60"/>
                    <a:gd name="T42" fmla="*/ 1728 w 75"/>
                    <a:gd name="T43" fmla="*/ 1 h 60"/>
                    <a:gd name="T44" fmla="*/ 1478 w 75"/>
                    <a:gd name="T45" fmla="*/ 105 h 60"/>
                    <a:gd name="T46" fmla="*/ 1151 w 75"/>
                    <a:gd name="T47" fmla="*/ 231 h 60"/>
                    <a:gd name="T48" fmla="*/ 845 w 75"/>
                    <a:gd name="T49" fmla="*/ 387 h 60"/>
                    <a:gd name="T50" fmla="*/ 515 w 75"/>
                    <a:gd name="T51" fmla="*/ 601 h 60"/>
                    <a:gd name="T52" fmla="*/ 278 w 75"/>
                    <a:gd name="T53" fmla="*/ 776 h 60"/>
                    <a:gd name="T54" fmla="*/ 80 w 75"/>
                    <a:gd name="T55" fmla="*/ 935 h 60"/>
                    <a:gd name="T56" fmla="*/ 0 w 75"/>
                    <a:gd name="T57" fmla="*/ 1092 h 6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5"/>
                    <a:gd name="T88" fmla="*/ 0 h 60"/>
                    <a:gd name="T89" fmla="*/ 75 w 75"/>
                    <a:gd name="T90" fmla="*/ 60 h 6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5" h="60">
                      <a:moveTo>
                        <a:pt x="0" y="33"/>
                      </a:moveTo>
                      <a:lnTo>
                        <a:pt x="1" y="37"/>
                      </a:lnTo>
                      <a:lnTo>
                        <a:pt x="4" y="42"/>
                      </a:lnTo>
                      <a:lnTo>
                        <a:pt x="9" y="46"/>
                      </a:lnTo>
                      <a:lnTo>
                        <a:pt x="16" y="51"/>
                      </a:lnTo>
                      <a:lnTo>
                        <a:pt x="23" y="55"/>
                      </a:lnTo>
                      <a:lnTo>
                        <a:pt x="31" y="58"/>
                      </a:lnTo>
                      <a:lnTo>
                        <a:pt x="37" y="60"/>
                      </a:lnTo>
                      <a:lnTo>
                        <a:pt x="43" y="60"/>
                      </a:lnTo>
                      <a:lnTo>
                        <a:pt x="48" y="59"/>
                      </a:lnTo>
                      <a:lnTo>
                        <a:pt x="53" y="57"/>
                      </a:lnTo>
                      <a:lnTo>
                        <a:pt x="58" y="53"/>
                      </a:lnTo>
                      <a:lnTo>
                        <a:pt x="63" y="49"/>
                      </a:lnTo>
                      <a:lnTo>
                        <a:pt x="71" y="40"/>
                      </a:lnTo>
                      <a:lnTo>
                        <a:pt x="74" y="35"/>
                      </a:lnTo>
                      <a:lnTo>
                        <a:pt x="75" y="31"/>
                      </a:lnTo>
                      <a:lnTo>
                        <a:pt x="75" y="22"/>
                      </a:lnTo>
                      <a:lnTo>
                        <a:pt x="72" y="12"/>
                      </a:lnTo>
                      <a:lnTo>
                        <a:pt x="65" y="4"/>
                      </a:lnTo>
                      <a:lnTo>
                        <a:pt x="61" y="1"/>
                      </a:lnTo>
                      <a:lnTo>
                        <a:pt x="56" y="0"/>
                      </a:lnTo>
                      <a:lnTo>
                        <a:pt x="50" y="1"/>
                      </a:lnTo>
                      <a:lnTo>
                        <a:pt x="42" y="3"/>
                      </a:lnTo>
                      <a:lnTo>
                        <a:pt x="33" y="7"/>
                      </a:lnTo>
                      <a:lnTo>
                        <a:pt x="24" y="12"/>
                      </a:lnTo>
                      <a:lnTo>
                        <a:pt x="15" y="18"/>
                      </a:lnTo>
                      <a:lnTo>
                        <a:pt x="8" y="24"/>
                      </a:lnTo>
                      <a:lnTo>
                        <a:pt x="2" y="29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17" name="Freeform 141"/>
                <p:cNvSpPr>
                  <a:spLocks noChangeAspect="1"/>
                </p:cNvSpPr>
                <p:nvPr/>
              </p:nvSpPr>
              <p:spPr bwMode="auto">
                <a:xfrm>
                  <a:off x="2431" y="2224"/>
                  <a:ext cx="92" cy="104"/>
                </a:xfrm>
                <a:custGeom>
                  <a:avLst/>
                  <a:gdLst>
                    <a:gd name="T0" fmla="*/ 2089 w 65"/>
                    <a:gd name="T1" fmla="*/ 1371 h 73"/>
                    <a:gd name="T2" fmla="*/ 2083 w 65"/>
                    <a:gd name="T3" fmla="*/ 1550 h 73"/>
                    <a:gd name="T4" fmla="*/ 2016 w 65"/>
                    <a:gd name="T5" fmla="*/ 1715 h 73"/>
                    <a:gd name="T6" fmla="*/ 1857 w 65"/>
                    <a:gd name="T7" fmla="*/ 1932 h 73"/>
                    <a:gd name="T8" fmla="*/ 1643 w 65"/>
                    <a:gd name="T9" fmla="*/ 2104 h 73"/>
                    <a:gd name="T10" fmla="*/ 1472 w 65"/>
                    <a:gd name="T11" fmla="*/ 2279 h 73"/>
                    <a:gd name="T12" fmla="*/ 1255 w 65"/>
                    <a:gd name="T13" fmla="*/ 2405 h 73"/>
                    <a:gd name="T14" fmla="*/ 1080 w 65"/>
                    <a:gd name="T15" fmla="*/ 2492 h 73"/>
                    <a:gd name="T16" fmla="*/ 927 w 65"/>
                    <a:gd name="T17" fmla="*/ 2515 h 73"/>
                    <a:gd name="T18" fmla="*/ 771 w 65"/>
                    <a:gd name="T19" fmla="*/ 2492 h 73"/>
                    <a:gd name="T20" fmla="*/ 616 w 65"/>
                    <a:gd name="T21" fmla="*/ 2376 h 73"/>
                    <a:gd name="T22" fmla="*/ 477 w 65"/>
                    <a:gd name="T23" fmla="*/ 2241 h 73"/>
                    <a:gd name="T24" fmla="*/ 381 w 65"/>
                    <a:gd name="T25" fmla="*/ 2047 h 73"/>
                    <a:gd name="T26" fmla="*/ 134 w 65"/>
                    <a:gd name="T27" fmla="*/ 1648 h 73"/>
                    <a:gd name="T28" fmla="*/ 1 w 65"/>
                    <a:gd name="T29" fmla="*/ 1437 h 73"/>
                    <a:gd name="T30" fmla="*/ 0 w 65"/>
                    <a:gd name="T31" fmla="*/ 1285 h 73"/>
                    <a:gd name="T32" fmla="*/ 0 w 65"/>
                    <a:gd name="T33" fmla="*/ 902 h 73"/>
                    <a:gd name="T34" fmla="*/ 95 w 65"/>
                    <a:gd name="T35" fmla="*/ 474 h 73"/>
                    <a:gd name="T36" fmla="*/ 163 w 65"/>
                    <a:gd name="T37" fmla="*/ 319 h 73"/>
                    <a:gd name="T38" fmla="*/ 269 w 65"/>
                    <a:gd name="T39" fmla="*/ 157 h 73"/>
                    <a:gd name="T40" fmla="*/ 385 w 65"/>
                    <a:gd name="T41" fmla="*/ 1 h 73"/>
                    <a:gd name="T42" fmla="*/ 539 w 65"/>
                    <a:gd name="T43" fmla="*/ 0 h 73"/>
                    <a:gd name="T44" fmla="*/ 711 w 65"/>
                    <a:gd name="T45" fmla="*/ 1 h 73"/>
                    <a:gd name="T46" fmla="*/ 927 w 65"/>
                    <a:gd name="T47" fmla="*/ 157 h 73"/>
                    <a:gd name="T48" fmla="*/ 1161 w 65"/>
                    <a:gd name="T49" fmla="*/ 274 h 73"/>
                    <a:gd name="T50" fmla="*/ 1424 w 65"/>
                    <a:gd name="T51" fmla="*/ 474 h 73"/>
                    <a:gd name="T52" fmla="*/ 1698 w 65"/>
                    <a:gd name="T53" fmla="*/ 728 h 73"/>
                    <a:gd name="T54" fmla="*/ 1863 w 65"/>
                    <a:gd name="T55" fmla="*/ 962 h 73"/>
                    <a:gd name="T56" fmla="*/ 2027 w 65"/>
                    <a:gd name="T57" fmla="*/ 1157 h 73"/>
                    <a:gd name="T58" fmla="*/ 2089 w 65"/>
                    <a:gd name="T59" fmla="*/ 1371 h 7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5"/>
                    <a:gd name="T91" fmla="*/ 0 h 73"/>
                    <a:gd name="T92" fmla="*/ 65 w 65"/>
                    <a:gd name="T93" fmla="*/ 73 h 73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5" h="73">
                      <a:moveTo>
                        <a:pt x="65" y="40"/>
                      </a:moveTo>
                      <a:lnTo>
                        <a:pt x="64" y="45"/>
                      </a:lnTo>
                      <a:lnTo>
                        <a:pt x="62" y="50"/>
                      </a:lnTo>
                      <a:lnTo>
                        <a:pt x="57" y="56"/>
                      </a:lnTo>
                      <a:lnTo>
                        <a:pt x="51" y="61"/>
                      </a:lnTo>
                      <a:lnTo>
                        <a:pt x="45" y="66"/>
                      </a:lnTo>
                      <a:lnTo>
                        <a:pt x="39" y="70"/>
                      </a:lnTo>
                      <a:lnTo>
                        <a:pt x="33" y="72"/>
                      </a:lnTo>
                      <a:lnTo>
                        <a:pt x="28" y="73"/>
                      </a:lnTo>
                      <a:lnTo>
                        <a:pt x="24" y="72"/>
                      </a:lnTo>
                      <a:lnTo>
                        <a:pt x="19" y="69"/>
                      </a:lnTo>
                      <a:lnTo>
                        <a:pt x="15" y="65"/>
                      </a:lnTo>
                      <a:lnTo>
                        <a:pt x="11" y="60"/>
                      </a:lnTo>
                      <a:lnTo>
                        <a:pt x="4" y="48"/>
                      </a:lnTo>
                      <a:lnTo>
                        <a:pt x="1" y="42"/>
                      </a:lnTo>
                      <a:lnTo>
                        <a:pt x="0" y="37"/>
                      </a:lnTo>
                      <a:lnTo>
                        <a:pt x="0" y="26"/>
                      </a:lnTo>
                      <a:lnTo>
                        <a:pt x="3" y="14"/>
                      </a:lnTo>
                      <a:lnTo>
                        <a:pt x="5" y="9"/>
                      </a:lnTo>
                      <a:lnTo>
                        <a:pt x="8" y="4"/>
                      </a:lnTo>
                      <a:lnTo>
                        <a:pt x="12" y="1"/>
                      </a:lnTo>
                      <a:lnTo>
                        <a:pt x="16" y="0"/>
                      </a:lnTo>
                      <a:lnTo>
                        <a:pt x="22" y="1"/>
                      </a:lnTo>
                      <a:lnTo>
                        <a:pt x="28" y="4"/>
                      </a:lnTo>
                      <a:lnTo>
                        <a:pt x="36" y="8"/>
                      </a:lnTo>
                      <a:lnTo>
                        <a:pt x="44" y="14"/>
                      </a:lnTo>
                      <a:lnTo>
                        <a:pt x="52" y="21"/>
                      </a:lnTo>
                      <a:lnTo>
                        <a:pt x="58" y="28"/>
                      </a:lnTo>
                      <a:lnTo>
                        <a:pt x="63" y="34"/>
                      </a:lnTo>
                      <a:lnTo>
                        <a:pt x="65" y="40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18" name="Freeform 142"/>
                <p:cNvSpPr>
                  <a:spLocks noChangeAspect="1"/>
                </p:cNvSpPr>
                <p:nvPr/>
              </p:nvSpPr>
              <p:spPr bwMode="auto">
                <a:xfrm>
                  <a:off x="2527" y="2229"/>
                  <a:ext cx="93" cy="104"/>
                </a:xfrm>
                <a:custGeom>
                  <a:avLst/>
                  <a:gdLst>
                    <a:gd name="T0" fmla="*/ 0 w 65"/>
                    <a:gd name="T1" fmla="*/ 1371 h 73"/>
                    <a:gd name="T2" fmla="*/ 1 w 65"/>
                    <a:gd name="T3" fmla="*/ 1550 h 73"/>
                    <a:gd name="T4" fmla="*/ 114 w 65"/>
                    <a:gd name="T5" fmla="*/ 1715 h 73"/>
                    <a:gd name="T6" fmla="*/ 280 w 65"/>
                    <a:gd name="T7" fmla="*/ 1932 h 73"/>
                    <a:gd name="T8" fmla="*/ 504 w 65"/>
                    <a:gd name="T9" fmla="*/ 2104 h 73"/>
                    <a:gd name="T10" fmla="*/ 721 w 65"/>
                    <a:gd name="T11" fmla="*/ 2279 h 73"/>
                    <a:gd name="T12" fmla="*/ 933 w 65"/>
                    <a:gd name="T13" fmla="*/ 2405 h 73"/>
                    <a:gd name="T14" fmla="*/ 1150 w 65"/>
                    <a:gd name="T15" fmla="*/ 2492 h 73"/>
                    <a:gd name="T16" fmla="*/ 1335 w 65"/>
                    <a:gd name="T17" fmla="*/ 2515 h 73"/>
                    <a:gd name="T18" fmla="*/ 1477 w 65"/>
                    <a:gd name="T19" fmla="*/ 2492 h 73"/>
                    <a:gd name="T20" fmla="*/ 1645 w 65"/>
                    <a:gd name="T21" fmla="*/ 2376 h 73"/>
                    <a:gd name="T22" fmla="*/ 1797 w 65"/>
                    <a:gd name="T23" fmla="*/ 2241 h 73"/>
                    <a:gd name="T24" fmla="*/ 1933 w 65"/>
                    <a:gd name="T25" fmla="*/ 2047 h 73"/>
                    <a:gd name="T26" fmla="*/ 2170 w 65"/>
                    <a:gd name="T27" fmla="*/ 1648 h 73"/>
                    <a:gd name="T28" fmla="*/ 2314 w 65"/>
                    <a:gd name="T29" fmla="*/ 1437 h 73"/>
                    <a:gd name="T30" fmla="*/ 2334 w 65"/>
                    <a:gd name="T31" fmla="*/ 1285 h 73"/>
                    <a:gd name="T32" fmla="*/ 2334 w 65"/>
                    <a:gd name="T33" fmla="*/ 902 h 73"/>
                    <a:gd name="T34" fmla="*/ 2229 w 65"/>
                    <a:gd name="T35" fmla="*/ 474 h 73"/>
                    <a:gd name="T36" fmla="*/ 2168 w 65"/>
                    <a:gd name="T37" fmla="*/ 319 h 73"/>
                    <a:gd name="T38" fmla="*/ 2052 w 65"/>
                    <a:gd name="T39" fmla="*/ 157 h 73"/>
                    <a:gd name="T40" fmla="*/ 1910 w 65"/>
                    <a:gd name="T41" fmla="*/ 1 h 73"/>
                    <a:gd name="T42" fmla="*/ 1754 w 65"/>
                    <a:gd name="T43" fmla="*/ 0 h 73"/>
                    <a:gd name="T44" fmla="*/ 1587 w 65"/>
                    <a:gd name="T45" fmla="*/ 1 h 73"/>
                    <a:gd name="T46" fmla="*/ 1335 w 65"/>
                    <a:gd name="T47" fmla="*/ 157 h 73"/>
                    <a:gd name="T48" fmla="*/ 1032 w 65"/>
                    <a:gd name="T49" fmla="*/ 274 h 73"/>
                    <a:gd name="T50" fmla="*/ 761 w 65"/>
                    <a:gd name="T51" fmla="*/ 474 h 73"/>
                    <a:gd name="T52" fmla="*/ 476 w 65"/>
                    <a:gd name="T53" fmla="*/ 728 h 73"/>
                    <a:gd name="T54" fmla="*/ 246 w 65"/>
                    <a:gd name="T55" fmla="*/ 962 h 73"/>
                    <a:gd name="T56" fmla="*/ 80 w 65"/>
                    <a:gd name="T57" fmla="*/ 1157 h 73"/>
                    <a:gd name="T58" fmla="*/ 0 w 65"/>
                    <a:gd name="T59" fmla="*/ 1371 h 7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5"/>
                    <a:gd name="T91" fmla="*/ 0 h 73"/>
                    <a:gd name="T92" fmla="*/ 65 w 65"/>
                    <a:gd name="T93" fmla="*/ 73 h 73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5" h="73">
                      <a:moveTo>
                        <a:pt x="0" y="40"/>
                      </a:moveTo>
                      <a:lnTo>
                        <a:pt x="1" y="45"/>
                      </a:lnTo>
                      <a:lnTo>
                        <a:pt x="3" y="50"/>
                      </a:lnTo>
                      <a:lnTo>
                        <a:pt x="8" y="56"/>
                      </a:lnTo>
                      <a:lnTo>
                        <a:pt x="14" y="61"/>
                      </a:lnTo>
                      <a:lnTo>
                        <a:pt x="20" y="66"/>
                      </a:lnTo>
                      <a:lnTo>
                        <a:pt x="26" y="70"/>
                      </a:lnTo>
                      <a:lnTo>
                        <a:pt x="32" y="72"/>
                      </a:lnTo>
                      <a:lnTo>
                        <a:pt x="37" y="73"/>
                      </a:lnTo>
                      <a:lnTo>
                        <a:pt x="41" y="72"/>
                      </a:lnTo>
                      <a:lnTo>
                        <a:pt x="46" y="69"/>
                      </a:lnTo>
                      <a:lnTo>
                        <a:pt x="50" y="65"/>
                      </a:lnTo>
                      <a:lnTo>
                        <a:pt x="54" y="60"/>
                      </a:lnTo>
                      <a:lnTo>
                        <a:pt x="61" y="48"/>
                      </a:lnTo>
                      <a:lnTo>
                        <a:pt x="64" y="42"/>
                      </a:lnTo>
                      <a:lnTo>
                        <a:pt x="65" y="37"/>
                      </a:lnTo>
                      <a:lnTo>
                        <a:pt x="65" y="26"/>
                      </a:lnTo>
                      <a:lnTo>
                        <a:pt x="62" y="14"/>
                      </a:lnTo>
                      <a:lnTo>
                        <a:pt x="60" y="9"/>
                      </a:lnTo>
                      <a:lnTo>
                        <a:pt x="57" y="4"/>
                      </a:lnTo>
                      <a:lnTo>
                        <a:pt x="53" y="1"/>
                      </a:lnTo>
                      <a:lnTo>
                        <a:pt x="49" y="0"/>
                      </a:lnTo>
                      <a:lnTo>
                        <a:pt x="44" y="1"/>
                      </a:lnTo>
                      <a:lnTo>
                        <a:pt x="37" y="4"/>
                      </a:lnTo>
                      <a:lnTo>
                        <a:pt x="29" y="8"/>
                      </a:lnTo>
                      <a:lnTo>
                        <a:pt x="21" y="14"/>
                      </a:lnTo>
                      <a:lnTo>
                        <a:pt x="13" y="21"/>
                      </a:lnTo>
                      <a:lnTo>
                        <a:pt x="7" y="28"/>
                      </a:lnTo>
                      <a:lnTo>
                        <a:pt x="2" y="3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19" name="Freeform 143"/>
                <p:cNvSpPr>
                  <a:spLocks noChangeAspect="1"/>
                </p:cNvSpPr>
                <p:nvPr/>
              </p:nvSpPr>
              <p:spPr bwMode="auto">
                <a:xfrm>
                  <a:off x="2364" y="2399"/>
                  <a:ext cx="92" cy="118"/>
                </a:xfrm>
                <a:custGeom>
                  <a:avLst/>
                  <a:gdLst>
                    <a:gd name="T0" fmla="*/ 1857 w 65"/>
                    <a:gd name="T1" fmla="*/ 2808 h 83"/>
                    <a:gd name="T2" fmla="*/ 1707 w 65"/>
                    <a:gd name="T3" fmla="*/ 2779 h 83"/>
                    <a:gd name="T4" fmla="*/ 1529 w 65"/>
                    <a:gd name="T5" fmla="*/ 2700 h 83"/>
                    <a:gd name="T6" fmla="*/ 1312 w 65"/>
                    <a:gd name="T7" fmla="*/ 2532 h 83"/>
                    <a:gd name="T8" fmla="*/ 1080 w 65"/>
                    <a:gd name="T9" fmla="*/ 2316 h 83"/>
                    <a:gd name="T10" fmla="*/ 848 w 65"/>
                    <a:gd name="T11" fmla="*/ 2138 h 83"/>
                    <a:gd name="T12" fmla="*/ 616 w 65"/>
                    <a:gd name="T13" fmla="*/ 1899 h 83"/>
                    <a:gd name="T14" fmla="*/ 402 w 65"/>
                    <a:gd name="T15" fmla="*/ 1692 h 83"/>
                    <a:gd name="T16" fmla="*/ 284 w 65"/>
                    <a:gd name="T17" fmla="*/ 1504 h 83"/>
                    <a:gd name="T18" fmla="*/ 190 w 65"/>
                    <a:gd name="T19" fmla="*/ 1280 h 83"/>
                    <a:gd name="T20" fmla="*/ 95 w 65"/>
                    <a:gd name="T21" fmla="*/ 1063 h 83"/>
                    <a:gd name="T22" fmla="*/ 1 w 65"/>
                    <a:gd name="T23" fmla="*/ 620 h 83"/>
                    <a:gd name="T24" fmla="*/ 0 w 65"/>
                    <a:gd name="T25" fmla="*/ 388 h 83"/>
                    <a:gd name="T26" fmla="*/ 1 w 65"/>
                    <a:gd name="T27" fmla="*/ 216 h 83"/>
                    <a:gd name="T28" fmla="*/ 95 w 65"/>
                    <a:gd name="T29" fmla="*/ 75 h 83"/>
                    <a:gd name="T30" fmla="*/ 163 w 65"/>
                    <a:gd name="T31" fmla="*/ 0 h 83"/>
                    <a:gd name="T32" fmla="*/ 284 w 65"/>
                    <a:gd name="T33" fmla="*/ 0 h 83"/>
                    <a:gd name="T34" fmla="*/ 477 w 65"/>
                    <a:gd name="T35" fmla="*/ 75 h 83"/>
                    <a:gd name="T36" fmla="*/ 711 w 65"/>
                    <a:gd name="T37" fmla="*/ 216 h 83"/>
                    <a:gd name="T38" fmla="*/ 1006 w 65"/>
                    <a:gd name="T39" fmla="*/ 388 h 83"/>
                    <a:gd name="T40" fmla="*/ 1529 w 65"/>
                    <a:gd name="T41" fmla="*/ 744 h 83"/>
                    <a:gd name="T42" fmla="*/ 1747 w 65"/>
                    <a:gd name="T43" fmla="*/ 948 h 83"/>
                    <a:gd name="T44" fmla="*/ 1914 w 65"/>
                    <a:gd name="T45" fmla="*/ 1140 h 83"/>
                    <a:gd name="T46" fmla="*/ 2016 w 65"/>
                    <a:gd name="T47" fmla="*/ 1348 h 83"/>
                    <a:gd name="T48" fmla="*/ 2083 w 65"/>
                    <a:gd name="T49" fmla="*/ 1621 h 83"/>
                    <a:gd name="T50" fmla="*/ 2089 w 65"/>
                    <a:gd name="T51" fmla="*/ 1899 h 83"/>
                    <a:gd name="T52" fmla="*/ 2089 w 65"/>
                    <a:gd name="T53" fmla="*/ 2138 h 83"/>
                    <a:gd name="T54" fmla="*/ 2083 w 65"/>
                    <a:gd name="T55" fmla="*/ 2405 h 83"/>
                    <a:gd name="T56" fmla="*/ 2016 w 65"/>
                    <a:gd name="T57" fmla="*/ 2587 h 83"/>
                    <a:gd name="T58" fmla="*/ 1939 w 65"/>
                    <a:gd name="T59" fmla="*/ 2724 h 83"/>
                    <a:gd name="T60" fmla="*/ 1857 w 65"/>
                    <a:gd name="T61" fmla="*/ 2808 h 83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65"/>
                    <a:gd name="T94" fmla="*/ 0 h 83"/>
                    <a:gd name="T95" fmla="*/ 65 w 65"/>
                    <a:gd name="T96" fmla="*/ 83 h 83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65" h="83">
                      <a:moveTo>
                        <a:pt x="57" y="83"/>
                      </a:moveTo>
                      <a:lnTo>
                        <a:pt x="53" y="82"/>
                      </a:lnTo>
                      <a:lnTo>
                        <a:pt x="47" y="80"/>
                      </a:lnTo>
                      <a:lnTo>
                        <a:pt x="40" y="75"/>
                      </a:lnTo>
                      <a:lnTo>
                        <a:pt x="33" y="69"/>
                      </a:lnTo>
                      <a:lnTo>
                        <a:pt x="26" y="63"/>
                      </a:lnTo>
                      <a:lnTo>
                        <a:pt x="19" y="56"/>
                      </a:lnTo>
                      <a:lnTo>
                        <a:pt x="13" y="50"/>
                      </a:lnTo>
                      <a:lnTo>
                        <a:pt x="9" y="44"/>
                      </a:lnTo>
                      <a:lnTo>
                        <a:pt x="6" y="38"/>
                      </a:lnTo>
                      <a:lnTo>
                        <a:pt x="3" y="32"/>
                      </a:lnTo>
                      <a:lnTo>
                        <a:pt x="1" y="18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5" y="2"/>
                      </a:lnTo>
                      <a:lnTo>
                        <a:pt x="22" y="6"/>
                      </a:lnTo>
                      <a:lnTo>
                        <a:pt x="31" y="11"/>
                      </a:lnTo>
                      <a:lnTo>
                        <a:pt x="47" y="22"/>
                      </a:lnTo>
                      <a:lnTo>
                        <a:pt x="54" y="28"/>
                      </a:lnTo>
                      <a:lnTo>
                        <a:pt x="59" y="34"/>
                      </a:lnTo>
                      <a:lnTo>
                        <a:pt x="62" y="40"/>
                      </a:lnTo>
                      <a:lnTo>
                        <a:pt x="64" y="48"/>
                      </a:lnTo>
                      <a:lnTo>
                        <a:pt x="65" y="56"/>
                      </a:lnTo>
                      <a:lnTo>
                        <a:pt x="65" y="63"/>
                      </a:lnTo>
                      <a:lnTo>
                        <a:pt x="64" y="71"/>
                      </a:lnTo>
                      <a:lnTo>
                        <a:pt x="62" y="77"/>
                      </a:lnTo>
                      <a:lnTo>
                        <a:pt x="60" y="81"/>
                      </a:lnTo>
                      <a:lnTo>
                        <a:pt x="57" y="83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20" name="Freeform 144"/>
                <p:cNvSpPr>
                  <a:spLocks noChangeAspect="1"/>
                </p:cNvSpPr>
                <p:nvPr/>
              </p:nvSpPr>
              <p:spPr bwMode="auto">
                <a:xfrm>
                  <a:off x="2458" y="2457"/>
                  <a:ext cx="133" cy="67"/>
                </a:xfrm>
                <a:custGeom>
                  <a:avLst/>
                  <a:gdLst>
                    <a:gd name="T0" fmla="*/ 1 w 94"/>
                    <a:gd name="T1" fmla="*/ 1524 h 47"/>
                    <a:gd name="T2" fmla="*/ 163 w 94"/>
                    <a:gd name="T3" fmla="*/ 1601 h 47"/>
                    <a:gd name="T4" fmla="*/ 381 w 94"/>
                    <a:gd name="T5" fmla="*/ 1637 h 47"/>
                    <a:gd name="T6" fmla="*/ 655 w 94"/>
                    <a:gd name="T7" fmla="*/ 1637 h 47"/>
                    <a:gd name="T8" fmla="*/ 930 w 94"/>
                    <a:gd name="T9" fmla="*/ 1637 h 47"/>
                    <a:gd name="T10" fmla="*/ 1255 w 94"/>
                    <a:gd name="T11" fmla="*/ 1601 h 47"/>
                    <a:gd name="T12" fmla="*/ 1583 w 94"/>
                    <a:gd name="T13" fmla="*/ 1524 h 47"/>
                    <a:gd name="T14" fmla="*/ 1856 w 94"/>
                    <a:gd name="T15" fmla="*/ 1465 h 47"/>
                    <a:gd name="T16" fmla="*/ 2076 w 94"/>
                    <a:gd name="T17" fmla="*/ 1380 h 47"/>
                    <a:gd name="T18" fmla="*/ 2244 w 94"/>
                    <a:gd name="T19" fmla="*/ 1299 h 47"/>
                    <a:gd name="T20" fmla="*/ 2456 w 94"/>
                    <a:gd name="T21" fmla="*/ 1148 h 47"/>
                    <a:gd name="T22" fmla="*/ 2785 w 94"/>
                    <a:gd name="T23" fmla="*/ 815 h 47"/>
                    <a:gd name="T24" fmla="*/ 2896 w 94"/>
                    <a:gd name="T25" fmla="*/ 649 h 47"/>
                    <a:gd name="T26" fmla="*/ 3011 w 94"/>
                    <a:gd name="T27" fmla="*/ 486 h 47"/>
                    <a:gd name="T28" fmla="*/ 3017 w 94"/>
                    <a:gd name="T29" fmla="*/ 341 h 47"/>
                    <a:gd name="T30" fmla="*/ 3011 w 94"/>
                    <a:gd name="T31" fmla="*/ 239 h 47"/>
                    <a:gd name="T32" fmla="*/ 2867 w 94"/>
                    <a:gd name="T33" fmla="*/ 168 h 47"/>
                    <a:gd name="T34" fmla="*/ 2664 w 94"/>
                    <a:gd name="T35" fmla="*/ 110 h 47"/>
                    <a:gd name="T36" fmla="*/ 2404 w 94"/>
                    <a:gd name="T37" fmla="*/ 77 h 47"/>
                    <a:gd name="T38" fmla="*/ 2128 w 94"/>
                    <a:gd name="T39" fmla="*/ 1 h 47"/>
                    <a:gd name="T40" fmla="*/ 1476 w 94"/>
                    <a:gd name="T41" fmla="*/ 0 h 47"/>
                    <a:gd name="T42" fmla="*/ 1197 w 94"/>
                    <a:gd name="T43" fmla="*/ 1 h 47"/>
                    <a:gd name="T44" fmla="*/ 930 w 94"/>
                    <a:gd name="T45" fmla="*/ 110 h 47"/>
                    <a:gd name="T46" fmla="*/ 709 w 94"/>
                    <a:gd name="T47" fmla="*/ 224 h 47"/>
                    <a:gd name="T48" fmla="*/ 539 w 94"/>
                    <a:gd name="T49" fmla="*/ 396 h 47"/>
                    <a:gd name="T50" fmla="*/ 381 w 94"/>
                    <a:gd name="T51" fmla="*/ 572 h 47"/>
                    <a:gd name="T52" fmla="*/ 190 w 94"/>
                    <a:gd name="T53" fmla="*/ 815 h 47"/>
                    <a:gd name="T54" fmla="*/ 95 w 94"/>
                    <a:gd name="T55" fmla="*/ 1041 h 47"/>
                    <a:gd name="T56" fmla="*/ 1 w 94"/>
                    <a:gd name="T57" fmla="*/ 1243 h 47"/>
                    <a:gd name="T58" fmla="*/ 0 w 94"/>
                    <a:gd name="T59" fmla="*/ 1408 h 47"/>
                    <a:gd name="T60" fmla="*/ 1 w 94"/>
                    <a:gd name="T61" fmla="*/ 1524 h 47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94"/>
                    <a:gd name="T94" fmla="*/ 0 h 47"/>
                    <a:gd name="T95" fmla="*/ 94 w 94"/>
                    <a:gd name="T96" fmla="*/ 47 h 47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94" h="47">
                      <a:moveTo>
                        <a:pt x="1" y="44"/>
                      </a:moveTo>
                      <a:lnTo>
                        <a:pt x="5" y="46"/>
                      </a:lnTo>
                      <a:lnTo>
                        <a:pt x="11" y="47"/>
                      </a:lnTo>
                      <a:lnTo>
                        <a:pt x="20" y="47"/>
                      </a:lnTo>
                      <a:lnTo>
                        <a:pt x="29" y="47"/>
                      </a:lnTo>
                      <a:lnTo>
                        <a:pt x="39" y="46"/>
                      </a:lnTo>
                      <a:lnTo>
                        <a:pt x="49" y="44"/>
                      </a:lnTo>
                      <a:lnTo>
                        <a:pt x="57" y="42"/>
                      </a:lnTo>
                      <a:lnTo>
                        <a:pt x="64" y="40"/>
                      </a:lnTo>
                      <a:lnTo>
                        <a:pt x="70" y="37"/>
                      </a:lnTo>
                      <a:lnTo>
                        <a:pt x="76" y="33"/>
                      </a:lnTo>
                      <a:lnTo>
                        <a:pt x="86" y="24"/>
                      </a:lnTo>
                      <a:lnTo>
                        <a:pt x="90" y="19"/>
                      </a:lnTo>
                      <a:lnTo>
                        <a:pt x="93" y="14"/>
                      </a:lnTo>
                      <a:lnTo>
                        <a:pt x="94" y="10"/>
                      </a:lnTo>
                      <a:lnTo>
                        <a:pt x="93" y="7"/>
                      </a:lnTo>
                      <a:lnTo>
                        <a:pt x="89" y="5"/>
                      </a:lnTo>
                      <a:lnTo>
                        <a:pt x="83" y="3"/>
                      </a:lnTo>
                      <a:lnTo>
                        <a:pt x="75" y="2"/>
                      </a:lnTo>
                      <a:lnTo>
                        <a:pt x="66" y="1"/>
                      </a:lnTo>
                      <a:lnTo>
                        <a:pt x="46" y="0"/>
                      </a:lnTo>
                      <a:lnTo>
                        <a:pt x="37" y="1"/>
                      </a:lnTo>
                      <a:lnTo>
                        <a:pt x="29" y="3"/>
                      </a:lnTo>
                      <a:lnTo>
                        <a:pt x="22" y="6"/>
                      </a:lnTo>
                      <a:lnTo>
                        <a:pt x="16" y="11"/>
                      </a:lnTo>
                      <a:lnTo>
                        <a:pt x="11" y="17"/>
                      </a:lnTo>
                      <a:lnTo>
                        <a:pt x="6" y="24"/>
                      </a:lnTo>
                      <a:lnTo>
                        <a:pt x="3" y="30"/>
                      </a:lnTo>
                      <a:lnTo>
                        <a:pt x="1" y="36"/>
                      </a:lnTo>
                      <a:lnTo>
                        <a:pt x="0" y="41"/>
                      </a:lnTo>
                      <a:lnTo>
                        <a:pt x="1" y="44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5221" name="Group 145"/>
                <p:cNvGrpSpPr>
                  <a:grpSpLocks noChangeAspect="1"/>
                </p:cNvGrpSpPr>
                <p:nvPr/>
              </p:nvGrpSpPr>
              <p:grpSpPr bwMode="auto">
                <a:xfrm>
                  <a:off x="2455" y="2006"/>
                  <a:ext cx="52" cy="147"/>
                  <a:chOff x="3398" y="1585"/>
                  <a:chExt cx="37" cy="103"/>
                </a:xfrm>
              </p:grpSpPr>
              <p:sp>
                <p:nvSpPr>
                  <p:cNvPr id="5228" name="Freeform 146"/>
                  <p:cNvSpPr>
                    <a:spLocks noChangeAspect="1"/>
                  </p:cNvSpPr>
                  <p:nvPr/>
                </p:nvSpPr>
                <p:spPr bwMode="auto">
                  <a:xfrm>
                    <a:off x="3398" y="1585"/>
                    <a:ext cx="37" cy="103"/>
                  </a:xfrm>
                  <a:custGeom>
                    <a:avLst/>
                    <a:gdLst>
                      <a:gd name="T0" fmla="*/ 37 w 37"/>
                      <a:gd name="T1" fmla="*/ 103 h 103"/>
                      <a:gd name="T2" fmla="*/ 34 w 37"/>
                      <a:gd name="T3" fmla="*/ 87 h 103"/>
                      <a:gd name="T4" fmla="*/ 31 w 37"/>
                      <a:gd name="T5" fmla="*/ 73 h 103"/>
                      <a:gd name="T6" fmla="*/ 27 w 37"/>
                      <a:gd name="T7" fmla="*/ 60 h 103"/>
                      <a:gd name="T8" fmla="*/ 23 w 37"/>
                      <a:gd name="T9" fmla="*/ 50 h 103"/>
                      <a:gd name="T10" fmla="*/ 20 w 37"/>
                      <a:gd name="T11" fmla="*/ 46 h 103"/>
                      <a:gd name="T12" fmla="*/ 17 w 37"/>
                      <a:gd name="T13" fmla="*/ 44 h 103"/>
                      <a:gd name="T14" fmla="*/ 11 w 37"/>
                      <a:gd name="T15" fmla="*/ 41 h 103"/>
                      <a:gd name="T16" fmla="*/ 5 w 37"/>
                      <a:gd name="T17" fmla="*/ 39 h 103"/>
                      <a:gd name="T18" fmla="*/ 3 w 37"/>
                      <a:gd name="T19" fmla="*/ 37 h 103"/>
                      <a:gd name="T20" fmla="*/ 1 w 37"/>
                      <a:gd name="T21" fmla="*/ 34 h 103"/>
                      <a:gd name="T22" fmla="*/ 0 w 37"/>
                      <a:gd name="T23" fmla="*/ 26 h 103"/>
                      <a:gd name="T24" fmla="*/ 0 w 37"/>
                      <a:gd name="T25" fmla="*/ 17 h 103"/>
                      <a:gd name="T26" fmla="*/ 1 w 37"/>
                      <a:gd name="T27" fmla="*/ 8 h 103"/>
                      <a:gd name="T28" fmla="*/ 1 w 37"/>
                      <a:gd name="T29" fmla="*/ 0 h 103"/>
                      <a:gd name="T30" fmla="*/ 37 w 37"/>
                      <a:gd name="T31" fmla="*/ 103 h 103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37"/>
                      <a:gd name="T49" fmla="*/ 0 h 103"/>
                      <a:gd name="T50" fmla="*/ 37 w 37"/>
                      <a:gd name="T51" fmla="*/ 103 h 103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37" h="103">
                        <a:moveTo>
                          <a:pt x="37" y="103"/>
                        </a:moveTo>
                        <a:lnTo>
                          <a:pt x="34" y="87"/>
                        </a:lnTo>
                        <a:lnTo>
                          <a:pt x="31" y="73"/>
                        </a:lnTo>
                        <a:lnTo>
                          <a:pt x="27" y="60"/>
                        </a:lnTo>
                        <a:lnTo>
                          <a:pt x="23" y="50"/>
                        </a:lnTo>
                        <a:lnTo>
                          <a:pt x="20" y="46"/>
                        </a:lnTo>
                        <a:lnTo>
                          <a:pt x="17" y="44"/>
                        </a:lnTo>
                        <a:lnTo>
                          <a:pt x="11" y="41"/>
                        </a:lnTo>
                        <a:lnTo>
                          <a:pt x="5" y="39"/>
                        </a:lnTo>
                        <a:lnTo>
                          <a:pt x="3" y="37"/>
                        </a:lnTo>
                        <a:lnTo>
                          <a:pt x="1" y="34"/>
                        </a:lnTo>
                        <a:lnTo>
                          <a:pt x="0" y="26"/>
                        </a:lnTo>
                        <a:lnTo>
                          <a:pt x="0" y="17"/>
                        </a:lnTo>
                        <a:lnTo>
                          <a:pt x="1" y="8"/>
                        </a:lnTo>
                        <a:lnTo>
                          <a:pt x="1" y="0"/>
                        </a:lnTo>
                        <a:lnTo>
                          <a:pt x="37" y="103"/>
                        </a:lnTo>
                        <a:close/>
                      </a:path>
                    </a:pathLst>
                  </a:custGeom>
                  <a:solidFill>
                    <a:srgbClr val="00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29" name="Freeform 147"/>
                  <p:cNvSpPr>
                    <a:spLocks noChangeAspect="1"/>
                  </p:cNvSpPr>
                  <p:nvPr/>
                </p:nvSpPr>
                <p:spPr bwMode="auto">
                  <a:xfrm>
                    <a:off x="3398" y="1585"/>
                    <a:ext cx="37" cy="103"/>
                  </a:xfrm>
                  <a:custGeom>
                    <a:avLst/>
                    <a:gdLst>
                      <a:gd name="T0" fmla="*/ 37 w 37"/>
                      <a:gd name="T1" fmla="*/ 103 h 103"/>
                      <a:gd name="T2" fmla="*/ 34 w 37"/>
                      <a:gd name="T3" fmla="*/ 87 h 103"/>
                      <a:gd name="T4" fmla="*/ 31 w 37"/>
                      <a:gd name="T5" fmla="*/ 73 h 103"/>
                      <a:gd name="T6" fmla="*/ 27 w 37"/>
                      <a:gd name="T7" fmla="*/ 60 h 103"/>
                      <a:gd name="T8" fmla="*/ 23 w 37"/>
                      <a:gd name="T9" fmla="*/ 50 h 103"/>
                      <a:gd name="T10" fmla="*/ 20 w 37"/>
                      <a:gd name="T11" fmla="*/ 46 h 103"/>
                      <a:gd name="T12" fmla="*/ 17 w 37"/>
                      <a:gd name="T13" fmla="*/ 44 h 103"/>
                      <a:gd name="T14" fmla="*/ 11 w 37"/>
                      <a:gd name="T15" fmla="*/ 41 h 103"/>
                      <a:gd name="T16" fmla="*/ 5 w 37"/>
                      <a:gd name="T17" fmla="*/ 39 h 103"/>
                      <a:gd name="T18" fmla="*/ 3 w 37"/>
                      <a:gd name="T19" fmla="*/ 37 h 103"/>
                      <a:gd name="T20" fmla="*/ 1 w 37"/>
                      <a:gd name="T21" fmla="*/ 34 h 103"/>
                      <a:gd name="T22" fmla="*/ 0 w 37"/>
                      <a:gd name="T23" fmla="*/ 26 h 103"/>
                      <a:gd name="T24" fmla="*/ 0 w 37"/>
                      <a:gd name="T25" fmla="*/ 17 h 103"/>
                      <a:gd name="T26" fmla="*/ 1 w 37"/>
                      <a:gd name="T27" fmla="*/ 8 h 103"/>
                      <a:gd name="T28" fmla="*/ 1 w 37"/>
                      <a:gd name="T29" fmla="*/ 0 h 103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37"/>
                      <a:gd name="T46" fmla="*/ 0 h 103"/>
                      <a:gd name="T47" fmla="*/ 37 w 37"/>
                      <a:gd name="T48" fmla="*/ 103 h 103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37" h="103">
                        <a:moveTo>
                          <a:pt x="37" y="103"/>
                        </a:moveTo>
                        <a:lnTo>
                          <a:pt x="34" y="87"/>
                        </a:lnTo>
                        <a:lnTo>
                          <a:pt x="31" y="73"/>
                        </a:lnTo>
                        <a:lnTo>
                          <a:pt x="27" y="60"/>
                        </a:lnTo>
                        <a:lnTo>
                          <a:pt x="23" y="50"/>
                        </a:lnTo>
                        <a:lnTo>
                          <a:pt x="20" y="46"/>
                        </a:lnTo>
                        <a:lnTo>
                          <a:pt x="17" y="44"/>
                        </a:lnTo>
                        <a:lnTo>
                          <a:pt x="11" y="41"/>
                        </a:lnTo>
                        <a:lnTo>
                          <a:pt x="5" y="39"/>
                        </a:lnTo>
                        <a:lnTo>
                          <a:pt x="3" y="37"/>
                        </a:lnTo>
                        <a:lnTo>
                          <a:pt x="1" y="34"/>
                        </a:lnTo>
                        <a:lnTo>
                          <a:pt x="0" y="26"/>
                        </a:lnTo>
                        <a:lnTo>
                          <a:pt x="0" y="17"/>
                        </a:lnTo>
                        <a:lnTo>
                          <a:pt x="1" y="8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00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222" name="Group 148"/>
                <p:cNvGrpSpPr>
                  <a:grpSpLocks noChangeAspect="1"/>
                </p:cNvGrpSpPr>
                <p:nvPr/>
              </p:nvGrpSpPr>
              <p:grpSpPr bwMode="auto">
                <a:xfrm>
                  <a:off x="2513" y="2013"/>
                  <a:ext cx="105" cy="117"/>
                  <a:chOff x="3439" y="1590"/>
                  <a:chExt cx="74" cy="82"/>
                </a:xfrm>
              </p:grpSpPr>
              <p:sp>
                <p:nvSpPr>
                  <p:cNvPr id="5226" name="Freeform 149"/>
                  <p:cNvSpPr>
                    <a:spLocks noChangeAspect="1"/>
                  </p:cNvSpPr>
                  <p:nvPr/>
                </p:nvSpPr>
                <p:spPr bwMode="auto">
                  <a:xfrm>
                    <a:off x="3439" y="1590"/>
                    <a:ext cx="74" cy="82"/>
                  </a:xfrm>
                  <a:custGeom>
                    <a:avLst/>
                    <a:gdLst>
                      <a:gd name="T0" fmla="*/ 0 w 74"/>
                      <a:gd name="T1" fmla="*/ 82 h 82"/>
                      <a:gd name="T2" fmla="*/ 9 w 74"/>
                      <a:gd name="T3" fmla="*/ 69 h 82"/>
                      <a:gd name="T4" fmla="*/ 18 w 74"/>
                      <a:gd name="T5" fmla="*/ 56 h 82"/>
                      <a:gd name="T6" fmla="*/ 26 w 74"/>
                      <a:gd name="T7" fmla="*/ 46 h 82"/>
                      <a:gd name="T8" fmla="*/ 34 w 74"/>
                      <a:gd name="T9" fmla="*/ 38 h 82"/>
                      <a:gd name="T10" fmla="*/ 38 w 74"/>
                      <a:gd name="T11" fmla="*/ 35 h 82"/>
                      <a:gd name="T12" fmla="*/ 41 w 74"/>
                      <a:gd name="T13" fmla="*/ 34 h 82"/>
                      <a:gd name="T14" fmla="*/ 49 w 74"/>
                      <a:gd name="T15" fmla="*/ 34 h 82"/>
                      <a:gd name="T16" fmla="*/ 55 w 74"/>
                      <a:gd name="T17" fmla="*/ 34 h 82"/>
                      <a:gd name="T18" fmla="*/ 58 w 74"/>
                      <a:gd name="T19" fmla="*/ 34 h 82"/>
                      <a:gd name="T20" fmla="*/ 61 w 74"/>
                      <a:gd name="T21" fmla="*/ 32 h 82"/>
                      <a:gd name="T22" fmla="*/ 63 w 74"/>
                      <a:gd name="T23" fmla="*/ 29 h 82"/>
                      <a:gd name="T24" fmla="*/ 65 w 74"/>
                      <a:gd name="T25" fmla="*/ 25 h 82"/>
                      <a:gd name="T26" fmla="*/ 68 w 74"/>
                      <a:gd name="T27" fmla="*/ 16 h 82"/>
                      <a:gd name="T28" fmla="*/ 71 w 74"/>
                      <a:gd name="T29" fmla="*/ 7 h 82"/>
                      <a:gd name="T30" fmla="*/ 72 w 74"/>
                      <a:gd name="T31" fmla="*/ 3 h 82"/>
                      <a:gd name="T32" fmla="*/ 74 w 74"/>
                      <a:gd name="T33" fmla="*/ 0 h 82"/>
                      <a:gd name="T34" fmla="*/ 0 w 74"/>
                      <a:gd name="T35" fmla="*/ 82 h 82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74"/>
                      <a:gd name="T55" fmla="*/ 0 h 82"/>
                      <a:gd name="T56" fmla="*/ 74 w 74"/>
                      <a:gd name="T57" fmla="*/ 82 h 82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74" h="82">
                        <a:moveTo>
                          <a:pt x="0" y="82"/>
                        </a:moveTo>
                        <a:lnTo>
                          <a:pt x="9" y="69"/>
                        </a:lnTo>
                        <a:lnTo>
                          <a:pt x="18" y="56"/>
                        </a:lnTo>
                        <a:lnTo>
                          <a:pt x="26" y="46"/>
                        </a:lnTo>
                        <a:lnTo>
                          <a:pt x="34" y="38"/>
                        </a:lnTo>
                        <a:lnTo>
                          <a:pt x="38" y="35"/>
                        </a:lnTo>
                        <a:lnTo>
                          <a:pt x="41" y="34"/>
                        </a:lnTo>
                        <a:lnTo>
                          <a:pt x="49" y="34"/>
                        </a:lnTo>
                        <a:lnTo>
                          <a:pt x="55" y="34"/>
                        </a:lnTo>
                        <a:lnTo>
                          <a:pt x="58" y="34"/>
                        </a:lnTo>
                        <a:lnTo>
                          <a:pt x="61" y="32"/>
                        </a:lnTo>
                        <a:lnTo>
                          <a:pt x="63" y="29"/>
                        </a:lnTo>
                        <a:lnTo>
                          <a:pt x="65" y="25"/>
                        </a:lnTo>
                        <a:lnTo>
                          <a:pt x="68" y="16"/>
                        </a:lnTo>
                        <a:lnTo>
                          <a:pt x="71" y="7"/>
                        </a:lnTo>
                        <a:lnTo>
                          <a:pt x="72" y="3"/>
                        </a:lnTo>
                        <a:lnTo>
                          <a:pt x="74" y="0"/>
                        </a:lnTo>
                        <a:lnTo>
                          <a:pt x="0" y="82"/>
                        </a:lnTo>
                        <a:close/>
                      </a:path>
                    </a:pathLst>
                  </a:custGeom>
                  <a:solidFill>
                    <a:srgbClr val="00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27" name="Freeform 150"/>
                  <p:cNvSpPr>
                    <a:spLocks noChangeAspect="1"/>
                  </p:cNvSpPr>
                  <p:nvPr/>
                </p:nvSpPr>
                <p:spPr bwMode="auto">
                  <a:xfrm>
                    <a:off x="3439" y="1590"/>
                    <a:ext cx="74" cy="82"/>
                  </a:xfrm>
                  <a:custGeom>
                    <a:avLst/>
                    <a:gdLst>
                      <a:gd name="T0" fmla="*/ 0 w 74"/>
                      <a:gd name="T1" fmla="*/ 82 h 82"/>
                      <a:gd name="T2" fmla="*/ 9 w 74"/>
                      <a:gd name="T3" fmla="*/ 69 h 82"/>
                      <a:gd name="T4" fmla="*/ 18 w 74"/>
                      <a:gd name="T5" fmla="*/ 56 h 82"/>
                      <a:gd name="T6" fmla="*/ 26 w 74"/>
                      <a:gd name="T7" fmla="*/ 46 h 82"/>
                      <a:gd name="T8" fmla="*/ 34 w 74"/>
                      <a:gd name="T9" fmla="*/ 38 h 82"/>
                      <a:gd name="T10" fmla="*/ 38 w 74"/>
                      <a:gd name="T11" fmla="*/ 35 h 82"/>
                      <a:gd name="T12" fmla="*/ 41 w 74"/>
                      <a:gd name="T13" fmla="*/ 34 h 82"/>
                      <a:gd name="T14" fmla="*/ 49 w 74"/>
                      <a:gd name="T15" fmla="*/ 34 h 82"/>
                      <a:gd name="T16" fmla="*/ 55 w 74"/>
                      <a:gd name="T17" fmla="*/ 34 h 82"/>
                      <a:gd name="T18" fmla="*/ 58 w 74"/>
                      <a:gd name="T19" fmla="*/ 34 h 82"/>
                      <a:gd name="T20" fmla="*/ 61 w 74"/>
                      <a:gd name="T21" fmla="*/ 32 h 82"/>
                      <a:gd name="T22" fmla="*/ 63 w 74"/>
                      <a:gd name="T23" fmla="*/ 29 h 82"/>
                      <a:gd name="T24" fmla="*/ 65 w 74"/>
                      <a:gd name="T25" fmla="*/ 25 h 82"/>
                      <a:gd name="T26" fmla="*/ 68 w 74"/>
                      <a:gd name="T27" fmla="*/ 16 h 82"/>
                      <a:gd name="T28" fmla="*/ 71 w 74"/>
                      <a:gd name="T29" fmla="*/ 7 h 82"/>
                      <a:gd name="T30" fmla="*/ 72 w 74"/>
                      <a:gd name="T31" fmla="*/ 3 h 82"/>
                      <a:gd name="T32" fmla="*/ 74 w 74"/>
                      <a:gd name="T33" fmla="*/ 0 h 8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74"/>
                      <a:gd name="T52" fmla="*/ 0 h 82"/>
                      <a:gd name="T53" fmla="*/ 74 w 74"/>
                      <a:gd name="T54" fmla="*/ 82 h 82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74" h="82">
                        <a:moveTo>
                          <a:pt x="0" y="82"/>
                        </a:moveTo>
                        <a:lnTo>
                          <a:pt x="9" y="69"/>
                        </a:lnTo>
                        <a:lnTo>
                          <a:pt x="18" y="56"/>
                        </a:lnTo>
                        <a:lnTo>
                          <a:pt x="26" y="46"/>
                        </a:lnTo>
                        <a:lnTo>
                          <a:pt x="34" y="38"/>
                        </a:lnTo>
                        <a:lnTo>
                          <a:pt x="38" y="35"/>
                        </a:lnTo>
                        <a:lnTo>
                          <a:pt x="41" y="34"/>
                        </a:lnTo>
                        <a:lnTo>
                          <a:pt x="49" y="34"/>
                        </a:lnTo>
                        <a:lnTo>
                          <a:pt x="55" y="34"/>
                        </a:lnTo>
                        <a:lnTo>
                          <a:pt x="58" y="34"/>
                        </a:lnTo>
                        <a:lnTo>
                          <a:pt x="61" y="32"/>
                        </a:lnTo>
                        <a:lnTo>
                          <a:pt x="63" y="29"/>
                        </a:lnTo>
                        <a:lnTo>
                          <a:pt x="65" y="25"/>
                        </a:lnTo>
                        <a:lnTo>
                          <a:pt x="68" y="16"/>
                        </a:lnTo>
                        <a:lnTo>
                          <a:pt x="71" y="7"/>
                        </a:lnTo>
                        <a:lnTo>
                          <a:pt x="72" y="3"/>
                        </a:lnTo>
                        <a:lnTo>
                          <a:pt x="74" y="0"/>
                        </a:lnTo>
                      </a:path>
                    </a:pathLst>
                  </a:custGeom>
                  <a:solidFill>
                    <a:srgbClr val="00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223" name="Group 151"/>
                <p:cNvGrpSpPr>
                  <a:grpSpLocks noChangeAspect="1"/>
                </p:cNvGrpSpPr>
                <p:nvPr/>
              </p:nvGrpSpPr>
              <p:grpSpPr bwMode="auto">
                <a:xfrm>
                  <a:off x="2503" y="1968"/>
                  <a:ext cx="27" cy="153"/>
                  <a:chOff x="3432" y="1558"/>
                  <a:chExt cx="19" cy="108"/>
                </a:xfrm>
              </p:grpSpPr>
              <p:sp>
                <p:nvSpPr>
                  <p:cNvPr id="5224" name="Freeform 152"/>
                  <p:cNvSpPr>
                    <a:spLocks noChangeAspect="1"/>
                  </p:cNvSpPr>
                  <p:nvPr/>
                </p:nvSpPr>
                <p:spPr bwMode="auto">
                  <a:xfrm>
                    <a:off x="3432" y="1558"/>
                    <a:ext cx="19" cy="108"/>
                  </a:xfrm>
                  <a:custGeom>
                    <a:avLst/>
                    <a:gdLst>
                      <a:gd name="T0" fmla="*/ 1 w 19"/>
                      <a:gd name="T1" fmla="*/ 108 h 108"/>
                      <a:gd name="T2" fmla="*/ 0 w 19"/>
                      <a:gd name="T3" fmla="*/ 92 h 108"/>
                      <a:gd name="T4" fmla="*/ 0 w 19"/>
                      <a:gd name="T5" fmla="*/ 78 h 108"/>
                      <a:gd name="T6" fmla="*/ 0 w 19"/>
                      <a:gd name="T7" fmla="*/ 64 h 108"/>
                      <a:gd name="T8" fmla="*/ 1 w 19"/>
                      <a:gd name="T9" fmla="*/ 53 h 108"/>
                      <a:gd name="T10" fmla="*/ 3 w 19"/>
                      <a:gd name="T11" fmla="*/ 49 h 108"/>
                      <a:gd name="T12" fmla="*/ 5 w 19"/>
                      <a:gd name="T13" fmla="*/ 46 h 108"/>
                      <a:gd name="T14" fmla="*/ 11 w 19"/>
                      <a:gd name="T15" fmla="*/ 42 h 108"/>
                      <a:gd name="T16" fmla="*/ 16 w 19"/>
                      <a:gd name="T17" fmla="*/ 38 h 108"/>
                      <a:gd name="T18" fmla="*/ 18 w 19"/>
                      <a:gd name="T19" fmla="*/ 36 h 108"/>
                      <a:gd name="T20" fmla="*/ 19 w 19"/>
                      <a:gd name="T21" fmla="*/ 33 h 108"/>
                      <a:gd name="T22" fmla="*/ 19 w 19"/>
                      <a:gd name="T23" fmla="*/ 29 h 108"/>
                      <a:gd name="T24" fmla="*/ 19 w 19"/>
                      <a:gd name="T25" fmla="*/ 25 h 108"/>
                      <a:gd name="T26" fmla="*/ 16 w 19"/>
                      <a:gd name="T27" fmla="*/ 16 h 108"/>
                      <a:gd name="T28" fmla="*/ 13 w 19"/>
                      <a:gd name="T29" fmla="*/ 7 h 108"/>
                      <a:gd name="T30" fmla="*/ 11 w 19"/>
                      <a:gd name="T31" fmla="*/ 0 h 108"/>
                      <a:gd name="T32" fmla="*/ 1 w 19"/>
                      <a:gd name="T33" fmla="*/ 108 h 10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9"/>
                      <a:gd name="T52" fmla="*/ 0 h 108"/>
                      <a:gd name="T53" fmla="*/ 19 w 19"/>
                      <a:gd name="T54" fmla="*/ 108 h 108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9" h="108">
                        <a:moveTo>
                          <a:pt x="1" y="108"/>
                        </a:moveTo>
                        <a:lnTo>
                          <a:pt x="0" y="92"/>
                        </a:lnTo>
                        <a:lnTo>
                          <a:pt x="0" y="78"/>
                        </a:lnTo>
                        <a:lnTo>
                          <a:pt x="0" y="64"/>
                        </a:lnTo>
                        <a:lnTo>
                          <a:pt x="1" y="53"/>
                        </a:lnTo>
                        <a:lnTo>
                          <a:pt x="3" y="49"/>
                        </a:lnTo>
                        <a:lnTo>
                          <a:pt x="5" y="46"/>
                        </a:lnTo>
                        <a:lnTo>
                          <a:pt x="11" y="42"/>
                        </a:lnTo>
                        <a:lnTo>
                          <a:pt x="16" y="38"/>
                        </a:lnTo>
                        <a:lnTo>
                          <a:pt x="18" y="36"/>
                        </a:lnTo>
                        <a:lnTo>
                          <a:pt x="19" y="33"/>
                        </a:lnTo>
                        <a:lnTo>
                          <a:pt x="19" y="29"/>
                        </a:lnTo>
                        <a:lnTo>
                          <a:pt x="19" y="25"/>
                        </a:lnTo>
                        <a:lnTo>
                          <a:pt x="16" y="16"/>
                        </a:lnTo>
                        <a:lnTo>
                          <a:pt x="13" y="7"/>
                        </a:lnTo>
                        <a:lnTo>
                          <a:pt x="11" y="0"/>
                        </a:lnTo>
                        <a:lnTo>
                          <a:pt x="1" y="108"/>
                        </a:lnTo>
                        <a:close/>
                      </a:path>
                    </a:pathLst>
                  </a:custGeom>
                  <a:solidFill>
                    <a:srgbClr val="00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25" name="Freeform 153"/>
                  <p:cNvSpPr>
                    <a:spLocks noChangeAspect="1"/>
                  </p:cNvSpPr>
                  <p:nvPr/>
                </p:nvSpPr>
                <p:spPr bwMode="auto">
                  <a:xfrm>
                    <a:off x="3432" y="1558"/>
                    <a:ext cx="19" cy="108"/>
                  </a:xfrm>
                  <a:custGeom>
                    <a:avLst/>
                    <a:gdLst>
                      <a:gd name="T0" fmla="*/ 1 w 19"/>
                      <a:gd name="T1" fmla="*/ 108 h 108"/>
                      <a:gd name="T2" fmla="*/ 0 w 19"/>
                      <a:gd name="T3" fmla="*/ 92 h 108"/>
                      <a:gd name="T4" fmla="*/ 0 w 19"/>
                      <a:gd name="T5" fmla="*/ 78 h 108"/>
                      <a:gd name="T6" fmla="*/ 0 w 19"/>
                      <a:gd name="T7" fmla="*/ 64 h 108"/>
                      <a:gd name="T8" fmla="*/ 1 w 19"/>
                      <a:gd name="T9" fmla="*/ 53 h 108"/>
                      <a:gd name="T10" fmla="*/ 3 w 19"/>
                      <a:gd name="T11" fmla="*/ 49 h 108"/>
                      <a:gd name="T12" fmla="*/ 5 w 19"/>
                      <a:gd name="T13" fmla="*/ 46 h 108"/>
                      <a:gd name="T14" fmla="*/ 11 w 19"/>
                      <a:gd name="T15" fmla="*/ 42 h 108"/>
                      <a:gd name="T16" fmla="*/ 16 w 19"/>
                      <a:gd name="T17" fmla="*/ 38 h 108"/>
                      <a:gd name="T18" fmla="*/ 18 w 19"/>
                      <a:gd name="T19" fmla="*/ 36 h 108"/>
                      <a:gd name="T20" fmla="*/ 19 w 19"/>
                      <a:gd name="T21" fmla="*/ 33 h 108"/>
                      <a:gd name="T22" fmla="*/ 19 w 19"/>
                      <a:gd name="T23" fmla="*/ 29 h 108"/>
                      <a:gd name="T24" fmla="*/ 19 w 19"/>
                      <a:gd name="T25" fmla="*/ 25 h 108"/>
                      <a:gd name="T26" fmla="*/ 16 w 19"/>
                      <a:gd name="T27" fmla="*/ 16 h 108"/>
                      <a:gd name="T28" fmla="*/ 13 w 19"/>
                      <a:gd name="T29" fmla="*/ 7 h 108"/>
                      <a:gd name="T30" fmla="*/ 11 w 19"/>
                      <a:gd name="T31" fmla="*/ 0 h 108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9"/>
                      <a:gd name="T49" fmla="*/ 0 h 108"/>
                      <a:gd name="T50" fmla="*/ 19 w 19"/>
                      <a:gd name="T51" fmla="*/ 108 h 108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9" h="108">
                        <a:moveTo>
                          <a:pt x="1" y="108"/>
                        </a:moveTo>
                        <a:lnTo>
                          <a:pt x="0" y="92"/>
                        </a:lnTo>
                        <a:lnTo>
                          <a:pt x="0" y="78"/>
                        </a:lnTo>
                        <a:lnTo>
                          <a:pt x="0" y="64"/>
                        </a:lnTo>
                        <a:lnTo>
                          <a:pt x="1" y="53"/>
                        </a:lnTo>
                        <a:lnTo>
                          <a:pt x="3" y="49"/>
                        </a:lnTo>
                        <a:lnTo>
                          <a:pt x="5" y="46"/>
                        </a:lnTo>
                        <a:lnTo>
                          <a:pt x="11" y="42"/>
                        </a:lnTo>
                        <a:lnTo>
                          <a:pt x="16" y="38"/>
                        </a:lnTo>
                        <a:lnTo>
                          <a:pt x="18" y="36"/>
                        </a:lnTo>
                        <a:lnTo>
                          <a:pt x="19" y="33"/>
                        </a:lnTo>
                        <a:lnTo>
                          <a:pt x="19" y="29"/>
                        </a:lnTo>
                        <a:lnTo>
                          <a:pt x="19" y="25"/>
                        </a:lnTo>
                        <a:lnTo>
                          <a:pt x="16" y="16"/>
                        </a:lnTo>
                        <a:lnTo>
                          <a:pt x="13" y="7"/>
                        </a:lnTo>
                        <a:lnTo>
                          <a:pt x="11" y="0"/>
                        </a:lnTo>
                      </a:path>
                    </a:pathLst>
                  </a:custGeom>
                  <a:solidFill>
                    <a:srgbClr val="00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5185" name="Group 154"/>
              <p:cNvGrpSpPr>
                <a:grpSpLocks noChangeAspect="1"/>
              </p:cNvGrpSpPr>
              <p:nvPr/>
            </p:nvGrpSpPr>
            <p:grpSpPr bwMode="auto">
              <a:xfrm>
                <a:off x="2105" y="2541"/>
                <a:ext cx="200" cy="364"/>
                <a:chOff x="3152" y="1961"/>
                <a:chExt cx="141" cy="256"/>
              </a:xfrm>
            </p:grpSpPr>
            <p:sp>
              <p:nvSpPr>
                <p:cNvPr id="5211" name="Freeform 155"/>
                <p:cNvSpPr>
                  <a:spLocks noChangeAspect="1"/>
                </p:cNvSpPr>
                <p:nvPr/>
              </p:nvSpPr>
              <p:spPr bwMode="auto">
                <a:xfrm>
                  <a:off x="3152" y="1961"/>
                  <a:ext cx="141" cy="256"/>
                </a:xfrm>
                <a:custGeom>
                  <a:avLst/>
                  <a:gdLst>
                    <a:gd name="T0" fmla="*/ 141 w 141"/>
                    <a:gd name="T1" fmla="*/ 256 h 256"/>
                    <a:gd name="T2" fmla="*/ 138 w 141"/>
                    <a:gd name="T3" fmla="*/ 225 h 256"/>
                    <a:gd name="T4" fmla="*/ 134 w 141"/>
                    <a:gd name="T5" fmla="*/ 193 h 256"/>
                    <a:gd name="T6" fmla="*/ 130 w 141"/>
                    <a:gd name="T7" fmla="*/ 177 h 256"/>
                    <a:gd name="T8" fmla="*/ 125 w 141"/>
                    <a:gd name="T9" fmla="*/ 162 h 256"/>
                    <a:gd name="T10" fmla="*/ 119 w 141"/>
                    <a:gd name="T11" fmla="*/ 146 h 256"/>
                    <a:gd name="T12" fmla="*/ 111 w 141"/>
                    <a:gd name="T13" fmla="*/ 130 h 256"/>
                    <a:gd name="T14" fmla="*/ 101 w 141"/>
                    <a:gd name="T15" fmla="*/ 114 h 256"/>
                    <a:gd name="T16" fmla="*/ 90 w 141"/>
                    <a:gd name="T17" fmla="*/ 98 h 256"/>
                    <a:gd name="T18" fmla="*/ 77 w 141"/>
                    <a:gd name="T19" fmla="*/ 81 h 256"/>
                    <a:gd name="T20" fmla="*/ 63 w 141"/>
                    <a:gd name="T21" fmla="*/ 65 h 256"/>
                    <a:gd name="T22" fmla="*/ 32 w 141"/>
                    <a:gd name="T23" fmla="*/ 32 h 256"/>
                    <a:gd name="T24" fmla="*/ 0 w 141"/>
                    <a:gd name="T25" fmla="*/ 0 h 256"/>
                    <a:gd name="T26" fmla="*/ 141 w 141"/>
                    <a:gd name="T27" fmla="*/ 256 h 2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41"/>
                    <a:gd name="T43" fmla="*/ 0 h 256"/>
                    <a:gd name="T44" fmla="*/ 141 w 141"/>
                    <a:gd name="T45" fmla="*/ 256 h 25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41" h="256">
                      <a:moveTo>
                        <a:pt x="141" y="256"/>
                      </a:moveTo>
                      <a:lnTo>
                        <a:pt x="138" y="225"/>
                      </a:lnTo>
                      <a:lnTo>
                        <a:pt x="134" y="193"/>
                      </a:lnTo>
                      <a:lnTo>
                        <a:pt x="130" y="177"/>
                      </a:lnTo>
                      <a:lnTo>
                        <a:pt x="125" y="162"/>
                      </a:lnTo>
                      <a:lnTo>
                        <a:pt x="119" y="146"/>
                      </a:lnTo>
                      <a:lnTo>
                        <a:pt x="111" y="130"/>
                      </a:lnTo>
                      <a:lnTo>
                        <a:pt x="101" y="114"/>
                      </a:lnTo>
                      <a:lnTo>
                        <a:pt x="90" y="98"/>
                      </a:lnTo>
                      <a:lnTo>
                        <a:pt x="77" y="81"/>
                      </a:lnTo>
                      <a:lnTo>
                        <a:pt x="63" y="65"/>
                      </a:lnTo>
                      <a:lnTo>
                        <a:pt x="32" y="32"/>
                      </a:lnTo>
                      <a:lnTo>
                        <a:pt x="0" y="0"/>
                      </a:lnTo>
                      <a:lnTo>
                        <a:pt x="141" y="25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12" name="Freeform 156"/>
                <p:cNvSpPr>
                  <a:spLocks noChangeAspect="1"/>
                </p:cNvSpPr>
                <p:nvPr/>
              </p:nvSpPr>
              <p:spPr bwMode="auto">
                <a:xfrm>
                  <a:off x="3152" y="1961"/>
                  <a:ext cx="141" cy="256"/>
                </a:xfrm>
                <a:custGeom>
                  <a:avLst/>
                  <a:gdLst>
                    <a:gd name="T0" fmla="*/ 141 w 141"/>
                    <a:gd name="T1" fmla="*/ 256 h 256"/>
                    <a:gd name="T2" fmla="*/ 138 w 141"/>
                    <a:gd name="T3" fmla="*/ 225 h 256"/>
                    <a:gd name="T4" fmla="*/ 134 w 141"/>
                    <a:gd name="T5" fmla="*/ 193 h 256"/>
                    <a:gd name="T6" fmla="*/ 130 w 141"/>
                    <a:gd name="T7" fmla="*/ 177 h 256"/>
                    <a:gd name="T8" fmla="*/ 125 w 141"/>
                    <a:gd name="T9" fmla="*/ 162 h 256"/>
                    <a:gd name="T10" fmla="*/ 119 w 141"/>
                    <a:gd name="T11" fmla="*/ 146 h 256"/>
                    <a:gd name="T12" fmla="*/ 111 w 141"/>
                    <a:gd name="T13" fmla="*/ 130 h 256"/>
                    <a:gd name="T14" fmla="*/ 101 w 141"/>
                    <a:gd name="T15" fmla="*/ 114 h 256"/>
                    <a:gd name="T16" fmla="*/ 90 w 141"/>
                    <a:gd name="T17" fmla="*/ 98 h 256"/>
                    <a:gd name="T18" fmla="*/ 77 w 141"/>
                    <a:gd name="T19" fmla="*/ 81 h 256"/>
                    <a:gd name="T20" fmla="*/ 63 w 141"/>
                    <a:gd name="T21" fmla="*/ 65 h 256"/>
                    <a:gd name="T22" fmla="*/ 32 w 141"/>
                    <a:gd name="T23" fmla="*/ 32 h 256"/>
                    <a:gd name="T24" fmla="*/ 0 w 141"/>
                    <a:gd name="T25" fmla="*/ 0 h 25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41"/>
                    <a:gd name="T40" fmla="*/ 0 h 256"/>
                    <a:gd name="T41" fmla="*/ 141 w 141"/>
                    <a:gd name="T42" fmla="*/ 256 h 25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41" h="256">
                      <a:moveTo>
                        <a:pt x="141" y="256"/>
                      </a:moveTo>
                      <a:lnTo>
                        <a:pt x="138" y="225"/>
                      </a:lnTo>
                      <a:lnTo>
                        <a:pt x="134" y="193"/>
                      </a:lnTo>
                      <a:lnTo>
                        <a:pt x="130" y="177"/>
                      </a:lnTo>
                      <a:lnTo>
                        <a:pt x="125" y="162"/>
                      </a:lnTo>
                      <a:lnTo>
                        <a:pt x="119" y="146"/>
                      </a:lnTo>
                      <a:lnTo>
                        <a:pt x="111" y="130"/>
                      </a:lnTo>
                      <a:lnTo>
                        <a:pt x="101" y="114"/>
                      </a:lnTo>
                      <a:lnTo>
                        <a:pt x="90" y="98"/>
                      </a:lnTo>
                      <a:lnTo>
                        <a:pt x="77" y="81"/>
                      </a:lnTo>
                      <a:lnTo>
                        <a:pt x="63" y="65"/>
                      </a:lnTo>
                      <a:lnTo>
                        <a:pt x="32" y="3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5186" name="Freeform 157"/>
              <p:cNvSpPr>
                <a:spLocks noChangeAspect="1"/>
              </p:cNvSpPr>
              <p:nvPr/>
            </p:nvSpPr>
            <p:spPr bwMode="auto">
              <a:xfrm>
                <a:off x="2165" y="2747"/>
                <a:ext cx="112" cy="85"/>
              </a:xfrm>
              <a:custGeom>
                <a:avLst/>
                <a:gdLst>
                  <a:gd name="T0" fmla="*/ 2504 w 79"/>
                  <a:gd name="T1" fmla="*/ 163 h 60"/>
                  <a:gd name="T2" fmla="*/ 2565 w 79"/>
                  <a:gd name="T3" fmla="*/ 299 h 60"/>
                  <a:gd name="T4" fmla="*/ 2590 w 79"/>
                  <a:gd name="T5" fmla="*/ 544 h 60"/>
                  <a:gd name="T6" fmla="*/ 2532 w 79"/>
                  <a:gd name="T7" fmla="*/ 771 h 60"/>
                  <a:gd name="T8" fmla="*/ 2454 w 79"/>
                  <a:gd name="T9" fmla="*/ 1012 h 60"/>
                  <a:gd name="T10" fmla="*/ 2334 w 79"/>
                  <a:gd name="T11" fmla="*/ 1316 h 60"/>
                  <a:gd name="T12" fmla="*/ 2197 w 79"/>
                  <a:gd name="T13" fmla="*/ 1547 h 60"/>
                  <a:gd name="T14" fmla="*/ 2040 w 79"/>
                  <a:gd name="T15" fmla="*/ 1724 h 60"/>
                  <a:gd name="T16" fmla="*/ 1890 w 79"/>
                  <a:gd name="T17" fmla="*/ 1864 h 60"/>
                  <a:gd name="T18" fmla="*/ 1731 w 79"/>
                  <a:gd name="T19" fmla="*/ 1932 h 60"/>
                  <a:gd name="T20" fmla="*/ 1550 w 79"/>
                  <a:gd name="T21" fmla="*/ 1945 h 60"/>
                  <a:gd name="T22" fmla="*/ 1323 w 79"/>
                  <a:gd name="T23" fmla="*/ 1945 h 60"/>
                  <a:gd name="T24" fmla="*/ 1093 w 79"/>
                  <a:gd name="T25" fmla="*/ 1932 h 60"/>
                  <a:gd name="T26" fmla="*/ 658 w 79"/>
                  <a:gd name="T27" fmla="*/ 1796 h 60"/>
                  <a:gd name="T28" fmla="*/ 464 w 79"/>
                  <a:gd name="T29" fmla="*/ 1709 h 60"/>
                  <a:gd name="T30" fmla="*/ 327 w 79"/>
                  <a:gd name="T31" fmla="*/ 1591 h 60"/>
                  <a:gd name="T32" fmla="*/ 231 w 79"/>
                  <a:gd name="T33" fmla="*/ 1479 h 60"/>
                  <a:gd name="T34" fmla="*/ 149 w 79"/>
                  <a:gd name="T35" fmla="*/ 1325 h 60"/>
                  <a:gd name="T36" fmla="*/ 1 w 79"/>
                  <a:gd name="T37" fmla="*/ 987 h 60"/>
                  <a:gd name="T38" fmla="*/ 0 w 79"/>
                  <a:gd name="T39" fmla="*/ 776 h 60"/>
                  <a:gd name="T40" fmla="*/ 1 w 79"/>
                  <a:gd name="T41" fmla="*/ 601 h 60"/>
                  <a:gd name="T42" fmla="*/ 105 w 79"/>
                  <a:gd name="T43" fmla="*/ 424 h 60"/>
                  <a:gd name="T44" fmla="*/ 211 w 79"/>
                  <a:gd name="T45" fmla="*/ 299 h 60"/>
                  <a:gd name="T46" fmla="*/ 388 w 79"/>
                  <a:gd name="T47" fmla="*/ 211 h 60"/>
                  <a:gd name="T48" fmla="*/ 658 w 79"/>
                  <a:gd name="T49" fmla="*/ 105 h 60"/>
                  <a:gd name="T50" fmla="*/ 1015 w 79"/>
                  <a:gd name="T51" fmla="*/ 74 h 60"/>
                  <a:gd name="T52" fmla="*/ 1399 w 79"/>
                  <a:gd name="T53" fmla="*/ 1 h 60"/>
                  <a:gd name="T54" fmla="*/ 1731 w 79"/>
                  <a:gd name="T55" fmla="*/ 0 h 60"/>
                  <a:gd name="T56" fmla="*/ 2060 w 79"/>
                  <a:gd name="T57" fmla="*/ 1 h 60"/>
                  <a:gd name="T58" fmla="*/ 2334 w 79"/>
                  <a:gd name="T59" fmla="*/ 105 h 60"/>
                  <a:gd name="T60" fmla="*/ 2429 w 79"/>
                  <a:gd name="T61" fmla="*/ 149 h 60"/>
                  <a:gd name="T62" fmla="*/ 2504 w 79"/>
                  <a:gd name="T63" fmla="*/ 163 h 6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9"/>
                  <a:gd name="T97" fmla="*/ 0 h 60"/>
                  <a:gd name="T98" fmla="*/ 79 w 79"/>
                  <a:gd name="T99" fmla="*/ 60 h 6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9" h="60">
                    <a:moveTo>
                      <a:pt x="76" y="5"/>
                    </a:moveTo>
                    <a:lnTo>
                      <a:pt x="78" y="9"/>
                    </a:lnTo>
                    <a:lnTo>
                      <a:pt x="79" y="16"/>
                    </a:lnTo>
                    <a:lnTo>
                      <a:pt x="77" y="23"/>
                    </a:lnTo>
                    <a:lnTo>
                      <a:pt x="75" y="31"/>
                    </a:lnTo>
                    <a:lnTo>
                      <a:pt x="71" y="40"/>
                    </a:lnTo>
                    <a:lnTo>
                      <a:pt x="67" y="47"/>
                    </a:lnTo>
                    <a:lnTo>
                      <a:pt x="62" y="53"/>
                    </a:lnTo>
                    <a:lnTo>
                      <a:pt x="58" y="57"/>
                    </a:lnTo>
                    <a:lnTo>
                      <a:pt x="53" y="59"/>
                    </a:lnTo>
                    <a:lnTo>
                      <a:pt x="47" y="60"/>
                    </a:lnTo>
                    <a:lnTo>
                      <a:pt x="40" y="60"/>
                    </a:lnTo>
                    <a:lnTo>
                      <a:pt x="33" y="59"/>
                    </a:lnTo>
                    <a:lnTo>
                      <a:pt x="20" y="55"/>
                    </a:lnTo>
                    <a:lnTo>
                      <a:pt x="14" y="52"/>
                    </a:lnTo>
                    <a:lnTo>
                      <a:pt x="10" y="49"/>
                    </a:lnTo>
                    <a:lnTo>
                      <a:pt x="7" y="45"/>
                    </a:lnTo>
                    <a:lnTo>
                      <a:pt x="4" y="41"/>
                    </a:lnTo>
                    <a:lnTo>
                      <a:pt x="1" y="30"/>
                    </a:lnTo>
                    <a:lnTo>
                      <a:pt x="0" y="24"/>
                    </a:lnTo>
                    <a:lnTo>
                      <a:pt x="1" y="18"/>
                    </a:lnTo>
                    <a:lnTo>
                      <a:pt x="3" y="13"/>
                    </a:lnTo>
                    <a:lnTo>
                      <a:pt x="6" y="9"/>
                    </a:lnTo>
                    <a:lnTo>
                      <a:pt x="12" y="6"/>
                    </a:lnTo>
                    <a:lnTo>
                      <a:pt x="20" y="3"/>
                    </a:lnTo>
                    <a:lnTo>
                      <a:pt x="31" y="2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63" y="1"/>
                    </a:lnTo>
                    <a:lnTo>
                      <a:pt x="71" y="3"/>
                    </a:lnTo>
                    <a:lnTo>
                      <a:pt x="74" y="4"/>
                    </a:lnTo>
                    <a:lnTo>
                      <a:pt x="76" y="5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7" name="Freeform 158"/>
              <p:cNvSpPr>
                <a:spLocks noChangeAspect="1"/>
              </p:cNvSpPr>
              <p:nvPr/>
            </p:nvSpPr>
            <p:spPr bwMode="auto">
              <a:xfrm>
                <a:off x="2278" y="2662"/>
                <a:ext cx="94" cy="105"/>
              </a:xfrm>
              <a:custGeom>
                <a:avLst/>
                <a:gdLst>
                  <a:gd name="T0" fmla="*/ 1 w 66"/>
                  <a:gd name="T1" fmla="*/ 2222 h 74"/>
                  <a:gd name="T2" fmla="*/ 157 w 66"/>
                  <a:gd name="T3" fmla="*/ 2351 h 74"/>
                  <a:gd name="T4" fmla="*/ 333 w 66"/>
                  <a:gd name="T5" fmla="*/ 2431 h 74"/>
                  <a:gd name="T6" fmla="*/ 625 w 66"/>
                  <a:gd name="T7" fmla="*/ 2441 h 74"/>
                  <a:gd name="T8" fmla="*/ 890 w 66"/>
                  <a:gd name="T9" fmla="*/ 2441 h 74"/>
                  <a:gd name="T10" fmla="*/ 1201 w 66"/>
                  <a:gd name="T11" fmla="*/ 2431 h 74"/>
                  <a:gd name="T12" fmla="*/ 1520 w 66"/>
                  <a:gd name="T13" fmla="*/ 2380 h 74"/>
                  <a:gd name="T14" fmla="*/ 1765 w 66"/>
                  <a:gd name="T15" fmla="*/ 2303 h 74"/>
                  <a:gd name="T16" fmla="*/ 1928 w 66"/>
                  <a:gd name="T17" fmla="*/ 2222 h 74"/>
                  <a:gd name="T18" fmla="*/ 2041 w 66"/>
                  <a:gd name="T19" fmla="*/ 2072 h 74"/>
                  <a:gd name="T20" fmla="*/ 2124 w 66"/>
                  <a:gd name="T21" fmla="*/ 1884 h 74"/>
                  <a:gd name="T22" fmla="*/ 2239 w 66"/>
                  <a:gd name="T23" fmla="*/ 1443 h 74"/>
                  <a:gd name="T24" fmla="*/ 2267 w 66"/>
                  <a:gd name="T25" fmla="*/ 1005 h 74"/>
                  <a:gd name="T26" fmla="*/ 2239 w 66"/>
                  <a:gd name="T27" fmla="*/ 783 h 74"/>
                  <a:gd name="T28" fmla="*/ 2199 w 66"/>
                  <a:gd name="T29" fmla="*/ 629 h 74"/>
                  <a:gd name="T30" fmla="*/ 2124 w 66"/>
                  <a:gd name="T31" fmla="*/ 499 h 74"/>
                  <a:gd name="T32" fmla="*/ 1990 w 66"/>
                  <a:gd name="T33" fmla="*/ 386 h 74"/>
                  <a:gd name="T34" fmla="*/ 1688 w 66"/>
                  <a:gd name="T35" fmla="*/ 150 h 74"/>
                  <a:gd name="T36" fmla="*/ 1477 w 66"/>
                  <a:gd name="T37" fmla="*/ 1 h 74"/>
                  <a:gd name="T38" fmla="*/ 1312 w 66"/>
                  <a:gd name="T39" fmla="*/ 0 h 74"/>
                  <a:gd name="T40" fmla="*/ 1118 w 66"/>
                  <a:gd name="T41" fmla="*/ 0 h 74"/>
                  <a:gd name="T42" fmla="*/ 921 w 66"/>
                  <a:gd name="T43" fmla="*/ 75 h 74"/>
                  <a:gd name="T44" fmla="*/ 749 w 66"/>
                  <a:gd name="T45" fmla="*/ 231 h 74"/>
                  <a:gd name="T46" fmla="*/ 570 w 66"/>
                  <a:gd name="T47" fmla="*/ 465 h 74"/>
                  <a:gd name="T48" fmla="*/ 400 w 66"/>
                  <a:gd name="T49" fmla="*/ 778 h 74"/>
                  <a:gd name="T50" fmla="*/ 273 w 66"/>
                  <a:gd name="T51" fmla="*/ 1111 h 74"/>
                  <a:gd name="T52" fmla="*/ 157 w 66"/>
                  <a:gd name="T53" fmla="*/ 1443 h 74"/>
                  <a:gd name="T54" fmla="*/ 1 w 66"/>
                  <a:gd name="T55" fmla="*/ 1796 h 74"/>
                  <a:gd name="T56" fmla="*/ 0 w 66"/>
                  <a:gd name="T57" fmla="*/ 2047 h 74"/>
                  <a:gd name="T58" fmla="*/ 1 w 66"/>
                  <a:gd name="T59" fmla="*/ 2222 h 7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6"/>
                  <a:gd name="T91" fmla="*/ 0 h 74"/>
                  <a:gd name="T92" fmla="*/ 66 w 66"/>
                  <a:gd name="T93" fmla="*/ 74 h 7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6" h="74">
                    <a:moveTo>
                      <a:pt x="1" y="67"/>
                    </a:moveTo>
                    <a:lnTo>
                      <a:pt x="4" y="71"/>
                    </a:lnTo>
                    <a:lnTo>
                      <a:pt x="10" y="73"/>
                    </a:lnTo>
                    <a:lnTo>
                      <a:pt x="18" y="74"/>
                    </a:lnTo>
                    <a:lnTo>
                      <a:pt x="26" y="74"/>
                    </a:lnTo>
                    <a:lnTo>
                      <a:pt x="35" y="73"/>
                    </a:lnTo>
                    <a:lnTo>
                      <a:pt x="44" y="72"/>
                    </a:lnTo>
                    <a:lnTo>
                      <a:pt x="51" y="70"/>
                    </a:lnTo>
                    <a:lnTo>
                      <a:pt x="56" y="67"/>
                    </a:lnTo>
                    <a:lnTo>
                      <a:pt x="59" y="63"/>
                    </a:lnTo>
                    <a:lnTo>
                      <a:pt x="62" y="57"/>
                    </a:lnTo>
                    <a:lnTo>
                      <a:pt x="65" y="44"/>
                    </a:lnTo>
                    <a:lnTo>
                      <a:pt x="66" y="30"/>
                    </a:lnTo>
                    <a:lnTo>
                      <a:pt x="65" y="24"/>
                    </a:lnTo>
                    <a:lnTo>
                      <a:pt x="64" y="19"/>
                    </a:lnTo>
                    <a:lnTo>
                      <a:pt x="62" y="15"/>
                    </a:lnTo>
                    <a:lnTo>
                      <a:pt x="58" y="11"/>
                    </a:lnTo>
                    <a:lnTo>
                      <a:pt x="49" y="4"/>
                    </a:lnTo>
                    <a:lnTo>
                      <a:pt x="43" y="1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2" y="7"/>
                    </a:lnTo>
                    <a:lnTo>
                      <a:pt x="17" y="14"/>
                    </a:lnTo>
                    <a:lnTo>
                      <a:pt x="12" y="23"/>
                    </a:lnTo>
                    <a:lnTo>
                      <a:pt x="8" y="34"/>
                    </a:lnTo>
                    <a:lnTo>
                      <a:pt x="4" y="44"/>
                    </a:lnTo>
                    <a:lnTo>
                      <a:pt x="1" y="54"/>
                    </a:lnTo>
                    <a:lnTo>
                      <a:pt x="0" y="62"/>
                    </a:lnTo>
                    <a:lnTo>
                      <a:pt x="1" y="67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8" name="Freeform 159"/>
              <p:cNvSpPr>
                <a:spLocks noChangeAspect="1"/>
              </p:cNvSpPr>
              <p:nvPr/>
            </p:nvSpPr>
            <p:spPr bwMode="auto">
              <a:xfrm>
                <a:off x="2113" y="2650"/>
                <a:ext cx="111" cy="98"/>
              </a:xfrm>
              <a:custGeom>
                <a:avLst/>
                <a:gdLst>
                  <a:gd name="T0" fmla="*/ 2509 w 78"/>
                  <a:gd name="T1" fmla="*/ 395 h 69"/>
                  <a:gd name="T2" fmla="*/ 2634 w 78"/>
                  <a:gd name="T3" fmla="*/ 561 h 69"/>
                  <a:gd name="T4" fmla="*/ 2655 w 78"/>
                  <a:gd name="T5" fmla="*/ 797 h 69"/>
                  <a:gd name="T6" fmla="*/ 2655 w 78"/>
                  <a:gd name="T7" fmla="*/ 1057 h 69"/>
                  <a:gd name="T8" fmla="*/ 2634 w 78"/>
                  <a:gd name="T9" fmla="*/ 1352 h 69"/>
                  <a:gd name="T10" fmla="*/ 2509 w 78"/>
                  <a:gd name="T11" fmla="*/ 1665 h 69"/>
                  <a:gd name="T12" fmla="*/ 2426 w 78"/>
                  <a:gd name="T13" fmla="*/ 1909 h 69"/>
                  <a:gd name="T14" fmla="*/ 2317 w 78"/>
                  <a:gd name="T15" fmla="*/ 2088 h 69"/>
                  <a:gd name="T16" fmla="*/ 2179 w 78"/>
                  <a:gd name="T17" fmla="*/ 2243 h 69"/>
                  <a:gd name="T18" fmla="*/ 2016 w 78"/>
                  <a:gd name="T19" fmla="*/ 2298 h 69"/>
                  <a:gd name="T20" fmla="*/ 1792 w 78"/>
                  <a:gd name="T21" fmla="*/ 2298 h 69"/>
                  <a:gd name="T22" fmla="*/ 1561 w 78"/>
                  <a:gd name="T23" fmla="*/ 2284 h 69"/>
                  <a:gd name="T24" fmla="*/ 1349 w 78"/>
                  <a:gd name="T25" fmla="*/ 2169 h 69"/>
                  <a:gd name="T26" fmla="*/ 865 w 78"/>
                  <a:gd name="T27" fmla="*/ 1920 h 69"/>
                  <a:gd name="T28" fmla="*/ 642 w 78"/>
                  <a:gd name="T29" fmla="*/ 1801 h 69"/>
                  <a:gd name="T30" fmla="*/ 472 w 78"/>
                  <a:gd name="T31" fmla="*/ 1665 h 69"/>
                  <a:gd name="T32" fmla="*/ 332 w 78"/>
                  <a:gd name="T33" fmla="*/ 1527 h 69"/>
                  <a:gd name="T34" fmla="*/ 233 w 78"/>
                  <a:gd name="T35" fmla="*/ 1344 h 69"/>
                  <a:gd name="T36" fmla="*/ 75 w 78"/>
                  <a:gd name="T37" fmla="*/ 893 h 69"/>
                  <a:gd name="T38" fmla="*/ 0 w 78"/>
                  <a:gd name="T39" fmla="*/ 716 h 69"/>
                  <a:gd name="T40" fmla="*/ 0 w 78"/>
                  <a:gd name="T41" fmla="*/ 469 h 69"/>
                  <a:gd name="T42" fmla="*/ 1 w 78"/>
                  <a:gd name="T43" fmla="*/ 307 h 69"/>
                  <a:gd name="T44" fmla="*/ 152 w 78"/>
                  <a:gd name="T45" fmla="*/ 163 h 69"/>
                  <a:gd name="T46" fmla="*/ 307 w 78"/>
                  <a:gd name="T47" fmla="*/ 75 h 69"/>
                  <a:gd name="T48" fmla="*/ 565 w 78"/>
                  <a:gd name="T49" fmla="*/ 1 h 69"/>
                  <a:gd name="T50" fmla="*/ 914 w 78"/>
                  <a:gd name="T51" fmla="*/ 0 h 69"/>
                  <a:gd name="T52" fmla="*/ 1349 w 78"/>
                  <a:gd name="T53" fmla="*/ 1 h 69"/>
                  <a:gd name="T54" fmla="*/ 1705 w 78"/>
                  <a:gd name="T55" fmla="*/ 107 h 69"/>
                  <a:gd name="T56" fmla="*/ 2038 w 78"/>
                  <a:gd name="T57" fmla="*/ 163 h 69"/>
                  <a:gd name="T58" fmla="*/ 2344 w 78"/>
                  <a:gd name="T59" fmla="*/ 273 h 69"/>
                  <a:gd name="T60" fmla="*/ 2509 w 78"/>
                  <a:gd name="T61" fmla="*/ 395 h 6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8"/>
                  <a:gd name="T94" fmla="*/ 0 h 69"/>
                  <a:gd name="T95" fmla="*/ 78 w 78"/>
                  <a:gd name="T96" fmla="*/ 69 h 6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8" h="69">
                    <a:moveTo>
                      <a:pt x="74" y="12"/>
                    </a:moveTo>
                    <a:lnTo>
                      <a:pt x="77" y="17"/>
                    </a:lnTo>
                    <a:lnTo>
                      <a:pt x="78" y="24"/>
                    </a:lnTo>
                    <a:lnTo>
                      <a:pt x="78" y="32"/>
                    </a:lnTo>
                    <a:lnTo>
                      <a:pt x="77" y="41"/>
                    </a:lnTo>
                    <a:lnTo>
                      <a:pt x="74" y="50"/>
                    </a:lnTo>
                    <a:lnTo>
                      <a:pt x="71" y="57"/>
                    </a:lnTo>
                    <a:lnTo>
                      <a:pt x="68" y="63"/>
                    </a:lnTo>
                    <a:lnTo>
                      <a:pt x="64" y="67"/>
                    </a:lnTo>
                    <a:lnTo>
                      <a:pt x="59" y="69"/>
                    </a:lnTo>
                    <a:lnTo>
                      <a:pt x="53" y="69"/>
                    </a:lnTo>
                    <a:lnTo>
                      <a:pt x="46" y="68"/>
                    </a:lnTo>
                    <a:lnTo>
                      <a:pt x="39" y="65"/>
                    </a:lnTo>
                    <a:lnTo>
                      <a:pt x="25" y="58"/>
                    </a:lnTo>
                    <a:lnTo>
                      <a:pt x="19" y="54"/>
                    </a:lnTo>
                    <a:lnTo>
                      <a:pt x="14" y="50"/>
                    </a:lnTo>
                    <a:lnTo>
                      <a:pt x="10" y="46"/>
                    </a:lnTo>
                    <a:lnTo>
                      <a:pt x="7" y="40"/>
                    </a:lnTo>
                    <a:lnTo>
                      <a:pt x="2" y="27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7" y="1"/>
                    </a:lnTo>
                    <a:lnTo>
                      <a:pt x="27" y="0"/>
                    </a:lnTo>
                    <a:lnTo>
                      <a:pt x="39" y="1"/>
                    </a:lnTo>
                    <a:lnTo>
                      <a:pt x="50" y="3"/>
                    </a:lnTo>
                    <a:lnTo>
                      <a:pt x="60" y="5"/>
                    </a:lnTo>
                    <a:lnTo>
                      <a:pt x="69" y="8"/>
                    </a:lnTo>
                    <a:lnTo>
                      <a:pt x="74" y="12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9" name="Freeform 160"/>
              <p:cNvSpPr>
                <a:spLocks noChangeAspect="1"/>
              </p:cNvSpPr>
              <p:nvPr/>
            </p:nvSpPr>
            <p:spPr bwMode="auto">
              <a:xfrm>
                <a:off x="2222" y="2574"/>
                <a:ext cx="91" cy="116"/>
              </a:xfrm>
              <a:custGeom>
                <a:avLst/>
                <a:gdLst>
                  <a:gd name="T0" fmla="*/ 75 w 64"/>
                  <a:gd name="T1" fmla="*/ 2241 h 82"/>
                  <a:gd name="T2" fmla="*/ 216 w 64"/>
                  <a:gd name="T3" fmla="*/ 2391 h 82"/>
                  <a:gd name="T4" fmla="*/ 397 w 64"/>
                  <a:gd name="T5" fmla="*/ 2511 h 82"/>
                  <a:gd name="T6" fmla="*/ 670 w 64"/>
                  <a:gd name="T7" fmla="*/ 2568 h 82"/>
                  <a:gd name="T8" fmla="*/ 967 w 64"/>
                  <a:gd name="T9" fmla="*/ 2627 h 82"/>
                  <a:gd name="T10" fmla="*/ 1280 w 64"/>
                  <a:gd name="T11" fmla="*/ 2627 h 82"/>
                  <a:gd name="T12" fmla="*/ 1533 w 64"/>
                  <a:gd name="T13" fmla="*/ 2627 h 82"/>
                  <a:gd name="T14" fmla="*/ 1786 w 64"/>
                  <a:gd name="T15" fmla="*/ 2624 h 82"/>
                  <a:gd name="T16" fmla="*/ 1955 w 64"/>
                  <a:gd name="T17" fmla="*/ 2511 h 82"/>
                  <a:gd name="T18" fmla="*/ 2065 w 64"/>
                  <a:gd name="T19" fmla="*/ 2391 h 82"/>
                  <a:gd name="T20" fmla="*/ 2138 w 64"/>
                  <a:gd name="T21" fmla="*/ 2239 h 82"/>
                  <a:gd name="T22" fmla="*/ 2151 w 64"/>
                  <a:gd name="T23" fmla="*/ 1989 h 82"/>
                  <a:gd name="T24" fmla="*/ 2151 w 64"/>
                  <a:gd name="T25" fmla="*/ 1734 h 82"/>
                  <a:gd name="T26" fmla="*/ 2093 w 64"/>
                  <a:gd name="T27" fmla="*/ 1255 h 82"/>
                  <a:gd name="T28" fmla="*/ 2023 w 64"/>
                  <a:gd name="T29" fmla="*/ 1031 h 82"/>
                  <a:gd name="T30" fmla="*/ 1955 w 64"/>
                  <a:gd name="T31" fmla="*/ 845 h 82"/>
                  <a:gd name="T32" fmla="*/ 1860 w 64"/>
                  <a:gd name="T33" fmla="*/ 665 h 82"/>
                  <a:gd name="T34" fmla="*/ 1736 w 64"/>
                  <a:gd name="T35" fmla="*/ 530 h 82"/>
                  <a:gd name="T36" fmla="*/ 1355 w 64"/>
                  <a:gd name="T37" fmla="*/ 187 h 82"/>
                  <a:gd name="T38" fmla="*/ 1140 w 64"/>
                  <a:gd name="T39" fmla="*/ 93 h 82"/>
                  <a:gd name="T40" fmla="*/ 953 w 64"/>
                  <a:gd name="T41" fmla="*/ 1 h 82"/>
                  <a:gd name="T42" fmla="*/ 785 w 64"/>
                  <a:gd name="T43" fmla="*/ 0 h 82"/>
                  <a:gd name="T44" fmla="*/ 621 w 64"/>
                  <a:gd name="T45" fmla="*/ 1 h 82"/>
                  <a:gd name="T46" fmla="*/ 552 w 64"/>
                  <a:gd name="T47" fmla="*/ 93 h 82"/>
                  <a:gd name="T48" fmla="*/ 471 w 64"/>
                  <a:gd name="T49" fmla="*/ 163 h 82"/>
                  <a:gd name="T50" fmla="*/ 331 w 64"/>
                  <a:gd name="T51" fmla="*/ 399 h 82"/>
                  <a:gd name="T52" fmla="*/ 233 w 64"/>
                  <a:gd name="T53" fmla="*/ 703 h 82"/>
                  <a:gd name="T54" fmla="*/ 152 w 64"/>
                  <a:gd name="T55" fmla="*/ 1061 h 82"/>
                  <a:gd name="T56" fmla="*/ 75 w 64"/>
                  <a:gd name="T57" fmla="*/ 1406 h 82"/>
                  <a:gd name="T58" fmla="*/ 0 w 64"/>
                  <a:gd name="T59" fmla="*/ 1775 h 82"/>
                  <a:gd name="T60" fmla="*/ 1 w 64"/>
                  <a:gd name="T61" fmla="*/ 2063 h 82"/>
                  <a:gd name="T62" fmla="*/ 75 w 64"/>
                  <a:gd name="T63" fmla="*/ 2241 h 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4"/>
                  <a:gd name="T97" fmla="*/ 0 h 82"/>
                  <a:gd name="T98" fmla="*/ 64 w 64"/>
                  <a:gd name="T99" fmla="*/ 82 h 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4" h="82">
                    <a:moveTo>
                      <a:pt x="2" y="70"/>
                    </a:moveTo>
                    <a:lnTo>
                      <a:pt x="6" y="74"/>
                    </a:lnTo>
                    <a:lnTo>
                      <a:pt x="12" y="78"/>
                    </a:lnTo>
                    <a:lnTo>
                      <a:pt x="20" y="80"/>
                    </a:lnTo>
                    <a:lnTo>
                      <a:pt x="29" y="82"/>
                    </a:lnTo>
                    <a:lnTo>
                      <a:pt x="38" y="82"/>
                    </a:lnTo>
                    <a:lnTo>
                      <a:pt x="46" y="82"/>
                    </a:lnTo>
                    <a:lnTo>
                      <a:pt x="53" y="81"/>
                    </a:lnTo>
                    <a:lnTo>
                      <a:pt x="58" y="78"/>
                    </a:lnTo>
                    <a:lnTo>
                      <a:pt x="61" y="74"/>
                    </a:lnTo>
                    <a:lnTo>
                      <a:pt x="63" y="69"/>
                    </a:lnTo>
                    <a:lnTo>
                      <a:pt x="64" y="62"/>
                    </a:lnTo>
                    <a:lnTo>
                      <a:pt x="64" y="54"/>
                    </a:lnTo>
                    <a:lnTo>
                      <a:pt x="62" y="39"/>
                    </a:lnTo>
                    <a:lnTo>
                      <a:pt x="60" y="32"/>
                    </a:lnTo>
                    <a:lnTo>
                      <a:pt x="58" y="26"/>
                    </a:lnTo>
                    <a:lnTo>
                      <a:pt x="55" y="21"/>
                    </a:lnTo>
                    <a:lnTo>
                      <a:pt x="51" y="16"/>
                    </a:lnTo>
                    <a:lnTo>
                      <a:pt x="40" y="6"/>
                    </a:lnTo>
                    <a:lnTo>
                      <a:pt x="34" y="3"/>
                    </a:lnTo>
                    <a:lnTo>
                      <a:pt x="28" y="1"/>
                    </a:lnTo>
                    <a:lnTo>
                      <a:pt x="23" y="0"/>
                    </a:lnTo>
                    <a:lnTo>
                      <a:pt x="18" y="1"/>
                    </a:lnTo>
                    <a:lnTo>
                      <a:pt x="16" y="3"/>
                    </a:lnTo>
                    <a:lnTo>
                      <a:pt x="14" y="5"/>
                    </a:lnTo>
                    <a:lnTo>
                      <a:pt x="10" y="13"/>
                    </a:lnTo>
                    <a:lnTo>
                      <a:pt x="7" y="22"/>
                    </a:lnTo>
                    <a:lnTo>
                      <a:pt x="4" y="33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1" y="64"/>
                    </a:lnTo>
                    <a:lnTo>
                      <a:pt x="2" y="70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0" name="Freeform 161"/>
              <p:cNvSpPr>
                <a:spLocks noChangeAspect="1"/>
              </p:cNvSpPr>
              <p:nvPr/>
            </p:nvSpPr>
            <p:spPr bwMode="auto">
              <a:xfrm>
                <a:off x="2169" y="2864"/>
                <a:ext cx="144" cy="79"/>
              </a:xfrm>
              <a:custGeom>
                <a:avLst/>
                <a:gdLst>
                  <a:gd name="T0" fmla="*/ 3486 w 101"/>
                  <a:gd name="T1" fmla="*/ 1670 h 56"/>
                  <a:gd name="T2" fmla="*/ 3329 w 101"/>
                  <a:gd name="T3" fmla="*/ 1728 h 56"/>
                  <a:gd name="T4" fmla="*/ 3098 w 101"/>
                  <a:gd name="T5" fmla="*/ 1744 h 56"/>
                  <a:gd name="T6" fmla="*/ 2806 w 101"/>
                  <a:gd name="T7" fmla="*/ 1744 h 56"/>
                  <a:gd name="T8" fmla="*/ 2449 w 101"/>
                  <a:gd name="T9" fmla="*/ 1744 h 56"/>
                  <a:gd name="T10" fmla="*/ 2097 w 101"/>
                  <a:gd name="T11" fmla="*/ 1676 h 56"/>
                  <a:gd name="T12" fmla="*/ 1715 w 101"/>
                  <a:gd name="T13" fmla="*/ 1618 h 56"/>
                  <a:gd name="T14" fmla="*/ 1380 w 101"/>
                  <a:gd name="T15" fmla="*/ 1570 h 56"/>
                  <a:gd name="T16" fmla="*/ 1123 w 101"/>
                  <a:gd name="T17" fmla="*/ 1457 h 56"/>
                  <a:gd name="T18" fmla="*/ 911 w 101"/>
                  <a:gd name="T19" fmla="*/ 1347 h 56"/>
                  <a:gd name="T20" fmla="*/ 696 w 101"/>
                  <a:gd name="T21" fmla="*/ 1188 h 56"/>
                  <a:gd name="T22" fmla="*/ 488 w 101"/>
                  <a:gd name="T23" fmla="*/ 1033 h 56"/>
                  <a:gd name="T24" fmla="*/ 278 w 101"/>
                  <a:gd name="T25" fmla="*/ 842 h 56"/>
                  <a:gd name="T26" fmla="*/ 157 w 101"/>
                  <a:gd name="T27" fmla="*/ 655 h 56"/>
                  <a:gd name="T28" fmla="*/ 1 w 101"/>
                  <a:gd name="T29" fmla="*/ 464 h 56"/>
                  <a:gd name="T30" fmla="*/ 0 w 101"/>
                  <a:gd name="T31" fmla="*/ 312 h 56"/>
                  <a:gd name="T32" fmla="*/ 1 w 101"/>
                  <a:gd name="T33" fmla="*/ 221 h 56"/>
                  <a:gd name="T34" fmla="*/ 168 w 101"/>
                  <a:gd name="T35" fmla="*/ 157 h 56"/>
                  <a:gd name="T36" fmla="*/ 396 w 101"/>
                  <a:gd name="T37" fmla="*/ 89 h 56"/>
                  <a:gd name="T38" fmla="*/ 696 w 101"/>
                  <a:gd name="T39" fmla="*/ 1 h 56"/>
                  <a:gd name="T40" fmla="*/ 1041 w 101"/>
                  <a:gd name="T41" fmla="*/ 0 h 56"/>
                  <a:gd name="T42" fmla="*/ 1775 w 101"/>
                  <a:gd name="T43" fmla="*/ 1 h 56"/>
                  <a:gd name="T44" fmla="*/ 2116 w 101"/>
                  <a:gd name="T45" fmla="*/ 89 h 56"/>
                  <a:gd name="T46" fmla="*/ 2395 w 101"/>
                  <a:gd name="T47" fmla="*/ 157 h 56"/>
                  <a:gd name="T48" fmla="*/ 2640 w 101"/>
                  <a:gd name="T49" fmla="*/ 272 h 56"/>
                  <a:gd name="T50" fmla="*/ 2874 w 101"/>
                  <a:gd name="T51" fmla="*/ 464 h 56"/>
                  <a:gd name="T52" fmla="*/ 3095 w 101"/>
                  <a:gd name="T53" fmla="*/ 655 h 56"/>
                  <a:gd name="T54" fmla="*/ 3255 w 101"/>
                  <a:gd name="T55" fmla="*/ 916 h 56"/>
                  <a:gd name="T56" fmla="*/ 3415 w 101"/>
                  <a:gd name="T57" fmla="*/ 1147 h 56"/>
                  <a:gd name="T58" fmla="*/ 3492 w 101"/>
                  <a:gd name="T59" fmla="*/ 1370 h 56"/>
                  <a:gd name="T60" fmla="*/ 3492 w 101"/>
                  <a:gd name="T61" fmla="*/ 1522 h 56"/>
                  <a:gd name="T62" fmla="*/ 3486 w 101"/>
                  <a:gd name="T63" fmla="*/ 1670 h 5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1"/>
                  <a:gd name="T97" fmla="*/ 0 h 56"/>
                  <a:gd name="T98" fmla="*/ 101 w 101"/>
                  <a:gd name="T99" fmla="*/ 56 h 5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1" h="56">
                    <a:moveTo>
                      <a:pt x="100" y="53"/>
                    </a:moveTo>
                    <a:lnTo>
                      <a:pt x="96" y="55"/>
                    </a:lnTo>
                    <a:lnTo>
                      <a:pt x="90" y="56"/>
                    </a:lnTo>
                    <a:lnTo>
                      <a:pt x="81" y="56"/>
                    </a:lnTo>
                    <a:lnTo>
                      <a:pt x="71" y="56"/>
                    </a:lnTo>
                    <a:lnTo>
                      <a:pt x="60" y="54"/>
                    </a:lnTo>
                    <a:lnTo>
                      <a:pt x="49" y="52"/>
                    </a:lnTo>
                    <a:lnTo>
                      <a:pt x="40" y="50"/>
                    </a:lnTo>
                    <a:lnTo>
                      <a:pt x="32" y="47"/>
                    </a:lnTo>
                    <a:lnTo>
                      <a:pt x="26" y="43"/>
                    </a:lnTo>
                    <a:lnTo>
                      <a:pt x="20" y="38"/>
                    </a:lnTo>
                    <a:lnTo>
                      <a:pt x="14" y="33"/>
                    </a:lnTo>
                    <a:lnTo>
                      <a:pt x="8" y="27"/>
                    </a:lnTo>
                    <a:lnTo>
                      <a:pt x="4" y="21"/>
                    </a:lnTo>
                    <a:lnTo>
                      <a:pt x="1" y="15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5" y="5"/>
                    </a:lnTo>
                    <a:lnTo>
                      <a:pt x="11" y="3"/>
                    </a:lnTo>
                    <a:lnTo>
                      <a:pt x="20" y="1"/>
                    </a:lnTo>
                    <a:lnTo>
                      <a:pt x="30" y="0"/>
                    </a:lnTo>
                    <a:lnTo>
                      <a:pt x="51" y="1"/>
                    </a:lnTo>
                    <a:lnTo>
                      <a:pt x="61" y="3"/>
                    </a:lnTo>
                    <a:lnTo>
                      <a:pt x="69" y="5"/>
                    </a:lnTo>
                    <a:lnTo>
                      <a:pt x="76" y="9"/>
                    </a:lnTo>
                    <a:lnTo>
                      <a:pt x="83" y="15"/>
                    </a:lnTo>
                    <a:lnTo>
                      <a:pt x="89" y="21"/>
                    </a:lnTo>
                    <a:lnTo>
                      <a:pt x="94" y="29"/>
                    </a:lnTo>
                    <a:lnTo>
                      <a:pt x="98" y="37"/>
                    </a:lnTo>
                    <a:lnTo>
                      <a:pt x="101" y="44"/>
                    </a:lnTo>
                    <a:lnTo>
                      <a:pt x="101" y="49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1" name="Freeform 162"/>
              <p:cNvSpPr>
                <a:spLocks noChangeAspect="1"/>
              </p:cNvSpPr>
              <p:nvPr/>
            </p:nvSpPr>
            <p:spPr bwMode="auto">
              <a:xfrm>
                <a:off x="2311" y="2800"/>
                <a:ext cx="100" cy="136"/>
              </a:xfrm>
              <a:custGeom>
                <a:avLst/>
                <a:gdLst>
                  <a:gd name="T0" fmla="*/ 349 w 70"/>
                  <a:gd name="T1" fmla="*/ 3125 h 96"/>
                  <a:gd name="T2" fmla="*/ 499 w 70"/>
                  <a:gd name="T3" fmla="*/ 3105 h 96"/>
                  <a:gd name="T4" fmla="*/ 737 w 70"/>
                  <a:gd name="T5" fmla="*/ 2988 h 96"/>
                  <a:gd name="T6" fmla="*/ 987 w 70"/>
                  <a:gd name="T7" fmla="*/ 2832 h 96"/>
                  <a:gd name="T8" fmla="*/ 1266 w 70"/>
                  <a:gd name="T9" fmla="*/ 2601 h 96"/>
                  <a:gd name="T10" fmla="*/ 1566 w 70"/>
                  <a:gd name="T11" fmla="*/ 2369 h 96"/>
                  <a:gd name="T12" fmla="*/ 1809 w 70"/>
                  <a:gd name="T13" fmla="*/ 2109 h 96"/>
                  <a:gd name="T14" fmla="*/ 2067 w 70"/>
                  <a:gd name="T15" fmla="*/ 1877 h 96"/>
                  <a:gd name="T16" fmla="*/ 2204 w 70"/>
                  <a:gd name="T17" fmla="*/ 1646 h 96"/>
                  <a:gd name="T18" fmla="*/ 2304 w 70"/>
                  <a:gd name="T19" fmla="*/ 1434 h 96"/>
                  <a:gd name="T20" fmla="*/ 2416 w 70"/>
                  <a:gd name="T21" fmla="*/ 1206 h 96"/>
                  <a:gd name="T22" fmla="*/ 2476 w 70"/>
                  <a:gd name="T23" fmla="*/ 684 h 96"/>
                  <a:gd name="T24" fmla="*/ 2476 w 70"/>
                  <a:gd name="T25" fmla="*/ 424 h 96"/>
                  <a:gd name="T26" fmla="*/ 2476 w 70"/>
                  <a:gd name="T27" fmla="*/ 231 h 96"/>
                  <a:gd name="T28" fmla="*/ 2416 w 70"/>
                  <a:gd name="T29" fmla="*/ 74 h 96"/>
                  <a:gd name="T30" fmla="*/ 2304 w 70"/>
                  <a:gd name="T31" fmla="*/ 0 h 96"/>
                  <a:gd name="T32" fmla="*/ 2137 w 70"/>
                  <a:gd name="T33" fmla="*/ 0 h 96"/>
                  <a:gd name="T34" fmla="*/ 1904 w 70"/>
                  <a:gd name="T35" fmla="*/ 105 h 96"/>
                  <a:gd name="T36" fmla="*/ 1624 w 70"/>
                  <a:gd name="T37" fmla="*/ 211 h 96"/>
                  <a:gd name="T38" fmla="*/ 1329 w 70"/>
                  <a:gd name="T39" fmla="*/ 387 h 96"/>
                  <a:gd name="T40" fmla="*/ 987 w 70"/>
                  <a:gd name="T41" fmla="*/ 601 h 96"/>
                  <a:gd name="T42" fmla="*/ 713 w 70"/>
                  <a:gd name="T43" fmla="*/ 776 h 96"/>
                  <a:gd name="T44" fmla="*/ 476 w 70"/>
                  <a:gd name="T45" fmla="*/ 1012 h 96"/>
                  <a:gd name="T46" fmla="*/ 244 w 70"/>
                  <a:gd name="T47" fmla="*/ 1237 h 96"/>
                  <a:gd name="T48" fmla="*/ 114 w 70"/>
                  <a:gd name="T49" fmla="*/ 1489 h 96"/>
                  <a:gd name="T50" fmla="*/ 1 w 70"/>
                  <a:gd name="T51" fmla="*/ 1752 h 96"/>
                  <a:gd name="T52" fmla="*/ 0 w 70"/>
                  <a:gd name="T53" fmla="*/ 2095 h 96"/>
                  <a:gd name="T54" fmla="*/ 1 w 70"/>
                  <a:gd name="T55" fmla="*/ 2369 h 96"/>
                  <a:gd name="T56" fmla="*/ 80 w 70"/>
                  <a:gd name="T57" fmla="*/ 2641 h 96"/>
                  <a:gd name="T58" fmla="*/ 163 w 70"/>
                  <a:gd name="T59" fmla="*/ 2879 h 96"/>
                  <a:gd name="T60" fmla="*/ 244 w 70"/>
                  <a:gd name="T61" fmla="*/ 3029 h 96"/>
                  <a:gd name="T62" fmla="*/ 349 w 70"/>
                  <a:gd name="T63" fmla="*/ 3125 h 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0"/>
                  <a:gd name="T97" fmla="*/ 0 h 96"/>
                  <a:gd name="T98" fmla="*/ 70 w 70"/>
                  <a:gd name="T99" fmla="*/ 96 h 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0" h="96">
                    <a:moveTo>
                      <a:pt x="10" y="96"/>
                    </a:moveTo>
                    <a:lnTo>
                      <a:pt x="14" y="95"/>
                    </a:lnTo>
                    <a:lnTo>
                      <a:pt x="21" y="92"/>
                    </a:lnTo>
                    <a:lnTo>
                      <a:pt x="28" y="87"/>
                    </a:lnTo>
                    <a:lnTo>
                      <a:pt x="36" y="80"/>
                    </a:lnTo>
                    <a:lnTo>
                      <a:pt x="44" y="73"/>
                    </a:lnTo>
                    <a:lnTo>
                      <a:pt x="51" y="65"/>
                    </a:lnTo>
                    <a:lnTo>
                      <a:pt x="58" y="58"/>
                    </a:lnTo>
                    <a:lnTo>
                      <a:pt x="62" y="51"/>
                    </a:lnTo>
                    <a:lnTo>
                      <a:pt x="65" y="44"/>
                    </a:lnTo>
                    <a:lnTo>
                      <a:pt x="68" y="37"/>
                    </a:lnTo>
                    <a:lnTo>
                      <a:pt x="70" y="21"/>
                    </a:lnTo>
                    <a:lnTo>
                      <a:pt x="70" y="13"/>
                    </a:lnTo>
                    <a:lnTo>
                      <a:pt x="70" y="7"/>
                    </a:lnTo>
                    <a:lnTo>
                      <a:pt x="68" y="2"/>
                    </a:lnTo>
                    <a:lnTo>
                      <a:pt x="65" y="0"/>
                    </a:lnTo>
                    <a:lnTo>
                      <a:pt x="60" y="0"/>
                    </a:lnTo>
                    <a:lnTo>
                      <a:pt x="54" y="3"/>
                    </a:lnTo>
                    <a:lnTo>
                      <a:pt x="46" y="6"/>
                    </a:lnTo>
                    <a:lnTo>
                      <a:pt x="37" y="12"/>
                    </a:lnTo>
                    <a:lnTo>
                      <a:pt x="28" y="18"/>
                    </a:lnTo>
                    <a:lnTo>
                      <a:pt x="20" y="24"/>
                    </a:lnTo>
                    <a:lnTo>
                      <a:pt x="13" y="31"/>
                    </a:lnTo>
                    <a:lnTo>
                      <a:pt x="7" y="38"/>
                    </a:lnTo>
                    <a:lnTo>
                      <a:pt x="3" y="46"/>
                    </a:lnTo>
                    <a:lnTo>
                      <a:pt x="1" y="54"/>
                    </a:lnTo>
                    <a:lnTo>
                      <a:pt x="0" y="64"/>
                    </a:lnTo>
                    <a:lnTo>
                      <a:pt x="1" y="73"/>
                    </a:lnTo>
                    <a:lnTo>
                      <a:pt x="2" y="81"/>
                    </a:lnTo>
                    <a:lnTo>
                      <a:pt x="4" y="88"/>
                    </a:lnTo>
                    <a:lnTo>
                      <a:pt x="7" y="93"/>
                    </a:lnTo>
                    <a:lnTo>
                      <a:pt x="10" y="96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5192" name="Group 163"/>
              <p:cNvGrpSpPr>
                <a:grpSpLocks noChangeAspect="1"/>
              </p:cNvGrpSpPr>
              <p:nvPr/>
            </p:nvGrpSpPr>
            <p:grpSpPr bwMode="auto">
              <a:xfrm>
                <a:off x="1964" y="2447"/>
                <a:ext cx="145" cy="107"/>
                <a:chOff x="3053" y="1895"/>
                <a:chExt cx="102" cy="75"/>
              </a:xfrm>
            </p:grpSpPr>
            <p:sp>
              <p:nvSpPr>
                <p:cNvPr id="5209" name="Freeform 164"/>
                <p:cNvSpPr>
                  <a:spLocks noChangeAspect="1"/>
                </p:cNvSpPr>
                <p:nvPr/>
              </p:nvSpPr>
              <p:spPr bwMode="auto">
                <a:xfrm>
                  <a:off x="3053" y="1895"/>
                  <a:ext cx="102" cy="75"/>
                </a:xfrm>
                <a:custGeom>
                  <a:avLst/>
                  <a:gdLst>
                    <a:gd name="T0" fmla="*/ 102 w 102"/>
                    <a:gd name="T1" fmla="*/ 75 h 75"/>
                    <a:gd name="T2" fmla="*/ 89 w 102"/>
                    <a:gd name="T3" fmla="*/ 62 h 75"/>
                    <a:gd name="T4" fmla="*/ 76 w 102"/>
                    <a:gd name="T5" fmla="*/ 50 h 75"/>
                    <a:gd name="T6" fmla="*/ 64 w 102"/>
                    <a:gd name="T7" fmla="*/ 40 h 75"/>
                    <a:gd name="T8" fmla="*/ 59 w 102"/>
                    <a:gd name="T9" fmla="*/ 36 h 75"/>
                    <a:gd name="T10" fmla="*/ 54 w 102"/>
                    <a:gd name="T11" fmla="*/ 33 h 75"/>
                    <a:gd name="T12" fmla="*/ 49 w 102"/>
                    <a:gd name="T13" fmla="*/ 31 h 75"/>
                    <a:gd name="T14" fmla="*/ 45 w 102"/>
                    <a:gd name="T15" fmla="*/ 31 h 75"/>
                    <a:gd name="T16" fmla="*/ 37 w 102"/>
                    <a:gd name="T17" fmla="*/ 32 h 75"/>
                    <a:gd name="T18" fmla="*/ 30 w 102"/>
                    <a:gd name="T19" fmla="*/ 34 h 75"/>
                    <a:gd name="T20" fmla="*/ 27 w 102"/>
                    <a:gd name="T21" fmla="*/ 34 h 75"/>
                    <a:gd name="T22" fmla="*/ 24 w 102"/>
                    <a:gd name="T23" fmla="*/ 33 h 75"/>
                    <a:gd name="T24" fmla="*/ 21 w 102"/>
                    <a:gd name="T25" fmla="*/ 30 h 75"/>
                    <a:gd name="T26" fmla="*/ 18 w 102"/>
                    <a:gd name="T27" fmla="*/ 27 h 75"/>
                    <a:gd name="T28" fmla="*/ 12 w 102"/>
                    <a:gd name="T29" fmla="*/ 17 h 75"/>
                    <a:gd name="T30" fmla="*/ 6 w 102"/>
                    <a:gd name="T31" fmla="*/ 7 h 75"/>
                    <a:gd name="T32" fmla="*/ 3 w 102"/>
                    <a:gd name="T33" fmla="*/ 3 h 75"/>
                    <a:gd name="T34" fmla="*/ 0 w 102"/>
                    <a:gd name="T35" fmla="*/ 0 h 75"/>
                    <a:gd name="T36" fmla="*/ 102 w 102"/>
                    <a:gd name="T37" fmla="*/ 75 h 7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2"/>
                    <a:gd name="T58" fmla="*/ 0 h 75"/>
                    <a:gd name="T59" fmla="*/ 102 w 102"/>
                    <a:gd name="T60" fmla="*/ 75 h 7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2" h="75">
                      <a:moveTo>
                        <a:pt x="102" y="75"/>
                      </a:moveTo>
                      <a:lnTo>
                        <a:pt x="89" y="62"/>
                      </a:lnTo>
                      <a:lnTo>
                        <a:pt x="76" y="50"/>
                      </a:lnTo>
                      <a:lnTo>
                        <a:pt x="64" y="40"/>
                      </a:lnTo>
                      <a:lnTo>
                        <a:pt x="59" y="36"/>
                      </a:lnTo>
                      <a:lnTo>
                        <a:pt x="54" y="33"/>
                      </a:lnTo>
                      <a:lnTo>
                        <a:pt x="49" y="31"/>
                      </a:lnTo>
                      <a:lnTo>
                        <a:pt x="45" y="31"/>
                      </a:lnTo>
                      <a:lnTo>
                        <a:pt x="37" y="32"/>
                      </a:lnTo>
                      <a:lnTo>
                        <a:pt x="30" y="34"/>
                      </a:lnTo>
                      <a:lnTo>
                        <a:pt x="27" y="34"/>
                      </a:lnTo>
                      <a:lnTo>
                        <a:pt x="24" y="33"/>
                      </a:lnTo>
                      <a:lnTo>
                        <a:pt x="21" y="30"/>
                      </a:lnTo>
                      <a:lnTo>
                        <a:pt x="18" y="27"/>
                      </a:lnTo>
                      <a:lnTo>
                        <a:pt x="12" y="17"/>
                      </a:lnTo>
                      <a:lnTo>
                        <a:pt x="6" y="7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102" y="7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10" name="Freeform 165"/>
                <p:cNvSpPr>
                  <a:spLocks noChangeAspect="1"/>
                </p:cNvSpPr>
                <p:nvPr/>
              </p:nvSpPr>
              <p:spPr bwMode="auto">
                <a:xfrm>
                  <a:off x="3053" y="1895"/>
                  <a:ext cx="102" cy="75"/>
                </a:xfrm>
                <a:custGeom>
                  <a:avLst/>
                  <a:gdLst>
                    <a:gd name="T0" fmla="*/ 102 w 102"/>
                    <a:gd name="T1" fmla="*/ 75 h 75"/>
                    <a:gd name="T2" fmla="*/ 89 w 102"/>
                    <a:gd name="T3" fmla="*/ 62 h 75"/>
                    <a:gd name="T4" fmla="*/ 76 w 102"/>
                    <a:gd name="T5" fmla="*/ 50 h 75"/>
                    <a:gd name="T6" fmla="*/ 64 w 102"/>
                    <a:gd name="T7" fmla="*/ 40 h 75"/>
                    <a:gd name="T8" fmla="*/ 59 w 102"/>
                    <a:gd name="T9" fmla="*/ 36 h 75"/>
                    <a:gd name="T10" fmla="*/ 54 w 102"/>
                    <a:gd name="T11" fmla="*/ 33 h 75"/>
                    <a:gd name="T12" fmla="*/ 49 w 102"/>
                    <a:gd name="T13" fmla="*/ 31 h 75"/>
                    <a:gd name="T14" fmla="*/ 45 w 102"/>
                    <a:gd name="T15" fmla="*/ 31 h 75"/>
                    <a:gd name="T16" fmla="*/ 37 w 102"/>
                    <a:gd name="T17" fmla="*/ 32 h 75"/>
                    <a:gd name="T18" fmla="*/ 30 w 102"/>
                    <a:gd name="T19" fmla="*/ 34 h 75"/>
                    <a:gd name="T20" fmla="*/ 27 w 102"/>
                    <a:gd name="T21" fmla="*/ 34 h 75"/>
                    <a:gd name="T22" fmla="*/ 24 w 102"/>
                    <a:gd name="T23" fmla="*/ 33 h 75"/>
                    <a:gd name="T24" fmla="*/ 21 w 102"/>
                    <a:gd name="T25" fmla="*/ 30 h 75"/>
                    <a:gd name="T26" fmla="*/ 18 w 102"/>
                    <a:gd name="T27" fmla="*/ 27 h 75"/>
                    <a:gd name="T28" fmla="*/ 12 w 102"/>
                    <a:gd name="T29" fmla="*/ 17 h 75"/>
                    <a:gd name="T30" fmla="*/ 6 w 102"/>
                    <a:gd name="T31" fmla="*/ 7 h 75"/>
                    <a:gd name="T32" fmla="*/ 3 w 102"/>
                    <a:gd name="T33" fmla="*/ 3 h 75"/>
                    <a:gd name="T34" fmla="*/ 0 w 102"/>
                    <a:gd name="T35" fmla="*/ 0 h 7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02"/>
                    <a:gd name="T55" fmla="*/ 0 h 75"/>
                    <a:gd name="T56" fmla="*/ 102 w 102"/>
                    <a:gd name="T57" fmla="*/ 75 h 7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02" h="75">
                      <a:moveTo>
                        <a:pt x="102" y="75"/>
                      </a:moveTo>
                      <a:lnTo>
                        <a:pt x="89" y="62"/>
                      </a:lnTo>
                      <a:lnTo>
                        <a:pt x="76" y="50"/>
                      </a:lnTo>
                      <a:lnTo>
                        <a:pt x="64" y="40"/>
                      </a:lnTo>
                      <a:lnTo>
                        <a:pt x="59" y="36"/>
                      </a:lnTo>
                      <a:lnTo>
                        <a:pt x="54" y="33"/>
                      </a:lnTo>
                      <a:lnTo>
                        <a:pt x="49" y="31"/>
                      </a:lnTo>
                      <a:lnTo>
                        <a:pt x="45" y="31"/>
                      </a:lnTo>
                      <a:lnTo>
                        <a:pt x="37" y="32"/>
                      </a:lnTo>
                      <a:lnTo>
                        <a:pt x="30" y="34"/>
                      </a:lnTo>
                      <a:lnTo>
                        <a:pt x="27" y="34"/>
                      </a:lnTo>
                      <a:lnTo>
                        <a:pt x="24" y="33"/>
                      </a:lnTo>
                      <a:lnTo>
                        <a:pt x="21" y="30"/>
                      </a:lnTo>
                      <a:lnTo>
                        <a:pt x="18" y="27"/>
                      </a:lnTo>
                      <a:lnTo>
                        <a:pt x="12" y="17"/>
                      </a:lnTo>
                      <a:lnTo>
                        <a:pt x="6" y="7"/>
                      </a:lnTo>
                      <a:lnTo>
                        <a:pt x="3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193" name="Group 166"/>
              <p:cNvGrpSpPr>
                <a:grpSpLocks noChangeAspect="1"/>
              </p:cNvGrpSpPr>
              <p:nvPr/>
            </p:nvGrpSpPr>
            <p:grpSpPr bwMode="auto">
              <a:xfrm>
                <a:off x="2094" y="2355"/>
                <a:ext cx="31" cy="177"/>
                <a:chOff x="3144" y="1830"/>
                <a:chExt cx="22" cy="125"/>
              </a:xfrm>
            </p:grpSpPr>
            <p:sp>
              <p:nvSpPr>
                <p:cNvPr id="5207" name="Freeform 167"/>
                <p:cNvSpPr>
                  <a:spLocks noChangeAspect="1"/>
                </p:cNvSpPr>
                <p:nvPr/>
              </p:nvSpPr>
              <p:spPr bwMode="auto">
                <a:xfrm>
                  <a:off x="3144" y="1830"/>
                  <a:ext cx="22" cy="125"/>
                </a:xfrm>
                <a:custGeom>
                  <a:avLst/>
                  <a:gdLst>
                    <a:gd name="T0" fmla="*/ 2 w 22"/>
                    <a:gd name="T1" fmla="*/ 125 h 125"/>
                    <a:gd name="T2" fmla="*/ 1 w 22"/>
                    <a:gd name="T3" fmla="*/ 107 h 125"/>
                    <a:gd name="T4" fmla="*/ 0 w 22"/>
                    <a:gd name="T5" fmla="*/ 89 h 125"/>
                    <a:gd name="T6" fmla="*/ 0 w 22"/>
                    <a:gd name="T7" fmla="*/ 74 h 125"/>
                    <a:gd name="T8" fmla="*/ 2 w 22"/>
                    <a:gd name="T9" fmla="*/ 61 h 125"/>
                    <a:gd name="T10" fmla="*/ 4 w 22"/>
                    <a:gd name="T11" fmla="*/ 56 h 125"/>
                    <a:gd name="T12" fmla="*/ 7 w 22"/>
                    <a:gd name="T13" fmla="*/ 53 h 125"/>
                    <a:gd name="T14" fmla="*/ 13 w 22"/>
                    <a:gd name="T15" fmla="*/ 49 h 125"/>
                    <a:gd name="T16" fmla="*/ 19 w 22"/>
                    <a:gd name="T17" fmla="*/ 45 h 125"/>
                    <a:gd name="T18" fmla="*/ 21 w 22"/>
                    <a:gd name="T19" fmla="*/ 42 h 125"/>
                    <a:gd name="T20" fmla="*/ 22 w 22"/>
                    <a:gd name="T21" fmla="*/ 39 h 125"/>
                    <a:gd name="T22" fmla="*/ 22 w 22"/>
                    <a:gd name="T23" fmla="*/ 35 h 125"/>
                    <a:gd name="T24" fmla="*/ 21 w 22"/>
                    <a:gd name="T25" fmla="*/ 30 h 125"/>
                    <a:gd name="T26" fmla="*/ 18 w 22"/>
                    <a:gd name="T27" fmla="*/ 20 h 125"/>
                    <a:gd name="T28" fmla="*/ 15 w 22"/>
                    <a:gd name="T29" fmla="*/ 9 h 125"/>
                    <a:gd name="T30" fmla="*/ 14 w 22"/>
                    <a:gd name="T31" fmla="*/ 4 h 125"/>
                    <a:gd name="T32" fmla="*/ 13 w 22"/>
                    <a:gd name="T33" fmla="*/ 0 h 125"/>
                    <a:gd name="T34" fmla="*/ 2 w 22"/>
                    <a:gd name="T35" fmla="*/ 125 h 12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2"/>
                    <a:gd name="T55" fmla="*/ 0 h 125"/>
                    <a:gd name="T56" fmla="*/ 22 w 22"/>
                    <a:gd name="T57" fmla="*/ 125 h 12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2" h="125">
                      <a:moveTo>
                        <a:pt x="2" y="125"/>
                      </a:moveTo>
                      <a:lnTo>
                        <a:pt x="1" y="107"/>
                      </a:lnTo>
                      <a:lnTo>
                        <a:pt x="0" y="89"/>
                      </a:lnTo>
                      <a:lnTo>
                        <a:pt x="0" y="74"/>
                      </a:lnTo>
                      <a:lnTo>
                        <a:pt x="2" y="61"/>
                      </a:lnTo>
                      <a:lnTo>
                        <a:pt x="4" y="56"/>
                      </a:lnTo>
                      <a:lnTo>
                        <a:pt x="7" y="53"/>
                      </a:lnTo>
                      <a:lnTo>
                        <a:pt x="13" y="49"/>
                      </a:lnTo>
                      <a:lnTo>
                        <a:pt x="19" y="45"/>
                      </a:lnTo>
                      <a:lnTo>
                        <a:pt x="21" y="42"/>
                      </a:lnTo>
                      <a:lnTo>
                        <a:pt x="22" y="39"/>
                      </a:lnTo>
                      <a:lnTo>
                        <a:pt x="22" y="35"/>
                      </a:lnTo>
                      <a:lnTo>
                        <a:pt x="21" y="30"/>
                      </a:lnTo>
                      <a:lnTo>
                        <a:pt x="18" y="20"/>
                      </a:lnTo>
                      <a:lnTo>
                        <a:pt x="15" y="9"/>
                      </a:lnTo>
                      <a:lnTo>
                        <a:pt x="14" y="4"/>
                      </a:lnTo>
                      <a:lnTo>
                        <a:pt x="13" y="0"/>
                      </a:lnTo>
                      <a:lnTo>
                        <a:pt x="2" y="12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08" name="Freeform 168"/>
                <p:cNvSpPr>
                  <a:spLocks noChangeAspect="1"/>
                </p:cNvSpPr>
                <p:nvPr/>
              </p:nvSpPr>
              <p:spPr bwMode="auto">
                <a:xfrm>
                  <a:off x="3144" y="1830"/>
                  <a:ext cx="22" cy="125"/>
                </a:xfrm>
                <a:custGeom>
                  <a:avLst/>
                  <a:gdLst>
                    <a:gd name="T0" fmla="*/ 2 w 22"/>
                    <a:gd name="T1" fmla="*/ 125 h 125"/>
                    <a:gd name="T2" fmla="*/ 1 w 22"/>
                    <a:gd name="T3" fmla="*/ 107 h 125"/>
                    <a:gd name="T4" fmla="*/ 0 w 22"/>
                    <a:gd name="T5" fmla="*/ 89 h 125"/>
                    <a:gd name="T6" fmla="*/ 0 w 22"/>
                    <a:gd name="T7" fmla="*/ 74 h 125"/>
                    <a:gd name="T8" fmla="*/ 2 w 22"/>
                    <a:gd name="T9" fmla="*/ 61 h 125"/>
                    <a:gd name="T10" fmla="*/ 4 w 22"/>
                    <a:gd name="T11" fmla="*/ 56 h 125"/>
                    <a:gd name="T12" fmla="*/ 7 w 22"/>
                    <a:gd name="T13" fmla="*/ 53 h 125"/>
                    <a:gd name="T14" fmla="*/ 13 w 22"/>
                    <a:gd name="T15" fmla="*/ 49 h 125"/>
                    <a:gd name="T16" fmla="*/ 19 w 22"/>
                    <a:gd name="T17" fmla="*/ 45 h 125"/>
                    <a:gd name="T18" fmla="*/ 21 w 22"/>
                    <a:gd name="T19" fmla="*/ 42 h 125"/>
                    <a:gd name="T20" fmla="*/ 22 w 22"/>
                    <a:gd name="T21" fmla="*/ 39 h 125"/>
                    <a:gd name="T22" fmla="*/ 22 w 22"/>
                    <a:gd name="T23" fmla="*/ 35 h 125"/>
                    <a:gd name="T24" fmla="*/ 21 w 22"/>
                    <a:gd name="T25" fmla="*/ 30 h 125"/>
                    <a:gd name="T26" fmla="*/ 18 w 22"/>
                    <a:gd name="T27" fmla="*/ 20 h 125"/>
                    <a:gd name="T28" fmla="*/ 15 w 22"/>
                    <a:gd name="T29" fmla="*/ 9 h 125"/>
                    <a:gd name="T30" fmla="*/ 14 w 22"/>
                    <a:gd name="T31" fmla="*/ 4 h 125"/>
                    <a:gd name="T32" fmla="*/ 13 w 22"/>
                    <a:gd name="T33" fmla="*/ 0 h 1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2"/>
                    <a:gd name="T52" fmla="*/ 0 h 125"/>
                    <a:gd name="T53" fmla="*/ 22 w 22"/>
                    <a:gd name="T54" fmla="*/ 125 h 12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2" h="125">
                      <a:moveTo>
                        <a:pt x="2" y="125"/>
                      </a:moveTo>
                      <a:lnTo>
                        <a:pt x="1" y="107"/>
                      </a:lnTo>
                      <a:lnTo>
                        <a:pt x="0" y="89"/>
                      </a:lnTo>
                      <a:lnTo>
                        <a:pt x="0" y="74"/>
                      </a:lnTo>
                      <a:lnTo>
                        <a:pt x="2" y="61"/>
                      </a:lnTo>
                      <a:lnTo>
                        <a:pt x="4" y="56"/>
                      </a:lnTo>
                      <a:lnTo>
                        <a:pt x="7" y="53"/>
                      </a:lnTo>
                      <a:lnTo>
                        <a:pt x="13" y="49"/>
                      </a:lnTo>
                      <a:lnTo>
                        <a:pt x="19" y="45"/>
                      </a:lnTo>
                      <a:lnTo>
                        <a:pt x="21" y="42"/>
                      </a:lnTo>
                      <a:lnTo>
                        <a:pt x="22" y="39"/>
                      </a:lnTo>
                      <a:lnTo>
                        <a:pt x="22" y="35"/>
                      </a:lnTo>
                      <a:lnTo>
                        <a:pt x="21" y="30"/>
                      </a:lnTo>
                      <a:lnTo>
                        <a:pt x="18" y="20"/>
                      </a:lnTo>
                      <a:lnTo>
                        <a:pt x="15" y="9"/>
                      </a:lnTo>
                      <a:lnTo>
                        <a:pt x="14" y="4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194" name="Group 169"/>
              <p:cNvGrpSpPr>
                <a:grpSpLocks noChangeAspect="1"/>
              </p:cNvGrpSpPr>
              <p:nvPr/>
            </p:nvGrpSpPr>
            <p:grpSpPr bwMode="auto">
              <a:xfrm>
                <a:off x="1985" y="2373"/>
                <a:ext cx="103" cy="155"/>
                <a:chOff x="3068" y="1843"/>
                <a:chExt cx="72" cy="109"/>
              </a:xfrm>
            </p:grpSpPr>
            <p:sp>
              <p:nvSpPr>
                <p:cNvPr id="5205" name="Freeform 170"/>
                <p:cNvSpPr>
                  <a:spLocks noChangeAspect="1"/>
                </p:cNvSpPr>
                <p:nvPr/>
              </p:nvSpPr>
              <p:spPr bwMode="auto">
                <a:xfrm>
                  <a:off x="3068" y="1843"/>
                  <a:ext cx="72" cy="109"/>
                </a:xfrm>
                <a:custGeom>
                  <a:avLst/>
                  <a:gdLst>
                    <a:gd name="T0" fmla="*/ 72 w 72"/>
                    <a:gd name="T1" fmla="*/ 109 h 109"/>
                    <a:gd name="T2" fmla="*/ 59 w 72"/>
                    <a:gd name="T3" fmla="*/ 94 h 109"/>
                    <a:gd name="T4" fmla="*/ 48 w 72"/>
                    <a:gd name="T5" fmla="*/ 80 h 109"/>
                    <a:gd name="T6" fmla="*/ 38 w 72"/>
                    <a:gd name="T7" fmla="*/ 67 h 109"/>
                    <a:gd name="T8" fmla="*/ 35 w 72"/>
                    <a:gd name="T9" fmla="*/ 62 h 109"/>
                    <a:gd name="T10" fmla="*/ 32 w 72"/>
                    <a:gd name="T11" fmla="*/ 56 h 109"/>
                    <a:gd name="T12" fmla="*/ 30 w 72"/>
                    <a:gd name="T13" fmla="*/ 51 h 109"/>
                    <a:gd name="T14" fmla="*/ 30 w 72"/>
                    <a:gd name="T15" fmla="*/ 47 h 109"/>
                    <a:gd name="T16" fmla="*/ 31 w 72"/>
                    <a:gd name="T17" fmla="*/ 40 h 109"/>
                    <a:gd name="T18" fmla="*/ 33 w 72"/>
                    <a:gd name="T19" fmla="*/ 33 h 109"/>
                    <a:gd name="T20" fmla="*/ 33 w 72"/>
                    <a:gd name="T21" fmla="*/ 30 h 109"/>
                    <a:gd name="T22" fmla="*/ 32 w 72"/>
                    <a:gd name="T23" fmla="*/ 27 h 109"/>
                    <a:gd name="T24" fmla="*/ 30 w 72"/>
                    <a:gd name="T25" fmla="*/ 24 h 109"/>
                    <a:gd name="T26" fmla="*/ 26 w 72"/>
                    <a:gd name="T27" fmla="*/ 20 h 109"/>
                    <a:gd name="T28" fmla="*/ 17 w 72"/>
                    <a:gd name="T29" fmla="*/ 14 h 109"/>
                    <a:gd name="T30" fmla="*/ 7 w 72"/>
                    <a:gd name="T31" fmla="*/ 7 h 109"/>
                    <a:gd name="T32" fmla="*/ 3 w 72"/>
                    <a:gd name="T33" fmla="*/ 3 h 109"/>
                    <a:gd name="T34" fmla="*/ 0 w 72"/>
                    <a:gd name="T35" fmla="*/ 0 h 109"/>
                    <a:gd name="T36" fmla="*/ 72 w 72"/>
                    <a:gd name="T37" fmla="*/ 109 h 10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2"/>
                    <a:gd name="T58" fmla="*/ 0 h 109"/>
                    <a:gd name="T59" fmla="*/ 72 w 72"/>
                    <a:gd name="T60" fmla="*/ 109 h 10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2" h="109">
                      <a:moveTo>
                        <a:pt x="72" y="109"/>
                      </a:moveTo>
                      <a:lnTo>
                        <a:pt x="59" y="94"/>
                      </a:lnTo>
                      <a:lnTo>
                        <a:pt x="48" y="80"/>
                      </a:lnTo>
                      <a:lnTo>
                        <a:pt x="38" y="67"/>
                      </a:lnTo>
                      <a:lnTo>
                        <a:pt x="35" y="62"/>
                      </a:lnTo>
                      <a:lnTo>
                        <a:pt x="32" y="56"/>
                      </a:lnTo>
                      <a:lnTo>
                        <a:pt x="30" y="51"/>
                      </a:lnTo>
                      <a:lnTo>
                        <a:pt x="30" y="47"/>
                      </a:lnTo>
                      <a:lnTo>
                        <a:pt x="31" y="40"/>
                      </a:lnTo>
                      <a:lnTo>
                        <a:pt x="33" y="33"/>
                      </a:lnTo>
                      <a:lnTo>
                        <a:pt x="33" y="30"/>
                      </a:lnTo>
                      <a:lnTo>
                        <a:pt x="32" y="27"/>
                      </a:lnTo>
                      <a:lnTo>
                        <a:pt x="30" y="24"/>
                      </a:lnTo>
                      <a:lnTo>
                        <a:pt x="26" y="20"/>
                      </a:lnTo>
                      <a:lnTo>
                        <a:pt x="17" y="14"/>
                      </a:lnTo>
                      <a:lnTo>
                        <a:pt x="7" y="7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72" y="109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06" name="Freeform 171"/>
                <p:cNvSpPr>
                  <a:spLocks noChangeAspect="1"/>
                </p:cNvSpPr>
                <p:nvPr/>
              </p:nvSpPr>
              <p:spPr bwMode="auto">
                <a:xfrm>
                  <a:off x="3068" y="1843"/>
                  <a:ext cx="72" cy="109"/>
                </a:xfrm>
                <a:custGeom>
                  <a:avLst/>
                  <a:gdLst>
                    <a:gd name="T0" fmla="*/ 72 w 72"/>
                    <a:gd name="T1" fmla="*/ 109 h 109"/>
                    <a:gd name="T2" fmla="*/ 59 w 72"/>
                    <a:gd name="T3" fmla="*/ 94 h 109"/>
                    <a:gd name="T4" fmla="*/ 48 w 72"/>
                    <a:gd name="T5" fmla="*/ 80 h 109"/>
                    <a:gd name="T6" fmla="*/ 38 w 72"/>
                    <a:gd name="T7" fmla="*/ 67 h 109"/>
                    <a:gd name="T8" fmla="*/ 35 w 72"/>
                    <a:gd name="T9" fmla="*/ 62 h 109"/>
                    <a:gd name="T10" fmla="*/ 32 w 72"/>
                    <a:gd name="T11" fmla="*/ 56 h 109"/>
                    <a:gd name="T12" fmla="*/ 30 w 72"/>
                    <a:gd name="T13" fmla="*/ 51 h 109"/>
                    <a:gd name="T14" fmla="*/ 30 w 72"/>
                    <a:gd name="T15" fmla="*/ 47 h 109"/>
                    <a:gd name="T16" fmla="*/ 31 w 72"/>
                    <a:gd name="T17" fmla="*/ 40 h 109"/>
                    <a:gd name="T18" fmla="*/ 33 w 72"/>
                    <a:gd name="T19" fmla="*/ 33 h 109"/>
                    <a:gd name="T20" fmla="*/ 33 w 72"/>
                    <a:gd name="T21" fmla="*/ 30 h 109"/>
                    <a:gd name="T22" fmla="*/ 32 w 72"/>
                    <a:gd name="T23" fmla="*/ 27 h 109"/>
                    <a:gd name="T24" fmla="*/ 30 w 72"/>
                    <a:gd name="T25" fmla="*/ 24 h 109"/>
                    <a:gd name="T26" fmla="*/ 26 w 72"/>
                    <a:gd name="T27" fmla="*/ 20 h 109"/>
                    <a:gd name="T28" fmla="*/ 17 w 72"/>
                    <a:gd name="T29" fmla="*/ 14 h 109"/>
                    <a:gd name="T30" fmla="*/ 7 w 72"/>
                    <a:gd name="T31" fmla="*/ 7 h 109"/>
                    <a:gd name="T32" fmla="*/ 3 w 72"/>
                    <a:gd name="T33" fmla="*/ 3 h 109"/>
                    <a:gd name="T34" fmla="*/ 0 w 72"/>
                    <a:gd name="T35" fmla="*/ 0 h 10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2"/>
                    <a:gd name="T55" fmla="*/ 0 h 109"/>
                    <a:gd name="T56" fmla="*/ 72 w 72"/>
                    <a:gd name="T57" fmla="*/ 109 h 10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2" h="109">
                      <a:moveTo>
                        <a:pt x="72" y="109"/>
                      </a:moveTo>
                      <a:lnTo>
                        <a:pt x="59" y="94"/>
                      </a:lnTo>
                      <a:lnTo>
                        <a:pt x="48" y="80"/>
                      </a:lnTo>
                      <a:lnTo>
                        <a:pt x="38" y="67"/>
                      </a:lnTo>
                      <a:lnTo>
                        <a:pt x="35" y="62"/>
                      </a:lnTo>
                      <a:lnTo>
                        <a:pt x="32" y="56"/>
                      </a:lnTo>
                      <a:lnTo>
                        <a:pt x="30" y="51"/>
                      </a:lnTo>
                      <a:lnTo>
                        <a:pt x="30" y="47"/>
                      </a:lnTo>
                      <a:lnTo>
                        <a:pt x="31" y="40"/>
                      </a:lnTo>
                      <a:lnTo>
                        <a:pt x="33" y="33"/>
                      </a:lnTo>
                      <a:lnTo>
                        <a:pt x="33" y="30"/>
                      </a:lnTo>
                      <a:lnTo>
                        <a:pt x="32" y="27"/>
                      </a:lnTo>
                      <a:lnTo>
                        <a:pt x="30" y="24"/>
                      </a:lnTo>
                      <a:lnTo>
                        <a:pt x="26" y="20"/>
                      </a:lnTo>
                      <a:lnTo>
                        <a:pt x="17" y="14"/>
                      </a:lnTo>
                      <a:lnTo>
                        <a:pt x="7" y="7"/>
                      </a:lnTo>
                      <a:lnTo>
                        <a:pt x="3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195" name="Group 172"/>
              <p:cNvGrpSpPr>
                <a:grpSpLocks noChangeAspect="1"/>
              </p:cNvGrpSpPr>
              <p:nvPr/>
            </p:nvGrpSpPr>
            <p:grpSpPr bwMode="auto">
              <a:xfrm>
                <a:off x="2281" y="2228"/>
                <a:ext cx="144" cy="289"/>
                <a:chOff x="3231" y="1741"/>
                <a:chExt cx="101" cy="203"/>
              </a:xfrm>
            </p:grpSpPr>
            <p:sp>
              <p:nvSpPr>
                <p:cNvPr id="5203" name="Freeform 173"/>
                <p:cNvSpPr>
                  <a:spLocks noChangeAspect="1"/>
                </p:cNvSpPr>
                <p:nvPr/>
              </p:nvSpPr>
              <p:spPr bwMode="auto">
                <a:xfrm>
                  <a:off x="3231" y="1741"/>
                  <a:ext cx="101" cy="203"/>
                </a:xfrm>
                <a:custGeom>
                  <a:avLst/>
                  <a:gdLst>
                    <a:gd name="T0" fmla="*/ 101 w 101"/>
                    <a:gd name="T1" fmla="*/ 203 h 203"/>
                    <a:gd name="T2" fmla="*/ 85 w 101"/>
                    <a:gd name="T3" fmla="*/ 161 h 203"/>
                    <a:gd name="T4" fmla="*/ 77 w 101"/>
                    <a:gd name="T5" fmla="*/ 141 h 203"/>
                    <a:gd name="T6" fmla="*/ 70 w 101"/>
                    <a:gd name="T7" fmla="*/ 122 h 203"/>
                    <a:gd name="T8" fmla="*/ 62 w 101"/>
                    <a:gd name="T9" fmla="*/ 103 h 203"/>
                    <a:gd name="T10" fmla="*/ 55 w 101"/>
                    <a:gd name="T11" fmla="*/ 86 h 203"/>
                    <a:gd name="T12" fmla="*/ 48 w 101"/>
                    <a:gd name="T13" fmla="*/ 71 h 203"/>
                    <a:gd name="T14" fmla="*/ 41 w 101"/>
                    <a:gd name="T15" fmla="*/ 57 h 203"/>
                    <a:gd name="T16" fmla="*/ 35 w 101"/>
                    <a:gd name="T17" fmla="*/ 46 h 203"/>
                    <a:gd name="T18" fmla="*/ 29 w 101"/>
                    <a:gd name="T19" fmla="*/ 36 h 203"/>
                    <a:gd name="T20" fmla="*/ 24 w 101"/>
                    <a:gd name="T21" fmla="*/ 28 h 203"/>
                    <a:gd name="T22" fmla="*/ 19 w 101"/>
                    <a:gd name="T23" fmla="*/ 21 h 203"/>
                    <a:gd name="T24" fmla="*/ 9 w 101"/>
                    <a:gd name="T25" fmla="*/ 9 h 203"/>
                    <a:gd name="T26" fmla="*/ 0 w 101"/>
                    <a:gd name="T27" fmla="*/ 0 h 203"/>
                    <a:gd name="T28" fmla="*/ 101 w 101"/>
                    <a:gd name="T29" fmla="*/ 203 h 20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01"/>
                    <a:gd name="T46" fmla="*/ 0 h 203"/>
                    <a:gd name="T47" fmla="*/ 101 w 101"/>
                    <a:gd name="T48" fmla="*/ 203 h 20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01" h="203">
                      <a:moveTo>
                        <a:pt x="101" y="203"/>
                      </a:moveTo>
                      <a:lnTo>
                        <a:pt x="85" y="161"/>
                      </a:lnTo>
                      <a:lnTo>
                        <a:pt x="77" y="141"/>
                      </a:lnTo>
                      <a:lnTo>
                        <a:pt x="70" y="122"/>
                      </a:lnTo>
                      <a:lnTo>
                        <a:pt x="62" y="103"/>
                      </a:lnTo>
                      <a:lnTo>
                        <a:pt x="55" y="86"/>
                      </a:lnTo>
                      <a:lnTo>
                        <a:pt x="48" y="71"/>
                      </a:lnTo>
                      <a:lnTo>
                        <a:pt x="41" y="57"/>
                      </a:lnTo>
                      <a:lnTo>
                        <a:pt x="35" y="46"/>
                      </a:lnTo>
                      <a:lnTo>
                        <a:pt x="29" y="36"/>
                      </a:lnTo>
                      <a:lnTo>
                        <a:pt x="24" y="28"/>
                      </a:lnTo>
                      <a:lnTo>
                        <a:pt x="19" y="21"/>
                      </a:lnTo>
                      <a:lnTo>
                        <a:pt x="9" y="9"/>
                      </a:lnTo>
                      <a:lnTo>
                        <a:pt x="0" y="0"/>
                      </a:lnTo>
                      <a:lnTo>
                        <a:pt x="101" y="20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04" name="Freeform 174"/>
                <p:cNvSpPr>
                  <a:spLocks noChangeAspect="1"/>
                </p:cNvSpPr>
                <p:nvPr/>
              </p:nvSpPr>
              <p:spPr bwMode="auto">
                <a:xfrm>
                  <a:off x="3231" y="1741"/>
                  <a:ext cx="101" cy="203"/>
                </a:xfrm>
                <a:custGeom>
                  <a:avLst/>
                  <a:gdLst>
                    <a:gd name="T0" fmla="*/ 101 w 101"/>
                    <a:gd name="T1" fmla="*/ 203 h 203"/>
                    <a:gd name="T2" fmla="*/ 85 w 101"/>
                    <a:gd name="T3" fmla="*/ 161 h 203"/>
                    <a:gd name="T4" fmla="*/ 77 w 101"/>
                    <a:gd name="T5" fmla="*/ 141 h 203"/>
                    <a:gd name="T6" fmla="*/ 70 w 101"/>
                    <a:gd name="T7" fmla="*/ 122 h 203"/>
                    <a:gd name="T8" fmla="*/ 62 w 101"/>
                    <a:gd name="T9" fmla="*/ 103 h 203"/>
                    <a:gd name="T10" fmla="*/ 55 w 101"/>
                    <a:gd name="T11" fmla="*/ 86 h 203"/>
                    <a:gd name="T12" fmla="*/ 48 w 101"/>
                    <a:gd name="T13" fmla="*/ 71 h 203"/>
                    <a:gd name="T14" fmla="*/ 41 w 101"/>
                    <a:gd name="T15" fmla="*/ 57 h 203"/>
                    <a:gd name="T16" fmla="*/ 35 w 101"/>
                    <a:gd name="T17" fmla="*/ 46 h 203"/>
                    <a:gd name="T18" fmla="*/ 29 w 101"/>
                    <a:gd name="T19" fmla="*/ 36 h 203"/>
                    <a:gd name="T20" fmla="*/ 24 w 101"/>
                    <a:gd name="T21" fmla="*/ 28 h 203"/>
                    <a:gd name="T22" fmla="*/ 19 w 101"/>
                    <a:gd name="T23" fmla="*/ 21 h 203"/>
                    <a:gd name="T24" fmla="*/ 9 w 101"/>
                    <a:gd name="T25" fmla="*/ 9 h 203"/>
                    <a:gd name="T26" fmla="*/ 0 w 101"/>
                    <a:gd name="T27" fmla="*/ 0 h 20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01"/>
                    <a:gd name="T43" fmla="*/ 0 h 203"/>
                    <a:gd name="T44" fmla="*/ 101 w 101"/>
                    <a:gd name="T45" fmla="*/ 203 h 20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01" h="203">
                      <a:moveTo>
                        <a:pt x="101" y="203"/>
                      </a:moveTo>
                      <a:lnTo>
                        <a:pt x="85" y="161"/>
                      </a:lnTo>
                      <a:lnTo>
                        <a:pt x="77" y="141"/>
                      </a:lnTo>
                      <a:lnTo>
                        <a:pt x="70" y="122"/>
                      </a:lnTo>
                      <a:lnTo>
                        <a:pt x="62" y="103"/>
                      </a:lnTo>
                      <a:lnTo>
                        <a:pt x="55" y="86"/>
                      </a:lnTo>
                      <a:lnTo>
                        <a:pt x="48" y="71"/>
                      </a:lnTo>
                      <a:lnTo>
                        <a:pt x="41" y="57"/>
                      </a:lnTo>
                      <a:lnTo>
                        <a:pt x="35" y="46"/>
                      </a:lnTo>
                      <a:lnTo>
                        <a:pt x="29" y="36"/>
                      </a:lnTo>
                      <a:lnTo>
                        <a:pt x="24" y="28"/>
                      </a:lnTo>
                      <a:lnTo>
                        <a:pt x="19" y="21"/>
                      </a:lnTo>
                      <a:lnTo>
                        <a:pt x="9" y="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5198" name="Line 17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210" y="2161"/>
                <a:ext cx="57" cy="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9" name="Line 17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204" y="2211"/>
                <a:ext cx="75" cy="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00" name="Freeform 179"/>
              <p:cNvSpPr>
                <a:spLocks/>
              </p:cNvSpPr>
              <p:nvPr/>
            </p:nvSpPr>
            <p:spPr bwMode="auto">
              <a:xfrm>
                <a:off x="2229" y="3748"/>
                <a:ext cx="112" cy="192"/>
              </a:xfrm>
              <a:custGeom>
                <a:avLst/>
                <a:gdLst>
                  <a:gd name="T0" fmla="*/ 96 w 112"/>
                  <a:gd name="T1" fmla="*/ 0 h 192"/>
                  <a:gd name="T2" fmla="*/ 0 w 112"/>
                  <a:gd name="T3" fmla="*/ 48 h 192"/>
                  <a:gd name="T4" fmla="*/ 96 w 112"/>
                  <a:gd name="T5" fmla="*/ 144 h 192"/>
                  <a:gd name="T6" fmla="*/ 96 w 112"/>
                  <a:gd name="T7" fmla="*/ 192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192"/>
                  <a:gd name="T14" fmla="*/ 112 w 112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192">
                    <a:moveTo>
                      <a:pt x="96" y="0"/>
                    </a:moveTo>
                    <a:cubicBezTo>
                      <a:pt x="48" y="12"/>
                      <a:pt x="0" y="24"/>
                      <a:pt x="0" y="48"/>
                    </a:cubicBezTo>
                    <a:cubicBezTo>
                      <a:pt x="0" y="72"/>
                      <a:pt x="80" y="120"/>
                      <a:pt x="96" y="144"/>
                    </a:cubicBezTo>
                    <a:cubicBezTo>
                      <a:pt x="112" y="168"/>
                      <a:pt x="96" y="184"/>
                      <a:pt x="96" y="192"/>
                    </a:cubicBezTo>
                  </a:path>
                </a:pathLst>
              </a:custGeom>
              <a:noFill/>
              <a:ln w="3492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201" name="Freeform 180"/>
              <p:cNvSpPr>
                <a:spLocks/>
              </p:cNvSpPr>
              <p:nvPr/>
            </p:nvSpPr>
            <p:spPr bwMode="auto">
              <a:xfrm>
                <a:off x="2325" y="3748"/>
                <a:ext cx="48" cy="192"/>
              </a:xfrm>
              <a:custGeom>
                <a:avLst/>
                <a:gdLst>
                  <a:gd name="T0" fmla="*/ 0 w 112"/>
                  <a:gd name="T1" fmla="*/ 0 h 192"/>
                  <a:gd name="T2" fmla="*/ 0 w 112"/>
                  <a:gd name="T3" fmla="*/ 48 h 192"/>
                  <a:gd name="T4" fmla="*/ 0 w 112"/>
                  <a:gd name="T5" fmla="*/ 144 h 192"/>
                  <a:gd name="T6" fmla="*/ 0 w 112"/>
                  <a:gd name="T7" fmla="*/ 192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192"/>
                  <a:gd name="T14" fmla="*/ 112 w 112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192">
                    <a:moveTo>
                      <a:pt x="96" y="0"/>
                    </a:moveTo>
                    <a:cubicBezTo>
                      <a:pt x="48" y="12"/>
                      <a:pt x="0" y="24"/>
                      <a:pt x="0" y="48"/>
                    </a:cubicBezTo>
                    <a:cubicBezTo>
                      <a:pt x="0" y="72"/>
                      <a:pt x="80" y="120"/>
                      <a:pt x="96" y="144"/>
                    </a:cubicBezTo>
                    <a:cubicBezTo>
                      <a:pt x="112" y="168"/>
                      <a:pt x="96" y="184"/>
                      <a:pt x="96" y="192"/>
                    </a:cubicBezTo>
                  </a:path>
                </a:pathLst>
              </a:custGeom>
              <a:noFill/>
              <a:ln w="3492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202" name="Freeform 181"/>
              <p:cNvSpPr>
                <a:spLocks/>
              </p:cNvSpPr>
              <p:nvPr/>
            </p:nvSpPr>
            <p:spPr bwMode="auto">
              <a:xfrm flipH="1">
                <a:off x="2373" y="3748"/>
                <a:ext cx="48" cy="144"/>
              </a:xfrm>
              <a:custGeom>
                <a:avLst/>
                <a:gdLst>
                  <a:gd name="T0" fmla="*/ 0 w 112"/>
                  <a:gd name="T1" fmla="*/ 0 h 192"/>
                  <a:gd name="T2" fmla="*/ 0 w 112"/>
                  <a:gd name="T3" fmla="*/ 3 h 192"/>
                  <a:gd name="T4" fmla="*/ 0 w 112"/>
                  <a:gd name="T5" fmla="*/ 8 h 192"/>
                  <a:gd name="T6" fmla="*/ 0 w 112"/>
                  <a:gd name="T7" fmla="*/ 10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192"/>
                  <a:gd name="T14" fmla="*/ 112 w 112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192">
                    <a:moveTo>
                      <a:pt x="96" y="0"/>
                    </a:moveTo>
                    <a:cubicBezTo>
                      <a:pt x="48" y="12"/>
                      <a:pt x="0" y="24"/>
                      <a:pt x="0" y="48"/>
                    </a:cubicBezTo>
                    <a:cubicBezTo>
                      <a:pt x="0" y="72"/>
                      <a:pt x="80" y="120"/>
                      <a:pt x="96" y="144"/>
                    </a:cubicBezTo>
                    <a:cubicBezTo>
                      <a:pt x="112" y="168"/>
                      <a:pt x="96" y="184"/>
                      <a:pt x="96" y="192"/>
                    </a:cubicBezTo>
                  </a:path>
                </a:pathLst>
              </a:custGeom>
              <a:noFill/>
              <a:ln w="3492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72" name="Freeform 179"/>
              <p:cNvSpPr>
                <a:spLocks/>
              </p:cNvSpPr>
              <p:nvPr/>
            </p:nvSpPr>
            <p:spPr bwMode="auto">
              <a:xfrm>
                <a:off x="2104" y="3751"/>
                <a:ext cx="260" cy="451"/>
              </a:xfrm>
              <a:custGeom>
                <a:avLst/>
                <a:gdLst>
                  <a:gd name="T0" fmla="*/ 96 w 112"/>
                  <a:gd name="T1" fmla="*/ 0 h 192"/>
                  <a:gd name="T2" fmla="*/ 0 w 112"/>
                  <a:gd name="T3" fmla="*/ 48 h 192"/>
                  <a:gd name="T4" fmla="*/ 96 w 112"/>
                  <a:gd name="T5" fmla="*/ 144 h 192"/>
                  <a:gd name="T6" fmla="*/ 96 w 112"/>
                  <a:gd name="T7" fmla="*/ 192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192"/>
                  <a:gd name="T14" fmla="*/ 112 w 112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192">
                    <a:moveTo>
                      <a:pt x="96" y="0"/>
                    </a:moveTo>
                    <a:cubicBezTo>
                      <a:pt x="48" y="12"/>
                      <a:pt x="0" y="24"/>
                      <a:pt x="0" y="48"/>
                    </a:cubicBezTo>
                    <a:cubicBezTo>
                      <a:pt x="0" y="72"/>
                      <a:pt x="80" y="120"/>
                      <a:pt x="96" y="144"/>
                    </a:cubicBezTo>
                    <a:cubicBezTo>
                      <a:pt x="112" y="168"/>
                      <a:pt x="96" y="184"/>
                      <a:pt x="96" y="192"/>
                    </a:cubicBezTo>
                  </a:path>
                </a:pathLst>
              </a:custGeom>
              <a:noFill/>
              <a:ln w="3492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73" name="Freeform 181"/>
              <p:cNvSpPr>
                <a:spLocks/>
              </p:cNvSpPr>
              <p:nvPr/>
            </p:nvSpPr>
            <p:spPr bwMode="auto">
              <a:xfrm flipH="1">
                <a:off x="2403" y="3762"/>
                <a:ext cx="88" cy="440"/>
              </a:xfrm>
              <a:custGeom>
                <a:avLst/>
                <a:gdLst>
                  <a:gd name="T0" fmla="*/ 0 w 112"/>
                  <a:gd name="T1" fmla="*/ 0 h 192"/>
                  <a:gd name="T2" fmla="*/ 0 w 112"/>
                  <a:gd name="T3" fmla="*/ 3 h 192"/>
                  <a:gd name="T4" fmla="*/ 0 w 112"/>
                  <a:gd name="T5" fmla="*/ 8 h 192"/>
                  <a:gd name="T6" fmla="*/ 0 w 112"/>
                  <a:gd name="T7" fmla="*/ 10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192"/>
                  <a:gd name="T14" fmla="*/ 112 w 112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192">
                    <a:moveTo>
                      <a:pt x="96" y="0"/>
                    </a:moveTo>
                    <a:cubicBezTo>
                      <a:pt x="48" y="12"/>
                      <a:pt x="0" y="24"/>
                      <a:pt x="0" y="48"/>
                    </a:cubicBezTo>
                    <a:cubicBezTo>
                      <a:pt x="0" y="72"/>
                      <a:pt x="80" y="120"/>
                      <a:pt x="96" y="144"/>
                    </a:cubicBezTo>
                    <a:cubicBezTo>
                      <a:pt x="112" y="168"/>
                      <a:pt x="96" y="184"/>
                      <a:pt x="96" y="192"/>
                    </a:cubicBezTo>
                  </a:path>
                </a:pathLst>
              </a:custGeom>
              <a:noFill/>
              <a:ln w="3492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74" name="Freeform 180"/>
              <p:cNvSpPr>
                <a:spLocks/>
              </p:cNvSpPr>
              <p:nvPr/>
            </p:nvSpPr>
            <p:spPr bwMode="auto">
              <a:xfrm>
                <a:off x="1932" y="3796"/>
                <a:ext cx="292" cy="288"/>
              </a:xfrm>
              <a:custGeom>
                <a:avLst/>
                <a:gdLst>
                  <a:gd name="T0" fmla="*/ 0 w 112"/>
                  <a:gd name="T1" fmla="*/ 0 h 192"/>
                  <a:gd name="T2" fmla="*/ 0 w 112"/>
                  <a:gd name="T3" fmla="*/ 48 h 192"/>
                  <a:gd name="T4" fmla="*/ 0 w 112"/>
                  <a:gd name="T5" fmla="*/ 144 h 192"/>
                  <a:gd name="T6" fmla="*/ 0 w 112"/>
                  <a:gd name="T7" fmla="*/ 192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192"/>
                  <a:gd name="T14" fmla="*/ 112 w 112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192">
                    <a:moveTo>
                      <a:pt x="96" y="0"/>
                    </a:moveTo>
                    <a:cubicBezTo>
                      <a:pt x="48" y="12"/>
                      <a:pt x="0" y="24"/>
                      <a:pt x="0" y="48"/>
                    </a:cubicBezTo>
                    <a:cubicBezTo>
                      <a:pt x="0" y="72"/>
                      <a:pt x="80" y="120"/>
                      <a:pt x="96" y="144"/>
                    </a:cubicBezTo>
                    <a:cubicBezTo>
                      <a:pt x="112" y="168"/>
                      <a:pt x="96" y="184"/>
                      <a:pt x="96" y="192"/>
                    </a:cubicBezTo>
                  </a:path>
                </a:pathLst>
              </a:custGeom>
              <a:noFill/>
              <a:ln w="3492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75" name="Freeform 181"/>
              <p:cNvSpPr>
                <a:spLocks/>
              </p:cNvSpPr>
              <p:nvPr/>
            </p:nvSpPr>
            <p:spPr bwMode="auto">
              <a:xfrm flipH="1">
                <a:off x="2481" y="3844"/>
                <a:ext cx="48" cy="144"/>
              </a:xfrm>
              <a:custGeom>
                <a:avLst/>
                <a:gdLst>
                  <a:gd name="T0" fmla="*/ 0 w 112"/>
                  <a:gd name="T1" fmla="*/ 0 h 192"/>
                  <a:gd name="T2" fmla="*/ 0 w 112"/>
                  <a:gd name="T3" fmla="*/ 3 h 192"/>
                  <a:gd name="T4" fmla="*/ 0 w 112"/>
                  <a:gd name="T5" fmla="*/ 8 h 192"/>
                  <a:gd name="T6" fmla="*/ 0 w 112"/>
                  <a:gd name="T7" fmla="*/ 10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192"/>
                  <a:gd name="T14" fmla="*/ 112 w 112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192">
                    <a:moveTo>
                      <a:pt x="96" y="0"/>
                    </a:moveTo>
                    <a:cubicBezTo>
                      <a:pt x="48" y="12"/>
                      <a:pt x="0" y="24"/>
                      <a:pt x="0" y="48"/>
                    </a:cubicBezTo>
                    <a:cubicBezTo>
                      <a:pt x="0" y="72"/>
                      <a:pt x="80" y="120"/>
                      <a:pt x="96" y="144"/>
                    </a:cubicBezTo>
                    <a:cubicBezTo>
                      <a:pt x="112" y="168"/>
                      <a:pt x="96" y="184"/>
                      <a:pt x="96" y="192"/>
                    </a:cubicBezTo>
                  </a:path>
                </a:pathLst>
              </a:custGeom>
              <a:noFill/>
              <a:ln w="3492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76" name="Freeform 179"/>
              <p:cNvSpPr>
                <a:spLocks/>
              </p:cNvSpPr>
              <p:nvPr/>
            </p:nvSpPr>
            <p:spPr bwMode="auto">
              <a:xfrm flipH="1">
                <a:off x="2373" y="3762"/>
                <a:ext cx="260" cy="451"/>
              </a:xfrm>
              <a:custGeom>
                <a:avLst/>
                <a:gdLst>
                  <a:gd name="T0" fmla="*/ 96 w 112"/>
                  <a:gd name="T1" fmla="*/ 0 h 192"/>
                  <a:gd name="T2" fmla="*/ 0 w 112"/>
                  <a:gd name="T3" fmla="*/ 48 h 192"/>
                  <a:gd name="T4" fmla="*/ 96 w 112"/>
                  <a:gd name="T5" fmla="*/ 144 h 192"/>
                  <a:gd name="T6" fmla="*/ 96 w 112"/>
                  <a:gd name="T7" fmla="*/ 192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192"/>
                  <a:gd name="T14" fmla="*/ 112 w 112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192">
                    <a:moveTo>
                      <a:pt x="96" y="0"/>
                    </a:moveTo>
                    <a:cubicBezTo>
                      <a:pt x="48" y="12"/>
                      <a:pt x="0" y="24"/>
                      <a:pt x="0" y="48"/>
                    </a:cubicBezTo>
                    <a:cubicBezTo>
                      <a:pt x="0" y="72"/>
                      <a:pt x="80" y="120"/>
                      <a:pt x="96" y="144"/>
                    </a:cubicBezTo>
                    <a:cubicBezTo>
                      <a:pt x="112" y="168"/>
                      <a:pt x="96" y="184"/>
                      <a:pt x="96" y="192"/>
                    </a:cubicBezTo>
                  </a:path>
                </a:pathLst>
              </a:custGeom>
              <a:noFill/>
              <a:ln w="3492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77" name="Freeform 179"/>
              <p:cNvSpPr>
                <a:spLocks/>
              </p:cNvSpPr>
              <p:nvPr/>
            </p:nvSpPr>
            <p:spPr bwMode="auto">
              <a:xfrm flipH="1">
                <a:off x="2614" y="3844"/>
                <a:ext cx="112" cy="192"/>
              </a:xfrm>
              <a:custGeom>
                <a:avLst/>
                <a:gdLst>
                  <a:gd name="T0" fmla="*/ 96 w 112"/>
                  <a:gd name="T1" fmla="*/ 0 h 192"/>
                  <a:gd name="T2" fmla="*/ 0 w 112"/>
                  <a:gd name="T3" fmla="*/ 48 h 192"/>
                  <a:gd name="T4" fmla="*/ 96 w 112"/>
                  <a:gd name="T5" fmla="*/ 144 h 192"/>
                  <a:gd name="T6" fmla="*/ 96 w 112"/>
                  <a:gd name="T7" fmla="*/ 192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192"/>
                  <a:gd name="T14" fmla="*/ 112 w 112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192">
                    <a:moveTo>
                      <a:pt x="96" y="0"/>
                    </a:moveTo>
                    <a:cubicBezTo>
                      <a:pt x="48" y="12"/>
                      <a:pt x="0" y="24"/>
                      <a:pt x="0" y="48"/>
                    </a:cubicBezTo>
                    <a:cubicBezTo>
                      <a:pt x="0" y="72"/>
                      <a:pt x="80" y="120"/>
                      <a:pt x="96" y="144"/>
                    </a:cubicBezTo>
                    <a:cubicBezTo>
                      <a:pt x="112" y="168"/>
                      <a:pt x="96" y="184"/>
                      <a:pt x="96" y="192"/>
                    </a:cubicBezTo>
                  </a:path>
                </a:pathLst>
              </a:custGeom>
              <a:noFill/>
              <a:ln w="3492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5132" name="Group 207"/>
            <p:cNvGrpSpPr>
              <a:grpSpLocks/>
            </p:cNvGrpSpPr>
            <p:nvPr/>
          </p:nvGrpSpPr>
          <p:grpSpPr bwMode="auto">
            <a:xfrm>
              <a:off x="748378" y="5479194"/>
              <a:ext cx="990600" cy="76200"/>
              <a:chOff x="2616" y="3648"/>
              <a:chExt cx="624" cy="48"/>
            </a:xfrm>
          </p:grpSpPr>
          <p:sp>
            <p:nvSpPr>
              <p:cNvPr id="5133" name="Line 197"/>
              <p:cNvSpPr>
                <a:spLocks noChangeShapeType="1"/>
              </p:cNvSpPr>
              <p:nvPr/>
            </p:nvSpPr>
            <p:spPr bwMode="auto">
              <a:xfrm>
                <a:off x="2616" y="3656"/>
                <a:ext cx="624" cy="0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134" name="Line 198"/>
              <p:cNvSpPr>
                <a:spLocks noChangeShapeType="1"/>
              </p:cNvSpPr>
              <p:nvPr/>
            </p:nvSpPr>
            <p:spPr bwMode="auto">
              <a:xfrm flipH="1">
                <a:off x="3120" y="3648"/>
                <a:ext cx="48" cy="48"/>
              </a:xfrm>
              <a:prstGeom prst="line">
                <a:avLst/>
              </a:prstGeom>
              <a:noFill/>
              <a:ln w="22225">
                <a:solidFill>
                  <a:srgbClr val="66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135" name="Line 199"/>
              <p:cNvSpPr>
                <a:spLocks noChangeShapeType="1"/>
              </p:cNvSpPr>
              <p:nvPr/>
            </p:nvSpPr>
            <p:spPr bwMode="auto">
              <a:xfrm flipH="1">
                <a:off x="3168" y="3648"/>
                <a:ext cx="48" cy="48"/>
              </a:xfrm>
              <a:prstGeom prst="line">
                <a:avLst/>
              </a:prstGeom>
              <a:noFill/>
              <a:ln w="22225">
                <a:solidFill>
                  <a:srgbClr val="66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136" name="Line 200"/>
              <p:cNvSpPr>
                <a:spLocks noChangeShapeType="1"/>
              </p:cNvSpPr>
              <p:nvPr/>
            </p:nvSpPr>
            <p:spPr bwMode="auto">
              <a:xfrm flipH="1">
                <a:off x="3072" y="3648"/>
                <a:ext cx="48" cy="48"/>
              </a:xfrm>
              <a:prstGeom prst="line">
                <a:avLst/>
              </a:prstGeom>
              <a:noFill/>
              <a:ln w="22225">
                <a:solidFill>
                  <a:srgbClr val="66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137" name="Line 201"/>
              <p:cNvSpPr>
                <a:spLocks noChangeShapeType="1"/>
              </p:cNvSpPr>
              <p:nvPr/>
            </p:nvSpPr>
            <p:spPr bwMode="auto">
              <a:xfrm flipH="1">
                <a:off x="3024" y="3648"/>
                <a:ext cx="48" cy="48"/>
              </a:xfrm>
              <a:prstGeom prst="line">
                <a:avLst/>
              </a:prstGeom>
              <a:noFill/>
              <a:ln w="22225">
                <a:solidFill>
                  <a:srgbClr val="66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138" name="Line 202"/>
              <p:cNvSpPr>
                <a:spLocks noChangeShapeType="1"/>
              </p:cNvSpPr>
              <p:nvPr/>
            </p:nvSpPr>
            <p:spPr bwMode="auto">
              <a:xfrm flipH="1">
                <a:off x="2784" y="3648"/>
                <a:ext cx="48" cy="48"/>
              </a:xfrm>
              <a:prstGeom prst="line">
                <a:avLst/>
              </a:prstGeom>
              <a:noFill/>
              <a:ln w="22225">
                <a:solidFill>
                  <a:srgbClr val="66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139" name="Line 203"/>
              <p:cNvSpPr>
                <a:spLocks noChangeShapeType="1"/>
              </p:cNvSpPr>
              <p:nvPr/>
            </p:nvSpPr>
            <p:spPr bwMode="auto">
              <a:xfrm flipH="1">
                <a:off x="2736" y="3648"/>
                <a:ext cx="48" cy="48"/>
              </a:xfrm>
              <a:prstGeom prst="line">
                <a:avLst/>
              </a:prstGeom>
              <a:noFill/>
              <a:ln w="22225">
                <a:solidFill>
                  <a:srgbClr val="66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140" name="Line 204"/>
              <p:cNvSpPr>
                <a:spLocks noChangeShapeType="1"/>
              </p:cNvSpPr>
              <p:nvPr/>
            </p:nvSpPr>
            <p:spPr bwMode="auto">
              <a:xfrm flipH="1">
                <a:off x="2688" y="3648"/>
                <a:ext cx="48" cy="48"/>
              </a:xfrm>
              <a:prstGeom prst="line">
                <a:avLst/>
              </a:prstGeom>
              <a:noFill/>
              <a:ln w="22225">
                <a:solidFill>
                  <a:srgbClr val="66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141" name="Line 205"/>
              <p:cNvSpPr>
                <a:spLocks noChangeShapeType="1"/>
              </p:cNvSpPr>
              <p:nvPr/>
            </p:nvSpPr>
            <p:spPr bwMode="auto">
              <a:xfrm flipH="1">
                <a:off x="2640" y="3648"/>
                <a:ext cx="48" cy="48"/>
              </a:xfrm>
              <a:prstGeom prst="line">
                <a:avLst/>
              </a:prstGeom>
              <a:noFill/>
              <a:ln w="22225">
                <a:solidFill>
                  <a:srgbClr val="66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142" name="Line 206"/>
              <p:cNvSpPr>
                <a:spLocks noChangeShapeType="1"/>
              </p:cNvSpPr>
              <p:nvPr/>
            </p:nvSpPr>
            <p:spPr bwMode="auto">
              <a:xfrm flipH="1">
                <a:off x="2832" y="3648"/>
                <a:ext cx="48" cy="48"/>
              </a:xfrm>
              <a:prstGeom prst="line">
                <a:avLst/>
              </a:prstGeom>
              <a:noFill/>
              <a:ln w="22225">
                <a:solidFill>
                  <a:srgbClr val="66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2" name="Ellipse 1"/>
            <p:cNvSpPr/>
            <p:nvPr/>
          </p:nvSpPr>
          <p:spPr>
            <a:xfrm>
              <a:off x="1790890" y="5752612"/>
              <a:ext cx="127004" cy="8227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9" name="Ellipse 178"/>
            <p:cNvSpPr/>
            <p:nvPr/>
          </p:nvSpPr>
          <p:spPr>
            <a:xfrm>
              <a:off x="1028570" y="5583085"/>
              <a:ext cx="77789" cy="9216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0" name="Ellipse 179"/>
            <p:cNvSpPr/>
            <p:nvPr/>
          </p:nvSpPr>
          <p:spPr>
            <a:xfrm>
              <a:off x="793620" y="5675250"/>
              <a:ext cx="103190" cy="13493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1" name="Ellipse 180"/>
            <p:cNvSpPr/>
            <p:nvPr/>
          </p:nvSpPr>
          <p:spPr>
            <a:xfrm>
              <a:off x="531681" y="5699946"/>
              <a:ext cx="109541" cy="11024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2" name="Ellipse 181"/>
            <p:cNvSpPr/>
            <p:nvPr/>
          </p:nvSpPr>
          <p:spPr>
            <a:xfrm>
              <a:off x="1007398" y="5898364"/>
              <a:ext cx="83880" cy="7295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4" name="Group 5"/>
          <p:cNvGrpSpPr>
            <a:grpSpLocks/>
          </p:cNvGrpSpPr>
          <p:nvPr/>
        </p:nvGrpSpPr>
        <p:grpSpPr bwMode="auto">
          <a:xfrm>
            <a:off x="284480" y="1632489"/>
            <a:ext cx="2013957" cy="3414181"/>
            <a:chOff x="2128" y="1455"/>
            <a:chExt cx="1544" cy="2182"/>
          </a:xfrm>
        </p:grpSpPr>
        <p:pic>
          <p:nvPicPr>
            <p:cNvPr id="185" name="Image 159" descr="schemas_medicago_couleu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" y="1455"/>
              <a:ext cx="1544" cy="2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6" name="Groupe 358"/>
            <p:cNvGrpSpPr>
              <a:grpSpLocks/>
            </p:cNvGrpSpPr>
            <p:nvPr/>
          </p:nvGrpSpPr>
          <p:grpSpPr bwMode="auto">
            <a:xfrm>
              <a:off x="2357" y="2696"/>
              <a:ext cx="1293" cy="917"/>
              <a:chOff x="3733958" y="4660605"/>
              <a:chExt cx="2073088" cy="1469739"/>
            </a:xfrm>
          </p:grpSpPr>
          <p:grpSp>
            <p:nvGrpSpPr>
              <p:cNvPr id="216" name="Groupe 125"/>
              <p:cNvGrpSpPr>
                <a:grpSpLocks/>
              </p:cNvGrpSpPr>
              <p:nvPr/>
            </p:nvGrpSpPr>
            <p:grpSpPr bwMode="auto">
              <a:xfrm>
                <a:off x="3768357" y="4786292"/>
                <a:ext cx="2038689" cy="1344052"/>
                <a:chOff x="6566155" y="4571924"/>
                <a:chExt cx="2398458" cy="1581239"/>
              </a:xfrm>
            </p:grpSpPr>
            <p:grpSp>
              <p:nvGrpSpPr>
                <p:cNvPr id="219" name="Groupe 146"/>
                <p:cNvGrpSpPr>
                  <a:grpSpLocks/>
                </p:cNvGrpSpPr>
                <p:nvPr/>
              </p:nvGrpSpPr>
              <p:grpSpPr bwMode="auto">
                <a:xfrm>
                  <a:off x="6566155" y="4571924"/>
                  <a:ext cx="2398458" cy="1581239"/>
                  <a:chOff x="6566155" y="4571924"/>
                  <a:chExt cx="2398458" cy="1581239"/>
                </a:xfrm>
              </p:grpSpPr>
              <p:sp>
                <p:nvSpPr>
                  <p:cNvPr id="221" name="Ellipse 220"/>
                  <p:cNvSpPr/>
                  <p:nvPr/>
                </p:nvSpPr>
                <p:spPr bwMode="auto">
                  <a:xfrm>
                    <a:off x="8207764" y="5250399"/>
                    <a:ext cx="43881" cy="4562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sz="1800"/>
                  </a:p>
                </p:txBody>
              </p:sp>
              <p:grpSp>
                <p:nvGrpSpPr>
                  <p:cNvPr id="222" name="Groupe 145"/>
                  <p:cNvGrpSpPr>
                    <a:grpSpLocks/>
                  </p:cNvGrpSpPr>
                  <p:nvPr/>
                </p:nvGrpSpPr>
                <p:grpSpPr bwMode="auto">
                  <a:xfrm>
                    <a:off x="6566155" y="4571924"/>
                    <a:ext cx="2398458" cy="1581239"/>
                    <a:chOff x="6566155" y="4571924"/>
                    <a:chExt cx="2398458" cy="1581239"/>
                  </a:xfrm>
                </p:grpSpPr>
                <p:sp>
                  <p:nvSpPr>
                    <p:cNvPr id="223" name="Ellipse 222"/>
                    <p:cNvSpPr/>
                    <p:nvPr/>
                  </p:nvSpPr>
                  <p:spPr bwMode="auto">
                    <a:xfrm>
                      <a:off x="6970340" y="4961433"/>
                      <a:ext cx="43879" cy="45626"/>
                    </a:xfrm>
                    <a:prstGeom prst="ellipse">
                      <a:avLst/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/>
                    </a:p>
                  </p:txBody>
                </p:sp>
                <p:sp>
                  <p:nvSpPr>
                    <p:cNvPr id="224" name="Ellipse 223"/>
                    <p:cNvSpPr/>
                    <p:nvPr/>
                  </p:nvSpPr>
                  <p:spPr bwMode="auto">
                    <a:xfrm>
                      <a:off x="8137555" y="5506413"/>
                      <a:ext cx="46806" cy="45626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/>
                    </a:p>
                  </p:txBody>
                </p:sp>
                <p:grpSp>
                  <p:nvGrpSpPr>
                    <p:cNvPr id="225" name="Groupe 1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566155" y="4571924"/>
                      <a:ext cx="2398458" cy="1581239"/>
                      <a:chOff x="6566155" y="4571924"/>
                      <a:chExt cx="2398458" cy="1581239"/>
                    </a:xfrm>
                  </p:grpSpPr>
                  <p:sp>
                    <p:nvSpPr>
                      <p:cNvPr id="226" name="Ellipse 225"/>
                      <p:cNvSpPr/>
                      <p:nvPr/>
                    </p:nvSpPr>
                    <p:spPr bwMode="auto">
                      <a:xfrm>
                        <a:off x="7391591" y="4657258"/>
                        <a:ext cx="49730" cy="45626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27" name="Ellipse 226"/>
                      <p:cNvSpPr/>
                      <p:nvPr/>
                    </p:nvSpPr>
                    <p:spPr bwMode="auto">
                      <a:xfrm>
                        <a:off x="7687051" y="5610340"/>
                        <a:ext cx="46806" cy="4562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28" name="Ellipse 227"/>
                      <p:cNvSpPr/>
                      <p:nvPr/>
                    </p:nvSpPr>
                    <p:spPr bwMode="auto">
                      <a:xfrm>
                        <a:off x="7850871" y="4687675"/>
                        <a:ext cx="46806" cy="45626"/>
                      </a:xfrm>
                      <a:prstGeom prst="ellipse">
                        <a:avLst/>
                      </a:prstGeom>
                      <a:solidFill>
                        <a:srgbClr val="7030A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29" name="Ellipse 228"/>
                      <p:cNvSpPr/>
                      <p:nvPr/>
                    </p:nvSpPr>
                    <p:spPr bwMode="auto">
                      <a:xfrm>
                        <a:off x="8035169" y="4941155"/>
                        <a:ext cx="46806" cy="48160"/>
                      </a:xfrm>
                      <a:prstGeom prst="ellipse">
                        <a:avLst/>
                      </a:pr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30" name="Ellipse 229"/>
                      <p:cNvSpPr/>
                      <p:nvPr/>
                    </p:nvSpPr>
                    <p:spPr bwMode="auto">
                      <a:xfrm>
                        <a:off x="7608067" y="5372070"/>
                        <a:ext cx="46806" cy="45626"/>
                      </a:xfrm>
                      <a:prstGeom prst="ellipse">
                        <a:avLst/>
                      </a:prstGeom>
                      <a:solidFill>
                        <a:srgbClr val="9933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31" name="Ellipse 230"/>
                      <p:cNvSpPr/>
                      <p:nvPr/>
                    </p:nvSpPr>
                    <p:spPr bwMode="auto">
                      <a:xfrm>
                        <a:off x="8634865" y="5189564"/>
                        <a:ext cx="46806" cy="45626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32" name="Ellipse 231"/>
                      <p:cNvSpPr/>
                      <p:nvPr/>
                    </p:nvSpPr>
                    <p:spPr bwMode="auto">
                      <a:xfrm>
                        <a:off x="8517851" y="5258003"/>
                        <a:ext cx="43881" cy="45626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33" name="Ellipse 232"/>
                      <p:cNvSpPr/>
                      <p:nvPr/>
                    </p:nvSpPr>
                    <p:spPr bwMode="auto">
                      <a:xfrm>
                        <a:off x="7845020" y="5917050"/>
                        <a:ext cx="46806" cy="48162"/>
                      </a:xfrm>
                      <a:prstGeom prst="ellipse">
                        <a:avLst/>
                      </a:prstGeom>
                      <a:solidFill>
                        <a:srgbClr val="9933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34" name="Ellipse 233"/>
                      <p:cNvSpPr/>
                      <p:nvPr/>
                    </p:nvSpPr>
                    <p:spPr bwMode="auto">
                      <a:xfrm>
                        <a:off x="8921550" y="4989315"/>
                        <a:ext cx="43881" cy="45626"/>
                      </a:xfrm>
                      <a:prstGeom prst="ellipse">
                        <a:avLst/>
                      </a:prstGeom>
                      <a:solidFill>
                        <a:schemeClr val="accent3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35" name="Ellipse 234"/>
                      <p:cNvSpPr/>
                      <p:nvPr/>
                    </p:nvSpPr>
                    <p:spPr bwMode="auto">
                      <a:xfrm>
                        <a:off x="7069802" y="5204773"/>
                        <a:ext cx="46806" cy="45626"/>
                      </a:xfrm>
                      <a:prstGeom prst="ellipse">
                        <a:avLst/>
                      </a:prstGeom>
                      <a:solidFill>
                        <a:schemeClr val="accent3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36" name="Ellipse 235"/>
                      <p:cNvSpPr/>
                      <p:nvPr/>
                    </p:nvSpPr>
                    <p:spPr bwMode="auto">
                      <a:xfrm>
                        <a:off x="8131705" y="4702884"/>
                        <a:ext cx="46806" cy="45626"/>
                      </a:xfrm>
                      <a:prstGeom prst="ellipse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37" name="Ellipse 236"/>
                      <p:cNvSpPr/>
                      <p:nvPr/>
                    </p:nvSpPr>
                    <p:spPr bwMode="auto">
                      <a:xfrm>
                        <a:off x="8731403" y="4986781"/>
                        <a:ext cx="46806" cy="45626"/>
                      </a:xfrm>
                      <a:prstGeom prst="ellipse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38" name="Ellipse 237"/>
                      <p:cNvSpPr/>
                      <p:nvPr/>
                    </p:nvSpPr>
                    <p:spPr bwMode="auto">
                      <a:xfrm>
                        <a:off x="7251174" y="5301095"/>
                        <a:ext cx="46806" cy="45626"/>
                      </a:xfrm>
                      <a:prstGeom prst="ellipse">
                        <a:avLst/>
                      </a:prstGeom>
                      <a:solidFill>
                        <a:schemeClr val="bg2">
                          <a:lumMod val="2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39" name="Ellipse 238"/>
                      <p:cNvSpPr/>
                      <p:nvPr/>
                    </p:nvSpPr>
                    <p:spPr bwMode="auto">
                      <a:xfrm>
                        <a:off x="7991288" y="5397417"/>
                        <a:ext cx="43881" cy="43091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40" name="Ellipse 239"/>
                      <p:cNvSpPr/>
                      <p:nvPr/>
                    </p:nvSpPr>
                    <p:spPr bwMode="auto">
                      <a:xfrm>
                        <a:off x="7391591" y="5328977"/>
                        <a:ext cx="49730" cy="45626"/>
                      </a:xfrm>
                      <a:prstGeom prst="ellipse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41" name="Ellipse 240"/>
                      <p:cNvSpPr/>
                      <p:nvPr/>
                    </p:nvSpPr>
                    <p:spPr bwMode="auto">
                      <a:xfrm>
                        <a:off x="6566641" y="5207307"/>
                        <a:ext cx="43879" cy="4562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42" name="Ellipse 241"/>
                      <p:cNvSpPr/>
                      <p:nvPr/>
                    </p:nvSpPr>
                    <p:spPr bwMode="auto">
                      <a:xfrm>
                        <a:off x="7251174" y="4728232"/>
                        <a:ext cx="46806" cy="45626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43" name="Ellipse 242"/>
                      <p:cNvSpPr/>
                      <p:nvPr/>
                    </p:nvSpPr>
                    <p:spPr bwMode="auto">
                      <a:xfrm>
                        <a:off x="6704132" y="4925946"/>
                        <a:ext cx="46806" cy="45626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44" name="Ellipse 243"/>
                      <p:cNvSpPr/>
                      <p:nvPr/>
                    </p:nvSpPr>
                    <p:spPr bwMode="auto">
                      <a:xfrm>
                        <a:off x="7821617" y="4941155"/>
                        <a:ext cx="46806" cy="48160"/>
                      </a:xfrm>
                      <a:prstGeom prst="ellipse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45" name="Ellipse 244"/>
                      <p:cNvSpPr/>
                      <p:nvPr/>
                    </p:nvSpPr>
                    <p:spPr bwMode="auto">
                      <a:xfrm>
                        <a:off x="8418389" y="4801740"/>
                        <a:ext cx="46806" cy="45626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46" name="Ellipse 245"/>
                      <p:cNvSpPr/>
                      <p:nvPr/>
                    </p:nvSpPr>
                    <p:spPr bwMode="auto">
                      <a:xfrm>
                        <a:off x="6630999" y="5453183"/>
                        <a:ext cx="43879" cy="45626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47" name="Ellipse 246"/>
                      <p:cNvSpPr/>
                      <p:nvPr/>
                    </p:nvSpPr>
                    <p:spPr bwMode="auto">
                      <a:xfrm>
                        <a:off x="8014690" y="6051394"/>
                        <a:ext cx="46806" cy="4562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48" name="Ellipse 247"/>
                      <p:cNvSpPr/>
                      <p:nvPr/>
                    </p:nvSpPr>
                    <p:spPr bwMode="auto">
                      <a:xfrm>
                        <a:off x="8158034" y="5752289"/>
                        <a:ext cx="46806" cy="45626"/>
                      </a:xfrm>
                      <a:prstGeom prst="ellipse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49" name="Ellipse 248"/>
                      <p:cNvSpPr/>
                      <p:nvPr/>
                    </p:nvSpPr>
                    <p:spPr bwMode="auto">
                      <a:xfrm>
                        <a:off x="7593440" y="5189564"/>
                        <a:ext cx="43881" cy="45626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50" name="Ellipse 249"/>
                      <p:cNvSpPr/>
                      <p:nvPr/>
                    </p:nvSpPr>
                    <p:spPr bwMode="auto">
                      <a:xfrm>
                        <a:off x="7534932" y="5156611"/>
                        <a:ext cx="49732" cy="45626"/>
                      </a:xfrm>
                      <a:prstGeom prst="ellipse">
                        <a:avLst/>
                      </a:prstGeom>
                      <a:solidFill>
                        <a:srgbClr val="7030A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51" name="Ellipse 250"/>
                      <p:cNvSpPr/>
                      <p:nvPr/>
                    </p:nvSpPr>
                    <p:spPr bwMode="auto">
                      <a:xfrm>
                        <a:off x="7730932" y="4659792"/>
                        <a:ext cx="43879" cy="45626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52" name="Ellipse 251"/>
                      <p:cNvSpPr/>
                      <p:nvPr/>
                    </p:nvSpPr>
                    <p:spPr bwMode="auto">
                      <a:xfrm>
                        <a:off x="7894752" y="4799206"/>
                        <a:ext cx="43879" cy="45626"/>
                      </a:xfrm>
                      <a:prstGeom prst="ellipse">
                        <a:avLst/>
                      </a:prstGeom>
                      <a:solidFill>
                        <a:srgbClr val="0070C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53" name="Ellipse 252"/>
                      <p:cNvSpPr/>
                      <p:nvPr/>
                    </p:nvSpPr>
                    <p:spPr bwMode="auto">
                      <a:xfrm>
                        <a:off x="7874273" y="5085637"/>
                        <a:ext cx="43881" cy="45626"/>
                      </a:xfrm>
                      <a:prstGeom prst="ellipse">
                        <a:avLst/>
                      </a:prstGeom>
                      <a:solidFill>
                        <a:srgbClr val="0070C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54" name="Ellipse 253"/>
                      <p:cNvSpPr/>
                      <p:nvPr/>
                    </p:nvSpPr>
                    <p:spPr bwMode="auto">
                      <a:xfrm>
                        <a:off x="7991288" y="5040011"/>
                        <a:ext cx="43881" cy="45626"/>
                      </a:xfrm>
                      <a:prstGeom prst="ellipse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55" name="Ellipse 254"/>
                      <p:cNvSpPr/>
                      <p:nvPr/>
                    </p:nvSpPr>
                    <p:spPr bwMode="auto">
                      <a:xfrm>
                        <a:off x="8158034" y="4941155"/>
                        <a:ext cx="46806" cy="48160"/>
                      </a:xfrm>
                      <a:prstGeom prst="ellipse">
                        <a:avLst/>
                      </a:prstGeom>
                      <a:solidFill>
                        <a:schemeClr val="accent3">
                          <a:lumMod val="5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56" name="Ellipse 255"/>
                      <p:cNvSpPr/>
                      <p:nvPr/>
                    </p:nvSpPr>
                    <p:spPr bwMode="auto">
                      <a:xfrm>
                        <a:off x="7991288" y="5252933"/>
                        <a:ext cx="43881" cy="48162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57" name="Ellipse 256"/>
                      <p:cNvSpPr/>
                      <p:nvPr/>
                    </p:nvSpPr>
                    <p:spPr bwMode="auto">
                      <a:xfrm>
                        <a:off x="7821617" y="5227585"/>
                        <a:ext cx="46806" cy="45626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58" name="Ellipse 257"/>
                      <p:cNvSpPr/>
                      <p:nvPr/>
                    </p:nvSpPr>
                    <p:spPr bwMode="auto">
                      <a:xfrm>
                        <a:off x="7847946" y="5468392"/>
                        <a:ext cx="46806" cy="45626"/>
                      </a:xfrm>
                      <a:prstGeom prst="ellipse">
                        <a:avLst/>
                      </a:prstGeom>
                      <a:solidFill>
                        <a:schemeClr val="bg2">
                          <a:lumMod val="5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59" name="Ellipse 258"/>
                      <p:cNvSpPr/>
                      <p:nvPr/>
                    </p:nvSpPr>
                    <p:spPr bwMode="auto">
                      <a:xfrm>
                        <a:off x="8348181" y="5422765"/>
                        <a:ext cx="46806" cy="45626"/>
                      </a:xfrm>
                      <a:prstGeom prst="ellipse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60" name="Ellipse 259"/>
                      <p:cNvSpPr/>
                      <p:nvPr/>
                    </p:nvSpPr>
                    <p:spPr bwMode="auto">
                      <a:xfrm>
                        <a:off x="8374510" y="5683848"/>
                        <a:ext cx="43879" cy="45626"/>
                      </a:xfrm>
                      <a:prstGeom prst="ellipse">
                        <a:avLst/>
                      </a:prstGeom>
                      <a:solidFill>
                        <a:srgbClr val="7030A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61" name="Ellipse 260"/>
                      <p:cNvSpPr/>
                      <p:nvPr/>
                    </p:nvSpPr>
                    <p:spPr bwMode="auto">
                      <a:xfrm>
                        <a:off x="7774811" y="5754823"/>
                        <a:ext cx="46806" cy="45626"/>
                      </a:xfrm>
                      <a:prstGeom prst="ellipse">
                        <a:avLst/>
                      </a:prstGeom>
                      <a:solidFill>
                        <a:schemeClr val="bg2">
                          <a:lumMod val="2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62" name="Ellipse 261"/>
                      <p:cNvSpPr/>
                      <p:nvPr/>
                    </p:nvSpPr>
                    <p:spPr bwMode="auto">
                      <a:xfrm>
                        <a:off x="8348181" y="5252933"/>
                        <a:ext cx="46806" cy="48162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63" name="Ellipse 262"/>
                      <p:cNvSpPr/>
                      <p:nvPr/>
                    </p:nvSpPr>
                    <p:spPr bwMode="auto">
                      <a:xfrm>
                        <a:off x="8251645" y="5584992"/>
                        <a:ext cx="46806" cy="48160"/>
                      </a:xfrm>
                      <a:prstGeom prst="ellipse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64" name="Ellipse 263"/>
                      <p:cNvSpPr/>
                      <p:nvPr/>
                    </p:nvSpPr>
                    <p:spPr bwMode="auto">
                      <a:xfrm>
                        <a:off x="7157563" y="5110985"/>
                        <a:ext cx="46806" cy="45626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65" name="Ellipse 264"/>
                      <p:cNvSpPr/>
                      <p:nvPr/>
                    </p:nvSpPr>
                    <p:spPr bwMode="auto">
                      <a:xfrm>
                        <a:off x="8561732" y="5252933"/>
                        <a:ext cx="46806" cy="48162"/>
                      </a:xfrm>
                      <a:prstGeom prst="ellipse">
                        <a:avLst/>
                      </a:pr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66" name="Ellipse 265"/>
                      <p:cNvSpPr/>
                      <p:nvPr/>
                    </p:nvSpPr>
                    <p:spPr bwMode="auto">
                      <a:xfrm>
                        <a:off x="8731403" y="5351791"/>
                        <a:ext cx="46806" cy="45626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67" name="Ellipse 266"/>
                      <p:cNvSpPr/>
                      <p:nvPr/>
                    </p:nvSpPr>
                    <p:spPr bwMode="auto">
                      <a:xfrm>
                        <a:off x="8564657" y="4925946"/>
                        <a:ext cx="49732" cy="45626"/>
                      </a:xfrm>
                      <a:prstGeom prst="ellipse">
                        <a:avLst/>
                      </a:prstGeom>
                      <a:solidFill>
                        <a:srgbClr val="0070C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68" name="Ellipse 267"/>
                      <p:cNvSpPr/>
                      <p:nvPr/>
                    </p:nvSpPr>
                    <p:spPr bwMode="auto">
                      <a:xfrm>
                        <a:off x="8778209" y="5539366"/>
                        <a:ext cx="43879" cy="4562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69" name="Ellipse 268"/>
                      <p:cNvSpPr/>
                      <p:nvPr/>
                    </p:nvSpPr>
                    <p:spPr bwMode="auto">
                      <a:xfrm>
                        <a:off x="6704132" y="5258003"/>
                        <a:ext cx="46806" cy="45626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70" name="Ellipse 269"/>
                      <p:cNvSpPr/>
                      <p:nvPr/>
                    </p:nvSpPr>
                    <p:spPr bwMode="auto">
                      <a:xfrm>
                        <a:off x="8874744" y="5280817"/>
                        <a:ext cx="46806" cy="43091"/>
                      </a:xfrm>
                      <a:prstGeom prst="ellipse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71" name="Ellipse 270"/>
                      <p:cNvSpPr/>
                      <p:nvPr/>
                    </p:nvSpPr>
                    <p:spPr bwMode="auto">
                      <a:xfrm>
                        <a:off x="8561732" y="5397417"/>
                        <a:ext cx="46806" cy="43091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72" name="Ellipse 271"/>
                      <p:cNvSpPr/>
                      <p:nvPr/>
                    </p:nvSpPr>
                    <p:spPr bwMode="auto">
                      <a:xfrm>
                        <a:off x="8538330" y="5655966"/>
                        <a:ext cx="43879" cy="48160"/>
                      </a:xfrm>
                      <a:prstGeom prst="ellipse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73" name="Ellipse 272"/>
                      <p:cNvSpPr/>
                      <p:nvPr/>
                    </p:nvSpPr>
                    <p:spPr bwMode="auto">
                      <a:xfrm>
                        <a:off x="7303831" y="5957606"/>
                        <a:ext cx="46806" cy="48162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74" name="Ellipse 273"/>
                      <p:cNvSpPr/>
                      <p:nvPr/>
                    </p:nvSpPr>
                    <p:spPr bwMode="auto">
                      <a:xfrm>
                        <a:off x="6812371" y="5501343"/>
                        <a:ext cx="43879" cy="45626"/>
                      </a:xfrm>
                      <a:prstGeom prst="ellipse">
                        <a:avLst/>
                      </a:prstGeom>
                      <a:solidFill>
                        <a:schemeClr val="bg2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75" name="Ellipse 274"/>
                      <p:cNvSpPr/>
                      <p:nvPr/>
                    </p:nvSpPr>
                    <p:spPr bwMode="auto">
                      <a:xfrm>
                        <a:off x="7520307" y="6107160"/>
                        <a:ext cx="43879" cy="45626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76" name="Ellipse 275"/>
                      <p:cNvSpPr/>
                      <p:nvPr/>
                    </p:nvSpPr>
                    <p:spPr bwMode="auto">
                      <a:xfrm>
                        <a:off x="8538330" y="5800449"/>
                        <a:ext cx="43879" cy="45626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77" name="Ellipse 276"/>
                      <p:cNvSpPr/>
                      <p:nvPr/>
                    </p:nvSpPr>
                    <p:spPr bwMode="auto">
                      <a:xfrm>
                        <a:off x="8035169" y="5584992"/>
                        <a:ext cx="46806" cy="48160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78" name="Ellipse 277"/>
                      <p:cNvSpPr/>
                      <p:nvPr/>
                    </p:nvSpPr>
                    <p:spPr bwMode="auto">
                      <a:xfrm>
                        <a:off x="7493978" y="5866354"/>
                        <a:ext cx="46806" cy="48162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79" name="Ellipse 278"/>
                      <p:cNvSpPr/>
                      <p:nvPr/>
                    </p:nvSpPr>
                    <p:spPr bwMode="auto">
                      <a:xfrm>
                        <a:off x="7546634" y="5612874"/>
                        <a:ext cx="46806" cy="45626"/>
                      </a:xfrm>
                      <a:prstGeom prst="ellipse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80" name="Ellipse 279"/>
                      <p:cNvSpPr/>
                      <p:nvPr/>
                    </p:nvSpPr>
                    <p:spPr bwMode="auto">
                      <a:xfrm>
                        <a:off x="7806991" y="6107160"/>
                        <a:ext cx="43879" cy="45626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81" name="Ellipse 280"/>
                      <p:cNvSpPr/>
                      <p:nvPr/>
                    </p:nvSpPr>
                    <p:spPr bwMode="auto">
                      <a:xfrm>
                        <a:off x="6941087" y="5805519"/>
                        <a:ext cx="46806" cy="48162"/>
                      </a:xfrm>
                      <a:prstGeom prst="ellipse">
                        <a:avLst/>
                      </a:prstGeom>
                      <a:solidFill>
                        <a:srgbClr val="0099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82" name="Ellipse 281"/>
                      <p:cNvSpPr/>
                      <p:nvPr/>
                    </p:nvSpPr>
                    <p:spPr bwMode="auto">
                      <a:xfrm>
                        <a:off x="7964960" y="4870180"/>
                        <a:ext cx="46806" cy="48160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83" name="Ellipse 282"/>
                      <p:cNvSpPr/>
                      <p:nvPr/>
                    </p:nvSpPr>
                    <p:spPr bwMode="auto">
                      <a:xfrm>
                        <a:off x="8374510" y="5040011"/>
                        <a:ext cx="43879" cy="45626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84" name="Ellipse 283"/>
                      <p:cNvSpPr/>
                      <p:nvPr/>
                    </p:nvSpPr>
                    <p:spPr bwMode="auto">
                      <a:xfrm>
                        <a:off x="7643171" y="5965211"/>
                        <a:ext cx="43879" cy="43091"/>
                      </a:xfrm>
                      <a:prstGeom prst="ellipse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85" name="Ellipse 284"/>
                      <p:cNvSpPr/>
                      <p:nvPr/>
                    </p:nvSpPr>
                    <p:spPr bwMode="auto">
                      <a:xfrm>
                        <a:off x="6894281" y="5372070"/>
                        <a:ext cx="46806" cy="45626"/>
                      </a:xfrm>
                      <a:prstGeom prst="ellipse">
                        <a:avLst/>
                      </a:prstGeom>
                      <a:solidFill>
                        <a:schemeClr val="accent5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86" name="Ellipse 285"/>
                      <p:cNvSpPr/>
                      <p:nvPr/>
                    </p:nvSpPr>
                    <p:spPr bwMode="auto">
                      <a:xfrm>
                        <a:off x="7464724" y="5825797"/>
                        <a:ext cx="46806" cy="43092"/>
                      </a:xfrm>
                      <a:prstGeom prst="ellipse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87" name="Ellipse 286"/>
                      <p:cNvSpPr/>
                      <p:nvPr/>
                    </p:nvSpPr>
                    <p:spPr bwMode="auto">
                      <a:xfrm>
                        <a:off x="6870878" y="5116055"/>
                        <a:ext cx="49730" cy="45626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88" name="Ellipse 287"/>
                      <p:cNvSpPr/>
                      <p:nvPr/>
                    </p:nvSpPr>
                    <p:spPr bwMode="auto">
                      <a:xfrm>
                        <a:off x="7251174" y="5729475"/>
                        <a:ext cx="46806" cy="4562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89" name="Ellipse 288"/>
                      <p:cNvSpPr/>
                      <p:nvPr/>
                    </p:nvSpPr>
                    <p:spPr bwMode="auto">
                      <a:xfrm>
                        <a:off x="7014220" y="5539366"/>
                        <a:ext cx="49732" cy="45626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90" name="Ellipse 289"/>
                      <p:cNvSpPr/>
                      <p:nvPr/>
                    </p:nvSpPr>
                    <p:spPr bwMode="auto">
                      <a:xfrm>
                        <a:off x="7403293" y="5483600"/>
                        <a:ext cx="43879" cy="45626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91" name="Ellipse 290"/>
                      <p:cNvSpPr/>
                      <p:nvPr/>
                    </p:nvSpPr>
                    <p:spPr bwMode="auto">
                      <a:xfrm>
                        <a:off x="8263346" y="5891702"/>
                        <a:ext cx="43879" cy="43092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92" name="Ellipse 291"/>
                      <p:cNvSpPr/>
                      <p:nvPr/>
                    </p:nvSpPr>
                    <p:spPr bwMode="auto">
                      <a:xfrm>
                        <a:off x="8160958" y="6056464"/>
                        <a:ext cx="46806" cy="45626"/>
                      </a:xfrm>
                      <a:prstGeom prst="ellipse">
                        <a:avLst/>
                      </a:prstGeom>
                      <a:solidFill>
                        <a:srgbClr val="00B0F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93" name="Ellipse 292"/>
                      <p:cNvSpPr/>
                      <p:nvPr/>
                    </p:nvSpPr>
                    <p:spPr bwMode="auto">
                      <a:xfrm>
                        <a:off x="7084428" y="5729475"/>
                        <a:ext cx="46806" cy="45626"/>
                      </a:xfrm>
                      <a:prstGeom prst="ellipse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94" name="Ellipse 293"/>
                      <p:cNvSpPr/>
                      <p:nvPr/>
                    </p:nvSpPr>
                    <p:spPr bwMode="auto">
                      <a:xfrm>
                        <a:off x="7142935" y="6005768"/>
                        <a:ext cx="43881" cy="4562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95" name="Ellipse 294"/>
                      <p:cNvSpPr/>
                      <p:nvPr/>
                    </p:nvSpPr>
                    <p:spPr bwMode="auto">
                      <a:xfrm>
                        <a:off x="7251174" y="5508948"/>
                        <a:ext cx="46806" cy="43091"/>
                      </a:xfrm>
                      <a:prstGeom prst="ellipse">
                        <a:avLst/>
                      </a:prstGeom>
                      <a:solidFill>
                        <a:srgbClr val="7030A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96" name="Ellipse 295"/>
                      <p:cNvSpPr/>
                      <p:nvPr/>
                    </p:nvSpPr>
                    <p:spPr bwMode="auto">
                      <a:xfrm>
                        <a:off x="7447172" y="4804276"/>
                        <a:ext cx="46806" cy="45626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97" name="Ellipse 296"/>
                      <p:cNvSpPr/>
                      <p:nvPr/>
                    </p:nvSpPr>
                    <p:spPr bwMode="auto">
                      <a:xfrm>
                        <a:off x="7122459" y="4903132"/>
                        <a:ext cx="46806" cy="45626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98" name="Ellipse 297"/>
                      <p:cNvSpPr/>
                      <p:nvPr/>
                    </p:nvSpPr>
                    <p:spPr bwMode="auto">
                      <a:xfrm>
                        <a:off x="6826997" y="5080567"/>
                        <a:ext cx="43881" cy="45626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299" name="Ellipse 298"/>
                      <p:cNvSpPr/>
                      <p:nvPr/>
                    </p:nvSpPr>
                    <p:spPr bwMode="auto">
                      <a:xfrm>
                        <a:off x="7116608" y="5341652"/>
                        <a:ext cx="46806" cy="4816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300" name="Ellipse 299"/>
                      <p:cNvSpPr/>
                      <p:nvPr/>
                    </p:nvSpPr>
                    <p:spPr bwMode="auto">
                      <a:xfrm>
                        <a:off x="7324307" y="4953828"/>
                        <a:ext cx="46806" cy="45626"/>
                      </a:xfrm>
                      <a:prstGeom prst="ellipse">
                        <a:avLst/>
                      </a:prstGeom>
                      <a:solidFill>
                        <a:srgbClr val="0099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301" name="Ellipse 300"/>
                      <p:cNvSpPr/>
                      <p:nvPr/>
                    </p:nvSpPr>
                    <p:spPr bwMode="auto">
                      <a:xfrm>
                        <a:off x="7327233" y="5141402"/>
                        <a:ext cx="46806" cy="4816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302" name="Ellipse 301"/>
                      <p:cNvSpPr/>
                      <p:nvPr/>
                    </p:nvSpPr>
                    <p:spPr bwMode="auto">
                      <a:xfrm>
                        <a:off x="7561262" y="4642049"/>
                        <a:ext cx="43879" cy="45626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303" name="Ellipse 302"/>
                      <p:cNvSpPr/>
                      <p:nvPr/>
                    </p:nvSpPr>
                    <p:spPr bwMode="auto">
                      <a:xfrm>
                        <a:off x="7625619" y="4695279"/>
                        <a:ext cx="46806" cy="45626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304" name="Ellipse 303"/>
                      <p:cNvSpPr/>
                      <p:nvPr/>
                    </p:nvSpPr>
                    <p:spPr bwMode="auto">
                      <a:xfrm>
                        <a:off x="7616842" y="4571075"/>
                        <a:ext cx="46806" cy="45626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305" name="Ellipse 304"/>
                      <p:cNvSpPr/>
                      <p:nvPr/>
                    </p:nvSpPr>
                    <p:spPr bwMode="auto">
                      <a:xfrm>
                        <a:off x="7760186" y="4847366"/>
                        <a:ext cx="46806" cy="45626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306" name="Ellipse 305"/>
                      <p:cNvSpPr/>
                      <p:nvPr/>
                    </p:nvSpPr>
                    <p:spPr bwMode="auto">
                      <a:xfrm>
                        <a:off x="7613918" y="4847366"/>
                        <a:ext cx="43879" cy="45626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307" name="Ellipse 306"/>
                      <p:cNvSpPr/>
                      <p:nvPr/>
                    </p:nvSpPr>
                    <p:spPr bwMode="auto">
                      <a:xfrm>
                        <a:off x="7540783" y="5032407"/>
                        <a:ext cx="46806" cy="4816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308" name="Ellipse 307"/>
                      <p:cNvSpPr/>
                      <p:nvPr/>
                    </p:nvSpPr>
                    <p:spPr bwMode="auto">
                      <a:xfrm>
                        <a:off x="7941558" y="4999454"/>
                        <a:ext cx="46806" cy="45626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309" name="Ellipse 308"/>
                      <p:cNvSpPr/>
                      <p:nvPr/>
                    </p:nvSpPr>
                    <p:spPr bwMode="auto">
                      <a:xfrm>
                        <a:off x="7532008" y="5453183"/>
                        <a:ext cx="46806" cy="45626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310" name="Ellipse 309"/>
                      <p:cNvSpPr/>
                      <p:nvPr/>
                    </p:nvSpPr>
                    <p:spPr bwMode="auto">
                      <a:xfrm>
                        <a:off x="7751409" y="5437974"/>
                        <a:ext cx="43881" cy="45626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311" name="Ellipse 310"/>
                      <p:cNvSpPr/>
                      <p:nvPr/>
                    </p:nvSpPr>
                    <p:spPr bwMode="auto">
                      <a:xfrm>
                        <a:off x="7935707" y="5655966"/>
                        <a:ext cx="46806" cy="4816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312" name="Ellipse 311"/>
                      <p:cNvSpPr/>
                      <p:nvPr/>
                    </p:nvSpPr>
                    <p:spPr bwMode="auto">
                      <a:xfrm>
                        <a:off x="8614389" y="5040011"/>
                        <a:ext cx="43879" cy="4816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313" name="Ellipse 312"/>
                      <p:cNvSpPr/>
                      <p:nvPr/>
                    </p:nvSpPr>
                    <p:spPr bwMode="auto">
                      <a:xfrm>
                        <a:off x="8275048" y="4844832"/>
                        <a:ext cx="46806" cy="45626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  <p:sp>
                    <p:nvSpPr>
                      <p:cNvPr id="314" name="Ellipse 313"/>
                      <p:cNvSpPr/>
                      <p:nvPr/>
                    </p:nvSpPr>
                    <p:spPr bwMode="auto">
                      <a:xfrm>
                        <a:off x="8026392" y="4713023"/>
                        <a:ext cx="46806" cy="45626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/>
                      </a:p>
                    </p:txBody>
                  </p:sp>
                </p:grpSp>
              </p:grpSp>
            </p:grpSp>
            <p:sp>
              <p:nvSpPr>
                <p:cNvPr id="220" name="Ellipse 219"/>
                <p:cNvSpPr/>
                <p:nvPr/>
              </p:nvSpPr>
              <p:spPr bwMode="auto">
                <a:xfrm>
                  <a:off x="7725081" y="5062825"/>
                  <a:ext cx="43879" cy="4816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/>
                </a:p>
              </p:txBody>
            </p:sp>
          </p:grpSp>
          <p:cxnSp>
            <p:nvCxnSpPr>
              <p:cNvPr id="217" name="Connecteur droit 216"/>
              <p:cNvCxnSpPr/>
              <p:nvPr/>
            </p:nvCxnSpPr>
            <p:spPr>
              <a:xfrm>
                <a:off x="3733958" y="4660605"/>
                <a:ext cx="1912156" cy="0"/>
              </a:xfrm>
              <a:prstGeom prst="line">
                <a:avLst/>
              </a:prstGeom>
              <a:ln w="31750">
                <a:solidFill>
                  <a:schemeClr val="tx1">
                    <a:lumMod val="85000"/>
                    <a:lumOff val="15000"/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5" name="ZoneTexte 314"/>
          <p:cNvSpPr txBox="1"/>
          <p:nvPr/>
        </p:nvSpPr>
        <p:spPr>
          <a:xfrm>
            <a:off x="1924385" y="1136676"/>
            <a:ext cx="49717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How </a:t>
            </a:r>
            <a:r>
              <a:rPr lang="fr-FR" sz="3200" dirty="0" err="1" smtClean="0"/>
              <a:t>did</a:t>
            </a:r>
            <a:r>
              <a:rPr lang="fr-FR" sz="3200" dirty="0" smtClean="0"/>
              <a:t> </a:t>
            </a:r>
            <a:r>
              <a:rPr lang="fr-FR" sz="3200" dirty="0" err="1" smtClean="0"/>
              <a:t>treatments</a:t>
            </a:r>
            <a:r>
              <a:rPr lang="fr-FR" sz="3200" dirty="0" smtClean="0"/>
              <a:t> affect </a:t>
            </a:r>
            <a:r>
              <a:rPr lang="fr-FR" sz="3200" dirty="0" err="1" smtClean="0"/>
              <a:t>after</a:t>
            </a:r>
            <a:r>
              <a:rPr lang="fr-FR" sz="3200" dirty="0" smtClean="0"/>
              <a:t> 12 </a:t>
            </a:r>
            <a:r>
              <a:rPr lang="fr-FR" sz="3200" dirty="0" err="1" smtClean="0"/>
              <a:t>days</a:t>
            </a:r>
            <a:r>
              <a:rPr lang="fr-FR" sz="3200" dirty="0" smtClean="0"/>
              <a:t>:</a:t>
            </a:r>
            <a:endParaRPr lang="fr-FR" sz="3200" dirty="0"/>
          </a:p>
        </p:txBody>
      </p:sp>
      <p:sp>
        <p:nvSpPr>
          <p:cNvPr id="316" name="ZoneTexte 315"/>
          <p:cNvSpPr txBox="1"/>
          <p:nvPr/>
        </p:nvSpPr>
        <p:spPr>
          <a:xfrm>
            <a:off x="2421980" y="2172594"/>
            <a:ext cx="49717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fr-FR" sz="3200" dirty="0" err="1" smtClean="0"/>
              <a:t>development</a:t>
            </a:r>
            <a:r>
              <a:rPr lang="fr-FR" sz="3200" dirty="0" smtClean="0"/>
              <a:t>,</a:t>
            </a:r>
            <a:endParaRPr lang="fr-FR" sz="3200" dirty="0"/>
          </a:p>
          <a:p>
            <a:pPr marL="457200" indent="-457200">
              <a:buFontTx/>
              <a:buChar char="-"/>
            </a:pPr>
            <a:r>
              <a:rPr lang="fr-FR" sz="3200" dirty="0" err="1" smtClean="0"/>
              <a:t>growth</a:t>
            </a:r>
            <a:r>
              <a:rPr lang="fr-FR" sz="3200" dirty="0" smtClean="0"/>
              <a:t>: </a:t>
            </a:r>
            <a:r>
              <a:rPr lang="fr-FR" sz="3200" dirty="0" err="1"/>
              <a:t>c</a:t>
            </a:r>
            <a:r>
              <a:rPr lang="fr-FR" sz="3200" dirty="0" err="1" smtClean="0"/>
              <a:t>arbon</a:t>
            </a:r>
            <a:r>
              <a:rPr lang="fr-FR" sz="3200" dirty="0" smtClean="0"/>
              <a:t> acquisition, </a:t>
            </a:r>
            <a:r>
              <a:rPr lang="fr-FR" sz="3200" dirty="0" err="1" smtClean="0"/>
              <a:t>partitioning</a:t>
            </a:r>
            <a:endParaRPr lang="fr-FR" sz="3200" dirty="0" smtClean="0"/>
          </a:p>
        </p:txBody>
      </p:sp>
    </p:spTree>
    <p:extLst>
      <p:ext uri="{BB962C8B-B14F-4D97-AF65-F5344CB8AC3E}">
        <p14:creationId xmlns:p14="http://schemas.microsoft.com/office/powerpoint/2010/main" val="146126549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08265" y="151184"/>
            <a:ext cx="70449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 smtClean="0"/>
              <a:t>Physiological</a:t>
            </a:r>
            <a:r>
              <a:rPr lang="fr-FR" sz="3200" b="1" dirty="0" smtClean="0"/>
              <a:t> data (</a:t>
            </a:r>
            <a:r>
              <a:rPr lang="fr-FR" sz="3200" b="1" dirty="0" err="1" smtClean="0"/>
              <a:t>Pre</a:t>
            </a:r>
            <a:r>
              <a:rPr lang="fr-FR" sz="3200" b="1" dirty="0" smtClean="0"/>
              <a:t>-pilot)</a:t>
            </a:r>
            <a:endParaRPr lang="fr-FR" sz="3200" b="1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1050971" y="98538"/>
            <a:ext cx="0" cy="107297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141451" y="750037"/>
            <a:ext cx="6975771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5450" y="750036"/>
            <a:ext cx="5745000" cy="357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857"/>
          <a:stretch/>
        </p:blipFill>
        <p:spPr bwMode="auto">
          <a:xfrm>
            <a:off x="1665450" y="3543300"/>
            <a:ext cx="57450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University of Essex Home P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448" y="8174"/>
            <a:ext cx="2339552" cy="7073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18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08265" y="-1216"/>
            <a:ext cx="70449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IRGA </a:t>
            </a:r>
            <a:r>
              <a:rPr lang="fr-FR" sz="3200" b="1" dirty="0" err="1" smtClean="0"/>
              <a:t>measurements</a:t>
            </a:r>
            <a:r>
              <a:rPr lang="fr-FR" sz="3200" b="1" dirty="0" smtClean="0"/>
              <a:t> (Essex)</a:t>
            </a:r>
            <a:endParaRPr lang="fr-FR" sz="3200" b="1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1050971" y="-53862"/>
            <a:ext cx="0" cy="107297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141451" y="597637"/>
            <a:ext cx="6975771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6888" y="1155936"/>
            <a:ext cx="7877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Instantaneous (snapshot) readings</a:t>
            </a:r>
            <a:r>
              <a:rPr lang="en-GB" dirty="0" smtClean="0"/>
              <a:t> of Assimilation rate (</a:t>
            </a:r>
            <a:r>
              <a:rPr lang="en-GB" dirty="0" err="1" smtClean="0"/>
              <a:t>A</a:t>
            </a:r>
            <a:r>
              <a:rPr lang="en-GB" baseline="-25000" dirty="0" err="1" smtClean="0"/>
              <a:t>net</a:t>
            </a:r>
            <a:r>
              <a:rPr lang="en-GB" dirty="0" smtClean="0"/>
              <a:t>) and stomatal conductance (</a:t>
            </a:r>
            <a:r>
              <a:rPr lang="en-GB" dirty="0" err="1" smtClean="0"/>
              <a:t>gs</a:t>
            </a:r>
            <a:r>
              <a:rPr lang="en-GB" dirty="0" smtClean="0"/>
              <a:t>) under natural light and saturating light. Two leaves </a:t>
            </a:r>
          </a:p>
          <a:p>
            <a:r>
              <a:rPr lang="en-GB" dirty="0" smtClean="0"/>
              <a:t>(youngest fully expanded) per plant and five reps per treatment.</a:t>
            </a: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700155" y="2599273"/>
            <a:ext cx="4189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500" dirty="0" smtClean="0"/>
              <a:t>Example from </a:t>
            </a:r>
            <a:r>
              <a:rPr lang="en-GB" sz="1600" dirty="0"/>
              <a:t>Pre-pilot.</a:t>
            </a:r>
          </a:p>
        </p:txBody>
      </p:sp>
      <p:pic>
        <p:nvPicPr>
          <p:cNvPr id="10" name="Picture 2" descr="University of Essex Home P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448" y="-144226"/>
            <a:ext cx="2339552" cy="707308"/>
          </a:xfrm>
          <a:prstGeom prst="rect">
            <a:avLst/>
          </a:prstGeom>
          <a:noFill/>
        </p:spPr>
      </p:pic>
      <p:pic>
        <p:nvPicPr>
          <p:cNvPr id="13" name="Picture 12" descr="Dijon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3819" y="2356265"/>
            <a:ext cx="4567893" cy="325086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283009" y="2579866"/>
            <a:ext cx="692654" cy="7159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630732" y="4041738"/>
            <a:ext cx="692654" cy="7159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39288" y="5849266"/>
            <a:ext cx="7877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All IRGA measurements were re-calculated to correct for area.  All measurement taken between 9 am -12pm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746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contenu 2"/>
          <p:cNvSpPr>
            <a:spLocks noGrp="1"/>
          </p:cNvSpPr>
          <p:nvPr>
            <p:ph idx="1"/>
          </p:nvPr>
        </p:nvSpPr>
        <p:spPr>
          <a:xfrm>
            <a:off x="107950" y="1394926"/>
            <a:ext cx="8928545" cy="3376531"/>
          </a:xfrm>
        </p:spPr>
        <p:txBody>
          <a:bodyPr/>
          <a:lstStyle/>
          <a:p>
            <a:r>
              <a:rPr lang="fr-FR" sz="2400" b="1" dirty="0" err="1" smtClean="0">
                <a:ea typeface="ＭＳ Ｐゴシック" charset="-128"/>
              </a:rPr>
              <a:t>Protocols</a:t>
            </a:r>
            <a:r>
              <a:rPr lang="fr-FR" sz="2400" dirty="0" smtClean="0">
                <a:ea typeface="ＭＳ Ｐゴシック" charset="-128"/>
              </a:rPr>
              <a:t> for </a:t>
            </a:r>
            <a:r>
              <a:rPr lang="fr-FR" sz="2400" dirty="0" err="1" smtClean="0">
                <a:ea typeface="ＭＳ Ｐゴシック" charset="-128"/>
              </a:rPr>
              <a:t>investigating</a:t>
            </a:r>
            <a:r>
              <a:rPr lang="fr-FR" sz="2400" dirty="0" smtClean="0">
                <a:ea typeface="ＭＳ Ｐゴシック" charset="-128"/>
              </a:rPr>
              <a:t> </a:t>
            </a:r>
            <a:r>
              <a:rPr lang="fr-FR" sz="2400" dirty="0" err="1" smtClean="0">
                <a:ea typeface="ＭＳ Ｐゴシック" charset="-128"/>
              </a:rPr>
              <a:t>resistance</a:t>
            </a:r>
            <a:r>
              <a:rPr lang="fr-FR" sz="2400" dirty="0" smtClean="0">
                <a:ea typeface="ＭＳ Ｐゴシック" charset="-128"/>
              </a:rPr>
              <a:t> </a:t>
            </a:r>
            <a:r>
              <a:rPr lang="fr-FR" sz="2400" dirty="0" err="1" smtClean="0">
                <a:ea typeface="ＭＳ Ｐゴシック" charset="-128"/>
              </a:rPr>
              <a:t>mechanisms</a:t>
            </a:r>
            <a:r>
              <a:rPr lang="fr-FR" sz="2400" dirty="0" smtClean="0">
                <a:ea typeface="ＭＳ Ｐゴシック" charset="-128"/>
              </a:rPr>
              <a:t> to </a:t>
            </a:r>
            <a:r>
              <a:rPr lang="fr-FR" sz="2400" dirty="0" err="1" smtClean="0">
                <a:ea typeface="ＭＳ Ｐゴシック" charset="-128"/>
              </a:rPr>
              <a:t>drought</a:t>
            </a:r>
            <a:r>
              <a:rPr lang="fr-FR" sz="2400" dirty="0" smtClean="0">
                <a:ea typeface="ＭＳ Ｐゴシック" charset="-128"/>
              </a:rPr>
              <a:t> and Fusarium,</a:t>
            </a:r>
          </a:p>
          <a:p>
            <a:r>
              <a:rPr lang="fr-FR" sz="2400" b="1" dirty="0" err="1" smtClean="0">
                <a:ea typeface="ＭＳ Ｐゴシック" charset="-128"/>
              </a:rPr>
              <a:t>Produce</a:t>
            </a:r>
            <a:r>
              <a:rPr lang="fr-FR" sz="2400" b="1" dirty="0" smtClean="0">
                <a:ea typeface="ＭＳ Ｐゴシック" charset="-128"/>
              </a:rPr>
              <a:t> </a:t>
            </a:r>
            <a:r>
              <a:rPr lang="fr-FR" sz="2400" b="1" dirty="0" err="1" smtClean="0">
                <a:ea typeface="ＭＳ Ｐゴシック" charset="-128"/>
              </a:rPr>
              <a:t>material</a:t>
            </a:r>
            <a:r>
              <a:rPr lang="fr-FR" sz="2400" b="1" dirty="0" smtClean="0">
                <a:ea typeface="ＭＳ Ｐゴシック" charset="-128"/>
              </a:rPr>
              <a:t> </a:t>
            </a:r>
            <a:r>
              <a:rPr lang="fr-FR" sz="2400" dirty="0" smtClean="0">
                <a:ea typeface="ＭＳ Ｐゴシック" charset="-128"/>
              </a:rPr>
              <a:t>for the consortium,</a:t>
            </a:r>
          </a:p>
          <a:p>
            <a:r>
              <a:rPr lang="fr-FR" sz="2400" b="1" dirty="0" err="1" smtClean="0">
                <a:ea typeface="ＭＳ Ｐゴシック" charset="-128"/>
              </a:rPr>
              <a:t>Characterize</a:t>
            </a:r>
            <a:r>
              <a:rPr lang="fr-FR" sz="2400" dirty="0" smtClean="0">
                <a:ea typeface="ＭＳ Ｐゴシック" charset="-128"/>
              </a:rPr>
              <a:t> plant/</a:t>
            </a:r>
            <a:r>
              <a:rPr lang="fr-FR" sz="2400" dirty="0" err="1" smtClean="0">
                <a:ea typeface="ＭＳ Ｐゴシック" charset="-128"/>
              </a:rPr>
              <a:t>pathogen</a:t>
            </a:r>
            <a:r>
              <a:rPr lang="fr-FR" sz="2400" dirty="0" smtClean="0">
                <a:ea typeface="ＭＳ Ｐゴシック" charset="-128"/>
              </a:rPr>
              <a:t> interactions </a:t>
            </a:r>
            <a:r>
              <a:rPr lang="fr-FR" sz="2400" dirty="0" err="1" smtClean="0">
                <a:ea typeface="ＭＳ Ｐゴシック" charset="-128"/>
              </a:rPr>
              <a:t>under</a:t>
            </a:r>
            <a:r>
              <a:rPr lang="fr-FR" sz="2400" dirty="0" smtClean="0">
                <a:ea typeface="ＭＳ Ｐゴシック" charset="-128"/>
              </a:rPr>
              <a:t> </a:t>
            </a:r>
            <a:r>
              <a:rPr lang="fr-FR" sz="2400" dirty="0" err="1" smtClean="0">
                <a:ea typeface="ＭＳ Ｐゴシック" charset="-128"/>
              </a:rPr>
              <a:t>drought</a:t>
            </a:r>
            <a:r>
              <a:rPr lang="fr-FR" sz="2400" dirty="0" smtClean="0">
                <a:ea typeface="ＭＳ Ｐゴシック" charset="-128"/>
              </a:rPr>
              <a:t> stress and compare </a:t>
            </a:r>
            <a:r>
              <a:rPr lang="fr-FR" sz="2400" dirty="0" err="1" smtClean="0">
                <a:ea typeface="ＭＳ Ｐゴシック" charset="-128"/>
              </a:rPr>
              <a:t>with</a:t>
            </a:r>
            <a:r>
              <a:rPr lang="fr-FR" sz="2400" dirty="0" smtClean="0">
                <a:ea typeface="ＭＳ Ｐゴシック" charset="-128"/>
              </a:rPr>
              <a:t> optimum </a:t>
            </a:r>
            <a:r>
              <a:rPr lang="fr-FR" sz="2400" dirty="0" err="1" smtClean="0">
                <a:ea typeface="ＭＳ Ｐゴシック" charset="-128"/>
              </a:rPr>
              <a:t>environmental</a:t>
            </a:r>
            <a:r>
              <a:rPr lang="fr-FR" sz="2400" dirty="0" smtClean="0">
                <a:ea typeface="ＭＳ Ｐゴシック" charset="-128"/>
              </a:rPr>
              <a:t> conditions in a </a:t>
            </a:r>
            <a:r>
              <a:rPr lang="fr-FR" sz="2400" dirty="0" err="1" smtClean="0">
                <a:ea typeface="ＭＳ Ｐゴシック" charset="-128"/>
              </a:rPr>
              <a:t>factorial</a:t>
            </a:r>
            <a:r>
              <a:rPr lang="fr-FR" sz="2400" dirty="0" smtClean="0">
                <a:ea typeface="ＭＳ Ｐゴシック" charset="-128"/>
              </a:rPr>
              <a:t> design,</a:t>
            </a:r>
          </a:p>
          <a:p>
            <a:r>
              <a:rPr lang="fr-FR" sz="2400" b="1" dirty="0" err="1" smtClean="0">
                <a:ea typeface="ＭＳ Ｐゴシック" charset="-128"/>
              </a:rPr>
              <a:t>Give</a:t>
            </a:r>
            <a:r>
              <a:rPr lang="fr-FR" sz="2400" b="1" dirty="0" smtClean="0">
                <a:ea typeface="ＭＳ Ｐゴシック" charset="-128"/>
              </a:rPr>
              <a:t> guidance </a:t>
            </a:r>
            <a:r>
              <a:rPr lang="fr-FR" sz="2400" dirty="0" smtClean="0">
                <a:ea typeface="ＭＳ Ｐゴシック" charset="-128"/>
              </a:rPr>
              <a:t>to </a:t>
            </a:r>
            <a:r>
              <a:rPr lang="fr-FR" sz="2400" dirty="0" err="1" smtClean="0">
                <a:ea typeface="ＭＳ Ｐゴシック" charset="-128"/>
              </a:rPr>
              <a:t>identified</a:t>
            </a:r>
            <a:r>
              <a:rPr lang="fr-FR" sz="2400" dirty="0" smtClean="0">
                <a:ea typeface="ＭＳ Ｐゴシック" charset="-128"/>
              </a:rPr>
              <a:t> plant </a:t>
            </a:r>
            <a:r>
              <a:rPr lang="fr-FR" sz="2400" dirty="0" err="1" smtClean="0">
                <a:ea typeface="ＭＳ Ｐゴシック" charset="-128"/>
              </a:rPr>
              <a:t>phenotypic</a:t>
            </a:r>
            <a:r>
              <a:rPr lang="fr-FR" sz="2400" dirty="0" smtClean="0">
                <a:ea typeface="ＭＳ Ｐゴシック" charset="-128"/>
              </a:rPr>
              <a:t> traits for </a:t>
            </a:r>
            <a:r>
              <a:rPr lang="fr-FR" sz="2400" dirty="0" err="1" smtClean="0">
                <a:ea typeface="ＭＳ Ｐゴシック" charset="-128"/>
              </a:rPr>
              <a:t>selecting</a:t>
            </a:r>
            <a:r>
              <a:rPr lang="fr-FR" sz="2400" dirty="0" smtClean="0">
                <a:ea typeface="ＭＳ Ｐゴシック" charset="-128"/>
              </a:rPr>
              <a:t> </a:t>
            </a:r>
            <a:r>
              <a:rPr lang="fr-FR" sz="2400" dirty="0" err="1" smtClean="0">
                <a:ea typeface="ＭＳ Ｐゴシック" charset="-128"/>
              </a:rPr>
              <a:t>genotypes</a:t>
            </a:r>
            <a:r>
              <a:rPr lang="fr-FR" sz="2400" dirty="0" smtClean="0">
                <a:ea typeface="ＭＳ Ｐゴシック" charset="-128"/>
              </a:rPr>
              <a:t> </a:t>
            </a:r>
            <a:r>
              <a:rPr lang="fr-FR" sz="2400" dirty="0" err="1" smtClean="0">
                <a:ea typeface="ＭＳ Ｐゴシック" charset="-128"/>
              </a:rPr>
              <a:t>having</a:t>
            </a:r>
            <a:r>
              <a:rPr lang="fr-FR" sz="2400" dirty="0" smtClean="0">
                <a:ea typeface="ＭＳ Ｐゴシック" charset="-128"/>
              </a:rPr>
              <a:t> </a:t>
            </a:r>
            <a:r>
              <a:rPr lang="fr-FR" sz="2400" dirty="0" err="1" smtClean="0">
                <a:ea typeface="ＭＳ Ｐゴシック" charset="-128"/>
              </a:rPr>
              <a:t>enhanced</a:t>
            </a:r>
            <a:r>
              <a:rPr lang="fr-FR" sz="2400" dirty="0" smtClean="0">
                <a:ea typeface="ＭＳ Ｐゴシック" charset="-128"/>
              </a:rPr>
              <a:t> </a:t>
            </a:r>
            <a:r>
              <a:rPr lang="fr-FR" sz="2400" dirty="0" err="1" smtClean="0">
                <a:ea typeface="ＭＳ Ｐゴシック" charset="-128"/>
              </a:rPr>
              <a:t>resistance</a:t>
            </a:r>
            <a:r>
              <a:rPr lang="fr-FR" sz="2400" dirty="0" smtClean="0">
                <a:ea typeface="ＭＳ Ｐゴシック" charset="-128"/>
              </a:rPr>
              <a:t> to </a:t>
            </a:r>
            <a:r>
              <a:rPr lang="fr-FR" sz="2400" dirty="0" err="1" smtClean="0">
                <a:ea typeface="ＭＳ Ｐゴシック" charset="-128"/>
              </a:rPr>
              <a:t>drought</a:t>
            </a:r>
            <a:r>
              <a:rPr lang="fr-FR" sz="2400" dirty="0" smtClean="0">
                <a:ea typeface="ＭＳ Ｐゴシック" charset="-128"/>
              </a:rPr>
              <a:t> and </a:t>
            </a:r>
            <a:r>
              <a:rPr lang="fr-FR" sz="2400" dirty="0" err="1" smtClean="0">
                <a:ea typeface="ＭＳ Ｐゴシック" charset="-128"/>
              </a:rPr>
              <a:t>Fusarium</a:t>
            </a:r>
            <a:r>
              <a:rPr lang="fr-FR" sz="2400" dirty="0" smtClean="0">
                <a:ea typeface="ＭＳ Ｐゴシック" charset="-128"/>
              </a:rPr>
              <a:t>.</a:t>
            </a:r>
          </a:p>
        </p:txBody>
      </p:sp>
      <p:sp>
        <p:nvSpPr>
          <p:cNvPr id="16388" name="Titre 1"/>
          <p:cNvSpPr>
            <a:spLocks noGrp="1"/>
          </p:cNvSpPr>
          <p:nvPr>
            <p:ph type="title"/>
          </p:nvPr>
        </p:nvSpPr>
        <p:spPr>
          <a:xfrm>
            <a:off x="1094960" y="-278005"/>
            <a:ext cx="7779850" cy="1143001"/>
          </a:xfrm>
        </p:spPr>
        <p:txBody>
          <a:bodyPr/>
          <a:lstStyle/>
          <a:p>
            <a:pPr algn="l"/>
            <a:r>
              <a:rPr lang="fr-FR" sz="3600" b="1" dirty="0" smtClean="0">
                <a:ea typeface="ＭＳ Ｐゴシック" charset="-128"/>
              </a:rPr>
              <a:t>Objectives</a:t>
            </a:r>
            <a:endParaRPr lang="fr-FR" sz="2400" b="1" dirty="0" smtClean="0">
              <a:ea typeface="ＭＳ Ｐゴシック" charset="-128"/>
            </a:endParaRPr>
          </a:p>
        </p:txBody>
      </p:sp>
      <p:pic>
        <p:nvPicPr>
          <p:cNvPr id="6" name="Image 5" descr="ABSTRESS v2 300 dpi in grey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67868" y="0"/>
            <a:ext cx="2168627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/>
          <p:cNvCxnSpPr/>
          <p:nvPr/>
        </p:nvCxnSpPr>
        <p:spPr>
          <a:xfrm>
            <a:off x="1050971" y="98538"/>
            <a:ext cx="0" cy="107297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141451" y="750037"/>
            <a:ext cx="6975771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66" y="100582"/>
            <a:ext cx="790810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5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5976220"/>
              </p:ext>
            </p:extLst>
          </p:nvPr>
        </p:nvGraphicFramePr>
        <p:xfrm>
          <a:off x="282117" y="871748"/>
          <a:ext cx="3754308" cy="2828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/>
          <p:cNvSpPr txBox="1"/>
          <p:nvPr/>
        </p:nvSpPr>
        <p:spPr>
          <a:xfrm rot="19938230">
            <a:off x="718127" y="3718247"/>
            <a:ext cx="57777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00" b="1" dirty="0" smtClean="0"/>
              <a:t>July 1st</a:t>
            </a:r>
            <a:endParaRPr lang="fr-FR" sz="1000" b="1" dirty="0"/>
          </a:p>
        </p:txBody>
      </p:sp>
      <p:sp>
        <p:nvSpPr>
          <p:cNvPr id="7" name="ZoneTexte 6"/>
          <p:cNvSpPr txBox="1"/>
          <p:nvPr/>
        </p:nvSpPr>
        <p:spPr>
          <a:xfrm rot="19938230">
            <a:off x="1149098" y="3722613"/>
            <a:ext cx="596563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00" b="1" dirty="0" smtClean="0"/>
              <a:t>July 3rd</a:t>
            </a:r>
            <a:endParaRPr lang="fr-FR" sz="1000" b="1" dirty="0"/>
          </a:p>
        </p:txBody>
      </p:sp>
      <p:sp>
        <p:nvSpPr>
          <p:cNvPr id="8" name="ZoneTexte 7"/>
          <p:cNvSpPr txBox="1"/>
          <p:nvPr/>
        </p:nvSpPr>
        <p:spPr>
          <a:xfrm rot="19938230">
            <a:off x="1581211" y="3722351"/>
            <a:ext cx="595435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00" b="1" dirty="0" smtClean="0"/>
              <a:t>July 7th</a:t>
            </a:r>
            <a:endParaRPr lang="fr-FR" sz="1000" b="1" dirty="0"/>
          </a:p>
        </p:txBody>
      </p:sp>
      <p:sp>
        <p:nvSpPr>
          <p:cNvPr id="9" name="ZoneTexte 8"/>
          <p:cNvSpPr txBox="1"/>
          <p:nvPr/>
        </p:nvSpPr>
        <p:spPr>
          <a:xfrm rot="19938230">
            <a:off x="2013259" y="3722351"/>
            <a:ext cx="595435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00" b="1" dirty="0" smtClean="0"/>
              <a:t>July 8th</a:t>
            </a:r>
            <a:endParaRPr lang="fr-FR" sz="1000" b="1" dirty="0"/>
          </a:p>
        </p:txBody>
      </p:sp>
      <p:sp>
        <p:nvSpPr>
          <p:cNvPr id="11" name="ZoneTexte 10"/>
          <p:cNvSpPr txBox="1"/>
          <p:nvPr/>
        </p:nvSpPr>
        <p:spPr>
          <a:xfrm rot="19938230">
            <a:off x="2441584" y="3737456"/>
            <a:ext cx="66043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00" b="1" dirty="0" smtClean="0"/>
              <a:t>July 11th</a:t>
            </a:r>
            <a:endParaRPr lang="fr-FR" sz="10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829180" y="1051198"/>
            <a:ext cx="593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BOP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5546417" y="1029302"/>
            <a:ext cx="671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BOM</a:t>
            </a:r>
            <a:endParaRPr lang="fr-FR" b="1" dirty="0"/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1751096"/>
              </p:ext>
            </p:extLst>
          </p:nvPr>
        </p:nvGraphicFramePr>
        <p:xfrm>
          <a:off x="4469948" y="933963"/>
          <a:ext cx="3442322" cy="3051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420183" y="4559268"/>
            <a:ext cx="83130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000" dirty="0" smtClean="0"/>
              <a:t>Drought increases </a:t>
            </a:r>
            <a:r>
              <a:rPr lang="en-GB" sz="2000" dirty="0" err="1" smtClean="0"/>
              <a:t>stomatal</a:t>
            </a:r>
            <a:r>
              <a:rPr lang="en-GB" sz="2000" dirty="0" smtClean="0"/>
              <a:t> resistance. 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 smtClean="0"/>
              <a:t>Fusarium:</a:t>
            </a:r>
          </a:p>
          <a:p>
            <a:pPr marL="742950" lvl="1" indent="-285750">
              <a:buFont typeface="Arial"/>
              <a:buChar char="•"/>
            </a:pPr>
            <a:r>
              <a:rPr lang="en-GB" sz="2000" dirty="0" smtClean="0"/>
              <a:t>amplified </a:t>
            </a:r>
            <a:r>
              <a:rPr lang="en-GB" sz="2000" dirty="0"/>
              <a:t>the drought stress of plants for both BOM and BOP </a:t>
            </a:r>
          </a:p>
          <a:p>
            <a:pPr marL="742950" lvl="1" indent="-285750">
              <a:buFont typeface="Arial"/>
              <a:buChar char="•"/>
            </a:pPr>
            <a:r>
              <a:rPr lang="en-GB" sz="2000" dirty="0" smtClean="0"/>
              <a:t>had </a:t>
            </a:r>
            <a:r>
              <a:rPr lang="en-GB" sz="2000" dirty="0"/>
              <a:t>no effect when plants were well watered for pea and a detrimental effect similar to water stress alone for Medicago </a:t>
            </a:r>
            <a:r>
              <a:rPr lang="en-GB" sz="2000" dirty="0" smtClean="0"/>
              <a:t>plants</a:t>
            </a:r>
            <a:endParaRPr lang="fr-FR" sz="2000" dirty="0"/>
          </a:p>
        </p:txBody>
      </p:sp>
      <p:sp>
        <p:nvSpPr>
          <p:cNvPr id="15" name="Rectangle 14"/>
          <p:cNvSpPr/>
          <p:nvPr/>
        </p:nvSpPr>
        <p:spPr>
          <a:xfrm>
            <a:off x="1160652" y="9853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fr-FR" sz="3200" b="1" dirty="0" err="1" smtClean="0">
                <a:latin typeface="Calibri" pitchFamily="34" charset="0"/>
              </a:rPr>
              <a:t>Stomatal</a:t>
            </a:r>
            <a:r>
              <a:rPr lang="fr-FR" sz="3200" b="1" dirty="0" smtClean="0">
                <a:latin typeface="Calibri" pitchFamily="34" charset="0"/>
              </a:rPr>
              <a:t> </a:t>
            </a:r>
            <a:r>
              <a:rPr lang="fr-FR" sz="3200" b="1" dirty="0" err="1" smtClean="0">
                <a:latin typeface="Calibri" pitchFamily="34" charset="0"/>
              </a:rPr>
              <a:t>resistance</a:t>
            </a:r>
            <a:endParaRPr lang="fr-FR" sz="3200" dirty="0">
              <a:latin typeface="Calibri" pitchFamily="34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1050971" y="98538"/>
            <a:ext cx="0" cy="107297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>
            <a:off x="141451" y="750037"/>
            <a:ext cx="6975771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66" y="100582"/>
            <a:ext cx="790810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7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168418" y="99570"/>
            <a:ext cx="62951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 smtClean="0"/>
              <a:t>BOMedicago</a:t>
            </a:r>
            <a:endParaRPr lang="fr-FR" sz="3200" b="1" dirty="0"/>
          </a:p>
        </p:txBody>
      </p:sp>
      <p:cxnSp>
        <p:nvCxnSpPr>
          <p:cNvPr id="15" name="Connecteur droit 14"/>
          <p:cNvCxnSpPr/>
          <p:nvPr/>
        </p:nvCxnSpPr>
        <p:spPr>
          <a:xfrm flipH="1">
            <a:off x="141451" y="750037"/>
            <a:ext cx="6975771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3878250" y="80128"/>
            <a:ext cx="50891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err="1" smtClean="0">
                <a:solidFill>
                  <a:srgbClr val="008000"/>
                </a:solidFill>
              </a:rPr>
              <a:t>Growth</a:t>
            </a:r>
            <a:r>
              <a:rPr lang="fr-FR" sz="3200" b="1" i="1" dirty="0" smtClean="0">
                <a:solidFill>
                  <a:srgbClr val="008000"/>
                </a:solidFill>
              </a:rPr>
              <a:t>: plant, shoots, </a:t>
            </a:r>
            <a:r>
              <a:rPr lang="fr-FR" sz="3200" b="1" i="1" dirty="0" err="1" smtClean="0">
                <a:solidFill>
                  <a:srgbClr val="008000"/>
                </a:solidFill>
              </a:rPr>
              <a:t>roots</a:t>
            </a:r>
            <a:endParaRPr lang="fr-FR" sz="3200" b="1" i="1" dirty="0">
              <a:solidFill>
                <a:srgbClr val="008000"/>
              </a:solidFill>
            </a:endParaRPr>
          </a:p>
        </p:txBody>
      </p:sp>
      <p:pic>
        <p:nvPicPr>
          <p:cNvPr id="126" name="Image 1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66" y="100582"/>
            <a:ext cx="790810" cy="584775"/>
          </a:xfrm>
          <a:prstGeom prst="rect">
            <a:avLst/>
          </a:prstGeom>
        </p:spPr>
      </p:pic>
      <p:sp>
        <p:nvSpPr>
          <p:cNvPr id="128" name="ZoneTexte 127"/>
          <p:cNvSpPr txBox="1"/>
          <p:nvPr/>
        </p:nvSpPr>
        <p:spPr>
          <a:xfrm>
            <a:off x="1064358" y="3634654"/>
            <a:ext cx="1143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 i="1"/>
            </a:lvl1pPr>
          </a:lstStyle>
          <a:p>
            <a:r>
              <a:rPr lang="fr-FR" dirty="0"/>
              <a:t>Plant DM</a:t>
            </a:r>
          </a:p>
        </p:txBody>
      </p:sp>
      <p:sp>
        <p:nvSpPr>
          <p:cNvPr id="132" name="ZoneTexte 131"/>
          <p:cNvSpPr txBox="1"/>
          <p:nvPr/>
        </p:nvSpPr>
        <p:spPr>
          <a:xfrm>
            <a:off x="6911" y="6550223"/>
            <a:ext cx="5274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C: Control; F: Fusarium </a:t>
            </a:r>
            <a:r>
              <a:rPr lang="fr-FR" sz="1400" dirty="0" err="1" smtClean="0"/>
              <a:t>infected</a:t>
            </a:r>
            <a:r>
              <a:rPr lang="fr-FR" sz="1400" dirty="0" smtClean="0"/>
              <a:t>; D: </a:t>
            </a:r>
            <a:r>
              <a:rPr lang="fr-FR" sz="1400" dirty="0" err="1" smtClean="0"/>
              <a:t>Drought</a:t>
            </a:r>
            <a:r>
              <a:rPr lang="fr-FR" sz="1400" dirty="0" smtClean="0"/>
              <a:t> </a:t>
            </a:r>
            <a:r>
              <a:rPr lang="fr-FR" sz="1400" dirty="0" err="1" smtClean="0"/>
              <a:t>applied</a:t>
            </a:r>
            <a:r>
              <a:rPr lang="fr-FR" sz="1400" dirty="0" smtClean="0"/>
              <a:t>; FD: </a:t>
            </a:r>
            <a:r>
              <a:rPr lang="fr-FR" sz="1400" dirty="0" err="1" smtClean="0"/>
              <a:t>both</a:t>
            </a:r>
            <a:r>
              <a:rPr lang="fr-FR" sz="1400" dirty="0" smtClean="0"/>
              <a:t> stress</a:t>
            </a:r>
          </a:p>
        </p:txBody>
      </p:sp>
      <p:graphicFrame>
        <p:nvGraphicFramePr>
          <p:cNvPr id="133" name="Graphique 1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3846014"/>
              </p:ext>
            </p:extLst>
          </p:nvPr>
        </p:nvGraphicFramePr>
        <p:xfrm>
          <a:off x="87882" y="900043"/>
          <a:ext cx="3067567" cy="2316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7" name="Graphique 1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0602079"/>
              </p:ext>
            </p:extLst>
          </p:nvPr>
        </p:nvGraphicFramePr>
        <p:xfrm>
          <a:off x="2953468" y="958380"/>
          <a:ext cx="3351260" cy="2345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8" name="ZoneTexte 137"/>
          <p:cNvSpPr txBox="1"/>
          <p:nvPr/>
        </p:nvSpPr>
        <p:spPr>
          <a:xfrm>
            <a:off x="4041520" y="3634654"/>
            <a:ext cx="1193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/>
              <a:t>Shoot DM</a:t>
            </a:r>
            <a:endParaRPr lang="fr-FR" b="1" i="1" dirty="0"/>
          </a:p>
        </p:txBody>
      </p:sp>
      <p:graphicFrame>
        <p:nvGraphicFramePr>
          <p:cNvPr id="139" name="Graphique 1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2522529"/>
              </p:ext>
            </p:extLst>
          </p:nvPr>
        </p:nvGraphicFramePr>
        <p:xfrm>
          <a:off x="6008458" y="750038"/>
          <a:ext cx="3130986" cy="2554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0" name="ZoneTexte 139"/>
          <p:cNvSpPr txBox="1"/>
          <p:nvPr/>
        </p:nvSpPr>
        <p:spPr>
          <a:xfrm>
            <a:off x="7463605" y="3634654"/>
            <a:ext cx="1094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 smtClean="0"/>
              <a:t>Root</a:t>
            </a:r>
            <a:r>
              <a:rPr lang="fr-FR" b="1" i="1" dirty="0" smtClean="0"/>
              <a:t> DM</a:t>
            </a:r>
            <a:endParaRPr lang="fr-FR" b="1" i="1" dirty="0"/>
          </a:p>
        </p:txBody>
      </p:sp>
      <p:sp>
        <p:nvSpPr>
          <p:cNvPr id="141" name="ZoneTexte 140"/>
          <p:cNvSpPr txBox="1"/>
          <p:nvPr/>
        </p:nvSpPr>
        <p:spPr>
          <a:xfrm>
            <a:off x="4117456" y="330581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C</a:t>
            </a:r>
            <a:endParaRPr lang="fr-FR" sz="1400" b="1" dirty="0"/>
          </a:p>
        </p:txBody>
      </p:sp>
      <p:sp>
        <p:nvSpPr>
          <p:cNvPr id="142" name="ZoneTexte 141"/>
          <p:cNvSpPr txBox="1"/>
          <p:nvPr/>
        </p:nvSpPr>
        <p:spPr>
          <a:xfrm>
            <a:off x="4564531" y="3305819"/>
            <a:ext cx="297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F</a:t>
            </a:r>
            <a:endParaRPr lang="fr-FR" sz="1400" b="1" dirty="0"/>
          </a:p>
        </p:txBody>
      </p:sp>
      <p:sp>
        <p:nvSpPr>
          <p:cNvPr id="143" name="ZoneTexte 142"/>
          <p:cNvSpPr txBox="1"/>
          <p:nvPr/>
        </p:nvSpPr>
        <p:spPr>
          <a:xfrm>
            <a:off x="5031046" y="3305819"/>
            <a:ext cx="297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D</a:t>
            </a:r>
            <a:endParaRPr lang="fr-FR" sz="1400" b="1" dirty="0"/>
          </a:p>
        </p:txBody>
      </p:sp>
      <p:sp>
        <p:nvSpPr>
          <p:cNvPr id="144" name="ZoneTexte 143"/>
          <p:cNvSpPr txBox="1"/>
          <p:nvPr/>
        </p:nvSpPr>
        <p:spPr>
          <a:xfrm>
            <a:off x="5490057" y="3305819"/>
            <a:ext cx="380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FD</a:t>
            </a:r>
            <a:endParaRPr lang="fr-FR" sz="1400" b="1" dirty="0"/>
          </a:p>
        </p:txBody>
      </p:sp>
      <p:sp>
        <p:nvSpPr>
          <p:cNvPr id="145" name="ZoneTexte 144"/>
          <p:cNvSpPr txBox="1"/>
          <p:nvPr/>
        </p:nvSpPr>
        <p:spPr>
          <a:xfrm>
            <a:off x="7016530" y="330581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C</a:t>
            </a:r>
            <a:endParaRPr lang="fr-FR" sz="1400" b="1" dirty="0"/>
          </a:p>
        </p:txBody>
      </p:sp>
      <p:sp>
        <p:nvSpPr>
          <p:cNvPr id="146" name="ZoneTexte 145"/>
          <p:cNvSpPr txBox="1"/>
          <p:nvPr/>
        </p:nvSpPr>
        <p:spPr>
          <a:xfrm>
            <a:off x="7463605" y="3305819"/>
            <a:ext cx="297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F</a:t>
            </a:r>
            <a:endParaRPr lang="fr-FR" sz="1400" b="1" dirty="0"/>
          </a:p>
        </p:txBody>
      </p:sp>
      <p:sp>
        <p:nvSpPr>
          <p:cNvPr id="147" name="ZoneTexte 146"/>
          <p:cNvSpPr txBox="1"/>
          <p:nvPr/>
        </p:nvSpPr>
        <p:spPr>
          <a:xfrm>
            <a:off x="7930120" y="3305819"/>
            <a:ext cx="297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D</a:t>
            </a:r>
            <a:endParaRPr lang="fr-FR" sz="1400" b="1" dirty="0"/>
          </a:p>
        </p:txBody>
      </p:sp>
      <p:sp>
        <p:nvSpPr>
          <p:cNvPr id="148" name="ZoneTexte 147"/>
          <p:cNvSpPr txBox="1"/>
          <p:nvPr/>
        </p:nvSpPr>
        <p:spPr>
          <a:xfrm>
            <a:off x="8389131" y="3305819"/>
            <a:ext cx="380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FD</a:t>
            </a:r>
            <a:endParaRPr lang="fr-FR" sz="1400" b="1" dirty="0"/>
          </a:p>
        </p:txBody>
      </p:sp>
      <p:sp>
        <p:nvSpPr>
          <p:cNvPr id="150" name="ZoneTexte 149"/>
          <p:cNvSpPr txBox="1"/>
          <p:nvPr/>
        </p:nvSpPr>
        <p:spPr>
          <a:xfrm>
            <a:off x="891311" y="330581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C</a:t>
            </a:r>
            <a:endParaRPr lang="fr-FR" sz="1400" b="1" dirty="0"/>
          </a:p>
        </p:txBody>
      </p:sp>
      <p:sp>
        <p:nvSpPr>
          <p:cNvPr id="151" name="ZoneTexte 150"/>
          <p:cNvSpPr txBox="1"/>
          <p:nvPr/>
        </p:nvSpPr>
        <p:spPr>
          <a:xfrm>
            <a:off x="1338386" y="3305819"/>
            <a:ext cx="297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F</a:t>
            </a:r>
            <a:endParaRPr lang="fr-FR" sz="1400" b="1" dirty="0"/>
          </a:p>
        </p:txBody>
      </p:sp>
      <p:sp>
        <p:nvSpPr>
          <p:cNvPr id="152" name="ZoneTexte 151"/>
          <p:cNvSpPr txBox="1"/>
          <p:nvPr/>
        </p:nvSpPr>
        <p:spPr>
          <a:xfrm>
            <a:off x="1804901" y="3305819"/>
            <a:ext cx="297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D</a:t>
            </a:r>
            <a:endParaRPr lang="fr-FR" sz="1400" b="1" dirty="0"/>
          </a:p>
        </p:txBody>
      </p:sp>
      <p:sp>
        <p:nvSpPr>
          <p:cNvPr id="153" name="ZoneTexte 152"/>
          <p:cNvSpPr txBox="1"/>
          <p:nvPr/>
        </p:nvSpPr>
        <p:spPr>
          <a:xfrm>
            <a:off x="2263912" y="3305819"/>
            <a:ext cx="380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FD</a:t>
            </a:r>
            <a:endParaRPr lang="fr-FR" sz="1400" b="1" dirty="0"/>
          </a:p>
        </p:txBody>
      </p:sp>
      <p:sp>
        <p:nvSpPr>
          <p:cNvPr id="154" name="Rectangle 153"/>
          <p:cNvSpPr/>
          <p:nvPr/>
        </p:nvSpPr>
        <p:spPr>
          <a:xfrm>
            <a:off x="91266" y="4166445"/>
            <a:ext cx="555621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000" b="1" dirty="0"/>
              <a:t>S</a:t>
            </a:r>
            <a:r>
              <a:rPr lang="fr-FR" b="1" dirty="0"/>
              <a:t>tress </a:t>
            </a:r>
            <a:r>
              <a:rPr lang="fr-FR" b="1" dirty="0" err="1"/>
              <a:t>reduce</a:t>
            </a:r>
            <a:r>
              <a:rPr lang="fr-FR" b="1" dirty="0"/>
              <a:t> plant </a:t>
            </a:r>
            <a:r>
              <a:rPr lang="fr-FR" b="1" dirty="0" err="1" smtClean="0"/>
              <a:t>growth</a:t>
            </a:r>
            <a:endParaRPr lang="fr-FR" b="1" dirty="0" smtClean="0"/>
          </a:p>
          <a:p>
            <a:pPr marL="342900" indent="-342900">
              <a:buFont typeface="Arial"/>
              <a:buChar char="•"/>
            </a:pPr>
            <a:r>
              <a:rPr lang="en-GB" b="1" dirty="0" smtClean="0"/>
              <a:t>Shoot </a:t>
            </a:r>
            <a:r>
              <a:rPr lang="en-GB" b="1" dirty="0"/>
              <a:t>biomass mostly impacted. </a:t>
            </a:r>
          </a:p>
          <a:p>
            <a:pPr marL="342900" indent="-342900">
              <a:buFont typeface="Arial"/>
              <a:buChar char="•"/>
            </a:pPr>
            <a:r>
              <a:rPr lang="en-GB" b="1" dirty="0"/>
              <a:t>Shoot over root biomass ratio decreased for water stressed. </a:t>
            </a:r>
            <a:r>
              <a:rPr lang="en-GB" b="1" dirty="0">
                <a:solidFill>
                  <a:srgbClr val="FF0000"/>
                </a:solidFill>
              </a:rPr>
              <a:t>Already reported in previous report (M18) and for various species. 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b="1" dirty="0" smtClean="0"/>
              <a:t>Fusarium </a:t>
            </a:r>
            <a:r>
              <a:rPr lang="en-GB" b="1" dirty="0"/>
              <a:t>seemed to counteract the drought stress effect (reducing </a:t>
            </a:r>
            <a:r>
              <a:rPr lang="en-GB" b="1" dirty="0" smtClean="0"/>
              <a:t>impact </a:t>
            </a:r>
            <a:r>
              <a:rPr lang="en-GB" b="1" dirty="0"/>
              <a:t>on shoots mostly and also </a:t>
            </a:r>
            <a:r>
              <a:rPr lang="en-GB" b="1" dirty="0" smtClean="0"/>
              <a:t>roots): explanations ?</a:t>
            </a:r>
            <a:endParaRPr lang="fr-FR" sz="2000" b="1" dirty="0"/>
          </a:p>
        </p:txBody>
      </p:sp>
      <p:graphicFrame>
        <p:nvGraphicFramePr>
          <p:cNvPr id="155" name="Graphique 1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385314"/>
              </p:ext>
            </p:extLst>
          </p:nvPr>
        </p:nvGraphicFramePr>
        <p:xfrm>
          <a:off x="5870302" y="4158372"/>
          <a:ext cx="3097135" cy="2593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7" name="ZoneTexte 156"/>
          <p:cNvSpPr txBox="1"/>
          <p:nvPr/>
        </p:nvSpPr>
        <p:spPr>
          <a:xfrm>
            <a:off x="6623073" y="4255581"/>
            <a:ext cx="2146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/>
              <a:t>Shoot DM/</a:t>
            </a:r>
            <a:r>
              <a:rPr lang="fr-FR" b="1" i="1" dirty="0" err="1" smtClean="0"/>
              <a:t>Root</a:t>
            </a:r>
            <a:r>
              <a:rPr lang="fr-FR" b="1" i="1" dirty="0" smtClean="0"/>
              <a:t> DM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388045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168418" y="99570"/>
            <a:ext cx="62951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 smtClean="0"/>
              <a:t>BOMedicago</a:t>
            </a:r>
            <a:endParaRPr lang="fr-FR" sz="3200" b="1" dirty="0"/>
          </a:p>
        </p:txBody>
      </p:sp>
      <p:cxnSp>
        <p:nvCxnSpPr>
          <p:cNvPr id="15" name="Connecteur droit 14"/>
          <p:cNvCxnSpPr/>
          <p:nvPr/>
        </p:nvCxnSpPr>
        <p:spPr>
          <a:xfrm flipH="1">
            <a:off x="141451" y="750037"/>
            <a:ext cx="6975771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6" name="Image 1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66" y="100582"/>
            <a:ext cx="790810" cy="584775"/>
          </a:xfrm>
          <a:prstGeom prst="rect">
            <a:avLst/>
          </a:prstGeom>
        </p:spPr>
      </p:pic>
      <p:sp>
        <p:nvSpPr>
          <p:cNvPr id="128" name="ZoneTexte 127"/>
          <p:cNvSpPr txBox="1"/>
          <p:nvPr/>
        </p:nvSpPr>
        <p:spPr>
          <a:xfrm>
            <a:off x="1064358" y="3550414"/>
            <a:ext cx="187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 i="1"/>
            </a:lvl1pPr>
          </a:lstStyle>
          <a:p>
            <a:r>
              <a:rPr lang="fr-FR" dirty="0" smtClean="0"/>
              <a:t>Total Nodule DM</a:t>
            </a:r>
            <a:endParaRPr lang="fr-FR" dirty="0"/>
          </a:p>
        </p:txBody>
      </p:sp>
      <p:sp>
        <p:nvSpPr>
          <p:cNvPr id="132" name="ZoneTexte 131"/>
          <p:cNvSpPr txBox="1"/>
          <p:nvPr/>
        </p:nvSpPr>
        <p:spPr>
          <a:xfrm>
            <a:off x="6911" y="6550223"/>
            <a:ext cx="5274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C: Control; F: Fusarium </a:t>
            </a:r>
            <a:r>
              <a:rPr lang="fr-FR" sz="1400" dirty="0" err="1" smtClean="0"/>
              <a:t>infected</a:t>
            </a:r>
            <a:r>
              <a:rPr lang="fr-FR" sz="1400" dirty="0" smtClean="0"/>
              <a:t>; D: </a:t>
            </a:r>
            <a:r>
              <a:rPr lang="fr-FR" sz="1400" dirty="0" err="1" smtClean="0"/>
              <a:t>Drought</a:t>
            </a:r>
            <a:r>
              <a:rPr lang="fr-FR" sz="1400" dirty="0" smtClean="0"/>
              <a:t> </a:t>
            </a:r>
            <a:r>
              <a:rPr lang="fr-FR" sz="1400" dirty="0" err="1" smtClean="0"/>
              <a:t>applied</a:t>
            </a:r>
            <a:r>
              <a:rPr lang="fr-FR" sz="1400" dirty="0" smtClean="0"/>
              <a:t>; FD: </a:t>
            </a:r>
            <a:r>
              <a:rPr lang="fr-FR" sz="1400" dirty="0" err="1" smtClean="0"/>
              <a:t>both</a:t>
            </a:r>
            <a:r>
              <a:rPr lang="fr-FR" sz="1400" dirty="0" smtClean="0"/>
              <a:t> stress</a:t>
            </a:r>
          </a:p>
        </p:txBody>
      </p:sp>
      <p:sp>
        <p:nvSpPr>
          <p:cNvPr id="138" name="ZoneTexte 137"/>
          <p:cNvSpPr txBox="1"/>
          <p:nvPr/>
        </p:nvSpPr>
        <p:spPr>
          <a:xfrm>
            <a:off x="4041520" y="3550414"/>
            <a:ext cx="1725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/>
              <a:t>Nodule </a:t>
            </a:r>
            <a:r>
              <a:rPr lang="fr-FR" b="1" i="1" dirty="0" err="1" smtClean="0"/>
              <a:t>number</a:t>
            </a:r>
            <a:endParaRPr lang="fr-FR" b="1" i="1" dirty="0"/>
          </a:p>
        </p:txBody>
      </p:sp>
      <p:sp>
        <p:nvSpPr>
          <p:cNvPr id="140" name="ZoneTexte 139"/>
          <p:cNvSpPr txBox="1"/>
          <p:nvPr/>
        </p:nvSpPr>
        <p:spPr>
          <a:xfrm>
            <a:off x="6816618" y="3549931"/>
            <a:ext cx="2227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 smtClean="0"/>
              <a:t>Mean</a:t>
            </a:r>
            <a:r>
              <a:rPr lang="fr-FR" b="1" i="1" dirty="0" smtClean="0"/>
              <a:t> nodule </a:t>
            </a:r>
            <a:r>
              <a:rPr lang="fr-FR" b="1" i="1" dirty="0" err="1" smtClean="0"/>
              <a:t>weigth</a:t>
            </a:r>
            <a:endParaRPr lang="fr-FR" b="1" i="1" dirty="0"/>
          </a:p>
        </p:txBody>
      </p:sp>
      <p:sp>
        <p:nvSpPr>
          <p:cNvPr id="141" name="ZoneTexte 140"/>
          <p:cNvSpPr txBox="1"/>
          <p:nvPr/>
        </p:nvSpPr>
        <p:spPr>
          <a:xfrm>
            <a:off x="4175770" y="330581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C</a:t>
            </a:r>
            <a:endParaRPr lang="fr-FR" sz="1400" b="1" dirty="0"/>
          </a:p>
        </p:txBody>
      </p:sp>
      <p:sp>
        <p:nvSpPr>
          <p:cNvPr id="142" name="ZoneTexte 141"/>
          <p:cNvSpPr txBox="1"/>
          <p:nvPr/>
        </p:nvSpPr>
        <p:spPr>
          <a:xfrm>
            <a:off x="4609884" y="3305819"/>
            <a:ext cx="297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F</a:t>
            </a:r>
            <a:endParaRPr lang="fr-FR" sz="1400" b="1" dirty="0"/>
          </a:p>
        </p:txBody>
      </p:sp>
      <p:sp>
        <p:nvSpPr>
          <p:cNvPr id="143" name="ZoneTexte 142"/>
          <p:cNvSpPr txBox="1"/>
          <p:nvPr/>
        </p:nvSpPr>
        <p:spPr>
          <a:xfrm>
            <a:off x="5031046" y="3305819"/>
            <a:ext cx="297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D</a:t>
            </a:r>
            <a:endParaRPr lang="fr-FR" sz="1400" b="1" dirty="0"/>
          </a:p>
        </p:txBody>
      </p:sp>
      <p:sp>
        <p:nvSpPr>
          <p:cNvPr id="144" name="ZoneTexte 143"/>
          <p:cNvSpPr txBox="1"/>
          <p:nvPr/>
        </p:nvSpPr>
        <p:spPr>
          <a:xfrm>
            <a:off x="5418788" y="3305819"/>
            <a:ext cx="380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FD</a:t>
            </a:r>
            <a:endParaRPr lang="fr-FR" sz="1400" b="1" dirty="0"/>
          </a:p>
        </p:txBody>
      </p:sp>
      <p:sp>
        <p:nvSpPr>
          <p:cNvPr id="145" name="ZoneTexte 144"/>
          <p:cNvSpPr txBox="1"/>
          <p:nvPr/>
        </p:nvSpPr>
        <p:spPr>
          <a:xfrm>
            <a:off x="7172026" y="330581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C</a:t>
            </a:r>
            <a:endParaRPr lang="fr-FR" sz="1400" b="1" dirty="0"/>
          </a:p>
        </p:txBody>
      </p:sp>
      <p:sp>
        <p:nvSpPr>
          <p:cNvPr id="146" name="ZoneTexte 145"/>
          <p:cNvSpPr txBox="1"/>
          <p:nvPr/>
        </p:nvSpPr>
        <p:spPr>
          <a:xfrm>
            <a:off x="7619101" y="3305819"/>
            <a:ext cx="297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F</a:t>
            </a:r>
            <a:endParaRPr lang="fr-FR" sz="1400" b="1" dirty="0"/>
          </a:p>
        </p:txBody>
      </p:sp>
      <p:sp>
        <p:nvSpPr>
          <p:cNvPr id="147" name="ZoneTexte 146"/>
          <p:cNvSpPr txBox="1"/>
          <p:nvPr/>
        </p:nvSpPr>
        <p:spPr>
          <a:xfrm>
            <a:off x="8007868" y="3305819"/>
            <a:ext cx="297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D</a:t>
            </a:r>
            <a:endParaRPr lang="fr-FR" sz="1400" b="1" dirty="0"/>
          </a:p>
        </p:txBody>
      </p:sp>
      <p:sp>
        <p:nvSpPr>
          <p:cNvPr id="148" name="ZoneTexte 147"/>
          <p:cNvSpPr txBox="1"/>
          <p:nvPr/>
        </p:nvSpPr>
        <p:spPr>
          <a:xfrm>
            <a:off x="8389131" y="3305819"/>
            <a:ext cx="380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FD</a:t>
            </a:r>
            <a:endParaRPr lang="fr-FR" sz="1400" b="1" dirty="0"/>
          </a:p>
        </p:txBody>
      </p:sp>
      <p:sp>
        <p:nvSpPr>
          <p:cNvPr id="150" name="ZoneTexte 149"/>
          <p:cNvSpPr txBox="1"/>
          <p:nvPr/>
        </p:nvSpPr>
        <p:spPr>
          <a:xfrm>
            <a:off x="1040231" y="330581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C</a:t>
            </a:r>
            <a:endParaRPr lang="fr-FR" sz="1400" b="1" dirty="0"/>
          </a:p>
        </p:txBody>
      </p:sp>
      <p:sp>
        <p:nvSpPr>
          <p:cNvPr id="151" name="ZoneTexte 150"/>
          <p:cNvSpPr txBox="1"/>
          <p:nvPr/>
        </p:nvSpPr>
        <p:spPr>
          <a:xfrm>
            <a:off x="1487306" y="3305819"/>
            <a:ext cx="297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F</a:t>
            </a:r>
            <a:endParaRPr lang="fr-FR" sz="1400" b="1" dirty="0"/>
          </a:p>
        </p:txBody>
      </p:sp>
      <p:sp>
        <p:nvSpPr>
          <p:cNvPr id="152" name="ZoneTexte 151"/>
          <p:cNvSpPr txBox="1"/>
          <p:nvPr/>
        </p:nvSpPr>
        <p:spPr>
          <a:xfrm>
            <a:off x="1876174" y="3300488"/>
            <a:ext cx="297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D</a:t>
            </a:r>
            <a:endParaRPr lang="fr-FR" sz="1400" b="1" dirty="0"/>
          </a:p>
        </p:txBody>
      </p:sp>
      <p:sp>
        <p:nvSpPr>
          <p:cNvPr id="153" name="ZoneTexte 152"/>
          <p:cNvSpPr txBox="1"/>
          <p:nvPr/>
        </p:nvSpPr>
        <p:spPr>
          <a:xfrm>
            <a:off x="2263912" y="3305819"/>
            <a:ext cx="380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FD</a:t>
            </a:r>
            <a:endParaRPr lang="fr-FR" sz="1400" b="1" dirty="0"/>
          </a:p>
        </p:txBody>
      </p:sp>
      <p:sp>
        <p:nvSpPr>
          <p:cNvPr id="157" name="ZoneTexte 156"/>
          <p:cNvSpPr txBox="1"/>
          <p:nvPr/>
        </p:nvSpPr>
        <p:spPr>
          <a:xfrm>
            <a:off x="6623073" y="4164861"/>
            <a:ext cx="2387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 smtClean="0"/>
              <a:t>Nod</a:t>
            </a:r>
            <a:r>
              <a:rPr lang="fr-FR" b="1" i="1" dirty="0" smtClean="0"/>
              <a:t> DM/</a:t>
            </a:r>
            <a:r>
              <a:rPr lang="fr-FR" b="1" i="1" dirty="0" err="1" smtClean="0"/>
              <a:t>Nod</a:t>
            </a:r>
            <a:r>
              <a:rPr lang="fr-FR" b="1" i="1" dirty="0" smtClean="0"/>
              <a:t> </a:t>
            </a:r>
            <a:r>
              <a:rPr lang="fr-FR" b="1" i="1" dirty="0" err="1" smtClean="0"/>
              <a:t>root</a:t>
            </a:r>
            <a:r>
              <a:rPr lang="fr-FR" b="1" i="1" dirty="0" smtClean="0"/>
              <a:t> DM</a:t>
            </a:r>
            <a:endParaRPr lang="fr-FR" b="1" i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3878250" y="80128"/>
            <a:ext cx="50891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smtClean="0">
                <a:solidFill>
                  <a:srgbClr val="008000"/>
                </a:solidFill>
              </a:rPr>
              <a:t>Nodules</a:t>
            </a:r>
            <a:endParaRPr lang="fr-FR" sz="3200" b="1" i="1" dirty="0">
              <a:solidFill>
                <a:srgbClr val="008000"/>
              </a:solidFill>
            </a:endParaRPr>
          </a:p>
        </p:txBody>
      </p:sp>
      <p:graphicFrame>
        <p:nvGraphicFramePr>
          <p:cNvPr id="31" name="Graphique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195482"/>
              </p:ext>
            </p:extLst>
          </p:nvPr>
        </p:nvGraphicFramePr>
        <p:xfrm>
          <a:off x="35961" y="861806"/>
          <a:ext cx="2957504" cy="2444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Graphique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4603006"/>
              </p:ext>
            </p:extLst>
          </p:nvPr>
        </p:nvGraphicFramePr>
        <p:xfrm>
          <a:off x="3199375" y="794952"/>
          <a:ext cx="2923622" cy="2549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3" name="Graphique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3171921"/>
              </p:ext>
            </p:extLst>
          </p:nvPr>
        </p:nvGraphicFramePr>
        <p:xfrm>
          <a:off x="6122997" y="840451"/>
          <a:ext cx="2925394" cy="2504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4" name="Graphique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9530593"/>
              </p:ext>
            </p:extLst>
          </p:nvPr>
        </p:nvGraphicFramePr>
        <p:xfrm>
          <a:off x="5972101" y="4077072"/>
          <a:ext cx="3076290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5" name="Rectangle 34"/>
          <p:cNvSpPr/>
          <p:nvPr/>
        </p:nvSpPr>
        <p:spPr>
          <a:xfrm>
            <a:off x="87882" y="4012538"/>
            <a:ext cx="55562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000" b="1" dirty="0"/>
              <a:t>Stress </a:t>
            </a:r>
            <a:r>
              <a:rPr lang="fr-FR" sz="2000" b="1" dirty="0" err="1" smtClean="0"/>
              <a:t>reduce</a:t>
            </a:r>
            <a:r>
              <a:rPr lang="fr-FR" sz="2000" b="1" dirty="0" smtClean="0"/>
              <a:t> nodule DM (F </a:t>
            </a:r>
            <a:r>
              <a:rPr lang="fr-FR" sz="2000" b="1" dirty="0" err="1" smtClean="0"/>
              <a:t>effect</a:t>
            </a:r>
            <a:r>
              <a:rPr lang="fr-FR" sz="2000" b="1" dirty="0" smtClean="0"/>
              <a:t> ?)</a:t>
            </a:r>
            <a:r>
              <a:rPr lang="is-IS" sz="2000" b="1" dirty="0" smtClean="0"/>
              <a:t>…</a:t>
            </a:r>
            <a:endParaRPr lang="fr-FR" sz="2000" b="1" dirty="0" smtClean="0"/>
          </a:p>
          <a:p>
            <a:r>
              <a:rPr lang="is-IS" sz="2000" b="1" dirty="0" smtClean="0"/>
              <a:t>	…either nodule number and/or ind. weigth.</a:t>
            </a:r>
            <a:endParaRPr lang="fr-FR" sz="2000" b="1" dirty="0"/>
          </a:p>
          <a:p>
            <a:pPr marL="342900" indent="-342900">
              <a:buFont typeface="Arial"/>
              <a:buChar char="•"/>
            </a:pPr>
            <a:r>
              <a:rPr lang="en-GB" sz="2000" b="1" dirty="0" smtClean="0"/>
              <a:t>Fusarium leads </a:t>
            </a:r>
            <a:r>
              <a:rPr lang="en-GB" sz="2000" b="1" dirty="0"/>
              <a:t>to bigger </a:t>
            </a:r>
            <a:r>
              <a:rPr lang="en-GB" sz="2000" b="1" dirty="0" smtClean="0"/>
              <a:t>nodules </a:t>
            </a:r>
            <a:r>
              <a:rPr lang="en-GB" sz="2000" b="1" dirty="0"/>
              <a:t>in absence of water stress and </a:t>
            </a:r>
            <a:r>
              <a:rPr lang="en-GB" sz="2000" b="1" dirty="0" smtClean="0"/>
              <a:t>smaller with drought (?).</a:t>
            </a:r>
          </a:p>
          <a:p>
            <a:pPr marL="342900" indent="-342900">
              <a:buFont typeface="Arial"/>
              <a:buChar char="•"/>
            </a:pPr>
            <a:r>
              <a:rPr lang="fr-FR" sz="2000" b="1" dirty="0"/>
              <a:t>Nodules </a:t>
            </a:r>
            <a:r>
              <a:rPr lang="fr-FR" sz="2000" b="1" dirty="0" err="1"/>
              <a:t>represent</a:t>
            </a:r>
            <a:r>
              <a:rPr lang="fr-FR" sz="2000" b="1" dirty="0"/>
              <a:t> a </a:t>
            </a:r>
            <a:r>
              <a:rPr lang="fr-FR" sz="2000" b="1" dirty="0" err="1"/>
              <a:t>lower</a:t>
            </a:r>
            <a:r>
              <a:rPr lang="fr-FR" sz="2000" b="1" dirty="0"/>
              <a:t> part of nodulated </a:t>
            </a:r>
            <a:r>
              <a:rPr lang="fr-FR" sz="2000" b="1" dirty="0" err="1"/>
              <a:t>roots</a:t>
            </a:r>
            <a:r>
              <a:rPr lang="fr-FR" sz="2000" b="1" dirty="0"/>
              <a:t> </a:t>
            </a:r>
            <a:r>
              <a:rPr lang="fr-FR" sz="2000" b="1" dirty="0" err="1"/>
              <a:t>under</a:t>
            </a:r>
            <a:r>
              <a:rPr lang="fr-FR" sz="2000" b="1" dirty="0"/>
              <a:t> </a:t>
            </a:r>
            <a:r>
              <a:rPr lang="fr-FR" sz="2000" b="1" dirty="0" smtClean="0"/>
              <a:t>stress </a:t>
            </a:r>
          </a:p>
          <a:p>
            <a:pPr marL="342900" indent="-342900">
              <a:buFont typeface="Arial"/>
              <a:buChar char="•"/>
            </a:pPr>
            <a:r>
              <a:rPr lang="fr-FR" sz="2000" b="1" i="1" dirty="0" err="1" smtClean="0">
                <a:solidFill>
                  <a:srgbClr val="FF0000"/>
                </a:solidFill>
              </a:rPr>
              <a:t>similar</a:t>
            </a:r>
            <a:r>
              <a:rPr lang="fr-FR" sz="2000" b="1" i="1" dirty="0" smtClean="0">
                <a:solidFill>
                  <a:srgbClr val="FF0000"/>
                </a:solidFill>
              </a:rPr>
              <a:t> as in M18</a:t>
            </a:r>
            <a:endParaRPr lang="fr-FR" sz="2000" b="1" i="1" dirty="0">
              <a:solidFill>
                <a:srgbClr val="FF000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3199375" y="3549931"/>
            <a:ext cx="35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 i="1"/>
            </a:lvl1pPr>
          </a:lstStyle>
          <a:p>
            <a:r>
              <a:rPr lang="fr-FR" dirty="0" smtClean="0"/>
              <a:t>=</a:t>
            </a:r>
            <a:endParaRPr lang="fr-FR" dirty="0"/>
          </a:p>
        </p:txBody>
      </p:sp>
      <p:sp>
        <p:nvSpPr>
          <p:cNvPr id="37" name="ZoneTexte 36"/>
          <p:cNvSpPr txBox="1"/>
          <p:nvPr/>
        </p:nvSpPr>
        <p:spPr>
          <a:xfrm>
            <a:off x="6005072" y="3541833"/>
            <a:ext cx="36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 i="1"/>
            </a:lvl1pPr>
          </a:lstStyle>
          <a:p>
            <a:r>
              <a:rPr lang="fr-FR" dirty="0" smtClean="0"/>
              <a:t>X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817504" y="3586909"/>
            <a:ext cx="8192848" cy="360751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000"/>
                </a:schemeClr>
              </a:gs>
              <a:gs pos="98000">
                <a:schemeClr val="accent1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71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168418" y="99570"/>
            <a:ext cx="62951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 smtClean="0"/>
              <a:t>BOMedicago</a:t>
            </a:r>
            <a:endParaRPr lang="fr-FR" sz="3200" b="1" dirty="0"/>
          </a:p>
        </p:txBody>
      </p:sp>
      <p:cxnSp>
        <p:nvCxnSpPr>
          <p:cNvPr id="15" name="Connecteur droit 14"/>
          <p:cNvCxnSpPr/>
          <p:nvPr/>
        </p:nvCxnSpPr>
        <p:spPr>
          <a:xfrm flipH="1">
            <a:off x="141451" y="750037"/>
            <a:ext cx="6975771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6" name="Image 1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66" y="100582"/>
            <a:ext cx="790810" cy="584775"/>
          </a:xfrm>
          <a:prstGeom prst="rect">
            <a:avLst/>
          </a:prstGeom>
        </p:spPr>
      </p:pic>
      <p:sp>
        <p:nvSpPr>
          <p:cNvPr id="128" name="ZoneTexte 127"/>
          <p:cNvSpPr txBox="1"/>
          <p:nvPr/>
        </p:nvSpPr>
        <p:spPr>
          <a:xfrm>
            <a:off x="1064358" y="3388414"/>
            <a:ext cx="947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 i="1"/>
            </a:lvl1pPr>
          </a:lstStyle>
          <a:p>
            <a:r>
              <a:rPr lang="fr-FR" dirty="0" smtClean="0"/>
              <a:t>Plant N</a:t>
            </a:r>
            <a:endParaRPr lang="fr-FR" dirty="0"/>
          </a:p>
        </p:txBody>
      </p:sp>
      <p:sp>
        <p:nvSpPr>
          <p:cNvPr id="132" name="ZoneTexte 131"/>
          <p:cNvSpPr txBox="1"/>
          <p:nvPr/>
        </p:nvSpPr>
        <p:spPr>
          <a:xfrm>
            <a:off x="6911" y="6550223"/>
            <a:ext cx="5274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C: Control; F: Fusarium </a:t>
            </a:r>
            <a:r>
              <a:rPr lang="fr-FR" sz="1400" dirty="0" err="1" smtClean="0"/>
              <a:t>infected</a:t>
            </a:r>
            <a:r>
              <a:rPr lang="fr-FR" sz="1400" dirty="0" smtClean="0"/>
              <a:t>; D: </a:t>
            </a:r>
            <a:r>
              <a:rPr lang="fr-FR" sz="1400" dirty="0" err="1" smtClean="0"/>
              <a:t>Drought</a:t>
            </a:r>
            <a:r>
              <a:rPr lang="fr-FR" sz="1400" dirty="0" smtClean="0"/>
              <a:t> </a:t>
            </a:r>
            <a:r>
              <a:rPr lang="fr-FR" sz="1400" dirty="0" err="1" smtClean="0"/>
              <a:t>applied</a:t>
            </a:r>
            <a:r>
              <a:rPr lang="fr-FR" sz="1400" dirty="0" smtClean="0"/>
              <a:t>; FD: </a:t>
            </a:r>
            <a:r>
              <a:rPr lang="fr-FR" sz="1400" dirty="0" err="1" smtClean="0"/>
              <a:t>both</a:t>
            </a:r>
            <a:r>
              <a:rPr lang="fr-FR" sz="1400" dirty="0" smtClean="0"/>
              <a:t> stress</a:t>
            </a:r>
          </a:p>
        </p:txBody>
      </p:sp>
      <p:sp>
        <p:nvSpPr>
          <p:cNvPr id="138" name="ZoneTexte 137"/>
          <p:cNvSpPr txBox="1"/>
          <p:nvPr/>
        </p:nvSpPr>
        <p:spPr>
          <a:xfrm>
            <a:off x="4041520" y="3388414"/>
            <a:ext cx="997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/>
              <a:t>Shoot N</a:t>
            </a:r>
            <a:endParaRPr lang="fr-FR" b="1" i="1" dirty="0"/>
          </a:p>
        </p:txBody>
      </p:sp>
      <p:sp>
        <p:nvSpPr>
          <p:cNvPr id="140" name="ZoneTexte 139"/>
          <p:cNvSpPr txBox="1"/>
          <p:nvPr/>
        </p:nvSpPr>
        <p:spPr>
          <a:xfrm>
            <a:off x="7095215" y="3387931"/>
            <a:ext cx="898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 smtClean="0"/>
              <a:t>Root</a:t>
            </a:r>
            <a:r>
              <a:rPr lang="fr-FR" b="1" i="1" dirty="0" smtClean="0"/>
              <a:t> N</a:t>
            </a:r>
            <a:endParaRPr lang="fr-FR" b="1" i="1" dirty="0"/>
          </a:p>
        </p:txBody>
      </p:sp>
      <p:sp>
        <p:nvSpPr>
          <p:cNvPr id="141" name="ZoneTexte 140"/>
          <p:cNvSpPr txBox="1"/>
          <p:nvPr/>
        </p:nvSpPr>
        <p:spPr>
          <a:xfrm>
            <a:off x="3981389" y="3127148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C</a:t>
            </a:r>
            <a:endParaRPr lang="fr-FR" sz="1400" b="1" dirty="0"/>
          </a:p>
        </p:txBody>
      </p:sp>
      <p:sp>
        <p:nvSpPr>
          <p:cNvPr id="142" name="ZoneTexte 141"/>
          <p:cNvSpPr txBox="1"/>
          <p:nvPr/>
        </p:nvSpPr>
        <p:spPr>
          <a:xfrm>
            <a:off x="4415503" y="3127148"/>
            <a:ext cx="297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F</a:t>
            </a:r>
            <a:endParaRPr lang="fr-FR" sz="1400" b="1" dirty="0"/>
          </a:p>
        </p:txBody>
      </p:sp>
      <p:sp>
        <p:nvSpPr>
          <p:cNvPr id="143" name="ZoneTexte 142"/>
          <p:cNvSpPr txBox="1"/>
          <p:nvPr/>
        </p:nvSpPr>
        <p:spPr>
          <a:xfrm>
            <a:off x="4836665" y="3127148"/>
            <a:ext cx="297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D</a:t>
            </a:r>
            <a:endParaRPr lang="fr-FR" sz="1400" b="1" dirty="0"/>
          </a:p>
        </p:txBody>
      </p:sp>
      <p:sp>
        <p:nvSpPr>
          <p:cNvPr id="144" name="ZoneTexte 143"/>
          <p:cNvSpPr txBox="1"/>
          <p:nvPr/>
        </p:nvSpPr>
        <p:spPr>
          <a:xfrm>
            <a:off x="5224407" y="3127148"/>
            <a:ext cx="380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FD</a:t>
            </a:r>
            <a:endParaRPr lang="fr-FR" sz="1400" b="1" dirty="0"/>
          </a:p>
        </p:txBody>
      </p:sp>
      <p:sp>
        <p:nvSpPr>
          <p:cNvPr id="145" name="ZoneTexte 144"/>
          <p:cNvSpPr txBox="1"/>
          <p:nvPr/>
        </p:nvSpPr>
        <p:spPr>
          <a:xfrm>
            <a:off x="6977645" y="3127148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C</a:t>
            </a:r>
            <a:endParaRPr lang="fr-FR" sz="1400" b="1" dirty="0"/>
          </a:p>
        </p:txBody>
      </p:sp>
      <p:sp>
        <p:nvSpPr>
          <p:cNvPr id="146" name="ZoneTexte 145"/>
          <p:cNvSpPr txBox="1"/>
          <p:nvPr/>
        </p:nvSpPr>
        <p:spPr>
          <a:xfrm>
            <a:off x="7424720" y="3127148"/>
            <a:ext cx="297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F</a:t>
            </a:r>
            <a:endParaRPr lang="fr-FR" sz="1400" b="1" dirty="0"/>
          </a:p>
        </p:txBody>
      </p:sp>
      <p:sp>
        <p:nvSpPr>
          <p:cNvPr id="147" name="ZoneTexte 146"/>
          <p:cNvSpPr txBox="1"/>
          <p:nvPr/>
        </p:nvSpPr>
        <p:spPr>
          <a:xfrm>
            <a:off x="7813487" y="3127148"/>
            <a:ext cx="297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D</a:t>
            </a:r>
            <a:endParaRPr lang="fr-FR" sz="1400" b="1" dirty="0"/>
          </a:p>
        </p:txBody>
      </p:sp>
      <p:sp>
        <p:nvSpPr>
          <p:cNvPr id="148" name="ZoneTexte 147"/>
          <p:cNvSpPr txBox="1"/>
          <p:nvPr/>
        </p:nvSpPr>
        <p:spPr>
          <a:xfrm>
            <a:off x="8194750" y="3127148"/>
            <a:ext cx="380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FD</a:t>
            </a:r>
            <a:endParaRPr lang="fr-FR" sz="1400" b="1" dirty="0"/>
          </a:p>
        </p:txBody>
      </p:sp>
      <p:sp>
        <p:nvSpPr>
          <p:cNvPr id="150" name="ZoneTexte 149"/>
          <p:cNvSpPr txBox="1"/>
          <p:nvPr/>
        </p:nvSpPr>
        <p:spPr>
          <a:xfrm>
            <a:off x="845850" y="3127148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C</a:t>
            </a:r>
            <a:endParaRPr lang="fr-FR" sz="1400" b="1" dirty="0"/>
          </a:p>
        </p:txBody>
      </p:sp>
      <p:sp>
        <p:nvSpPr>
          <p:cNvPr id="151" name="ZoneTexte 150"/>
          <p:cNvSpPr txBox="1"/>
          <p:nvPr/>
        </p:nvSpPr>
        <p:spPr>
          <a:xfrm>
            <a:off x="1292925" y="3127148"/>
            <a:ext cx="297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F</a:t>
            </a:r>
            <a:endParaRPr lang="fr-FR" sz="1400" b="1" dirty="0"/>
          </a:p>
        </p:txBody>
      </p:sp>
      <p:sp>
        <p:nvSpPr>
          <p:cNvPr id="152" name="ZoneTexte 151"/>
          <p:cNvSpPr txBox="1"/>
          <p:nvPr/>
        </p:nvSpPr>
        <p:spPr>
          <a:xfrm>
            <a:off x="1681793" y="3133067"/>
            <a:ext cx="297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D</a:t>
            </a:r>
            <a:endParaRPr lang="fr-FR" sz="1400" b="1" dirty="0"/>
          </a:p>
        </p:txBody>
      </p:sp>
      <p:sp>
        <p:nvSpPr>
          <p:cNvPr id="153" name="ZoneTexte 152"/>
          <p:cNvSpPr txBox="1"/>
          <p:nvPr/>
        </p:nvSpPr>
        <p:spPr>
          <a:xfrm>
            <a:off x="2069531" y="3127148"/>
            <a:ext cx="380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FD</a:t>
            </a:r>
            <a:endParaRPr lang="fr-FR" sz="1400" b="1" dirty="0"/>
          </a:p>
        </p:txBody>
      </p:sp>
      <p:sp>
        <p:nvSpPr>
          <p:cNvPr id="157" name="ZoneTexte 156"/>
          <p:cNvSpPr txBox="1"/>
          <p:nvPr/>
        </p:nvSpPr>
        <p:spPr>
          <a:xfrm>
            <a:off x="1257134" y="6113751"/>
            <a:ext cx="1131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/>
              <a:t>Nodule N</a:t>
            </a:r>
            <a:endParaRPr lang="fr-FR" b="1" i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3878250" y="80128"/>
            <a:ext cx="50891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err="1" smtClean="0">
                <a:solidFill>
                  <a:srgbClr val="008000"/>
                </a:solidFill>
              </a:rPr>
              <a:t>Nitrogen</a:t>
            </a:r>
            <a:r>
              <a:rPr lang="fr-FR" sz="3200" b="1" i="1" dirty="0" smtClean="0">
                <a:solidFill>
                  <a:srgbClr val="008000"/>
                </a:solidFill>
              </a:rPr>
              <a:t> content</a:t>
            </a:r>
            <a:endParaRPr lang="fr-FR" sz="3200" b="1" i="1" dirty="0">
              <a:solidFill>
                <a:srgbClr val="008000"/>
              </a:solidFill>
            </a:endParaRPr>
          </a:p>
        </p:txBody>
      </p:sp>
      <p:graphicFrame>
        <p:nvGraphicFramePr>
          <p:cNvPr id="29" name="Graphique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3418852"/>
              </p:ext>
            </p:extLst>
          </p:nvPr>
        </p:nvGraphicFramePr>
        <p:xfrm>
          <a:off x="-92079" y="764391"/>
          <a:ext cx="2839136" cy="2541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5" name="Graphique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6699615"/>
              </p:ext>
            </p:extLst>
          </p:nvPr>
        </p:nvGraphicFramePr>
        <p:xfrm>
          <a:off x="2938352" y="623461"/>
          <a:ext cx="2954302" cy="2635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6" name="Graphique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2316803"/>
              </p:ext>
            </p:extLst>
          </p:nvPr>
        </p:nvGraphicFramePr>
        <p:xfrm>
          <a:off x="5974187" y="708594"/>
          <a:ext cx="2762854" cy="2550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7" name="Graphique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8910589"/>
              </p:ext>
            </p:extLst>
          </p:nvPr>
        </p:nvGraphicFramePr>
        <p:xfrm>
          <a:off x="372008" y="3757263"/>
          <a:ext cx="2666814" cy="226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8" name="Rectangle 37"/>
          <p:cNvSpPr/>
          <p:nvPr/>
        </p:nvSpPr>
        <p:spPr>
          <a:xfrm>
            <a:off x="3295167" y="3941264"/>
            <a:ext cx="55562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000" b="1" dirty="0" err="1" smtClean="0"/>
              <a:t>Compartments</a:t>
            </a:r>
            <a:r>
              <a:rPr lang="fr-FR" sz="2000" b="1" dirty="0" smtClean="0"/>
              <a:t> [N] :</a:t>
            </a:r>
          </a:p>
          <a:p>
            <a:pPr marL="800100" lvl="1" indent="-342900">
              <a:buFont typeface="Arial"/>
              <a:buChar char="•"/>
            </a:pPr>
            <a:r>
              <a:rPr lang="en-GB" sz="2000" b="1" dirty="0" smtClean="0"/>
              <a:t>N </a:t>
            </a:r>
            <a:r>
              <a:rPr lang="en-GB" sz="2000" b="1" dirty="0"/>
              <a:t>status </a:t>
            </a:r>
            <a:r>
              <a:rPr lang="en-GB" sz="2000" b="1" dirty="0" smtClean="0"/>
              <a:t>slightly </a:t>
            </a:r>
            <a:r>
              <a:rPr lang="en-GB" sz="2000" b="1" dirty="0"/>
              <a:t>affected, </a:t>
            </a:r>
            <a:r>
              <a:rPr lang="en-GB" sz="2000" b="1" dirty="0" smtClean="0"/>
              <a:t>a slight reduction </a:t>
            </a:r>
            <a:r>
              <a:rPr lang="en-GB" sz="2000" b="1" dirty="0"/>
              <a:t>of root N </a:t>
            </a:r>
            <a:r>
              <a:rPr lang="en-GB" sz="2000" b="1" dirty="0" smtClean="0"/>
              <a:t>content.</a:t>
            </a:r>
          </a:p>
          <a:p>
            <a:pPr marL="800100" lvl="1" indent="-342900">
              <a:buFont typeface="Arial"/>
              <a:buChar char="•"/>
            </a:pPr>
            <a:r>
              <a:rPr lang="fr-FR" sz="2000" b="1" i="1" dirty="0">
                <a:solidFill>
                  <a:srgbClr val="FF0000"/>
                </a:solidFill>
              </a:rPr>
              <a:t>OK </a:t>
            </a:r>
            <a:r>
              <a:rPr lang="fr-FR" sz="2000" b="1" i="1" dirty="0" err="1">
                <a:solidFill>
                  <a:srgbClr val="FF0000"/>
                </a:solidFill>
              </a:rPr>
              <a:t>with</a:t>
            </a:r>
            <a:r>
              <a:rPr lang="fr-FR" sz="2000" b="1" i="1" dirty="0">
                <a:solidFill>
                  <a:srgbClr val="FF0000"/>
                </a:solidFill>
              </a:rPr>
              <a:t> </a:t>
            </a:r>
            <a:r>
              <a:rPr lang="fr-FR" sz="2000" b="1" i="1" dirty="0" err="1">
                <a:solidFill>
                  <a:srgbClr val="FF0000"/>
                </a:solidFill>
              </a:rPr>
              <a:t>previous</a:t>
            </a:r>
            <a:r>
              <a:rPr lang="fr-FR" sz="2000" b="1" i="1" dirty="0">
                <a:solidFill>
                  <a:srgbClr val="FF0000"/>
                </a:solidFill>
              </a:rPr>
              <a:t> </a:t>
            </a:r>
            <a:r>
              <a:rPr lang="fr-FR" sz="2000" b="1" i="1" dirty="0" smtClean="0">
                <a:solidFill>
                  <a:srgbClr val="FF0000"/>
                </a:solidFill>
              </a:rPr>
              <a:t>data</a:t>
            </a:r>
            <a:r>
              <a:rPr lang="en-GB" sz="2000" b="1" dirty="0" smtClean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GB" sz="2000" b="1" dirty="0" smtClean="0"/>
              <a:t>Fusarium </a:t>
            </a:r>
            <a:r>
              <a:rPr lang="en-GB" sz="2000" b="1" dirty="0"/>
              <a:t>did not affect N content of plants </a:t>
            </a:r>
            <a:r>
              <a:rPr lang="en-GB" sz="2000" b="1" dirty="0" smtClean="0"/>
              <a:t>parts.</a:t>
            </a:r>
            <a:r>
              <a:rPr lang="fr-FR" sz="2000" b="1" dirty="0" smtClean="0"/>
              <a:t> </a:t>
            </a:r>
            <a:endParaRPr lang="fr-FR" sz="2000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1035972" y="5872274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C</a:t>
            </a:r>
            <a:endParaRPr lang="fr-FR" sz="1400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1483047" y="5872274"/>
            <a:ext cx="297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F</a:t>
            </a:r>
            <a:endParaRPr lang="fr-FR" sz="1400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1871915" y="5878193"/>
            <a:ext cx="297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D</a:t>
            </a:r>
            <a:endParaRPr lang="fr-FR" sz="1400" b="1" dirty="0"/>
          </a:p>
        </p:txBody>
      </p:sp>
      <p:sp>
        <p:nvSpPr>
          <p:cNvPr id="33" name="ZoneTexte 32"/>
          <p:cNvSpPr txBox="1"/>
          <p:nvPr/>
        </p:nvSpPr>
        <p:spPr>
          <a:xfrm>
            <a:off x="2259653" y="5872274"/>
            <a:ext cx="380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FD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126041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168418" y="99570"/>
            <a:ext cx="62951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 smtClean="0"/>
              <a:t>BOMedicago</a:t>
            </a:r>
            <a:endParaRPr lang="fr-FR" sz="3200" b="1" dirty="0"/>
          </a:p>
        </p:txBody>
      </p:sp>
      <p:cxnSp>
        <p:nvCxnSpPr>
          <p:cNvPr id="15" name="Connecteur droit 14"/>
          <p:cNvCxnSpPr/>
          <p:nvPr/>
        </p:nvCxnSpPr>
        <p:spPr>
          <a:xfrm flipH="1">
            <a:off x="141451" y="750037"/>
            <a:ext cx="6975771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6" name="Image 1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66" y="100582"/>
            <a:ext cx="790810" cy="584775"/>
          </a:xfrm>
          <a:prstGeom prst="rect">
            <a:avLst/>
          </a:prstGeom>
        </p:spPr>
      </p:pic>
      <p:sp>
        <p:nvSpPr>
          <p:cNvPr id="128" name="ZoneTexte 127"/>
          <p:cNvSpPr txBox="1"/>
          <p:nvPr/>
        </p:nvSpPr>
        <p:spPr>
          <a:xfrm>
            <a:off x="882076" y="5039274"/>
            <a:ext cx="2287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 i="1"/>
            </a:lvl1pPr>
          </a:lstStyle>
          <a:p>
            <a:r>
              <a:rPr lang="fr-FR" dirty="0"/>
              <a:t>Daily </a:t>
            </a:r>
            <a:r>
              <a:rPr lang="fr-FR" dirty="0" smtClean="0"/>
              <a:t>N incorporation</a:t>
            </a:r>
            <a:endParaRPr lang="fr-FR" dirty="0"/>
          </a:p>
        </p:txBody>
      </p:sp>
      <p:sp>
        <p:nvSpPr>
          <p:cNvPr id="132" name="ZoneTexte 131"/>
          <p:cNvSpPr txBox="1"/>
          <p:nvPr/>
        </p:nvSpPr>
        <p:spPr>
          <a:xfrm>
            <a:off x="6911" y="6550223"/>
            <a:ext cx="5274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C: Control; F: Fusarium </a:t>
            </a:r>
            <a:r>
              <a:rPr lang="fr-FR" sz="1400" dirty="0" err="1" smtClean="0"/>
              <a:t>infected</a:t>
            </a:r>
            <a:r>
              <a:rPr lang="fr-FR" sz="1400" dirty="0" smtClean="0"/>
              <a:t>; D: </a:t>
            </a:r>
            <a:r>
              <a:rPr lang="fr-FR" sz="1400" dirty="0" err="1" smtClean="0"/>
              <a:t>Drought</a:t>
            </a:r>
            <a:r>
              <a:rPr lang="fr-FR" sz="1400" dirty="0" smtClean="0"/>
              <a:t> </a:t>
            </a:r>
            <a:r>
              <a:rPr lang="fr-FR" sz="1400" dirty="0" err="1" smtClean="0"/>
              <a:t>applied</a:t>
            </a:r>
            <a:r>
              <a:rPr lang="fr-FR" sz="1400" dirty="0" smtClean="0"/>
              <a:t>; FD: </a:t>
            </a:r>
            <a:r>
              <a:rPr lang="fr-FR" sz="1400" dirty="0" err="1" smtClean="0"/>
              <a:t>both</a:t>
            </a:r>
            <a:r>
              <a:rPr lang="fr-FR" sz="1400" dirty="0" smtClean="0"/>
              <a:t> stress</a:t>
            </a:r>
          </a:p>
        </p:txBody>
      </p:sp>
      <p:sp>
        <p:nvSpPr>
          <p:cNvPr id="150" name="ZoneTexte 149"/>
          <p:cNvSpPr txBox="1"/>
          <p:nvPr/>
        </p:nvSpPr>
        <p:spPr>
          <a:xfrm>
            <a:off x="1311890" y="2612962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C</a:t>
            </a:r>
            <a:endParaRPr lang="fr-FR" sz="1400" b="1" dirty="0"/>
          </a:p>
        </p:txBody>
      </p:sp>
      <p:sp>
        <p:nvSpPr>
          <p:cNvPr id="151" name="ZoneTexte 150"/>
          <p:cNvSpPr txBox="1"/>
          <p:nvPr/>
        </p:nvSpPr>
        <p:spPr>
          <a:xfrm>
            <a:off x="1758965" y="2612962"/>
            <a:ext cx="297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F</a:t>
            </a:r>
            <a:endParaRPr lang="fr-FR" sz="1400" b="1" dirty="0"/>
          </a:p>
        </p:txBody>
      </p:sp>
      <p:sp>
        <p:nvSpPr>
          <p:cNvPr id="152" name="ZoneTexte 151"/>
          <p:cNvSpPr txBox="1"/>
          <p:nvPr/>
        </p:nvSpPr>
        <p:spPr>
          <a:xfrm>
            <a:off x="2147833" y="2612962"/>
            <a:ext cx="297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D</a:t>
            </a:r>
            <a:endParaRPr lang="fr-FR" sz="1400" b="1" dirty="0"/>
          </a:p>
        </p:txBody>
      </p:sp>
      <p:sp>
        <p:nvSpPr>
          <p:cNvPr id="153" name="ZoneTexte 152"/>
          <p:cNvSpPr txBox="1"/>
          <p:nvPr/>
        </p:nvSpPr>
        <p:spPr>
          <a:xfrm>
            <a:off x="2535571" y="2612962"/>
            <a:ext cx="380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FD</a:t>
            </a:r>
            <a:endParaRPr lang="fr-FR" sz="1400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3683880" y="80128"/>
            <a:ext cx="56010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err="1" smtClean="0">
                <a:solidFill>
                  <a:srgbClr val="008000"/>
                </a:solidFill>
              </a:rPr>
              <a:t>Fluxo</a:t>
            </a:r>
            <a:r>
              <a:rPr lang="fr-FR" sz="3200" b="1" i="1" dirty="0" smtClean="0">
                <a:solidFill>
                  <a:srgbClr val="008000"/>
                </a:solidFill>
              </a:rPr>
              <a:t>: N and C </a:t>
            </a:r>
            <a:r>
              <a:rPr lang="fr-FR" sz="3200" b="1" i="1" dirty="0" err="1" smtClean="0">
                <a:solidFill>
                  <a:srgbClr val="008000"/>
                </a:solidFill>
              </a:rPr>
              <a:t>specific</a:t>
            </a:r>
            <a:r>
              <a:rPr lang="fr-FR" sz="3200" b="1" i="1" dirty="0" smtClean="0">
                <a:solidFill>
                  <a:srgbClr val="008000"/>
                </a:solidFill>
              </a:rPr>
              <a:t> </a:t>
            </a:r>
            <a:r>
              <a:rPr lang="fr-FR" sz="3200" b="1" i="1" dirty="0" err="1" smtClean="0">
                <a:solidFill>
                  <a:srgbClr val="008000"/>
                </a:solidFill>
              </a:rPr>
              <a:t>activities</a:t>
            </a:r>
            <a:endParaRPr lang="fr-FR" sz="3200" b="1" i="1" dirty="0">
              <a:solidFill>
                <a:srgbClr val="008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68962" y="5492194"/>
            <a:ext cx="8975038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1600" dirty="0" smtClean="0"/>
              <a:t>Stems (photosynthesizing) acquired </a:t>
            </a:r>
            <a:r>
              <a:rPr lang="en-GB" sz="1600" dirty="0"/>
              <a:t>more carbon than leaves </a:t>
            </a:r>
            <a:endParaRPr lang="en-GB" sz="1600" b="1" dirty="0"/>
          </a:p>
          <a:p>
            <a:pPr marL="342900" indent="-342900">
              <a:buFont typeface="Arial"/>
              <a:buChar char="•"/>
            </a:pPr>
            <a:r>
              <a:rPr lang="en-GB" sz="1600" dirty="0"/>
              <a:t>Water stress affects plant </a:t>
            </a:r>
            <a:r>
              <a:rPr lang="en-GB" sz="1600" dirty="0" smtClean="0"/>
              <a:t>C/N </a:t>
            </a:r>
            <a:r>
              <a:rPr lang="en-GB" sz="1600" dirty="0"/>
              <a:t>allocation, mostly  to shoots, stems and nodules, not to root </a:t>
            </a:r>
            <a:r>
              <a:rPr lang="en-GB" sz="1600" dirty="0" smtClean="0"/>
              <a:t>(constant)</a:t>
            </a:r>
          </a:p>
          <a:p>
            <a:pPr marL="342900" indent="-342900">
              <a:buFont typeface="Arial"/>
              <a:buChar char="•"/>
            </a:pPr>
            <a:r>
              <a:rPr lang="en-GB" sz="1600" dirty="0" smtClean="0"/>
              <a:t>No </a:t>
            </a:r>
            <a:r>
              <a:rPr lang="en-GB" sz="1600" dirty="0"/>
              <a:t>effect of Fusarium on C and N </a:t>
            </a:r>
            <a:r>
              <a:rPr lang="en-GB" sz="1600" dirty="0" smtClean="0"/>
              <a:t>acquisition</a:t>
            </a:r>
          </a:p>
          <a:p>
            <a:pPr marL="342900" indent="-342900">
              <a:buFont typeface="Arial"/>
              <a:buChar char="•"/>
            </a:pPr>
            <a:r>
              <a:rPr lang="en-GB" sz="1600" dirty="0" smtClean="0"/>
              <a:t>Leaf SA reduced, Nodules SA maintained by drought</a:t>
            </a:r>
          </a:p>
        </p:txBody>
      </p:sp>
      <p:graphicFrame>
        <p:nvGraphicFramePr>
          <p:cNvPr id="28" name="Graphique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9720047"/>
              </p:ext>
            </p:extLst>
          </p:nvPr>
        </p:nvGraphicFramePr>
        <p:xfrm>
          <a:off x="275551" y="868286"/>
          <a:ext cx="3119635" cy="1898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Graphique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2491926"/>
              </p:ext>
            </p:extLst>
          </p:nvPr>
        </p:nvGraphicFramePr>
        <p:xfrm>
          <a:off x="357776" y="3290071"/>
          <a:ext cx="3119635" cy="1809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ZoneTexte 31"/>
          <p:cNvSpPr txBox="1"/>
          <p:nvPr/>
        </p:nvSpPr>
        <p:spPr>
          <a:xfrm>
            <a:off x="928707" y="2920739"/>
            <a:ext cx="2256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 i="1"/>
            </a:lvl1pPr>
          </a:lstStyle>
          <a:p>
            <a:r>
              <a:rPr lang="fr-FR" dirty="0" smtClean="0"/>
              <a:t>Daily C incorporation</a:t>
            </a:r>
            <a:endParaRPr lang="fr-FR" dirty="0"/>
          </a:p>
        </p:txBody>
      </p:sp>
      <p:graphicFrame>
        <p:nvGraphicFramePr>
          <p:cNvPr id="33" name="Graphique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2511343"/>
              </p:ext>
            </p:extLst>
          </p:nvPr>
        </p:nvGraphicFramePr>
        <p:xfrm>
          <a:off x="3483890" y="790838"/>
          <a:ext cx="2960318" cy="1976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ZoneTexte 33"/>
          <p:cNvSpPr txBox="1"/>
          <p:nvPr/>
        </p:nvSpPr>
        <p:spPr>
          <a:xfrm>
            <a:off x="4113185" y="2920739"/>
            <a:ext cx="4245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err="1"/>
              <a:t>Leaf</a:t>
            </a:r>
            <a:r>
              <a:rPr lang="fr-FR" b="1" i="1" dirty="0"/>
              <a:t> </a:t>
            </a:r>
            <a:r>
              <a:rPr lang="fr-FR" b="1" i="1" dirty="0" smtClean="0"/>
              <a:t>SA = C incorporation/shoot DM</a:t>
            </a:r>
            <a:endParaRPr lang="fr-FR" b="1" i="1" dirty="0"/>
          </a:p>
        </p:txBody>
      </p:sp>
      <p:graphicFrame>
        <p:nvGraphicFramePr>
          <p:cNvPr id="39" name="Graphique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8507674"/>
              </p:ext>
            </p:extLst>
          </p:nvPr>
        </p:nvGraphicFramePr>
        <p:xfrm>
          <a:off x="3395186" y="3290072"/>
          <a:ext cx="3097135" cy="1679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0" name="ZoneTexte 39"/>
          <p:cNvSpPr txBox="1"/>
          <p:nvPr/>
        </p:nvSpPr>
        <p:spPr>
          <a:xfrm>
            <a:off x="4517219" y="4969964"/>
            <a:ext cx="4108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 i="1"/>
            </a:lvl1pPr>
          </a:lstStyle>
          <a:p>
            <a:r>
              <a:rPr lang="fr-FR" dirty="0"/>
              <a:t>Nodule </a:t>
            </a:r>
            <a:r>
              <a:rPr lang="fr-FR" dirty="0" smtClean="0"/>
              <a:t>SA </a:t>
            </a:r>
            <a:r>
              <a:rPr lang="fr-FR" dirty="0"/>
              <a:t>= </a:t>
            </a:r>
            <a:r>
              <a:rPr lang="fr-FR" dirty="0" smtClean="0"/>
              <a:t>N </a:t>
            </a:r>
            <a:r>
              <a:rPr lang="fr-FR" dirty="0"/>
              <a:t>incorporation</a:t>
            </a:r>
            <a:r>
              <a:rPr lang="fr-FR" dirty="0" smtClean="0"/>
              <a:t>/nodule DM</a:t>
            </a:r>
            <a:endParaRPr lang="fr-FR" dirty="0"/>
          </a:p>
          <a:p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4560261" y="2612962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C</a:t>
            </a:r>
            <a:endParaRPr lang="fr-FR" sz="1400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5007336" y="2612962"/>
            <a:ext cx="297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F</a:t>
            </a:r>
            <a:endParaRPr lang="fr-FR" sz="14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5396204" y="2612962"/>
            <a:ext cx="297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D</a:t>
            </a:r>
            <a:endParaRPr lang="fr-FR" sz="1400" b="1" dirty="0"/>
          </a:p>
        </p:txBody>
      </p:sp>
      <p:sp>
        <p:nvSpPr>
          <p:cNvPr id="44" name="ZoneTexte 43"/>
          <p:cNvSpPr txBox="1"/>
          <p:nvPr/>
        </p:nvSpPr>
        <p:spPr>
          <a:xfrm>
            <a:off x="5783942" y="2612962"/>
            <a:ext cx="380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FD</a:t>
            </a:r>
            <a:endParaRPr lang="fr-FR" sz="1400" b="1" dirty="0"/>
          </a:p>
        </p:txBody>
      </p:sp>
      <p:sp>
        <p:nvSpPr>
          <p:cNvPr id="24" name="Rectangle 23"/>
          <p:cNvSpPr/>
          <p:nvPr/>
        </p:nvSpPr>
        <p:spPr>
          <a:xfrm rot="19967482">
            <a:off x="317891" y="2871507"/>
            <a:ext cx="8367991" cy="805156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A </a:t>
            </a:r>
            <a:r>
              <a:rPr lang="fr-FR" sz="2800" b="1" dirty="0" err="1" smtClean="0">
                <a:solidFill>
                  <a:schemeClr val="tx1"/>
                </a:solidFill>
              </a:rPr>
              <a:t>detailed</a:t>
            </a:r>
            <a:r>
              <a:rPr lang="fr-FR" sz="2800" b="1" dirty="0" smtClean="0">
                <a:solidFill>
                  <a:schemeClr val="tx1"/>
                </a:solidFill>
              </a:rPr>
              <a:t> </a:t>
            </a:r>
            <a:r>
              <a:rPr lang="fr-FR" sz="2800" b="1" dirty="0" err="1" smtClean="0">
                <a:solidFill>
                  <a:schemeClr val="tx1"/>
                </a:solidFill>
              </a:rPr>
              <a:t>view</a:t>
            </a:r>
            <a:r>
              <a:rPr lang="fr-FR" sz="2800" b="1" dirty="0" smtClean="0">
                <a:solidFill>
                  <a:schemeClr val="tx1"/>
                </a:solidFill>
              </a:rPr>
              <a:t> </a:t>
            </a:r>
            <a:r>
              <a:rPr lang="fr-FR" sz="2800" b="1" dirty="0" err="1" smtClean="0">
                <a:solidFill>
                  <a:schemeClr val="tx1"/>
                </a:solidFill>
              </a:rPr>
              <a:t>at</a:t>
            </a:r>
            <a:r>
              <a:rPr lang="fr-FR" sz="2800" b="1" dirty="0" smtClean="0">
                <a:solidFill>
                  <a:schemeClr val="tx1"/>
                </a:solidFill>
              </a:rPr>
              <a:t> the end of </a:t>
            </a:r>
            <a:r>
              <a:rPr lang="fr-FR" sz="2800" b="1" dirty="0" err="1" smtClean="0">
                <a:solidFill>
                  <a:schemeClr val="tx1"/>
                </a:solidFill>
              </a:rPr>
              <a:t>drought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54632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168418" y="99570"/>
            <a:ext cx="62951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 smtClean="0"/>
              <a:t>BOPea</a:t>
            </a:r>
            <a:endParaRPr lang="fr-FR" sz="3200" b="1" dirty="0"/>
          </a:p>
        </p:txBody>
      </p:sp>
      <p:cxnSp>
        <p:nvCxnSpPr>
          <p:cNvPr id="15" name="Connecteur droit 14"/>
          <p:cNvCxnSpPr/>
          <p:nvPr/>
        </p:nvCxnSpPr>
        <p:spPr>
          <a:xfrm flipH="1">
            <a:off x="141451" y="750037"/>
            <a:ext cx="6975771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3878250" y="80128"/>
            <a:ext cx="50891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err="1" smtClean="0">
                <a:solidFill>
                  <a:srgbClr val="008000"/>
                </a:solidFill>
              </a:rPr>
              <a:t>Growth</a:t>
            </a:r>
            <a:r>
              <a:rPr lang="fr-FR" sz="3200" b="1" i="1" dirty="0" smtClean="0">
                <a:solidFill>
                  <a:srgbClr val="008000"/>
                </a:solidFill>
              </a:rPr>
              <a:t>: plant, shoots, </a:t>
            </a:r>
            <a:r>
              <a:rPr lang="fr-FR" sz="3200" b="1" i="1" dirty="0" err="1" smtClean="0">
                <a:solidFill>
                  <a:srgbClr val="008000"/>
                </a:solidFill>
              </a:rPr>
              <a:t>roots</a:t>
            </a:r>
            <a:endParaRPr lang="fr-FR" sz="3200" b="1" i="1" dirty="0">
              <a:solidFill>
                <a:srgbClr val="008000"/>
              </a:solidFill>
            </a:endParaRPr>
          </a:p>
        </p:txBody>
      </p:sp>
      <p:sp>
        <p:nvSpPr>
          <p:cNvPr id="128" name="ZoneTexte 127"/>
          <p:cNvSpPr txBox="1"/>
          <p:nvPr/>
        </p:nvSpPr>
        <p:spPr>
          <a:xfrm>
            <a:off x="1064358" y="3634654"/>
            <a:ext cx="1143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 i="1"/>
            </a:lvl1pPr>
          </a:lstStyle>
          <a:p>
            <a:r>
              <a:rPr lang="fr-FR" dirty="0"/>
              <a:t>Plant DM</a:t>
            </a:r>
          </a:p>
        </p:txBody>
      </p:sp>
      <p:sp>
        <p:nvSpPr>
          <p:cNvPr id="132" name="ZoneTexte 131"/>
          <p:cNvSpPr txBox="1"/>
          <p:nvPr/>
        </p:nvSpPr>
        <p:spPr>
          <a:xfrm>
            <a:off x="6911" y="6550223"/>
            <a:ext cx="5274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C: Control; F: Fusarium </a:t>
            </a:r>
            <a:r>
              <a:rPr lang="fr-FR" sz="1400" dirty="0" err="1" smtClean="0"/>
              <a:t>infected</a:t>
            </a:r>
            <a:r>
              <a:rPr lang="fr-FR" sz="1400" dirty="0" smtClean="0"/>
              <a:t>; D: </a:t>
            </a:r>
            <a:r>
              <a:rPr lang="fr-FR" sz="1400" dirty="0" err="1" smtClean="0"/>
              <a:t>Drought</a:t>
            </a:r>
            <a:r>
              <a:rPr lang="fr-FR" sz="1400" dirty="0" smtClean="0"/>
              <a:t> </a:t>
            </a:r>
            <a:r>
              <a:rPr lang="fr-FR" sz="1400" dirty="0" err="1" smtClean="0"/>
              <a:t>applied</a:t>
            </a:r>
            <a:r>
              <a:rPr lang="fr-FR" sz="1400" dirty="0" smtClean="0"/>
              <a:t>; FD: </a:t>
            </a:r>
            <a:r>
              <a:rPr lang="fr-FR" sz="1400" dirty="0" err="1" smtClean="0"/>
              <a:t>both</a:t>
            </a:r>
            <a:r>
              <a:rPr lang="fr-FR" sz="1400" dirty="0" smtClean="0"/>
              <a:t> stress</a:t>
            </a:r>
          </a:p>
        </p:txBody>
      </p:sp>
      <p:sp>
        <p:nvSpPr>
          <p:cNvPr id="138" name="ZoneTexte 137"/>
          <p:cNvSpPr txBox="1"/>
          <p:nvPr/>
        </p:nvSpPr>
        <p:spPr>
          <a:xfrm>
            <a:off x="4041520" y="3634654"/>
            <a:ext cx="1193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/>
              <a:t>Shoot DM</a:t>
            </a:r>
            <a:endParaRPr lang="fr-FR" b="1" i="1" dirty="0"/>
          </a:p>
        </p:txBody>
      </p:sp>
      <p:sp>
        <p:nvSpPr>
          <p:cNvPr id="140" name="ZoneTexte 139"/>
          <p:cNvSpPr txBox="1"/>
          <p:nvPr/>
        </p:nvSpPr>
        <p:spPr>
          <a:xfrm>
            <a:off x="7463605" y="3634654"/>
            <a:ext cx="1094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 smtClean="0"/>
              <a:t>Root</a:t>
            </a:r>
            <a:r>
              <a:rPr lang="fr-FR" b="1" i="1" dirty="0" smtClean="0"/>
              <a:t> DM</a:t>
            </a:r>
            <a:endParaRPr lang="fr-FR" b="1" i="1" dirty="0"/>
          </a:p>
        </p:txBody>
      </p:sp>
      <p:sp>
        <p:nvSpPr>
          <p:cNvPr id="141" name="ZoneTexte 140"/>
          <p:cNvSpPr txBox="1"/>
          <p:nvPr/>
        </p:nvSpPr>
        <p:spPr>
          <a:xfrm>
            <a:off x="3890656" y="330581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C</a:t>
            </a:r>
            <a:endParaRPr lang="fr-FR" sz="1400" b="1" dirty="0"/>
          </a:p>
        </p:txBody>
      </p:sp>
      <p:sp>
        <p:nvSpPr>
          <p:cNvPr id="142" name="ZoneTexte 141"/>
          <p:cNvSpPr txBox="1"/>
          <p:nvPr/>
        </p:nvSpPr>
        <p:spPr>
          <a:xfrm>
            <a:off x="4337731" y="3305819"/>
            <a:ext cx="297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F</a:t>
            </a:r>
            <a:endParaRPr lang="fr-FR" sz="1400" b="1" dirty="0"/>
          </a:p>
        </p:txBody>
      </p:sp>
      <p:sp>
        <p:nvSpPr>
          <p:cNvPr id="143" name="ZoneTexte 142"/>
          <p:cNvSpPr txBox="1"/>
          <p:nvPr/>
        </p:nvSpPr>
        <p:spPr>
          <a:xfrm>
            <a:off x="4804246" y="3305819"/>
            <a:ext cx="297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D</a:t>
            </a:r>
            <a:endParaRPr lang="fr-FR" sz="1400" b="1" dirty="0"/>
          </a:p>
        </p:txBody>
      </p:sp>
      <p:sp>
        <p:nvSpPr>
          <p:cNvPr id="144" name="ZoneTexte 143"/>
          <p:cNvSpPr txBox="1"/>
          <p:nvPr/>
        </p:nvSpPr>
        <p:spPr>
          <a:xfrm>
            <a:off x="5263257" y="3305819"/>
            <a:ext cx="380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FD</a:t>
            </a:r>
            <a:endParaRPr lang="fr-FR" sz="1400" b="1" dirty="0"/>
          </a:p>
        </p:txBody>
      </p:sp>
      <p:sp>
        <p:nvSpPr>
          <p:cNvPr id="145" name="ZoneTexte 144"/>
          <p:cNvSpPr txBox="1"/>
          <p:nvPr/>
        </p:nvSpPr>
        <p:spPr>
          <a:xfrm>
            <a:off x="6778390" y="330581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C</a:t>
            </a:r>
            <a:endParaRPr lang="fr-FR" sz="1400" b="1" dirty="0"/>
          </a:p>
        </p:txBody>
      </p:sp>
      <p:sp>
        <p:nvSpPr>
          <p:cNvPr id="146" name="ZoneTexte 145"/>
          <p:cNvSpPr txBox="1"/>
          <p:nvPr/>
        </p:nvSpPr>
        <p:spPr>
          <a:xfrm>
            <a:off x="7225465" y="3305819"/>
            <a:ext cx="297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F</a:t>
            </a:r>
            <a:endParaRPr lang="fr-FR" sz="1400" b="1" dirty="0"/>
          </a:p>
        </p:txBody>
      </p:sp>
      <p:sp>
        <p:nvSpPr>
          <p:cNvPr id="147" name="ZoneTexte 146"/>
          <p:cNvSpPr txBox="1"/>
          <p:nvPr/>
        </p:nvSpPr>
        <p:spPr>
          <a:xfrm>
            <a:off x="7691980" y="3305819"/>
            <a:ext cx="297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D</a:t>
            </a:r>
            <a:endParaRPr lang="fr-FR" sz="1400" b="1" dirty="0"/>
          </a:p>
        </p:txBody>
      </p:sp>
      <p:sp>
        <p:nvSpPr>
          <p:cNvPr id="148" name="ZoneTexte 147"/>
          <p:cNvSpPr txBox="1"/>
          <p:nvPr/>
        </p:nvSpPr>
        <p:spPr>
          <a:xfrm>
            <a:off x="8150991" y="3305819"/>
            <a:ext cx="380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FD</a:t>
            </a:r>
            <a:endParaRPr lang="fr-FR" sz="1400" b="1" dirty="0"/>
          </a:p>
        </p:txBody>
      </p:sp>
      <p:sp>
        <p:nvSpPr>
          <p:cNvPr id="150" name="ZoneTexte 149"/>
          <p:cNvSpPr txBox="1"/>
          <p:nvPr/>
        </p:nvSpPr>
        <p:spPr>
          <a:xfrm>
            <a:off x="1061411" y="330581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C</a:t>
            </a:r>
            <a:endParaRPr lang="fr-FR" sz="1400" b="1" dirty="0"/>
          </a:p>
        </p:txBody>
      </p:sp>
      <p:sp>
        <p:nvSpPr>
          <p:cNvPr id="151" name="ZoneTexte 150"/>
          <p:cNvSpPr txBox="1"/>
          <p:nvPr/>
        </p:nvSpPr>
        <p:spPr>
          <a:xfrm>
            <a:off x="1508486" y="3305819"/>
            <a:ext cx="297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F</a:t>
            </a:r>
            <a:endParaRPr lang="fr-FR" sz="1400" b="1" dirty="0"/>
          </a:p>
        </p:txBody>
      </p:sp>
      <p:sp>
        <p:nvSpPr>
          <p:cNvPr id="152" name="ZoneTexte 151"/>
          <p:cNvSpPr txBox="1"/>
          <p:nvPr/>
        </p:nvSpPr>
        <p:spPr>
          <a:xfrm>
            <a:off x="1975001" y="3305819"/>
            <a:ext cx="297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D</a:t>
            </a:r>
            <a:endParaRPr lang="fr-FR" sz="1400" b="1" dirty="0"/>
          </a:p>
        </p:txBody>
      </p:sp>
      <p:sp>
        <p:nvSpPr>
          <p:cNvPr id="153" name="ZoneTexte 152"/>
          <p:cNvSpPr txBox="1"/>
          <p:nvPr/>
        </p:nvSpPr>
        <p:spPr>
          <a:xfrm>
            <a:off x="2434012" y="3305819"/>
            <a:ext cx="380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FD</a:t>
            </a:r>
            <a:endParaRPr lang="fr-FR" sz="1400" b="1" dirty="0"/>
          </a:p>
        </p:txBody>
      </p:sp>
      <p:sp>
        <p:nvSpPr>
          <p:cNvPr id="154" name="Rectangle 153"/>
          <p:cNvSpPr/>
          <p:nvPr/>
        </p:nvSpPr>
        <p:spPr>
          <a:xfrm>
            <a:off x="-71120" y="3974256"/>
            <a:ext cx="58623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000" b="1" dirty="0" err="1" smtClean="0"/>
              <a:t>Drought</a:t>
            </a:r>
            <a:r>
              <a:rPr lang="fr-FR" sz="2000" b="1" dirty="0" smtClean="0"/>
              <a:t> </a:t>
            </a:r>
            <a:r>
              <a:rPr lang="fr-FR" b="1" dirty="0" err="1" smtClean="0"/>
              <a:t>reduces</a:t>
            </a:r>
            <a:r>
              <a:rPr lang="fr-FR" b="1" dirty="0" smtClean="0"/>
              <a:t> </a:t>
            </a:r>
            <a:r>
              <a:rPr lang="fr-FR" b="1" dirty="0" err="1" smtClean="0"/>
              <a:t>slightly</a:t>
            </a:r>
            <a:r>
              <a:rPr lang="fr-FR" b="1" dirty="0" smtClean="0"/>
              <a:t> plant </a:t>
            </a:r>
            <a:r>
              <a:rPr lang="fr-FR" b="1" dirty="0" err="1" smtClean="0"/>
              <a:t>growth</a:t>
            </a:r>
            <a:endParaRPr lang="fr-FR" b="1" dirty="0" smtClean="0"/>
          </a:p>
          <a:p>
            <a:pPr marL="800100" lvl="1" indent="-342900">
              <a:buFont typeface="Arial"/>
              <a:buChar char="•"/>
            </a:pPr>
            <a:r>
              <a:rPr lang="en-GB" b="1" dirty="0" smtClean="0"/>
              <a:t>Shoot </a:t>
            </a:r>
            <a:r>
              <a:rPr lang="en-GB" b="1" dirty="0"/>
              <a:t>biomass mostly </a:t>
            </a:r>
            <a:r>
              <a:rPr lang="en-GB" b="1" dirty="0" smtClean="0"/>
              <a:t>impacted, roots maintained. </a:t>
            </a:r>
            <a:endParaRPr lang="en-GB" b="1" dirty="0"/>
          </a:p>
          <a:p>
            <a:pPr marL="800100" lvl="1" indent="-342900">
              <a:buFont typeface="Arial"/>
              <a:buChar char="•"/>
            </a:pPr>
            <a:r>
              <a:rPr lang="en-GB" b="1" dirty="0"/>
              <a:t>Shoot over root biomass ratio decreased for water stressed. </a:t>
            </a:r>
            <a:r>
              <a:rPr lang="en-GB" b="1" i="1" dirty="0">
                <a:solidFill>
                  <a:srgbClr val="FF0000"/>
                </a:solidFill>
              </a:rPr>
              <a:t>Already reported in previous report (M18) and for various species</a:t>
            </a:r>
            <a:r>
              <a:rPr lang="en-GB" b="1" i="1" dirty="0"/>
              <a:t>. </a:t>
            </a:r>
            <a:endParaRPr lang="en-GB" b="1" i="1" dirty="0" smtClean="0"/>
          </a:p>
          <a:p>
            <a:pPr marL="342900" indent="-342900">
              <a:buFont typeface="Arial"/>
              <a:buChar char="•"/>
            </a:pPr>
            <a:r>
              <a:rPr lang="en-GB" b="1" dirty="0" smtClean="0"/>
              <a:t>Fusarium (again) seems </a:t>
            </a:r>
            <a:r>
              <a:rPr lang="en-GB" b="1" dirty="0"/>
              <a:t>to counteract the drought stress effect (reducing </a:t>
            </a:r>
            <a:r>
              <a:rPr lang="en-GB" b="1" dirty="0" smtClean="0"/>
              <a:t>impact </a:t>
            </a:r>
            <a:r>
              <a:rPr lang="en-GB" b="1" dirty="0"/>
              <a:t>on shoots mostly and also </a:t>
            </a:r>
            <a:r>
              <a:rPr lang="en-GB" b="1" dirty="0" smtClean="0"/>
              <a:t>roots).</a:t>
            </a:r>
            <a:r>
              <a:rPr lang="en-GB" sz="2000" b="1" dirty="0" smtClean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GB" sz="2000" b="1" dirty="0" smtClean="0">
                <a:solidFill>
                  <a:srgbClr val="FF0000"/>
                </a:solidFill>
              </a:rPr>
              <a:t>Data similar as in M18’s dynamic experiment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57" name="ZoneTexte 156"/>
          <p:cNvSpPr txBox="1"/>
          <p:nvPr/>
        </p:nvSpPr>
        <p:spPr>
          <a:xfrm>
            <a:off x="6440598" y="4160694"/>
            <a:ext cx="2146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/>
              <a:t>Shoot DM/</a:t>
            </a:r>
            <a:r>
              <a:rPr lang="fr-FR" b="1" i="1" dirty="0" err="1" smtClean="0"/>
              <a:t>Root</a:t>
            </a:r>
            <a:r>
              <a:rPr lang="fr-FR" b="1" i="1" dirty="0" smtClean="0"/>
              <a:t> DM</a:t>
            </a:r>
            <a:endParaRPr lang="fr-FR" b="1" i="1" dirty="0"/>
          </a:p>
        </p:txBody>
      </p:sp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40" y="65694"/>
            <a:ext cx="8572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" name="Graphique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0703988"/>
              </p:ext>
            </p:extLst>
          </p:nvPr>
        </p:nvGraphicFramePr>
        <p:xfrm>
          <a:off x="486865" y="1009160"/>
          <a:ext cx="2636071" cy="2277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Graphique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7836740"/>
              </p:ext>
            </p:extLst>
          </p:nvPr>
        </p:nvGraphicFramePr>
        <p:xfrm>
          <a:off x="2948486" y="1066686"/>
          <a:ext cx="3549486" cy="2219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" name="Graphique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4225365"/>
              </p:ext>
            </p:extLst>
          </p:nvPr>
        </p:nvGraphicFramePr>
        <p:xfrm>
          <a:off x="5957511" y="1086125"/>
          <a:ext cx="2792310" cy="2393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2" name="Graphique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3874058"/>
              </p:ext>
            </p:extLst>
          </p:nvPr>
        </p:nvGraphicFramePr>
        <p:xfrm>
          <a:off x="5701839" y="4049841"/>
          <a:ext cx="3149883" cy="2808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7465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cteur droit 14"/>
          <p:cNvCxnSpPr/>
          <p:nvPr/>
        </p:nvCxnSpPr>
        <p:spPr>
          <a:xfrm flipH="1">
            <a:off x="141451" y="750037"/>
            <a:ext cx="6975771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ZoneTexte 127"/>
          <p:cNvSpPr txBox="1"/>
          <p:nvPr/>
        </p:nvSpPr>
        <p:spPr>
          <a:xfrm>
            <a:off x="1064358" y="3550414"/>
            <a:ext cx="187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 i="1"/>
            </a:lvl1pPr>
          </a:lstStyle>
          <a:p>
            <a:r>
              <a:rPr lang="fr-FR" dirty="0" smtClean="0"/>
              <a:t>Total Nodule DM</a:t>
            </a:r>
            <a:endParaRPr lang="fr-FR" dirty="0"/>
          </a:p>
        </p:txBody>
      </p:sp>
      <p:sp>
        <p:nvSpPr>
          <p:cNvPr id="132" name="ZoneTexte 131"/>
          <p:cNvSpPr txBox="1"/>
          <p:nvPr/>
        </p:nvSpPr>
        <p:spPr>
          <a:xfrm>
            <a:off x="6911" y="6550223"/>
            <a:ext cx="5274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C: Control; F: Fusarium </a:t>
            </a:r>
            <a:r>
              <a:rPr lang="fr-FR" sz="1400" dirty="0" err="1" smtClean="0"/>
              <a:t>infected</a:t>
            </a:r>
            <a:r>
              <a:rPr lang="fr-FR" sz="1400" dirty="0" smtClean="0"/>
              <a:t>; D: </a:t>
            </a:r>
            <a:r>
              <a:rPr lang="fr-FR" sz="1400" dirty="0" err="1" smtClean="0"/>
              <a:t>Drought</a:t>
            </a:r>
            <a:r>
              <a:rPr lang="fr-FR" sz="1400" dirty="0" smtClean="0"/>
              <a:t> </a:t>
            </a:r>
            <a:r>
              <a:rPr lang="fr-FR" sz="1400" dirty="0" err="1" smtClean="0"/>
              <a:t>applied</a:t>
            </a:r>
            <a:r>
              <a:rPr lang="fr-FR" sz="1400" dirty="0" smtClean="0"/>
              <a:t>; FD: </a:t>
            </a:r>
            <a:r>
              <a:rPr lang="fr-FR" sz="1400" dirty="0" err="1" smtClean="0"/>
              <a:t>both</a:t>
            </a:r>
            <a:r>
              <a:rPr lang="fr-FR" sz="1400" dirty="0" smtClean="0"/>
              <a:t> stress</a:t>
            </a:r>
          </a:p>
        </p:txBody>
      </p:sp>
      <p:sp>
        <p:nvSpPr>
          <p:cNvPr id="138" name="ZoneTexte 137"/>
          <p:cNvSpPr txBox="1"/>
          <p:nvPr/>
        </p:nvSpPr>
        <p:spPr>
          <a:xfrm>
            <a:off x="4041520" y="3550414"/>
            <a:ext cx="1725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/>
              <a:t>Nodule </a:t>
            </a:r>
            <a:r>
              <a:rPr lang="fr-FR" b="1" i="1" dirty="0" err="1" smtClean="0"/>
              <a:t>number</a:t>
            </a:r>
            <a:endParaRPr lang="fr-FR" b="1" i="1" dirty="0"/>
          </a:p>
        </p:txBody>
      </p:sp>
      <p:sp>
        <p:nvSpPr>
          <p:cNvPr id="140" name="ZoneTexte 139"/>
          <p:cNvSpPr txBox="1"/>
          <p:nvPr/>
        </p:nvSpPr>
        <p:spPr>
          <a:xfrm>
            <a:off x="6816618" y="3549931"/>
            <a:ext cx="2227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 smtClean="0"/>
              <a:t>Mean</a:t>
            </a:r>
            <a:r>
              <a:rPr lang="fr-FR" b="1" i="1" dirty="0" smtClean="0"/>
              <a:t> nodule </a:t>
            </a:r>
            <a:r>
              <a:rPr lang="fr-FR" b="1" i="1" dirty="0" err="1" smtClean="0"/>
              <a:t>weigth</a:t>
            </a:r>
            <a:endParaRPr lang="fr-FR" b="1" i="1" dirty="0"/>
          </a:p>
        </p:txBody>
      </p:sp>
      <p:sp>
        <p:nvSpPr>
          <p:cNvPr id="141" name="ZoneTexte 140"/>
          <p:cNvSpPr txBox="1"/>
          <p:nvPr/>
        </p:nvSpPr>
        <p:spPr>
          <a:xfrm>
            <a:off x="3940590" y="330581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C</a:t>
            </a:r>
            <a:endParaRPr lang="fr-FR" sz="1400" b="1" dirty="0"/>
          </a:p>
        </p:txBody>
      </p:sp>
      <p:sp>
        <p:nvSpPr>
          <p:cNvPr id="142" name="ZoneTexte 141"/>
          <p:cNvSpPr txBox="1"/>
          <p:nvPr/>
        </p:nvSpPr>
        <p:spPr>
          <a:xfrm>
            <a:off x="4374704" y="3305819"/>
            <a:ext cx="297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F</a:t>
            </a:r>
            <a:endParaRPr lang="fr-FR" sz="1400" b="1" dirty="0"/>
          </a:p>
        </p:txBody>
      </p:sp>
      <p:sp>
        <p:nvSpPr>
          <p:cNvPr id="143" name="ZoneTexte 142"/>
          <p:cNvSpPr txBox="1"/>
          <p:nvPr/>
        </p:nvSpPr>
        <p:spPr>
          <a:xfrm>
            <a:off x="4795866" y="3305819"/>
            <a:ext cx="297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D</a:t>
            </a:r>
            <a:endParaRPr lang="fr-FR" sz="1400" b="1" dirty="0"/>
          </a:p>
        </p:txBody>
      </p:sp>
      <p:sp>
        <p:nvSpPr>
          <p:cNvPr id="144" name="ZoneTexte 143"/>
          <p:cNvSpPr txBox="1"/>
          <p:nvPr/>
        </p:nvSpPr>
        <p:spPr>
          <a:xfrm>
            <a:off x="5183608" y="3305819"/>
            <a:ext cx="380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FD</a:t>
            </a:r>
            <a:endParaRPr lang="fr-FR" sz="1400" b="1" dirty="0"/>
          </a:p>
        </p:txBody>
      </p:sp>
      <p:sp>
        <p:nvSpPr>
          <p:cNvPr id="145" name="ZoneTexte 144"/>
          <p:cNvSpPr txBox="1"/>
          <p:nvPr/>
        </p:nvSpPr>
        <p:spPr>
          <a:xfrm>
            <a:off x="6854533" y="330581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C</a:t>
            </a:r>
            <a:endParaRPr lang="fr-FR" sz="1400" b="1" dirty="0"/>
          </a:p>
        </p:txBody>
      </p:sp>
      <p:sp>
        <p:nvSpPr>
          <p:cNvPr id="146" name="ZoneTexte 145"/>
          <p:cNvSpPr txBox="1"/>
          <p:nvPr/>
        </p:nvSpPr>
        <p:spPr>
          <a:xfrm>
            <a:off x="7301608" y="3305819"/>
            <a:ext cx="297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F</a:t>
            </a:r>
            <a:endParaRPr lang="fr-FR" sz="1400" b="1" dirty="0"/>
          </a:p>
        </p:txBody>
      </p:sp>
      <p:sp>
        <p:nvSpPr>
          <p:cNvPr id="147" name="ZoneTexte 146"/>
          <p:cNvSpPr txBox="1"/>
          <p:nvPr/>
        </p:nvSpPr>
        <p:spPr>
          <a:xfrm>
            <a:off x="7690375" y="3305819"/>
            <a:ext cx="297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D</a:t>
            </a:r>
            <a:endParaRPr lang="fr-FR" sz="1400" b="1" dirty="0"/>
          </a:p>
        </p:txBody>
      </p:sp>
      <p:sp>
        <p:nvSpPr>
          <p:cNvPr id="148" name="ZoneTexte 147"/>
          <p:cNvSpPr txBox="1"/>
          <p:nvPr/>
        </p:nvSpPr>
        <p:spPr>
          <a:xfrm>
            <a:off x="8071638" y="3305819"/>
            <a:ext cx="380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FD</a:t>
            </a:r>
            <a:endParaRPr lang="fr-FR" sz="1400" b="1" dirty="0"/>
          </a:p>
        </p:txBody>
      </p:sp>
      <p:sp>
        <p:nvSpPr>
          <p:cNvPr id="150" name="ZoneTexte 149"/>
          <p:cNvSpPr txBox="1"/>
          <p:nvPr/>
        </p:nvSpPr>
        <p:spPr>
          <a:xfrm>
            <a:off x="1142417" y="330581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C</a:t>
            </a:r>
            <a:endParaRPr lang="fr-FR" sz="1400" b="1" dirty="0"/>
          </a:p>
        </p:txBody>
      </p:sp>
      <p:sp>
        <p:nvSpPr>
          <p:cNvPr id="151" name="ZoneTexte 150"/>
          <p:cNvSpPr txBox="1"/>
          <p:nvPr/>
        </p:nvSpPr>
        <p:spPr>
          <a:xfrm>
            <a:off x="1589492" y="3305819"/>
            <a:ext cx="297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F</a:t>
            </a:r>
            <a:endParaRPr lang="fr-FR" sz="1400" b="1" dirty="0"/>
          </a:p>
        </p:txBody>
      </p:sp>
      <p:sp>
        <p:nvSpPr>
          <p:cNvPr id="152" name="ZoneTexte 151"/>
          <p:cNvSpPr txBox="1"/>
          <p:nvPr/>
        </p:nvSpPr>
        <p:spPr>
          <a:xfrm>
            <a:off x="1978360" y="3300488"/>
            <a:ext cx="297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D</a:t>
            </a:r>
            <a:endParaRPr lang="fr-FR" sz="1400" b="1" dirty="0"/>
          </a:p>
        </p:txBody>
      </p:sp>
      <p:sp>
        <p:nvSpPr>
          <p:cNvPr id="153" name="ZoneTexte 152"/>
          <p:cNvSpPr txBox="1"/>
          <p:nvPr/>
        </p:nvSpPr>
        <p:spPr>
          <a:xfrm>
            <a:off x="2366098" y="3305819"/>
            <a:ext cx="380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FD</a:t>
            </a:r>
            <a:endParaRPr lang="fr-FR" sz="1400" b="1" dirty="0"/>
          </a:p>
        </p:txBody>
      </p:sp>
      <p:sp>
        <p:nvSpPr>
          <p:cNvPr id="157" name="ZoneTexte 156"/>
          <p:cNvSpPr txBox="1"/>
          <p:nvPr/>
        </p:nvSpPr>
        <p:spPr>
          <a:xfrm>
            <a:off x="6340857" y="4423537"/>
            <a:ext cx="2387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 smtClean="0"/>
              <a:t>Nod</a:t>
            </a:r>
            <a:r>
              <a:rPr lang="fr-FR" b="1" i="1" dirty="0" smtClean="0"/>
              <a:t> DM/</a:t>
            </a:r>
            <a:r>
              <a:rPr lang="fr-FR" b="1" i="1" dirty="0" err="1" smtClean="0"/>
              <a:t>Nod</a:t>
            </a:r>
            <a:r>
              <a:rPr lang="fr-FR" b="1" i="1" dirty="0" smtClean="0"/>
              <a:t> </a:t>
            </a:r>
            <a:r>
              <a:rPr lang="fr-FR" b="1" i="1" dirty="0" err="1" smtClean="0"/>
              <a:t>root</a:t>
            </a:r>
            <a:r>
              <a:rPr lang="fr-FR" b="1" i="1" dirty="0" smtClean="0"/>
              <a:t> DM</a:t>
            </a:r>
            <a:endParaRPr lang="fr-FR" b="1" i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3878250" y="80128"/>
            <a:ext cx="50891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smtClean="0">
                <a:solidFill>
                  <a:srgbClr val="008000"/>
                </a:solidFill>
              </a:rPr>
              <a:t>Nodules</a:t>
            </a:r>
            <a:endParaRPr lang="fr-FR" sz="3200" b="1" i="1" dirty="0">
              <a:solidFill>
                <a:srgbClr val="008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7882" y="4012538"/>
            <a:ext cx="55562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000" b="1" dirty="0" err="1" smtClean="0"/>
              <a:t>Drought</a:t>
            </a:r>
            <a:endParaRPr lang="fr-FR" sz="2000" b="1" dirty="0" smtClean="0"/>
          </a:p>
          <a:p>
            <a:pPr marL="800100" lvl="1" indent="-342900">
              <a:buFont typeface="Arial"/>
              <a:buChar char="•"/>
            </a:pPr>
            <a:r>
              <a:rPr lang="fr-FR" sz="2000" b="1" dirty="0" err="1" smtClean="0"/>
              <a:t>reduces</a:t>
            </a:r>
            <a:r>
              <a:rPr lang="fr-FR" sz="2000" b="1" dirty="0" smtClean="0"/>
              <a:t> </a:t>
            </a:r>
            <a:r>
              <a:rPr lang="is-IS" sz="2000" b="1" dirty="0" smtClean="0"/>
              <a:t>nodule weigth and number with fusarium.</a:t>
            </a:r>
            <a:endParaRPr lang="fr-FR" sz="2000" b="1" dirty="0"/>
          </a:p>
          <a:p>
            <a:pPr marL="342900" indent="-342900">
              <a:buFont typeface="Arial"/>
              <a:buChar char="•"/>
            </a:pPr>
            <a:r>
              <a:rPr lang="en-GB" sz="2000" b="1" dirty="0" smtClean="0"/>
              <a:t>Fusarium leads </a:t>
            </a:r>
            <a:r>
              <a:rPr lang="en-GB" sz="2000" b="1" dirty="0"/>
              <a:t>to bigger </a:t>
            </a:r>
            <a:r>
              <a:rPr lang="en-GB" sz="2000" b="1" dirty="0" smtClean="0"/>
              <a:t>nodules with or without water </a:t>
            </a:r>
            <a:r>
              <a:rPr lang="en-GB" sz="2000" b="1" dirty="0"/>
              <a:t>stress </a:t>
            </a:r>
            <a:endParaRPr lang="en-GB" sz="2000" b="1" dirty="0" smtClean="0"/>
          </a:p>
          <a:p>
            <a:pPr marL="342900" indent="-342900">
              <a:buFont typeface="Arial"/>
              <a:buChar char="•"/>
            </a:pPr>
            <a:r>
              <a:rPr lang="fr-FR" sz="2000" b="1" dirty="0" smtClean="0"/>
              <a:t>Nodules = a </a:t>
            </a:r>
            <a:r>
              <a:rPr lang="fr-FR" sz="2000" b="1" dirty="0" err="1"/>
              <a:t>lower</a:t>
            </a:r>
            <a:r>
              <a:rPr lang="fr-FR" sz="2000" b="1" dirty="0"/>
              <a:t> part of nodulated </a:t>
            </a:r>
            <a:r>
              <a:rPr lang="fr-FR" sz="2000" b="1" dirty="0" err="1"/>
              <a:t>roots</a:t>
            </a:r>
            <a:r>
              <a:rPr lang="fr-FR" sz="2000" b="1" dirty="0"/>
              <a:t> </a:t>
            </a:r>
            <a:r>
              <a:rPr lang="fr-FR" sz="2000" b="1" dirty="0" err="1"/>
              <a:t>under</a:t>
            </a:r>
            <a:r>
              <a:rPr lang="fr-FR" sz="2000" b="1" dirty="0"/>
              <a:t> </a:t>
            </a:r>
            <a:r>
              <a:rPr lang="fr-FR" sz="2000" b="1" dirty="0" err="1" smtClean="0"/>
              <a:t>drought</a:t>
            </a:r>
            <a:r>
              <a:rPr lang="fr-FR" sz="2000" b="1" dirty="0" smtClean="0"/>
              <a:t> stress </a:t>
            </a:r>
          </a:p>
          <a:p>
            <a:pPr marL="342900" indent="-342900">
              <a:buFont typeface="Arial"/>
              <a:buChar char="•"/>
            </a:pPr>
            <a:r>
              <a:rPr lang="fr-FR" sz="2000" b="1" i="1" dirty="0" err="1">
                <a:solidFill>
                  <a:srgbClr val="FF0000"/>
                </a:solidFill>
              </a:rPr>
              <a:t>S</a:t>
            </a:r>
            <a:r>
              <a:rPr lang="fr-FR" sz="2000" b="1" i="1" dirty="0" err="1" smtClean="0">
                <a:solidFill>
                  <a:srgbClr val="FF0000"/>
                </a:solidFill>
              </a:rPr>
              <a:t>imilar</a:t>
            </a:r>
            <a:r>
              <a:rPr lang="fr-FR" sz="2000" b="1" i="1" dirty="0" smtClean="0">
                <a:solidFill>
                  <a:srgbClr val="FF0000"/>
                </a:solidFill>
              </a:rPr>
              <a:t> as in M18 and for Mt </a:t>
            </a:r>
            <a:r>
              <a:rPr lang="fr-FR" sz="2000" b="1" i="1" dirty="0" err="1" smtClean="0">
                <a:solidFill>
                  <a:srgbClr val="FF0000"/>
                </a:solidFill>
              </a:rPr>
              <a:t>experiment</a:t>
            </a:r>
            <a:endParaRPr lang="fr-FR" sz="2000" b="1" i="1" dirty="0">
              <a:solidFill>
                <a:srgbClr val="FF000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3199375" y="3549931"/>
            <a:ext cx="35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 i="1"/>
            </a:lvl1pPr>
          </a:lstStyle>
          <a:p>
            <a:r>
              <a:rPr lang="fr-FR" dirty="0" smtClean="0"/>
              <a:t>=</a:t>
            </a:r>
            <a:endParaRPr lang="fr-FR" dirty="0"/>
          </a:p>
        </p:txBody>
      </p:sp>
      <p:sp>
        <p:nvSpPr>
          <p:cNvPr id="37" name="ZoneTexte 36"/>
          <p:cNvSpPr txBox="1"/>
          <p:nvPr/>
        </p:nvSpPr>
        <p:spPr>
          <a:xfrm>
            <a:off x="6005072" y="3541833"/>
            <a:ext cx="36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 i="1"/>
            </a:lvl1pPr>
          </a:lstStyle>
          <a:p>
            <a:r>
              <a:rPr lang="fr-FR" dirty="0" smtClean="0"/>
              <a:t>X</a:t>
            </a: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1168418" y="99570"/>
            <a:ext cx="62951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 smtClean="0"/>
              <a:t>BOPea</a:t>
            </a:r>
            <a:endParaRPr lang="fr-FR" sz="3200" b="1" dirty="0"/>
          </a:p>
        </p:txBody>
      </p:sp>
      <p:pic>
        <p:nvPicPr>
          <p:cNvPr id="3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40" y="65694"/>
            <a:ext cx="8572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" name="Graphique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139201"/>
              </p:ext>
            </p:extLst>
          </p:nvPr>
        </p:nvGraphicFramePr>
        <p:xfrm>
          <a:off x="235122" y="893228"/>
          <a:ext cx="3100050" cy="2412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1" name="Graphique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0866615"/>
              </p:ext>
            </p:extLst>
          </p:nvPr>
        </p:nvGraphicFramePr>
        <p:xfrm>
          <a:off x="3199375" y="967801"/>
          <a:ext cx="3077574" cy="233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2" name="Graphique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9808955"/>
              </p:ext>
            </p:extLst>
          </p:nvPr>
        </p:nvGraphicFramePr>
        <p:xfrm>
          <a:off x="5798400" y="915106"/>
          <a:ext cx="3641402" cy="2390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3" name="Graphique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6908495"/>
              </p:ext>
            </p:extLst>
          </p:nvPr>
        </p:nvGraphicFramePr>
        <p:xfrm>
          <a:off x="5922137" y="4294102"/>
          <a:ext cx="2968307" cy="256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1" name="Rectangle 30"/>
          <p:cNvSpPr/>
          <p:nvPr/>
        </p:nvSpPr>
        <p:spPr>
          <a:xfrm>
            <a:off x="817504" y="3586909"/>
            <a:ext cx="8192848" cy="360751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000"/>
                </a:schemeClr>
              </a:gs>
              <a:gs pos="98000">
                <a:schemeClr val="accent1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86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cteur droit 14"/>
          <p:cNvCxnSpPr/>
          <p:nvPr/>
        </p:nvCxnSpPr>
        <p:spPr>
          <a:xfrm flipH="1">
            <a:off x="141451" y="750037"/>
            <a:ext cx="6975771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ZoneTexte 127"/>
          <p:cNvSpPr txBox="1"/>
          <p:nvPr/>
        </p:nvSpPr>
        <p:spPr>
          <a:xfrm>
            <a:off x="1064358" y="3388414"/>
            <a:ext cx="947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 i="1"/>
            </a:lvl1pPr>
          </a:lstStyle>
          <a:p>
            <a:r>
              <a:rPr lang="fr-FR" dirty="0" smtClean="0"/>
              <a:t>Plant N</a:t>
            </a:r>
            <a:endParaRPr lang="fr-FR" dirty="0"/>
          </a:p>
        </p:txBody>
      </p:sp>
      <p:sp>
        <p:nvSpPr>
          <p:cNvPr id="132" name="ZoneTexte 131"/>
          <p:cNvSpPr txBox="1"/>
          <p:nvPr/>
        </p:nvSpPr>
        <p:spPr>
          <a:xfrm>
            <a:off x="6911" y="6550223"/>
            <a:ext cx="5274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C: Control; F: Fusarium </a:t>
            </a:r>
            <a:r>
              <a:rPr lang="fr-FR" sz="1400" dirty="0" err="1" smtClean="0"/>
              <a:t>infected</a:t>
            </a:r>
            <a:r>
              <a:rPr lang="fr-FR" sz="1400" dirty="0" smtClean="0"/>
              <a:t>; D: </a:t>
            </a:r>
            <a:r>
              <a:rPr lang="fr-FR" sz="1400" dirty="0" err="1" smtClean="0"/>
              <a:t>Drought</a:t>
            </a:r>
            <a:r>
              <a:rPr lang="fr-FR" sz="1400" dirty="0" smtClean="0"/>
              <a:t> </a:t>
            </a:r>
            <a:r>
              <a:rPr lang="fr-FR" sz="1400" dirty="0" err="1" smtClean="0"/>
              <a:t>applied</a:t>
            </a:r>
            <a:r>
              <a:rPr lang="fr-FR" sz="1400" dirty="0" smtClean="0"/>
              <a:t>; FD: </a:t>
            </a:r>
            <a:r>
              <a:rPr lang="fr-FR" sz="1400" dirty="0" err="1" smtClean="0"/>
              <a:t>both</a:t>
            </a:r>
            <a:r>
              <a:rPr lang="fr-FR" sz="1400" dirty="0" smtClean="0"/>
              <a:t> stress</a:t>
            </a:r>
          </a:p>
        </p:txBody>
      </p:sp>
      <p:sp>
        <p:nvSpPr>
          <p:cNvPr id="138" name="ZoneTexte 137"/>
          <p:cNvSpPr txBox="1"/>
          <p:nvPr/>
        </p:nvSpPr>
        <p:spPr>
          <a:xfrm>
            <a:off x="4041520" y="3388414"/>
            <a:ext cx="997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/>
              <a:t>Shoot N</a:t>
            </a:r>
            <a:endParaRPr lang="fr-FR" b="1" i="1" dirty="0"/>
          </a:p>
        </p:txBody>
      </p:sp>
      <p:sp>
        <p:nvSpPr>
          <p:cNvPr id="140" name="ZoneTexte 139"/>
          <p:cNvSpPr txBox="1"/>
          <p:nvPr/>
        </p:nvSpPr>
        <p:spPr>
          <a:xfrm>
            <a:off x="7095215" y="3387931"/>
            <a:ext cx="898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 smtClean="0"/>
              <a:t>Root</a:t>
            </a:r>
            <a:r>
              <a:rPr lang="fr-FR" b="1" i="1" dirty="0" smtClean="0"/>
              <a:t> N</a:t>
            </a:r>
            <a:endParaRPr lang="fr-FR" b="1" i="1" dirty="0"/>
          </a:p>
        </p:txBody>
      </p:sp>
      <p:sp>
        <p:nvSpPr>
          <p:cNvPr id="141" name="ZoneTexte 140"/>
          <p:cNvSpPr txBox="1"/>
          <p:nvPr/>
        </p:nvSpPr>
        <p:spPr>
          <a:xfrm>
            <a:off x="3681272" y="3127148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C</a:t>
            </a:r>
            <a:endParaRPr lang="fr-FR" sz="1400" b="1" dirty="0"/>
          </a:p>
        </p:txBody>
      </p:sp>
      <p:sp>
        <p:nvSpPr>
          <p:cNvPr id="142" name="ZoneTexte 141"/>
          <p:cNvSpPr txBox="1"/>
          <p:nvPr/>
        </p:nvSpPr>
        <p:spPr>
          <a:xfrm>
            <a:off x="4115386" y="3127148"/>
            <a:ext cx="297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F</a:t>
            </a:r>
            <a:endParaRPr lang="fr-FR" sz="1400" b="1" dirty="0"/>
          </a:p>
        </p:txBody>
      </p:sp>
      <p:sp>
        <p:nvSpPr>
          <p:cNvPr id="143" name="ZoneTexte 142"/>
          <p:cNvSpPr txBox="1"/>
          <p:nvPr/>
        </p:nvSpPr>
        <p:spPr>
          <a:xfrm>
            <a:off x="4536548" y="3127148"/>
            <a:ext cx="297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D</a:t>
            </a:r>
            <a:endParaRPr lang="fr-FR" sz="1400" b="1" dirty="0"/>
          </a:p>
        </p:txBody>
      </p:sp>
      <p:sp>
        <p:nvSpPr>
          <p:cNvPr id="144" name="ZoneTexte 143"/>
          <p:cNvSpPr txBox="1"/>
          <p:nvPr/>
        </p:nvSpPr>
        <p:spPr>
          <a:xfrm>
            <a:off x="4924290" y="3127148"/>
            <a:ext cx="380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FD</a:t>
            </a:r>
            <a:endParaRPr lang="fr-FR" sz="1400" b="1" dirty="0"/>
          </a:p>
        </p:txBody>
      </p:sp>
      <p:sp>
        <p:nvSpPr>
          <p:cNvPr id="145" name="ZoneTexte 144"/>
          <p:cNvSpPr txBox="1"/>
          <p:nvPr/>
        </p:nvSpPr>
        <p:spPr>
          <a:xfrm>
            <a:off x="6977645" y="3127148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C</a:t>
            </a:r>
            <a:endParaRPr lang="fr-FR" sz="1400" b="1" dirty="0"/>
          </a:p>
        </p:txBody>
      </p:sp>
      <p:sp>
        <p:nvSpPr>
          <p:cNvPr id="146" name="ZoneTexte 145"/>
          <p:cNvSpPr txBox="1"/>
          <p:nvPr/>
        </p:nvSpPr>
        <p:spPr>
          <a:xfrm>
            <a:off x="7424720" y="3127148"/>
            <a:ext cx="297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F</a:t>
            </a:r>
            <a:endParaRPr lang="fr-FR" sz="1400" b="1" dirty="0"/>
          </a:p>
        </p:txBody>
      </p:sp>
      <p:sp>
        <p:nvSpPr>
          <p:cNvPr id="147" name="ZoneTexte 146"/>
          <p:cNvSpPr txBox="1"/>
          <p:nvPr/>
        </p:nvSpPr>
        <p:spPr>
          <a:xfrm>
            <a:off x="7813487" y="3127148"/>
            <a:ext cx="297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D</a:t>
            </a:r>
            <a:endParaRPr lang="fr-FR" sz="1400" b="1" dirty="0"/>
          </a:p>
        </p:txBody>
      </p:sp>
      <p:sp>
        <p:nvSpPr>
          <p:cNvPr id="148" name="ZoneTexte 147"/>
          <p:cNvSpPr txBox="1"/>
          <p:nvPr/>
        </p:nvSpPr>
        <p:spPr>
          <a:xfrm>
            <a:off x="8194750" y="3127148"/>
            <a:ext cx="380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FD</a:t>
            </a:r>
            <a:endParaRPr lang="fr-FR" sz="1400" b="1" dirty="0"/>
          </a:p>
        </p:txBody>
      </p:sp>
      <p:sp>
        <p:nvSpPr>
          <p:cNvPr id="150" name="ZoneTexte 149"/>
          <p:cNvSpPr txBox="1"/>
          <p:nvPr/>
        </p:nvSpPr>
        <p:spPr>
          <a:xfrm>
            <a:off x="845850" y="3127148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C</a:t>
            </a:r>
            <a:endParaRPr lang="fr-FR" sz="1400" b="1" dirty="0"/>
          </a:p>
        </p:txBody>
      </p:sp>
      <p:sp>
        <p:nvSpPr>
          <p:cNvPr id="151" name="ZoneTexte 150"/>
          <p:cNvSpPr txBox="1"/>
          <p:nvPr/>
        </p:nvSpPr>
        <p:spPr>
          <a:xfrm>
            <a:off x="1292925" y="3127148"/>
            <a:ext cx="297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F</a:t>
            </a:r>
            <a:endParaRPr lang="fr-FR" sz="1400" b="1" dirty="0"/>
          </a:p>
        </p:txBody>
      </p:sp>
      <p:sp>
        <p:nvSpPr>
          <p:cNvPr id="152" name="ZoneTexte 151"/>
          <p:cNvSpPr txBox="1"/>
          <p:nvPr/>
        </p:nvSpPr>
        <p:spPr>
          <a:xfrm>
            <a:off x="1681793" y="3133067"/>
            <a:ext cx="297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D</a:t>
            </a:r>
            <a:endParaRPr lang="fr-FR" sz="1400" b="1" dirty="0"/>
          </a:p>
        </p:txBody>
      </p:sp>
      <p:sp>
        <p:nvSpPr>
          <p:cNvPr id="153" name="ZoneTexte 152"/>
          <p:cNvSpPr txBox="1"/>
          <p:nvPr/>
        </p:nvSpPr>
        <p:spPr>
          <a:xfrm>
            <a:off x="2069531" y="3127148"/>
            <a:ext cx="380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FD</a:t>
            </a:r>
            <a:endParaRPr lang="fr-FR" sz="1400" b="1" dirty="0"/>
          </a:p>
        </p:txBody>
      </p:sp>
      <p:sp>
        <p:nvSpPr>
          <p:cNvPr id="157" name="ZoneTexte 156"/>
          <p:cNvSpPr txBox="1"/>
          <p:nvPr/>
        </p:nvSpPr>
        <p:spPr>
          <a:xfrm>
            <a:off x="1271732" y="6164847"/>
            <a:ext cx="1131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/>
              <a:t>Nodule N</a:t>
            </a:r>
            <a:endParaRPr lang="fr-FR" b="1" i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3878250" y="80128"/>
            <a:ext cx="50891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err="1" smtClean="0">
                <a:solidFill>
                  <a:srgbClr val="008000"/>
                </a:solidFill>
              </a:rPr>
              <a:t>Nitrogen</a:t>
            </a:r>
            <a:r>
              <a:rPr lang="fr-FR" sz="3200" b="1" i="1" dirty="0" smtClean="0">
                <a:solidFill>
                  <a:srgbClr val="008000"/>
                </a:solidFill>
              </a:rPr>
              <a:t> content</a:t>
            </a:r>
            <a:endParaRPr lang="fr-FR" sz="3200" b="1" i="1" dirty="0">
              <a:solidFill>
                <a:srgbClr val="008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95167" y="3941264"/>
            <a:ext cx="55562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000" b="1" dirty="0" err="1" smtClean="0"/>
              <a:t>Drought</a:t>
            </a:r>
            <a:endParaRPr lang="fr-FR" sz="2000" b="1" dirty="0" smtClean="0"/>
          </a:p>
          <a:p>
            <a:pPr marL="800100" lvl="1" indent="-342900">
              <a:buFont typeface="Arial"/>
              <a:buChar char="•"/>
            </a:pPr>
            <a:r>
              <a:rPr lang="fr-FR" sz="2000" b="1" dirty="0" smtClean="0"/>
              <a:t>Plant N </a:t>
            </a:r>
            <a:r>
              <a:rPr lang="fr-FR" sz="2000" b="1" dirty="0" err="1" smtClean="0"/>
              <a:t>decreased</a:t>
            </a:r>
            <a:r>
              <a:rPr lang="fr-FR" sz="2000" b="1" dirty="0" smtClean="0"/>
              <a:t> by 20%</a:t>
            </a:r>
          </a:p>
          <a:p>
            <a:pPr marL="800100" lvl="1" indent="-342900">
              <a:buFont typeface="Arial"/>
              <a:buChar char="•"/>
            </a:pPr>
            <a:r>
              <a:rPr lang="fr-FR" sz="2000" b="1" dirty="0" err="1" smtClean="0"/>
              <a:t>Mostly</a:t>
            </a:r>
            <a:r>
              <a:rPr lang="fr-FR" sz="2000" b="1" dirty="0" smtClean="0"/>
              <a:t> shoots</a:t>
            </a:r>
          </a:p>
          <a:p>
            <a:pPr marL="800100" lvl="1" indent="-342900">
              <a:buFont typeface="Arial"/>
              <a:buChar char="•"/>
            </a:pPr>
            <a:r>
              <a:rPr lang="fr-FR" sz="2000" b="1" dirty="0" smtClean="0"/>
              <a:t>Nodules </a:t>
            </a:r>
            <a:r>
              <a:rPr lang="fr-FR" sz="2000" b="1" dirty="0" err="1" smtClean="0"/>
              <a:t>slightly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affected</a:t>
            </a:r>
            <a:endParaRPr lang="fr-FR" sz="2000" b="1" dirty="0" smtClean="0"/>
          </a:p>
          <a:p>
            <a:pPr marL="342900" indent="-342900">
              <a:buFont typeface="Arial"/>
              <a:buChar char="•"/>
            </a:pPr>
            <a:r>
              <a:rPr lang="en-GB" sz="2000" b="1" dirty="0" smtClean="0"/>
              <a:t>Fusarium </a:t>
            </a:r>
            <a:r>
              <a:rPr lang="en-GB" sz="2000" b="1" dirty="0"/>
              <a:t>did not affect N content of plants </a:t>
            </a:r>
            <a:r>
              <a:rPr lang="en-GB" sz="2000" b="1" dirty="0" smtClean="0"/>
              <a:t>parts.</a:t>
            </a:r>
            <a:r>
              <a:rPr lang="fr-FR" sz="2000" b="1" dirty="0" smtClean="0"/>
              <a:t> </a:t>
            </a:r>
            <a:endParaRPr lang="fr-FR" sz="2000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1168418" y="99570"/>
            <a:ext cx="62951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 smtClean="0"/>
              <a:t>BOPea</a:t>
            </a:r>
            <a:endParaRPr lang="fr-FR" sz="3200" b="1" dirty="0"/>
          </a:p>
        </p:txBody>
      </p:sp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40" y="65694"/>
            <a:ext cx="8572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" name="Graphique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3600879"/>
              </p:ext>
            </p:extLst>
          </p:nvPr>
        </p:nvGraphicFramePr>
        <p:xfrm>
          <a:off x="171565" y="927343"/>
          <a:ext cx="2838401" cy="2235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Graphique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7390319"/>
              </p:ext>
            </p:extLst>
          </p:nvPr>
        </p:nvGraphicFramePr>
        <p:xfrm>
          <a:off x="3135507" y="948628"/>
          <a:ext cx="2469145" cy="2214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4" name="Graphique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9571653"/>
              </p:ext>
            </p:extLst>
          </p:nvPr>
        </p:nvGraphicFramePr>
        <p:xfrm>
          <a:off x="6137845" y="948628"/>
          <a:ext cx="2713540" cy="2207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9" name="Graphique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4296988"/>
              </p:ext>
            </p:extLst>
          </p:nvPr>
        </p:nvGraphicFramePr>
        <p:xfrm>
          <a:off x="0" y="3726161"/>
          <a:ext cx="3295167" cy="240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9" name="ZoneTexte 28"/>
          <p:cNvSpPr txBox="1"/>
          <p:nvPr/>
        </p:nvSpPr>
        <p:spPr>
          <a:xfrm>
            <a:off x="1133108" y="5972592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C</a:t>
            </a:r>
            <a:endParaRPr lang="fr-FR" sz="1400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1580183" y="5972592"/>
            <a:ext cx="297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F</a:t>
            </a:r>
            <a:endParaRPr lang="fr-FR" sz="1400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1969051" y="5978511"/>
            <a:ext cx="297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D</a:t>
            </a:r>
            <a:endParaRPr lang="fr-FR" sz="1400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2356789" y="5972592"/>
            <a:ext cx="380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FD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143694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cteur droit 14"/>
          <p:cNvCxnSpPr/>
          <p:nvPr/>
        </p:nvCxnSpPr>
        <p:spPr>
          <a:xfrm flipH="1">
            <a:off x="141451" y="750037"/>
            <a:ext cx="6975771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ZoneTexte 127"/>
          <p:cNvSpPr txBox="1"/>
          <p:nvPr/>
        </p:nvSpPr>
        <p:spPr>
          <a:xfrm>
            <a:off x="882076" y="4918871"/>
            <a:ext cx="2287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 i="1"/>
            </a:lvl1pPr>
          </a:lstStyle>
          <a:p>
            <a:r>
              <a:rPr lang="fr-FR" dirty="0"/>
              <a:t>Daily </a:t>
            </a:r>
            <a:r>
              <a:rPr lang="fr-FR" dirty="0" smtClean="0"/>
              <a:t>N incorporation</a:t>
            </a:r>
            <a:endParaRPr lang="fr-FR" dirty="0"/>
          </a:p>
        </p:txBody>
      </p:sp>
      <p:sp>
        <p:nvSpPr>
          <p:cNvPr id="132" name="ZoneTexte 131"/>
          <p:cNvSpPr txBox="1"/>
          <p:nvPr/>
        </p:nvSpPr>
        <p:spPr>
          <a:xfrm>
            <a:off x="6911" y="6580703"/>
            <a:ext cx="5274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C: Control; F: Fusarium </a:t>
            </a:r>
            <a:r>
              <a:rPr lang="fr-FR" sz="1400" dirty="0" err="1" smtClean="0"/>
              <a:t>infected</a:t>
            </a:r>
            <a:r>
              <a:rPr lang="fr-FR" sz="1400" dirty="0" smtClean="0"/>
              <a:t>; D: </a:t>
            </a:r>
            <a:r>
              <a:rPr lang="fr-FR" sz="1400" dirty="0" err="1" smtClean="0"/>
              <a:t>Drought</a:t>
            </a:r>
            <a:r>
              <a:rPr lang="fr-FR" sz="1400" dirty="0" smtClean="0"/>
              <a:t> </a:t>
            </a:r>
            <a:r>
              <a:rPr lang="fr-FR" sz="1400" dirty="0" err="1" smtClean="0"/>
              <a:t>applied</a:t>
            </a:r>
            <a:r>
              <a:rPr lang="fr-FR" sz="1400" dirty="0" smtClean="0"/>
              <a:t>; FD: </a:t>
            </a:r>
            <a:r>
              <a:rPr lang="fr-FR" sz="1400" dirty="0" err="1" smtClean="0"/>
              <a:t>both</a:t>
            </a:r>
            <a:r>
              <a:rPr lang="fr-FR" sz="1400" dirty="0" smtClean="0"/>
              <a:t> stress</a:t>
            </a:r>
          </a:p>
        </p:txBody>
      </p:sp>
      <p:sp>
        <p:nvSpPr>
          <p:cNvPr id="150" name="ZoneTexte 149"/>
          <p:cNvSpPr txBox="1"/>
          <p:nvPr/>
        </p:nvSpPr>
        <p:spPr>
          <a:xfrm>
            <a:off x="1502012" y="2400681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C</a:t>
            </a:r>
            <a:endParaRPr lang="fr-FR" sz="1400" b="1" dirty="0"/>
          </a:p>
        </p:txBody>
      </p:sp>
      <p:sp>
        <p:nvSpPr>
          <p:cNvPr id="151" name="ZoneTexte 150"/>
          <p:cNvSpPr txBox="1"/>
          <p:nvPr/>
        </p:nvSpPr>
        <p:spPr>
          <a:xfrm>
            <a:off x="2014778" y="2400681"/>
            <a:ext cx="297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F</a:t>
            </a:r>
            <a:endParaRPr lang="fr-FR" sz="1400" b="1" dirty="0"/>
          </a:p>
        </p:txBody>
      </p:sp>
      <p:sp>
        <p:nvSpPr>
          <p:cNvPr id="152" name="ZoneTexte 151"/>
          <p:cNvSpPr txBox="1"/>
          <p:nvPr/>
        </p:nvSpPr>
        <p:spPr>
          <a:xfrm>
            <a:off x="2661495" y="2400681"/>
            <a:ext cx="297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D</a:t>
            </a:r>
            <a:endParaRPr lang="fr-FR" sz="1400" b="1" dirty="0"/>
          </a:p>
        </p:txBody>
      </p:sp>
      <p:sp>
        <p:nvSpPr>
          <p:cNvPr id="153" name="ZoneTexte 152"/>
          <p:cNvSpPr txBox="1"/>
          <p:nvPr/>
        </p:nvSpPr>
        <p:spPr>
          <a:xfrm>
            <a:off x="3176486" y="2400681"/>
            <a:ext cx="380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FD</a:t>
            </a:r>
            <a:endParaRPr lang="fr-FR" sz="1400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3683880" y="80128"/>
            <a:ext cx="56010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err="1" smtClean="0">
                <a:solidFill>
                  <a:srgbClr val="008000"/>
                </a:solidFill>
              </a:rPr>
              <a:t>Fluxo</a:t>
            </a:r>
            <a:r>
              <a:rPr lang="fr-FR" sz="3200" b="1" i="1" dirty="0" smtClean="0">
                <a:solidFill>
                  <a:srgbClr val="008000"/>
                </a:solidFill>
              </a:rPr>
              <a:t>: N and C </a:t>
            </a:r>
            <a:r>
              <a:rPr lang="fr-FR" sz="3200" b="1" i="1" dirty="0" err="1" smtClean="0">
                <a:solidFill>
                  <a:srgbClr val="008000"/>
                </a:solidFill>
              </a:rPr>
              <a:t>specific</a:t>
            </a:r>
            <a:r>
              <a:rPr lang="fr-FR" sz="3200" b="1" i="1" dirty="0" smtClean="0">
                <a:solidFill>
                  <a:srgbClr val="008000"/>
                </a:solidFill>
              </a:rPr>
              <a:t> </a:t>
            </a:r>
            <a:r>
              <a:rPr lang="fr-FR" sz="3200" b="1" i="1" dirty="0" err="1" smtClean="0">
                <a:solidFill>
                  <a:srgbClr val="008000"/>
                </a:solidFill>
              </a:rPr>
              <a:t>activities</a:t>
            </a:r>
            <a:endParaRPr lang="fr-FR" sz="3200" b="1" i="1" dirty="0">
              <a:solidFill>
                <a:srgbClr val="0080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928707" y="2694470"/>
            <a:ext cx="2256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 i="1"/>
            </a:lvl1pPr>
          </a:lstStyle>
          <a:p>
            <a:r>
              <a:rPr lang="fr-FR" dirty="0" smtClean="0"/>
              <a:t>Daily C incorporation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4113185" y="2694470"/>
            <a:ext cx="4245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err="1"/>
              <a:t>Leaf</a:t>
            </a:r>
            <a:r>
              <a:rPr lang="fr-FR" b="1" i="1" dirty="0"/>
              <a:t> </a:t>
            </a:r>
            <a:r>
              <a:rPr lang="fr-FR" b="1" i="1" dirty="0" smtClean="0"/>
              <a:t>SA = C incorporation/shoot DM</a:t>
            </a:r>
            <a:endParaRPr lang="fr-FR" b="1" i="1" dirty="0"/>
          </a:p>
        </p:txBody>
      </p:sp>
      <p:sp>
        <p:nvSpPr>
          <p:cNvPr id="40" name="ZoneTexte 39"/>
          <p:cNvSpPr txBox="1"/>
          <p:nvPr/>
        </p:nvSpPr>
        <p:spPr>
          <a:xfrm>
            <a:off x="4517219" y="4918871"/>
            <a:ext cx="4108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 i="1"/>
            </a:lvl1pPr>
          </a:lstStyle>
          <a:p>
            <a:r>
              <a:rPr lang="fr-FR" dirty="0"/>
              <a:t>Nodule </a:t>
            </a:r>
            <a:r>
              <a:rPr lang="fr-FR" dirty="0" smtClean="0"/>
              <a:t>SA </a:t>
            </a:r>
            <a:r>
              <a:rPr lang="fr-FR" dirty="0"/>
              <a:t>= </a:t>
            </a:r>
            <a:r>
              <a:rPr lang="fr-FR" dirty="0" smtClean="0"/>
              <a:t>N </a:t>
            </a:r>
            <a:r>
              <a:rPr lang="fr-FR" dirty="0"/>
              <a:t>incorporation</a:t>
            </a:r>
            <a:r>
              <a:rPr lang="fr-FR" dirty="0" smtClean="0"/>
              <a:t>/nodule DM</a:t>
            </a:r>
            <a:endParaRPr lang="fr-FR" dirty="0"/>
          </a:p>
          <a:p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5281403" y="239571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C</a:t>
            </a:r>
            <a:endParaRPr lang="fr-FR" sz="1400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5830664" y="2395719"/>
            <a:ext cx="297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F</a:t>
            </a:r>
            <a:endParaRPr lang="fr-FR" sz="14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6423904" y="2395719"/>
            <a:ext cx="297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D</a:t>
            </a:r>
            <a:endParaRPr lang="fr-FR" sz="1400" b="1" dirty="0"/>
          </a:p>
        </p:txBody>
      </p:sp>
      <p:sp>
        <p:nvSpPr>
          <p:cNvPr id="44" name="ZoneTexte 43"/>
          <p:cNvSpPr txBox="1"/>
          <p:nvPr/>
        </p:nvSpPr>
        <p:spPr>
          <a:xfrm>
            <a:off x="7008715" y="2395719"/>
            <a:ext cx="380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FD</a:t>
            </a:r>
            <a:endParaRPr lang="fr-FR" sz="1400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1168418" y="99570"/>
            <a:ext cx="62951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 smtClean="0"/>
              <a:t>BOPea</a:t>
            </a:r>
            <a:endParaRPr lang="fr-FR" sz="3200" b="1" dirty="0"/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40" y="65694"/>
            <a:ext cx="8572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" name="Graphique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9290559"/>
              </p:ext>
            </p:extLst>
          </p:nvPr>
        </p:nvGraphicFramePr>
        <p:xfrm>
          <a:off x="375624" y="684346"/>
          <a:ext cx="3737561" cy="1842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Graphique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036782"/>
              </p:ext>
            </p:extLst>
          </p:nvPr>
        </p:nvGraphicFramePr>
        <p:xfrm>
          <a:off x="489403" y="3101563"/>
          <a:ext cx="3744416" cy="1755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5" name="Graphique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089610"/>
              </p:ext>
            </p:extLst>
          </p:nvPr>
        </p:nvGraphicFramePr>
        <p:xfrm>
          <a:off x="4069249" y="796142"/>
          <a:ext cx="3923342" cy="1730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6" name="Graphique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3511790"/>
              </p:ext>
            </p:extLst>
          </p:nvPr>
        </p:nvGraphicFramePr>
        <p:xfrm>
          <a:off x="4517219" y="3101562"/>
          <a:ext cx="3348971" cy="1705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Rectangle 22"/>
          <p:cNvSpPr/>
          <p:nvPr/>
        </p:nvSpPr>
        <p:spPr>
          <a:xfrm>
            <a:off x="65691" y="5252210"/>
            <a:ext cx="9065534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182563" indent="-182563">
              <a:buFont typeface="Arial"/>
              <a:buChar char="•"/>
            </a:pPr>
            <a:r>
              <a:rPr lang="en-GB" sz="1400" b="1" dirty="0" smtClean="0"/>
              <a:t>Pea leaves main sink for new C </a:t>
            </a:r>
          </a:p>
          <a:p>
            <a:pPr marL="182563" indent="-182563">
              <a:buFont typeface="Arial"/>
              <a:buChar char="•"/>
            </a:pPr>
            <a:r>
              <a:rPr lang="en-GB" sz="1400" b="1" dirty="0" smtClean="0"/>
              <a:t>Water </a:t>
            </a:r>
            <a:r>
              <a:rPr lang="en-GB" sz="1400" b="1" dirty="0"/>
              <a:t>stress affects </a:t>
            </a:r>
            <a:r>
              <a:rPr lang="en-GB" sz="1400" b="1" dirty="0" smtClean="0"/>
              <a:t>plant C </a:t>
            </a:r>
            <a:r>
              <a:rPr lang="en-GB" sz="1400" b="1" dirty="0"/>
              <a:t>and N </a:t>
            </a:r>
            <a:r>
              <a:rPr lang="en-GB" sz="1400" b="1" dirty="0" smtClean="0"/>
              <a:t>allocation, mostly  </a:t>
            </a:r>
            <a:r>
              <a:rPr lang="en-GB" sz="1400" b="1" dirty="0"/>
              <a:t>to shoots, stems and nodules, not to root (maintained</a:t>
            </a:r>
            <a:r>
              <a:rPr lang="en-GB" sz="1400" b="1" dirty="0" smtClean="0"/>
              <a:t>)</a:t>
            </a:r>
            <a:r>
              <a:rPr lang="en-GB" sz="1400" b="1" i="1" dirty="0" smtClean="0">
                <a:solidFill>
                  <a:srgbClr val="FF0000"/>
                </a:solidFill>
              </a:rPr>
              <a:t>, like Mt</a:t>
            </a:r>
            <a:endParaRPr lang="en-GB" sz="1400" b="1" dirty="0" smtClean="0"/>
          </a:p>
          <a:p>
            <a:pPr marL="182563" indent="-182563">
              <a:buFont typeface="Arial"/>
              <a:buChar char="•"/>
            </a:pPr>
            <a:r>
              <a:rPr lang="en-GB" sz="1400" b="1" dirty="0" smtClean="0"/>
              <a:t>No effect of Fusarium on C and N acquisition</a:t>
            </a:r>
          </a:p>
          <a:p>
            <a:pPr marL="182563" indent="-182563">
              <a:buFont typeface="Arial"/>
              <a:buChar char="•"/>
            </a:pPr>
            <a:r>
              <a:rPr lang="en-GB" sz="1400" b="1" dirty="0" smtClean="0"/>
              <a:t>Both leaf SA and Nodules SA </a:t>
            </a:r>
            <a:r>
              <a:rPr lang="en-GB" sz="1400" b="1" dirty="0"/>
              <a:t>reduced </a:t>
            </a:r>
            <a:r>
              <a:rPr lang="en-GB" sz="1400" b="1" dirty="0" smtClean="0"/>
              <a:t>by drought, reinforced by total nodule biomass decrease</a:t>
            </a:r>
          </a:p>
          <a:p>
            <a:pPr marL="182563" indent="-182563">
              <a:buFont typeface="Arial"/>
              <a:buChar char="•"/>
            </a:pPr>
            <a:r>
              <a:rPr lang="en-GB" sz="1400" b="1" dirty="0"/>
              <a:t>As the decrease in nodule biomass was </a:t>
            </a:r>
            <a:r>
              <a:rPr lang="en-GB" sz="1400" b="1" dirty="0" smtClean="0"/>
              <a:t>rel. less </a:t>
            </a:r>
            <a:r>
              <a:rPr lang="en-GB" sz="1400" b="1" dirty="0"/>
              <a:t>important than that of total N plant incorporation a greater decrease of nodule specific activity </a:t>
            </a:r>
            <a:r>
              <a:rPr lang="en-GB" sz="1400" b="1" dirty="0" smtClean="0"/>
              <a:t>is observed/expected.</a:t>
            </a:r>
            <a:endParaRPr lang="fr-FR" sz="1400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1692134" y="4706590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C</a:t>
            </a:r>
            <a:endParaRPr lang="fr-FR" sz="1400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2255993" y="4706590"/>
            <a:ext cx="297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F</a:t>
            </a:r>
            <a:endParaRPr lang="fr-FR" sz="1400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2851617" y="4706590"/>
            <a:ext cx="297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D</a:t>
            </a:r>
            <a:endParaRPr lang="fr-FR" sz="1400" b="1" dirty="0"/>
          </a:p>
        </p:txBody>
      </p:sp>
      <p:sp>
        <p:nvSpPr>
          <p:cNvPr id="33" name="ZoneTexte 32"/>
          <p:cNvSpPr txBox="1"/>
          <p:nvPr/>
        </p:nvSpPr>
        <p:spPr>
          <a:xfrm>
            <a:off x="3366608" y="4706590"/>
            <a:ext cx="380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FD</a:t>
            </a:r>
            <a:endParaRPr lang="fr-FR" sz="1400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5471525" y="4701628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C</a:t>
            </a:r>
            <a:endParaRPr lang="fr-FR" sz="1400" b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6079178" y="4701628"/>
            <a:ext cx="297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F</a:t>
            </a:r>
            <a:endParaRPr lang="fr-FR" sz="1400" b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6614026" y="4701628"/>
            <a:ext cx="297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D</a:t>
            </a:r>
            <a:endParaRPr lang="fr-FR" sz="1400" b="1" dirty="0"/>
          </a:p>
        </p:txBody>
      </p:sp>
      <p:sp>
        <p:nvSpPr>
          <p:cNvPr id="45" name="ZoneTexte 44"/>
          <p:cNvSpPr txBox="1"/>
          <p:nvPr/>
        </p:nvSpPr>
        <p:spPr>
          <a:xfrm>
            <a:off x="7198837" y="4701628"/>
            <a:ext cx="380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FD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21875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351479"/>
              </p:ext>
            </p:extLst>
          </p:nvPr>
        </p:nvGraphicFramePr>
        <p:xfrm>
          <a:off x="395536" y="504606"/>
          <a:ext cx="734481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812293"/>
              </p:ext>
            </p:extLst>
          </p:nvPr>
        </p:nvGraphicFramePr>
        <p:xfrm>
          <a:off x="251520" y="469866"/>
          <a:ext cx="8784976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4716016" y="3754258"/>
            <a:ext cx="593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BOP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679843" y="2257548"/>
            <a:ext cx="671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BOM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168418" y="99570"/>
            <a:ext cx="62951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 smtClean="0"/>
              <a:t>BOPea</a:t>
            </a:r>
            <a:r>
              <a:rPr lang="fr-FR" sz="3200" b="1" dirty="0" smtClean="0"/>
              <a:t> and BOM</a:t>
            </a:r>
            <a:endParaRPr lang="fr-FR" sz="3200" b="1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40" y="65694"/>
            <a:ext cx="8572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0579" y="5547922"/>
            <a:ext cx="9065534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1600" b="1" dirty="0" smtClean="0"/>
              <a:t>C and N flows tightly linked, plant impacted by </a:t>
            </a:r>
            <a:r>
              <a:rPr lang="en-GB" sz="1600" b="1" dirty="0"/>
              <a:t>w</a:t>
            </a:r>
            <a:r>
              <a:rPr lang="en-GB" sz="1600" b="1" dirty="0" smtClean="0"/>
              <a:t>ater </a:t>
            </a:r>
            <a:r>
              <a:rPr lang="en-GB" sz="1600" b="1" dirty="0"/>
              <a:t>stress </a:t>
            </a:r>
            <a:r>
              <a:rPr lang="en-GB" sz="1600" b="1" dirty="0" smtClean="0"/>
              <a:t>have lower C and N incorporations (as seen before)</a:t>
            </a:r>
          </a:p>
          <a:p>
            <a:pPr marL="342900" indent="-342900">
              <a:buFont typeface="Arial"/>
              <a:buChar char="•"/>
            </a:pPr>
            <a:r>
              <a:rPr lang="en-GB" sz="1600" b="1" dirty="0" smtClean="0"/>
              <a:t>Slopes indicate the “reactivity” of species: Mt less reactive to drought </a:t>
            </a:r>
          </a:p>
          <a:p>
            <a:pPr marL="342900" indent="-342900">
              <a:buFont typeface="Arial"/>
              <a:buChar char="•"/>
            </a:pPr>
            <a:r>
              <a:rPr lang="en-GB" sz="1600" b="1" dirty="0" smtClean="0"/>
              <a:t>Higher efficiency of Mt : smaller nodules and less numerous nodules) ?</a:t>
            </a:r>
          </a:p>
          <a:p>
            <a:pPr marL="800100" lvl="1" indent="-342900">
              <a:buFont typeface="Arial"/>
              <a:buChar char="•"/>
            </a:pPr>
            <a:r>
              <a:rPr lang="en-GB" sz="1600" b="1" dirty="0" smtClean="0"/>
              <a:t>Mt nodules have twice SA than pea nodules</a:t>
            </a:r>
            <a:endParaRPr lang="fr-FR" sz="1600" b="1" dirty="0"/>
          </a:p>
        </p:txBody>
      </p:sp>
      <p:sp>
        <p:nvSpPr>
          <p:cNvPr id="2" name="Rectangle 1"/>
          <p:cNvSpPr/>
          <p:nvPr/>
        </p:nvSpPr>
        <p:spPr>
          <a:xfrm>
            <a:off x="7740352" y="1123993"/>
            <a:ext cx="113525" cy="124077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7740352" y="838474"/>
            <a:ext cx="113525" cy="1240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7926542" y="725890"/>
            <a:ext cx="883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/>
              <a:t>Pea</a:t>
            </a:r>
            <a:r>
              <a:rPr lang="fr-FR" sz="1400" b="1" dirty="0" smtClean="0"/>
              <a:t> WW</a:t>
            </a:r>
            <a:endParaRPr lang="fr-FR" sz="14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7940260" y="1009897"/>
            <a:ext cx="883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/>
              <a:t>Pea</a:t>
            </a:r>
            <a:r>
              <a:rPr lang="fr-FR" sz="1400" b="1" dirty="0" smtClean="0"/>
              <a:t> WS</a:t>
            </a:r>
            <a:endParaRPr lang="fr-FR" sz="14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7953978" y="1381492"/>
            <a:ext cx="883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Mt WW</a:t>
            </a:r>
            <a:endParaRPr lang="fr-FR" sz="14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7967696" y="1687396"/>
            <a:ext cx="883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Mt WS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26532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339980"/>
              </p:ext>
            </p:extLst>
          </p:nvPr>
        </p:nvGraphicFramePr>
        <p:xfrm>
          <a:off x="1031875" y="1089025"/>
          <a:ext cx="10793413" cy="559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Document" r:id="rId4" imgW="9042400" imgH="4686300" progId="Word.Document.12">
                  <p:embed/>
                </p:oleObj>
              </mc:Choice>
              <mc:Fallback>
                <p:oleObj name="Document" r:id="rId4" imgW="9042400" imgH="4686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1875" y="1089025"/>
                        <a:ext cx="10793413" cy="5592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 2" descr="ABSTRESS v2 300 dpi in grey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67868" y="0"/>
            <a:ext cx="2168627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1050971" y="98538"/>
            <a:ext cx="0" cy="107297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H="1">
            <a:off x="141451" y="750037"/>
            <a:ext cx="6975771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66" y="100582"/>
            <a:ext cx="790810" cy="584775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84763" y="-278005"/>
            <a:ext cx="7779850" cy="1143001"/>
          </a:xfrm>
        </p:spPr>
        <p:txBody>
          <a:bodyPr/>
          <a:lstStyle/>
          <a:p>
            <a:pPr algn="l"/>
            <a:r>
              <a:rPr lang="fr-FR" sz="3600" b="1" dirty="0" err="1" smtClean="0">
                <a:ea typeface="ＭＳ Ｐゴシック" charset="-128"/>
              </a:rPr>
              <a:t>Tasks</a:t>
            </a:r>
            <a:endParaRPr lang="fr-FR" sz="2400" b="1" dirty="0" smtClean="0">
              <a:ea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2076" y="1943923"/>
            <a:ext cx="7035705" cy="842367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81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59559" y="537321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907704" y="-3448"/>
            <a:ext cx="1128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cs typeface="Arial" panose="020B0604020202020204" pitchFamily="34" charset="0"/>
              </a:rPr>
              <a:t>WW </a:t>
            </a:r>
            <a:r>
              <a:rPr lang="fr-FR" b="1" dirty="0">
                <a:cs typeface="Arial" panose="020B0604020202020204" pitchFamily="34" charset="0"/>
              </a:rPr>
              <a:t>fusa- </a:t>
            </a:r>
          </a:p>
          <a:p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2015637" y="39330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2015637" y="537321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995895" y="69269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995895" y="21328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3275856" y="39330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3275856" y="537321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301765" y="69269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3285583" y="21328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755576" y="39330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760407" y="69269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760407" y="21328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904423" y="328965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Rhizo</a:t>
            </a:r>
            <a:r>
              <a:rPr lang="fr-FR" dirty="0" smtClean="0"/>
              <a:t> 11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2190221" y="328965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Rhizo</a:t>
            </a:r>
            <a:r>
              <a:rPr lang="fr-FR" dirty="0" smtClean="0"/>
              <a:t> 13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3479909" y="328965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Rhizo</a:t>
            </a:r>
            <a:r>
              <a:rPr lang="fr-FR" dirty="0" smtClean="0"/>
              <a:t> 23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 rot="16200000">
            <a:off x="179512" y="1487670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cs typeface="Arial" panose="020B0604020202020204" pitchFamily="34" charset="0"/>
              </a:rPr>
              <a:t>30/06</a:t>
            </a:r>
            <a:endParaRPr lang="fr-FR" b="1" dirty="0"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 rot="16200000">
            <a:off x="198621" y="4421333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cs typeface="Arial" panose="020B0604020202020204" pitchFamily="34" charset="0"/>
              </a:rPr>
              <a:t>11/07</a:t>
            </a:r>
            <a:endParaRPr lang="fr-FR" b="1" dirty="0">
              <a:cs typeface="Arial" panose="020B0604020202020204" pitchFamily="34" charset="0"/>
            </a:endParaRPr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19699" y="-8258175"/>
            <a:ext cx="1212487" cy="14472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125874"/>
            <a:ext cx="1440000" cy="1440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2139177"/>
            <a:ext cx="1440000" cy="1440000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56" y="2125874"/>
            <a:ext cx="1440000" cy="144000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193" y="692086"/>
            <a:ext cx="1234579" cy="1440000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246" y="701817"/>
            <a:ext cx="1234579" cy="1440000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1886" y="696427"/>
            <a:ext cx="1234579" cy="1440000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362" y="3939428"/>
            <a:ext cx="1238112" cy="1440000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0455" y="3926895"/>
            <a:ext cx="1238112" cy="1440000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058" y="3939428"/>
            <a:ext cx="1238112" cy="1440000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759559" y="5379588"/>
            <a:ext cx="1440000" cy="1440000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5400000">
            <a:off x="1979712" y="5360298"/>
            <a:ext cx="1440000" cy="1440000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5400000">
            <a:off x="3276015" y="5366895"/>
            <a:ext cx="1440000" cy="14400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4936183" y="537321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>
            <a:off x="6300352" y="-3448"/>
            <a:ext cx="1173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cs typeface="Arial" panose="020B0604020202020204" pitchFamily="34" charset="0"/>
              </a:rPr>
              <a:t>WW fusa+ </a:t>
            </a:r>
            <a:endParaRPr lang="fr-FR" b="1" dirty="0"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44" name="Rectangle 43"/>
          <p:cNvSpPr/>
          <p:nvPr/>
        </p:nvSpPr>
        <p:spPr>
          <a:xfrm>
            <a:off x="6239694" y="537321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6239694" y="69269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6239694" y="2128823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7401544" y="39330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7401544" y="537321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7401544" y="69269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7401544" y="21328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4932200" y="39330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4932200" y="69269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4932200" y="21328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/>
          <p:cNvSpPr txBox="1"/>
          <p:nvPr/>
        </p:nvSpPr>
        <p:spPr>
          <a:xfrm>
            <a:off x="5076216" y="328965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Rhizo</a:t>
            </a:r>
            <a:r>
              <a:rPr lang="fr-FR" dirty="0" smtClean="0"/>
              <a:t> 08</a:t>
            </a:r>
            <a:endParaRPr lang="fr-FR" dirty="0"/>
          </a:p>
        </p:txBody>
      </p:sp>
      <p:sp>
        <p:nvSpPr>
          <p:cNvPr id="55" name="ZoneTexte 54"/>
          <p:cNvSpPr txBox="1"/>
          <p:nvPr/>
        </p:nvSpPr>
        <p:spPr>
          <a:xfrm>
            <a:off x="6434020" y="328965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Rhizo</a:t>
            </a:r>
            <a:r>
              <a:rPr lang="fr-FR" dirty="0" smtClean="0"/>
              <a:t> 07</a:t>
            </a:r>
            <a:endParaRPr lang="fr-FR" dirty="0"/>
          </a:p>
        </p:txBody>
      </p:sp>
      <p:sp>
        <p:nvSpPr>
          <p:cNvPr id="56" name="ZoneTexte 55"/>
          <p:cNvSpPr txBox="1"/>
          <p:nvPr/>
        </p:nvSpPr>
        <p:spPr>
          <a:xfrm>
            <a:off x="7595870" y="328965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Rhizo</a:t>
            </a:r>
            <a:r>
              <a:rPr lang="fr-FR" dirty="0" smtClean="0"/>
              <a:t> 02</a:t>
            </a:r>
            <a:endParaRPr lang="fr-FR" dirty="0"/>
          </a:p>
        </p:txBody>
      </p:sp>
      <p:pic>
        <p:nvPicPr>
          <p:cNvPr id="57" name="Image 5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5400000">
            <a:off x="4928217" y="2132856"/>
            <a:ext cx="1440000" cy="1440000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5400000">
            <a:off x="6228344" y="2136023"/>
            <a:ext cx="1440000" cy="1440000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5400000">
            <a:off x="7380472" y="2130585"/>
            <a:ext cx="1440000" cy="1440000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677" y="696023"/>
            <a:ext cx="1234579" cy="1440000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6780" y="696023"/>
            <a:ext cx="1234579" cy="1440000"/>
          </a:xfrm>
          <a:prstGeom prst="rect">
            <a:avLst/>
          </a:prstGeom>
        </p:spPr>
      </p:pic>
      <p:pic>
        <p:nvPicPr>
          <p:cNvPr id="62" name="Image 6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1854" y="697162"/>
            <a:ext cx="1234579" cy="1440000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6239693" y="392601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4" name="Image 6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7220" y="3926176"/>
            <a:ext cx="1238112" cy="1440000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1814" y="3926016"/>
            <a:ext cx="1238112" cy="1440000"/>
          </a:xfrm>
          <a:prstGeom prst="rect">
            <a:avLst/>
          </a:prstGeom>
        </p:spPr>
      </p:pic>
      <p:pic>
        <p:nvPicPr>
          <p:cNvPr id="66" name="Image 6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850" y="3926016"/>
            <a:ext cx="1238112" cy="1440000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5400000">
            <a:off x="4891012" y="5357765"/>
            <a:ext cx="1440000" cy="1440000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5400000">
            <a:off x="6239694" y="5350617"/>
            <a:ext cx="1440000" cy="1440000"/>
          </a:xfrm>
          <a:prstGeom prst="rect">
            <a:avLst/>
          </a:prstGeom>
        </p:spPr>
      </p:pic>
      <p:pic>
        <p:nvPicPr>
          <p:cNvPr id="69" name="Image 68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5400000">
            <a:off x="7380472" y="5357765"/>
            <a:ext cx="1440000" cy="1440000"/>
          </a:xfrm>
          <a:prstGeom prst="rect">
            <a:avLst/>
          </a:prstGeom>
        </p:spPr>
      </p:pic>
      <p:sp>
        <p:nvSpPr>
          <p:cNvPr id="71" name="ZoneTexte 70"/>
          <p:cNvSpPr txBox="1"/>
          <p:nvPr/>
        </p:nvSpPr>
        <p:spPr>
          <a:xfrm>
            <a:off x="0" y="-459432"/>
            <a:ext cx="1368152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800" b="1" dirty="0" smtClean="0">
                <a:solidFill>
                  <a:srgbClr val="008000"/>
                </a:solidFill>
                <a:cs typeface="Arial" panose="020B0604020202020204" pitchFamily="34" charset="0"/>
              </a:rPr>
              <a:t>BOP</a:t>
            </a:r>
            <a:endParaRPr lang="fr-FR" sz="2800" dirty="0" smtClean="0"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81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59559" y="537321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907704" y="-3448"/>
            <a:ext cx="1128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cs typeface="Arial" panose="020B0604020202020204" pitchFamily="34" charset="0"/>
              </a:rPr>
              <a:t>WW </a:t>
            </a:r>
            <a:r>
              <a:rPr lang="fr-FR" b="1" dirty="0">
                <a:cs typeface="Arial" panose="020B0604020202020204" pitchFamily="34" charset="0"/>
              </a:rPr>
              <a:t>fusa- </a:t>
            </a:r>
          </a:p>
          <a:p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2015637" y="39330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2015637" y="537321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995895" y="69269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995895" y="21328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3275856" y="39330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3275856" y="537321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301765" y="69269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3285583" y="21328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755576" y="39330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760407" y="69269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760407" y="21328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904423" y="328965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Rhizo</a:t>
            </a:r>
            <a:r>
              <a:rPr lang="fr-FR" dirty="0" smtClean="0"/>
              <a:t> 11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2190221" y="328965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Rhizo</a:t>
            </a:r>
            <a:r>
              <a:rPr lang="fr-FR" dirty="0" smtClean="0"/>
              <a:t> 13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3479909" y="328965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Rhizo</a:t>
            </a:r>
            <a:r>
              <a:rPr lang="fr-FR" dirty="0" smtClean="0"/>
              <a:t> 23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 rot="16200000">
            <a:off x="179512" y="1487670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cs typeface="Arial" panose="020B0604020202020204" pitchFamily="34" charset="0"/>
              </a:rPr>
              <a:t>30/06</a:t>
            </a:r>
            <a:endParaRPr lang="fr-FR" b="1" dirty="0"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 rot="16200000">
            <a:off x="198621" y="4421333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cs typeface="Arial" panose="020B0604020202020204" pitchFamily="34" charset="0"/>
              </a:rPr>
              <a:t>11/07</a:t>
            </a:r>
            <a:endParaRPr lang="fr-FR" b="1" dirty="0">
              <a:cs typeface="Arial" panose="020B0604020202020204" pitchFamily="34" charset="0"/>
            </a:endParaRPr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19699" y="-8258175"/>
            <a:ext cx="1212487" cy="14472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125874"/>
            <a:ext cx="1440000" cy="1440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2139177"/>
            <a:ext cx="1440000" cy="1440000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56" y="2125874"/>
            <a:ext cx="1440000" cy="144000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193" y="692086"/>
            <a:ext cx="1234579" cy="1440000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246" y="701817"/>
            <a:ext cx="1234579" cy="1440000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1886" y="696427"/>
            <a:ext cx="1234579" cy="1440000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362" y="3939428"/>
            <a:ext cx="1238112" cy="1440000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0455" y="3926895"/>
            <a:ext cx="1238112" cy="1440000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058" y="3939428"/>
            <a:ext cx="1238112" cy="1440000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759559" y="5379588"/>
            <a:ext cx="1440000" cy="1440000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5400000">
            <a:off x="1979712" y="5360298"/>
            <a:ext cx="1440000" cy="1440000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5400000">
            <a:off x="3276015" y="5366895"/>
            <a:ext cx="1440000" cy="1440000"/>
          </a:xfrm>
          <a:prstGeom prst="rect">
            <a:avLst/>
          </a:prstGeom>
        </p:spPr>
      </p:pic>
      <p:sp>
        <p:nvSpPr>
          <p:cNvPr id="70" name="Rectangle 69"/>
          <p:cNvSpPr/>
          <p:nvPr/>
        </p:nvSpPr>
        <p:spPr>
          <a:xfrm>
            <a:off x="5004206" y="537321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/>
          <p:cNvSpPr/>
          <p:nvPr/>
        </p:nvSpPr>
        <p:spPr>
          <a:xfrm>
            <a:off x="6157124" y="39330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71"/>
          <p:cNvSpPr/>
          <p:nvPr/>
        </p:nvSpPr>
        <p:spPr>
          <a:xfrm>
            <a:off x="6157124" y="537321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/>
          <p:cNvSpPr/>
          <p:nvPr/>
        </p:nvSpPr>
        <p:spPr>
          <a:xfrm>
            <a:off x="6157124" y="69269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Rectangle 73"/>
          <p:cNvSpPr/>
          <p:nvPr/>
        </p:nvSpPr>
        <p:spPr>
          <a:xfrm>
            <a:off x="6157124" y="21328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74"/>
          <p:cNvSpPr/>
          <p:nvPr/>
        </p:nvSpPr>
        <p:spPr>
          <a:xfrm>
            <a:off x="7381260" y="39330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/>
          <p:cNvSpPr/>
          <p:nvPr/>
        </p:nvSpPr>
        <p:spPr>
          <a:xfrm>
            <a:off x="7381260" y="537321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 76"/>
          <p:cNvSpPr/>
          <p:nvPr/>
        </p:nvSpPr>
        <p:spPr>
          <a:xfrm>
            <a:off x="7381260" y="69269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7"/>
          <p:cNvSpPr/>
          <p:nvPr/>
        </p:nvSpPr>
        <p:spPr>
          <a:xfrm>
            <a:off x="7381260" y="21328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Rectangle 78"/>
          <p:cNvSpPr/>
          <p:nvPr/>
        </p:nvSpPr>
        <p:spPr>
          <a:xfrm>
            <a:off x="5000223" y="39330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5000223" y="69269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Rectangle 80"/>
          <p:cNvSpPr/>
          <p:nvPr/>
        </p:nvSpPr>
        <p:spPr>
          <a:xfrm>
            <a:off x="5000223" y="21328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ZoneTexte 81"/>
          <p:cNvSpPr txBox="1"/>
          <p:nvPr/>
        </p:nvSpPr>
        <p:spPr>
          <a:xfrm>
            <a:off x="5144239" y="328965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Rhizo</a:t>
            </a:r>
            <a:r>
              <a:rPr lang="fr-FR" dirty="0" smtClean="0"/>
              <a:t> 24</a:t>
            </a:r>
            <a:endParaRPr lang="fr-FR" dirty="0"/>
          </a:p>
        </p:txBody>
      </p:sp>
      <p:sp>
        <p:nvSpPr>
          <p:cNvPr id="83" name="ZoneTexte 82"/>
          <p:cNvSpPr txBox="1"/>
          <p:nvPr/>
        </p:nvSpPr>
        <p:spPr>
          <a:xfrm>
            <a:off x="6351450" y="328965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Rhizo</a:t>
            </a:r>
            <a:r>
              <a:rPr lang="fr-FR" dirty="0" smtClean="0"/>
              <a:t> 17</a:t>
            </a:r>
            <a:endParaRPr lang="fr-FR" dirty="0"/>
          </a:p>
        </p:txBody>
      </p:sp>
      <p:sp>
        <p:nvSpPr>
          <p:cNvPr id="84" name="ZoneTexte 83"/>
          <p:cNvSpPr txBox="1"/>
          <p:nvPr/>
        </p:nvSpPr>
        <p:spPr>
          <a:xfrm>
            <a:off x="7575586" y="328965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Rhizo</a:t>
            </a:r>
            <a:r>
              <a:rPr lang="fr-FR" dirty="0" smtClean="0"/>
              <a:t> 14</a:t>
            </a:r>
            <a:endParaRPr lang="fr-FR" dirty="0"/>
          </a:p>
        </p:txBody>
      </p:sp>
      <p:pic>
        <p:nvPicPr>
          <p:cNvPr id="85" name="Image 8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5400000">
            <a:off x="4969071" y="2129496"/>
            <a:ext cx="1440000" cy="1440000"/>
          </a:xfrm>
          <a:prstGeom prst="rect">
            <a:avLst/>
          </a:prstGeom>
        </p:spPr>
      </p:pic>
      <p:pic>
        <p:nvPicPr>
          <p:cNvPr id="86" name="Image 8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5400000">
            <a:off x="6151882" y="2145189"/>
            <a:ext cx="1440000" cy="1440000"/>
          </a:xfrm>
          <a:prstGeom prst="rect">
            <a:avLst/>
          </a:prstGeom>
        </p:spPr>
      </p:pic>
      <p:pic>
        <p:nvPicPr>
          <p:cNvPr id="87" name="Image 8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5400000">
            <a:off x="7345335" y="2123895"/>
            <a:ext cx="1440000" cy="1440000"/>
          </a:xfrm>
          <a:prstGeom prst="rect">
            <a:avLst/>
          </a:prstGeom>
        </p:spPr>
      </p:pic>
      <p:pic>
        <p:nvPicPr>
          <p:cNvPr id="88" name="Image 8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827" y="696617"/>
            <a:ext cx="1234579" cy="1440000"/>
          </a:xfrm>
          <a:prstGeom prst="rect">
            <a:avLst/>
          </a:prstGeom>
        </p:spPr>
      </p:pic>
      <p:pic>
        <p:nvPicPr>
          <p:cNvPr id="89" name="Image 8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592" y="713313"/>
            <a:ext cx="1234579" cy="1440000"/>
          </a:xfrm>
          <a:prstGeom prst="rect">
            <a:avLst/>
          </a:prstGeom>
        </p:spPr>
      </p:pic>
      <p:pic>
        <p:nvPicPr>
          <p:cNvPr id="90" name="Image 8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570" y="696617"/>
            <a:ext cx="1234579" cy="1440000"/>
          </a:xfrm>
          <a:prstGeom prst="rect">
            <a:avLst/>
          </a:prstGeom>
        </p:spPr>
      </p:pic>
      <p:pic>
        <p:nvPicPr>
          <p:cNvPr id="91" name="Image 9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243" y="3929536"/>
            <a:ext cx="1238112" cy="1440000"/>
          </a:xfrm>
          <a:prstGeom prst="rect">
            <a:avLst/>
          </a:prstGeom>
        </p:spPr>
      </p:pic>
      <p:pic>
        <p:nvPicPr>
          <p:cNvPr id="92" name="Image 9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2143" y="3933858"/>
            <a:ext cx="1238112" cy="1440000"/>
          </a:xfrm>
          <a:prstGeom prst="rect">
            <a:avLst/>
          </a:prstGeom>
        </p:spPr>
      </p:pic>
      <p:pic>
        <p:nvPicPr>
          <p:cNvPr id="93" name="Image 9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1300" y="3942417"/>
            <a:ext cx="1238112" cy="1440000"/>
          </a:xfrm>
          <a:prstGeom prst="rect">
            <a:avLst/>
          </a:prstGeom>
        </p:spPr>
      </p:pic>
      <p:pic>
        <p:nvPicPr>
          <p:cNvPr id="94" name="Image 9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5400000">
            <a:off x="5016827" y="5377056"/>
            <a:ext cx="1440000" cy="1440000"/>
          </a:xfrm>
          <a:prstGeom prst="rect">
            <a:avLst/>
          </a:prstGeom>
        </p:spPr>
      </p:pic>
      <p:pic>
        <p:nvPicPr>
          <p:cNvPr id="95" name="Image 9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5400000">
            <a:off x="6121199" y="5373296"/>
            <a:ext cx="1440000" cy="1440000"/>
          </a:xfrm>
          <a:prstGeom prst="rect">
            <a:avLst/>
          </a:prstGeom>
        </p:spPr>
      </p:pic>
      <p:pic>
        <p:nvPicPr>
          <p:cNvPr id="96" name="Image 9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5400000">
            <a:off x="7380472" y="5373296"/>
            <a:ext cx="1440000" cy="1440000"/>
          </a:xfrm>
          <a:prstGeom prst="rect">
            <a:avLst/>
          </a:prstGeom>
        </p:spPr>
      </p:pic>
      <p:sp>
        <p:nvSpPr>
          <p:cNvPr id="97" name="ZoneTexte 96"/>
          <p:cNvSpPr txBox="1"/>
          <p:nvPr/>
        </p:nvSpPr>
        <p:spPr>
          <a:xfrm>
            <a:off x="5954674" y="-3448"/>
            <a:ext cx="1028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cs typeface="Arial" panose="020B0604020202020204" pitchFamily="34" charset="0"/>
              </a:rPr>
              <a:t>WS fusa- </a:t>
            </a:r>
            <a:endParaRPr lang="fr-FR" b="1" dirty="0"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61" name="ZoneTexte 60"/>
          <p:cNvSpPr txBox="1"/>
          <p:nvPr/>
        </p:nvSpPr>
        <p:spPr>
          <a:xfrm>
            <a:off x="0" y="-459432"/>
            <a:ext cx="1368152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800" b="1" dirty="0" smtClean="0">
                <a:solidFill>
                  <a:srgbClr val="008000"/>
                </a:solidFill>
                <a:cs typeface="Arial" panose="020B0604020202020204" pitchFamily="34" charset="0"/>
              </a:rPr>
              <a:t>BOP</a:t>
            </a:r>
            <a:endParaRPr lang="fr-FR" sz="2800" dirty="0" smtClean="0"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23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ZoneTexte 37"/>
          <p:cNvSpPr txBox="1"/>
          <p:nvPr/>
        </p:nvSpPr>
        <p:spPr>
          <a:xfrm rot="16200000">
            <a:off x="179512" y="1487670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cs typeface="Arial" panose="020B0604020202020204" pitchFamily="34" charset="0"/>
              </a:rPr>
              <a:t>30/06</a:t>
            </a:r>
            <a:endParaRPr lang="fr-FR" b="1" dirty="0"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 rot="16200000">
            <a:off x="198621" y="4421333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cs typeface="Arial" panose="020B0604020202020204" pitchFamily="34" charset="0"/>
              </a:rPr>
              <a:t>11/07</a:t>
            </a:r>
            <a:endParaRPr lang="fr-FR" b="1" dirty="0"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40" name="Rectangle 39"/>
          <p:cNvSpPr/>
          <p:nvPr/>
        </p:nvSpPr>
        <p:spPr>
          <a:xfrm>
            <a:off x="4861552" y="537321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6153713" y="-3448"/>
            <a:ext cx="1073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cs typeface="Arial" panose="020B0604020202020204" pitchFamily="34" charset="0"/>
              </a:rPr>
              <a:t>WS fusa+</a:t>
            </a:r>
            <a:endParaRPr lang="fr-FR" b="1" dirty="0"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42" name="Rectangle 41"/>
          <p:cNvSpPr/>
          <p:nvPr/>
        </p:nvSpPr>
        <p:spPr>
          <a:xfrm>
            <a:off x="6045622" y="39330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6045622" y="537321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6045622" y="69269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6045622" y="21328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7272496" y="39330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7272496" y="537321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7272496" y="69269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7272496" y="21328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4857569" y="39330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4857569" y="69269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4857569" y="21328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/>
          <p:cNvSpPr txBox="1"/>
          <p:nvPr/>
        </p:nvSpPr>
        <p:spPr>
          <a:xfrm>
            <a:off x="5001585" y="328965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Rhizo</a:t>
            </a:r>
            <a:r>
              <a:rPr lang="fr-FR" dirty="0" smtClean="0"/>
              <a:t> 18</a:t>
            </a:r>
            <a:endParaRPr lang="fr-FR" dirty="0"/>
          </a:p>
        </p:txBody>
      </p:sp>
      <p:sp>
        <p:nvSpPr>
          <p:cNvPr id="54" name="ZoneTexte 53"/>
          <p:cNvSpPr txBox="1"/>
          <p:nvPr/>
        </p:nvSpPr>
        <p:spPr>
          <a:xfrm>
            <a:off x="6239948" y="328965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Rhizo</a:t>
            </a:r>
            <a:r>
              <a:rPr lang="fr-FR" dirty="0" smtClean="0"/>
              <a:t> 20</a:t>
            </a:r>
            <a:endParaRPr lang="fr-FR" dirty="0"/>
          </a:p>
        </p:txBody>
      </p:sp>
      <p:sp>
        <p:nvSpPr>
          <p:cNvPr id="55" name="ZoneTexte 54"/>
          <p:cNvSpPr txBox="1"/>
          <p:nvPr/>
        </p:nvSpPr>
        <p:spPr>
          <a:xfrm>
            <a:off x="7466822" y="328965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Rhizo</a:t>
            </a:r>
            <a:r>
              <a:rPr lang="fr-FR" dirty="0" smtClean="0"/>
              <a:t> 09</a:t>
            </a:r>
            <a:endParaRPr lang="fr-FR" dirty="0"/>
          </a:p>
        </p:txBody>
      </p:sp>
      <p:pic>
        <p:nvPicPr>
          <p:cNvPr id="56" name="Imag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857569" y="2128338"/>
            <a:ext cx="1440000" cy="1440000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027090" y="2123820"/>
            <a:ext cx="1440000" cy="1440000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233833" y="2146936"/>
            <a:ext cx="1440000" cy="1440000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1910" y="688338"/>
            <a:ext cx="1234579" cy="1440000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6392" y="701892"/>
            <a:ext cx="1234579" cy="1440000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6543" y="724446"/>
            <a:ext cx="1234579" cy="1440000"/>
          </a:xfrm>
          <a:prstGeom prst="rect">
            <a:avLst/>
          </a:prstGeom>
        </p:spPr>
      </p:pic>
      <p:pic>
        <p:nvPicPr>
          <p:cNvPr id="62" name="Image 6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173" y="3942412"/>
            <a:ext cx="1238112" cy="1440000"/>
          </a:xfrm>
          <a:prstGeom prst="rect">
            <a:avLst/>
          </a:prstGeom>
        </p:spPr>
      </p:pic>
      <p:pic>
        <p:nvPicPr>
          <p:cNvPr id="63" name="Image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0641" y="3923860"/>
            <a:ext cx="1238112" cy="1440000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4776" y="3919136"/>
            <a:ext cx="1238112" cy="1440000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4857569" y="5373216"/>
            <a:ext cx="1440000" cy="1440000"/>
          </a:xfrm>
          <a:prstGeom prst="rect">
            <a:avLst/>
          </a:prstGeom>
        </p:spPr>
      </p:pic>
      <p:pic>
        <p:nvPicPr>
          <p:cNvPr id="66" name="Image 6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6009697" y="5359136"/>
            <a:ext cx="1440000" cy="1440000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5400000">
            <a:off x="7236456" y="5341996"/>
            <a:ext cx="1440000" cy="1440000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790711" y="537321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/>
          <p:cNvSpPr/>
          <p:nvPr/>
        </p:nvSpPr>
        <p:spPr>
          <a:xfrm>
            <a:off x="1943629" y="39330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/>
          <p:cNvSpPr/>
          <p:nvPr/>
        </p:nvSpPr>
        <p:spPr>
          <a:xfrm>
            <a:off x="1943629" y="537321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/>
          <p:cNvSpPr/>
          <p:nvPr/>
        </p:nvSpPr>
        <p:spPr>
          <a:xfrm>
            <a:off x="1943629" y="69269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71"/>
          <p:cNvSpPr/>
          <p:nvPr/>
        </p:nvSpPr>
        <p:spPr>
          <a:xfrm>
            <a:off x="1943629" y="21328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/>
          <p:cNvSpPr/>
          <p:nvPr/>
        </p:nvSpPr>
        <p:spPr>
          <a:xfrm>
            <a:off x="3167765" y="39330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Rectangle 73"/>
          <p:cNvSpPr/>
          <p:nvPr/>
        </p:nvSpPr>
        <p:spPr>
          <a:xfrm>
            <a:off x="3167765" y="537321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74"/>
          <p:cNvSpPr/>
          <p:nvPr/>
        </p:nvSpPr>
        <p:spPr>
          <a:xfrm>
            <a:off x="3167765" y="69269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/>
          <p:cNvSpPr/>
          <p:nvPr/>
        </p:nvSpPr>
        <p:spPr>
          <a:xfrm>
            <a:off x="3167765" y="21328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 76"/>
          <p:cNvSpPr/>
          <p:nvPr/>
        </p:nvSpPr>
        <p:spPr>
          <a:xfrm>
            <a:off x="786728" y="39330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7"/>
          <p:cNvSpPr/>
          <p:nvPr/>
        </p:nvSpPr>
        <p:spPr>
          <a:xfrm>
            <a:off x="786728" y="69269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Rectangle 78"/>
          <p:cNvSpPr/>
          <p:nvPr/>
        </p:nvSpPr>
        <p:spPr>
          <a:xfrm>
            <a:off x="786728" y="21328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ZoneTexte 79"/>
          <p:cNvSpPr txBox="1"/>
          <p:nvPr/>
        </p:nvSpPr>
        <p:spPr>
          <a:xfrm>
            <a:off x="930744" y="328965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Rhizo</a:t>
            </a:r>
            <a:r>
              <a:rPr lang="fr-FR" dirty="0" smtClean="0"/>
              <a:t> 24</a:t>
            </a:r>
            <a:endParaRPr lang="fr-FR" dirty="0"/>
          </a:p>
        </p:txBody>
      </p:sp>
      <p:sp>
        <p:nvSpPr>
          <p:cNvPr id="81" name="ZoneTexte 80"/>
          <p:cNvSpPr txBox="1"/>
          <p:nvPr/>
        </p:nvSpPr>
        <p:spPr>
          <a:xfrm>
            <a:off x="2137955" y="328965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Rhizo</a:t>
            </a:r>
            <a:r>
              <a:rPr lang="fr-FR" dirty="0" smtClean="0"/>
              <a:t> 17</a:t>
            </a:r>
            <a:endParaRPr lang="fr-FR" dirty="0"/>
          </a:p>
        </p:txBody>
      </p:sp>
      <p:sp>
        <p:nvSpPr>
          <p:cNvPr id="82" name="ZoneTexte 81"/>
          <p:cNvSpPr txBox="1"/>
          <p:nvPr/>
        </p:nvSpPr>
        <p:spPr>
          <a:xfrm>
            <a:off x="3362091" y="328965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Rhizo</a:t>
            </a:r>
            <a:r>
              <a:rPr lang="fr-FR" dirty="0" smtClean="0"/>
              <a:t> 14</a:t>
            </a:r>
            <a:endParaRPr lang="fr-FR" dirty="0"/>
          </a:p>
        </p:txBody>
      </p:sp>
      <p:pic>
        <p:nvPicPr>
          <p:cNvPr id="83" name="Image 8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5400000">
            <a:off x="755576" y="2129496"/>
            <a:ext cx="1440000" cy="1440000"/>
          </a:xfrm>
          <a:prstGeom prst="rect">
            <a:avLst/>
          </a:prstGeom>
        </p:spPr>
      </p:pic>
      <p:pic>
        <p:nvPicPr>
          <p:cNvPr id="84" name="Image 8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5400000">
            <a:off x="1938387" y="2145189"/>
            <a:ext cx="1440000" cy="1440000"/>
          </a:xfrm>
          <a:prstGeom prst="rect">
            <a:avLst/>
          </a:prstGeom>
        </p:spPr>
      </p:pic>
      <p:pic>
        <p:nvPicPr>
          <p:cNvPr id="85" name="Image 8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5400000">
            <a:off x="3131840" y="2123895"/>
            <a:ext cx="1440000" cy="1440000"/>
          </a:xfrm>
          <a:prstGeom prst="rect">
            <a:avLst/>
          </a:prstGeom>
        </p:spPr>
      </p:pic>
      <p:pic>
        <p:nvPicPr>
          <p:cNvPr id="86" name="Image 8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332" y="696617"/>
            <a:ext cx="1234579" cy="1440000"/>
          </a:xfrm>
          <a:prstGeom prst="rect">
            <a:avLst/>
          </a:prstGeom>
        </p:spPr>
      </p:pic>
      <p:pic>
        <p:nvPicPr>
          <p:cNvPr id="87" name="Image 8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1097" y="713313"/>
            <a:ext cx="1234579" cy="1440000"/>
          </a:xfrm>
          <a:prstGeom prst="rect">
            <a:avLst/>
          </a:prstGeom>
        </p:spPr>
      </p:pic>
      <p:pic>
        <p:nvPicPr>
          <p:cNvPr id="88" name="Image 8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8075" y="696617"/>
            <a:ext cx="1234579" cy="1440000"/>
          </a:xfrm>
          <a:prstGeom prst="rect">
            <a:avLst/>
          </a:prstGeom>
        </p:spPr>
      </p:pic>
      <p:pic>
        <p:nvPicPr>
          <p:cNvPr id="89" name="Image 8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748" y="3929536"/>
            <a:ext cx="1238112" cy="1440000"/>
          </a:xfrm>
          <a:prstGeom prst="rect">
            <a:avLst/>
          </a:prstGeom>
        </p:spPr>
      </p:pic>
      <p:pic>
        <p:nvPicPr>
          <p:cNvPr id="90" name="Image 8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8648" y="3933858"/>
            <a:ext cx="1238112" cy="1440000"/>
          </a:xfrm>
          <a:prstGeom prst="rect">
            <a:avLst/>
          </a:prstGeom>
        </p:spPr>
      </p:pic>
      <p:pic>
        <p:nvPicPr>
          <p:cNvPr id="91" name="Image 9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7805" y="3942417"/>
            <a:ext cx="1238112" cy="1440000"/>
          </a:xfrm>
          <a:prstGeom prst="rect">
            <a:avLst/>
          </a:prstGeom>
        </p:spPr>
      </p:pic>
      <p:pic>
        <p:nvPicPr>
          <p:cNvPr id="92" name="Image 9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5400000">
            <a:off x="803332" y="5377056"/>
            <a:ext cx="1440000" cy="1440000"/>
          </a:xfrm>
          <a:prstGeom prst="rect">
            <a:avLst/>
          </a:prstGeom>
        </p:spPr>
      </p:pic>
      <p:pic>
        <p:nvPicPr>
          <p:cNvPr id="93" name="Image 9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5400000">
            <a:off x="1907704" y="5373296"/>
            <a:ext cx="1440000" cy="1440000"/>
          </a:xfrm>
          <a:prstGeom prst="rect">
            <a:avLst/>
          </a:prstGeom>
        </p:spPr>
      </p:pic>
      <p:pic>
        <p:nvPicPr>
          <p:cNvPr id="94" name="Image 9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5400000">
            <a:off x="3166977" y="5373296"/>
            <a:ext cx="1440000" cy="1440000"/>
          </a:xfrm>
          <a:prstGeom prst="rect">
            <a:avLst/>
          </a:prstGeom>
        </p:spPr>
      </p:pic>
      <p:sp>
        <p:nvSpPr>
          <p:cNvPr id="95" name="ZoneTexte 94"/>
          <p:cNvSpPr txBox="1"/>
          <p:nvPr/>
        </p:nvSpPr>
        <p:spPr>
          <a:xfrm>
            <a:off x="1979712" y="-25643"/>
            <a:ext cx="1028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cs typeface="Arial" panose="020B0604020202020204" pitchFamily="34" charset="0"/>
              </a:rPr>
              <a:t>WS fusa-</a:t>
            </a:r>
            <a:endParaRPr lang="fr-FR" b="1" dirty="0"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97" name="ZoneTexte 96"/>
          <p:cNvSpPr txBox="1"/>
          <p:nvPr/>
        </p:nvSpPr>
        <p:spPr>
          <a:xfrm>
            <a:off x="0" y="-459432"/>
            <a:ext cx="1368152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800" b="1" dirty="0" smtClean="0">
                <a:solidFill>
                  <a:srgbClr val="008000"/>
                </a:solidFill>
                <a:cs typeface="Arial" panose="020B0604020202020204" pitchFamily="34" charset="0"/>
              </a:rPr>
              <a:t>BOP</a:t>
            </a:r>
            <a:endParaRPr lang="fr-FR" sz="2800" dirty="0" smtClean="0"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98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59559" y="537321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907704" y="-3448"/>
            <a:ext cx="1128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cs typeface="Arial" panose="020B0604020202020204" pitchFamily="34" charset="0"/>
              </a:rPr>
              <a:t>WW </a:t>
            </a:r>
            <a:r>
              <a:rPr lang="fr-FR" b="1" dirty="0">
                <a:cs typeface="Arial" panose="020B0604020202020204" pitchFamily="34" charset="0"/>
              </a:rPr>
              <a:t>fusa- </a:t>
            </a:r>
          </a:p>
          <a:p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2015637" y="39330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2015637" y="537321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995895" y="69269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995895" y="21328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3275856" y="39330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3275856" y="537321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301765" y="69269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3285583" y="21328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755576" y="39330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760407" y="69269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760407" y="21328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904423" y="328965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Rhizo</a:t>
            </a:r>
            <a:r>
              <a:rPr lang="fr-FR" dirty="0" smtClean="0"/>
              <a:t> 11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2190221" y="328965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Rhizo</a:t>
            </a:r>
            <a:r>
              <a:rPr lang="fr-FR" dirty="0" smtClean="0"/>
              <a:t> 13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3479909" y="328965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Rhizo</a:t>
            </a:r>
            <a:r>
              <a:rPr lang="fr-FR" dirty="0" smtClean="0"/>
              <a:t> 23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 rot="16200000">
            <a:off x="179512" y="1487670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cs typeface="Arial" panose="020B0604020202020204" pitchFamily="34" charset="0"/>
              </a:rPr>
              <a:t>30/06</a:t>
            </a:r>
            <a:endParaRPr lang="fr-FR" b="1" dirty="0"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 rot="16200000">
            <a:off x="198621" y="4421333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cs typeface="Arial" panose="020B0604020202020204" pitchFamily="34" charset="0"/>
              </a:rPr>
              <a:t>11/07</a:t>
            </a:r>
            <a:endParaRPr lang="fr-FR" b="1" dirty="0">
              <a:cs typeface="Arial" panose="020B0604020202020204" pitchFamily="34" charset="0"/>
            </a:endParaRPr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19699" y="-8258175"/>
            <a:ext cx="1212487" cy="14472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125874"/>
            <a:ext cx="1440000" cy="1440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2139177"/>
            <a:ext cx="1440000" cy="1440000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56" y="2125874"/>
            <a:ext cx="1440000" cy="144000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193" y="692086"/>
            <a:ext cx="1234579" cy="1440000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246" y="701817"/>
            <a:ext cx="1234579" cy="1440000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1886" y="696427"/>
            <a:ext cx="1234579" cy="1440000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362" y="3939428"/>
            <a:ext cx="1238112" cy="1440000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0455" y="3926895"/>
            <a:ext cx="1238112" cy="1440000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058" y="3939428"/>
            <a:ext cx="1238112" cy="1440000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759559" y="5379588"/>
            <a:ext cx="1440000" cy="1440000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5400000">
            <a:off x="1979712" y="5360298"/>
            <a:ext cx="1440000" cy="1440000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5400000">
            <a:off x="3276015" y="5366895"/>
            <a:ext cx="1440000" cy="1440000"/>
          </a:xfrm>
          <a:prstGeom prst="rect">
            <a:avLst/>
          </a:prstGeom>
        </p:spPr>
      </p:pic>
      <p:sp>
        <p:nvSpPr>
          <p:cNvPr id="70" name="Rectangle 69"/>
          <p:cNvSpPr/>
          <p:nvPr/>
        </p:nvSpPr>
        <p:spPr>
          <a:xfrm>
            <a:off x="4861552" y="537321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ZoneTexte 70"/>
          <p:cNvSpPr txBox="1"/>
          <p:nvPr/>
        </p:nvSpPr>
        <p:spPr>
          <a:xfrm>
            <a:off x="6153713" y="-3448"/>
            <a:ext cx="1073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cs typeface="Arial" panose="020B0604020202020204" pitchFamily="34" charset="0"/>
              </a:rPr>
              <a:t>WS fusa+</a:t>
            </a:r>
            <a:endParaRPr lang="fr-FR" b="1" dirty="0"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72" name="Rectangle 71"/>
          <p:cNvSpPr/>
          <p:nvPr/>
        </p:nvSpPr>
        <p:spPr>
          <a:xfrm>
            <a:off x="6045622" y="39330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/>
          <p:cNvSpPr/>
          <p:nvPr/>
        </p:nvSpPr>
        <p:spPr>
          <a:xfrm>
            <a:off x="6045622" y="537321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Rectangle 73"/>
          <p:cNvSpPr/>
          <p:nvPr/>
        </p:nvSpPr>
        <p:spPr>
          <a:xfrm>
            <a:off x="6045622" y="69269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74"/>
          <p:cNvSpPr/>
          <p:nvPr/>
        </p:nvSpPr>
        <p:spPr>
          <a:xfrm>
            <a:off x="6045622" y="21328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/>
          <p:cNvSpPr/>
          <p:nvPr/>
        </p:nvSpPr>
        <p:spPr>
          <a:xfrm>
            <a:off x="7272496" y="39330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 76"/>
          <p:cNvSpPr/>
          <p:nvPr/>
        </p:nvSpPr>
        <p:spPr>
          <a:xfrm>
            <a:off x="7272496" y="537321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7"/>
          <p:cNvSpPr/>
          <p:nvPr/>
        </p:nvSpPr>
        <p:spPr>
          <a:xfrm>
            <a:off x="7272496" y="69269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Rectangle 78"/>
          <p:cNvSpPr/>
          <p:nvPr/>
        </p:nvSpPr>
        <p:spPr>
          <a:xfrm>
            <a:off x="7272496" y="21328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4857569" y="39330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Rectangle 80"/>
          <p:cNvSpPr/>
          <p:nvPr/>
        </p:nvSpPr>
        <p:spPr>
          <a:xfrm>
            <a:off x="4857569" y="69269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81"/>
          <p:cNvSpPr/>
          <p:nvPr/>
        </p:nvSpPr>
        <p:spPr>
          <a:xfrm>
            <a:off x="4857569" y="21328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ZoneTexte 82"/>
          <p:cNvSpPr txBox="1"/>
          <p:nvPr/>
        </p:nvSpPr>
        <p:spPr>
          <a:xfrm>
            <a:off x="5001585" y="328965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Rhizo</a:t>
            </a:r>
            <a:r>
              <a:rPr lang="fr-FR" dirty="0" smtClean="0"/>
              <a:t> 18</a:t>
            </a:r>
            <a:endParaRPr lang="fr-FR" dirty="0"/>
          </a:p>
        </p:txBody>
      </p:sp>
      <p:sp>
        <p:nvSpPr>
          <p:cNvPr id="84" name="ZoneTexte 83"/>
          <p:cNvSpPr txBox="1"/>
          <p:nvPr/>
        </p:nvSpPr>
        <p:spPr>
          <a:xfrm>
            <a:off x="6239948" y="328965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Rhizo</a:t>
            </a:r>
            <a:r>
              <a:rPr lang="fr-FR" dirty="0" smtClean="0"/>
              <a:t> 20</a:t>
            </a:r>
            <a:endParaRPr lang="fr-FR" dirty="0"/>
          </a:p>
        </p:txBody>
      </p:sp>
      <p:sp>
        <p:nvSpPr>
          <p:cNvPr id="85" name="ZoneTexte 84"/>
          <p:cNvSpPr txBox="1"/>
          <p:nvPr/>
        </p:nvSpPr>
        <p:spPr>
          <a:xfrm>
            <a:off x="7466822" y="328965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Rhizo</a:t>
            </a:r>
            <a:r>
              <a:rPr lang="fr-FR" dirty="0" smtClean="0"/>
              <a:t> 09</a:t>
            </a:r>
            <a:endParaRPr lang="fr-FR" dirty="0"/>
          </a:p>
        </p:txBody>
      </p:sp>
      <p:pic>
        <p:nvPicPr>
          <p:cNvPr id="86" name="Image 8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5400000">
            <a:off x="4857569" y="2128338"/>
            <a:ext cx="1440000" cy="1440000"/>
          </a:xfrm>
          <a:prstGeom prst="rect">
            <a:avLst/>
          </a:prstGeom>
        </p:spPr>
      </p:pic>
      <p:pic>
        <p:nvPicPr>
          <p:cNvPr id="87" name="Image 8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5400000">
            <a:off x="6027090" y="2123820"/>
            <a:ext cx="1440000" cy="1440000"/>
          </a:xfrm>
          <a:prstGeom prst="rect">
            <a:avLst/>
          </a:prstGeom>
        </p:spPr>
      </p:pic>
      <p:pic>
        <p:nvPicPr>
          <p:cNvPr id="88" name="Image 8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5400000">
            <a:off x="7233833" y="2146936"/>
            <a:ext cx="1440000" cy="1440000"/>
          </a:xfrm>
          <a:prstGeom prst="rect">
            <a:avLst/>
          </a:prstGeom>
        </p:spPr>
      </p:pic>
      <p:pic>
        <p:nvPicPr>
          <p:cNvPr id="89" name="Image 8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1910" y="688338"/>
            <a:ext cx="1234579" cy="1440000"/>
          </a:xfrm>
          <a:prstGeom prst="rect">
            <a:avLst/>
          </a:prstGeom>
        </p:spPr>
      </p:pic>
      <p:pic>
        <p:nvPicPr>
          <p:cNvPr id="90" name="Image 8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6392" y="701892"/>
            <a:ext cx="1234579" cy="1440000"/>
          </a:xfrm>
          <a:prstGeom prst="rect">
            <a:avLst/>
          </a:prstGeom>
        </p:spPr>
      </p:pic>
      <p:pic>
        <p:nvPicPr>
          <p:cNvPr id="91" name="Image 9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6543" y="724446"/>
            <a:ext cx="1234579" cy="1440000"/>
          </a:xfrm>
          <a:prstGeom prst="rect">
            <a:avLst/>
          </a:prstGeom>
        </p:spPr>
      </p:pic>
      <p:pic>
        <p:nvPicPr>
          <p:cNvPr id="92" name="Image 9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173" y="3942412"/>
            <a:ext cx="1238112" cy="1440000"/>
          </a:xfrm>
          <a:prstGeom prst="rect">
            <a:avLst/>
          </a:prstGeom>
        </p:spPr>
      </p:pic>
      <p:pic>
        <p:nvPicPr>
          <p:cNvPr id="93" name="Image 9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0641" y="3923860"/>
            <a:ext cx="1238112" cy="1440000"/>
          </a:xfrm>
          <a:prstGeom prst="rect">
            <a:avLst/>
          </a:prstGeom>
        </p:spPr>
      </p:pic>
      <p:pic>
        <p:nvPicPr>
          <p:cNvPr id="94" name="Image 9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4776" y="3919136"/>
            <a:ext cx="1238112" cy="1440000"/>
          </a:xfrm>
          <a:prstGeom prst="rect">
            <a:avLst/>
          </a:prstGeom>
        </p:spPr>
      </p:pic>
      <p:pic>
        <p:nvPicPr>
          <p:cNvPr id="95" name="Image 9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5400000">
            <a:off x="4857569" y="5373216"/>
            <a:ext cx="1440000" cy="1440000"/>
          </a:xfrm>
          <a:prstGeom prst="rect">
            <a:avLst/>
          </a:prstGeom>
        </p:spPr>
      </p:pic>
      <p:pic>
        <p:nvPicPr>
          <p:cNvPr id="96" name="Image 9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5400000">
            <a:off x="6009697" y="5359136"/>
            <a:ext cx="1440000" cy="1440000"/>
          </a:xfrm>
          <a:prstGeom prst="rect">
            <a:avLst/>
          </a:prstGeom>
        </p:spPr>
      </p:pic>
      <p:pic>
        <p:nvPicPr>
          <p:cNvPr id="97" name="Image 9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5400000">
            <a:off x="7236456" y="5341996"/>
            <a:ext cx="1440000" cy="1440000"/>
          </a:xfrm>
          <a:prstGeom prst="rect">
            <a:avLst/>
          </a:prstGeom>
        </p:spPr>
      </p:pic>
      <p:sp>
        <p:nvSpPr>
          <p:cNvPr id="61" name="ZoneTexte 60"/>
          <p:cNvSpPr txBox="1"/>
          <p:nvPr/>
        </p:nvSpPr>
        <p:spPr>
          <a:xfrm>
            <a:off x="0" y="-459432"/>
            <a:ext cx="1368152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800" b="1" dirty="0" smtClean="0">
                <a:solidFill>
                  <a:srgbClr val="008000"/>
                </a:solidFill>
                <a:cs typeface="Arial" panose="020B0604020202020204" pitchFamily="34" charset="0"/>
              </a:rPr>
              <a:t>BOP</a:t>
            </a:r>
            <a:endParaRPr lang="fr-FR" sz="2800" dirty="0" smtClean="0"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72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81546" y="537321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785675" y="-3448"/>
            <a:ext cx="1128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cs typeface="Arial" panose="020B0604020202020204" pitchFamily="34" charset="0"/>
              </a:rPr>
              <a:t>WW </a:t>
            </a:r>
            <a:r>
              <a:rPr lang="fr-FR" b="1" dirty="0">
                <a:cs typeface="Arial" panose="020B0604020202020204" pitchFamily="34" charset="0"/>
              </a:rPr>
              <a:t>fusa- </a:t>
            </a:r>
          </a:p>
          <a:p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2073707" y="39330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2073707" y="537321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073707" y="69269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073707" y="21328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3261760" y="39330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3261760" y="537321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261760" y="69269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3261760" y="21328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777563" y="39330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777563" y="69269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777563" y="21328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 rot="16200000">
            <a:off x="126614" y="1487670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cs typeface="Arial" panose="020B0604020202020204" pitchFamily="34" charset="0"/>
              </a:rPr>
              <a:t>09/06</a:t>
            </a:r>
            <a:endParaRPr lang="fr-FR" b="1" dirty="0"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 rot="16200000">
            <a:off x="247437" y="4421333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cs typeface="Arial" panose="020B0604020202020204" pitchFamily="34" charset="0"/>
              </a:rPr>
              <a:t>20/06</a:t>
            </a:r>
            <a:endParaRPr lang="fr-FR" b="1" dirty="0"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921579" y="328965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Rhizo</a:t>
            </a:r>
            <a:r>
              <a:rPr lang="fr-FR" dirty="0" smtClean="0"/>
              <a:t> 01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2268033" y="328965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Rhizo</a:t>
            </a:r>
            <a:r>
              <a:rPr lang="fr-FR" dirty="0" smtClean="0"/>
              <a:t> 19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3456086" y="328965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Rhizo</a:t>
            </a:r>
            <a:r>
              <a:rPr lang="fr-FR" dirty="0" smtClean="0"/>
              <a:t> 16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632" y="686650"/>
            <a:ext cx="1238112" cy="1440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721" y="3933056"/>
            <a:ext cx="1238112" cy="144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317" y="686650"/>
            <a:ext cx="1238112" cy="144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632" y="3928189"/>
            <a:ext cx="1238112" cy="144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016" y="688412"/>
            <a:ext cx="1238112" cy="144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6779" y="3924327"/>
            <a:ext cx="1238112" cy="1440000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091" y="2133016"/>
            <a:ext cx="1440000" cy="1440000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016" y="2133016"/>
            <a:ext cx="1440000" cy="1440000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707" y="2133016"/>
            <a:ext cx="1440000" cy="1440000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243" y="5364327"/>
            <a:ext cx="1440000" cy="1440000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835" y="5351024"/>
            <a:ext cx="1440000" cy="1440000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2068" y="5373376"/>
            <a:ext cx="1440000" cy="14400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044613" y="537321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5976734" y="-3448"/>
            <a:ext cx="1173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cs typeface="Arial" panose="020B0604020202020204" pitchFamily="34" charset="0"/>
              </a:rPr>
              <a:t>WW fusa+ </a:t>
            </a:r>
            <a:endParaRPr lang="fr-FR" b="1" dirty="0"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34" name="Rectangle 33"/>
          <p:cNvSpPr/>
          <p:nvPr/>
        </p:nvSpPr>
        <p:spPr>
          <a:xfrm>
            <a:off x="6303424" y="39330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6303424" y="537321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6303424" y="69269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6303424" y="21328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7490978" y="39330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7490978" y="537321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7490978" y="69269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7490978" y="21328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5040630" y="39330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5040630" y="69269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5040630" y="21328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/>
          <p:cNvSpPr txBox="1"/>
          <p:nvPr/>
        </p:nvSpPr>
        <p:spPr>
          <a:xfrm>
            <a:off x="5184646" y="328965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Rhizo</a:t>
            </a:r>
            <a:r>
              <a:rPr lang="fr-FR" dirty="0" smtClean="0"/>
              <a:t> 05</a:t>
            </a:r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6497750" y="328965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Rhizo</a:t>
            </a:r>
            <a:r>
              <a:rPr lang="fr-FR" dirty="0" smtClean="0"/>
              <a:t> 15</a:t>
            </a:r>
            <a:endParaRPr lang="fr-FR" dirty="0"/>
          </a:p>
        </p:txBody>
      </p:sp>
      <p:sp>
        <p:nvSpPr>
          <p:cNvPr id="53" name="ZoneTexte 52"/>
          <p:cNvSpPr txBox="1"/>
          <p:nvPr/>
        </p:nvSpPr>
        <p:spPr>
          <a:xfrm>
            <a:off x="7685304" y="328965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Rhizo</a:t>
            </a:r>
            <a:r>
              <a:rPr lang="fr-FR" dirty="0" smtClean="0"/>
              <a:t> 22</a:t>
            </a:r>
            <a:endParaRPr lang="fr-FR" dirty="0"/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650" y="673311"/>
            <a:ext cx="1238112" cy="1440000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7027" y="3947810"/>
            <a:ext cx="1238112" cy="1440000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333" y="692696"/>
            <a:ext cx="1238112" cy="1440000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7172" y="3947810"/>
            <a:ext cx="1238112" cy="1440000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8902" y="3947810"/>
            <a:ext cx="1238112" cy="1440000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307" y="2083043"/>
            <a:ext cx="1440000" cy="1440000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3424" y="2118502"/>
            <a:ext cx="1440000" cy="1440000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88" y="2132536"/>
            <a:ext cx="1440000" cy="1440000"/>
          </a:xfrm>
          <a:prstGeom prst="rect">
            <a:avLst/>
          </a:prstGeom>
        </p:spPr>
      </p:pic>
      <p:pic>
        <p:nvPicPr>
          <p:cNvPr id="62" name="Image 6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591598" y="700182"/>
            <a:ext cx="1238250" cy="1438275"/>
          </a:xfrm>
          <a:prstGeom prst="rect">
            <a:avLst/>
          </a:prstGeom>
        </p:spPr>
      </p:pic>
      <p:pic>
        <p:nvPicPr>
          <p:cNvPr id="63" name="Image 6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706" y="5323243"/>
            <a:ext cx="1440000" cy="1440000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666" y="5373296"/>
            <a:ext cx="1440000" cy="1440000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8902" y="5353599"/>
            <a:ext cx="1440000" cy="1440000"/>
          </a:xfrm>
          <a:prstGeom prst="rect">
            <a:avLst/>
          </a:prstGeom>
        </p:spPr>
      </p:pic>
      <p:sp>
        <p:nvSpPr>
          <p:cNvPr id="66" name="ZoneTexte 65"/>
          <p:cNvSpPr txBox="1"/>
          <p:nvPr/>
        </p:nvSpPr>
        <p:spPr>
          <a:xfrm>
            <a:off x="0" y="-459432"/>
            <a:ext cx="1368152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800" b="1" dirty="0" smtClean="0">
                <a:solidFill>
                  <a:srgbClr val="008000"/>
                </a:solidFill>
                <a:cs typeface="Arial" panose="020B0604020202020204" pitchFamily="34" charset="0"/>
              </a:rPr>
              <a:t>BOM</a:t>
            </a:r>
            <a:endParaRPr lang="fr-FR" sz="2800" dirty="0" smtClean="0"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33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81546" y="537321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785675" y="-3448"/>
            <a:ext cx="1128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cs typeface="Arial" panose="020B0604020202020204" pitchFamily="34" charset="0"/>
              </a:rPr>
              <a:t>WW </a:t>
            </a:r>
            <a:r>
              <a:rPr lang="fr-FR" b="1" dirty="0">
                <a:cs typeface="Arial" panose="020B0604020202020204" pitchFamily="34" charset="0"/>
              </a:rPr>
              <a:t>fusa- </a:t>
            </a:r>
          </a:p>
          <a:p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2073707" y="39330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2073707" y="537321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073707" y="69269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073707" y="21328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3261760" y="39330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3261760" y="537321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261760" y="69269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3261760" y="21328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777563" y="39330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777563" y="69269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777563" y="21328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 rot="16200000">
            <a:off x="126614" y="1487670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cs typeface="Arial" panose="020B0604020202020204" pitchFamily="34" charset="0"/>
              </a:rPr>
              <a:t>09/06</a:t>
            </a:r>
            <a:endParaRPr lang="fr-FR" b="1" dirty="0"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 rot="16200000">
            <a:off x="247437" y="4421333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cs typeface="Arial" panose="020B0604020202020204" pitchFamily="34" charset="0"/>
              </a:rPr>
              <a:t>20/06</a:t>
            </a:r>
            <a:endParaRPr lang="fr-FR" b="1" dirty="0"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921579" y="328965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Rhizo</a:t>
            </a:r>
            <a:r>
              <a:rPr lang="fr-FR" dirty="0" smtClean="0"/>
              <a:t> 01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2268033" y="328965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Rhizo</a:t>
            </a:r>
            <a:r>
              <a:rPr lang="fr-FR" dirty="0" smtClean="0"/>
              <a:t> 19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3456086" y="328965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Rhizo</a:t>
            </a:r>
            <a:r>
              <a:rPr lang="fr-FR" dirty="0" smtClean="0"/>
              <a:t> 16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632" y="686650"/>
            <a:ext cx="1238112" cy="1440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721" y="3933056"/>
            <a:ext cx="1238112" cy="144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317" y="686650"/>
            <a:ext cx="1238112" cy="144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632" y="3928189"/>
            <a:ext cx="1238112" cy="144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016" y="688412"/>
            <a:ext cx="1238112" cy="144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6779" y="3924327"/>
            <a:ext cx="1238112" cy="1440000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091" y="2133016"/>
            <a:ext cx="1440000" cy="1440000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016" y="2133016"/>
            <a:ext cx="1440000" cy="1440000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707" y="2133016"/>
            <a:ext cx="1440000" cy="1440000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243" y="5364327"/>
            <a:ext cx="1440000" cy="1440000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835" y="5351024"/>
            <a:ext cx="1440000" cy="1440000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2068" y="5373376"/>
            <a:ext cx="1440000" cy="1440000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5209959" y="537321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ZoneTexte 66"/>
          <p:cNvSpPr txBox="1"/>
          <p:nvPr/>
        </p:nvSpPr>
        <p:spPr>
          <a:xfrm>
            <a:off x="6574128" y="-3448"/>
            <a:ext cx="1028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cs typeface="Arial" panose="020B0604020202020204" pitchFamily="34" charset="0"/>
              </a:rPr>
              <a:t>WS fusa- </a:t>
            </a:r>
            <a:endParaRPr lang="fr-FR" b="1" dirty="0"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68" name="Rectangle 67"/>
          <p:cNvSpPr/>
          <p:nvPr/>
        </p:nvSpPr>
        <p:spPr>
          <a:xfrm>
            <a:off x="6430112" y="39330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/>
          <p:cNvSpPr/>
          <p:nvPr/>
        </p:nvSpPr>
        <p:spPr>
          <a:xfrm>
            <a:off x="6430112" y="537321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/>
          <p:cNvSpPr/>
          <p:nvPr/>
        </p:nvSpPr>
        <p:spPr>
          <a:xfrm>
            <a:off x="6430112" y="69269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/>
          <p:cNvSpPr/>
          <p:nvPr/>
        </p:nvSpPr>
        <p:spPr>
          <a:xfrm>
            <a:off x="6430112" y="21328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71"/>
          <p:cNvSpPr/>
          <p:nvPr/>
        </p:nvSpPr>
        <p:spPr>
          <a:xfrm>
            <a:off x="7582240" y="39330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/>
          <p:cNvSpPr/>
          <p:nvPr/>
        </p:nvSpPr>
        <p:spPr>
          <a:xfrm>
            <a:off x="7582240" y="537321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Rectangle 73"/>
          <p:cNvSpPr/>
          <p:nvPr/>
        </p:nvSpPr>
        <p:spPr>
          <a:xfrm>
            <a:off x="7582240" y="69269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74"/>
          <p:cNvSpPr/>
          <p:nvPr/>
        </p:nvSpPr>
        <p:spPr>
          <a:xfrm>
            <a:off x="7582240" y="21328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/>
          <p:cNvSpPr/>
          <p:nvPr/>
        </p:nvSpPr>
        <p:spPr>
          <a:xfrm>
            <a:off x="5205976" y="39330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 76"/>
          <p:cNvSpPr/>
          <p:nvPr/>
        </p:nvSpPr>
        <p:spPr>
          <a:xfrm>
            <a:off x="5205976" y="69269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7"/>
          <p:cNvSpPr/>
          <p:nvPr/>
        </p:nvSpPr>
        <p:spPr>
          <a:xfrm>
            <a:off x="5205976" y="21328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ZoneTexte 78"/>
          <p:cNvSpPr txBox="1"/>
          <p:nvPr/>
        </p:nvSpPr>
        <p:spPr>
          <a:xfrm>
            <a:off x="5349992" y="328965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Rhizo</a:t>
            </a:r>
            <a:r>
              <a:rPr lang="fr-FR" dirty="0" smtClean="0"/>
              <a:t> 21</a:t>
            </a:r>
            <a:endParaRPr lang="fr-FR" dirty="0"/>
          </a:p>
        </p:txBody>
      </p:sp>
      <p:sp>
        <p:nvSpPr>
          <p:cNvPr id="80" name="ZoneTexte 79"/>
          <p:cNvSpPr txBox="1"/>
          <p:nvPr/>
        </p:nvSpPr>
        <p:spPr>
          <a:xfrm>
            <a:off x="6624438" y="328965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Rhizo</a:t>
            </a:r>
            <a:r>
              <a:rPr lang="fr-FR" dirty="0" smtClean="0"/>
              <a:t> 10</a:t>
            </a:r>
            <a:endParaRPr lang="fr-FR" dirty="0"/>
          </a:p>
        </p:txBody>
      </p:sp>
      <p:sp>
        <p:nvSpPr>
          <p:cNvPr id="81" name="ZoneTexte 80"/>
          <p:cNvSpPr txBox="1"/>
          <p:nvPr/>
        </p:nvSpPr>
        <p:spPr>
          <a:xfrm>
            <a:off x="7776566" y="328965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Rhizo</a:t>
            </a:r>
            <a:r>
              <a:rPr lang="fr-FR" dirty="0" smtClean="0"/>
              <a:t> 03</a:t>
            </a:r>
            <a:endParaRPr lang="fr-FR" dirty="0"/>
          </a:p>
        </p:txBody>
      </p:sp>
      <p:pic>
        <p:nvPicPr>
          <p:cNvPr id="82" name="Image 8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5976" y="742669"/>
            <a:ext cx="1238112" cy="1440000"/>
          </a:xfrm>
          <a:prstGeom prst="rect">
            <a:avLst/>
          </a:prstGeom>
        </p:spPr>
      </p:pic>
      <p:pic>
        <p:nvPicPr>
          <p:cNvPr id="83" name="Image 8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9097" y="3947466"/>
            <a:ext cx="1238112" cy="1440000"/>
          </a:xfrm>
          <a:prstGeom prst="rect">
            <a:avLst/>
          </a:prstGeom>
        </p:spPr>
      </p:pic>
      <p:pic>
        <p:nvPicPr>
          <p:cNvPr id="84" name="Image 8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992" y="689593"/>
            <a:ext cx="1238112" cy="1440000"/>
          </a:xfrm>
          <a:prstGeom prst="rect">
            <a:avLst/>
          </a:prstGeom>
        </p:spPr>
      </p:pic>
      <p:pic>
        <p:nvPicPr>
          <p:cNvPr id="85" name="Image 8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0093" y="3966413"/>
            <a:ext cx="1238112" cy="1440000"/>
          </a:xfrm>
          <a:prstGeom prst="rect">
            <a:avLst/>
          </a:prstGeom>
        </p:spPr>
      </p:pic>
      <p:pic>
        <p:nvPicPr>
          <p:cNvPr id="86" name="Image 8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2550" y="689593"/>
            <a:ext cx="1238112" cy="1440000"/>
          </a:xfrm>
          <a:prstGeom prst="rect">
            <a:avLst/>
          </a:prstGeom>
        </p:spPr>
      </p:pic>
      <p:pic>
        <p:nvPicPr>
          <p:cNvPr id="87" name="Image 8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7259" y="3927530"/>
            <a:ext cx="1238112" cy="1440000"/>
          </a:xfrm>
          <a:prstGeom prst="rect">
            <a:avLst/>
          </a:prstGeom>
        </p:spPr>
      </p:pic>
      <p:pic>
        <p:nvPicPr>
          <p:cNvPr id="88" name="Image 8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496" y="2107873"/>
            <a:ext cx="1440000" cy="1440000"/>
          </a:xfrm>
          <a:prstGeom prst="rect">
            <a:avLst/>
          </a:prstGeom>
        </p:spPr>
      </p:pic>
      <p:pic>
        <p:nvPicPr>
          <p:cNvPr id="89" name="Image 8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0112" y="2130173"/>
            <a:ext cx="1440000" cy="1440000"/>
          </a:xfrm>
          <a:prstGeom prst="rect">
            <a:avLst/>
          </a:prstGeom>
        </p:spPr>
      </p:pic>
      <p:pic>
        <p:nvPicPr>
          <p:cNvPr id="90" name="Image 8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717" y="2130173"/>
            <a:ext cx="1440000" cy="1440000"/>
          </a:xfrm>
          <a:prstGeom prst="rect">
            <a:avLst/>
          </a:prstGeom>
        </p:spPr>
      </p:pic>
      <p:pic>
        <p:nvPicPr>
          <p:cNvPr id="91" name="Image 9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3499" y="5362490"/>
            <a:ext cx="1440000" cy="1440000"/>
          </a:xfrm>
          <a:prstGeom prst="rect">
            <a:avLst/>
          </a:prstGeom>
        </p:spPr>
      </p:pic>
      <p:pic>
        <p:nvPicPr>
          <p:cNvPr id="92" name="Image 9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0112" y="5346190"/>
            <a:ext cx="1440000" cy="1440000"/>
          </a:xfrm>
          <a:prstGeom prst="rect">
            <a:avLst/>
          </a:prstGeom>
        </p:spPr>
      </p:pic>
      <p:pic>
        <p:nvPicPr>
          <p:cNvPr id="93" name="Image 9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3596" y="5358966"/>
            <a:ext cx="1440000" cy="1440000"/>
          </a:xfrm>
          <a:prstGeom prst="rect">
            <a:avLst/>
          </a:prstGeom>
        </p:spPr>
      </p:pic>
      <p:sp>
        <p:nvSpPr>
          <p:cNvPr id="60" name="ZoneTexte 59"/>
          <p:cNvSpPr txBox="1"/>
          <p:nvPr/>
        </p:nvSpPr>
        <p:spPr>
          <a:xfrm>
            <a:off x="0" y="-459432"/>
            <a:ext cx="1368152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800" b="1" dirty="0" smtClean="0">
                <a:solidFill>
                  <a:srgbClr val="008000"/>
                </a:solidFill>
                <a:cs typeface="Arial" panose="020B0604020202020204" pitchFamily="34" charset="0"/>
              </a:rPr>
              <a:t>BOM</a:t>
            </a:r>
            <a:endParaRPr lang="fr-FR" sz="2800" dirty="0" smtClean="0"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17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98810" y="537321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062979" y="-3448"/>
            <a:ext cx="1028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cs typeface="Arial" panose="020B0604020202020204" pitchFamily="34" charset="0"/>
              </a:rPr>
              <a:t>WS fusa- </a:t>
            </a:r>
            <a:endParaRPr lang="fr-FR" b="1" dirty="0"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1918963" y="39330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918963" y="537321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918963" y="69269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918963" y="21328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3071091" y="39330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3071091" y="537321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71091" y="69269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3071091" y="21328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694827" y="39330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694827" y="69269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694827" y="21328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38843" y="328965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Rhizo</a:t>
            </a:r>
            <a:r>
              <a:rPr lang="fr-FR" dirty="0" smtClean="0"/>
              <a:t> 21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2113289" y="328965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Rhizo</a:t>
            </a:r>
            <a:r>
              <a:rPr lang="fr-FR" dirty="0" smtClean="0"/>
              <a:t> 10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3265417" y="328965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Rhizo</a:t>
            </a:r>
            <a:r>
              <a:rPr lang="fr-FR" dirty="0" smtClean="0"/>
              <a:t> 03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7" y="742669"/>
            <a:ext cx="1238112" cy="1440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48" y="3947466"/>
            <a:ext cx="1238112" cy="144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843" y="689593"/>
            <a:ext cx="1238112" cy="144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944" y="3966413"/>
            <a:ext cx="1238112" cy="144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1401" y="689593"/>
            <a:ext cx="1238112" cy="144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6110" y="3927530"/>
            <a:ext cx="1238112" cy="1440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5347" y="2107873"/>
            <a:ext cx="1440000" cy="144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963" y="2130173"/>
            <a:ext cx="1440000" cy="1440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130173"/>
            <a:ext cx="1440000" cy="1440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2350" y="5362490"/>
            <a:ext cx="1440000" cy="1440000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963" y="5346190"/>
            <a:ext cx="1440000" cy="144000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447" y="5358966"/>
            <a:ext cx="1440000" cy="1440000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 rot="16200000">
            <a:off x="126614" y="1487670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cs typeface="Arial" panose="020B0604020202020204" pitchFamily="34" charset="0"/>
              </a:rPr>
              <a:t>09/06</a:t>
            </a:r>
            <a:endParaRPr lang="fr-FR" b="1" dirty="0"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 rot="16200000">
            <a:off x="247437" y="4421333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cs typeface="Arial" panose="020B0604020202020204" pitchFamily="34" charset="0"/>
              </a:rPr>
              <a:t>20/06</a:t>
            </a:r>
            <a:endParaRPr lang="fr-FR" b="1" dirty="0"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34" name="Rectangle 33"/>
          <p:cNvSpPr/>
          <p:nvPr/>
        </p:nvSpPr>
        <p:spPr>
          <a:xfrm>
            <a:off x="4830942" y="537321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6195111" y="-3448"/>
            <a:ext cx="1073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cs typeface="Arial" panose="020B0604020202020204" pitchFamily="34" charset="0"/>
              </a:rPr>
              <a:t>WS fusa+</a:t>
            </a:r>
            <a:endParaRPr lang="fr-FR" b="1" dirty="0"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6072970" y="39330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6072970" y="537321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6072970" y="69269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6072970" y="21328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7346647" y="39330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7346647" y="537321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7346647" y="69269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7346647" y="21328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4826959" y="39330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4826959" y="69269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4826959" y="21328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>
            <a:off x="4970975" y="328965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Rhizo</a:t>
            </a:r>
            <a:r>
              <a:rPr lang="fr-FR" dirty="0" smtClean="0"/>
              <a:t> 12</a:t>
            </a:r>
            <a:endParaRPr lang="fr-FR" dirty="0"/>
          </a:p>
        </p:txBody>
      </p:sp>
      <p:sp>
        <p:nvSpPr>
          <p:cNvPr id="48" name="ZoneTexte 47"/>
          <p:cNvSpPr txBox="1"/>
          <p:nvPr/>
        </p:nvSpPr>
        <p:spPr>
          <a:xfrm>
            <a:off x="6267296" y="328965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Rhizo</a:t>
            </a:r>
            <a:r>
              <a:rPr lang="fr-FR" dirty="0" smtClean="0"/>
              <a:t> 04</a:t>
            </a:r>
            <a:endParaRPr lang="fr-FR" dirty="0"/>
          </a:p>
        </p:txBody>
      </p:sp>
      <p:sp>
        <p:nvSpPr>
          <p:cNvPr id="49" name="ZoneTexte 48"/>
          <p:cNvSpPr txBox="1"/>
          <p:nvPr/>
        </p:nvSpPr>
        <p:spPr>
          <a:xfrm>
            <a:off x="7540973" y="328965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Rhizo</a:t>
            </a:r>
            <a:r>
              <a:rPr lang="fr-FR" dirty="0" smtClean="0"/>
              <a:t> 06</a:t>
            </a:r>
            <a:endParaRPr lang="fr-FR" dirty="0"/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2452" y="3933056"/>
            <a:ext cx="1238112" cy="1440000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1980" y="710665"/>
            <a:ext cx="1238111" cy="1440000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7050" y="692536"/>
            <a:ext cx="1238111" cy="1440000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3635" y="3933056"/>
            <a:ext cx="1238111" cy="1440000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5231" y="3941413"/>
            <a:ext cx="1238111" cy="1440000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464" y="692536"/>
            <a:ext cx="1238111" cy="1440000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1095" y="2136650"/>
            <a:ext cx="1440000" cy="1440000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464" y="2132936"/>
            <a:ext cx="1440000" cy="1440000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7800" y="2110007"/>
            <a:ext cx="1440000" cy="1440000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405" y="5373056"/>
            <a:ext cx="1440000" cy="1440000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464" y="5365019"/>
            <a:ext cx="1440000" cy="1440000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5170" y="5350207"/>
            <a:ext cx="1440000" cy="1440000"/>
          </a:xfrm>
          <a:prstGeom prst="rect">
            <a:avLst/>
          </a:prstGeom>
        </p:spPr>
      </p:pic>
      <p:sp>
        <p:nvSpPr>
          <p:cNvPr id="63" name="ZoneTexte 62"/>
          <p:cNvSpPr txBox="1"/>
          <p:nvPr/>
        </p:nvSpPr>
        <p:spPr>
          <a:xfrm>
            <a:off x="0" y="-459432"/>
            <a:ext cx="1368152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800" b="1" dirty="0" smtClean="0">
                <a:solidFill>
                  <a:srgbClr val="008000"/>
                </a:solidFill>
                <a:cs typeface="Arial" panose="020B0604020202020204" pitchFamily="34" charset="0"/>
              </a:rPr>
              <a:t>BOM</a:t>
            </a:r>
            <a:endParaRPr lang="fr-FR" sz="2800" dirty="0" smtClean="0"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61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81546" y="537321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785675" y="-3448"/>
            <a:ext cx="1128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cs typeface="Arial" panose="020B0604020202020204" pitchFamily="34" charset="0"/>
              </a:rPr>
              <a:t>WW </a:t>
            </a:r>
            <a:r>
              <a:rPr lang="fr-FR" b="1" dirty="0">
                <a:cs typeface="Arial" panose="020B0604020202020204" pitchFamily="34" charset="0"/>
              </a:rPr>
              <a:t>fusa- </a:t>
            </a:r>
          </a:p>
          <a:p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2073707" y="39330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2073707" y="537321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073707" y="69269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073707" y="21328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3261760" y="39330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3261760" y="537321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261760" y="69269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3261760" y="21328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777563" y="39330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777563" y="69269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777563" y="21328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 rot="16200000">
            <a:off x="126614" y="1487670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cs typeface="Arial" panose="020B0604020202020204" pitchFamily="34" charset="0"/>
              </a:rPr>
              <a:t>09/06</a:t>
            </a:r>
            <a:endParaRPr lang="fr-FR" b="1" dirty="0"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 rot="16200000">
            <a:off x="247437" y="4421333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cs typeface="Arial" panose="020B0604020202020204" pitchFamily="34" charset="0"/>
              </a:rPr>
              <a:t>20/06</a:t>
            </a:r>
            <a:endParaRPr lang="fr-FR" b="1" dirty="0"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921579" y="328965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Rhizo</a:t>
            </a:r>
            <a:r>
              <a:rPr lang="fr-FR" dirty="0" smtClean="0"/>
              <a:t> 01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2268033" y="328965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Rhizo</a:t>
            </a:r>
            <a:r>
              <a:rPr lang="fr-FR" dirty="0" smtClean="0"/>
              <a:t> 19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3456086" y="328965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Rhizo</a:t>
            </a:r>
            <a:r>
              <a:rPr lang="fr-FR" dirty="0" smtClean="0"/>
              <a:t> 16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632" y="686650"/>
            <a:ext cx="1238112" cy="1440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721" y="3933056"/>
            <a:ext cx="1238112" cy="144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317" y="686650"/>
            <a:ext cx="1238112" cy="144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632" y="3928189"/>
            <a:ext cx="1238112" cy="144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016" y="688412"/>
            <a:ext cx="1238112" cy="144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6779" y="3924327"/>
            <a:ext cx="1238112" cy="1440000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091" y="2133016"/>
            <a:ext cx="1440000" cy="1440000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016" y="2133016"/>
            <a:ext cx="1440000" cy="1440000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707" y="2133016"/>
            <a:ext cx="1440000" cy="1440000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243" y="5364327"/>
            <a:ext cx="1440000" cy="1440000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835" y="5351024"/>
            <a:ext cx="1440000" cy="1440000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2068" y="5373376"/>
            <a:ext cx="1440000" cy="1440000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5046966" y="537321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ZoneTexte 66"/>
          <p:cNvSpPr txBox="1"/>
          <p:nvPr/>
        </p:nvSpPr>
        <p:spPr>
          <a:xfrm>
            <a:off x="6411135" y="-3448"/>
            <a:ext cx="1073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cs typeface="Arial" panose="020B0604020202020204" pitchFamily="34" charset="0"/>
              </a:rPr>
              <a:t>WS fusa+</a:t>
            </a:r>
            <a:endParaRPr lang="fr-FR" b="1" dirty="0"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68" name="Rectangle 67"/>
          <p:cNvSpPr/>
          <p:nvPr/>
        </p:nvSpPr>
        <p:spPr>
          <a:xfrm>
            <a:off x="6288994" y="39330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/>
          <p:cNvSpPr/>
          <p:nvPr/>
        </p:nvSpPr>
        <p:spPr>
          <a:xfrm>
            <a:off x="6288994" y="537321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/>
          <p:cNvSpPr/>
          <p:nvPr/>
        </p:nvSpPr>
        <p:spPr>
          <a:xfrm>
            <a:off x="6288994" y="69269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/>
          <p:cNvSpPr/>
          <p:nvPr/>
        </p:nvSpPr>
        <p:spPr>
          <a:xfrm>
            <a:off x="6288994" y="21328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71"/>
          <p:cNvSpPr/>
          <p:nvPr/>
        </p:nvSpPr>
        <p:spPr>
          <a:xfrm>
            <a:off x="7562671" y="39330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/>
          <p:cNvSpPr/>
          <p:nvPr/>
        </p:nvSpPr>
        <p:spPr>
          <a:xfrm>
            <a:off x="7562671" y="537321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Rectangle 73"/>
          <p:cNvSpPr/>
          <p:nvPr/>
        </p:nvSpPr>
        <p:spPr>
          <a:xfrm>
            <a:off x="7562671" y="69269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74"/>
          <p:cNvSpPr/>
          <p:nvPr/>
        </p:nvSpPr>
        <p:spPr>
          <a:xfrm>
            <a:off x="7562671" y="21328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/>
          <p:cNvSpPr/>
          <p:nvPr/>
        </p:nvSpPr>
        <p:spPr>
          <a:xfrm>
            <a:off x="5042983" y="39330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 76"/>
          <p:cNvSpPr/>
          <p:nvPr/>
        </p:nvSpPr>
        <p:spPr>
          <a:xfrm>
            <a:off x="5042983" y="69269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7"/>
          <p:cNvSpPr/>
          <p:nvPr/>
        </p:nvSpPr>
        <p:spPr>
          <a:xfrm>
            <a:off x="5042983" y="2132856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ZoneTexte 78"/>
          <p:cNvSpPr txBox="1"/>
          <p:nvPr/>
        </p:nvSpPr>
        <p:spPr>
          <a:xfrm>
            <a:off x="5186999" y="328965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Rhizo</a:t>
            </a:r>
            <a:r>
              <a:rPr lang="fr-FR" dirty="0" smtClean="0"/>
              <a:t> 12</a:t>
            </a:r>
            <a:endParaRPr lang="fr-FR" dirty="0"/>
          </a:p>
        </p:txBody>
      </p:sp>
      <p:sp>
        <p:nvSpPr>
          <p:cNvPr id="80" name="ZoneTexte 79"/>
          <p:cNvSpPr txBox="1"/>
          <p:nvPr/>
        </p:nvSpPr>
        <p:spPr>
          <a:xfrm>
            <a:off x="6483320" y="328965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Rhizo</a:t>
            </a:r>
            <a:r>
              <a:rPr lang="fr-FR" dirty="0" smtClean="0"/>
              <a:t> 04</a:t>
            </a:r>
            <a:endParaRPr lang="fr-FR" dirty="0"/>
          </a:p>
        </p:txBody>
      </p:sp>
      <p:sp>
        <p:nvSpPr>
          <p:cNvPr id="81" name="ZoneTexte 80"/>
          <p:cNvSpPr txBox="1"/>
          <p:nvPr/>
        </p:nvSpPr>
        <p:spPr>
          <a:xfrm>
            <a:off x="7756997" y="328965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Rhizo</a:t>
            </a:r>
            <a:r>
              <a:rPr lang="fr-FR" dirty="0" smtClean="0"/>
              <a:t> 06</a:t>
            </a:r>
            <a:endParaRPr lang="fr-FR" dirty="0"/>
          </a:p>
        </p:txBody>
      </p:sp>
      <p:pic>
        <p:nvPicPr>
          <p:cNvPr id="82" name="Image 8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8476" y="3933056"/>
            <a:ext cx="1238112" cy="1440000"/>
          </a:xfrm>
          <a:prstGeom prst="rect">
            <a:avLst/>
          </a:prstGeom>
        </p:spPr>
      </p:pic>
      <p:pic>
        <p:nvPicPr>
          <p:cNvPr id="83" name="Image 8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004" y="710665"/>
            <a:ext cx="1238111" cy="1440000"/>
          </a:xfrm>
          <a:prstGeom prst="rect">
            <a:avLst/>
          </a:prstGeom>
        </p:spPr>
      </p:pic>
      <p:pic>
        <p:nvPicPr>
          <p:cNvPr id="84" name="Image 8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3074" y="692536"/>
            <a:ext cx="1238111" cy="1440000"/>
          </a:xfrm>
          <a:prstGeom prst="rect">
            <a:avLst/>
          </a:prstGeom>
        </p:spPr>
      </p:pic>
      <p:pic>
        <p:nvPicPr>
          <p:cNvPr id="85" name="Image 8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9659" y="3933056"/>
            <a:ext cx="1238111" cy="1440000"/>
          </a:xfrm>
          <a:prstGeom prst="rect">
            <a:avLst/>
          </a:prstGeom>
        </p:spPr>
      </p:pic>
      <p:pic>
        <p:nvPicPr>
          <p:cNvPr id="86" name="Image 8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1255" y="3941413"/>
            <a:ext cx="1238111" cy="1440000"/>
          </a:xfrm>
          <a:prstGeom prst="rect">
            <a:avLst/>
          </a:prstGeom>
        </p:spPr>
      </p:pic>
      <p:pic>
        <p:nvPicPr>
          <p:cNvPr id="87" name="Image 8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88" y="692536"/>
            <a:ext cx="1238111" cy="1440000"/>
          </a:xfrm>
          <a:prstGeom prst="rect">
            <a:avLst/>
          </a:prstGeom>
        </p:spPr>
      </p:pic>
      <p:pic>
        <p:nvPicPr>
          <p:cNvPr id="88" name="Image 8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119" y="2136650"/>
            <a:ext cx="1440000" cy="1440000"/>
          </a:xfrm>
          <a:prstGeom prst="rect">
            <a:avLst/>
          </a:prstGeom>
        </p:spPr>
      </p:pic>
      <p:pic>
        <p:nvPicPr>
          <p:cNvPr id="89" name="Image 8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88" y="2132936"/>
            <a:ext cx="1440000" cy="1440000"/>
          </a:xfrm>
          <a:prstGeom prst="rect">
            <a:avLst/>
          </a:prstGeom>
        </p:spPr>
      </p:pic>
      <p:pic>
        <p:nvPicPr>
          <p:cNvPr id="90" name="Image 8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824" y="2110007"/>
            <a:ext cx="1440000" cy="1440000"/>
          </a:xfrm>
          <a:prstGeom prst="rect">
            <a:avLst/>
          </a:prstGeom>
        </p:spPr>
      </p:pic>
      <p:pic>
        <p:nvPicPr>
          <p:cNvPr id="91" name="Image 9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3429" y="5373056"/>
            <a:ext cx="1440000" cy="1440000"/>
          </a:xfrm>
          <a:prstGeom prst="rect">
            <a:avLst/>
          </a:prstGeom>
        </p:spPr>
      </p:pic>
      <p:pic>
        <p:nvPicPr>
          <p:cNvPr id="92" name="Image 9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88" y="5365019"/>
            <a:ext cx="1440000" cy="1440000"/>
          </a:xfrm>
          <a:prstGeom prst="rect">
            <a:avLst/>
          </a:prstGeom>
        </p:spPr>
      </p:pic>
      <p:pic>
        <p:nvPicPr>
          <p:cNvPr id="93" name="Image 9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1194" y="5350207"/>
            <a:ext cx="1440000" cy="1440000"/>
          </a:xfrm>
          <a:prstGeom prst="rect">
            <a:avLst/>
          </a:prstGeom>
        </p:spPr>
      </p:pic>
      <p:sp>
        <p:nvSpPr>
          <p:cNvPr id="61" name="ZoneTexte 60"/>
          <p:cNvSpPr txBox="1"/>
          <p:nvPr/>
        </p:nvSpPr>
        <p:spPr>
          <a:xfrm>
            <a:off x="0" y="-459432"/>
            <a:ext cx="1368152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800" b="1" dirty="0" smtClean="0">
                <a:solidFill>
                  <a:srgbClr val="008000"/>
                </a:solidFill>
                <a:cs typeface="Arial" panose="020B0604020202020204" pitchFamily="34" charset="0"/>
              </a:rPr>
              <a:t>BOM</a:t>
            </a:r>
            <a:endParaRPr lang="fr-FR" sz="2800" dirty="0" smtClean="0"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00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13"/>
          <p:cNvCxnSpPr/>
          <p:nvPr/>
        </p:nvCxnSpPr>
        <p:spPr>
          <a:xfrm flipH="1">
            <a:off x="141451" y="750037"/>
            <a:ext cx="6975771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168418" y="99570"/>
            <a:ext cx="81281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BOM and BOP: </a:t>
            </a:r>
            <a:r>
              <a:rPr lang="fr-FR" sz="3200" b="1" dirty="0" err="1" smtClean="0"/>
              <a:t>Roots</a:t>
            </a:r>
            <a:r>
              <a:rPr lang="fr-FR" sz="3200" b="1" dirty="0" smtClean="0"/>
              <a:t> RhizoTubes vs Pots ?</a:t>
            </a:r>
            <a:endParaRPr lang="fr-FR" sz="3200" b="1" dirty="0"/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40" y="65694"/>
            <a:ext cx="8572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6613585" y="3462048"/>
            <a:ext cx="1094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 smtClean="0"/>
              <a:t>Root</a:t>
            </a:r>
            <a:r>
              <a:rPr lang="fr-FR" b="1" i="1" dirty="0" smtClean="0"/>
              <a:t> DM</a:t>
            </a:r>
            <a:endParaRPr lang="fr-FR" b="1" i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6088660" y="3268832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C</a:t>
            </a:r>
            <a:endParaRPr lang="fr-FR" sz="1400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6659035" y="3268832"/>
            <a:ext cx="297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F</a:t>
            </a:r>
            <a:endParaRPr lang="fr-FR" sz="1400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7298170" y="3268832"/>
            <a:ext cx="297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D</a:t>
            </a:r>
            <a:endParaRPr lang="fr-FR" sz="1400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7880481" y="3268832"/>
            <a:ext cx="380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FD</a:t>
            </a:r>
            <a:endParaRPr lang="fr-FR" sz="1400" b="1" dirty="0"/>
          </a:p>
        </p:txBody>
      </p:sp>
      <p:graphicFrame>
        <p:nvGraphicFramePr>
          <p:cNvPr id="27" name="Graphique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1758410"/>
              </p:ext>
            </p:extLst>
          </p:nvPr>
        </p:nvGraphicFramePr>
        <p:xfrm>
          <a:off x="4717707" y="924674"/>
          <a:ext cx="4307619" cy="2554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Graphique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1180955"/>
              </p:ext>
            </p:extLst>
          </p:nvPr>
        </p:nvGraphicFramePr>
        <p:xfrm>
          <a:off x="4717707" y="3736261"/>
          <a:ext cx="4070184" cy="2727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" name="Graphique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9042526"/>
              </p:ext>
            </p:extLst>
          </p:nvPr>
        </p:nvGraphicFramePr>
        <p:xfrm>
          <a:off x="500955" y="3832857"/>
          <a:ext cx="3924477" cy="2630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" name="ZoneTexte 4"/>
          <p:cNvSpPr txBox="1">
            <a:spLocks noChangeArrowheads="1"/>
          </p:cNvSpPr>
          <p:nvPr/>
        </p:nvSpPr>
        <p:spPr bwMode="auto">
          <a:xfrm>
            <a:off x="141451" y="902412"/>
            <a:ext cx="560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/>
              <a:t>Mt</a:t>
            </a:r>
            <a:endParaRPr lang="fr-FR" sz="2400" b="1" dirty="0"/>
          </a:p>
        </p:txBody>
      </p:sp>
      <p:graphicFrame>
        <p:nvGraphicFramePr>
          <p:cNvPr id="33" name="Graphique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3083260"/>
              </p:ext>
            </p:extLst>
          </p:nvPr>
        </p:nvGraphicFramePr>
        <p:xfrm>
          <a:off x="500954" y="714822"/>
          <a:ext cx="3924477" cy="2554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4" name="ZoneTexte 33"/>
          <p:cNvSpPr txBox="1"/>
          <p:nvPr/>
        </p:nvSpPr>
        <p:spPr>
          <a:xfrm>
            <a:off x="2162019" y="3507317"/>
            <a:ext cx="1094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 smtClean="0"/>
              <a:t>Root</a:t>
            </a:r>
            <a:r>
              <a:rPr lang="fr-FR" b="1" i="1" dirty="0" smtClean="0"/>
              <a:t> DM</a:t>
            </a:r>
            <a:endParaRPr lang="fr-FR" b="1" i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1714944" y="3240127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C</a:t>
            </a:r>
            <a:endParaRPr lang="fr-FR" sz="1400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2162019" y="3240127"/>
            <a:ext cx="297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F</a:t>
            </a:r>
            <a:endParaRPr lang="fr-FR" sz="1400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2628534" y="3240127"/>
            <a:ext cx="297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D</a:t>
            </a:r>
            <a:endParaRPr lang="fr-FR" sz="1400" b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3087545" y="3240127"/>
            <a:ext cx="380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FD</a:t>
            </a:r>
            <a:endParaRPr lang="fr-FR" sz="1400" b="1" dirty="0"/>
          </a:p>
        </p:txBody>
      </p:sp>
      <p:sp>
        <p:nvSpPr>
          <p:cNvPr id="39" name="ZoneTexte 4"/>
          <p:cNvSpPr txBox="1">
            <a:spLocks noChangeArrowheads="1"/>
          </p:cNvSpPr>
          <p:nvPr/>
        </p:nvSpPr>
        <p:spPr bwMode="auto">
          <a:xfrm>
            <a:off x="4375189" y="925876"/>
            <a:ext cx="6553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err="1" smtClean="0"/>
              <a:t>Pea</a:t>
            </a:r>
            <a:endParaRPr lang="fr-FR" sz="2400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1940079" y="6463699"/>
            <a:ext cx="2145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 smtClean="0"/>
              <a:t>Root</a:t>
            </a:r>
            <a:r>
              <a:rPr lang="fr-FR" b="1" i="1" dirty="0" smtClean="0"/>
              <a:t> </a:t>
            </a:r>
            <a:r>
              <a:rPr lang="fr-FR" b="1" i="1" dirty="0" err="1" smtClean="0"/>
              <a:t>Projected</a:t>
            </a:r>
            <a:r>
              <a:rPr lang="fr-FR" b="1" i="1" dirty="0" smtClean="0"/>
              <a:t> area</a:t>
            </a:r>
            <a:endParaRPr lang="fr-FR" b="1" i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6044352" y="6501731"/>
            <a:ext cx="2145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 smtClean="0"/>
              <a:t>Root</a:t>
            </a:r>
            <a:r>
              <a:rPr lang="fr-FR" b="1" i="1" dirty="0" smtClean="0"/>
              <a:t> </a:t>
            </a:r>
            <a:r>
              <a:rPr lang="fr-FR" b="1" i="1" dirty="0" err="1" smtClean="0"/>
              <a:t>Projected</a:t>
            </a:r>
            <a:r>
              <a:rPr lang="fr-FR" b="1" i="1" dirty="0" smtClean="0"/>
              <a:t> area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219146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548103"/>
              </p:ext>
            </p:extLst>
          </p:nvPr>
        </p:nvGraphicFramePr>
        <p:xfrm>
          <a:off x="493187" y="932523"/>
          <a:ext cx="8186909" cy="4962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4" name="Document" r:id="rId4" imgW="5575300" imgH="4089400" progId="Word.Document.12">
                  <p:embed/>
                </p:oleObj>
              </mc:Choice>
              <mc:Fallback>
                <p:oleObj name="Document" r:id="rId4" imgW="5575300" imgH="4089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3187" y="932523"/>
                        <a:ext cx="8186909" cy="49625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78466" y="6046892"/>
            <a:ext cx="906553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b="1" dirty="0" smtClean="0"/>
              <a:t>Same results on another experiment with pots or </a:t>
            </a:r>
            <a:r>
              <a:rPr lang="en-GB" b="1" dirty="0" err="1" smtClean="0"/>
              <a:t>rhiztrons</a:t>
            </a:r>
            <a:r>
              <a:rPr lang="en-GB" b="1" dirty="0" smtClean="0"/>
              <a:t> on pea and </a:t>
            </a:r>
            <a:r>
              <a:rPr lang="en-GB" b="1" dirty="0" err="1" smtClean="0"/>
              <a:t>medicago</a:t>
            </a:r>
            <a:r>
              <a:rPr lang="en-GB" b="1" dirty="0" smtClean="0"/>
              <a:t>: RT are </a:t>
            </a:r>
            <a:r>
              <a:rPr lang="en-GB" b="1" dirty="0" err="1" smtClean="0"/>
              <a:t>usefull</a:t>
            </a:r>
            <a:r>
              <a:rPr lang="en-GB" b="1" dirty="0" smtClean="0"/>
              <a:t> tools</a:t>
            </a:r>
            <a:endParaRPr lang="fr-FR" b="1" dirty="0"/>
          </a:p>
        </p:txBody>
      </p:sp>
      <p:cxnSp>
        <p:nvCxnSpPr>
          <p:cNvPr id="6" name="Connecteur droit 5"/>
          <p:cNvCxnSpPr/>
          <p:nvPr/>
        </p:nvCxnSpPr>
        <p:spPr>
          <a:xfrm flipH="1">
            <a:off x="141451" y="750037"/>
            <a:ext cx="6975771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168418" y="99570"/>
            <a:ext cx="73131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 smtClean="0"/>
              <a:t>BOPea</a:t>
            </a:r>
            <a:r>
              <a:rPr lang="fr-FR" sz="3200" b="1" dirty="0" smtClean="0"/>
              <a:t> and BOM: RhizoTubes vs Pots ?</a:t>
            </a:r>
            <a:endParaRPr lang="fr-FR" sz="3200" b="1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40" y="65694"/>
            <a:ext cx="8572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 rot="19967482">
            <a:off x="2237004" y="3401490"/>
            <a:ext cx="4971185" cy="805156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Publication </a:t>
            </a:r>
            <a:r>
              <a:rPr lang="en-GB" sz="2800" b="1" dirty="0" err="1" smtClean="0">
                <a:solidFill>
                  <a:schemeClr val="tx1"/>
                </a:solidFill>
              </a:rPr>
              <a:t>submited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2860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entagone 49"/>
          <p:cNvSpPr/>
          <p:nvPr/>
        </p:nvSpPr>
        <p:spPr>
          <a:xfrm>
            <a:off x="178817" y="1482953"/>
            <a:ext cx="2809007" cy="1109524"/>
          </a:xfrm>
          <a:prstGeom prst="homePlat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7" name="Pentagone 49"/>
          <p:cNvSpPr/>
          <p:nvPr/>
        </p:nvSpPr>
        <p:spPr>
          <a:xfrm>
            <a:off x="4796721" y="5445224"/>
            <a:ext cx="1872654" cy="648171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22531" name="Text Box 111"/>
          <p:cNvSpPr txBox="1">
            <a:spLocks noChangeArrowheads="1"/>
          </p:cNvSpPr>
          <p:nvPr/>
        </p:nvSpPr>
        <p:spPr bwMode="auto">
          <a:xfrm>
            <a:off x="4796721" y="4725144"/>
            <a:ext cx="216024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a-DK" sz="1600" dirty="0"/>
              <a:t>Design for sampling</a:t>
            </a:r>
          </a:p>
          <a:p>
            <a:pPr algn="ctr"/>
            <a:r>
              <a:rPr lang="da-DK" sz="1600" dirty="0"/>
              <a:t>(Task 2)</a:t>
            </a:r>
            <a:endParaRPr lang="en-GB" sz="1600" dirty="0"/>
          </a:p>
        </p:txBody>
      </p:sp>
      <p:cxnSp>
        <p:nvCxnSpPr>
          <p:cNvPr id="22532" name="Connecteur droit avec flèche 19"/>
          <p:cNvCxnSpPr>
            <a:cxnSpLocks noChangeShapeType="1"/>
          </p:cNvCxnSpPr>
          <p:nvPr/>
        </p:nvCxnSpPr>
        <p:spPr bwMode="auto">
          <a:xfrm>
            <a:off x="1555939" y="5013176"/>
            <a:ext cx="324078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2533" name="Text Box 130"/>
          <p:cNvSpPr txBox="1">
            <a:spLocks noChangeArrowheads="1"/>
          </p:cNvSpPr>
          <p:nvPr/>
        </p:nvSpPr>
        <p:spPr bwMode="auto">
          <a:xfrm>
            <a:off x="476241" y="3362213"/>
            <a:ext cx="208756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dirty="0" err="1"/>
              <a:t>Environmental</a:t>
            </a:r>
            <a:r>
              <a:rPr lang="fr-FR" sz="1400" dirty="0"/>
              <a:t> conditions, </a:t>
            </a:r>
            <a:r>
              <a:rPr lang="fr-FR" sz="1400" dirty="0" err="1"/>
              <a:t>phenological</a:t>
            </a:r>
            <a:r>
              <a:rPr lang="fr-FR" sz="1400" dirty="0"/>
              <a:t> stages, </a:t>
            </a:r>
            <a:r>
              <a:rPr lang="fr-FR" sz="1400" dirty="0" err="1" smtClean="0"/>
              <a:t>extent</a:t>
            </a:r>
            <a:r>
              <a:rPr lang="fr-FR" sz="1400" dirty="0" smtClean="0"/>
              <a:t>/ </a:t>
            </a:r>
            <a:r>
              <a:rPr lang="fr-FR" sz="1400" dirty="0" err="1" smtClean="0"/>
              <a:t>sequence</a:t>
            </a:r>
            <a:r>
              <a:rPr lang="fr-FR" sz="1400" dirty="0" smtClean="0"/>
              <a:t> </a:t>
            </a:r>
            <a:r>
              <a:rPr lang="fr-FR" sz="1400" dirty="0"/>
              <a:t>of </a:t>
            </a:r>
            <a:r>
              <a:rPr lang="fr-FR" sz="1400" dirty="0" smtClean="0"/>
              <a:t>          stress</a:t>
            </a:r>
            <a:r>
              <a:rPr lang="fr-FR" sz="1400" dirty="0"/>
              <a:t>)</a:t>
            </a:r>
          </a:p>
        </p:txBody>
      </p:sp>
      <p:sp>
        <p:nvSpPr>
          <p:cNvPr id="38" name="Losange 37"/>
          <p:cNvSpPr/>
          <p:nvPr/>
        </p:nvSpPr>
        <p:spPr>
          <a:xfrm>
            <a:off x="188209" y="2780928"/>
            <a:ext cx="2736155" cy="1800349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00" dirty="0">
              <a:latin typeface="Arial"/>
              <a:cs typeface="Arial"/>
            </a:endParaRPr>
          </a:p>
        </p:txBody>
      </p:sp>
      <p:sp>
        <p:nvSpPr>
          <p:cNvPr id="22535" name="Line 82"/>
          <p:cNvSpPr>
            <a:spLocks noChangeShapeType="1"/>
          </p:cNvSpPr>
          <p:nvPr/>
        </p:nvSpPr>
        <p:spPr bwMode="auto">
          <a:xfrm>
            <a:off x="5732652" y="177189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" name="Pentagone 49"/>
          <p:cNvSpPr/>
          <p:nvPr/>
        </p:nvSpPr>
        <p:spPr>
          <a:xfrm>
            <a:off x="4796721" y="4690854"/>
            <a:ext cx="2232694" cy="648692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4" name="Rectangle 3"/>
          <p:cNvSpPr/>
          <p:nvPr/>
        </p:nvSpPr>
        <p:spPr>
          <a:xfrm>
            <a:off x="2420457" y="4119463"/>
            <a:ext cx="1944215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 err="1"/>
              <a:t>Early</a:t>
            </a:r>
            <a:r>
              <a:rPr lang="fr-FR" sz="1400" dirty="0"/>
              <a:t> </a:t>
            </a:r>
            <a:r>
              <a:rPr lang="fr-FR" sz="1400" dirty="0" err="1"/>
              <a:t>indicators</a:t>
            </a:r>
            <a:r>
              <a:rPr lang="fr-FR" sz="1400" dirty="0"/>
              <a:t> of plants</a:t>
            </a:r>
            <a:r>
              <a:rPr lang="fr-FR" altLang="fr-FR" sz="1400" dirty="0"/>
              <a:t>’</a:t>
            </a:r>
            <a:r>
              <a:rPr lang="fr-FR" sz="1400" dirty="0"/>
              <a:t> </a:t>
            </a:r>
            <a:r>
              <a:rPr lang="fr-FR" sz="1400" dirty="0" err="1"/>
              <a:t>responses</a:t>
            </a:r>
            <a:r>
              <a:rPr lang="fr-FR" sz="1400" dirty="0"/>
              <a:t> to stress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772037" y="5618643"/>
            <a:ext cx="2160588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dirty="0" err="1">
                <a:latin typeface="Arial" charset="0"/>
                <a:ea typeface="ＭＳ Ｐゴシック" charset="0"/>
                <a:cs typeface="ＭＳ Ｐゴシック" charset="0"/>
              </a:rPr>
              <a:t>Leaves,nodules</a:t>
            </a:r>
            <a:r>
              <a:rPr lang="fr-FR" sz="1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1400" dirty="0" err="1">
                <a:latin typeface="Arial" charset="0"/>
                <a:ea typeface="ＭＳ Ｐゴシック" charset="0"/>
                <a:cs typeface="ＭＳ Ｐゴシック" charset="0"/>
              </a:rPr>
              <a:t>sample</a:t>
            </a:r>
            <a:endParaRPr lang="fr-FR" sz="1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9" name="Text Box 111"/>
          <p:cNvSpPr txBox="1">
            <a:spLocks noChangeArrowheads="1"/>
          </p:cNvSpPr>
          <p:nvPr/>
        </p:nvSpPr>
        <p:spPr bwMode="auto">
          <a:xfrm>
            <a:off x="4797166" y="5445224"/>
            <a:ext cx="17281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a-DK" sz="1600" dirty="0"/>
              <a:t>Molecular analysis (Task 5)</a:t>
            </a:r>
            <a:endParaRPr lang="en-GB" sz="1600" dirty="0"/>
          </a:p>
        </p:txBody>
      </p:sp>
      <p:cxnSp>
        <p:nvCxnSpPr>
          <p:cNvPr id="22540" name="Connecteur droit avec flèche 19"/>
          <p:cNvCxnSpPr>
            <a:cxnSpLocks noChangeShapeType="1"/>
            <a:stCxn id="47" idx="3"/>
            <a:endCxn id="53" idx="0"/>
          </p:cNvCxnSpPr>
          <p:nvPr/>
        </p:nvCxnSpPr>
        <p:spPr bwMode="auto">
          <a:xfrm>
            <a:off x="2851091" y="5304479"/>
            <a:ext cx="1240" cy="31416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2541" name="Connecteur droit avec flèche 19"/>
          <p:cNvCxnSpPr>
            <a:cxnSpLocks noChangeShapeType="1"/>
          </p:cNvCxnSpPr>
          <p:nvPr/>
        </p:nvCxnSpPr>
        <p:spPr bwMode="auto">
          <a:xfrm rot="16200000" flipV="1">
            <a:off x="2575486" y="4858147"/>
            <a:ext cx="5540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2542" name="Connecteur droit avec flèche 19"/>
          <p:cNvCxnSpPr>
            <a:cxnSpLocks noChangeShapeType="1"/>
          </p:cNvCxnSpPr>
          <p:nvPr/>
        </p:nvCxnSpPr>
        <p:spPr bwMode="auto">
          <a:xfrm>
            <a:off x="1556361" y="2519184"/>
            <a:ext cx="0" cy="2873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2543" name="Connecteur droit avec flèche 19"/>
          <p:cNvCxnSpPr>
            <a:cxnSpLocks noChangeShapeType="1"/>
            <a:stCxn id="53" idx="3"/>
            <a:endCxn id="57" idx="1"/>
          </p:cNvCxnSpPr>
          <p:nvPr/>
        </p:nvCxnSpPr>
        <p:spPr bwMode="auto">
          <a:xfrm flipV="1">
            <a:off x="3932625" y="5769310"/>
            <a:ext cx="864096" cy="322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2" name="Pentagone 103"/>
          <p:cNvSpPr/>
          <p:nvPr/>
        </p:nvSpPr>
        <p:spPr>
          <a:xfrm>
            <a:off x="116077" y="1412776"/>
            <a:ext cx="8964612" cy="4824536"/>
          </a:xfrm>
          <a:prstGeom prst="homePlate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545" name="Text Box 108"/>
          <p:cNvSpPr txBox="1">
            <a:spLocks noChangeArrowheads="1"/>
          </p:cNvSpPr>
          <p:nvPr/>
        </p:nvSpPr>
        <p:spPr bwMode="auto">
          <a:xfrm>
            <a:off x="187514" y="1509086"/>
            <a:ext cx="2663825" cy="104951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1400" b="1" dirty="0"/>
              <a:t>Task 1:</a:t>
            </a:r>
          </a:p>
          <a:p>
            <a:pPr algn="ctr"/>
            <a:r>
              <a:rPr lang="fr-FR" sz="1400" i="1" dirty="0" err="1"/>
              <a:t>Defining</a:t>
            </a:r>
            <a:r>
              <a:rPr lang="fr-FR" sz="1400" i="1" dirty="0"/>
              <a:t> </a:t>
            </a:r>
            <a:r>
              <a:rPr lang="fr-FR" sz="1400" i="1" dirty="0" err="1"/>
              <a:t>experimental</a:t>
            </a:r>
            <a:r>
              <a:rPr lang="fr-FR" sz="1400" i="1" dirty="0"/>
              <a:t> setup for cross </a:t>
            </a:r>
            <a:r>
              <a:rPr lang="fr-FR" sz="1400" i="1" dirty="0" err="1"/>
              <a:t>combination</a:t>
            </a:r>
            <a:r>
              <a:rPr lang="fr-FR" sz="1400" i="1" dirty="0"/>
              <a:t> of </a:t>
            </a:r>
            <a:r>
              <a:rPr lang="fr-FR" sz="1400" i="1" dirty="0" err="1"/>
              <a:t>Fusarium</a:t>
            </a:r>
            <a:r>
              <a:rPr lang="fr-FR" sz="1400" i="1" dirty="0"/>
              <a:t>/</a:t>
            </a:r>
            <a:r>
              <a:rPr lang="fr-FR" sz="1400" i="1" dirty="0" err="1"/>
              <a:t>drought</a:t>
            </a:r>
            <a:r>
              <a:rPr lang="fr-FR" sz="1400" i="1" dirty="0"/>
              <a:t> stress</a:t>
            </a:r>
            <a:endParaRPr lang="en-GB" sz="1400" dirty="0"/>
          </a:p>
        </p:txBody>
      </p:sp>
      <p:sp>
        <p:nvSpPr>
          <p:cNvPr id="22546" name="ZoneTexte 4"/>
          <p:cNvSpPr txBox="1">
            <a:spLocks noChangeArrowheads="1"/>
          </p:cNvSpPr>
          <p:nvPr/>
        </p:nvSpPr>
        <p:spPr bwMode="auto">
          <a:xfrm>
            <a:off x="7661275" y="1340768"/>
            <a:ext cx="15192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4800" b="1" dirty="0"/>
              <a:t>WP1</a:t>
            </a:r>
          </a:p>
        </p:txBody>
      </p:sp>
      <p:cxnSp>
        <p:nvCxnSpPr>
          <p:cNvPr id="22547" name="Connecteur droit avec flèche 19"/>
          <p:cNvCxnSpPr>
            <a:cxnSpLocks noChangeShapeType="1"/>
            <a:stCxn id="38" idx="2"/>
          </p:cNvCxnSpPr>
          <p:nvPr/>
        </p:nvCxnSpPr>
        <p:spPr bwMode="auto">
          <a:xfrm>
            <a:off x="1556287" y="4581277"/>
            <a:ext cx="74" cy="43189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46" name="Groupe 40"/>
          <p:cNvGrpSpPr>
            <a:grpSpLocks/>
          </p:cNvGrpSpPr>
          <p:nvPr/>
        </p:nvGrpSpPr>
        <p:grpSpPr bwMode="auto">
          <a:xfrm>
            <a:off x="2674199" y="4690854"/>
            <a:ext cx="357758" cy="612205"/>
            <a:chOff x="4357686" y="2745418"/>
            <a:chExt cx="285752" cy="683582"/>
          </a:xfrm>
          <a:solidFill>
            <a:schemeClr val="bg1"/>
          </a:solidFill>
        </p:grpSpPr>
        <p:sp>
          <p:nvSpPr>
            <p:cNvPr id="47" name="Triangle isocèle 46"/>
            <p:cNvSpPr/>
            <p:nvPr/>
          </p:nvSpPr>
          <p:spPr>
            <a:xfrm>
              <a:off x="4356099" y="3073728"/>
              <a:ext cx="285752" cy="356858"/>
            </a:xfrm>
            <a:prstGeom prst="triangl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48" name="Triangle isocèle 47"/>
            <p:cNvSpPr/>
            <p:nvPr/>
          </p:nvSpPr>
          <p:spPr>
            <a:xfrm rot="10800000">
              <a:off x="4356099" y="2747005"/>
              <a:ext cx="285752" cy="356858"/>
            </a:xfrm>
            <a:prstGeom prst="triangl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8" name="Titre 1"/>
          <p:cNvSpPr>
            <a:spLocks noGrp="1"/>
          </p:cNvSpPr>
          <p:nvPr>
            <p:ph type="title"/>
          </p:nvPr>
        </p:nvSpPr>
        <p:spPr>
          <a:xfrm>
            <a:off x="1160652" y="788794"/>
            <a:ext cx="9109075" cy="623982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>
                <a:ea typeface="ＭＳ Ｐゴシック" charset="-128"/>
              </a:rPr>
              <a:t>M. Prudent and C. Salon, INRA + CSIC/ESSEX.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160652" y="9853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fr-FR" sz="3200" b="1" dirty="0" smtClean="0">
                <a:latin typeface="Calibri" pitchFamily="34" charset="0"/>
              </a:rPr>
              <a:t>Description of the </a:t>
            </a:r>
            <a:r>
              <a:rPr lang="fr-FR" sz="3200" b="1" dirty="0" err="1" smtClean="0">
                <a:latin typeface="Calibri" pitchFamily="34" charset="0"/>
              </a:rPr>
              <a:t>work</a:t>
            </a:r>
            <a:endParaRPr lang="fr-FR" sz="3200" dirty="0">
              <a:latin typeface="Calibri" pitchFamily="34" charset="0"/>
            </a:endParaRPr>
          </a:p>
        </p:txBody>
      </p:sp>
      <p:sp>
        <p:nvSpPr>
          <p:cNvPr id="31" name="Flèche vers la droite 8"/>
          <p:cNvSpPr>
            <a:spLocks noChangeArrowheads="1"/>
          </p:cNvSpPr>
          <p:nvPr/>
        </p:nvSpPr>
        <p:spPr bwMode="auto">
          <a:xfrm>
            <a:off x="103063" y="6538862"/>
            <a:ext cx="1728788" cy="314325"/>
          </a:xfrm>
          <a:prstGeom prst="rightArrow">
            <a:avLst>
              <a:gd name="adj1" fmla="val 50000"/>
              <a:gd name="adj2" fmla="val 50009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Espace réservé du contenu 2"/>
          <p:cNvSpPr txBox="1">
            <a:spLocks/>
          </p:cNvSpPr>
          <p:nvPr/>
        </p:nvSpPr>
        <p:spPr bwMode="auto">
          <a:xfrm>
            <a:off x="-39812" y="6197550"/>
            <a:ext cx="216058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fr-FR" sz="2400" b="1" i="1">
                <a:latin typeface="Calibri" pitchFamily="34" charset="0"/>
              </a:rPr>
              <a:t>Time (months)</a:t>
            </a:r>
            <a:endParaRPr lang="fr-FR" sz="2400" i="1">
              <a:latin typeface="Calibri" pitchFamily="34" charset="0"/>
            </a:endParaRPr>
          </a:p>
        </p:txBody>
      </p:sp>
      <p:sp>
        <p:nvSpPr>
          <p:cNvPr id="40" name="Espace réservé du contenu 2"/>
          <p:cNvSpPr txBox="1">
            <a:spLocks/>
          </p:cNvSpPr>
          <p:nvPr/>
        </p:nvSpPr>
        <p:spPr bwMode="auto">
          <a:xfrm>
            <a:off x="1400051" y="6443612"/>
            <a:ext cx="3603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fr-FR" sz="2400" b="1">
                <a:latin typeface="Calibri" pitchFamily="34" charset="0"/>
              </a:rPr>
              <a:t>6</a:t>
            </a:r>
            <a:endParaRPr lang="fr-FR" sz="2400">
              <a:latin typeface="Calibri" pitchFamily="34" charset="0"/>
            </a:endParaRPr>
          </a:p>
        </p:txBody>
      </p:sp>
      <p:pic>
        <p:nvPicPr>
          <p:cNvPr id="32" name="Image 31" descr="ABSTRESS v2 300 dpi in grey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67868" y="0"/>
            <a:ext cx="2168627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Connecteur droit 32"/>
          <p:cNvCxnSpPr/>
          <p:nvPr/>
        </p:nvCxnSpPr>
        <p:spPr>
          <a:xfrm>
            <a:off x="1050971" y="98538"/>
            <a:ext cx="0" cy="107297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141451" y="750037"/>
            <a:ext cx="6975771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Imag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66" y="100582"/>
            <a:ext cx="790810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663592"/>
              </p:ext>
            </p:extLst>
          </p:nvPr>
        </p:nvGraphicFramePr>
        <p:xfrm>
          <a:off x="1031445" y="1089286"/>
          <a:ext cx="10793413" cy="559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4" name="Document" r:id="rId4" imgW="9042400" imgH="4686300" progId="Word.Document.12">
                  <p:embed/>
                </p:oleObj>
              </mc:Choice>
              <mc:Fallback>
                <p:oleObj name="Document" r:id="rId4" imgW="9042400" imgH="4686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1445" y="1089286"/>
                        <a:ext cx="10793413" cy="559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 2" descr="ABSTRESS v2 300 dpi in grey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67868" y="0"/>
            <a:ext cx="2168627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1050971" y="98538"/>
            <a:ext cx="0" cy="107297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H="1">
            <a:off x="141451" y="750037"/>
            <a:ext cx="6975771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66" y="100582"/>
            <a:ext cx="790810" cy="584775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84763" y="-278005"/>
            <a:ext cx="7779850" cy="1143001"/>
          </a:xfrm>
        </p:spPr>
        <p:txBody>
          <a:bodyPr/>
          <a:lstStyle/>
          <a:p>
            <a:pPr algn="l"/>
            <a:r>
              <a:rPr lang="fr-FR" sz="3600" b="1" dirty="0" err="1" smtClean="0">
                <a:ea typeface="ＭＳ Ｐゴシック" charset="-128"/>
              </a:rPr>
              <a:t>Tasks</a:t>
            </a:r>
            <a:endParaRPr lang="fr-FR" sz="2400" b="1" dirty="0" smtClean="0">
              <a:ea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324" y="4276631"/>
            <a:ext cx="7035705" cy="1250591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74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entagone 103"/>
          <p:cNvSpPr/>
          <p:nvPr/>
        </p:nvSpPr>
        <p:spPr>
          <a:xfrm>
            <a:off x="116077" y="1412776"/>
            <a:ext cx="8964612" cy="4824536"/>
          </a:xfrm>
          <a:prstGeom prst="homePlate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33" name="Connecteur droit avec flèche 19"/>
          <p:cNvCxnSpPr>
            <a:cxnSpLocks noChangeShapeType="1"/>
          </p:cNvCxnSpPr>
          <p:nvPr/>
        </p:nvCxnSpPr>
        <p:spPr bwMode="auto">
          <a:xfrm>
            <a:off x="1589373" y="2483097"/>
            <a:ext cx="30299" cy="2386063"/>
          </a:xfrm>
          <a:prstGeom prst="straightConnector1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</p:cxnSp>
      <p:sp>
        <p:nvSpPr>
          <p:cNvPr id="25607" name="Line 82"/>
          <p:cNvSpPr>
            <a:spLocks noChangeShapeType="1"/>
          </p:cNvSpPr>
          <p:nvPr/>
        </p:nvSpPr>
        <p:spPr bwMode="auto">
          <a:xfrm>
            <a:off x="5796658" y="587563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25614" name="Connecteur droit avec flèche 19"/>
          <p:cNvCxnSpPr>
            <a:cxnSpLocks noChangeShapeType="1"/>
          </p:cNvCxnSpPr>
          <p:nvPr/>
        </p:nvCxnSpPr>
        <p:spPr bwMode="auto">
          <a:xfrm flipV="1">
            <a:off x="3347864" y="4509120"/>
            <a:ext cx="720080" cy="36004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" name="Pentagone 49"/>
          <p:cNvSpPr/>
          <p:nvPr/>
        </p:nvSpPr>
        <p:spPr>
          <a:xfrm>
            <a:off x="251521" y="4869160"/>
            <a:ext cx="3384376" cy="792162"/>
          </a:xfrm>
          <a:prstGeom prst="homePlat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622" name="Text Box 108"/>
          <p:cNvSpPr txBox="1">
            <a:spLocks noChangeArrowheads="1"/>
          </p:cNvSpPr>
          <p:nvPr/>
        </p:nvSpPr>
        <p:spPr bwMode="auto">
          <a:xfrm>
            <a:off x="395536" y="4941168"/>
            <a:ext cx="2447925" cy="584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1600" b="1"/>
              <a:t>Task 4:</a:t>
            </a:r>
          </a:p>
          <a:p>
            <a:pPr algn="ctr"/>
            <a:r>
              <a:rPr lang="fr-FR" sz="1600" i="1"/>
              <a:t>Metabolomics</a:t>
            </a:r>
            <a:endParaRPr lang="en-GB" sz="1600"/>
          </a:p>
        </p:txBody>
      </p:sp>
      <p:sp>
        <p:nvSpPr>
          <p:cNvPr id="49" name="Pentagone 49"/>
          <p:cNvSpPr/>
          <p:nvPr/>
        </p:nvSpPr>
        <p:spPr>
          <a:xfrm>
            <a:off x="251520" y="3789040"/>
            <a:ext cx="3168352" cy="576138"/>
          </a:xfrm>
          <a:prstGeom prst="homePlat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Pentagone 49"/>
          <p:cNvSpPr/>
          <p:nvPr/>
        </p:nvSpPr>
        <p:spPr>
          <a:xfrm>
            <a:off x="251521" y="2780927"/>
            <a:ext cx="3168352" cy="576138"/>
          </a:xfrm>
          <a:prstGeom prst="homePlat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Text Box 108"/>
          <p:cNvSpPr txBox="1">
            <a:spLocks noChangeArrowheads="1"/>
          </p:cNvSpPr>
          <p:nvPr/>
        </p:nvSpPr>
        <p:spPr bwMode="auto">
          <a:xfrm>
            <a:off x="251520" y="2780927"/>
            <a:ext cx="2663825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Task 2:</a:t>
            </a:r>
          </a:p>
          <a:p>
            <a:pPr algn="ctr"/>
            <a:r>
              <a:rPr lang="fr-FR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Produce</a:t>
            </a:r>
            <a:r>
              <a:rPr lang="fr-FR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plant </a:t>
            </a:r>
            <a:r>
              <a:rPr lang="fr-FR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material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Text Box 108"/>
          <p:cNvSpPr txBox="1">
            <a:spLocks noChangeArrowheads="1"/>
          </p:cNvSpPr>
          <p:nvPr/>
        </p:nvSpPr>
        <p:spPr bwMode="auto">
          <a:xfrm>
            <a:off x="276920" y="3827140"/>
            <a:ext cx="2663825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Task 3:</a:t>
            </a:r>
          </a:p>
          <a:p>
            <a:pPr algn="ctr"/>
            <a:r>
              <a:rPr lang="fr-FR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Analyzing</a:t>
            </a:r>
            <a:r>
              <a:rPr lang="fr-FR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data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114453" y="2636911"/>
            <a:ext cx="2041723" cy="20891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42" name="Connecteur droit avec flèche 19"/>
          <p:cNvCxnSpPr>
            <a:cxnSpLocks noChangeShapeType="1"/>
          </p:cNvCxnSpPr>
          <p:nvPr/>
        </p:nvCxnSpPr>
        <p:spPr bwMode="auto">
          <a:xfrm flipV="1">
            <a:off x="3347864" y="4182987"/>
            <a:ext cx="7207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44" name="Image 5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529" y="2732161"/>
            <a:ext cx="985837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55"/>
          <p:cNvSpPr>
            <a:spLocks noChangeArrowheads="1"/>
          </p:cNvSpPr>
          <p:nvPr/>
        </p:nvSpPr>
        <p:spPr bwMode="auto">
          <a:xfrm>
            <a:off x="3850804" y="3710061"/>
            <a:ext cx="26654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800" dirty="0" err="1">
                <a:sym typeface="Wingdings" pitchFamily="2" charset="2"/>
              </a:rPr>
              <a:t>Struct</a:t>
            </a:r>
            <a:r>
              <a:rPr lang="en-GB" sz="1800" dirty="0">
                <a:sym typeface="Wingdings" pitchFamily="2" charset="2"/>
              </a:rPr>
              <a:t>./</a:t>
            </a:r>
            <a:r>
              <a:rPr lang="en-GB" sz="1800" dirty="0" err="1">
                <a:sym typeface="Wingdings" pitchFamily="2" charset="2"/>
              </a:rPr>
              <a:t>funct</a:t>
            </a:r>
            <a:r>
              <a:rPr lang="en-GB" sz="1800" dirty="0" smtClean="0">
                <a:sym typeface="Wingdings" pitchFamily="2" charset="2"/>
              </a:rPr>
              <a:t>/</a:t>
            </a:r>
          </a:p>
          <a:p>
            <a:pPr algn="ctr"/>
            <a:r>
              <a:rPr lang="en-GB" sz="1800" b="1" dirty="0" err="1" smtClean="0">
                <a:sym typeface="Wingdings" pitchFamily="2" charset="2"/>
              </a:rPr>
              <a:t>metabolomic</a:t>
            </a:r>
            <a:endParaRPr lang="en-GB" sz="1800" b="1" dirty="0" smtClean="0">
              <a:sym typeface="Wingdings" pitchFamily="2" charset="2"/>
            </a:endParaRPr>
          </a:p>
          <a:p>
            <a:pPr algn="ctr"/>
            <a:r>
              <a:rPr lang="en-GB" sz="1800" dirty="0" smtClean="0">
                <a:sym typeface="Wingdings" pitchFamily="2" charset="2"/>
              </a:rPr>
              <a:t>descriptors</a:t>
            </a:r>
            <a:endParaRPr lang="fr-FR" sz="1800" dirty="0"/>
          </a:p>
        </p:txBody>
      </p:sp>
      <p:sp>
        <p:nvSpPr>
          <p:cNvPr id="47" name="Pentagone 49"/>
          <p:cNvSpPr/>
          <p:nvPr/>
        </p:nvSpPr>
        <p:spPr>
          <a:xfrm>
            <a:off x="250825" y="1508992"/>
            <a:ext cx="3241055" cy="983903"/>
          </a:xfrm>
          <a:prstGeom prst="homePlat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8" name="Text Box 108"/>
          <p:cNvSpPr txBox="1">
            <a:spLocks noChangeArrowheads="1"/>
          </p:cNvSpPr>
          <p:nvPr/>
        </p:nvSpPr>
        <p:spPr bwMode="auto">
          <a:xfrm>
            <a:off x="395288" y="1510580"/>
            <a:ext cx="2663825" cy="95410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Task 1:</a:t>
            </a:r>
          </a:p>
          <a:p>
            <a:pPr algn="ctr"/>
            <a:r>
              <a:rPr lang="fr-FR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Defining</a:t>
            </a:r>
            <a:r>
              <a:rPr lang="fr-FR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experimental</a:t>
            </a:r>
            <a:r>
              <a:rPr lang="fr-FR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setup for cross </a:t>
            </a:r>
            <a:r>
              <a:rPr lang="fr-FR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combination</a:t>
            </a:r>
            <a:r>
              <a:rPr lang="fr-FR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fr-FR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Fusarium</a:t>
            </a:r>
            <a:r>
              <a:rPr lang="fr-FR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fr-FR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drought</a:t>
            </a:r>
            <a:r>
              <a:rPr lang="fr-FR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stress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2" name="Groupe 51"/>
          <p:cNvGrpSpPr/>
          <p:nvPr/>
        </p:nvGrpSpPr>
        <p:grpSpPr>
          <a:xfrm>
            <a:off x="6660579" y="4653136"/>
            <a:ext cx="2447925" cy="1871663"/>
            <a:chOff x="6516216" y="4653136"/>
            <a:chExt cx="2447925" cy="1871663"/>
          </a:xfrm>
        </p:grpSpPr>
        <p:sp>
          <p:nvSpPr>
            <p:cNvPr id="28" name="Pentagone 103"/>
            <p:cNvSpPr/>
            <p:nvPr/>
          </p:nvSpPr>
          <p:spPr>
            <a:xfrm>
              <a:off x="6516216" y="4653136"/>
              <a:ext cx="2447925" cy="1871663"/>
            </a:xfrm>
            <a:prstGeom prst="homePlate">
              <a:avLst/>
            </a:prstGeom>
            <a:solidFill>
              <a:schemeClr val="bg1"/>
            </a:solidFill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5615" name="Rectangle 44"/>
            <p:cNvSpPr>
              <a:spLocks noChangeArrowheads="1"/>
            </p:cNvSpPr>
            <p:nvPr/>
          </p:nvSpPr>
          <p:spPr bwMode="auto">
            <a:xfrm>
              <a:off x="6516216" y="4773786"/>
              <a:ext cx="2089150" cy="163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dirty="0">
                  <a:cs typeface="Arial" pitchFamily="34" charset="0"/>
                </a:rPr>
                <a:t>Study of </a:t>
              </a:r>
              <a:r>
                <a:rPr lang="en-GB" dirty="0" err="1">
                  <a:cs typeface="Arial" pitchFamily="34" charset="0"/>
                </a:rPr>
                <a:t>fusarium</a:t>
              </a:r>
              <a:r>
                <a:rPr lang="en-GB" dirty="0">
                  <a:cs typeface="Arial" pitchFamily="34" charset="0"/>
                </a:rPr>
                <a:t>/drought stress interaction in other </a:t>
              </a:r>
              <a:r>
                <a:rPr lang="en-GB" b="1" dirty="0">
                  <a:cs typeface="Arial" pitchFamily="34" charset="0"/>
                </a:rPr>
                <a:t>WPs</a:t>
              </a:r>
              <a:endParaRPr lang="fr-FR" b="1" dirty="0"/>
            </a:p>
          </p:txBody>
        </p:sp>
      </p:grpSp>
      <p:pic>
        <p:nvPicPr>
          <p:cNvPr id="25620" name="Imag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5229200"/>
            <a:ext cx="936104" cy="9495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" name="Flèche vers la droite 8"/>
          <p:cNvSpPr>
            <a:spLocks noChangeArrowheads="1"/>
          </p:cNvSpPr>
          <p:nvPr/>
        </p:nvSpPr>
        <p:spPr bwMode="auto">
          <a:xfrm>
            <a:off x="103063" y="6538862"/>
            <a:ext cx="1728788" cy="314325"/>
          </a:xfrm>
          <a:prstGeom prst="rightArrow">
            <a:avLst>
              <a:gd name="adj1" fmla="val 50000"/>
              <a:gd name="adj2" fmla="val 50009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3" name="Flèche vers la droite 9"/>
          <p:cNvSpPr>
            <a:spLocks noChangeArrowheads="1"/>
          </p:cNvSpPr>
          <p:nvPr/>
        </p:nvSpPr>
        <p:spPr bwMode="auto">
          <a:xfrm>
            <a:off x="1831851" y="6538862"/>
            <a:ext cx="1728787" cy="314325"/>
          </a:xfrm>
          <a:prstGeom prst="rightArrow">
            <a:avLst>
              <a:gd name="adj1" fmla="val 50000"/>
              <a:gd name="adj2" fmla="val 50009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4" name="Flèche vers la droite 10"/>
          <p:cNvSpPr>
            <a:spLocks noChangeArrowheads="1"/>
          </p:cNvSpPr>
          <p:nvPr/>
        </p:nvSpPr>
        <p:spPr bwMode="auto">
          <a:xfrm>
            <a:off x="3560638" y="6538862"/>
            <a:ext cx="1727200" cy="314325"/>
          </a:xfrm>
          <a:prstGeom prst="rightArrow">
            <a:avLst>
              <a:gd name="adj1" fmla="val 50000"/>
              <a:gd name="adj2" fmla="val 49989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5" name="Flèche vers la droite 11"/>
          <p:cNvSpPr>
            <a:spLocks noChangeArrowheads="1"/>
          </p:cNvSpPr>
          <p:nvPr/>
        </p:nvSpPr>
        <p:spPr bwMode="auto">
          <a:xfrm>
            <a:off x="5287838" y="6538862"/>
            <a:ext cx="1728788" cy="314325"/>
          </a:xfrm>
          <a:prstGeom prst="rightArrow">
            <a:avLst>
              <a:gd name="adj1" fmla="val 50000"/>
              <a:gd name="adj2" fmla="val 50009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7" name="Espace réservé du contenu 2"/>
          <p:cNvSpPr txBox="1">
            <a:spLocks/>
          </p:cNvSpPr>
          <p:nvPr/>
        </p:nvSpPr>
        <p:spPr bwMode="auto">
          <a:xfrm>
            <a:off x="-39812" y="6197550"/>
            <a:ext cx="216058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fr-FR" sz="2400" b="1" i="1">
                <a:latin typeface="Calibri" pitchFamily="34" charset="0"/>
              </a:rPr>
              <a:t>Time (months)</a:t>
            </a:r>
            <a:endParaRPr lang="fr-FR" sz="2400" i="1">
              <a:latin typeface="Calibri" pitchFamily="34" charset="0"/>
            </a:endParaRPr>
          </a:p>
        </p:txBody>
      </p:sp>
      <p:sp>
        <p:nvSpPr>
          <p:cNvPr id="68" name="Espace réservé du contenu 2"/>
          <p:cNvSpPr txBox="1">
            <a:spLocks/>
          </p:cNvSpPr>
          <p:nvPr/>
        </p:nvSpPr>
        <p:spPr bwMode="auto">
          <a:xfrm>
            <a:off x="1400051" y="6443612"/>
            <a:ext cx="3603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fr-FR" sz="2400" b="1">
                <a:latin typeface="Calibri" pitchFamily="34" charset="0"/>
              </a:rPr>
              <a:t>6</a:t>
            </a:r>
            <a:endParaRPr lang="fr-FR" sz="2400">
              <a:latin typeface="Calibri" pitchFamily="34" charset="0"/>
            </a:endParaRPr>
          </a:p>
        </p:txBody>
      </p:sp>
      <p:sp>
        <p:nvSpPr>
          <p:cNvPr id="69" name="Espace réservé du contenu 2"/>
          <p:cNvSpPr txBox="1">
            <a:spLocks/>
          </p:cNvSpPr>
          <p:nvPr/>
        </p:nvSpPr>
        <p:spPr bwMode="auto">
          <a:xfrm>
            <a:off x="2979613" y="6443612"/>
            <a:ext cx="5048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fr-FR" sz="2400" b="1">
                <a:latin typeface="Calibri" pitchFamily="34" charset="0"/>
              </a:rPr>
              <a:t>12</a:t>
            </a:r>
            <a:endParaRPr lang="fr-FR" sz="2400">
              <a:latin typeface="Calibri" pitchFamily="34" charset="0"/>
            </a:endParaRPr>
          </a:p>
        </p:txBody>
      </p:sp>
      <p:sp>
        <p:nvSpPr>
          <p:cNvPr id="70" name="Espace réservé du contenu 2"/>
          <p:cNvSpPr txBox="1">
            <a:spLocks/>
          </p:cNvSpPr>
          <p:nvPr/>
        </p:nvSpPr>
        <p:spPr bwMode="auto">
          <a:xfrm>
            <a:off x="4711576" y="6443612"/>
            <a:ext cx="5048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fr-FR" sz="2400" b="1">
                <a:latin typeface="Calibri" pitchFamily="34" charset="0"/>
              </a:rPr>
              <a:t>18</a:t>
            </a:r>
            <a:endParaRPr lang="fr-FR" sz="2400">
              <a:latin typeface="Calibri" pitchFamily="34" charset="0"/>
            </a:endParaRPr>
          </a:p>
        </p:txBody>
      </p:sp>
      <p:sp>
        <p:nvSpPr>
          <p:cNvPr id="71" name="Espace réservé du contenu 2"/>
          <p:cNvSpPr txBox="1">
            <a:spLocks/>
          </p:cNvSpPr>
          <p:nvPr/>
        </p:nvSpPr>
        <p:spPr bwMode="auto">
          <a:xfrm>
            <a:off x="6449888" y="6453137"/>
            <a:ext cx="5032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fr-FR" sz="2400" b="1">
                <a:latin typeface="Calibri" pitchFamily="34" charset="0"/>
              </a:rPr>
              <a:t>24</a:t>
            </a:r>
            <a:endParaRPr lang="fr-FR" sz="2400">
              <a:latin typeface="Calibri" pitchFamily="34" charset="0"/>
            </a:endParaRPr>
          </a:p>
        </p:txBody>
      </p:sp>
      <p:cxnSp>
        <p:nvCxnSpPr>
          <p:cNvPr id="74" name="Connecteur droit avec flèche 19"/>
          <p:cNvCxnSpPr>
            <a:cxnSpLocks noChangeShapeType="1"/>
          </p:cNvCxnSpPr>
          <p:nvPr/>
        </p:nvCxnSpPr>
        <p:spPr bwMode="auto">
          <a:xfrm>
            <a:off x="5724053" y="6093567"/>
            <a:ext cx="7921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5" name="Connecteur droit avec flèche 19"/>
          <p:cNvCxnSpPr>
            <a:cxnSpLocks noChangeShapeType="1"/>
          </p:cNvCxnSpPr>
          <p:nvPr/>
        </p:nvCxnSpPr>
        <p:spPr bwMode="auto">
          <a:xfrm>
            <a:off x="5076404" y="4692097"/>
            <a:ext cx="0" cy="32323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6" name="Rectangle 75"/>
          <p:cNvSpPr/>
          <p:nvPr/>
        </p:nvSpPr>
        <p:spPr>
          <a:xfrm>
            <a:off x="4066827" y="5031323"/>
            <a:ext cx="2089349" cy="11849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" dirty="0">
                <a:latin typeface="Arial"/>
                <a:ea typeface="Wingdings"/>
                <a:cs typeface="Arial"/>
                <a:sym typeface="Wingdings"/>
              </a:rPr>
              <a:t>Key process, involved in structural or functional changes</a:t>
            </a:r>
            <a:endParaRPr lang="fr-FR" sz="1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" name="Titre 1"/>
          <p:cNvSpPr txBox="1">
            <a:spLocks/>
          </p:cNvSpPr>
          <p:nvPr/>
        </p:nvSpPr>
        <p:spPr>
          <a:xfrm>
            <a:off x="1160652" y="788794"/>
            <a:ext cx="9109075" cy="623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dirty="0" smtClean="0">
                <a:ea typeface="ＭＳ Ｐゴシック" charset="-128"/>
              </a:rPr>
              <a:t>A. Charlton, M. Dickinson, FERA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60652" y="9853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fr-FR" sz="3200" b="1" dirty="0" smtClean="0">
                <a:latin typeface="Calibri" pitchFamily="34" charset="0"/>
              </a:rPr>
              <a:t>Description of the </a:t>
            </a:r>
            <a:r>
              <a:rPr lang="fr-FR" sz="3200" b="1" dirty="0" err="1" smtClean="0">
                <a:latin typeface="Calibri" pitchFamily="34" charset="0"/>
              </a:rPr>
              <a:t>work</a:t>
            </a:r>
            <a:endParaRPr lang="fr-FR" sz="3200" dirty="0">
              <a:latin typeface="Calibri" pitchFamily="34" charset="0"/>
            </a:endParaRPr>
          </a:p>
        </p:txBody>
      </p:sp>
      <p:pic>
        <p:nvPicPr>
          <p:cNvPr id="46" name="Image 45" descr="ABSTRESS v2 300 dpi in grey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67868" y="0"/>
            <a:ext cx="2168627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Connecteur droit 52"/>
          <p:cNvCxnSpPr/>
          <p:nvPr/>
        </p:nvCxnSpPr>
        <p:spPr>
          <a:xfrm>
            <a:off x="1050971" y="98538"/>
            <a:ext cx="0" cy="107297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H="1">
            <a:off x="141451" y="750037"/>
            <a:ext cx="6975771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5" name="Image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66" y="100582"/>
            <a:ext cx="790810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1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1083469" y="116856"/>
            <a:ext cx="8262937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D4F19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D4F19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D4F19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D4F19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D4F19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BD4F19"/>
                </a:solidFill>
                <a:latin typeface="Arial" charset="0"/>
                <a:ea typeface="ヒラギノ角ゴ Pro W3" pitchFamily="4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BD4F19"/>
                </a:solidFill>
                <a:latin typeface="Arial" charset="0"/>
                <a:ea typeface="ヒラギノ角ゴ Pro W3" pitchFamily="4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BD4F19"/>
                </a:solidFill>
                <a:latin typeface="Arial" charset="0"/>
                <a:ea typeface="ヒラギノ角ゴ Pro W3" pitchFamily="4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BD4F19"/>
                </a:solidFill>
                <a:latin typeface="Arial" charset="0"/>
                <a:ea typeface="ヒラギノ角ゴ Pro W3" pitchFamily="48" charset="-128"/>
              </a:defRPr>
            </a:lvl9pPr>
          </a:lstStyle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+mn-lt"/>
              </a:rPr>
              <a:t>Baseline metabolome data </a:t>
            </a:r>
            <a:r>
              <a:rPr lang="en-GB" dirty="0" smtClean="0">
                <a:solidFill>
                  <a:schemeClr val="tx1"/>
                </a:solidFill>
                <a:latin typeface="+mn-lt"/>
              </a:rPr>
              <a:t>from Medicago /pea</a:t>
            </a:r>
            <a:endParaRPr lang="en-GB" b="1" kern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147" name="Picture 7" descr="displayImage.cf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076" y="2471113"/>
            <a:ext cx="2979737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3" descr="Green pe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6901" y="2471113"/>
            <a:ext cx="3140075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/>
          <p:cNvCxnSpPr/>
          <p:nvPr/>
        </p:nvCxnSpPr>
        <p:spPr>
          <a:xfrm>
            <a:off x="1050971" y="98538"/>
            <a:ext cx="0" cy="107297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H="1">
            <a:off x="141451" y="750037"/>
            <a:ext cx="6975771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66" y="100582"/>
            <a:ext cx="790810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173621" y="98539"/>
            <a:ext cx="7970379" cy="499952"/>
          </a:xfrm>
        </p:spPr>
        <p:txBody>
          <a:bodyPr>
            <a:noAutofit/>
          </a:bodyPr>
          <a:lstStyle/>
          <a:p>
            <a:pPr algn="l"/>
            <a:r>
              <a:rPr lang="en-GB" sz="2800" dirty="0">
                <a:latin typeface="+mn-lt"/>
                <a:cs typeface="Trebuchet MS" charset="0"/>
              </a:rPr>
              <a:t>Baseline </a:t>
            </a:r>
            <a:r>
              <a:rPr lang="en-GB" sz="2800" dirty="0" err="1">
                <a:latin typeface="+mn-lt"/>
                <a:cs typeface="Trebuchet MS" charset="0"/>
              </a:rPr>
              <a:t>metabolome</a:t>
            </a:r>
            <a:r>
              <a:rPr lang="en-GB" sz="2800" dirty="0">
                <a:latin typeface="+mn-lt"/>
                <a:cs typeface="Trebuchet MS" charset="0"/>
              </a:rPr>
              <a:t> data </a:t>
            </a:r>
            <a:r>
              <a:rPr lang="en-GB" sz="2800" dirty="0" smtClean="0">
                <a:latin typeface="+mn-lt"/>
                <a:cs typeface="Trebuchet MS" charset="0"/>
              </a:rPr>
              <a:t/>
            </a:r>
            <a:br>
              <a:rPr lang="en-GB" sz="2800" dirty="0" smtClean="0">
                <a:latin typeface="+mn-lt"/>
                <a:cs typeface="Trebuchet MS" charset="0"/>
              </a:rPr>
            </a:br>
            <a:r>
              <a:rPr lang="en-GB" sz="2800" dirty="0" smtClean="0">
                <a:latin typeface="+mn-lt"/>
                <a:cs typeface="Trebuchet MS" charset="0"/>
              </a:rPr>
              <a:t>from </a:t>
            </a:r>
            <a:r>
              <a:rPr lang="en-GB" sz="2800" b="1" i="1" dirty="0">
                <a:latin typeface="+mn-lt"/>
                <a:cs typeface="Trebuchet MS" charset="0"/>
              </a:rPr>
              <a:t>Medicago</a:t>
            </a:r>
            <a:r>
              <a:rPr lang="en-GB" sz="2800" dirty="0">
                <a:latin typeface="+mn-lt"/>
                <a:cs typeface="Trebuchet MS" charset="0"/>
              </a:rPr>
              <a:t> pilot – LC-HRMS PCA</a:t>
            </a:r>
          </a:p>
        </p:txBody>
      </p:sp>
      <p:pic>
        <p:nvPicPr>
          <p:cNvPr id="7171" name="Content Placeholder 5" descr="PCA Graph - QC vs drought vs control, pos 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" y="1731963"/>
            <a:ext cx="7099300" cy="2130425"/>
          </a:xfrm>
        </p:spPr>
      </p:pic>
      <p:pic>
        <p:nvPicPr>
          <p:cNvPr id="7172" name="Picture 6" descr="PCA Graph - neg Dt vs Ctrl vs Q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4097338"/>
            <a:ext cx="7099300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Oval 3"/>
          <p:cNvSpPr>
            <a:spLocks noChangeArrowheads="1"/>
          </p:cNvSpPr>
          <p:nvPr/>
        </p:nvSpPr>
        <p:spPr bwMode="auto">
          <a:xfrm>
            <a:off x="4235450" y="1900238"/>
            <a:ext cx="2281238" cy="6127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7174" name="Oval 9"/>
          <p:cNvSpPr>
            <a:spLocks noChangeArrowheads="1"/>
          </p:cNvSpPr>
          <p:nvPr/>
        </p:nvSpPr>
        <p:spPr bwMode="auto">
          <a:xfrm>
            <a:off x="1733550" y="2520950"/>
            <a:ext cx="1417638" cy="4968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7175" name="Oval 10"/>
          <p:cNvSpPr>
            <a:spLocks noChangeArrowheads="1"/>
          </p:cNvSpPr>
          <p:nvPr/>
        </p:nvSpPr>
        <p:spPr bwMode="auto">
          <a:xfrm>
            <a:off x="5143500" y="2770188"/>
            <a:ext cx="1485900" cy="6492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7176" name="Oval 11"/>
          <p:cNvSpPr>
            <a:spLocks noChangeArrowheads="1"/>
          </p:cNvSpPr>
          <p:nvPr/>
        </p:nvSpPr>
        <p:spPr bwMode="auto">
          <a:xfrm>
            <a:off x="1530350" y="5018088"/>
            <a:ext cx="1419225" cy="6286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7177" name="Oval 12"/>
          <p:cNvSpPr>
            <a:spLocks noChangeArrowheads="1"/>
          </p:cNvSpPr>
          <p:nvPr/>
        </p:nvSpPr>
        <p:spPr bwMode="auto">
          <a:xfrm>
            <a:off x="3814763" y="4402138"/>
            <a:ext cx="1560512" cy="6286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7178" name="Oval 13"/>
          <p:cNvSpPr>
            <a:spLocks noChangeArrowheads="1"/>
          </p:cNvSpPr>
          <p:nvPr/>
        </p:nvSpPr>
        <p:spPr bwMode="auto">
          <a:xfrm>
            <a:off x="4818063" y="5183188"/>
            <a:ext cx="1562100" cy="6286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7179" name="TextBox 4"/>
          <p:cNvSpPr txBox="1">
            <a:spLocks noChangeArrowheads="1"/>
          </p:cNvSpPr>
          <p:nvPr/>
        </p:nvSpPr>
        <p:spPr bwMode="auto">
          <a:xfrm>
            <a:off x="7140575" y="2640013"/>
            <a:ext cx="1517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GB" sz="1600"/>
              <a:t>Drought plants</a:t>
            </a:r>
          </a:p>
        </p:txBody>
      </p:sp>
      <p:cxnSp>
        <p:nvCxnSpPr>
          <p:cNvPr id="7180" name="Straight Arrow Connector 14"/>
          <p:cNvCxnSpPr>
            <a:cxnSpLocks noChangeShapeType="1"/>
          </p:cNvCxnSpPr>
          <p:nvPr/>
        </p:nvCxnSpPr>
        <p:spPr bwMode="auto">
          <a:xfrm flipH="1">
            <a:off x="6067425" y="1616075"/>
            <a:ext cx="312738" cy="258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181" name="TextBox 18"/>
          <p:cNvSpPr txBox="1">
            <a:spLocks noChangeArrowheads="1"/>
          </p:cNvSpPr>
          <p:nvPr/>
        </p:nvSpPr>
        <p:spPr bwMode="auto">
          <a:xfrm>
            <a:off x="6161088" y="1209675"/>
            <a:ext cx="19700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GB" sz="1600"/>
              <a:t>Well watered plants</a:t>
            </a:r>
          </a:p>
        </p:txBody>
      </p:sp>
      <p:cxnSp>
        <p:nvCxnSpPr>
          <p:cNvPr id="7182" name="Straight Arrow Connector 19"/>
          <p:cNvCxnSpPr>
            <a:cxnSpLocks noChangeShapeType="1"/>
          </p:cNvCxnSpPr>
          <p:nvPr/>
        </p:nvCxnSpPr>
        <p:spPr bwMode="auto">
          <a:xfrm flipH="1">
            <a:off x="6680200" y="2938463"/>
            <a:ext cx="314325" cy="79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183" name="TextBox 21"/>
          <p:cNvSpPr txBox="1">
            <a:spLocks noChangeArrowheads="1"/>
          </p:cNvSpPr>
          <p:nvPr/>
        </p:nvSpPr>
        <p:spPr bwMode="auto">
          <a:xfrm>
            <a:off x="1484313" y="2108200"/>
            <a:ext cx="1917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GB" sz="1600"/>
              <a:t>Reference material</a:t>
            </a:r>
          </a:p>
        </p:txBody>
      </p:sp>
      <p:sp>
        <p:nvSpPr>
          <p:cNvPr id="7184" name="TextBox 22"/>
          <p:cNvSpPr txBox="1">
            <a:spLocks noChangeArrowheads="1"/>
          </p:cNvSpPr>
          <p:nvPr/>
        </p:nvSpPr>
        <p:spPr bwMode="auto">
          <a:xfrm>
            <a:off x="6380163" y="4981575"/>
            <a:ext cx="15192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GB" sz="1600"/>
              <a:t>Drought plants</a:t>
            </a:r>
          </a:p>
        </p:txBody>
      </p:sp>
      <p:sp>
        <p:nvSpPr>
          <p:cNvPr id="7185" name="TextBox 23"/>
          <p:cNvSpPr txBox="1">
            <a:spLocks noChangeArrowheads="1"/>
          </p:cNvSpPr>
          <p:nvPr/>
        </p:nvSpPr>
        <p:spPr bwMode="auto">
          <a:xfrm>
            <a:off x="5645150" y="4100513"/>
            <a:ext cx="1968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GB" sz="1600"/>
              <a:t>Well watered plants</a:t>
            </a:r>
          </a:p>
        </p:txBody>
      </p:sp>
      <p:cxnSp>
        <p:nvCxnSpPr>
          <p:cNvPr id="7186" name="Straight Arrow Connector 24"/>
          <p:cNvCxnSpPr>
            <a:cxnSpLocks noChangeShapeType="1"/>
          </p:cNvCxnSpPr>
          <p:nvPr/>
        </p:nvCxnSpPr>
        <p:spPr bwMode="auto">
          <a:xfrm flipH="1">
            <a:off x="5307013" y="4273550"/>
            <a:ext cx="312737" cy="258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87" name="Straight Arrow Connector 25"/>
          <p:cNvCxnSpPr>
            <a:cxnSpLocks noChangeShapeType="1"/>
          </p:cNvCxnSpPr>
          <p:nvPr/>
        </p:nvCxnSpPr>
        <p:spPr bwMode="auto">
          <a:xfrm flipH="1">
            <a:off x="6067425" y="5110163"/>
            <a:ext cx="312738" cy="79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188" name="TextBox 26"/>
          <p:cNvSpPr txBox="1">
            <a:spLocks noChangeArrowheads="1"/>
          </p:cNvSpPr>
          <p:nvPr/>
        </p:nvSpPr>
        <p:spPr bwMode="auto">
          <a:xfrm>
            <a:off x="1281113" y="4638675"/>
            <a:ext cx="1917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GB" sz="1600"/>
              <a:t>Reference material</a:t>
            </a:r>
          </a:p>
        </p:txBody>
      </p:sp>
      <p:sp>
        <p:nvSpPr>
          <p:cNvPr id="7189" name="TextBox 17"/>
          <p:cNvSpPr txBox="1">
            <a:spLocks noChangeArrowheads="1"/>
          </p:cNvSpPr>
          <p:nvPr/>
        </p:nvSpPr>
        <p:spPr bwMode="auto">
          <a:xfrm>
            <a:off x="847725" y="1528763"/>
            <a:ext cx="27844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FF0000"/>
                </a:solidFill>
              </a:rPr>
              <a:t>Positive ion mode</a:t>
            </a:r>
          </a:p>
        </p:txBody>
      </p:sp>
      <p:sp>
        <p:nvSpPr>
          <p:cNvPr id="7190" name="TextBox 28"/>
          <p:cNvSpPr txBox="1">
            <a:spLocks noChangeArrowheads="1"/>
          </p:cNvSpPr>
          <p:nvPr/>
        </p:nvSpPr>
        <p:spPr bwMode="auto">
          <a:xfrm>
            <a:off x="919163" y="3935413"/>
            <a:ext cx="2786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FF0000"/>
                </a:solidFill>
              </a:rPr>
              <a:t>Negative ion mode</a:t>
            </a:r>
          </a:p>
        </p:txBody>
      </p:sp>
      <p:pic>
        <p:nvPicPr>
          <p:cNvPr id="7191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9400" y="5497513"/>
            <a:ext cx="10541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Connecteur droit 28"/>
          <p:cNvCxnSpPr/>
          <p:nvPr/>
        </p:nvCxnSpPr>
        <p:spPr>
          <a:xfrm>
            <a:off x="1050971" y="98538"/>
            <a:ext cx="0" cy="107297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>
            <a:off x="141451" y="750037"/>
            <a:ext cx="6975771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Imag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66" y="100582"/>
            <a:ext cx="790810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7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173621" y="99724"/>
            <a:ext cx="8256869" cy="574675"/>
          </a:xfrm>
        </p:spPr>
        <p:txBody>
          <a:bodyPr>
            <a:noAutofit/>
          </a:bodyPr>
          <a:lstStyle/>
          <a:p>
            <a:pPr algn="l"/>
            <a:r>
              <a:rPr lang="en-GB" sz="2400" dirty="0">
                <a:latin typeface="Trebuchet MS" charset="0"/>
                <a:cs typeface="Trebuchet MS" charset="0"/>
              </a:rPr>
              <a:t>Example compounds </a:t>
            </a:r>
            <a:r>
              <a:rPr lang="en-GB" sz="2400" dirty="0" err="1">
                <a:latin typeface="Trebuchet MS" charset="0"/>
                <a:cs typeface="Trebuchet MS" charset="0"/>
              </a:rPr>
              <a:t>signficantly</a:t>
            </a:r>
            <a:r>
              <a:rPr lang="en-GB" sz="2400" dirty="0">
                <a:latin typeface="Trebuchet MS" charset="0"/>
                <a:cs typeface="Trebuchet MS" charset="0"/>
              </a:rPr>
              <a:t> changing in drought stressed </a:t>
            </a:r>
            <a:r>
              <a:rPr lang="en-GB" sz="2400" b="1" i="1" dirty="0">
                <a:latin typeface="Trebuchet MS" charset="0"/>
                <a:cs typeface="Trebuchet MS" charset="0"/>
              </a:rPr>
              <a:t>Medicago </a:t>
            </a:r>
            <a:r>
              <a:rPr lang="en-GB" sz="2400" dirty="0">
                <a:latin typeface="Trebuchet MS" charset="0"/>
                <a:cs typeface="Trebuchet MS" charset="0"/>
              </a:rPr>
              <a:t>tentatively identified by LC-HRMS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54075" y="1800225"/>
          <a:ext cx="7129463" cy="4377025"/>
        </p:xfrm>
        <a:graphic>
          <a:graphicData uri="http://schemas.openxmlformats.org/drawingml/2006/table">
            <a:tbl>
              <a:tblPr/>
              <a:tblGrid>
                <a:gridCol w="1960563"/>
                <a:gridCol w="1944687"/>
                <a:gridCol w="1878013"/>
                <a:gridCol w="1346200"/>
              </a:tblGrid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Tentative compound  ID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Levels observed (Up / Down) 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Ionisation mode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Mean max fold change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putrescine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↑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Positive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68.4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hesperetin (iii)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↑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Both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39.1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dihydrobiochanin A (ii)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↑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Positive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33.7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glutathione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↓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Positive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31.7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pisatin (i)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↑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Positive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31.0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ascorbate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↓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Negative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29.4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ferreirin (iii)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↑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Both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25.3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4-anisic anhydride (ii)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↑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Both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24.9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dehydroascorbate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↓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Positive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16.3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ermanin (i)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↑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Positive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15.0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proline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↑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Positive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12.9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cirsiliol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↑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Negative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8.2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hematoxylin (iii)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↑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Negative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7.8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histidine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↑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Positive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6.8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inositol (iv)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↓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Positive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6.4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abscisic acid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↑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Negative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5.0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raffinose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↑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Positive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4.6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glucose-6-phosphate 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↓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Positive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4.4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hexapyranose (iv)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↑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Positive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3.9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oxylipin-3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↑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Positive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3.5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malic acid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↓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Negative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3.5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asparagine 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↑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Positive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3.5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pectolinarigenin (i)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↑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Positive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3.4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gamma-tocopherol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↑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Positive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2.8</a:t>
                      </a:r>
                    </a:p>
                  </a:txBody>
                  <a:tcPr marL="7444" marR="7444" marT="744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6" name="Connecteur droit 5"/>
          <p:cNvCxnSpPr/>
          <p:nvPr/>
        </p:nvCxnSpPr>
        <p:spPr>
          <a:xfrm>
            <a:off x="1050971" y="98538"/>
            <a:ext cx="0" cy="107297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H="1">
            <a:off x="141451" y="750037"/>
            <a:ext cx="6975771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66" y="100582"/>
            <a:ext cx="790810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5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6313" y="1981200"/>
            <a:ext cx="3843337" cy="387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6275388" y="2141538"/>
            <a:ext cx="1968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GB" sz="1600"/>
              <a:t>Well watered plants</a:t>
            </a: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685800" y="2141538"/>
            <a:ext cx="1517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GB" sz="1600"/>
              <a:t>Drought plants</a:t>
            </a:r>
          </a:p>
        </p:txBody>
      </p:sp>
      <p:grpSp>
        <p:nvGrpSpPr>
          <p:cNvPr id="9222" name="Group 2"/>
          <p:cNvGrpSpPr>
            <a:grpSpLocks/>
          </p:cNvGrpSpPr>
          <p:nvPr/>
        </p:nvGrpSpPr>
        <p:grpSpPr bwMode="auto">
          <a:xfrm>
            <a:off x="6996113" y="4159250"/>
            <a:ext cx="1589087" cy="2311400"/>
            <a:chOff x="576" y="1008"/>
            <a:chExt cx="2124" cy="3200"/>
          </a:xfrm>
        </p:grpSpPr>
        <p:pic>
          <p:nvPicPr>
            <p:cNvPr id="9225" name="Picture 3" descr="j13242~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008"/>
              <a:ext cx="2124" cy="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6" name="Line 12"/>
            <p:cNvSpPr>
              <a:spLocks noChangeShapeType="1"/>
            </p:cNvSpPr>
            <p:nvPr/>
          </p:nvSpPr>
          <p:spPr bwMode="auto">
            <a:xfrm>
              <a:off x="1728" y="3312"/>
              <a:ext cx="240" cy="33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FR"/>
            </a:p>
          </p:txBody>
        </p:sp>
      </p:grpSp>
      <p:cxnSp>
        <p:nvCxnSpPr>
          <p:cNvPr id="9223" name="Straight Arrow Connector 9"/>
          <p:cNvCxnSpPr>
            <a:cxnSpLocks noChangeShapeType="1"/>
          </p:cNvCxnSpPr>
          <p:nvPr/>
        </p:nvCxnSpPr>
        <p:spPr bwMode="auto">
          <a:xfrm flipH="1">
            <a:off x="5776913" y="2557463"/>
            <a:ext cx="784225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24" name="Straight Arrow Connector 11"/>
          <p:cNvCxnSpPr>
            <a:cxnSpLocks noChangeShapeType="1"/>
          </p:cNvCxnSpPr>
          <p:nvPr/>
        </p:nvCxnSpPr>
        <p:spPr bwMode="auto">
          <a:xfrm>
            <a:off x="2324100" y="2422525"/>
            <a:ext cx="463550" cy="344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" name="Title 1"/>
          <p:cNvSpPr txBox="1">
            <a:spLocks/>
          </p:cNvSpPr>
          <p:nvPr/>
        </p:nvSpPr>
        <p:spPr>
          <a:xfrm>
            <a:off x="1173621" y="98539"/>
            <a:ext cx="7970379" cy="499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smtClean="0">
                <a:latin typeface="+mn-lt"/>
                <a:cs typeface="Trebuchet MS" charset="0"/>
              </a:rPr>
              <a:t>Baseline metabolome data </a:t>
            </a:r>
            <a:br>
              <a:rPr lang="en-GB" sz="2800" smtClean="0">
                <a:latin typeface="+mn-lt"/>
                <a:cs typeface="Trebuchet MS" charset="0"/>
              </a:rPr>
            </a:br>
            <a:r>
              <a:rPr lang="en-GB" sz="2800" smtClean="0">
                <a:latin typeface="+mn-lt"/>
                <a:cs typeface="Trebuchet MS" charset="0"/>
              </a:rPr>
              <a:t>from </a:t>
            </a:r>
            <a:r>
              <a:rPr lang="en-GB" sz="2800" b="1" i="1" smtClean="0">
                <a:latin typeface="+mn-lt"/>
                <a:cs typeface="Trebuchet MS" charset="0"/>
              </a:rPr>
              <a:t>Medicago</a:t>
            </a:r>
            <a:r>
              <a:rPr lang="en-GB" sz="2800" smtClean="0">
                <a:latin typeface="+mn-lt"/>
                <a:cs typeface="Trebuchet MS" charset="0"/>
              </a:rPr>
              <a:t> pilot – LC-HRMS PCA</a:t>
            </a:r>
            <a:endParaRPr lang="en-GB" sz="2800" dirty="0">
              <a:latin typeface="+mn-lt"/>
              <a:cs typeface="Trebuchet MS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1050971" y="98538"/>
            <a:ext cx="0" cy="107297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141451" y="750037"/>
            <a:ext cx="6975771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66" y="100582"/>
            <a:ext cx="790810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0688" y="1984375"/>
            <a:ext cx="4343400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21"/>
          <p:cNvSpPr txBox="1">
            <a:spLocks noChangeArrowheads="1"/>
          </p:cNvSpPr>
          <p:nvPr/>
        </p:nvSpPr>
        <p:spPr bwMode="auto">
          <a:xfrm>
            <a:off x="414338" y="1662113"/>
            <a:ext cx="3357562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0363" indent="-360363">
              <a:defRPr sz="1400">
                <a:solidFill>
                  <a:srgbClr val="262E37"/>
                </a:solidFill>
                <a:latin typeface="Trebuchet MS" charset="0"/>
                <a:ea typeface="ＭＳ Ｐゴシック" charset="0"/>
                <a:cs typeface="Trebuchet MS" charset="0"/>
              </a:defRPr>
            </a:lvl1pPr>
            <a:lvl2pPr marL="742950" indent="-285750">
              <a:defRPr sz="1200">
                <a:solidFill>
                  <a:srgbClr val="262E37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 marL="1143000">
              <a:defRPr sz="1200">
                <a:solidFill>
                  <a:srgbClr val="262E37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 marL="1600200">
              <a:defRPr sz="1100">
                <a:solidFill>
                  <a:srgbClr val="262E37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 marL="2057400">
              <a:defRPr sz="1100">
                <a:solidFill>
                  <a:srgbClr val="262E37"/>
                </a:solidFill>
                <a:latin typeface="Trebuchet MS" charset="0"/>
                <a:ea typeface="Trebuchet MS" charset="0"/>
                <a:cs typeface="Trebuchet MS" charset="0"/>
              </a:defRPr>
            </a:lvl5pPr>
            <a:lvl6pPr eaLnBrk="0" hangingPunct="0">
              <a:buClr>
                <a:schemeClr val="tx2"/>
              </a:buClr>
              <a:buSzPct val="85000"/>
              <a:buFont typeface="Lucida Grande" charset="0"/>
              <a:buChar char="+"/>
              <a:defRPr sz="1100">
                <a:solidFill>
                  <a:srgbClr val="262E37"/>
                </a:solidFill>
                <a:latin typeface="Trebuchet MS" charset="0"/>
                <a:ea typeface="Trebuchet MS" charset="0"/>
                <a:cs typeface="Trebuchet MS" charset="0"/>
              </a:defRPr>
            </a:lvl6pPr>
            <a:lvl7pPr eaLnBrk="0" hangingPunct="0">
              <a:buClr>
                <a:schemeClr val="tx2"/>
              </a:buClr>
              <a:buSzPct val="85000"/>
              <a:buFont typeface="Lucida Grande" charset="0"/>
              <a:buChar char="+"/>
              <a:defRPr sz="1100">
                <a:solidFill>
                  <a:srgbClr val="262E37"/>
                </a:solidFill>
                <a:latin typeface="Trebuchet MS" charset="0"/>
                <a:ea typeface="Trebuchet MS" charset="0"/>
                <a:cs typeface="Trebuchet MS" charset="0"/>
              </a:defRPr>
            </a:lvl7pPr>
            <a:lvl8pPr eaLnBrk="0" hangingPunct="0">
              <a:buClr>
                <a:schemeClr val="tx2"/>
              </a:buClr>
              <a:buSzPct val="85000"/>
              <a:buFont typeface="Lucida Grande" charset="0"/>
              <a:buChar char="+"/>
              <a:defRPr sz="1100">
                <a:solidFill>
                  <a:srgbClr val="262E37"/>
                </a:solidFill>
                <a:latin typeface="Trebuchet MS" charset="0"/>
                <a:ea typeface="Trebuchet MS" charset="0"/>
                <a:cs typeface="Trebuchet MS" charset="0"/>
              </a:defRPr>
            </a:lvl8pPr>
            <a:lvl9pPr eaLnBrk="0" hangingPunct="0">
              <a:buClr>
                <a:schemeClr val="tx2"/>
              </a:buClr>
              <a:buSzPct val="85000"/>
              <a:buFont typeface="Lucida Grande" charset="0"/>
              <a:buChar char="+"/>
              <a:defRPr sz="1100">
                <a:solidFill>
                  <a:srgbClr val="262E37"/>
                </a:solidFill>
                <a:latin typeface="Trebuchet MS" charset="0"/>
                <a:ea typeface="Trebuchet MS" charset="0"/>
                <a:cs typeface="Trebuchet MS" charset="0"/>
              </a:defRPr>
            </a:lvl9pPr>
          </a:lstStyle>
          <a:p>
            <a:pPr>
              <a:buFontTx/>
              <a:buChar char="•"/>
            </a:pPr>
            <a:r>
              <a:rPr lang="en-GB"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Significant t-test results highlighted by brighter colours</a:t>
            </a:r>
          </a:p>
          <a:p>
            <a:pPr>
              <a:buFontTx/>
              <a:buChar char="•"/>
            </a:pPr>
            <a:endParaRPr lang="en-GB" sz="2000">
              <a:solidFill>
                <a:schemeClr val="tx1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buFontTx/>
              <a:buChar char="•"/>
            </a:pPr>
            <a:endParaRPr lang="en-GB" sz="2000">
              <a:solidFill>
                <a:schemeClr val="tx1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buFontTx/>
              <a:buChar char="•"/>
            </a:pPr>
            <a:r>
              <a:rPr lang="en-GB"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Clearly metabolic changes associated with drought stress have been detected in the seeds</a:t>
            </a:r>
            <a:endParaRPr lang="en-US" sz="2000">
              <a:solidFill>
                <a:schemeClr val="tx1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pSp>
        <p:nvGrpSpPr>
          <p:cNvPr id="10245" name="Group 2"/>
          <p:cNvGrpSpPr>
            <a:grpSpLocks/>
          </p:cNvGrpSpPr>
          <p:nvPr/>
        </p:nvGrpSpPr>
        <p:grpSpPr bwMode="auto">
          <a:xfrm>
            <a:off x="554038" y="4902200"/>
            <a:ext cx="1346200" cy="1639888"/>
            <a:chOff x="576" y="1008"/>
            <a:chExt cx="2124" cy="3200"/>
          </a:xfrm>
        </p:grpSpPr>
        <p:pic>
          <p:nvPicPr>
            <p:cNvPr id="10246" name="Picture 3" descr="j13242~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008"/>
              <a:ext cx="2124" cy="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7" name="Line 12"/>
            <p:cNvSpPr>
              <a:spLocks noChangeShapeType="1"/>
            </p:cNvSpPr>
            <p:nvPr/>
          </p:nvSpPr>
          <p:spPr bwMode="auto">
            <a:xfrm>
              <a:off x="1728" y="3312"/>
              <a:ext cx="240" cy="33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FR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1173621" y="98539"/>
            <a:ext cx="7970379" cy="499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>
                <a:latin typeface="Trebuchet MS" charset="0"/>
                <a:cs typeface="Trebuchet MS" charset="0"/>
              </a:rPr>
              <a:t>Metabolite variation in drought stressed </a:t>
            </a:r>
            <a:r>
              <a:rPr lang="en-GB" sz="2800" dirty="0" err="1">
                <a:latin typeface="Trebuchet MS" charset="0"/>
                <a:cs typeface="Trebuchet MS" charset="0"/>
              </a:rPr>
              <a:t>vs</a:t>
            </a:r>
            <a:r>
              <a:rPr lang="en-GB" sz="2800" dirty="0">
                <a:latin typeface="Trebuchet MS" charset="0"/>
                <a:cs typeface="Trebuchet MS" charset="0"/>
              </a:rPr>
              <a:t> well watered </a:t>
            </a:r>
            <a:r>
              <a:rPr lang="en-GB" sz="2800" b="1" dirty="0">
                <a:latin typeface="Trebuchet MS" charset="0"/>
                <a:cs typeface="Trebuchet MS" charset="0"/>
              </a:rPr>
              <a:t>pea </a:t>
            </a:r>
            <a:r>
              <a:rPr lang="en-GB" sz="2800" dirty="0">
                <a:latin typeface="Trebuchet MS" charset="0"/>
                <a:cs typeface="Trebuchet MS" charset="0"/>
              </a:rPr>
              <a:t>study: NMR data</a:t>
            </a:r>
            <a:endParaRPr lang="en-GB" sz="2800" dirty="0">
              <a:latin typeface="+mn-lt"/>
              <a:cs typeface="Trebuchet MS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1050971" y="98538"/>
            <a:ext cx="0" cy="107297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141451" y="750037"/>
            <a:ext cx="6975771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66" y="100582"/>
            <a:ext cx="790810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3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192825" y="98538"/>
            <a:ext cx="7513226" cy="566737"/>
          </a:xfrm>
        </p:spPr>
        <p:txBody>
          <a:bodyPr>
            <a:noAutofit/>
          </a:bodyPr>
          <a:lstStyle/>
          <a:p>
            <a:pPr algn="l"/>
            <a:r>
              <a:rPr lang="en-GB" sz="2800" dirty="0">
                <a:latin typeface="+mn-lt"/>
                <a:cs typeface="Trebuchet MS" charset="0"/>
              </a:rPr>
              <a:t>Metabolite variation in drought stressed </a:t>
            </a:r>
            <a:r>
              <a:rPr lang="en-GB" sz="2800" dirty="0" err="1">
                <a:latin typeface="+mn-lt"/>
                <a:cs typeface="Trebuchet MS" charset="0"/>
              </a:rPr>
              <a:t>vs</a:t>
            </a:r>
            <a:r>
              <a:rPr lang="en-GB" sz="2800" dirty="0">
                <a:latin typeface="+mn-lt"/>
                <a:cs typeface="Trebuchet MS" charset="0"/>
              </a:rPr>
              <a:t> well watered </a:t>
            </a:r>
            <a:r>
              <a:rPr lang="en-GB" sz="2800" b="1" dirty="0">
                <a:latin typeface="+mn-lt"/>
                <a:cs typeface="Trebuchet MS" charset="0"/>
              </a:rPr>
              <a:t>pea </a:t>
            </a:r>
            <a:r>
              <a:rPr lang="en-GB" sz="2800" dirty="0">
                <a:latin typeface="+mn-lt"/>
                <a:cs typeface="Trebuchet MS" charset="0"/>
              </a:rPr>
              <a:t>study: NMR data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5613" y="2541588"/>
          <a:ext cx="8091487" cy="3275017"/>
        </p:xfrm>
        <a:graphic>
          <a:graphicData uri="http://schemas.openxmlformats.org/drawingml/2006/table">
            <a:tbl>
              <a:tblPr/>
              <a:tblGrid>
                <a:gridCol w="2501900"/>
                <a:gridCol w="5589587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262E37"/>
                          </a:solidFill>
                          <a:effectLst/>
                          <a:latin typeface="Trebuchet MS" charset="0"/>
                          <a:ea typeface="ヒラギノ角ゴ Pro W3" charset="0"/>
                          <a:cs typeface="ヒラギノ角ゴ Pro W3" charset="0"/>
                        </a:rPr>
                        <a:t>Metabolite</a:t>
                      </a:r>
                      <a:endParaRPr kumimoji="0" lang="en-GB" sz="1600" b="1" i="0" u="none" strike="noStrike" cap="none" normalizeH="0" baseline="0">
                        <a:ln>
                          <a:noFill/>
                        </a:ln>
                        <a:solidFill>
                          <a:srgbClr val="262E37"/>
                        </a:solidFill>
                        <a:effectLst/>
                        <a:latin typeface="Calibri" charset="0"/>
                        <a:ea typeface="ヒラギノ角ゴ Pro W3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262E37"/>
                          </a:solidFill>
                          <a:effectLst/>
                          <a:latin typeface="Trebuchet MS" charset="0"/>
                          <a:ea typeface="ヒラギノ角ゴ Pro W3" charset="0"/>
                          <a:cs typeface="ヒラギノ角ゴ Pro W3" charset="0"/>
                        </a:rPr>
                        <a:t>Chemical shift correlations (ppm)</a:t>
                      </a:r>
                      <a:endParaRPr kumimoji="0" lang="en-GB" sz="1600" b="1" i="0" u="none" strike="noStrike" cap="none" normalizeH="0" baseline="0">
                        <a:ln>
                          <a:noFill/>
                        </a:ln>
                        <a:solidFill>
                          <a:srgbClr val="262E37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8E7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62E37"/>
                          </a:solidFill>
                          <a:effectLst/>
                          <a:latin typeface="Trebuchet MS" charset="0"/>
                          <a:ea typeface="ヒラギノ角ゴ Pro W3" charset="0"/>
                          <a:cs typeface="ヒラギノ角ゴ Pro W3" charset="0"/>
                        </a:rPr>
                        <a:t>Proline 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262E37"/>
                        </a:solidFill>
                        <a:effectLst/>
                        <a:latin typeface="Calibri" charset="0"/>
                        <a:ea typeface="ヒラギノ角ゴ Pro W3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62E37"/>
                          </a:solidFill>
                          <a:effectLst/>
                          <a:latin typeface="Trebuchet MS" charset="0"/>
                          <a:ea typeface="ヒラギノ角ゴ Pro W3" charset="0"/>
                          <a:cs typeface="ヒラギノ角ゴ Pro W3" charset="0"/>
                        </a:rPr>
                        <a:t>4.133-63.87; 3.342-48.72; 3.423-48.68; 2.071-31.55; 2.356-31.61; 2.009-26.41.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262E37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8E7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62E37"/>
                          </a:solidFill>
                          <a:effectLst/>
                          <a:latin typeface="Trebuchet MS" charset="0"/>
                          <a:ea typeface="ヒラギノ角ゴ Pro W3" charset="0"/>
                          <a:cs typeface="ヒラギノ角ゴ Pro W3" charset="0"/>
                        </a:rPr>
                        <a:t>Leucine 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262E37"/>
                        </a:solidFill>
                        <a:effectLst/>
                        <a:latin typeface="Calibri" charset="0"/>
                        <a:ea typeface="ヒラギノ角ゴ Pro W3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62E37"/>
                          </a:solidFill>
                          <a:effectLst/>
                          <a:latin typeface="Trebuchet MS" charset="0"/>
                          <a:ea typeface="ヒラギノ角ゴ Pro W3" charset="0"/>
                          <a:cs typeface="ヒラギノ角ゴ Pro W3" charset="0"/>
                        </a:rPr>
                        <a:t>1.712-42.34; 0.969-24.77; 0.957-23.68.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262E37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8E7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62E37"/>
                          </a:solidFill>
                          <a:effectLst/>
                          <a:latin typeface="Trebuchet MS" charset="0"/>
                          <a:ea typeface="ヒラギノ角ゴ Pro W3" charset="0"/>
                          <a:cs typeface="ヒラギノ角ゴ Pro W3" charset="0"/>
                        </a:rPr>
                        <a:t>Isoleucine 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262E37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62E37"/>
                          </a:solidFill>
                          <a:effectLst/>
                          <a:latin typeface="Trebuchet MS" charset="0"/>
                          <a:ea typeface="ヒラギノ角ゴ Pro W3" charset="0"/>
                          <a:cs typeface="ヒラギノ角ゴ Pro W3" charset="0"/>
                        </a:rPr>
                        <a:t>1.013-17.24; 0.938-13.55.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262E37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8E7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62E37"/>
                          </a:solidFill>
                          <a:effectLst/>
                          <a:latin typeface="Trebuchet MS" charset="0"/>
                          <a:ea typeface="ヒラギノ角ゴ Pro W3" charset="0"/>
                          <a:cs typeface="ヒラギノ角ゴ Pro W3" charset="0"/>
                        </a:rPr>
                        <a:t>Valine 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262E37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62E37"/>
                          </a:solidFill>
                          <a:effectLst/>
                          <a:latin typeface="Trebuchet MS" charset="0"/>
                          <a:ea typeface="ヒラギノ角ゴ Pro W3" charset="0"/>
                          <a:cs typeface="ヒラギノ角ゴ Pro W3" charset="0"/>
                        </a:rPr>
                        <a:t>3.615-63.25; 2.289-31.84; 1.049-20.64; 0.999-19.37.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262E37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8E7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62E37"/>
                          </a:solidFill>
                          <a:effectLst/>
                          <a:latin typeface="Trebuchet MS" charset="0"/>
                          <a:ea typeface="ヒラギノ角ゴ Pro W3" charset="0"/>
                          <a:cs typeface="ヒラギノ角ゴ Pro W3" charset="0"/>
                        </a:rPr>
                        <a:t>Threonine 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262E37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62E37"/>
                          </a:solidFill>
                          <a:effectLst/>
                          <a:latin typeface="Trebuchet MS" charset="0"/>
                          <a:ea typeface="ヒラギノ角ゴ Pro W3" charset="0"/>
                          <a:cs typeface="ヒラギノ角ゴ Pro W3" charset="0"/>
                        </a:rPr>
                        <a:t>4.259-68.56; 1.336-21.90.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262E37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8E7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62E37"/>
                          </a:solidFill>
                          <a:effectLst/>
                          <a:latin typeface="Trebuchet MS" charset="0"/>
                          <a:ea typeface="ヒラギノ角ゴ Pro W3" charset="0"/>
                          <a:cs typeface="ヒラギノ角ゴ Pro W3" charset="0"/>
                        </a:rPr>
                        <a:t>γ-aminobutyrate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262E37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62E37"/>
                          </a:solidFill>
                          <a:effectLst/>
                          <a:latin typeface="Trebuchet MS" charset="0"/>
                          <a:ea typeface="ヒラギノ角ゴ Pro W3" charset="0"/>
                          <a:cs typeface="ヒラギノ角ゴ Pro W3" charset="0"/>
                        </a:rPr>
                        <a:t>3.012-41.92; 2.311-36.91; 1.904-26.21.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262E37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8E7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62E37"/>
                          </a:solidFill>
                          <a:effectLst/>
                          <a:latin typeface="Trebuchet MS" charset="0"/>
                          <a:ea typeface="ヒラギノ角ゴ Pro W3" charset="0"/>
                          <a:cs typeface="ヒラギノ角ゴ Pro W3" charset="0"/>
                        </a:rPr>
                        <a:t>Homoserine (CID:7799)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262E37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62E37"/>
                          </a:solidFill>
                          <a:effectLst/>
                          <a:latin typeface="Trebuchet MS" charset="0"/>
                          <a:ea typeface="ヒラギノ角ゴ Pro W3" charset="0"/>
                          <a:cs typeface="ヒラギノ角ゴ Pro W3" charset="0"/>
                        </a:rPr>
                        <a:t>3.858-56.13; 3.783-61.40; 2.152-34.82; 2.033-34.78.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262E37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8E7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62E37"/>
                          </a:solidFill>
                          <a:effectLst/>
                          <a:latin typeface="Trebuchet MS" charset="0"/>
                          <a:ea typeface="ヒラギノ角ゴ Pro W3" charset="0"/>
                          <a:cs typeface="ヒラギノ角ゴ Pro W3" charset="0"/>
                        </a:rPr>
                        <a:t>Myoinositol (CID:892)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262E37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62E37"/>
                          </a:solidFill>
                          <a:effectLst/>
                          <a:latin typeface="Trebuchet MS" charset="0"/>
                          <a:ea typeface="ヒラギノ角ゴ Pro W3" charset="0"/>
                          <a:cs typeface="ヒラギノ角ゴ Pro W3" charset="0"/>
                        </a:rPr>
                        <a:t>4.061-74.95; 3.624-75.24; 3.544-73.89; 3.270-77.14.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262E37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8E7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62E37"/>
                          </a:solidFill>
                          <a:effectLst/>
                          <a:latin typeface="Trebuchet MS" charset="0"/>
                          <a:ea typeface="ヒラギノ角ゴ Pro W3" charset="0"/>
                          <a:cs typeface="ヒラギノ角ゴ Pro W3" charset="0"/>
                        </a:rPr>
                        <a:t>Trigonelline (CID:5570)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262E37"/>
                        </a:solidFill>
                        <a:effectLst/>
                        <a:latin typeface="Calibri" charset="0"/>
                        <a:ea typeface="ヒラギノ角ゴ Pro W3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62E37"/>
                          </a:solidFill>
                          <a:effectLst/>
                          <a:latin typeface="Trebuchet MS" charset="0"/>
                          <a:ea typeface="ヒラギノ角ゴ Pro W3" charset="0"/>
                          <a:cs typeface="ヒラギノ角ゴ Pro W3" charset="0"/>
                        </a:rPr>
                        <a:t>9.132-148.40; 8.841-147.50; 8.821-148.57; 8.089-130.17; 4.437-50.92.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262E37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8E7"/>
                    </a:solidFill>
                  </a:tcPr>
                </a:tc>
              </a:tr>
            </a:tbl>
          </a:graphicData>
        </a:graphic>
      </p:graphicFrame>
      <p:cxnSp>
        <p:nvCxnSpPr>
          <p:cNvPr id="4" name="Connecteur droit 3"/>
          <p:cNvCxnSpPr/>
          <p:nvPr/>
        </p:nvCxnSpPr>
        <p:spPr>
          <a:xfrm>
            <a:off x="1050971" y="98538"/>
            <a:ext cx="0" cy="107297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flipH="1">
            <a:off x="141451" y="801130"/>
            <a:ext cx="6975771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66" y="100582"/>
            <a:ext cx="790810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3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048032"/>
              </p:ext>
            </p:extLst>
          </p:nvPr>
        </p:nvGraphicFramePr>
        <p:xfrm>
          <a:off x="1031445" y="1089286"/>
          <a:ext cx="10793413" cy="559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7" name="Document" r:id="rId4" imgW="9042400" imgH="4686300" progId="Word.Document.12">
                  <p:embed/>
                </p:oleObj>
              </mc:Choice>
              <mc:Fallback>
                <p:oleObj name="Document" r:id="rId4" imgW="9042400" imgH="4686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1445" y="1089286"/>
                        <a:ext cx="10793413" cy="559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 2" descr="ABSTRESS v2 300 dpi in grey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67868" y="0"/>
            <a:ext cx="2168627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1050971" y="98538"/>
            <a:ext cx="0" cy="107297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H="1">
            <a:off x="141451" y="750037"/>
            <a:ext cx="6975771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66" y="100582"/>
            <a:ext cx="790810" cy="584775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84763" y="-278005"/>
            <a:ext cx="7779850" cy="1143001"/>
          </a:xfrm>
        </p:spPr>
        <p:txBody>
          <a:bodyPr/>
          <a:lstStyle/>
          <a:p>
            <a:pPr algn="l"/>
            <a:r>
              <a:rPr lang="fr-FR" sz="3600" b="1" dirty="0" err="1" smtClean="0">
                <a:ea typeface="ＭＳ Ｐゴシック" charset="-128"/>
              </a:rPr>
              <a:t>Tasks</a:t>
            </a:r>
            <a:endParaRPr lang="fr-FR" sz="2400" b="1" dirty="0" smtClean="0">
              <a:ea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3911" y="5462425"/>
            <a:ext cx="7035705" cy="842367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06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entagone 103"/>
          <p:cNvSpPr/>
          <p:nvPr/>
        </p:nvSpPr>
        <p:spPr>
          <a:xfrm>
            <a:off x="116077" y="1412776"/>
            <a:ext cx="8964612" cy="4824536"/>
          </a:xfrm>
          <a:prstGeom prst="homePlate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" name="Pentagone 103"/>
          <p:cNvSpPr/>
          <p:nvPr/>
        </p:nvSpPr>
        <p:spPr>
          <a:xfrm>
            <a:off x="6588125" y="4221088"/>
            <a:ext cx="2555875" cy="2016224"/>
          </a:xfrm>
          <a:prstGeom prst="homePlate">
            <a:avLst>
              <a:gd name="adj" fmla="val 41587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00"/>
          </a:p>
        </p:txBody>
      </p:sp>
      <p:sp>
        <p:nvSpPr>
          <p:cNvPr id="26629" name="Line 82"/>
          <p:cNvSpPr>
            <a:spLocks noChangeShapeType="1"/>
          </p:cNvSpPr>
          <p:nvPr/>
        </p:nvSpPr>
        <p:spPr bwMode="auto">
          <a:xfrm>
            <a:off x="5507360" y="2419747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26634" name="Connecteur droit avec flèche 19"/>
          <p:cNvCxnSpPr>
            <a:cxnSpLocks noChangeShapeType="1"/>
          </p:cNvCxnSpPr>
          <p:nvPr/>
        </p:nvCxnSpPr>
        <p:spPr bwMode="auto">
          <a:xfrm>
            <a:off x="7294984" y="3486720"/>
            <a:ext cx="0" cy="6492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35" name="Connecteur droit avec flèche 19"/>
          <p:cNvCxnSpPr>
            <a:cxnSpLocks noChangeShapeType="1"/>
          </p:cNvCxnSpPr>
          <p:nvPr/>
        </p:nvCxnSpPr>
        <p:spPr bwMode="auto">
          <a:xfrm>
            <a:off x="3491235" y="2024460"/>
            <a:ext cx="792733" cy="39642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6636" name="Rectangle 44"/>
          <p:cNvSpPr>
            <a:spLocks noChangeArrowheads="1"/>
          </p:cNvSpPr>
          <p:nvPr/>
        </p:nvSpPr>
        <p:spPr bwMode="auto">
          <a:xfrm>
            <a:off x="6659563" y="4311004"/>
            <a:ext cx="20891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dirty="0">
                <a:cs typeface="Arial" pitchFamily="34" charset="0"/>
              </a:rPr>
              <a:t>Impact of </a:t>
            </a:r>
            <a:r>
              <a:rPr lang="en-GB" sz="1600" dirty="0" smtClean="0">
                <a:cs typeface="Arial" pitchFamily="34" charset="0"/>
              </a:rPr>
              <a:t>      mutated </a:t>
            </a:r>
            <a:r>
              <a:rPr lang="en-GB" sz="1600" dirty="0">
                <a:cs typeface="Arial" pitchFamily="34" charset="0"/>
              </a:rPr>
              <a:t>genes on performance of symbiotic N fixation in </a:t>
            </a:r>
            <a:r>
              <a:rPr lang="en-GB" sz="1600" dirty="0" err="1">
                <a:cs typeface="Arial" pitchFamily="34" charset="0"/>
              </a:rPr>
              <a:t>fusarium</a:t>
            </a:r>
            <a:r>
              <a:rPr lang="en-GB" sz="1600" dirty="0">
                <a:cs typeface="Arial" pitchFamily="34" charset="0"/>
              </a:rPr>
              <a:t>/drought stress interaction in </a:t>
            </a:r>
            <a:r>
              <a:rPr lang="en-GB" sz="1600" b="1" dirty="0">
                <a:cs typeface="Arial" pitchFamily="34" charset="0"/>
              </a:rPr>
              <a:t>WP3</a:t>
            </a:r>
            <a:endParaRPr lang="fr-FR" sz="1600" b="1" dirty="0"/>
          </a:p>
        </p:txBody>
      </p:sp>
      <p:cxnSp>
        <p:nvCxnSpPr>
          <p:cNvPr id="26641" name="Connecteur droit avec flèche 19"/>
          <p:cNvCxnSpPr>
            <a:cxnSpLocks noChangeShapeType="1"/>
            <a:stCxn id="38" idx="3"/>
          </p:cNvCxnSpPr>
          <p:nvPr/>
        </p:nvCxnSpPr>
        <p:spPr bwMode="auto">
          <a:xfrm flipV="1">
            <a:off x="3419873" y="2564904"/>
            <a:ext cx="864095" cy="50409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2" name="Rectangle 41"/>
          <p:cNvSpPr/>
          <p:nvPr/>
        </p:nvSpPr>
        <p:spPr>
          <a:xfrm>
            <a:off x="4355976" y="2204864"/>
            <a:ext cx="1943100" cy="584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600" dirty="0">
                <a:latin typeface="Arial" charset="0"/>
                <a:ea typeface="ＭＳ Ｐゴシック" charset="0"/>
                <a:cs typeface="ＭＳ Ｐゴシック" charset="0"/>
              </a:rPr>
              <a:t>Nodules </a:t>
            </a:r>
            <a:r>
              <a:rPr lang="fr-FR" sz="1600" dirty="0" err="1">
                <a:latin typeface="Arial" charset="0"/>
                <a:ea typeface="ＭＳ Ｐゴシック" charset="0"/>
                <a:cs typeface="ＭＳ Ｐゴシック" charset="0"/>
              </a:rPr>
              <a:t>sample</a:t>
            </a:r>
            <a:r>
              <a:rPr lang="fr-FR" sz="16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fr-FR" sz="1600" dirty="0" err="1">
                <a:latin typeface="Arial" charset="0"/>
                <a:ea typeface="ＭＳ Ｐゴシック" charset="0"/>
                <a:cs typeface="ＭＳ Ｐゴシック" charset="0"/>
              </a:rPr>
              <a:t>molecular</a:t>
            </a:r>
            <a:r>
              <a:rPr lang="fr-FR" sz="1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1600" dirty="0" err="1">
                <a:latin typeface="Arial" charset="0"/>
                <a:ea typeface="ＭＳ Ｐゴシック" charset="0"/>
                <a:cs typeface="ＭＳ Ｐゴシック" charset="0"/>
              </a:rPr>
              <a:t>analysis</a:t>
            </a:r>
            <a:endParaRPr lang="fr-FR" sz="1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27984" y="4653136"/>
            <a:ext cx="1943100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dirty="0">
                <a:latin typeface="Arial" charset="0"/>
                <a:ea typeface="ＭＳ Ｐゴシック" charset="0"/>
                <a:cs typeface="ＭＳ Ｐゴシック" charset="0"/>
              </a:rPr>
              <a:t>Abundance of </a:t>
            </a:r>
            <a:r>
              <a:rPr lang="en-GB" sz="1400" dirty="0" err="1">
                <a:latin typeface="Arial" charset="0"/>
                <a:ea typeface="ＭＳ Ｐゴシック" charset="0"/>
                <a:cs typeface="ＭＳ Ｐゴシック" charset="0"/>
              </a:rPr>
              <a:t>rhizobacteria</a:t>
            </a:r>
            <a:r>
              <a:rPr lang="en-GB" sz="1400" dirty="0">
                <a:latin typeface="Arial" charset="0"/>
                <a:ea typeface="ＭＳ Ｐゴシック" charset="0"/>
                <a:cs typeface="ＭＳ Ｐゴシック" charset="0"/>
              </a:rPr>
              <a:t> in nodules, number of nodules, impact on N fixation, state of senescence of nodule</a:t>
            </a:r>
          </a:p>
        </p:txBody>
      </p:sp>
      <p:sp>
        <p:nvSpPr>
          <p:cNvPr id="48" name="Pentagone 49"/>
          <p:cNvSpPr/>
          <p:nvPr/>
        </p:nvSpPr>
        <p:spPr>
          <a:xfrm>
            <a:off x="251520" y="5373216"/>
            <a:ext cx="3529013" cy="792163"/>
          </a:xfrm>
          <a:prstGeom prst="homePlat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645" name="Text Box 108"/>
          <p:cNvSpPr txBox="1">
            <a:spLocks noChangeArrowheads="1"/>
          </p:cNvSpPr>
          <p:nvPr/>
        </p:nvSpPr>
        <p:spPr bwMode="auto">
          <a:xfrm>
            <a:off x="251520" y="5445224"/>
            <a:ext cx="2879725" cy="584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1600" b="1" dirty="0"/>
              <a:t>Task 5:</a:t>
            </a:r>
          </a:p>
          <a:p>
            <a:pPr algn="ctr"/>
            <a:r>
              <a:rPr lang="fr-FR" sz="1600" i="1" dirty="0" err="1"/>
              <a:t>Role</a:t>
            </a:r>
            <a:r>
              <a:rPr lang="fr-FR" sz="1600" i="1" dirty="0"/>
              <a:t> of </a:t>
            </a:r>
            <a:r>
              <a:rPr lang="fr-FR" sz="1600" i="1" dirty="0" err="1"/>
              <a:t>symbiotic</a:t>
            </a:r>
            <a:r>
              <a:rPr lang="fr-FR" sz="1600" i="1" dirty="0"/>
              <a:t> </a:t>
            </a:r>
            <a:r>
              <a:rPr lang="fr-FR" sz="1600" i="1" dirty="0" err="1"/>
              <a:t>bacteria</a:t>
            </a:r>
            <a:endParaRPr lang="en-GB" sz="1600" dirty="0"/>
          </a:p>
        </p:txBody>
      </p:sp>
      <p:cxnSp>
        <p:nvCxnSpPr>
          <p:cNvPr id="26646" name="Connecteur droit avec flèche 19"/>
          <p:cNvCxnSpPr>
            <a:cxnSpLocks noChangeShapeType="1"/>
          </p:cNvCxnSpPr>
          <p:nvPr/>
        </p:nvCxnSpPr>
        <p:spPr bwMode="auto">
          <a:xfrm flipV="1">
            <a:off x="3851920" y="5373216"/>
            <a:ext cx="504056" cy="39608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3" name="Flèche courbée vers la gauche 52"/>
          <p:cNvSpPr>
            <a:spLocks noChangeArrowheads="1"/>
          </p:cNvSpPr>
          <p:nvPr/>
        </p:nvSpPr>
        <p:spPr bwMode="auto">
          <a:xfrm rot="10800000">
            <a:off x="4429051" y="2781498"/>
            <a:ext cx="719137" cy="1758950"/>
          </a:xfrm>
          <a:prstGeom prst="curvedLeftArrow">
            <a:avLst>
              <a:gd name="adj1" fmla="val 25003"/>
              <a:gd name="adj2" fmla="val 50005"/>
              <a:gd name="adj3" fmla="val 25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latin typeface="+mn-lt"/>
              <a:ea typeface="+mn-ea"/>
            </a:endParaRPr>
          </a:p>
        </p:txBody>
      </p:sp>
      <p:sp>
        <p:nvSpPr>
          <p:cNvPr id="54" name="Flèche courbée vers la gauche 53"/>
          <p:cNvSpPr>
            <a:spLocks noChangeArrowheads="1"/>
          </p:cNvSpPr>
          <p:nvPr/>
        </p:nvSpPr>
        <p:spPr bwMode="auto">
          <a:xfrm>
            <a:off x="5364088" y="2852936"/>
            <a:ext cx="720725" cy="1758950"/>
          </a:xfrm>
          <a:prstGeom prst="curvedLeftArrow">
            <a:avLst>
              <a:gd name="adj1" fmla="val 25004"/>
              <a:gd name="adj2" fmla="val 49997"/>
              <a:gd name="adj3" fmla="val 25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latin typeface="+mn-lt"/>
              <a:ea typeface="+mn-ea"/>
            </a:endParaRPr>
          </a:p>
        </p:txBody>
      </p:sp>
      <p:cxnSp>
        <p:nvCxnSpPr>
          <p:cNvPr id="26649" name="Connecteur droit avec flèche 19"/>
          <p:cNvCxnSpPr>
            <a:cxnSpLocks noChangeShapeType="1"/>
          </p:cNvCxnSpPr>
          <p:nvPr/>
        </p:nvCxnSpPr>
        <p:spPr bwMode="auto">
          <a:xfrm>
            <a:off x="6228184" y="3501008"/>
            <a:ext cx="104298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" name="Connecteur droit avec flèche 19"/>
          <p:cNvCxnSpPr>
            <a:cxnSpLocks noChangeShapeType="1"/>
          </p:cNvCxnSpPr>
          <p:nvPr/>
        </p:nvCxnSpPr>
        <p:spPr bwMode="auto">
          <a:xfrm>
            <a:off x="1589373" y="2483097"/>
            <a:ext cx="30299" cy="2818111"/>
          </a:xfrm>
          <a:prstGeom prst="straightConnector1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</p:cxnSp>
      <p:sp>
        <p:nvSpPr>
          <p:cNvPr id="35" name="Pentagone 49"/>
          <p:cNvSpPr/>
          <p:nvPr/>
        </p:nvSpPr>
        <p:spPr>
          <a:xfrm>
            <a:off x="251521" y="4365104"/>
            <a:ext cx="3168351" cy="576064"/>
          </a:xfrm>
          <a:prstGeom prst="homePlat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Text Box 108"/>
          <p:cNvSpPr txBox="1">
            <a:spLocks noChangeArrowheads="1"/>
          </p:cNvSpPr>
          <p:nvPr/>
        </p:nvSpPr>
        <p:spPr bwMode="auto">
          <a:xfrm>
            <a:off x="395536" y="4365104"/>
            <a:ext cx="2447925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Task 4:</a:t>
            </a:r>
          </a:p>
          <a:p>
            <a:pPr algn="ctr"/>
            <a:r>
              <a:rPr lang="fr-FR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Metabolomics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Pentagone 49"/>
          <p:cNvSpPr/>
          <p:nvPr/>
        </p:nvSpPr>
        <p:spPr>
          <a:xfrm>
            <a:off x="251520" y="3572942"/>
            <a:ext cx="3168352" cy="576138"/>
          </a:xfrm>
          <a:prstGeom prst="homePlat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Pentagone 49"/>
          <p:cNvSpPr/>
          <p:nvPr/>
        </p:nvSpPr>
        <p:spPr>
          <a:xfrm>
            <a:off x="251521" y="2780927"/>
            <a:ext cx="3168352" cy="576138"/>
          </a:xfrm>
          <a:prstGeom prst="homePlat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Text Box 108"/>
          <p:cNvSpPr txBox="1">
            <a:spLocks noChangeArrowheads="1"/>
          </p:cNvSpPr>
          <p:nvPr/>
        </p:nvSpPr>
        <p:spPr bwMode="auto">
          <a:xfrm>
            <a:off x="251520" y="2780927"/>
            <a:ext cx="2663825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Task 2:</a:t>
            </a:r>
          </a:p>
          <a:p>
            <a:pPr algn="ctr"/>
            <a:r>
              <a:rPr lang="fr-FR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Produce</a:t>
            </a:r>
            <a:r>
              <a:rPr lang="fr-FR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plant </a:t>
            </a:r>
            <a:r>
              <a:rPr lang="fr-FR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material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Text Box 108"/>
          <p:cNvSpPr txBox="1">
            <a:spLocks noChangeArrowheads="1"/>
          </p:cNvSpPr>
          <p:nvPr/>
        </p:nvSpPr>
        <p:spPr bwMode="auto">
          <a:xfrm>
            <a:off x="276920" y="3645024"/>
            <a:ext cx="2663825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Task 3:</a:t>
            </a:r>
          </a:p>
          <a:p>
            <a:pPr algn="ctr"/>
            <a:r>
              <a:rPr lang="fr-FR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Analyzing</a:t>
            </a:r>
            <a:r>
              <a:rPr lang="fr-FR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data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Pentagone 49"/>
          <p:cNvSpPr/>
          <p:nvPr/>
        </p:nvSpPr>
        <p:spPr>
          <a:xfrm>
            <a:off x="250825" y="1508992"/>
            <a:ext cx="3241055" cy="983903"/>
          </a:xfrm>
          <a:prstGeom prst="homePlat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3" name="Text Box 108"/>
          <p:cNvSpPr txBox="1">
            <a:spLocks noChangeArrowheads="1"/>
          </p:cNvSpPr>
          <p:nvPr/>
        </p:nvSpPr>
        <p:spPr bwMode="auto">
          <a:xfrm>
            <a:off x="395288" y="1510580"/>
            <a:ext cx="2663825" cy="95410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Task 1:</a:t>
            </a:r>
          </a:p>
          <a:p>
            <a:pPr algn="ctr"/>
            <a:r>
              <a:rPr lang="fr-FR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Defining</a:t>
            </a:r>
            <a:r>
              <a:rPr lang="fr-FR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experimental</a:t>
            </a:r>
            <a:r>
              <a:rPr lang="fr-FR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setup for cross </a:t>
            </a:r>
            <a:r>
              <a:rPr lang="fr-FR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combination</a:t>
            </a:r>
            <a:r>
              <a:rPr lang="fr-FR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fr-FR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Fusarium</a:t>
            </a:r>
            <a:r>
              <a:rPr lang="fr-FR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fr-FR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drought</a:t>
            </a:r>
            <a:r>
              <a:rPr lang="fr-FR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stress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9" name="Flèche vers la droite 8"/>
          <p:cNvSpPr>
            <a:spLocks noChangeArrowheads="1"/>
          </p:cNvSpPr>
          <p:nvPr/>
        </p:nvSpPr>
        <p:spPr bwMode="auto">
          <a:xfrm>
            <a:off x="103063" y="6538862"/>
            <a:ext cx="1728788" cy="314325"/>
          </a:xfrm>
          <a:prstGeom prst="rightArrow">
            <a:avLst>
              <a:gd name="adj1" fmla="val 50000"/>
              <a:gd name="adj2" fmla="val 50009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0" name="Flèche vers la droite 9"/>
          <p:cNvSpPr>
            <a:spLocks noChangeArrowheads="1"/>
          </p:cNvSpPr>
          <p:nvPr/>
        </p:nvSpPr>
        <p:spPr bwMode="auto">
          <a:xfrm>
            <a:off x="1831851" y="6538862"/>
            <a:ext cx="1728787" cy="314325"/>
          </a:xfrm>
          <a:prstGeom prst="rightArrow">
            <a:avLst>
              <a:gd name="adj1" fmla="val 50000"/>
              <a:gd name="adj2" fmla="val 50009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1" name="Flèche vers la droite 10"/>
          <p:cNvSpPr>
            <a:spLocks noChangeArrowheads="1"/>
          </p:cNvSpPr>
          <p:nvPr/>
        </p:nvSpPr>
        <p:spPr bwMode="auto">
          <a:xfrm>
            <a:off x="3560638" y="6538862"/>
            <a:ext cx="1727200" cy="314325"/>
          </a:xfrm>
          <a:prstGeom prst="rightArrow">
            <a:avLst>
              <a:gd name="adj1" fmla="val 50000"/>
              <a:gd name="adj2" fmla="val 49989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2" name="Flèche vers la droite 11"/>
          <p:cNvSpPr>
            <a:spLocks noChangeArrowheads="1"/>
          </p:cNvSpPr>
          <p:nvPr/>
        </p:nvSpPr>
        <p:spPr bwMode="auto">
          <a:xfrm>
            <a:off x="5287838" y="6538862"/>
            <a:ext cx="1728788" cy="314325"/>
          </a:xfrm>
          <a:prstGeom prst="rightArrow">
            <a:avLst>
              <a:gd name="adj1" fmla="val 50000"/>
              <a:gd name="adj2" fmla="val 50009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3" name="Flèche vers la droite 12"/>
          <p:cNvSpPr>
            <a:spLocks noChangeArrowheads="1"/>
          </p:cNvSpPr>
          <p:nvPr/>
        </p:nvSpPr>
        <p:spPr bwMode="auto">
          <a:xfrm>
            <a:off x="7016626" y="6538862"/>
            <a:ext cx="1728787" cy="314325"/>
          </a:xfrm>
          <a:prstGeom prst="rightArrow">
            <a:avLst>
              <a:gd name="adj1" fmla="val 50000"/>
              <a:gd name="adj2" fmla="val 50009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5" name="Espace réservé du contenu 2"/>
          <p:cNvSpPr txBox="1">
            <a:spLocks/>
          </p:cNvSpPr>
          <p:nvPr/>
        </p:nvSpPr>
        <p:spPr bwMode="auto">
          <a:xfrm>
            <a:off x="-39812" y="6197550"/>
            <a:ext cx="216058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fr-FR" sz="2400" b="1" i="1">
                <a:latin typeface="Calibri" pitchFamily="34" charset="0"/>
              </a:rPr>
              <a:t>Time (months)</a:t>
            </a:r>
            <a:endParaRPr lang="fr-FR" sz="2400" i="1">
              <a:latin typeface="Calibri" pitchFamily="34" charset="0"/>
            </a:endParaRPr>
          </a:p>
        </p:txBody>
      </p:sp>
      <p:sp>
        <p:nvSpPr>
          <p:cNvPr id="66" name="Espace réservé du contenu 2"/>
          <p:cNvSpPr txBox="1">
            <a:spLocks/>
          </p:cNvSpPr>
          <p:nvPr/>
        </p:nvSpPr>
        <p:spPr bwMode="auto">
          <a:xfrm>
            <a:off x="1400051" y="6443612"/>
            <a:ext cx="3603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fr-FR" sz="2400" b="1">
                <a:latin typeface="Calibri" pitchFamily="34" charset="0"/>
              </a:rPr>
              <a:t>6</a:t>
            </a:r>
            <a:endParaRPr lang="fr-FR" sz="2400">
              <a:latin typeface="Calibri" pitchFamily="34" charset="0"/>
            </a:endParaRPr>
          </a:p>
        </p:txBody>
      </p:sp>
      <p:sp>
        <p:nvSpPr>
          <p:cNvPr id="67" name="Espace réservé du contenu 2"/>
          <p:cNvSpPr txBox="1">
            <a:spLocks/>
          </p:cNvSpPr>
          <p:nvPr/>
        </p:nvSpPr>
        <p:spPr bwMode="auto">
          <a:xfrm>
            <a:off x="2979613" y="6443612"/>
            <a:ext cx="5048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fr-FR" sz="2400" b="1">
                <a:latin typeface="Calibri" pitchFamily="34" charset="0"/>
              </a:rPr>
              <a:t>12</a:t>
            </a:r>
            <a:endParaRPr lang="fr-FR" sz="2400">
              <a:latin typeface="Calibri" pitchFamily="34" charset="0"/>
            </a:endParaRPr>
          </a:p>
        </p:txBody>
      </p:sp>
      <p:sp>
        <p:nvSpPr>
          <p:cNvPr id="68" name="Espace réservé du contenu 2"/>
          <p:cNvSpPr txBox="1">
            <a:spLocks/>
          </p:cNvSpPr>
          <p:nvPr/>
        </p:nvSpPr>
        <p:spPr bwMode="auto">
          <a:xfrm>
            <a:off x="4711576" y="6443612"/>
            <a:ext cx="5048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fr-FR" sz="2400" b="1">
                <a:latin typeface="Calibri" pitchFamily="34" charset="0"/>
              </a:rPr>
              <a:t>18</a:t>
            </a:r>
            <a:endParaRPr lang="fr-FR" sz="2400">
              <a:latin typeface="Calibri" pitchFamily="34" charset="0"/>
            </a:endParaRPr>
          </a:p>
        </p:txBody>
      </p:sp>
      <p:sp>
        <p:nvSpPr>
          <p:cNvPr id="69" name="Espace réservé du contenu 2"/>
          <p:cNvSpPr txBox="1">
            <a:spLocks/>
          </p:cNvSpPr>
          <p:nvPr/>
        </p:nvSpPr>
        <p:spPr bwMode="auto">
          <a:xfrm>
            <a:off x="6449888" y="6453137"/>
            <a:ext cx="5032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fr-FR" sz="2400" b="1">
                <a:latin typeface="Calibri" pitchFamily="34" charset="0"/>
              </a:rPr>
              <a:t>24</a:t>
            </a:r>
            <a:endParaRPr lang="fr-FR" sz="2400">
              <a:latin typeface="Calibri" pitchFamily="34" charset="0"/>
            </a:endParaRPr>
          </a:p>
        </p:txBody>
      </p:sp>
      <p:sp>
        <p:nvSpPr>
          <p:cNvPr id="70" name="Espace réservé du contenu 2"/>
          <p:cNvSpPr txBox="1">
            <a:spLocks/>
          </p:cNvSpPr>
          <p:nvPr/>
        </p:nvSpPr>
        <p:spPr bwMode="auto">
          <a:xfrm>
            <a:off x="8164388" y="6453137"/>
            <a:ext cx="5032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fr-FR" sz="2400" b="1">
                <a:latin typeface="Calibri" pitchFamily="34" charset="0"/>
              </a:rPr>
              <a:t>30</a:t>
            </a:r>
            <a:endParaRPr lang="fr-FR" sz="2400">
              <a:latin typeface="Calibri" pitchFamily="34" charset="0"/>
            </a:endParaRPr>
          </a:p>
        </p:txBody>
      </p:sp>
      <p:sp>
        <p:nvSpPr>
          <p:cNvPr id="44" name="ZoneTexte 4"/>
          <p:cNvSpPr txBox="1">
            <a:spLocks noChangeArrowheads="1"/>
          </p:cNvSpPr>
          <p:nvPr/>
        </p:nvSpPr>
        <p:spPr bwMode="auto">
          <a:xfrm>
            <a:off x="7661275" y="1340768"/>
            <a:ext cx="15192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4800" b="1" dirty="0"/>
              <a:t>WP1</a:t>
            </a:r>
          </a:p>
        </p:txBody>
      </p:sp>
      <p:sp>
        <p:nvSpPr>
          <p:cNvPr id="46" name="Titre 1"/>
          <p:cNvSpPr txBox="1">
            <a:spLocks/>
          </p:cNvSpPr>
          <p:nvPr/>
        </p:nvSpPr>
        <p:spPr>
          <a:xfrm>
            <a:off x="1160652" y="788794"/>
            <a:ext cx="9109075" cy="623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dirty="0" smtClean="0">
                <a:ea typeface="ＭＳ Ｐゴシック" charset="-128"/>
              </a:rPr>
              <a:t>R. </a:t>
            </a:r>
            <a:r>
              <a:rPr lang="fr-FR" sz="2400" dirty="0" err="1" smtClean="0">
                <a:ea typeface="ＭＳ Ｐゴシック" charset="-128"/>
              </a:rPr>
              <a:t>Defez</a:t>
            </a:r>
            <a:r>
              <a:rPr lang="fr-FR" sz="2400" dirty="0" smtClean="0">
                <a:ea typeface="ＭＳ Ｐゴシック" charset="-128"/>
              </a:rPr>
              <a:t> and C. Bianco, ARTERA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160652" y="9853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fr-FR" sz="3200" b="1" dirty="0" smtClean="0">
                <a:latin typeface="Calibri" pitchFamily="34" charset="0"/>
              </a:rPr>
              <a:t>Description of the </a:t>
            </a:r>
            <a:r>
              <a:rPr lang="fr-FR" sz="3200" b="1" dirty="0" err="1" smtClean="0">
                <a:latin typeface="Calibri" pitchFamily="34" charset="0"/>
              </a:rPr>
              <a:t>work</a:t>
            </a:r>
            <a:endParaRPr lang="fr-FR" sz="3200" dirty="0">
              <a:latin typeface="Calibri" pitchFamily="34" charset="0"/>
            </a:endParaRPr>
          </a:p>
        </p:txBody>
      </p:sp>
      <p:pic>
        <p:nvPicPr>
          <p:cNvPr id="49" name="Image 48" descr="ABSTRESS v2 300 dpi in grey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67868" y="0"/>
            <a:ext cx="2168627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" name="Connecteur droit 49"/>
          <p:cNvCxnSpPr/>
          <p:nvPr/>
        </p:nvCxnSpPr>
        <p:spPr>
          <a:xfrm>
            <a:off x="1050971" y="98538"/>
            <a:ext cx="0" cy="107297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flipH="1">
            <a:off x="141451" y="750037"/>
            <a:ext cx="6975771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Imag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66" y="100582"/>
            <a:ext cx="790810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9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-576064" y="262765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Arial Narrow" pitchFamily="34" charset="0"/>
              </a:rPr>
              <a:t>PILOT </a:t>
            </a:r>
            <a:r>
              <a:rPr lang="fr-FR" sz="2400" dirty="0" err="1" smtClean="0">
                <a:latin typeface="Arial Narrow" pitchFamily="34" charset="0"/>
              </a:rPr>
              <a:t>Experiment</a:t>
            </a:r>
            <a:r>
              <a:rPr lang="fr-FR" sz="2400" dirty="0" smtClean="0">
                <a:latin typeface="Arial Narrow" pitchFamily="34" charset="0"/>
              </a:rPr>
              <a:t> (</a:t>
            </a:r>
            <a:r>
              <a:rPr lang="fr-FR" sz="2400" dirty="0" err="1" smtClean="0">
                <a:latin typeface="Arial Narrow" pitchFamily="34" charset="0"/>
              </a:rPr>
              <a:t>genotype</a:t>
            </a:r>
            <a:r>
              <a:rPr lang="fr-FR" sz="2400" dirty="0" smtClean="0">
                <a:latin typeface="Arial Narrow" pitchFamily="34" charset="0"/>
              </a:rPr>
              <a:t> </a:t>
            </a:r>
            <a:r>
              <a:rPr lang="fr-FR" sz="2400" dirty="0" err="1" smtClean="0">
                <a:latin typeface="Arial Narrow" pitchFamily="34" charset="0"/>
              </a:rPr>
              <a:t>Caméor</a:t>
            </a:r>
            <a:r>
              <a:rPr lang="fr-FR" sz="2400" dirty="0" smtClean="0">
                <a:latin typeface="Arial Narrow" pitchFamily="34" charset="0"/>
              </a:rPr>
              <a:t>)</a:t>
            </a:r>
            <a:endParaRPr lang="fr-FR" sz="2400" dirty="0">
              <a:latin typeface="Arial Narrow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11560" y="1203583"/>
            <a:ext cx="936104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Sowing</a:t>
            </a:r>
            <a:endParaRPr lang="fr-FR" dirty="0"/>
          </a:p>
        </p:txBody>
      </p:sp>
      <p:cxnSp>
        <p:nvCxnSpPr>
          <p:cNvPr id="15" name="Connecteur droit avec flèche 14"/>
          <p:cNvCxnSpPr>
            <a:stCxn id="10" idx="3"/>
          </p:cNvCxnSpPr>
          <p:nvPr/>
        </p:nvCxnSpPr>
        <p:spPr>
          <a:xfrm>
            <a:off x="1547664" y="1388249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2123728" y="1078617"/>
            <a:ext cx="1440160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Fusarium</a:t>
            </a:r>
            <a:r>
              <a:rPr lang="fr-FR" dirty="0" smtClean="0"/>
              <a:t> inoculation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4137191" y="1078617"/>
            <a:ext cx="1440160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Water stress imposition</a:t>
            </a:r>
            <a:endParaRPr lang="fr-FR" dirty="0"/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3563888" y="1391032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547664" y="138150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8 d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3563888" y="138569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3 d</a:t>
            </a:r>
            <a:endParaRPr lang="fr-FR" dirty="0"/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5580112" y="1391032"/>
            <a:ext cx="2016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6115650" y="1403484"/>
            <a:ext cx="83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15 d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7630244" y="1213108"/>
            <a:ext cx="614164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end</a:t>
            </a:r>
            <a:endParaRPr lang="fr-FR" dirty="0"/>
          </a:p>
        </p:txBody>
      </p:sp>
      <p:sp>
        <p:nvSpPr>
          <p:cNvPr id="43" name="ZoneTexte 42"/>
          <p:cNvSpPr txBox="1"/>
          <p:nvPr/>
        </p:nvSpPr>
        <p:spPr>
          <a:xfrm>
            <a:off x="2123728" y="1724948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~ 2.5 </a:t>
            </a:r>
            <a:r>
              <a:rPr lang="fr-FR" sz="1600" dirty="0" err="1" smtClean="0"/>
              <a:t>leaves</a:t>
            </a:r>
            <a:endParaRPr lang="fr-FR" sz="1600" dirty="0"/>
          </a:p>
        </p:txBody>
      </p:sp>
      <p:sp>
        <p:nvSpPr>
          <p:cNvPr id="44" name="ZoneTexte 43"/>
          <p:cNvSpPr txBox="1"/>
          <p:nvPr/>
        </p:nvSpPr>
        <p:spPr>
          <a:xfrm>
            <a:off x="4139952" y="1722294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~ 4 </a:t>
            </a:r>
            <a:r>
              <a:rPr lang="fr-FR" sz="1600" dirty="0" err="1" smtClean="0"/>
              <a:t>leaves</a:t>
            </a:r>
            <a:endParaRPr lang="fr-FR" sz="1600" dirty="0"/>
          </a:p>
        </p:txBody>
      </p:sp>
      <p:sp>
        <p:nvSpPr>
          <p:cNvPr id="3" name="ZoneTexte 2"/>
          <p:cNvSpPr txBox="1"/>
          <p:nvPr/>
        </p:nvSpPr>
        <p:spPr>
          <a:xfrm>
            <a:off x="-51018" y="6489680"/>
            <a:ext cx="919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+ 3 volumes of </a:t>
            </a:r>
            <a:r>
              <a:rPr lang="fr-FR" dirty="0" err="1" smtClean="0"/>
              <a:t>Fusarium</a:t>
            </a:r>
            <a:r>
              <a:rPr lang="fr-FR" dirty="0" smtClean="0"/>
              <a:t> inoculation </a:t>
            </a:r>
            <a:r>
              <a:rPr lang="fr-FR" dirty="0" err="1" smtClean="0"/>
              <a:t>tested</a:t>
            </a:r>
            <a:r>
              <a:rPr lang="fr-FR" dirty="0" smtClean="0"/>
              <a:t>: 10, 20, 30, 50 </a:t>
            </a:r>
            <a:r>
              <a:rPr lang="fr-FR" dirty="0" err="1" smtClean="0"/>
              <a:t>mL</a:t>
            </a:r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-8257" y="2420888"/>
            <a:ext cx="4175475" cy="3390515"/>
            <a:chOff x="-3590536" y="147528"/>
            <a:chExt cx="4175475" cy="3390515"/>
          </a:xfrm>
        </p:grpSpPr>
        <p:grpSp>
          <p:nvGrpSpPr>
            <p:cNvPr id="4" name="Groupe 3"/>
            <p:cNvGrpSpPr/>
            <p:nvPr/>
          </p:nvGrpSpPr>
          <p:grpSpPr>
            <a:xfrm>
              <a:off x="-3590535" y="147528"/>
              <a:ext cx="4175474" cy="3390515"/>
              <a:chOff x="-603421" y="4220250"/>
              <a:chExt cx="4175474" cy="3390515"/>
            </a:xfrm>
          </p:grpSpPr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3421" y="4220250"/>
                <a:ext cx="4175474" cy="33905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ZoneTexte 10"/>
              <p:cNvSpPr txBox="1"/>
              <p:nvPr/>
            </p:nvSpPr>
            <p:spPr>
              <a:xfrm>
                <a:off x="538989" y="4242351"/>
                <a:ext cx="161565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b="1" dirty="0" err="1" smtClean="0"/>
                  <a:t>Loss</a:t>
                </a:r>
                <a:r>
                  <a:rPr lang="fr-FR" b="1" dirty="0" smtClean="0"/>
                  <a:t> of water</a:t>
                </a:r>
                <a:endParaRPr lang="fr-FR" b="1" dirty="0"/>
              </a:p>
            </p:txBody>
          </p:sp>
        </p:grpSp>
        <p:sp>
          <p:nvSpPr>
            <p:cNvPr id="12" name="ZoneTexte 11"/>
            <p:cNvSpPr txBox="1"/>
            <p:nvPr/>
          </p:nvSpPr>
          <p:spPr>
            <a:xfrm rot="16200000">
              <a:off x="-4264402" y="1475310"/>
              <a:ext cx="168628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600" dirty="0" smtClean="0"/>
                <a:t>Pot </a:t>
              </a:r>
              <a:r>
                <a:rPr lang="fr-FR" sz="1600" dirty="0" err="1" smtClean="0"/>
                <a:t>weight</a:t>
              </a:r>
              <a:r>
                <a:rPr lang="fr-FR" sz="1600" dirty="0" smtClean="0"/>
                <a:t> (g)</a:t>
              </a:r>
              <a:endParaRPr lang="fr-FR" sz="1600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-3078551" y="3156724"/>
              <a:ext cx="318605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600" dirty="0" err="1" smtClean="0"/>
                <a:t>Days</a:t>
              </a:r>
              <a:r>
                <a:rPr lang="fr-FR" sz="1600" dirty="0" smtClean="0"/>
                <a:t> </a:t>
              </a:r>
              <a:r>
                <a:rPr lang="fr-FR" sz="1600" dirty="0" err="1" smtClean="0"/>
                <a:t>after</a:t>
              </a:r>
              <a:r>
                <a:rPr lang="fr-FR" sz="1600" dirty="0" smtClean="0"/>
                <a:t> water stress imposition</a:t>
              </a:r>
              <a:endParaRPr lang="fr-FR" sz="1600" dirty="0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1398203" y="3493279"/>
            <a:ext cx="2165685" cy="1240249"/>
            <a:chOff x="1398203" y="3493279"/>
            <a:chExt cx="2165685" cy="1240249"/>
          </a:xfrm>
        </p:grpSpPr>
        <p:grpSp>
          <p:nvGrpSpPr>
            <p:cNvPr id="25" name="Groupe 24"/>
            <p:cNvGrpSpPr/>
            <p:nvPr/>
          </p:nvGrpSpPr>
          <p:grpSpPr>
            <a:xfrm>
              <a:off x="1398203" y="3493279"/>
              <a:ext cx="1451050" cy="1087849"/>
              <a:chOff x="5624705" y="2762183"/>
              <a:chExt cx="1451050" cy="1087849"/>
            </a:xfrm>
          </p:grpSpPr>
          <p:sp>
            <p:nvSpPr>
              <p:cNvPr id="18" name="Ellipse 17"/>
              <p:cNvSpPr/>
              <p:nvPr/>
            </p:nvSpPr>
            <p:spPr>
              <a:xfrm>
                <a:off x="5767285" y="3112962"/>
                <a:ext cx="360040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Ellipse 30"/>
              <p:cNvSpPr/>
              <p:nvPr/>
            </p:nvSpPr>
            <p:spPr>
              <a:xfrm>
                <a:off x="6482320" y="3489992"/>
                <a:ext cx="360040" cy="36004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>
                <a:off x="5624705" y="2762183"/>
                <a:ext cx="7417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err="1" smtClean="0"/>
                  <a:t>day</a:t>
                </a:r>
                <a:r>
                  <a:rPr lang="fr-FR" dirty="0" smtClean="0"/>
                  <a:t> 3</a:t>
                </a:r>
                <a:endParaRPr lang="fr-FR" dirty="0"/>
              </a:p>
            </p:txBody>
          </p:sp>
          <p:sp>
            <p:nvSpPr>
              <p:cNvPr id="35" name="ZoneTexte 34"/>
              <p:cNvSpPr txBox="1"/>
              <p:nvPr/>
            </p:nvSpPr>
            <p:spPr>
              <a:xfrm>
                <a:off x="6333957" y="3057944"/>
                <a:ext cx="7417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err="1" smtClean="0"/>
                  <a:t>day</a:t>
                </a:r>
                <a:r>
                  <a:rPr lang="fr-FR" dirty="0" smtClean="0"/>
                  <a:t> 5</a:t>
                </a:r>
                <a:endParaRPr lang="fr-FR" dirty="0"/>
              </a:p>
            </p:txBody>
          </p:sp>
        </p:grpSp>
        <p:sp>
          <p:nvSpPr>
            <p:cNvPr id="41" name="Ellipse 40"/>
            <p:cNvSpPr/>
            <p:nvPr/>
          </p:nvSpPr>
          <p:spPr>
            <a:xfrm>
              <a:off x="2915816" y="4373488"/>
              <a:ext cx="360040" cy="36004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2822090" y="3995772"/>
              <a:ext cx="741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day</a:t>
              </a:r>
              <a:r>
                <a:rPr lang="fr-FR" dirty="0" smtClean="0"/>
                <a:t> 7</a:t>
              </a:r>
              <a:endParaRPr lang="fr-FR" dirty="0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3995936" y="2627655"/>
            <a:ext cx="5124666" cy="2908926"/>
            <a:chOff x="4055846" y="2627655"/>
            <a:chExt cx="5124666" cy="290892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5846" y="2627655"/>
              <a:ext cx="5124666" cy="2908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4" name="Groupe 13"/>
            <p:cNvGrpSpPr/>
            <p:nvPr/>
          </p:nvGrpSpPr>
          <p:grpSpPr>
            <a:xfrm>
              <a:off x="4760044" y="4869160"/>
              <a:ext cx="4040951" cy="427045"/>
              <a:chOff x="4760044" y="4869160"/>
              <a:chExt cx="4040951" cy="427045"/>
            </a:xfrm>
          </p:grpSpPr>
          <p:sp>
            <p:nvSpPr>
              <p:cNvPr id="36" name="ZoneTexte 35"/>
              <p:cNvSpPr txBox="1"/>
              <p:nvPr/>
            </p:nvSpPr>
            <p:spPr>
              <a:xfrm>
                <a:off x="4760044" y="4869160"/>
                <a:ext cx="923153" cy="427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err="1" smtClean="0"/>
                  <a:t>day</a:t>
                </a:r>
                <a:r>
                  <a:rPr lang="fr-FR" dirty="0" smtClean="0"/>
                  <a:t> 3</a:t>
                </a:r>
                <a:endParaRPr lang="fr-FR" dirty="0"/>
              </a:p>
            </p:txBody>
          </p:sp>
          <p:sp>
            <p:nvSpPr>
              <p:cNvPr id="37" name="ZoneTexte 36"/>
              <p:cNvSpPr txBox="1"/>
              <p:nvPr/>
            </p:nvSpPr>
            <p:spPr>
              <a:xfrm>
                <a:off x="6300192" y="4869160"/>
                <a:ext cx="9287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err="1" smtClean="0"/>
                  <a:t>day</a:t>
                </a:r>
                <a:r>
                  <a:rPr lang="fr-FR" dirty="0" smtClean="0"/>
                  <a:t> 5</a:t>
                </a:r>
                <a:endParaRPr lang="fr-FR" dirty="0"/>
              </a:p>
            </p:txBody>
          </p:sp>
          <p:sp>
            <p:nvSpPr>
              <p:cNvPr id="45" name="ZoneTexte 44"/>
              <p:cNvSpPr txBox="1"/>
              <p:nvPr/>
            </p:nvSpPr>
            <p:spPr>
              <a:xfrm>
                <a:off x="7872270" y="4869160"/>
                <a:ext cx="9287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err="1" smtClean="0"/>
                  <a:t>day</a:t>
                </a:r>
                <a:r>
                  <a:rPr lang="fr-FR" dirty="0" smtClean="0"/>
                  <a:t> 7</a:t>
                </a:r>
                <a:endParaRPr lang="fr-FR" dirty="0"/>
              </a:p>
            </p:txBody>
          </p:sp>
        </p:grpSp>
      </p:grpSp>
      <p:sp>
        <p:nvSpPr>
          <p:cNvPr id="32" name="Accolade fermante 31"/>
          <p:cNvSpPr/>
          <p:nvPr/>
        </p:nvSpPr>
        <p:spPr>
          <a:xfrm rot="5400000">
            <a:off x="5692184" y="3875603"/>
            <a:ext cx="305421" cy="2833821"/>
          </a:xfrm>
          <a:prstGeom prst="rightBrace">
            <a:avLst>
              <a:gd name="adj1" fmla="val 7341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Accolade fermante 47"/>
          <p:cNvSpPr/>
          <p:nvPr/>
        </p:nvSpPr>
        <p:spPr>
          <a:xfrm rot="5400000">
            <a:off x="8180101" y="4561592"/>
            <a:ext cx="211071" cy="1525914"/>
          </a:xfrm>
          <a:prstGeom prst="rightBrace">
            <a:avLst>
              <a:gd name="adj1" fmla="val 7341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4711297" y="5517232"/>
            <a:ext cx="230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Leaf</a:t>
            </a:r>
            <a:r>
              <a:rPr lang="fr-FR" dirty="0" smtClean="0"/>
              <a:t> 4th </a:t>
            </a:r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7135260" y="5517232"/>
            <a:ext cx="230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Leaf</a:t>
            </a:r>
            <a:r>
              <a:rPr lang="fr-FR" dirty="0" smtClean="0"/>
              <a:t> 5th </a:t>
            </a:r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1168418" y="99570"/>
            <a:ext cx="62951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Set up: PEA </a:t>
            </a:r>
            <a:r>
              <a:rPr lang="fr-FR" sz="3200" b="1" dirty="0" err="1" smtClean="0"/>
              <a:t>example</a:t>
            </a:r>
            <a:endParaRPr lang="fr-FR" sz="3200" b="1" dirty="0"/>
          </a:p>
        </p:txBody>
      </p:sp>
      <p:cxnSp>
        <p:nvCxnSpPr>
          <p:cNvPr id="49" name="Connecteur droit 48"/>
          <p:cNvCxnSpPr/>
          <p:nvPr/>
        </p:nvCxnSpPr>
        <p:spPr>
          <a:xfrm>
            <a:off x="1050971" y="98538"/>
            <a:ext cx="0" cy="107297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flipH="1">
            <a:off x="141451" y="750037"/>
            <a:ext cx="6975771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6256176" y="100581"/>
            <a:ext cx="30712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smtClean="0">
                <a:solidFill>
                  <a:srgbClr val="008000"/>
                </a:solidFill>
              </a:rPr>
              <a:t>Pilot on </a:t>
            </a:r>
            <a:r>
              <a:rPr lang="fr-FR" sz="3200" b="1" i="1" dirty="0" err="1" smtClean="0">
                <a:solidFill>
                  <a:srgbClr val="008000"/>
                </a:solidFill>
              </a:rPr>
              <a:t>Cameor</a:t>
            </a:r>
            <a:endParaRPr lang="fr-FR" sz="3200" b="1" i="1" dirty="0">
              <a:solidFill>
                <a:srgbClr val="008000"/>
              </a:solidFill>
            </a:endParaRPr>
          </a:p>
        </p:txBody>
      </p:sp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40" y="65694"/>
            <a:ext cx="8572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53"/>
          <p:cNvSpPr/>
          <p:nvPr/>
        </p:nvSpPr>
        <p:spPr>
          <a:xfrm rot="19967482">
            <a:off x="317891" y="2871507"/>
            <a:ext cx="8367991" cy="805156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err="1" smtClean="0">
                <a:solidFill>
                  <a:schemeClr val="tx1"/>
                </a:solidFill>
              </a:rPr>
              <a:t>Sequence</a:t>
            </a:r>
            <a:r>
              <a:rPr lang="fr-FR" sz="2800" b="1" dirty="0" smtClean="0">
                <a:solidFill>
                  <a:schemeClr val="tx1"/>
                </a:solidFill>
              </a:rPr>
              <a:t> </a:t>
            </a:r>
            <a:r>
              <a:rPr lang="fr-FR" sz="2800" b="1" dirty="0" err="1" smtClean="0">
                <a:solidFill>
                  <a:schemeClr val="tx1"/>
                </a:solidFill>
              </a:rPr>
              <a:t>chosen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23881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60325" y="-42777"/>
            <a:ext cx="9616669" cy="7013172"/>
            <a:chOff x="60325" y="-42777"/>
            <a:chExt cx="9616669" cy="7013172"/>
          </a:xfrm>
        </p:grpSpPr>
        <p:sp>
          <p:nvSpPr>
            <p:cNvPr id="40" name="CasellaDiTesto 39"/>
            <p:cNvSpPr txBox="1"/>
            <p:nvPr/>
          </p:nvSpPr>
          <p:spPr>
            <a:xfrm>
              <a:off x="502652" y="-42777"/>
              <a:ext cx="796439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The </a:t>
              </a:r>
              <a:r>
                <a:rPr lang="it-IT" sz="1600" b="1" dirty="0" err="1">
                  <a:solidFill>
                    <a:srgbClr val="0000FF"/>
                  </a:solidFill>
                  <a:latin typeface="Comic Sans MS"/>
                  <a:cs typeface="Comic Sans MS"/>
                </a:rPr>
                <a:t>interaction</a:t>
              </a:r>
              <a:r>
                <a:rPr lang="it-IT" sz="1600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 </a:t>
              </a:r>
              <a:r>
                <a:rPr lang="it-IT" sz="1600" b="1" dirty="0" err="1">
                  <a:solidFill>
                    <a:srgbClr val="0000FF"/>
                  </a:solidFill>
                  <a:latin typeface="Comic Sans MS"/>
                  <a:cs typeface="Comic Sans MS"/>
                </a:rPr>
                <a:t>between</a:t>
              </a:r>
              <a:r>
                <a:rPr lang="it-IT" sz="1600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 </a:t>
              </a:r>
              <a:r>
                <a:rPr lang="it-IT" sz="1600" b="1" dirty="0" err="1" smtClean="0">
                  <a:solidFill>
                    <a:srgbClr val="0000FF"/>
                  </a:solidFill>
                  <a:latin typeface="Comic Sans MS"/>
                  <a:cs typeface="Comic Sans MS"/>
                </a:rPr>
                <a:t>legumes</a:t>
              </a:r>
              <a:r>
                <a:rPr lang="it-IT" sz="16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 and </a:t>
              </a:r>
              <a:r>
                <a:rPr lang="it-IT" sz="1600" b="1" dirty="0" err="1" smtClean="0">
                  <a:solidFill>
                    <a:srgbClr val="0000FF"/>
                  </a:solidFill>
                  <a:latin typeface="Comic Sans MS"/>
                  <a:cs typeface="Comic Sans MS"/>
                </a:rPr>
                <a:t>rhizobia</a:t>
              </a:r>
              <a:r>
                <a:rPr lang="it-IT" sz="16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 </a:t>
              </a:r>
              <a:r>
                <a:rPr lang="it-IT" sz="1600" b="1" dirty="0" err="1">
                  <a:solidFill>
                    <a:srgbClr val="0000FF"/>
                  </a:solidFill>
                  <a:latin typeface="Comic Sans MS"/>
                  <a:cs typeface="Comic Sans MS"/>
                </a:rPr>
                <a:t>leads</a:t>
              </a:r>
              <a:r>
                <a:rPr lang="it-IT" sz="1600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 to the </a:t>
              </a:r>
              <a:r>
                <a:rPr lang="it-IT" sz="1600" b="1" dirty="0" err="1">
                  <a:solidFill>
                    <a:srgbClr val="0000FF"/>
                  </a:solidFill>
                  <a:latin typeface="Comic Sans MS"/>
                  <a:cs typeface="Comic Sans MS"/>
                </a:rPr>
                <a:t>development</a:t>
              </a:r>
              <a:r>
                <a:rPr lang="it-IT" sz="1600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 of a </a:t>
              </a:r>
              <a:r>
                <a:rPr lang="it-IT" sz="1600" b="1" dirty="0" err="1">
                  <a:solidFill>
                    <a:srgbClr val="0000FF"/>
                  </a:solidFill>
                  <a:latin typeface="Comic Sans MS"/>
                  <a:cs typeface="Comic Sans MS"/>
                </a:rPr>
                <a:t>nitrogen</a:t>
              </a:r>
              <a:r>
                <a:rPr lang="it-IT" sz="1600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-fixing </a:t>
              </a:r>
              <a:r>
                <a:rPr lang="it-IT" sz="1600" b="1" dirty="0" err="1" smtClean="0">
                  <a:solidFill>
                    <a:srgbClr val="0000FF"/>
                  </a:solidFill>
                  <a:latin typeface="Comic Sans MS"/>
                  <a:cs typeface="Comic Sans MS"/>
                </a:rPr>
                <a:t>symbiosis</a:t>
              </a:r>
              <a:r>
                <a:rPr lang="it-IT" sz="16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 </a:t>
              </a:r>
              <a:endParaRPr lang="it-IT" sz="1600" b="1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41" name="Rettangolo 40"/>
            <p:cNvSpPr/>
            <p:nvPr/>
          </p:nvSpPr>
          <p:spPr>
            <a:xfrm>
              <a:off x="5588001" y="3323518"/>
              <a:ext cx="3492500" cy="2970044"/>
            </a:xfrm>
            <a:prstGeom prst="rect">
              <a:avLst/>
            </a:prstGeom>
            <a:solidFill>
              <a:srgbClr val="0000FF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>
              <a:spAutoFit/>
            </a:bodyPr>
            <a:lstStyle/>
            <a:p>
              <a:pPr algn="just"/>
              <a:r>
                <a:rPr lang="it-IT" sz="1700" b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Several</a:t>
              </a:r>
              <a:r>
                <a:rPr lang="it-IT" sz="1700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lang="it-IT" sz="1700" b="1" dirty="0" err="1" smtClean="0">
                  <a:solidFill>
                    <a:srgbClr val="D006BA"/>
                  </a:solidFill>
                  <a:latin typeface="Times New Roman"/>
                  <a:cs typeface="Times New Roman"/>
                </a:rPr>
                <a:t>environmental</a:t>
              </a:r>
              <a:r>
                <a:rPr lang="it-IT" sz="1700" b="1" dirty="0" smtClean="0">
                  <a:solidFill>
                    <a:srgbClr val="D006BA"/>
                  </a:solidFill>
                  <a:latin typeface="Times New Roman"/>
                  <a:cs typeface="Times New Roman"/>
                </a:rPr>
                <a:t> </a:t>
              </a:r>
              <a:r>
                <a:rPr lang="it-IT" sz="1700" b="1" dirty="0" err="1" smtClean="0">
                  <a:solidFill>
                    <a:srgbClr val="D006BA"/>
                  </a:solidFill>
                  <a:latin typeface="Times New Roman"/>
                  <a:cs typeface="Times New Roman"/>
                </a:rPr>
                <a:t>factors</a:t>
              </a:r>
              <a:r>
                <a:rPr lang="it-IT" sz="1700" b="1" dirty="0" smtClean="0">
                  <a:solidFill>
                    <a:srgbClr val="D006BA"/>
                  </a:solidFill>
                  <a:latin typeface="Times New Roman"/>
                  <a:cs typeface="Times New Roman"/>
                </a:rPr>
                <a:t> </a:t>
              </a:r>
              <a:r>
                <a:rPr lang="it-IT" sz="1700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can </a:t>
              </a:r>
              <a:r>
                <a:rPr lang="it-IT" sz="1700" b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adversely</a:t>
              </a:r>
              <a:r>
                <a:rPr lang="it-IT" sz="1700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lang="it-IT" sz="1700" b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affect</a:t>
              </a:r>
              <a:r>
                <a:rPr lang="it-IT" sz="1700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the performance of </a:t>
              </a:r>
              <a:r>
                <a:rPr lang="it-IT" sz="1700" b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symbiotic</a:t>
              </a:r>
              <a:r>
                <a:rPr lang="it-IT" sz="1700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lang="it-IT" sz="1700" b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nitrogen</a:t>
              </a:r>
              <a:r>
                <a:rPr lang="it-IT" sz="1700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lang="it-IT" sz="1700" b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fixation</a:t>
              </a:r>
              <a:r>
                <a:rPr lang="it-IT" sz="1700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by </a:t>
              </a:r>
              <a:r>
                <a:rPr lang="it-IT" sz="1700" b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legumes</a:t>
              </a:r>
              <a:r>
                <a:rPr lang="it-IT" sz="1700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. </a:t>
              </a:r>
              <a:r>
                <a:rPr lang="it-IT" sz="1700" b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These</a:t>
              </a:r>
              <a:r>
                <a:rPr lang="it-IT" sz="1700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lang="it-IT" sz="1700" b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factors</a:t>
              </a:r>
              <a:r>
                <a:rPr lang="it-IT" sz="1700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lang="it-IT" sz="1700" b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may</a:t>
              </a:r>
              <a:r>
                <a:rPr lang="it-IT" sz="1700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lang="it-IT" sz="1700" b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act</a:t>
              </a:r>
              <a:r>
                <a:rPr lang="it-IT" sz="1700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lang="it-IT" sz="1700" b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at</a:t>
              </a:r>
              <a:r>
                <a:rPr lang="it-IT" sz="1700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the </a:t>
              </a:r>
              <a:r>
                <a:rPr lang="it-IT" sz="1700" b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following</a:t>
              </a:r>
              <a:r>
                <a:rPr lang="it-IT" sz="1700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lang="it-IT" sz="1700" b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levels</a:t>
              </a:r>
              <a:r>
                <a:rPr lang="it-IT" sz="1700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: </a:t>
              </a:r>
              <a:r>
                <a:rPr lang="it-IT" sz="1700" b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survival</a:t>
              </a:r>
              <a:r>
                <a:rPr lang="it-IT" sz="1700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of </a:t>
              </a:r>
              <a:r>
                <a:rPr lang="it-IT" sz="1700" b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rhizobia</a:t>
              </a:r>
              <a:r>
                <a:rPr lang="it-IT" sz="1700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in the </a:t>
              </a:r>
              <a:r>
                <a:rPr lang="it-IT" sz="1700" b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soil</a:t>
              </a:r>
              <a:r>
                <a:rPr lang="it-IT" sz="1700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, the </a:t>
              </a:r>
              <a:r>
                <a:rPr lang="it-IT" sz="1700" b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infection</a:t>
              </a:r>
              <a:r>
                <a:rPr lang="it-IT" sz="1700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lang="it-IT" sz="1700" b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process</a:t>
              </a:r>
              <a:r>
                <a:rPr lang="it-IT" sz="1700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, </a:t>
              </a:r>
              <a:r>
                <a:rPr lang="it-IT" sz="1700" b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nodule</a:t>
              </a:r>
              <a:r>
                <a:rPr lang="it-IT" sz="1700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lang="it-IT" sz="1700" b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growth</a:t>
              </a:r>
              <a:r>
                <a:rPr lang="it-IT" sz="1700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and </a:t>
              </a:r>
              <a:r>
                <a:rPr lang="it-IT" sz="1700" b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nodule</a:t>
              </a:r>
              <a:r>
                <a:rPr lang="it-IT" sz="1700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lang="it-IT" sz="1700" b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function</a:t>
              </a:r>
              <a:r>
                <a:rPr lang="it-IT" sz="1700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. </a:t>
              </a:r>
              <a:r>
                <a:rPr lang="it-IT" sz="1700" b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These</a:t>
              </a:r>
              <a:r>
                <a:rPr lang="it-IT" sz="1700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lang="it-IT" sz="1700" b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factors</a:t>
              </a:r>
              <a:r>
                <a:rPr lang="it-IT" sz="1700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can </a:t>
              </a:r>
              <a:r>
                <a:rPr lang="it-IT" sz="1700" b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also</a:t>
              </a:r>
              <a:r>
                <a:rPr lang="it-IT" sz="1700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lang="it-IT" sz="1700" b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indirectly</a:t>
              </a:r>
              <a:r>
                <a:rPr lang="it-IT" sz="1700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lang="it-IT" sz="1700" b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affect</a:t>
              </a:r>
              <a:r>
                <a:rPr lang="it-IT" sz="1700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N</a:t>
              </a:r>
              <a:r>
                <a:rPr lang="it-IT" sz="1700" b="1" baseline="-250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2</a:t>
              </a:r>
              <a:r>
                <a:rPr lang="it-IT" sz="1700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fixing performance </a:t>
              </a:r>
              <a:r>
                <a:rPr lang="it-IT" sz="1700" b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through</a:t>
              </a:r>
              <a:r>
                <a:rPr lang="it-IT" sz="1700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lang="it-IT" sz="1700" b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their</a:t>
              </a:r>
              <a:r>
                <a:rPr lang="it-IT" sz="1700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negative impact on the </a:t>
              </a:r>
              <a:r>
                <a:rPr lang="it-IT" sz="1700" b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host</a:t>
              </a:r>
              <a:r>
                <a:rPr lang="it-IT" sz="1700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lang="it-IT" sz="1700" b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plant</a:t>
              </a:r>
              <a:r>
                <a:rPr lang="it-IT" sz="1700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lang="it-IT" sz="1700" b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growth</a:t>
              </a:r>
              <a:r>
                <a:rPr lang="it-IT" sz="1700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.</a:t>
              </a:r>
              <a:endParaRPr lang="it-IT" sz="1700" b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graphicFrame>
          <p:nvGraphicFramePr>
            <p:cNvPr id="20" name="Oggetto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6180597"/>
                </p:ext>
              </p:extLst>
            </p:nvPr>
          </p:nvGraphicFramePr>
          <p:xfrm>
            <a:off x="60325" y="2886075"/>
            <a:ext cx="5405120" cy="4084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3" name="Document" r:id="rId5" imgW="6756400" imgH="5105400" progId="Word.Document.8">
                    <p:embed/>
                  </p:oleObj>
                </mc:Choice>
                <mc:Fallback>
                  <p:oleObj name="Document" r:id="rId5" imgW="6756400" imgH="510540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325" y="2886075"/>
                          <a:ext cx="5405120" cy="40843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" name="Gruppo 7"/>
            <p:cNvGrpSpPr/>
            <p:nvPr/>
          </p:nvGrpSpPr>
          <p:grpSpPr>
            <a:xfrm>
              <a:off x="109742" y="282334"/>
              <a:ext cx="9567252" cy="2924010"/>
              <a:chOff x="109742" y="282334"/>
              <a:chExt cx="9567252" cy="2924010"/>
            </a:xfrm>
          </p:grpSpPr>
          <p:grpSp>
            <p:nvGrpSpPr>
              <p:cNvPr id="3" name="Gruppo 2"/>
              <p:cNvGrpSpPr/>
              <p:nvPr/>
            </p:nvGrpSpPr>
            <p:grpSpPr>
              <a:xfrm>
                <a:off x="109742" y="282334"/>
                <a:ext cx="3088640" cy="2626708"/>
                <a:chOff x="1033193" y="610208"/>
                <a:chExt cx="3088640" cy="2626708"/>
              </a:xfrm>
            </p:grpSpPr>
            <p:pic>
              <p:nvPicPr>
                <p:cNvPr id="14" name="Picture 3"/>
                <p:cNvPicPr>
                  <a:picLocks noChangeAspect="1" noChangeArrowheads="1"/>
                </p:cNvPicPr>
                <p:nvPr/>
              </p:nvPicPr>
              <p:blipFill>
                <a:blip r:embed="rId7">
                  <a:lum bright="-12000" contrast="18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33193" y="925262"/>
                  <a:ext cx="3088640" cy="23116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>
                          <a:lum bright="-12000" contrast="18000"/>
                        </a:blip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7" name="Rectangle 4"/>
                <p:cNvSpPr>
                  <a:spLocks noChangeArrowheads="1"/>
                </p:cNvSpPr>
                <p:nvPr/>
              </p:nvSpPr>
              <p:spPr bwMode="auto">
                <a:xfrm>
                  <a:off x="1820111" y="610208"/>
                  <a:ext cx="1514805" cy="3217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 lIns="90000" tIns="45000" rIns="90000" bIns="45000">
                  <a:spAutoFit/>
                </a:bodyPr>
                <a:lstStyle/>
                <a:p>
                  <a:pPr>
                    <a:tabLst>
                      <a:tab pos="0" algn="l"/>
                      <a:tab pos="406086" algn="l"/>
                      <a:tab pos="813612" algn="l"/>
                      <a:tab pos="1221138" algn="l"/>
                      <a:tab pos="1628664" algn="l"/>
                      <a:tab pos="2036190" algn="l"/>
                      <a:tab pos="2443717" algn="l"/>
                      <a:tab pos="2851242" algn="l"/>
                      <a:tab pos="3258769" algn="l"/>
                      <a:tab pos="3666294" algn="l"/>
                      <a:tab pos="4073821" algn="l"/>
                      <a:tab pos="4481346" algn="l"/>
                      <a:tab pos="4888873" algn="l"/>
                      <a:tab pos="5296398" algn="l"/>
                      <a:tab pos="5703925" algn="l"/>
                      <a:tab pos="6111450" algn="l"/>
                      <a:tab pos="6518977" algn="l"/>
                      <a:tab pos="6926502" algn="l"/>
                      <a:tab pos="7334029" algn="l"/>
                      <a:tab pos="7741554" algn="l"/>
                      <a:tab pos="8149081" algn="l"/>
                    </a:tabLst>
                  </a:pPr>
                  <a:r>
                    <a:rPr lang="it-IT" sz="1500" b="1" i="1" dirty="0">
                      <a:solidFill>
                        <a:srgbClr val="FF0000"/>
                      </a:solidFill>
                      <a:latin typeface="Comic Sans MS" charset="0"/>
                    </a:rPr>
                    <a:t>M. </a:t>
                  </a:r>
                  <a:r>
                    <a:rPr lang="it-IT" sz="1500" b="1" i="1" dirty="0" err="1">
                      <a:solidFill>
                        <a:srgbClr val="FF0000"/>
                      </a:solidFill>
                      <a:latin typeface="Comic Sans MS" charset="0"/>
                    </a:rPr>
                    <a:t>truncatula</a:t>
                  </a:r>
                  <a:endParaRPr lang="it-IT" sz="1500" b="1" i="1" dirty="0">
                    <a:solidFill>
                      <a:srgbClr val="FF0000"/>
                    </a:solidFill>
                    <a:latin typeface="Comic Sans MS" charset="0"/>
                  </a:endParaRPr>
                </a:p>
              </p:txBody>
            </p:sp>
          </p:grpSp>
          <p:grpSp>
            <p:nvGrpSpPr>
              <p:cNvPr id="2" name="Gruppo 1"/>
              <p:cNvGrpSpPr/>
              <p:nvPr/>
            </p:nvGrpSpPr>
            <p:grpSpPr>
              <a:xfrm>
                <a:off x="3228590" y="780156"/>
                <a:ext cx="2286000" cy="1929014"/>
                <a:chOff x="4371086" y="868222"/>
                <a:chExt cx="2286000" cy="1929014"/>
              </a:xfrm>
            </p:grpSpPr>
            <p:pic>
              <p:nvPicPr>
                <p:cNvPr id="15" name="Picture 6"/>
                <p:cNvPicPr>
                  <a:picLocks noChangeAspect="1" noChangeArrowheads="1"/>
                </p:cNvPicPr>
                <p:nvPr/>
              </p:nvPicPr>
              <p:blipFill>
                <a:blip r:embed="rId8">
                  <a:lum contrast="12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71086" y="1166556"/>
                  <a:ext cx="2286000" cy="16306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>
                          <a:lum contrast="12000"/>
                        </a:blip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8" name="Rectangle 7"/>
                <p:cNvSpPr>
                  <a:spLocks noChangeArrowheads="1"/>
                </p:cNvSpPr>
                <p:nvPr/>
              </p:nvSpPr>
              <p:spPr bwMode="auto">
                <a:xfrm>
                  <a:off x="4857158" y="868222"/>
                  <a:ext cx="1313856" cy="3217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 lIns="90000" tIns="45000" rIns="90000" bIns="45000">
                  <a:spAutoFit/>
                </a:bodyPr>
                <a:lstStyle/>
                <a:p>
                  <a:pPr>
                    <a:tabLst>
                      <a:tab pos="0" algn="l"/>
                      <a:tab pos="406086" algn="l"/>
                      <a:tab pos="813612" algn="l"/>
                      <a:tab pos="1221138" algn="l"/>
                      <a:tab pos="1628664" algn="l"/>
                      <a:tab pos="2036190" algn="l"/>
                      <a:tab pos="2443717" algn="l"/>
                      <a:tab pos="2851242" algn="l"/>
                      <a:tab pos="3258769" algn="l"/>
                      <a:tab pos="3666294" algn="l"/>
                      <a:tab pos="4073821" algn="l"/>
                      <a:tab pos="4481346" algn="l"/>
                      <a:tab pos="4888873" algn="l"/>
                      <a:tab pos="5296398" algn="l"/>
                      <a:tab pos="5703925" algn="l"/>
                      <a:tab pos="6111450" algn="l"/>
                      <a:tab pos="6518977" algn="l"/>
                      <a:tab pos="6926502" algn="l"/>
                      <a:tab pos="7334029" algn="l"/>
                      <a:tab pos="7741554" algn="l"/>
                      <a:tab pos="8149081" algn="l"/>
                    </a:tabLst>
                  </a:pPr>
                  <a:r>
                    <a:rPr lang="it-IT" sz="1500" b="1" i="1" dirty="0">
                      <a:solidFill>
                        <a:srgbClr val="FF0000"/>
                      </a:solidFill>
                      <a:latin typeface="Comic Sans MS" charset="0"/>
                    </a:rPr>
                    <a:t>S. meliloti</a:t>
                  </a:r>
                </a:p>
              </p:txBody>
            </p:sp>
          </p:grpSp>
          <p:grpSp>
            <p:nvGrpSpPr>
              <p:cNvPr id="4" name="Gruppo 3"/>
              <p:cNvGrpSpPr/>
              <p:nvPr/>
            </p:nvGrpSpPr>
            <p:grpSpPr>
              <a:xfrm>
                <a:off x="6581933" y="666344"/>
                <a:ext cx="3095061" cy="2540000"/>
                <a:chOff x="2184084" y="2422306"/>
                <a:chExt cx="3095061" cy="2540000"/>
              </a:xfrm>
            </p:grpSpPr>
            <p:sp>
              <p:nvSpPr>
                <p:cNvPr id="19" name="Rectangle 12"/>
                <p:cNvSpPr>
                  <a:spLocks noChangeArrowheads="1"/>
                </p:cNvSpPr>
                <p:nvPr/>
              </p:nvSpPr>
              <p:spPr bwMode="auto">
                <a:xfrm>
                  <a:off x="3352484" y="3350759"/>
                  <a:ext cx="1926661" cy="6448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 lIns="90000" tIns="45000" rIns="90000" bIns="45000">
                  <a:spAutoFit/>
                </a:bodyPr>
                <a:lstStyle/>
                <a:p>
                  <a:pPr algn="ctr">
                    <a:tabLst>
                      <a:tab pos="0" algn="l"/>
                      <a:tab pos="406086" algn="l"/>
                      <a:tab pos="813612" algn="l"/>
                      <a:tab pos="1221138" algn="l"/>
                      <a:tab pos="1628664" algn="l"/>
                      <a:tab pos="2036190" algn="l"/>
                      <a:tab pos="2443717" algn="l"/>
                      <a:tab pos="2851242" algn="l"/>
                      <a:tab pos="3258769" algn="l"/>
                      <a:tab pos="3666294" algn="l"/>
                      <a:tab pos="4073821" algn="l"/>
                      <a:tab pos="4481346" algn="l"/>
                      <a:tab pos="4888873" algn="l"/>
                      <a:tab pos="5296398" algn="l"/>
                      <a:tab pos="5703925" algn="l"/>
                      <a:tab pos="6111450" algn="l"/>
                      <a:tab pos="6518977" algn="l"/>
                      <a:tab pos="6926502" algn="l"/>
                      <a:tab pos="7334029" algn="l"/>
                      <a:tab pos="7741554" algn="l"/>
                      <a:tab pos="8149081" algn="l"/>
                    </a:tabLst>
                  </a:pPr>
                  <a:r>
                    <a:rPr lang="it-IT" b="1" dirty="0" err="1">
                      <a:solidFill>
                        <a:srgbClr val="FF0000"/>
                      </a:solidFill>
                      <a:latin typeface="Comic Sans MS" charset="0"/>
                    </a:rPr>
                    <a:t>Root</a:t>
                  </a:r>
                  <a:r>
                    <a:rPr lang="it-IT" b="1" dirty="0">
                      <a:solidFill>
                        <a:srgbClr val="FF0000"/>
                      </a:solidFill>
                      <a:latin typeface="Comic Sans MS" charset="0"/>
                    </a:rPr>
                    <a:t> </a:t>
                  </a:r>
                  <a:endParaRPr lang="it-IT" b="1" dirty="0" smtClean="0">
                    <a:solidFill>
                      <a:srgbClr val="FF0000"/>
                    </a:solidFill>
                    <a:latin typeface="Comic Sans MS" charset="0"/>
                  </a:endParaRPr>
                </a:p>
                <a:p>
                  <a:pPr algn="ctr">
                    <a:tabLst>
                      <a:tab pos="0" algn="l"/>
                      <a:tab pos="406086" algn="l"/>
                      <a:tab pos="813612" algn="l"/>
                      <a:tab pos="1221138" algn="l"/>
                      <a:tab pos="1628664" algn="l"/>
                      <a:tab pos="2036190" algn="l"/>
                      <a:tab pos="2443717" algn="l"/>
                      <a:tab pos="2851242" algn="l"/>
                      <a:tab pos="3258769" algn="l"/>
                      <a:tab pos="3666294" algn="l"/>
                      <a:tab pos="4073821" algn="l"/>
                      <a:tab pos="4481346" algn="l"/>
                      <a:tab pos="4888873" algn="l"/>
                      <a:tab pos="5296398" algn="l"/>
                      <a:tab pos="5703925" algn="l"/>
                      <a:tab pos="6111450" algn="l"/>
                      <a:tab pos="6518977" algn="l"/>
                      <a:tab pos="6926502" algn="l"/>
                      <a:tab pos="7334029" algn="l"/>
                      <a:tab pos="7741554" algn="l"/>
                      <a:tab pos="8149081" algn="l"/>
                    </a:tabLst>
                  </a:pPr>
                  <a:r>
                    <a:rPr lang="it-IT" b="1" dirty="0" err="1" smtClean="0">
                      <a:solidFill>
                        <a:srgbClr val="FF0000"/>
                      </a:solidFill>
                      <a:latin typeface="Comic Sans MS" charset="0"/>
                    </a:rPr>
                    <a:t>nodules</a:t>
                  </a:r>
                  <a:endParaRPr lang="it-IT" b="1" dirty="0">
                    <a:solidFill>
                      <a:srgbClr val="FF0000"/>
                    </a:solidFill>
                    <a:latin typeface="Comic Sans MS" charset="0"/>
                  </a:endParaRPr>
                </a:p>
              </p:txBody>
            </p:sp>
            <p:pic>
              <p:nvPicPr>
                <p:cNvPr id="16" name="Picture 8"/>
                <p:cNvPicPr>
                  <a:picLocks noChangeAspect="1" noChangeArrowheads="1"/>
                </p:cNvPicPr>
                <p:nvPr/>
              </p:nvPicPr>
              <p:blipFill>
                <a:blip r:embed="rId9">
                  <a:lum bright="-6000" contrast="6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84084" y="2422306"/>
                  <a:ext cx="1727200" cy="2540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>
                          <a:lum bright="-6000" contrast="6000"/>
                        </a:blip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6" name="Freccia destra 5"/>
              <p:cNvSpPr/>
              <p:nvPr/>
            </p:nvSpPr>
            <p:spPr>
              <a:xfrm>
                <a:off x="5554345" y="1676400"/>
                <a:ext cx="1027588" cy="3048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7" name="Rettangolo 6"/>
            <p:cNvSpPr/>
            <p:nvPr/>
          </p:nvSpPr>
          <p:spPr>
            <a:xfrm>
              <a:off x="5506335" y="6345704"/>
              <a:ext cx="320586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err="1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wtr</a:t>
              </a:r>
              <a:r>
                <a:rPr lang="en-US" sz="1400" b="1" dirty="0">
                  <a:latin typeface="Times New Roman" charset="0"/>
                  <a:cs typeface="Times New Roman" charset="0"/>
                </a:rPr>
                <a:t> – wild type </a:t>
              </a:r>
              <a:r>
                <a:rPr lang="en-US" sz="1400" b="1" i="1" dirty="0">
                  <a:latin typeface="Times New Roman" charset="0"/>
                  <a:cs typeface="Times New Roman" charset="0"/>
                </a:rPr>
                <a:t>rhizobium</a:t>
              </a:r>
            </a:p>
            <a:p>
              <a:r>
                <a:rPr lang="en-US" sz="1400" b="1" dirty="0" err="1" smtClean="0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GMr</a:t>
              </a:r>
              <a:r>
                <a:rPr lang="en-US" sz="1400" b="1" dirty="0" smtClean="0">
                  <a:latin typeface="Times New Roman" charset="0"/>
                  <a:cs typeface="Times New Roman" charset="0"/>
                </a:rPr>
                <a:t> </a:t>
              </a:r>
              <a:r>
                <a:rPr lang="en-US" sz="1400" b="1" dirty="0">
                  <a:latin typeface="Times New Roman" charset="0"/>
                  <a:cs typeface="Times New Roman" charset="0"/>
                </a:rPr>
                <a:t>– IAA-overproducing </a:t>
              </a:r>
              <a:r>
                <a:rPr lang="en-US" sz="1400" b="1" i="1" dirty="0">
                  <a:latin typeface="Times New Roman" charset="0"/>
                  <a:cs typeface="Times New Roman" charset="0"/>
                </a:rPr>
                <a:t>rhizobium</a:t>
              </a:r>
              <a:r>
                <a:rPr lang="en-US" sz="1400" b="1" dirty="0">
                  <a:latin typeface="Times New Roman" charset="0"/>
                  <a:cs typeface="Times New Roman" charset="0"/>
                </a:rPr>
                <a:t> </a:t>
              </a:r>
              <a:endParaRPr lang="it-IT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7584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/>
          <p:cNvGrpSpPr/>
          <p:nvPr/>
        </p:nvGrpSpPr>
        <p:grpSpPr>
          <a:xfrm>
            <a:off x="63513" y="102619"/>
            <a:ext cx="8986711" cy="6728114"/>
            <a:chOff x="63513" y="89919"/>
            <a:chExt cx="8986711" cy="6728114"/>
          </a:xfrm>
        </p:grpSpPr>
        <p:pic>
          <p:nvPicPr>
            <p:cNvPr id="3" name="Immagine 2" descr="JEB_2009.jpg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4373" y="89919"/>
              <a:ext cx="5681624" cy="25027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CasellaDiTesto 3"/>
            <p:cNvSpPr txBox="1"/>
            <p:nvPr/>
          </p:nvSpPr>
          <p:spPr>
            <a:xfrm>
              <a:off x="3286266" y="2889253"/>
              <a:ext cx="5763958" cy="1477328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CCFFCC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just"/>
              <a:r>
                <a:rPr lang="it-IT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Under </a:t>
              </a:r>
              <a:r>
                <a:rPr lang="it-IT" b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salt</a:t>
              </a:r>
              <a:r>
                <a:rPr lang="it-IT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-stress </a:t>
              </a:r>
              <a:r>
                <a:rPr lang="it-IT" b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condition</a:t>
              </a:r>
              <a:r>
                <a:rPr lang="it-IT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, </a:t>
              </a:r>
              <a:r>
                <a:rPr lang="it-IT" b="1" dirty="0" err="1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r>
                <a:rPr lang="it-IT" b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educed</a:t>
              </a:r>
              <a:r>
                <a:rPr lang="it-IT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lang="it-IT" b="1" dirty="0" err="1">
                  <a:solidFill>
                    <a:srgbClr val="FFFFFF"/>
                  </a:solidFill>
                  <a:latin typeface="Times New Roman"/>
                  <a:cs typeface="Times New Roman"/>
                </a:rPr>
                <a:t>symptoms</a:t>
              </a:r>
              <a:r>
                <a:rPr lang="it-IT" b="1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of </a:t>
              </a:r>
              <a:r>
                <a:rPr lang="it-IT" b="1" dirty="0" err="1">
                  <a:solidFill>
                    <a:srgbClr val="FFFFFF"/>
                  </a:solidFill>
                  <a:latin typeface="Times New Roman"/>
                  <a:cs typeface="Times New Roman"/>
                </a:rPr>
                <a:t>senescence</a:t>
              </a:r>
              <a:r>
                <a:rPr lang="it-IT" b="1" dirty="0">
                  <a:solidFill>
                    <a:srgbClr val="FFFFFF"/>
                  </a:solidFill>
                  <a:latin typeface="Times New Roman"/>
                  <a:cs typeface="Times New Roman"/>
                </a:rPr>
                <a:t>, </a:t>
              </a:r>
              <a:r>
                <a:rPr lang="it-IT" b="1" dirty="0" err="1">
                  <a:solidFill>
                    <a:srgbClr val="FFFFFF"/>
                  </a:solidFill>
                  <a:latin typeface="Times New Roman"/>
                  <a:cs typeface="Times New Roman"/>
                </a:rPr>
                <a:t>lower</a:t>
              </a:r>
              <a:r>
                <a:rPr lang="it-IT" b="1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lang="it-IT" b="1" dirty="0" err="1">
                  <a:solidFill>
                    <a:srgbClr val="FFFFFF"/>
                  </a:solidFill>
                  <a:latin typeface="Times New Roman"/>
                  <a:cs typeface="Times New Roman"/>
                </a:rPr>
                <a:t>expression</a:t>
              </a:r>
              <a:r>
                <a:rPr lang="it-IT" b="1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lang="it-IT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of </a:t>
              </a:r>
              <a:r>
                <a:rPr lang="it-IT" b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ethylene</a:t>
              </a:r>
              <a:r>
                <a:rPr lang="it-IT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lang="it-IT" b="1" dirty="0" err="1">
                  <a:solidFill>
                    <a:srgbClr val="FFFFFF"/>
                  </a:solidFill>
                  <a:latin typeface="Times New Roman"/>
                  <a:cs typeface="Times New Roman"/>
                </a:rPr>
                <a:t>signalling</a:t>
              </a:r>
              <a:r>
                <a:rPr lang="it-IT" b="1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lang="it-IT" b="1" dirty="0" err="1">
                  <a:solidFill>
                    <a:srgbClr val="FFFFFF"/>
                  </a:solidFill>
                  <a:latin typeface="Times New Roman"/>
                  <a:cs typeface="Times New Roman"/>
                </a:rPr>
                <a:t>genes</a:t>
              </a:r>
              <a:r>
                <a:rPr lang="it-IT" b="1" dirty="0">
                  <a:solidFill>
                    <a:srgbClr val="FFFFFF"/>
                  </a:solidFill>
                  <a:latin typeface="Times New Roman"/>
                  <a:cs typeface="Times New Roman"/>
                </a:rPr>
                <a:t>, </a:t>
              </a:r>
              <a:r>
                <a:rPr lang="it-IT" b="1" dirty="0" err="1">
                  <a:solidFill>
                    <a:srgbClr val="FFFFFF"/>
                  </a:solidFill>
                  <a:latin typeface="Times New Roman"/>
                  <a:cs typeface="Times New Roman"/>
                </a:rPr>
                <a:t>lower</a:t>
              </a:r>
              <a:r>
                <a:rPr lang="it-IT" b="1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lang="it-IT" b="1" dirty="0" err="1">
                  <a:solidFill>
                    <a:srgbClr val="FFFFFF"/>
                  </a:solidFill>
                  <a:latin typeface="Times New Roman"/>
                  <a:cs typeface="Times New Roman"/>
                </a:rPr>
                <a:t>reduction</a:t>
              </a:r>
              <a:r>
                <a:rPr lang="it-IT" b="1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of </a:t>
              </a:r>
              <a:r>
                <a:rPr lang="it-IT" b="1" dirty="0" err="1">
                  <a:solidFill>
                    <a:srgbClr val="FFFFFF"/>
                  </a:solidFill>
                  <a:latin typeface="Times New Roman"/>
                  <a:cs typeface="Times New Roman"/>
                </a:rPr>
                <a:t>shoot</a:t>
              </a:r>
              <a:r>
                <a:rPr lang="it-IT" b="1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dry </a:t>
              </a:r>
              <a:r>
                <a:rPr lang="it-IT" b="1" dirty="0" err="1">
                  <a:solidFill>
                    <a:srgbClr val="FFFFFF"/>
                  </a:solidFill>
                  <a:latin typeface="Times New Roman"/>
                  <a:cs typeface="Times New Roman"/>
                </a:rPr>
                <a:t>weight</a:t>
              </a:r>
              <a:r>
                <a:rPr lang="it-IT" b="1" dirty="0">
                  <a:solidFill>
                    <a:srgbClr val="FFFFFF"/>
                  </a:solidFill>
                  <a:latin typeface="Times New Roman"/>
                  <a:cs typeface="Times New Roman"/>
                </a:rPr>
                <a:t>, and </a:t>
              </a:r>
              <a:r>
                <a:rPr lang="it-IT" b="1" dirty="0" err="1">
                  <a:solidFill>
                    <a:srgbClr val="FFFFFF"/>
                  </a:solidFill>
                  <a:latin typeface="Times New Roman"/>
                  <a:cs typeface="Times New Roman"/>
                </a:rPr>
                <a:t>better</a:t>
              </a:r>
              <a:r>
                <a:rPr lang="it-IT" b="1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lang="it-IT" b="1" dirty="0" err="1">
                  <a:solidFill>
                    <a:srgbClr val="FFFFFF"/>
                  </a:solidFill>
                  <a:latin typeface="Times New Roman"/>
                  <a:cs typeface="Times New Roman"/>
                </a:rPr>
                <a:t>nitrogen</a:t>
              </a:r>
              <a:r>
                <a:rPr lang="it-IT" b="1" dirty="0">
                  <a:solidFill>
                    <a:srgbClr val="FFFFFF"/>
                  </a:solidFill>
                  <a:latin typeface="Times New Roman"/>
                  <a:cs typeface="Times New Roman"/>
                </a:rPr>
                <a:t>-fixing </a:t>
              </a:r>
              <a:r>
                <a:rPr lang="it-IT" b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capacity</a:t>
              </a:r>
              <a:r>
                <a:rPr lang="it-IT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lang="it-IT" b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have</a:t>
              </a:r>
              <a:r>
                <a:rPr lang="it-IT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lang="it-IT" b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been</a:t>
              </a:r>
              <a:r>
                <a:rPr lang="it-IT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lang="it-IT" b="1" dirty="0" err="1">
                  <a:solidFill>
                    <a:srgbClr val="FFFFFF"/>
                  </a:solidFill>
                  <a:latin typeface="Times New Roman"/>
                  <a:cs typeface="Times New Roman"/>
                </a:rPr>
                <a:t>observed</a:t>
              </a:r>
              <a:r>
                <a:rPr lang="it-IT" b="1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lang="it-IT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for </a:t>
              </a:r>
              <a:r>
                <a:rPr lang="it-IT" b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Medicago</a:t>
              </a:r>
              <a:r>
                <a:rPr lang="it-IT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lang="it-IT" b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plants</a:t>
              </a:r>
              <a:r>
                <a:rPr lang="it-IT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lang="it-IT" b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nodulated</a:t>
              </a:r>
              <a:r>
                <a:rPr lang="it-IT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by an IAA-</a:t>
              </a:r>
              <a:r>
                <a:rPr lang="it-IT" b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overproducing</a:t>
              </a:r>
              <a:r>
                <a:rPr lang="it-IT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lang="it-IT" b="1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S. meliloti </a:t>
              </a:r>
              <a:r>
                <a:rPr lang="it-IT" b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strain</a:t>
              </a:r>
              <a:r>
                <a:rPr lang="it-IT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.</a:t>
              </a:r>
              <a:endParaRPr lang="it-IT" b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19" name="Gruppo 18"/>
            <p:cNvGrpSpPr/>
            <p:nvPr/>
          </p:nvGrpSpPr>
          <p:grpSpPr>
            <a:xfrm>
              <a:off x="63513" y="2940053"/>
              <a:ext cx="3121153" cy="3847853"/>
              <a:chOff x="63513" y="2940053"/>
              <a:chExt cx="3121153" cy="3847853"/>
            </a:xfrm>
          </p:grpSpPr>
          <p:grpSp>
            <p:nvGrpSpPr>
              <p:cNvPr id="16" name="Gruppo 15"/>
              <p:cNvGrpSpPr/>
              <p:nvPr/>
            </p:nvGrpSpPr>
            <p:grpSpPr>
              <a:xfrm>
                <a:off x="63513" y="2940053"/>
                <a:ext cx="3121153" cy="3847853"/>
                <a:chOff x="63513" y="2940053"/>
                <a:chExt cx="3121153" cy="3847853"/>
              </a:xfrm>
            </p:grpSpPr>
            <p:grpSp>
              <p:nvGrpSpPr>
                <p:cNvPr id="15" name="Gruppo 14"/>
                <p:cNvGrpSpPr/>
                <p:nvPr/>
              </p:nvGrpSpPr>
              <p:grpSpPr>
                <a:xfrm>
                  <a:off x="63513" y="2940053"/>
                  <a:ext cx="3121153" cy="3514600"/>
                  <a:chOff x="63513" y="2940053"/>
                  <a:chExt cx="3121153" cy="3514600"/>
                </a:xfrm>
              </p:grpSpPr>
              <p:pic>
                <p:nvPicPr>
                  <p:cNvPr id="5" name="Picture 14" descr="control.jpg                                                    000CDD53HD                             BF472B24: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3514" y="2940053"/>
                    <a:ext cx="3121152" cy="191719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" name="Picture 20" descr="Mt_NaCl.jpg                                                    000D64FAHD                             BF472B24: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3513" y="4851405"/>
                    <a:ext cx="3115056" cy="160324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4" name="Gruppo 13"/>
                <p:cNvGrpSpPr/>
                <p:nvPr/>
              </p:nvGrpSpPr>
              <p:grpSpPr>
                <a:xfrm>
                  <a:off x="433387" y="6451356"/>
                  <a:ext cx="2590942" cy="336550"/>
                  <a:chOff x="433387" y="6451356"/>
                  <a:chExt cx="2590942" cy="336550"/>
                </a:xfrm>
              </p:grpSpPr>
              <p:sp>
                <p:nvSpPr>
                  <p:cNvPr id="10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433387" y="6451356"/>
                    <a:ext cx="862013" cy="3365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600" b="1" dirty="0">
                        <a:solidFill>
                          <a:srgbClr val="0000FF"/>
                        </a:solidFill>
                        <a:latin typeface="Times New Roman" charset="0"/>
                      </a:rPr>
                      <a:t>Control</a:t>
                    </a:r>
                  </a:p>
                </p:txBody>
              </p:sp>
              <p:sp>
                <p:nvSpPr>
                  <p:cNvPr id="11" name="Rectangle 3"/>
                  <p:cNvSpPr>
                    <a:spLocks noChangeArrowheads="1"/>
                  </p:cNvSpPr>
                  <p:nvPr/>
                </p:nvSpPr>
                <p:spPr bwMode="auto">
                  <a:xfrm>
                    <a:off x="1698766" y="6451356"/>
                    <a:ext cx="1325563" cy="3365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600" b="1" dirty="0" err="1">
                        <a:solidFill>
                          <a:srgbClr val="FF0000"/>
                        </a:solidFill>
                        <a:latin typeface="Times New Roman" charset="0"/>
                      </a:rPr>
                      <a:t>NaCl</a:t>
                    </a:r>
                    <a:r>
                      <a:rPr lang="en-US" sz="1600" b="1" dirty="0">
                        <a:solidFill>
                          <a:srgbClr val="FF0000"/>
                        </a:solidFill>
                        <a:latin typeface="Times New Roman" charset="0"/>
                      </a:rPr>
                      <a:t>-treated</a:t>
                    </a:r>
                  </a:p>
                </p:txBody>
              </p:sp>
            </p:grpSp>
          </p:grpSp>
          <p:grpSp>
            <p:nvGrpSpPr>
              <p:cNvPr id="18" name="Gruppo 17"/>
              <p:cNvGrpSpPr/>
              <p:nvPr/>
            </p:nvGrpSpPr>
            <p:grpSpPr>
              <a:xfrm>
                <a:off x="398462" y="4673603"/>
                <a:ext cx="2397126" cy="336550"/>
                <a:chOff x="398462" y="4673603"/>
                <a:chExt cx="2397126" cy="336550"/>
              </a:xfrm>
            </p:grpSpPr>
            <p:sp>
              <p:nvSpPr>
                <p:cNvPr id="12" name="Rectangle 11"/>
                <p:cNvSpPr>
                  <a:spLocks noChangeArrowheads="1"/>
                </p:cNvSpPr>
                <p:nvPr/>
              </p:nvSpPr>
              <p:spPr bwMode="auto">
                <a:xfrm>
                  <a:off x="398462" y="4673603"/>
                  <a:ext cx="896938" cy="3365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 i="1" dirty="0">
                      <a:latin typeface="Times New Roman" charset="0"/>
                    </a:rPr>
                    <a:t>Mt</a:t>
                  </a:r>
                  <a:r>
                    <a:rPr lang="en-US" sz="1600" b="1" dirty="0">
                      <a:latin typeface="Times New Roman" charset="0"/>
                    </a:rPr>
                    <a:t>-1021</a:t>
                  </a:r>
                </a:p>
              </p:txBody>
            </p:sp>
            <p:sp>
              <p:nvSpPr>
                <p:cNvPr id="13" name="Rectangle 6"/>
                <p:cNvSpPr>
                  <a:spLocks noChangeArrowheads="1"/>
                </p:cNvSpPr>
                <p:nvPr/>
              </p:nvSpPr>
              <p:spPr bwMode="auto">
                <a:xfrm>
                  <a:off x="1809750" y="4673603"/>
                  <a:ext cx="985838" cy="3365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 i="1" dirty="0">
                      <a:latin typeface="Times New Roman" charset="0"/>
                    </a:rPr>
                    <a:t>Mt</a:t>
                  </a:r>
                  <a:r>
                    <a:rPr lang="en-US" sz="1600" b="1" dirty="0">
                      <a:latin typeface="Times New Roman" charset="0"/>
                    </a:rPr>
                    <a:t>-RD64</a:t>
                  </a:r>
                </a:p>
              </p:txBody>
            </p:sp>
          </p:grpSp>
        </p:grpSp>
        <p:pic>
          <p:nvPicPr>
            <p:cNvPr id="2" name="Immagine 1" descr="Patent_Survival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28474" y="4579582"/>
              <a:ext cx="5479542" cy="223845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67263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4305300" y="5842000"/>
            <a:ext cx="2019300" cy="381000"/>
          </a:xfrm>
          <a:prstGeom prst="roundRect">
            <a:avLst/>
          </a:prstGeom>
          <a:noFill/>
          <a:ln w="28575" cmpd="sng">
            <a:solidFill>
              <a:srgbClr val="D006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2" name="Gruppo 31"/>
          <p:cNvGrpSpPr/>
          <p:nvPr/>
        </p:nvGrpSpPr>
        <p:grpSpPr>
          <a:xfrm>
            <a:off x="25400" y="96523"/>
            <a:ext cx="9085276" cy="6644593"/>
            <a:chOff x="25400" y="96523"/>
            <a:chExt cx="9085276" cy="6644593"/>
          </a:xfrm>
        </p:grpSpPr>
        <p:pic>
          <p:nvPicPr>
            <p:cNvPr id="2" name="Immagine 1" descr="AEM_2010.jpg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9680" y="96523"/>
              <a:ext cx="5378501" cy="1606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" name="Immagine 2" descr="Patent_P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9633" y="4619251"/>
              <a:ext cx="5451043" cy="2121865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5" name="CasellaDiTesto 4"/>
            <p:cNvSpPr txBox="1"/>
            <p:nvPr/>
          </p:nvSpPr>
          <p:spPr>
            <a:xfrm>
              <a:off x="4069588" y="2260397"/>
              <a:ext cx="4510024" cy="1754327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CCFFCC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just"/>
              <a:r>
                <a:rPr lang="it-IT" b="1" dirty="0" err="1">
                  <a:solidFill>
                    <a:schemeClr val="bg1"/>
                  </a:solidFill>
                  <a:latin typeface="Times New Roman"/>
                  <a:cs typeface="Times New Roman"/>
                </a:rPr>
                <a:t>Medicago</a:t>
              </a:r>
              <a:r>
                <a:rPr lang="it-IT" b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 </a:t>
              </a:r>
              <a:r>
                <a:rPr lang="it-IT" b="1" dirty="0" err="1">
                  <a:solidFill>
                    <a:schemeClr val="bg1"/>
                  </a:solidFill>
                  <a:latin typeface="Times New Roman"/>
                  <a:cs typeface="Times New Roman"/>
                </a:rPr>
                <a:t>truncatula</a:t>
              </a:r>
              <a:r>
                <a:rPr lang="it-IT" b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 </a:t>
              </a:r>
              <a:r>
                <a:rPr lang="it-IT" b="1" dirty="0" err="1">
                  <a:solidFill>
                    <a:schemeClr val="bg1"/>
                  </a:solidFill>
                  <a:latin typeface="Times New Roman"/>
                  <a:cs typeface="Times New Roman"/>
                </a:rPr>
                <a:t>plants</a:t>
              </a:r>
              <a:r>
                <a:rPr lang="it-IT" b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 </a:t>
              </a:r>
              <a:r>
                <a:rPr lang="it-IT" b="1" dirty="0" err="1">
                  <a:solidFill>
                    <a:schemeClr val="bg1"/>
                  </a:solidFill>
                  <a:latin typeface="Times New Roman"/>
                  <a:cs typeface="Times New Roman"/>
                </a:rPr>
                <a:t>nodulated</a:t>
              </a:r>
              <a:r>
                <a:rPr lang="it-IT" b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 by </a:t>
              </a:r>
              <a:r>
                <a:rPr lang="it-IT" b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an IAA-</a:t>
              </a:r>
              <a:r>
                <a:rPr lang="it-IT" b="1" dirty="0" err="1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overproducing</a:t>
              </a:r>
              <a:r>
                <a:rPr lang="it-IT" b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 </a:t>
              </a:r>
              <a:r>
                <a:rPr lang="it-IT" b="1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S. meliloti </a:t>
              </a:r>
              <a:r>
                <a:rPr lang="it-IT" b="1" dirty="0" err="1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strain</a:t>
              </a:r>
              <a:r>
                <a:rPr lang="it-IT" b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 </a:t>
              </a:r>
              <a:r>
                <a:rPr lang="it-IT" b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 and </a:t>
              </a:r>
              <a:r>
                <a:rPr lang="it-IT" b="1" dirty="0" err="1">
                  <a:solidFill>
                    <a:schemeClr val="bg1"/>
                  </a:solidFill>
                  <a:latin typeface="Times New Roman"/>
                  <a:cs typeface="Times New Roman"/>
                </a:rPr>
                <a:t>grown</a:t>
              </a:r>
              <a:r>
                <a:rPr lang="it-IT" b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 under </a:t>
              </a:r>
              <a:r>
                <a:rPr lang="it-IT" b="1" dirty="0" err="1">
                  <a:solidFill>
                    <a:schemeClr val="bg1"/>
                  </a:solidFill>
                  <a:latin typeface="Times New Roman"/>
                  <a:cs typeface="Times New Roman"/>
                </a:rPr>
                <a:t>P-</a:t>
              </a:r>
              <a:r>
                <a:rPr lang="it-IT" b="1" dirty="0" err="1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deficient</a:t>
              </a:r>
              <a:r>
                <a:rPr lang="it-IT" b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 </a:t>
              </a:r>
              <a:r>
                <a:rPr lang="it-IT" b="1" dirty="0" err="1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conditions</a:t>
              </a:r>
              <a:r>
                <a:rPr lang="it-IT" b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 </a:t>
              </a:r>
              <a:r>
                <a:rPr lang="it-IT" b="1" dirty="0" err="1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showed</a:t>
              </a:r>
              <a:r>
                <a:rPr lang="it-IT" b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 </a:t>
              </a:r>
              <a:r>
                <a:rPr lang="it-IT" b="1" dirty="0" err="1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significant</a:t>
              </a:r>
              <a:r>
                <a:rPr lang="it-IT" b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 </a:t>
              </a:r>
              <a:r>
                <a:rPr lang="it-IT" b="1" dirty="0" err="1">
                  <a:solidFill>
                    <a:schemeClr val="bg1"/>
                  </a:solidFill>
                  <a:latin typeface="Times New Roman"/>
                  <a:cs typeface="Times New Roman"/>
                </a:rPr>
                <a:t>increases</a:t>
              </a:r>
              <a:r>
                <a:rPr lang="it-IT" b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 in </a:t>
              </a:r>
              <a:r>
                <a:rPr lang="it-IT" b="1" dirty="0" err="1">
                  <a:solidFill>
                    <a:schemeClr val="bg1"/>
                  </a:solidFill>
                  <a:latin typeface="Times New Roman"/>
                  <a:cs typeface="Times New Roman"/>
                </a:rPr>
                <a:t>both</a:t>
              </a:r>
              <a:r>
                <a:rPr lang="it-IT" b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 </a:t>
              </a:r>
              <a:r>
                <a:rPr lang="it-IT" b="1" dirty="0" err="1">
                  <a:solidFill>
                    <a:schemeClr val="bg1"/>
                  </a:solidFill>
                  <a:latin typeface="Times New Roman"/>
                  <a:cs typeface="Times New Roman"/>
                </a:rPr>
                <a:t>shoot</a:t>
              </a:r>
              <a:r>
                <a:rPr lang="it-IT" b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 and </a:t>
              </a:r>
              <a:r>
                <a:rPr lang="it-IT" b="1" dirty="0" err="1">
                  <a:solidFill>
                    <a:schemeClr val="bg1"/>
                  </a:solidFill>
                  <a:latin typeface="Times New Roman"/>
                  <a:cs typeface="Times New Roman"/>
                </a:rPr>
                <a:t>root</a:t>
              </a:r>
              <a:r>
                <a:rPr lang="it-IT" b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 </a:t>
              </a:r>
              <a:r>
                <a:rPr lang="it-IT" b="1" dirty="0" err="1">
                  <a:solidFill>
                    <a:schemeClr val="bg1"/>
                  </a:solidFill>
                  <a:latin typeface="Times New Roman"/>
                  <a:cs typeface="Times New Roman"/>
                </a:rPr>
                <a:t>fresh</a:t>
              </a:r>
              <a:r>
                <a:rPr lang="it-IT" b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 </a:t>
              </a:r>
              <a:r>
                <a:rPr lang="it-IT" b="1" dirty="0" err="1">
                  <a:solidFill>
                    <a:schemeClr val="bg1"/>
                  </a:solidFill>
                  <a:latin typeface="Times New Roman"/>
                  <a:cs typeface="Times New Roman"/>
                </a:rPr>
                <a:t>weights</a:t>
              </a:r>
              <a:r>
                <a:rPr lang="it-IT" b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 </a:t>
              </a:r>
              <a:r>
                <a:rPr lang="it-IT" b="1" dirty="0" err="1">
                  <a:solidFill>
                    <a:schemeClr val="bg1"/>
                  </a:solidFill>
                  <a:latin typeface="Times New Roman"/>
                  <a:cs typeface="Times New Roman"/>
                </a:rPr>
                <a:t>when</a:t>
              </a:r>
              <a:r>
                <a:rPr lang="it-IT" b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 </a:t>
              </a:r>
              <a:r>
                <a:rPr lang="it-IT" b="1" dirty="0" err="1">
                  <a:solidFill>
                    <a:schemeClr val="bg1"/>
                  </a:solidFill>
                  <a:latin typeface="Times New Roman"/>
                  <a:cs typeface="Times New Roman"/>
                </a:rPr>
                <a:t>compared</a:t>
              </a:r>
              <a:r>
                <a:rPr lang="it-IT" b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 to </a:t>
              </a:r>
              <a:r>
                <a:rPr lang="it-IT" b="1" dirty="0" err="1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those</a:t>
              </a:r>
              <a:r>
                <a:rPr lang="it-IT" b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 </a:t>
              </a:r>
              <a:r>
                <a:rPr lang="it-IT" b="1" dirty="0" err="1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nodulated</a:t>
              </a:r>
              <a:r>
                <a:rPr lang="it-IT" b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 by the wild </a:t>
              </a:r>
              <a:r>
                <a:rPr lang="it-IT" b="1" dirty="0" err="1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type</a:t>
              </a:r>
              <a:r>
                <a:rPr lang="it-IT" b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 </a:t>
              </a:r>
              <a:r>
                <a:rPr lang="it-IT" b="1" dirty="0" err="1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strain</a:t>
              </a:r>
              <a:r>
                <a:rPr lang="it-IT" b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.</a:t>
              </a:r>
              <a:endParaRPr lang="it-IT" b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31" name="Gruppo 30"/>
            <p:cNvGrpSpPr/>
            <p:nvPr/>
          </p:nvGrpSpPr>
          <p:grpSpPr>
            <a:xfrm>
              <a:off x="25400" y="2252861"/>
              <a:ext cx="3584575" cy="3437772"/>
              <a:chOff x="38100" y="1782961"/>
              <a:chExt cx="3584575" cy="3437772"/>
            </a:xfrm>
          </p:grpSpPr>
          <p:pic>
            <p:nvPicPr>
              <p:cNvPr id="6" name="Picture 22" descr="Mt_PR_BW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-12000" contrast="-1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236" y="1782961"/>
                <a:ext cx="3494088" cy="287813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4" name="Gruppo 23"/>
              <p:cNvGrpSpPr/>
              <p:nvPr/>
            </p:nvGrpSpPr>
            <p:grpSpPr>
              <a:xfrm>
                <a:off x="38100" y="4678363"/>
                <a:ext cx="1755775" cy="542370"/>
                <a:chOff x="38100" y="4678363"/>
                <a:chExt cx="1755775" cy="542370"/>
              </a:xfrm>
            </p:grpSpPr>
            <p:sp>
              <p:nvSpPr>
                <p:cNvPr id="1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571500" y="4918631"/>
                  <a:ext cx="717550" cy="30210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200" b="1" i="1" dirty="0">
                      <a:latin typeface="Times" charset="0"/>
                    </a:rPr>
                    <a:t>Mt</a:t>
                  </a:r>
                  <a:r>
                    <a:rPr lang="en-US" sz="1200" b="1" dirty="0">
                      <a:latin typeface="Times" charset="0"/>
                    </a:rPr>
                    <a:t>-1021</a:t>
                  </a:r>
                </a:p>
              </p:txBody>
            </p:sp>
            <p:sp>
              <p:nvSpPr>
                <p:cNvPr id="1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8100" y="4678363"/>
                  <a:ext cx="93345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200" b="1" dirty="0">
                      <a:solidFill>
                        <a:srgbClr val="0000FF"/>
                      </a:solidFill>
                      <a:latin typeface="Times" charset="0"/>
                    </a:rPr>
                    <a:t>P-sufficient</a:t>
                  </a:r>
                </a:p>
              </p:txBody>
            </p:sp>
            <p:sp>
              <p:nvSpPr>
                <p:cNvPr id="17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923925" y="4678363"/>
                  <a:ext cx="86995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200" b="1" dirty="0">
                      <a:solidFill>
                        <a:srgbClr val="FF0000"/>
                      </a:solidFill>
                      <a:latin typeface="Times" charset="0"/>
                    </a:rPr>
                    <a:t>P-limiting</a:t>
                  </a:r>
                </a:p>
              </p:txBody>
            </p:sp>
            <p:sp>
              <p:nvSpPr>
                <p:cNvPr id="19" name="AutoShape 71"/>
                <p:cNvSpPr>
                  <a:spLocks/>
                </p:cNvSpPr>
                <p:nvPr/>
              </p:nvSpPr>
              <p:spPr bwMode="auto">
                <a:xfrm rot="5400000">
                  <a:off x="1335087" y="4471989"/>
                  <a:ext cx="74613" cy="809625"/>
                </a:xfrm>
                <a:prstGeom prst="rightBracket">
                  <a:avLst>
                    <a:gd name="adj" fmla="val 90426"/>
                  </a:avLst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1" name="AutoShape 69"/>
                <p:cNvSpPr>
                  <a:spLocks/>
                </p:cNvSpPr>
                <p:nvPr/>
              </p:nvSpPr>
              <p:spPr bwMode="auto">
                <a:xfrm rot="5400000">
                  <a:off x="461962" y="4471989"/>
                  <a:ext cx="74613" cy="809625"/>
                </a:xfrm>
                <a:prstGeom prst="rightBracket">
                  <a:avLst>
                    <a:gd name="adj" fmla="val 90426"/>
                  </a:avLst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25" name="Gruppo 24"/>
              <p:cNvGrpSpPr/>
              <p:nvPr/>
            </p:nvGrpSpPr>
            <p:grpSpPr>
              <a:xfrm>
                <a:off x="1866900" y="4678363"/>
                <a:ext cx="1755775" cy="517267"/>
                <a:chOff x="38100" y="4678363"/>
                <a:chExt cx="1755775" cy="517267"/>
              </a:xfrm>
            </p:grpSpPr>
            <p:sp>
              <p:nvSpPr>
                <p:cNvPr id="2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571500" y="4918631"/>
                  <a:ext cx="804477" cy="2769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200" b="1" i="1" dirty="0">
                      <a:latin typeface="Times" charset="0"/>
                    </a:rPr>
                    <a:t>Mt</a:t>
                  </a:r>
                  <a:r>
                    <a:rPr lang="en-US" sz="1200" b="1" dirty="0" smtClean="0">
                      <a:latin typeface="Times" charset="0"/>
                    </a:rPr>
                    <a:t>-RD64</a:t>
                  </a:r>
                  <a:endParaRPr lang="en-US" sz="1200" b="1" dirty="0">
                    <a:latin typeface="Times" charset="0"/>
                  </a:endParaRPr>
                </a:p>
              </p:txBody>
            </p:sp>
            <p:sp>
              <p:nvSpPr>
                <p:cNvPr id="2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8100" y="4678363"/>
                  <a:ext cx="93345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200" b="1" dirty="0">
                      <a:solidFill>
                        <a:srgbClr val="0000FF"/>
                      </a:solidFill>
                      <a:latin typeface="Times" charset="0"/>
                    </a:rPr>
                    <a:t>P-sufficient</a:t>
                  </a:r>
                </a:p>
              </p:txBody>
            </p:sp>
            <p:sp>
              <p:nvSpPr>
                <p:cNvPr id="2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923925" y="4678363"/>
                  <a:ext cx="86995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200" b="1" dirty="0">
                      <a:solidFill>
                        <a:srgbClr val="FF0000"/>
                      </a:solidFill>
                      <a:latin typeface="Times" charset="0"/>
                    </a:rPr>
                    <a:t>P-limiting</a:t>
                  </a:r>
                </a:p>
              </p:txBody>
            </p:sp>
            <p:sp>
              <p:nvSpPr>
                <p:cNvPr id="29" name="AutoShape 71"/>
                <p:cNvSpPr>
                  <a:spLocks/>
                </p:cNvSpPr>
                <p:nvPr/>
              </p:nvSpPr>
              <p:spPr bwMode="auto">
                <a:xfrm rot="5400000">
                  <a:off x="1335087" y="4471989"/>
                  <a:ext cx="74613" cy="809625"/>
                </a:xfrm>
                <a:prstGeom prst="rightBracket">
                  <a:avLst>
                    <a:gd name="adj" fmla="val 90426"/>
                  </a:avLst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30" name="AutoShape 69"/>
                <p:cNvSpPr>
                  <a:spLocks/>
                </p:cNvSpPr>
                <p:nvPr/>
              </p:nvSpPr>
              <p:spPr bwMode="auto">
                <a:xfrm rot="5400000">
                  <a:off x="461962" y="4471989"/>
                  <a:ext cx="74613" cy="809625"/>
                </a:xfrm>
                <a:prstGeom prst="rightBracket">
                  <a:avLst>
                    <a:gd name="adj" fmla="val 90426"/>
                  </a:avLst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6029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-135204" y="-292100"/>
            <a:ext cx="10119669" cy="7158736"/>
            <a:chOff x="-135204" y="-292100"/>
            <a:chExt cx="10119669" cy="7158736"/>
          </a:xfrm>
        </p:grpSpPr>
        <p:graphicFrame>
          <p:nvGraphicFramePr>
            <p:cNvPr id="7" name="Oggetto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5247206"/>
                </p:ext>
              </p:extLst>
            </p:nvPr>
          </p:nvGraphicFramePr>
          <p:xfrm>
            <a:off x="-32226" y="1943100"/>
            <a:ext cx="6449568" cy="28529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97" name="Worksheet" r:id="rId4" imgW="13436600" imgH="5943600" progId="Excel.Sheet.12">
                    <p:embed/>
                  </p:oleObj>
                </mc:Choice>
                <mc:Fallback>
                  <p:oleObj name="Worksheet" r:id="rId4" imgW="13436600" imgH="594360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-32226" y="1943100"/>
                          <a:ext cx="6449568" cy="285292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ggetto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9771879"/>
                </p:ext>
              </p:extLst>
            </p:nvPr>
          </p:nvGraphicFramePr>
          <p:xfrm>
            <a:off x="3774732" y="4320540"/>
            <a:ext cx="5760720" cy="2546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98" name="Worksheet" r:id="rId7" imgW="10287000" imgH="4546600" progId="Excel.Sheet.12">
                    <p:embed/>
                  </p:oleObj>
                </mc:Choice>
                <mc:Fallback>
                  <p:oleObj name="Worksheet" r:id="rId7" imgW="10287000" imgH="454660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774732" y="4320540"/>
                          <a:ext cx="5760720" cy="25460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ggetto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2491107"/>
                </p:ext>
              </p:extLst>
            </p:nvPr>
          </p:nvGraphicFramePr>
          <p:xfrm>
            <a:off x="3020801" y="-292100"/>
            <a:ext cx="6963664" cy="2728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99" name="Feuille de calcul" r:id="rId10" imgW="15138400" imgH="5930900" progId="Excel.Sheet.12">
                    <p:embed/>
                  </p:oleObj>
                </mc:Choice>
                <mc:Fallback>
                  <p:oleObj name="Feuille de calcul" r:id="rId10" imgW="15138400" imgH="593090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020801" y="-292100"/>
                          <a:ext cx="6963664" cy="27282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ttangolo 10"/>
            <p:cNvSpPr/>
            <p:nvPr/>
          </p:nvSpPr>
          <p:spPr>
            <a:xfrm>
              <a:off x="-135204" y="54488"/>
              <a:ext cx="328112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 dirty="0" err="1" smtClean="0">
                  <a:solidFill>
                    <a:srgbClr val="800000"/>
                  </a:solidFill>
                  <a:latin typeface="Comic Sans MS"/>
                  <a:cs typeface="Comic Sans MS"/>
                </a:rPr>
                <a:t>qPCR</a:t>
              </a:r>
              <a:r>
                <a:rPr lang="en-GB" sz="1600" b="1" dirty="0" smtClean="0">
                  <a:solidFill>
                    <a:srgbClr val="800000"/>
                  </a:solidFill>
                  <a:latin typeface="Comic Sans MS"/>
                  <a:cs typeface="Comic Sans MS"/>
                </a:rPr>
                <a:t> </a:t>
              </a:r>
              <a:r>
                <a:rPr lang="en-GB" sz="1600" b="1" dirty="0">
                  <a:solidFill>
                    <a:srgbClr val="800000"/>
                  </a:solidFill>
                  <a:latin typeface="Comic Sans MS"/>
                  <a:cs typeface="Comic Sans MS"/>
                </a:rPr>
                <a:t>analysis of </a:t>
              </a:r>
              <a:r>
                <a:rPr lang="en-GB" sz="1600" b="1" i="1" dirty="0" err="1" smtClean="0">
                  <a:solidFill>
                    <a:srgbClr val="800000"/>
                  </a:solidFill>
                  <a:latin typeface="Comic Sans MS"/>
                  <a:cs typeface="Comic Sans MS"/>
                </a:rPr>
                <a:t>nif</a:t>
              </a:r>
              <a:r>
                <a:rPr lang="en-GB" sz="1600" b="1" i="1" dirty="0" smtClean="0">
                  <a:solidFill>
                    <a:srgbClr val="800000"/>
                  </a:solidFill>
                  <a:latin typeface="Comic Sans MS"/>
                  <a:cs typeface="Comic Sans MS"/>
                </a:rPr>
                <a:t> and fix</a:t>
              </a:r>
              <a:r>
                <a:rPr lang="en-GB" sz="1600" b="1" dirty="0" smtClean="0">
                  <a:solidFill>
                    <a:srgbClr val="800000"/>
                  </a:solidFill>
                  <a:latin typeface="Comic Sans MS"/>
                  <a:cs typeface="Comic Sans MS"/>
                </a:rPr>
                <a:t> genes </a:t>
              </a:r>
              <a:r>
                <a:rPr lang="en-GB" sz="1600" b="1" dirty="0">
                  <a:solidFill>
                    <a:srgbClr val="800000"/>
                  </a:solidFill>
                  <a:latin typeface="Comic Sans MS"/>
                  <a:cs typeface="Comic Sans MS"/>
                </a:rPr>
                <a:t>in </a:t>
              </a:r>
              <a:r>
                <a:rPr lang="en-GB" sz="1600" b="1" i="1" dirty="0">
                  <a:solidFill>
                    <a:srgbClr val="800000"/>
                  </a:solidFill>
                  <a:latin typeface="Comic Sans MS"/>
                  <a:cs typeface="Comic Sans MS"/>
                </a:rPr>
                <a:t>M. </a:t>
              </a:r>
              <a:r>
                <a:rPr lang="en-GB" sz="1600" b="1" i="1" dirty="0" err="1">
                  <a:solidFill>
                    <a:srgbClr val="800000"/>
                  </a:solidFill>
                  <a:latin typeface="Comic Sans MS"/>
                  <a:cs typeface="Comic Sans MS"/>
                </a:rPr>
                <a:t>truncatula</a:t>
              </a:r>
              <a:r>
                <a:rPr lang="en-GB" sz="1600" b="1" dirty="0">
                  <a:solidFill>
                    <a:srgbClr val="800000"/>
                  </a:solidFill>
                  <a:latin typeface="Comic Sans MS"/>
                  <a:cs typeface="Comic Sans MS"/>
                </a:rPr>
                <a:t> root nodules during drought stress and </a:t>
              </a:r>
              <a:r>
                <a:rPr lang="en-GB" sz="1600" b="1" i="1" dirty="0" err="1">
                  <a:solidFill>
                    <a:srgbClr val="800000"/>
                  </a:solidFill>
                  <a:latin typeface="Comic Sans MS"/>
                  <a:cs typeface="Comic Sans MS"/>
                </a:rPr>
                <a:t>Fusarium</a:t>
              </a:r>
              <a:r>
                <a:rPr lang="en-GB" sz="1600" b="1" dirty="0">
                  <a:solidFill>
                    <a:srgbClr val="800000"/>
                  </a:solidFill>
                  <a:latin typeface="Comic Sans MS"/>
                  <a:cs typeface="Comic Sans MS"/>
                </a:rPr>
                <a:t> </a:t>
              </a:r>
              <a:r>
                <a:rPr lang="en-GB" sz="1600" b="1" dirty="0" smtClean="0">
                  <a:solidFill>
                    <a:srgbClr val="800000"/>
                  </a:solidFill>
                  <a:latin typeface="Comic Sans MS"/>
                  <a:cs typeface="Comic Sans MS"/>
                </a:rPr>
                <a:t>attack </a:t>
              </a:r>
              <a:endParaRPr lang="it-IT" sz="1600" b="1" dirty="0">
                <a:solidFill>
                  <a:srgbClr val="80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5700006" y="2829589"/>
              <a:ext cx="3240794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1200" b="1" dirty="0">
                  <a:latin typeface="Times New Roman"/>
                  <a:cs typeface="Times New Roman"/>
                </a:rPr>
                <a:t>The relative expression levels shown in the Figures are &gt;1 for genes more highly expressed in nodules of D (WS F-), F (WW F+) and FD (WS F+) plants as compared to C (WW F-) control plants. The data reported in the Figure are the means </a:t>
              </a:r>
              <a:r>
                <a:rPr lang="en-GB" sz="1200" b="1" dirty="0">
                  <a:latin typeface="Times New Roman"/>
                  <a:cs typeface="Times New Roman"/>
                  <a:sym typeface="Symbol"/>
                </a:rPr>
                <a:t></a:t>
              </a:r>
              <a:r>
                <a:rPr lang="en-GB" sz="1200" b="1" dirty="0">
                  <a:latin typeface="Times New Roman"/>
                  <a:cs typeface="Times New Roman"/>
                </a:rPr>
                <a:t>standard deviation of four biological replicates. </a:t>
              </a:r>
              <a:endParaRPr lang="it-IT" sz="1200" b="1" dirty="0">
                <a:latin typeface="Times New Roman"/>
                <a:cs typeface="Times New Roman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72518" y="4807547"/>
              <a:ext cx="3553592" cy="2031325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CCFFCC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>
              <a:spAutoFit/>
            </a:bodyPr>
            <a:lstStyle/>
            <a:p>
              <a:pPr lvl="0" algn="just"/>
              <a:r>
                <a:rPr lang="en-GB" b="1" dirty="0">
                  <a:solidFill>
                    <a:srgbClr val="FFFFFF"/>
                  </a:solidFill>
                  <a:latin typeface="Times New Roman"/>
                  <a:cs typeface="Times New Roman"/>
                </a:rPr>
                <a:t>T</a:t>
              </a:r>
              <a:r>
                <a:rPr lang="en-GB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he negative effects related to the stress treatments were visible </a:t>
              </a:r>
              <a:r>
                <a:rPr lang="en-GB" b="1" dirty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GB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fter </a:t>
              </a:r>
              <a:r>
                <a:rPr lang="en-GB" b="1" dirty="0">
                  <a:solidFill>
                    <a:srgbClr val="FFFFFF"/>
                  </a:solidFill>
                  <a:latin typeface="Times New Roman"/>
                  <a:cs typeface="Times New Roman"/>
                </a:rPr>
                <a:t>six days of </a:t>
              </a:r>
              <a:r>
                <a:rPr lang="en-GB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treatment. Indeed, at this time, all the </a:t>
              </a:r>
              <a:r>
                <a:rPr lang="en-GB" b="1" dirty="0">
                  <a:solidFill>
                    <a:srgbClr val="FFFFFF"/>
                  </a:solidFill>
                  <a:latin typeface="Times New Roman"/>
                  <a:cs typeface="Times New Roman"/>
                </a:rPr>
                <a:t>three </a:t>
              </a:r>
              <a:r>
                <a:rPr lang="en-GB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genes tested </a:t>
              </a:r>
              <a:r>
                <a:rPr lang="en-GB" b="1" dirty="0">
                  <a:solidFill>
                    <a:srgbClr val="FFFFFF"/>
                  </a:solidFill>
                  <a:latin typeface="Times New Roman"/>
                  <a:cs typeface="Times New Roman"/>
                </a:rPr>
                <a:t>involved in nitrogen </a:t>
              </a:r>
              <a:r>
                <a:rPr lang="en-GB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fixation were significantly repressed. </a:t>
              </a:r>
              <a:endParaRPr lang="it-IT" b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492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-114300" y="-196811"/>
            <a:ext cx="10175753" cy="7011344"/>
            <a:chOff x="-114300" y="-196811"/>
            <a:chExt cx="10175753" cy="7011344"/>
          </a:xfrm>
        </p:grpSpPr>
        <p:graphicFrame>
          <p:nvGraphicFramePr>
            <p:cNvPr id="2" name="Oggetto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6329009"/>
                </p:ext>
              </p:extLst>
            </p:nvPr>
          </p:nvGraphicFramePr>
          <p:xfrm>
            <a:off x="2671323" y="-196811"/>
            <a:ext cx="7390130" cy="32689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81" name="Worksheet" r:id="rId4" imgW="13436600" imgH="5943600" progId="Excel.Sheet.12">
                    <p:embed/>
                  </p:oleObj>
                </mc:Choice>
                <mc:Fallback>
                  <p:oleObj name="Worksheet" r:id="rId4" imgW="13436600" imgH="594360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671323" y="-196811"/>
                          <a:ext cx="7390130" cy="32689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ggetto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02017519"/>
                </p:ext>
              </p:extLst>
            </p:nvPr>
          </p:nvGraphicFramePr>
          <p:xfrm>
            <a:off x="30639" y="2451192"/>
            <a:ext cx="5622925" cy="32689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82" name="Feuille de calcul" r:id="rId7" imgW="10223500" imgH="5943600" progId="Excel.Sheet.12">
                    <p:embed/>
                  </p:oleObj>
                </mc:Choice>
                <mc:Fallback>
                  <p:oleObj name="Feuille de calcul" r:id="rId7" imgW="10223500" imgH="594360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0639" y="2451192"/>
                          <a:ext cx="5622925" cy="32689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Rettangolo 3"/>
            <p:cNvSpPr/>
            <p:nvPr/>
          </p:nvSpPr>
          <p:spPr>
            <a:xfrm>
              <a:off x="-114300" y="130688"/>
              <a:ext cx="334010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 dirty="0" err="1" smtClean="0">
                  <a:solidFill>
                    <a:srgbClr val="800000"/>
                  </a:solidFill>
                  <a:latin typeface="Comic Sans MS"/>
                  <a:cs typeface="Comic Sans MS"/>
                </a:rPr>
                <a:t>qPCR</a:t>
              </a:r>
              <a:r>
                <a:rPr lang="en-GB" sz="1600" b="1" dirty="0" smtClean="0">
                  <a:solidFill>
                    <a:srgbClr val="800000"/>
                  </a:solidFill>
                  <a:latin typeface="Comic Sans MS"/>
                  <a:cs typeface="Comic Sans MS"/>
                </a:rPr>
                <a:t> </a:t>
              </a:r>
              <a:r>
                <a:rPr lang="en-GB" sz="1600" b="1" dirty="0">
                  <a:solidFill>
                    <a:srgbClr val="800000"/>
                  </a:solidFill>
                  <a:latin typeface="Comic Sans MS"/>
                  <a:cs typeface="Comic Sans MS"/>
                </a:rPr>
                <a:t>analysis of </a:t>
              </a:r>
              <a:r>
                <a:rPr lang="en-GB" sz="1600" b="1" i="1" dirty="0" err="1" smtClean="0">
                  <a:solidFill>
                    <a:srgbClr val="800000"/>
                  </a:solidFill>
                  <a:latin typeface="Comic Sans MS"/>
                  <a:cs typeface="Comic Sans MS"/>
                </a:rPr>
                <a:t>nifA</a:t>
              </a:r>
              <a:r>
                <a:rPr lang="en-GB" sz="1600" b="1" i="1" dirty="0" smtClean="0">
                  <a:solidFill>
                    <a:srgbClr val="800000"/>
                  </a:solidFill>
                  <a:latin typeface="Comic Sans MS"/>
                  <a:cs typeface="Comic Sans MS"/>
                </a:rPr>
                <a:t> and </a:t>
              </a:r>
              <a:r>
                <a:rPr lang="en-GB" sz="1600" b="1" i="1" dirty="0" err="1" smtClean="0">
                  <a:solidFill>
                    <a:srgbClr val="800000"/>
                  </a:solidFill>
                  <a:latin typeface="Comic Sans MS"/>
                  <a:cs typeface="Comic Sans MS"/>
                </a:rPr>
                <a:t>nifH</a:t>
              </a:r>
              <a:r>
                <a:rPr lang="en-GB" sz="1600" b="1" dirty="0" smtClean="0">
                  <a:solidFill>
                    <a:srgbClr val="800000"/>
                  </a:solidFill>
                  <a:latin typeface="Comic Sans MS"/>
                  <a:cs typeface="Comic Sans MS"/>
                </a:rPr>
                <a:t> genes </a:t>
              </a:r>
              <a:r>
                <a:rPr lang="en-GB" sz="1600" b="1" dirty="0">
                  <a:solidFill>
                    <a:srgbClr val="800000"/>
                  </a:solidFill>
                  <a:latin typeface="Comic Sans MS"/>
                  <a:cs typeface="Comic Sans MS"/>
                </a:rPr>
                <a:t>in </a:t>
              </a:r>
              <a:r>
                <a:rPr lang="en-GB" sz="1600" b="1" i="1" dirty="0" smtClean="0">
                  <a:solidFill>
                    <a:srgbClr val="800000"/>
                  </a:solidFill>
                  <a:latin typeface="Comic Sans MS"/>
                  <a:cs typeface="Comic Sans MS"/>
                </a:rPr>
                <a:t>Pea </a:t>
              </a:r>
              <a:r>
                <a:rPr lang="en-GB" sz="1600" b="1" dirty="0" smtClean="0">
                  <a:solidFill>
                    <a:srgbClr val="800000"/>
                  </a:solidFill>
                  <a:latin typeface="Comic Sans MS"/>
                  <a:cs typeface="Comic Sans MS"/>
                </a:rPr>
                <a:t>root </a:t>
              </a:r>
              <a:r>
                <a:rPr lang="en-GB" sz="1600" b="1" dirty="0">
                  <a:solidFill>
                    <a:srgbClr val="800000"/>
                  </a:solidFill>
                  <a:latin typeface="Comic Sans MS"/>
                  <a:cs typeface="Comic Sans MS"/>
                </a:rPr>
                <a:t>nodules during drought stress and </a:t>
              </a:r>
              <a:r>
                <a:rPr lang="en-GB" sz="1600" b="1" i="1" dirty="0" err="1">
                  <a:solidFill>
                    <a:srgbClr val="800000"/>
                  </a:solidFill>
                  <a:latin typeface="Comic Sans MS"/>
                  <a:cs typeface="Comic Sans MS"/>
                </a:rPr>
                <a:t>Fusarium</a:t>
              </a:r>
              <a:r>
                <a:rPr lang="en-GB" sz="1600" b="1" dirty="0">
                  <a:solidFill>
                    <a:srgbClr val="800000"/>
                  </a:solidFill>
                  <a:latin typeface="Comic Sans MS"/>
                  <a:cs typeface="Comic Sans MS"/>
                </a:rPr>
                <a:t> </a:t>
              </a:r>
              <a:r>
                <a:rPr lang="en-GB" sz="1600" b="1" dirty="0" smtClean="0">
                  <a:solidFill>
                    <a:srgbClr val="800000"/>
                  </a:solidFill>
                  <a:latin typeface="Comic Sans MS"/>
                  <a:cs typeface="Comic Sans MS"/>
                </a:rPr>
                <a:t>attack </a:t>
              </a:r>
              <a:endParaRPr lang="it-IT" sz="1600" b="1" dirty="0">
                <a:solidFill>
                  <a:srgbClr val="80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5" name="Rettangolo 4"/>
            <p:cNvSpPr/>
            <p:nvPr/>
          </p:nvSpPr>
          <p:spPr>
            <a:xfrm>
              <a:off x="76593" y="5614204"/>
              <a:ext cx="8995064" cy="1200329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CCFFCC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>
              <a:spAutoFit/>
            </a:bodyPr>
            <a:lstStyle/>
            <a:p>
              <a:pPr algn="just"/>
              <a:r>
                <a:rPr lang="en-GB" b="1" dirty="0">
                  <a:solidFill>
                    <a:srgbClr val="FFFFFF"/>
                  </a:solidFill>
                  <a:latin typeface="Times New Roman"/>
                  <a:cs typeface="Times New Roman"/>
                </a:rPr>
                <a:t>T</a:t>
              </a:r>
              <a:r>
                <a:rPr lang="en-GB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he </a:t>
              </a:r>
              <a:r>
                <a:rPr lang="en-GB" b="1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data </a:t>
              </a:r>
              <a:r>
                <a:rPr lang="en-GB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clearly </a:t>
              </a:r>
              <a:r>
                <a:rPr lang="en-GB" b="1" dirty="0">
                  <a:solidFill>
                    <a:srgbClr val="FFFFFF"/>
                  </a:solidFill>
                  <a:latin typeface="Times New Roman"/>
                  <a:cs typeface="Times New Roman"/>
                </a:rPr>
                <a:t>show that the singular stress negatively affect the expression of selected genes and that the down-regulation is even more pronounced when double stress </a:t>
              </a:r>
              <a:r>
                <a:rPr lang="en-GB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(DF) </a:t>
              </a:r>
              <a:r>
                <a:rPr lang="en-GB" b="1" dirty="0">
                  <a:solidFill>
                    <a:srgbClr val="FFFFFF"/>
                  </a:solidFill>
                  <a:latin typeface="Times New Roman"/>
                  <a:cs typeface="Times New Roman"/>
                </a:rPr>
                <a:t>is applied. T</a:t>
              </a:r>
              <a:r>
                <a:rPr lang="en-GB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he </a:t>
              </a:r>
              <a:r>
                <a:rPr lang="en-GB" b="1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down-regulation of N-fixation genes begins as early as the third day of treatment reaching its maximum after 6 </a:t>
              </a:r>
              <a:r>
                <a:rPr lang="en-GB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day, </a:t>
              </a:r>
              <a:r>
                <a:rPr lang="en-GB" b="1" dirty="0">
                  <a:solidFill>
                    <a:srgbClr val="FFFFFF"/>
                  </a:solidFill>
                  <a:latin typeface="Times New Roman"/>
                  <a:cs typeface="Times New Roman"/>
                </a:rPr>
                <a:t>after which the damage was retained. </a:t>
              </a:r>
              <a:endParaRPr lang="it-IT" b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" name="Rettangolo 5"/>
            <p:cNvSpPr/>
            <p:nvPr/>
          </p:nvSpPr>
          <p:spPr>
            <a:xfrm>
              <a:off x="5700006" y="3522086"/>
              <a:ext cx="3240794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1200" b="1" dirty="0">
                  <a:latin typeface="Times New Roman"/>
                  <a:cs typeface="Times New Roman"/>
                </a:rPr>
                <a:t>The relative expression levels shown in the Figures are &gt;1 for genes more highly expressed in nodules of D (WS F-), F (WW F+) and FD (WS F+) plants as compared to C (WW F-) control plants. The data reported in the Figure are the means </a:t>
              </a:r>
              <a:r>
                <a:rPr lang="en-GB" sz="1200" b="1" dirty="0">
                  <a:latin typeface="Times New Roman"/>
                  <a:cs typeface="Times New Roman"/>
                  <a:sym typeface="Symbol"/>
                </a:rPr>
                <a:t></a:t>
              </a:r>
              <a:r>
                <a:rPr lang="en-GB" sz="1200" b="1" dirty="0">
                  <a:latin typeface="Times New Roman"/>
                  <a:cs typeface="Times New Roman"/>
                </a:rPr>
                <a:t>standard deviation of four biological replicates. </a:t>
              </a:r>
              <a:endParaRPr lang="it-IT" sz="1200" b="1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698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2120" y="980728"/>
            <a:ext cx="3240360" cy="218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7" name="ZoneTexte 176"/>
          <p:cNvSpPr txBox="1"/>
          <p:nvPr/>
        </p:nvSpPr>
        <p:spPr>
          <a:xfrm>
            <a:off x="395124" y="580526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69888" lvl="1" indent="-285750">
              <a:buFont typeface="Arial"/>
              <a:buChar char="•"/>
              <a:defRPr b="1"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fr-FR" b="1" dirty="0" err="1" smtClean="0"/>
              <a:t>Similar</a:t>
            </a:r>
            <a:r>
              <a:rPr lang="fr-FR" b="1" dirty="0" smtClean="0"/>
              <a:t> </a:t>
            </a:r>
            <a:r>
              <a:rPr lang="fr-FR" b="1" dirty="0" err="1" smtClean="0"/>
              <a:t>response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or </a:t>
            </a:r>
            <a:r>
              <a:rPr lang="fr-FR" b="1" dirty="0" err="1" smtClean="0"/>
              <a:t>without</a:t>
            </a:r>
            <a:r>
              <a:rPr lang="fr-FR" b="1" dirty="0" smtClean="0"/>
              <a:t> symbioses: </a:t>
            </a:r>
            <a:r>
              <a:rPr lang="fr-FR" b="1" dirty="0" smtClean="0">
                <a:solidFill>
                  <a:srgbClr val="009900"/>
                </a:solidFill>
              </a:rPr>
              <a:t>non symbiotic </a:t>
            </a:r>
            <a:r>
              <a:rPr lang="fr-FR" b="1" dirty="0" err="1" smtClean="0">
                <a:solidFill>
                  <a:srgbClr val="009900"/>
                </a:solidFill>
              </a:rPr>
              <a:t>communities</a:t>
            </a:r>
            <a:r>
              <a:rPr lang="fr-FR" b="1" dirty="0" smtClean="0">
                <a:solidFill>
                  <a:srgbClr val="009900"/>
                </a:solidFill>
              </a:rPr>
              <a:t> </a:t>
            </a:r>
            <a:r>
              <a:rPr lang="fr-FR" b="1" dirty="0" err="1" smtClean="0">
                <a:solidFill>
                  <a:srgbClr val="009900"/>
                </a:solidFill>
              </a:rPr>
              <a:t>play</a:t>
            </a:r>
            <a:r>
              <a:rPr lang="fr-FR" b="1" dirty="0" smtClean="0">
                <a:solidFill>
                  <a:srgbClr val="009900"/>
                </a:solidFill>
              </a:rPr>
              <a:t> a </a:t>
            </a:r>
            <a:r>
              <a:rPr lang="fr-FR" b="1" dirty="0" err="1" smtClean="0">
                <a:solidFill>
                  <a:srgbClr val="009900"/>
                </a:solidFill>
              </a:rPr>
              <a:t>role</a:t>
            </a:r>
            <a:r>
              <a:rPr lang="fr-FR" b="1" dirty="0" smtClean="0">
                <a:solidFill>
                  <a:srgbClr val="009900"/>
                </a:solidFill>
              </a:rPr>
              <a:t> in </a:t>
            </a:r>
            <a:r>
              <a:rPr lang="fr-FR" b="1" dirty="0" err="1" smtClean="0">
                <a:solidFill>
                  <a:srgbClr val="009900"/>
                </a:solidFill>
              </a:rPr>
              <a:t>this</a:t>
            </a:r>
            <a:r>
              <a:rPr lang="fr-FR" b="1" dirty="0" smtClean="0">
                <a:solidFill>
                  <a:srgbClr val="009900"/>
                </a:solidFill>
              </a:rPr>
              <a:t> </a:t>
            </a:r>
            <a:r>
              <a:rPr lang="fr-FR" b="1" dirty="0" err="1" smtClean="0">
                <a:solidFill>
                  <a:srgbClr val="009900"/>
                </a:solidFill>
              </a:rPr>
              <a:t>response</a:t>
            </a:r>
            <a:endParaRPr lang="fr-FR" dirty="0">
              <a:solidFill>
                <a:srgbClr val="009900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-6088" y="3026569"/>
            <a:ext cx="9006168" cy="2882221"/>
            <a:chOff x="50674" y="2655430"/>
            <a:chExt cx="9006168" cy="2882221"/>
          </a:xfrm>
        </p:grpSpPr>
        <p:sp>
          <p:nvSpPr>
            <p:cNvPr id="128" name="Rectangle à coins arrondis 127"/>
            <p:cNvSpPr/>
            <p:nvPr/>
          </p:nvSpPr>
          <p:spPr>
            <a:xfrm>
              <a:off x="3954115" y="4929842"/>
              <a:ext cx="504056" cy="60780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9" name="ZoneTexte 128"/>
            <p:cNvSpPr txBox="1"/>
            <p:nvPr/>
          </p:nvSpPr>
          <p:spPr>
            <a:xfrm>
              <a:off x="50674" y="2655430"/>
              <a:ext cx="52565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fr-FR"/>
              </a:defPPr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69888" lvl="1" indent="-285750">
                <a:buFont typeface="Arial"/>
                <a:buChar char="•"/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>
                <a:defRPr>
                  <a:solidFill>
                    <a:schemeClr val="tx1"/>
                  </a:solidFill>
                  <a:latin typeface="Arial" charset="0"/>
                </a:defRPr>
              </a:lvl6pPr>
              <a:lvl7pPr>
                <a:defRPr>
                  <a:solidFill>
                    <a:schemeClr val="tx1"/>
                  </a:solidFill>
                  <a:latin typeface="Arial" charset="0"/>
                </a:defRPr>
              </a:lvl7pPr>
              <a:lvl8pPr>
                <a:defRPr>
                  <a:solidFill>
                    <a:schemeClr val="tx1"/>
                  </a:solidFill>
                  <a:latin typeface="Arial" charset="0"/>
                </a:defRPr>
              </a:lvl8pPr>
              <a:lvl9pPr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285750" indent="-285750">
                <a:buFont typeface="Arial"/>
                <a:buChar char="•"/>
              </a:pPr>
              <a:r>
                <a:rPr lang="fr-FR" b="1" dirty="0"/>
                <a:t>A </a:t>
              </a:r>
              <a:r>
                <a:rPr lang="fr-FR" b="1" dirty="0" err="1"/>
                <a:t>higher</a:t>
              </a:r>
              <a:r>
                <a:rPr lang="fr-FR" b="1" dirty="0"/>
                <a:t> </a:t>
              </a:r>
              <a:r>
                <a:rPr lang="fr-FR" b="1" dirty="0" err="1"/>
                <a:t>diversity</a:t>
              </a:r>
              <a:r>
                <a:rPr lang="fr-FR" b="1" dirty="0"/>
                <a:t> </a:t>
              </a:r>
              <a:r>
                <a:rPr lang="fr-FR" b="1" dirty="0" err="1" smtClean="0"/>
                <a:t>level</a:t>
              </a:r>
              <a:r>
                <a:rPr lang="fr-FR" b="1" dirty="0" smtClean="0"/>
                <a:t> of </a:t>
              </a:r>
              <a:r>
                <a:rPr lang="fr-FR" b="1" dirty="0" err="1" smtClean="0"/>
                <a:t>soil</a:t>
              </a:r>
              <a:r>
                <a:rPr lang="fr-FR" b="1" dirty="0" smtClean="0"/>
                <a:t> </a:t>
              </a:r>
              <a:r>
                <a:rPr lang="fr-FR" b="1" dirty="0" err="1" smtClean="0"/>
                <a:t>microbial</a:t>
              </a:r>
              <a:r>
                <a:rPr lang="fr-FR" b="1" dirty="0" smtClean="0"/>
                <a:t> </a:t>
              </a:r>
              <a:r>
                <a:rPr lang="fr-FR" b="1" dirty="0" err="1" smtClean="0"/>
                <a:t>communities</a:t>
              </a:r>
              <a:endParaRPr lang="fr-FR" dirty="0"/>
            </a:p>
          </p:txBody>
        </p:sp>
        <p:grpSp>
          <p:nvGrpSpPr>
            <p:cNvPr id="158" name="Groupe 129"/>
            <p:cNvGrpSpPr/>
            <p:nvPr/>
          </p:nvGrpSpPr>
          <p:grpSpPr>
            <a:xfrm>
              <a:off x="179512" y="3212976"/>
              <a:ext cx="8877330" cy="1232925"/>
              <a:chOff x="87158" y="692696"/>
              <a:chExt cx="8877330" cy="1232925"/>
            </a:xfrm>
          </p:grpSpPr>
          <p:sp>
            <p:nvSpPr>
              <p:cNvPr id="159" name="Flèche droite 130"/>
              <p:cNvSpPr/>
              <p:nvPr/>
            </p:nvSpPr>
            <p:spPr>
              <a:xfrm>
                <a:off x="323528" y="1414183"/>
                <a:ext cx="8640960" cy="384078"/>
              </a:xfrm>
              <a:prstGeom prst="rightArrow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0" name="Larme 159"/>
              <p:cNvSpPr/>
              <p:nvPr/>
            </p:nvSpPr>
            <p:spPr>
              <a:xfrm rot="18887666">
                <a:off x="1555494" y="1478902"/>
                <a:ext cx="416296" cy="398321"/>
              </a:xfrm>
              <a:prstGeom prst="teardrop">
                <a:avLst>
                  <a:gd name="adj" fmla="val 152878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1" name="Flèche droite rayée 160"/>
              <p:cNvSpPr/>
              <p:nvPr/>
            </p:nvSpPr>
            <p:spPr>
              <a:xfrm rot="5400000">
                <a:off x="1139937" y="1360747"/>
                <a:ext cx="720080" cy="409668"/>
              </a:xfrm>
              <a:prstGeom prst="stripedRightArrow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8900000" scaled="1"/>
                <a:tileRect/>
              </a:gradFill>
              <a:ln>
                <a:solidFill>
                  <a:srgbClr val="33CC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2" name="Larme 161"/>
              <p:cNvSpPr/>
              <p:nvPr/>
            </p:nvSpPr>
            <p:spPr>
              <a:xfrm rot="18887666">
                <a:off x="1760088" y="1478902"/>
                <a:ext cx="416296" cy="398321"/>
              </a:xfrm>
              <a:prstGeom prst="teardrop">
                <a:avLst>
                  <a:gd name="adj" fmla="val 152878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3" name="Larme 162"/>
              <p:cNvSpPr/>
              <p:nvPr/>
            </p:nvSpPr>
            <p:spPr>
              <a:xfrm rot="18887666">
                <a:off x="1976204" y="1478902"/>
                <a:ext cx="416296" cy="398321"/>
              </a:xfrm>
              <a:prstGeom prst="teardrop">
                <a:avLst>
                  <a:gd name="adj" fmla="val 152878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4" name="Larme 163"/>
              <p:cNvSpPr/>
              <p:nvPr/>
            </p:nvSpPr>
            <p:spPr>
              <a:xfrm rot="18887666">
                <a:off x="2149964" y="1478902"/>
                <a:ext cx="416296" cy="398321"/>
              </a:xfrm>
              <a:prstGeom prst="teardrop">
                <a:avLst>
                  <a:gd name="adj" fmla="val 152878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5" name="Larme 164"/>
              <p:cNvSpPr/>
              <p:nvPr/>
            </p:nvSpPr>
            <p:spPr>
              <a:xfrm rot="18887666">
                <a:off x="2336152" y="1478902"/>
                <a:ext cx="416296" cy="398321"/>
              </a:xfrm>
              <a:prstGeom prst="teardrop">
                <a:avLst>
                  <a:gd name="adj" fmla="val 152878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6" name="ZoneTexte 165"/>
              <p:cNvSpPr txBox="1"/>
              <p:nvPr/>
            </p:nvSpPr>
            <p:spPr>
              <a:xfrm>
                <a:off x="1547664" y="692696"/>
                <a:ext cx="17027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i="1" dirty="0" err="1" smtClean="0">
                    <a:solidFill>
                      <a:srgbClr val="0070C0"/>
                    </a:solidFill>
                  </a:rPr>
                  <a:t>Drought</a:t>
                </a:r>
                <a:endParaRPr lang="fr-FR" sz="1600" b="1" i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67" name="Larme 166"/>
              <p:cNvSpPr/>
              <p:nvPr/>
            </p:nvSpPr>
            <p:spPr>
              <a:xfrm rot="18887666">
                <a:off x="2552176" y="1478902"/>
                <a:ext cx="416296" cy="398321"/>
              </a:xfrm>
              <a:prstGeom prst="teardrop">
                <a:avLst>
                  <a:gd name="adj" fmla="val 152878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8" name="Larme 167"/>
              <p:cNvSpPr/>
              <p:nvPr/>
            </p:nvSpPr>
            <p:spPr>
              <a:xfrm rot="18887666">
                <a:off x="2716006" y="1484658"/>
                <a:ext cx="416296" cy="398321"/>
              </a:xfrm>
              <a:prstGeom prst="teardrop">
                <a:avLst>
                  <a:gd name="adj" fmla="val 152878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9" name="Flèche droite rayée 168"/>
              <p:cNvSpPr/>
              <p:nvPr/>
            </p:nvSpPr>
            <p:spPr>
              <a:xfrm rot="5400000">
                <a:off x="7632340" y="1360747"/>
                <a:ext cx="720080" cy="409668"/>
              </a:xfrm>
              <a:prstGeom prst="stripedRightArrow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8900000" scaled="1"/>
                <a:tileRect/>
              </a:gradFill>
              <a:ln>
                <a:solidFill>
                  <a:srgbClr val="33CC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0" name="ZoneTexte 169"/>
              <p:cNvSpPr txBox="1"/>
              <p:nvPr/>
            </p:nvSpPr>
            <p:spPr>
              <a:xfrm>
                <a:off x="7236296" y="785255"/>
                <a:ext cx="1512168" cy="323166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8900000" scaled="1"/>
                <a:tileRect/>
              </a:gradFill>
              <a:ln>
                <a:solidFill>
                  <a:srgbClr val="33CC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fr-FR"/>
                </a:defPPr>
                <a:lvl1pPr algn="ctr">
                  <a:defRPr>
                    <a:solidFill>
                      <a:schemeClr val="lt1"/>
                    </a:solidFill>
                    <a:latin typeface="+mn-lt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</a:defRPr>
                </a:lvl9pPr>
              </a:lstStyle>
              <a:p>
                <a:r>
                  <a:rPr lang="fr-FR" sz="1600" i="1" dirty="0" err="1" smtClean="0">
                    <a:solidFill>
                      <a:schemeClr val="tx1"/>
                    </a:solidFill>
                  </a:rPr>
                  <a:t>Maturity</a:t>
                </a:r>
                <a:endParaRPr lang="fr-FR" sz="16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ZoneTexte 170"/>
              <p:cNvSpPr txBox="1"/>
              <p:nvPr/>
            </p:nvSpPr>
            <p:spPr>
              <a:xfrm>
                <a:off x="87158" y="785255"/>
                <a:ext cx="1512168" cy="323166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8900000" scaled="1"/>
                <a:tileRect/>
              </a:gradFill>
              <a:ln>
                <a:solidFill>
                  <a:srgbClr val="33CC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fr-FR"/>
                </a:defPPr>
                <a:lvl1pPr algn="ctr">
                  <a:defRPr>
                    <a:solidFill>
                      <a:schemeClr val="lt1"/>
                    </a:solidFill>
                    <a:latin typeface="+mn-lt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</a:defRPr>
                </a:lvl9pPr>
              </a:lstStyle>
              <a:p>
                <a:r>
                  <a:rPr lang="fr-FR" sz="1600" i="1" dirty="0" smtClean="0">
                    <a:solidFill>
                      <a:schemeClr val="tx1"/>
                    </a:solidFill>
                  </a:rPr>
                  <a:t>Floral initiation</a:t>
                </a:r>
                <a:endParaRPr lang="fr-FR" sz="16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ZoneTexte 171"/>
              <p:cNvSpPr txBox="1"/>
              <p:nvPr/>
            </p:nvSpPr>
            <p:spPr>
              <a:xfrm>
                <a:off x="3318572" y="785255"/>
                <a:ext cx="1071782" cy="323166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8900000" scaled="1"/>
                <a:tileRect/>
              </a:gradFill>
              <a:ln>
                <a:solidFill>
                  <a:srgbClr val="33CC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fr-FR"/>
                </a:defPPr>
                <a:lvl1pPr algn="ctr">
                  <a:defRPr>
                    <a:solidFill>
                      <a:schemeClr val="lt1"/>
                    </a:solidFill>
                    <a:latin typeface="+mn-lt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</a:defRPr>
                </a:lvl9pPr>
              </a:lstStyle>
              <a:p>
                <a:r>
                  <a:rPr lang="fr-FR" sz="1600" i="1" dirty="0" err="1" smtClean="0">
                    <a:solidFill>
                      <a:schemeClr val="tx1"/>
                    </a:solidFill>
                  </a:rPr>
                  <a:t>Flowering</a:t>
                </a:r>
                <a:endParaRPr lang="fr-FR" sz="16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ZoneTexte 172"/>
              <p:cNvSpPr txBox="1"/>
              <p:nvPr/>
            </p:nvSpPr>
            <p:spPr>
              <a:xfrm>
                <a:off x="3556358" y="1196466"/>
                <a:ext cx="42389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Optimal water conditions</a:t>
                </a:r>
                <a:endParaRPr lang="fr-FR" sz="1600" b="1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4" name="Larme 173"/>
              <p:cNvSpPr/>
              <p:nvPr/>
            </p:nvSpPr>
            <p:spPr>
              <a:xfrm rot="18887666">
                <a:off x="2891266" y="1488086"/>
                <a:ext cx="416296" cy="398321"/>
              </a:xfrm>
              <a:prstGeom prst="teardrop">
                <a:avLst>
                  <a:gd name="adj" fmla="val 152878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5" name="Flèche droite rayée 174"/>
              <p:cNvSpPr/>
              <p:nvPr/>
            </p:nvSpPr>
            <p:spPr>
              <a:xfrm rot="5400000">
                <a:off x="3056934" y="1360747"/>
                <a:ext cx="720080" cy="409668"/>
              </a:xfrm>
              <a:prstGeom prst="stripedRightArrow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8900000" scaled="1"/>
                <a:tileRect/>
              </a:gradFill>
              <a:ln>
                <a:solidFill>
                  <a:srgbClr val="33CC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79" name="ZoneTexte 178"/>
            <p:cNvSpPr txBox="1"/>
            <p:nvPr/>
          </p:nvSpPr>
          <p:spPr>
            <a:xfrm>
              <a:off x="179512" y="4581128"/>
              <a:ext cx="424847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fr-FR"/>
              </a:defPPr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69888" lvl="1" indent="-285750">
                <a:buFont typeface="Arial"/>
                <a:buChar char="•"/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>
                <a:defRPr>
                  <a:solidFill>
                    <a:schemeClr val="tx1"/>
                  </a:solidFill>
                  <a:latin typeface="Arial" charset="0"/>
                </a:defRPr>
              </a:lvl6pPr>
              <a:lvl7pPr>
                <a:defRPr>
                  <a:solidFill>
                    <a:schemeClr val="tx1"/>
                  </a:solidFill>
                  <a:latin typeface="Arial" charset="0"/>
                </a:defRPr>
              </a:lvl7pPr>
              <a:lvl8pPr>
                <a:defRPr>
                  <a:solidFill>
                    <a:schemeClr val="tx1"/>
                  </a:solidFill>
                  <a:latin typeface="Arial" charset="0"/>
                </a:defRPr>
              </a:lvl8pPr>
              <a:lvl9pPr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285750" indent="-285750">
                <a:buFont typeface="Arial"/>
                <a:buChar char="•"/>
              </a:pPr>
              <a:r>
                <a:rPr lang="fr-FR" b="1" dirty="0" smtClean="0"/>
                <a:t>has </a:t>
              </a:r>
              <a:r>
                <a:rPr lang="fr-FR" b="1" dirty="0" smtClean="0">
                  <a:solidFill>
                    <a:srgbClr val="009900"/>
                  </a:solidFill>
                </a:rPr>
                <a:t>no impact on </a:t>
              </a:r>
              <a:r>
                <a:rPr lang="fr-FR" b="1" dirty="0" err="1" smtClean="0">
                  <a:solidFill>
                    <a:srgbClr val="009900"/>
                  </a:solidFill>
                </a:rPr>
                <a:t>pea</a:t>
              </a:r>
              <a:r>
                <a:rPr lang="fr-FR" b="1" dirty="0" smtClean="0">
                  <a:solidFill>
                    <a:srgbClr val="009900"/>
                  </a:solidFill>
                </a:rPr>
                <a:t> </a:t>
              </a:r>
              <a:r>
                <a:rPr lang="fr-FR" b="1" dirty="0" err="1" smtClean="0">
                  <a:solidFill>
                    <a:srgbClr val="009900"/>
                  </a:solidFill>
                </a:rPr>
                <a:t>drought</a:t>
              </a:r>
              <a:r>
                <a:rPr lang="fr-FR" b="1" dirty="0" smtClean="0">
                  <a:solidFill>
                    <a:srgbClr val="009900"/>
                  </a:solidFill>
                </a:rPr>
                <a:t> </a:t>
              </a:r>
              <a:r>
                <a:rPr lang="fr-FR" b="1" dirty="0" err="1" smtClean="0">
                  <a:solidFill>
                    <a:srgbClr val="009900"/>
                  </a:solidFill>
                </a:rPr>
                <a:t>tolerance</a:t>
              </a:r>
              <a:r>
                <a:rPr lang="is-IS" b="1" dirty="0" smtClean="0">
                  <a:solidFill>
                    <a:srgbClr val="009900"/>
                  </a:solidFill>
                </a:rPr>
                <a:t>…</a:t>
              </a:r>
              <a:endParaRPr lang="fr-FR" dirty="0">
                <a:solidFill>
                  <a:srgbClr val="009900"/>
                </a:solidFill>
              </a:endParaRPr>
            </a:p>
          </p:txBody>
        </p:sp>
        <p:sp>
          <p:nvSpPr>
            <p:cNvPr id="180" name="ZoneTexte 179"/>
            <p:cNvSpPr txBox="1"/>
            <p:nvPr/>
          </p:nvSpPr>
          <p:spPr>
            <a:xfrm>
              <a:off x="5724128" y="4581128"/>
              <a:ext cx="3096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fr-FR"/>
              </a:defPPr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69888" lvl="1" indent="-285750">
                <a:buFont typeface="Arial"/>
                <a:buChar char="•"/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>
                <a:defRPr>
                  <a:solidFill>
                    <a:schemeClr val="tx1"/>
                  </a:solidFill>
                  <a:latin typeface="Arial" charset="0"/>
                </a:defRPr>
              </a:lvl6pPr>
              <a:lvl7pPr>
                <a:defRPr>
                  <a:solidFill>
                    <a:schemeClr val="tx1"/>
                  </a:solidFill>
                  <a:latin typeface="Arial" charset="0"/>
                </a:defRPr>
              </a:lvl7pPr>
              <a:lvl8pPr>
                <a:defRPr>
                  <a:solidFill>
                    <a:schemeClr val="tx1"/>
                  </a:solidFill>
                  <a:latin typeface="Arial" charset="0"/>
                </a:defRPr>
              </a:lvl8pPr>
              <a:lvl9pPr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is-IS" b="1" dirty="0" smtClean="0"/>
                <a:t>… </a:t>
              </a:r>
              <a:r>
                <a:rPr lang="fr-FR" b="1" dirty="0" smtClean="0"/>
                <a:t>but </a:t>
              </a:r>
              <a:r>
                <a:rPr lang="fr-FR" b="1" dirty="0" err="1" smtClean="0"/>
                <a:t>provides</a:t>
              </a:r>
              <a:r>
                <a:rPr lang="fr-FR" b="1" dirty="0" smtClean="0"/>
                <a:t> </a:t>
              </a:r>
              <a:r>
                <a:rPr lang="fr-FR" b="1" dirty="0" err="1" smtClean="0">
                  <a:solidFill>
                    <a:srgbClr val="009900"/>
                  </a:solidFill>
                </a:rPr>
                <a:t>better</a:t>
              </a:r>
              <a:r>
                <a:rPr lang="fr-FR" b="1" dirty="0" smtClean="0">
                  <a:solidFill>
                    <a:srgbClr val="009900"/>
                  </a:solidFill>
                </a:rPr>
                <a:t> </a:t>
              </a:r>
              <a:r>
                <a:rPr lang="fr-FR" b="1" dirty="0" err="1" smtClean="0">
                  <a:solidFill>
                    <a:srgbClr val="009900"/>
                  </a:solidFill>
                </a:rPr>
                <a:t>pea</a:t>
              </a:r>
              <a:r>
                <a:rPr lang="fr-FR" b="1" dirty="0" smtClean="0">
                  <a:solidFill>
                    <a:srgbClr val="009900"/>
                  </a:solidFill>
                </a:rPr>
                <a:t> </a:t>
              </a:r>
              <a:r>
                <a:rPr lang="fr-FR" b="1" dirty="0" err="1" smtClean="0">
                  <a:solidFill>
                    <a:srgbClr val="009900"/>
                  </a:solidFill>
                </a:rPr>
                <a:t>resilience</a:t>
              </a:r>
              <a:r>
                <a:rPr lang="fr-FR" b="1" dirty="0" smtClean="0">
                  <a:solidFill>
                    <a:srgbClr val="009900"/>
                  </a:solidFill>
                </a:rPr>
                <a:t> </a:t>
              </a:r>
              <a:r>
                <a:rPr lang="fr-FR" b="1" dirty="0" err="1" smtClean="0">
                  <a:solidFill>
                    <a:srgbClr val="009900"/>
                  </a:solidFill>
                </a:rPr>
                <a:t>after</a:t>
              </a:r>
              <a:r>
                <a:rPr lang="fr-FR" b="1" dirty="0" smtClean="0">
                  <a:solidFill>
                    <a:srgbClr val="009900"/>
                  </a:solidFill>
                </a:rPr>
                <a:t> stress</a:t>
              </a:r>
              <a:endParaRPr lang="fr-FR" dirty="0">
                <a:solidFill>
                  <a:srgbClr val="009900"/>
                </a:solidFill>
              </a:endParaRPr>
            </a:p>
          </p:txBody>
        </p:sp>
      </p:grpSp>
      <p:sp>
        <p:nvSpPr>
          <p:cNvPr id="34" name="ZoneTexte 33"/>
          <p:cNvSpPr txBox="1"/>
          <p:nvPr/>
        </p:nvSpPr>
        <p:spPr>
          <a:xfrm>
            <a:off x="4644008" y="1124744"/>
            <a:ext cx="79208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fr-FR"/>
            </a:defPPr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69888" lvl="1" indent="-285750">
              <a:buFont typeface="Arial"/>
              <a:buChar char="•"/>
              <a:defRPr b="1"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200" b="1" dirty="0" err="1" smtClean="0"/>
              <a:t>Varying</a:t>
            </a:r>
            <a:r>
              <a:rPr lang="fr-FR" sz="1200" b="1" dirty="0" smtClean="0"/>
              <a:t>:</a:t>
            </a:r>
            <a:endParaRPr lang="fr-FR" sz="1200" dirty="0"/>
          </a:p>
        </p:txBody>
      </p:sp>
      <p:sp>
        <p:nvSpPr>
          <p:cNvPr id="3" name="Rectangle 2"/>
          <p:cNvSpPr/>
          <p:nvPr/>
        </p:nvSpPr>
        <p:spPr>
          <a:xfrm>
            <a:off x="5508104" y="908720"/>
            <a:ext cx="3384376" cy="79208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5580112" y="980728"/>
            <a:ext cx="115212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fr-FR"/>
            </a:defPPr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69888" lvl="1" indent="-285750">
              <a:buFont typeface="Arial"/>
              <a:buChar char="•"/>
              <a:defRPr b="1"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200" b="1" dirty="0" err="1" smtClean="0"/>
              <a:t>level</a:t>
            </a:r>
            <a:r>
              <a:rPr lang="fr-FR" sz="1200" b="1" dirty="0" smtClean="0"/>
              <a:t> of </a:t>
            </a:r>
            <a:r>
              <a:rPr lang="fr-FR" sz="1200" b="1" dirty="0" err="1" smtClean="0"/>
              <a:t>microbial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diversity</a:t>
            </a:r>
            <a:endParaRPr lang="fr-FR" sz="1200" dirty="0"/>
          </a:p>
        </p:txBody>
      </p:sp>
      <p:sp>
        <p:nvSpPr>
          <p:cNvPr id="35" name="ZoneTexte 34"/>
          <p:cNvSpPr txBox="1"/>
          <p:nvPr/>
        </p:nvSpPr>
        <p:spPr>
          <a:xfrm>
            <a:off x="6732240" y="1095127"/>
            <a:ext cx="79208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fr-FR"/>
            </a:defPPr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69888" lvl="1" indent="-285750">
              <a:buFont typeface="Arial"/>
              <a:buChar char="•"/>
              <a:defRPr b="1"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200" b="1" dirty="0" err="1" smtClean="0"/>
              <a:t>Drought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extent</a:t>
            </a:r>
            <a:endParaRPr lang="fr-FR" sz="1200" dirty="0"/>
          </a:p>
        </p:txBody>
      </p:sp>
      <p:sp>
        <p:nvSpPr>
          <p:cNvPr id="38" name="ZoneTexte 37"/>
          <p:cNvSpPr txBox="1"/>
          <p:nvPr/>
        </p:nvSpPr>
        <p:spPr>
          <a:xfrm>
            <a:off x="7740352" y="1135777"/>
            <a:ext cx="1008112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fr-FR"/>
            </a:defPPr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69888" lvl="1" indent="-285750">
              <a:buFont typeface="Arial"/>
              <a:buChar char="•"/>
              <a:defRPr b="1"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200" b="1" dirty="0" err="1" smtClean="0"/>
              <a:t>Genotype</a:t>
            </a:r>
            <a:endParaRPr lang="fr-FR" sz="1200" dirty="0"/>
          </a:p>
        </p:txBody>
      </p:sp>
      <p:sp>
        <p:nvSpPr>
          <p:cNvPr id="39" name="ZoneTexte 38"/>
          <p:cNvSpPr txBox="1"/>
          <p:nvPr/>
        </p:nvSpPr>
        <p:spPr>
          <a:xfrm>
            <a:off x="7596336" y="2564904"/>
            <a:ext cx="136815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fr-FR"/>
            </a:defPPr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69888" lvl="1" indent="-285750">
              <a:buFont typeface="Arial"/>
              <a:buChar char="•"/>
              <a:defRPr b="1"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200" b="1" dirty="0" smtClean="0"/>
              <a:t>Mutant </a:t>
            </a:r>
            <a:r>
              <a:rPr lang="fr-FR" sz="1200" b="1" dirty="0" err="1" smtClean="0"/>
              <a:t>myc</a:t>
            </a:r>
            <a:r>
              <a:rPr lang="fr-FR" sz="1200" b="1" dirty="0" smtClean="0"/>
              <a:t>-/</a:t>
            </a:r>
            <a:r>
              <a:rPr lang="fr-FR" sz="1200" b="1" dirty="0" err="1" smtClean="0"/>
              <a:t>nod</a:t>
            </a:r>
            <a:r>
              <a:rPr lang="fr-FR" sz="1200" b="1" dirty="0" smtClean="0"/>
              <a:t>-</a:t>
            </a:r>
            <a:endParaRPr lang="fr-FR" sz="1200" dirty="0"/>
          </a:p>
        </p:txBody>
      </p:sp>
      <p:sp>
        <p:nvSpPr>
          <p:cNvPr id="40" name="ZoneTexte 39"/>
          <p:cNvSpPr txBox="1"/>
          <p:nvPr/>
        </p:nvSpPr>
        <p:spPr>
          <a:xfrm>
            <a:off x="7668344" y="1916832"/>
            <a:ext cx="136815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fr-FR"/>
            </a:defPPr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69888" lvl="1" indent="-285750">
              <a:buFont typeface="Arial"/>
              <a:buChar char="•"/>
              <a:defRPr b="1"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200" b="1" dirty="0" err="1" smtClean="0"/>
              <a:t>Pea</a:t>
            </a:r>
            <a:r>
              <a:rPr lang="fr-FR" sz="1200" b="1" dirty="0" smtClean="0"/>
              <a:t> (frisson)</a:t>
            </a:r>
          </a:p>
          <a:p>
            <a:pPr algn="ctr"/>
            <a:endParaRPr lang="fr-FR" sz="1200" dirty="0"/>
          </a:p>
        </p:txBody>
      </p:sp>
      <p:sp>
        <p:nvSpPr>
          <p:cNvPr id="43" name="ZoneTexte 42"/>
          <p:cNvSpPr txBox="1"/>
          <p:nvPr/>
        </p:nvSpPr>
        <p:spPr>
          <a:xfrm>
            <a:off x="-35806" y="1325959"/>
            <a:ext cx="5256584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69888" lvl="1" indent="-285750">
              <a:buFont typeface="Arial"/>
              <a:buChar char="•"/>
              <a:defRPr b="1"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fr-FR" b="1" dirty="0" smtClean="0"/>
              <a:t>Impact of </a:t>
            </a:r>
            <a:r>
              <a:rPr lang="fr-FR" b="1" dirty="0" err="1"/>
              <a:t>diversity</a:t>
            </a:r>
            <a:r>
              <a:rPr lang="fr-FR" b="1" dirty="0"/>
              <a:t> </a:t>
            </a:r>
            <a:r>
              <a:rPr lang="fr-FR" b="1" dirty="0" err="1" smtClean="0"/>
              <a:t>level</a:t>
            </a:r>
            <a:r>
              <a:rPr lang="fr-FR" b="1" dirty="0" smtClean="0"/>
              <a:t> </a:t>
            </a:r>
          </a:p>
          <a:p>
            <a:r>
              <a:rPr lang="fr-FR" b="1" dirty="0"/>
              <a:t> </a:t>
            </a:r>
            <a:r>
              <a:rPr lang="fr-FR" b="1" dirty="0" smtClean="0"/>
              <a:t>         of </a:t>
            </a:r>
            <a:r>
              <a:rPr lang="fr-FR" b="1" dirty="0" err="1" smtClean="0"/>
              <a:t>soil</a:t>
            </a:r>
            <a:r>
              <a:rPr lang="fr-FR" b="1" dirty="0" smtClean="0"/>
              <a:t> </a:t>
            </a:r>
            <a:r>
              <a:rPr lang="fr-FR" b="1" dirty="0" err="1" smtClean="0"/>
              <a:t>microbial</a:t>
            </a:r>
            <a:r>
              <a:rPr lang="fr-FR" b="1" dirty="0" smtClean="0"/>
              <a:t> </a:t>
            </a:r>
            <a:r>
              <a:rPr lang="fr-FR" b="1" dirty="0" err="1" smtClean="0"/>
              <a:t>communities</a:t>
            </a:r>
            <a:endParaRPr lang="fr-FR" b="1" dirty="0" smtClean="0"/>
          </a:p>
          <a:p>
            <a:r>
              <a:rPr lang="fr-FR" b="1" dirty="0"/>
              <a:t>	</a:t>
            </a:r>
            <a:r>
              <a:rPr lang="fr-FR" b="1" dirty="0" smtClean="0"/>
              <a:t>on </a:t>
            </a:r>
            <a:r>
              <a:rPr lang="fr-FR" b="1" dirty="0" err="1" smtClean="0"/>
              <a:t>pea</a:t>
            </a:r>
            <a:r>
              <a:rPr lang="fr-FR" b="1" dirty="0" smtClean="0"/>
              <a:t> plant </a:t>
            </a:r>
            <a:r>
              <a:rPr lang="fr-FR" b="1" dirty="0" err="1" smtClean="0"/>
              <a:t>response</a:t>
            </a:r>
            <a:r>
              <a:rPr lang="fr-FR" b="1" dirty="0" smtClean="0"/>
              <a:t> to water stress</a:t>
            </a:r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122750" y="947909"/>
            <a:ext cx="1153910" cy="307777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+mn-lt"/>
              </a:rPr>
              <a:t>BQR project</a:t>
            </a:r>
          </a:p>
        </p:txBody>
      </p:sp>
      <p:cxnSp>
        <p:nvCxnSpPr>
          <p:cNvPr id="44" name="Connecteur droit 43"/>
          <p:cNvCxnSpPr/>
          <p:nvPr/>
        </p:nvCxnSpPr>
        <p:spPr>
          <a:xfrm>
            <a:off x="1050971" y="98538"/>
            <a:ext cx="0" cy="107297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H="1">
            <a:off x="141451" y="750037"/>
            <a:ext cx="6975771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Imag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66" y="100582"/>
            <a:ext cx="790810" cy="5847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6660" y="69445"/>
            <a:ext cx="592722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/>
              <a:t>Impact of </a:t>
            </a:r>
            <a:r>
              <a:rPr lang="fr-FR" sz="3200" b="1" dirty="0" smtClean="0"/>
              <a:t>microbes </a:t>
            </a:r>
            <a:r>
              <a:rPr lang="fr-FR" sz="3200" b="1" dirty="0" err="1" smtClean="0"/>
              <a:t>diversity</a:t>
            </a:r>
            <a:r>
              <a:rPr lang="fr-FR" sz="3200" b="1" dirty="0" smtClean="0"/>
              <a:t> </a:t>
            </a:r>
            <a:r>
              <a:rPr lang="fr-FR" sz="3200" b="1" dirty="0" err="1"/>
              <a:t>level</a:t>
            </a:r>
            <a:r>
              <a:rPr lang="fr-FR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452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9967482">
            <a:off x="404200" y="3216718"/>
            <a:ext cx="8367991" cy="805156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err="1" smtClean="0">
                <a:solidFill>
                  <a:schemeClr val="tx1"/>
                </a:solidFill>
              </a:rPr>
              <a:t>Thanks</a:t>
            </a:r>
            <a:r>
              <a:rPr lang="fr-FR" sz="2800" b="1" dirty="0" smtClean="0">
                <a:solidFill>
                  <a:schemeClr val="tx1"/>
                </a:solidFill>
              </a:rPr>
              <a:t> for </a:t>
            </a:r>
            <a:r>
              <a:rPr lang="fr-FR" sz="2800" b="1" dirty="0" err="1" smtClean="0">
                <a:solidFill>
                  <a:schemeClr val="tx1"/>
                </a:solidFill>
              </a:rPr>
              <a:t>your</a:t>
            </a:r>
            <a:r>
              <a:rPr lang="fr-FR" sz="2800" b="1" dirty="0" smtClean="0">
                <a:solidFill>
                  <a:schemeClr val="tx1"/>
                </a:solidFill>
              </a:rPr>
              <a:t> attention</a:t>
            </a:r>
            <a:endParaRPr lang="fr-FR" sz="2800" b="1" dirty="0"/>
          </a:p>
        </p:txBody>
      </p:sp>
      <p:sp>
        <p:nvSpPr>
          <p:cNvPr id="3" name="Rectangle 2"/>
          <p:cNvSpPr/>
          <p:nvPr/>
        </p:nvSpPr>
        <p:spPr>
          <a:xfrm rot="19967482">
            <a:off x="-103780" y="2055223"/>
            <a:ext cx="8276309" cy="805156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2800" b="1" dirty="0" err="1">
                <a:solidFill>
                  <a:schemeClr val="tx1"/>
                </a:solidFill>
              </a:rPr>
              <a:t>Write</a:t>
            </a:r>
            <a:r>
              <a:rPr lang="fr-FR" sz="2800" b="1" dirty="0">
                <a:solidFill>
                  <a:schemeClr val="tx1"/>
                </a:solidFill>
              </a:rPr>
              <a:t> an ABSTRESS </a:t>
            </a:r>
            <a:r>
              <a:rPr lang="fr-FR" sz="2800" b="1" dirty="0" err="1">
                <a:solidFill>
                  <a:schemeClr val="tx1"/>
                </a:solidFill>
              </a:rPr>
              <a:t>positioning</a:t>
            </a:r>
            <a:r>
              <a:rPr lang="fr-FR" sz="2800" b="1" dirty="0">
                <a:solidFill>
                  <a:schemeClr val="tx1"/>
                </a:solidFill>
              </a:rPr>
              <a:t> </a:t>
            </a:r>
            <a:r>
              <a:rPr lang="fr-FR" sz="2800" b="1" dirty="0" err="1">
                <a:solidFill>
                  <a:schemeClr val="tx1"/>
                </a:solidFill>
              </a:rPr>
              <a:t>paper</a:t>
            </a:r>
            <a:r>
              <a:rPr lang="fr-FR" sz="2800" b="1" dirty="0">
                <a:solidFill>
                  <a:schemeClr val="tx1"/>
                </a:solidFill>
              </a:rPr>
              <a:t> on </a:t>
            </a:r>
            <a:r>
              <a:rPr lang="fr-FR" sz="2800" b="1" dirty="0" err="1">
                <a:solidFill>
                  <a:schemeClr val="tx1"/>
                </a:solidFill>
              </a:rPr>
              <a:t>physiological</a:t>
            </a:r>
            <a:r>
              <a:rPr lang="fr-FR" sz="2800" b="1" dirty="0">
                <a:solidFill>
                  <a:schemeClr val="tx1"/>
                </a:solidFill>
              </a:rPr>
              <a:t> </a:t>
            </a:r>
            <a:r>
              <a:rPr lang="fr-FR" sz="2800" b="1" dirty="0" err="1" smtClean="0">
                <a:solidFill>
                  <a:schemeClr val="tx1"/>
                </a:solidFill>
              </a:rPr>
              <a:t>characterization</a:t>
            </a:r>
            <a:r>
              <a:rPr lang="fr-FR" sz="2800" b="1" dirty="0" smtClean="0">
                <a:solidFill>
                  <a:schemeClr val="tx1"/>
                </a:solidFill>
              </a:rPr>
              <a:t>, 1 for </a:t>
            </a:r>
            <a:r>
              <a:rPr lang="fr-FR" sz="2800" b="1" dirty="0" err="1" smtClean="0">
                <a:solidFill>
                  <a:schemeClr val="tx1"/>
                </a:solidFill>
              </a:rPr>
              <a:t>pea</a:t>
            </a:r>
            <a:r>
              <a:rPr lang="fr-FR" sz="2800" b="1" dirty="0" smtClean="0">
                <a:solidFill>
                  <a:schemeClr val="tx1"/>
                </a:solidFill>
              </a:rPr>
              <a:t> and 1 for Mt</a:t>
            </a:r>
            <a:endParaRPr lang="fr-F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47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291" y="912332"/>
            <a:ext cx="8795466" cy="535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GB" dirty="0" smtClean="0"/>
              <a:t>Both </a:t>
            </a:r>
            <a:r>
              <a:rPr lang="en-GB" dirty="0"/>
              <a:t>integrative </a:t>
            </a:r>
            <a:r>
              <a:rPr lang="en-GB" dirty="0" smtClean="0"/>
              <a:t>and high resolution experiments : </a:t>
            </a:r>
            <a:r>
              <a:rPr lang="en-GB" b="1" dirty="0" smtClean="0"/>
              <a:t>drought </a:t>
            </a:r>
            <a:r>
              <a:rPr lang="en-GB" b="1" dirty="0"/>
              <a:t>greatly decreased carbon incorporation </a:t>
            </a:r>
            <a:r>
              <a:rPr lang="en-GB" b="1" dirty="0" smtClean="0"/>
              <a:t>of both </a:t>
            </a:r>
            <a:r>
              <a:rPr lang="en-GB" b="1" dirty="0"/>
              <a:t>Medicago and </a:t>
            </a:r>
            <a:r>
              <a:rPr lang="en-GB" b="1" dirty="0" smtClean="0"/>
              <a:t>pea, root biomass less </a:t>
            </a:r>
            <a:r>
              <a:rPr lang="en-GB" b="1" dirty="0"/>
              <a:t>impacted</a:t>
            </a:r>
            <a:r>
              <a:rPr lang="en-GB" dirty="0"/>
              <a:t>. </a:t>
            </a:r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en-GB" b="1" dirty="0"/>
              <a:t>Water stress negatively </a:t>
            </a:r>
            <a:r>
              <a:rPr lang="en-GB" dirty="0"/>
              <a:t>impacted </a:t>
            </a:r>
            <a:r>
              <a:rPr lang="en-GB" b="1" dirty="0"/>
              <a:t>nodule number </a:t>
            </a:r>
            <a:r>
              <a:rPr lang="en-GB" dirty="0"/>
              <a:t>in </a:t>
            </a:r>
            <a:r>
              <a:rPr lang="en-GB" b="1" dirty="0"/>
              <a:t>Medicago</a:t>
            </a:r>
            <a:r>
              <a:rPr lang="en-GB" dirty="0"/>
              <a:t> while </a:t>
            </a:r>
            <a:r>
              <a:rPr lang="en-GB" b="1" dirty="0"/>
              <a:t>mean nodule biomass </a:t>
            </a:r>
            <a:r>
              <a:rPr lang="en-GB" dirty="0"/>
              <a:t>was targeted in pea. </a:t>
            </a:r>
          </a:p>
          <a:p>
            <a:pPr marL="285750" lvl="0" indent="-285750">
              <a:buFont typeface="Arial"/>
              <a:buChar char="•"/>
            </a:pPr>
            <a:r>
              <a:rPr lang="en-GB" dirty="0" smtClean="0"/>
              <a:t>No </a:t>
            </a:r>
            <a:r>
              <a:rPr lang="en-GB" dirty="0"/>
              <a:t>clear trend </a:t>
            </a:r>
            <a:r>
              <a:rPr lang="en-GB" dirty="0" smtClean="0"/>
              <a:t>concerning </a:t>
            </a:r>
            <a:r>
              <a:rPr lang="en-GB" dirty="0"/>
              <a:t>pathogen attack.</a:t>
            </a:r>
            <a:endParaRPr lang="fr-FR" dirty="0"/>
          </a:p>
          <a:p>
            <a:pPr marL="285750" lvl="0" indent="-285750">
              <a:buFont typeface="Arial"/>
              <a:buChar char="•"/>
            </a:pPr>
            <a:r>
              <a:rPr lang="en-GB" dirty="0" smtClean="0"/>
              <a:t>Labelling </a:t>
            </a:r>
            <a:r>
              <a:rPr lang="en-GB" dirty="0"/>
              <a:t>experiment </a:t>
            </a:r>
            <a:r>
              <a:rPr lang="en-GB" dirty="0" smtClean="0"/>
              <a:t>shown </a:t>
            </a:r>
            <a:r>
              <a:rPr lang="en-GB" dirty="0"/>
              <a:t>that N flow was greatly reduced by drought for pea (leaves, stems and nodules), while </a:t>
            </a:r>
            <a:r>
              <a:rPr lang="en-GB" dirty="0" err="1" smtClean="0"/>
              <a:t>medicago</a:t>
            </a:r>
            <a:r>
              <a:rPr lang="en-GB" dirty="0" smtClean="0"/>
              <a:t> </a:t>
            </a:r>
            <a:r>
              <a:rPr lang="en-GB" dirty="0"/>
              <a:t>seemed to be much less impacted for its compartments. </a:t>
            </a:r>
            <a:endParaRPr lang="fr-FR" dirty="0"/>
          </a:p>
          <a:p>
            <a:pPr marL="285750" lvl="0" indent="-285750">
              <a:buFont typeface="Arial"/>
              <a:buChar char="•"/>
            </a:pPr>
            <a:endParaRPr lang="en-GB" dirty="0" smtClean="0"/>
          </a:p>
          <a:p>
            <a:pPr marL="285750" lvl="0" indent="-285750">
              <a:buFont typeface="Arial"/>
              <a:buChar char="•"/>
            </a:pPr>
            <a:r>
              <a:rPr lang="en-GB" dirty="0" smtClean="0"/>
              <a:t>In </a:t>
            </a:r>
            <a:r>
              <a:rPr lang="en-GB" dirty="0"/>
              <a:t>pea both </a:t>
            </a:r>
            <a:r>
              <a:rPr lang="en-GB" dirty="0" err="1"/>
              <a:t>i</a:t>
            </a:r>
            <a:r>
              <a:rPr lang="en-GB" dirty="0"/>
              <a:t>) leaf specific activity and ii) nodule biomass and nodule specific activity were severely decreased by water stress, not by fusarium. </a:t>
            </a:r>
            <a:endParaRPr lang="fr-FR" dirty="0"/>
          </a:p>
          <a:p>
            <a:pPr marL="285750" lvl="0" indent="-285750">
              <a:buFont typeface="Arial"/>
              <a:buChar char="•"/>
            </a:pPr>
            <a:r>
              <a:rPr lang="en-GB" dirty="0" smtClean="0"/>
              <a:t>In </a:t>
            </a:r>
            <a:r>
              <a:rPr lang="en-GB" dirty="0"/>
              <a:t>Medicago, only leaf specific activity was reduced by water stress. </a:t>
            </a:r>
            <a:endParaRPr lang="en-GB" dirty="0" smtClean="0"/>
          </a:p>
          <a:p>
            <a:pPr marL="285750" lvl="0" indent="-285750">
              <a:buFont typeface="Arial"/>
              <a:buChar char="•"/>
            </a:pPr>
            <a:r>
              <a:rPr lang="en-GB" dirty="0" smtClean="0"/>
              <a:t>A </a:t>
            </a:r>
            <a:r>
              <a:rPr lang="en-GB" dirty="0"/>
              <a:t>tight carbon/nitrogen relationships was obtained during the labelling </a:t>
            </a:r>
            <a:r>
              <a:rPr lang="en-GB" dirty="0" smtClean="0"/>
              <a:t>experiment: </a:t>
            </a:r>
            <a:endParaRPr lang="fr-FR" dirty="0"/>
          </a:p>
          <a:p>
            <a:pPr marL="742950" lvl="1" indent="-285750">
              <a:buFont typeface="Arial"/>
              <a:buChar char="•"/>
            </a:pPr>
            <a:r>
              <a:rPr lang="en-GB" dirty="0" smtClean="0"/>
              <a:t>Allows </a:t>
            </a:r>
            <a:r>
              <a:rPr lang="en-GB" dirty="0"/>
              <a:t>estimating the degree of stress sensed by </a:t>
            </a:r>
            <a:r>
              <a:rPr lang="en-GB" dirty="0" smtClean="0"/>
              <a:t>plants, efficiency </a:t>
            </a:r>
            <a:r>
              <a:rPr lang="en-GB" dirty="0"/>
              <a:t>to react </a:t>
            </a:r>
            <a:r>
              <a:rPr lang="en-GB" dirty="0" smtClean="0"/>
              <a:t>faced </a:t>
            </a:r>
            <a:r>
              <a:rPr lang="en-GB" dirty="0"/>
              <a:t>to a stress</a:t>
            </a:r>
            <a:r>
              <a:rPr lang="en-GB" dirty="0" smtClean="0"/>
              <a:t>.</a:t>
            </a:r>
          </a:p>
          <a:p>
            <a:pPr marL="285750" lvl="0" indent="-285750">
              <a:buFont typeface="Arial"/>
              <a:buChar char="•"/>
            </a:pPr>
            <a:endParaRPr lang="en-GB" b="1" dirty="0" smtClean="0"/>
          </a:p>
          <a:p>
            <a:pPr marL="285750" lvl="0" indent="-285750">
              <a:buFont typeface="Arial"/>
              <a:buChar char="•"/>
            </a:pPr>
            <a:r>
              <a:rPr lang="en-GB" b="1" dirty="0" smtClean="0"/>
              <a:t>Rhizotubes</a:t>
            </a:r>
            <a:r>
              <a:rPr lang="en-GB" dirty="0" smtClean="0"/>
              <a:t> mimics pot growth</a:t>
            </a:r>
          </a:p>
          <a:p>
            <a:pPr marL="285750" lvl="0" indent="-285750">
              <a:buFont typeface="Arial"/>
              <a:buChar char="•"/>
            </a:pPr>
            <a:r>
              <a:rPr lang="en-GB" b="1" dirty="0" smtClean="0"/>
              <a:t>Image </a:t>
            </a:r>
            <a:r>
              <a:rPr lang="en-GB" b="1" dirty="0"/>
              <a:t>analysis </a:t>
            </a:r>
            <a:r>
              <a:rPr lang="en-GB" dirty="0" smtClean="0"/>
              <a:t>is a </a:t>
            </a:r>
            <a:r>
              <a:rPr lang="en-GB" dirty="0"/>
              <a:t>powerful tool to follow dynamically and automatically, non-destructively shoot and root projected area.</a:t>
            </a:r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 flipH="1">
            <a:off x="141451" y="750037"/>
            <a:ext cx="6975771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168418" y="99570"/>
            <a:ext cx="73131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Conclusions</a:t>
            </a:r>
            <a:endParaRPr lang="fr-FR" sz="3200" b="1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40" y="65694"/>
            <a:ext cx="8572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53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89065" y="717810"/>
            <a:ext cx="832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err="1" smtClean="0"/>
              <a:t>Comparison</a:t>
            </a:r>
            <a:r>
              <a:rPr lang="fr-FR" sz="2400" u="sng" dirty="0" smtClean="0"/>
              <a:t> of </a:t>
            </a:r>
            <a:r>
              <a:rPr lang="fr-FR" sz="2400" u="sng" dirty="0" err="1" smtClean="0"/>
              <a:t>different</a:t>
            </a:r>
            <a:r>
              <a:rPr lang="fr-FR" sz="2400" u="sng" dirty="0" smtClean="0"/>
              <a:t> water stress </a:t>
            </a:r>
            <a:r>
              <a:rPr lang="fr-FR" sz="2400" u="sng" dirty="0" err="1" smtClean="0"/>
              <a:t>intensities</a:t>
            </a:r>
            <a:r>
              <a:rPr lang="fr-FR" sz="2400" u="sng" dirty="0" smtClean="0"/>
              <a:t>  (2012) </a:t>
            </a:r>
            <a:r>
              <a:rPr lang="fr-FR" sz="2400" dirty="0" smtClean="0"/>
              <a:t>:</a:t>
            </a:r>
            <a:endParaRPr lang="fr-FR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1557"/>
          <a:stretch/>
        </p:blipFill>
        <p:spPr bwMode="auto">
          <a:xfrm>
            <a:off x="812195" y="1304599"/>
            <a:ext cx="6867525" cy="192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2699937" y="2907825"/>
            <a:ext cx="1161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/>
              <a:t>~ 5 </a:t>
            </a:r>
            <a:r>
              <a:rPr lang="fr-FR" sz="1600" dirty="0" err="1" smtClean="0"/>
              <a:t>leaves</a:t>
            </a:r>
            <a:endParaRPr lang="fr-FR" sz="1600" dirty="0"/>
          </a:p>
        </p:txBody>
      </p:sp>
      <p:grpSp>
        <p:nvGrpSpPr>
          <p:cNvPr id="3" name="Groupe 2"/>
          <p:cNvGrpSpPr/>
          <p:nvPr/>
        </p:nvGrpSpPr>
        <p:grpSpPr>
          <a:xfrm>
            <a:off x="1689166" y="3367681"/>
            <a:ext cx="5055945" cy="3442019"/>
            <a:chOff x="3905946" y="3031071"/>
            <a:chExt cx="4572000" cy="3521088"/>
          </a:xfrm>
        </p:grpSpPr>
        <p:sp>
          <p:nvSpPr>
            <p:cNvPr id="9" name="Rectangle 8"/>
            <p:cNvSpPr/>
            <p:nvPr/>
          </p:nvSpPr>
          <p:spPr>
            <a:xfrm>
              <a:off x="3935734" y="4151174"/>
              <a:ext cx="547189" cy="180000"/>
            </a:xfrm>
            <a:prstGeom prst="rect">
              <a:avLst/>
            </a:prstGeom>
            <a:noFill/>
            <a:ln>
              <a:solidFill>
                <a:srgbClr val="FF0000">
                  <a:alpha val="6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5946" y="3031071"/>
              <a:ext cx="4572000" cy="3390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ZoneTexte 5"/>
            <p:cNvSpPr txBox="1"/>
            <p:nvPr/>
          </p:nvSpPr>
          <p:spPr>
            <a:xfrm>
              <a:off x="5220072" y="3083995"/>
              <a:ext cx="216024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err="1" smtClean="0"/>
                <a:t>Leaf</a:t>
              </a:r>
              <a:r>
                <a:rPr lang="fr-FR" b="1" dirty="0" smtClean="0"/>
                <a:t> </a:t>
              </a:r>
              <a:r>
                <a:rPr lang="fr-FR" b="1" dirty="0" err="1" smtClean="0"/>
                <a:t>biomass</a:t>
              </a:r>
              <a:endParaRPr lang="fr-FR" b="1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5868144" y="6237312"/>
              <a:ext cx="2609802" cy="3148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400" b="1" dirty="0" err="1" smtClean="0"/>
                <a:t>Days</a:t>
              </a:r>
              <a:r>
                <a:rPr lang="fr-FR" sz="1400" b="1" dirty="0" smtClean="0"/>
                <a:t> </a:t>
              </a:r>
              <a:r>
                <a:rPr lang="fr-FR" sz="1400" b="1" dirty="0" err="1" smtClean="0"/>
                <a:t>after</a:t>
              </a:r>
              <a:r>
                <a:rPr lang="fr-FR" sz="1400" b="1" dirty="0" smtClean="0"/>
                <a:t> water stress imposition</a:t>
              </a:r>
              <a:endParaRPr lang="fr-FR" sz="1400" b="1" dirty="0"/>
            </a:p>
          </p:txBody>
        </p:sp>
        <p:sp>
          <p:nvSpPr>
            <p:cNvPr id="7" name="Ellipse 6"/>
            <p:cNvSpPr/>
            <p:nvPr/>
          </p:nvSpPr>
          <p:spPr>
            <a:xfrm>
              <a:off x="7402890" y="3514321"/>
              <a:ext cx="216024" cy="5109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7391601" y="4105416"/>
              <a:ext cx="216024" cy="2555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7391601" y="4420990"/>
              <a:ext cx="216024" cy="43435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" name="Rectangle à coins arrondis 4"/>
          <p:cNvSpPr/>
          <p:nvPr/>
        </p:nvSpPr>
        <p:spPr>
          <a:xfrm>
            <a:off x="6300192" y="4474667"/>
            <a:ext cx="792088" cy="20974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/>
          <p:cNvCxnSpPr/>
          <p:nvPr/>
        </p:nvCxnSpPr>
        <p:spPr>
          <a:xfrm>
            <a:off x="1050971" y="98538"/>
            <a:ext cx="0" cy="107297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>
            <a:off x="141451" y="750037"/>
            <a:ext cx="6975771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6256176" y="100581"/>
            <a:ext cx="30712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smtClean="0">
                <a:solidFill>
                  <a:srgbClr val="008000"/>
                </a:solidFill>
              </a:rPr>
              <a:t>Stress </a:t>
            </a:r>
            <a:r>
              <a:rPr lang="fr-FR" sz="3200" b="1" i="1" dirty="0" err="1" smtClean="0">
                <a:solidFill>
                  <a:srgbClr val="008000"/>
                </a:solidFill>
              </a:rPr>
              <a:t>intensity</a:t>
            </a:r>
            <a:endParaRPr lang="fr-FR" sz="3200" b="1" i="1" dirty="0">
              <a:solidFill>
                <a:srgbClr val="008000"/>
              </a:solidFill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40" y="65694"/>
            <a:ext cx="8572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 rot="19967482">
            <a:off x="317891" y="2871507"/>
            <a:ext cx="8367991" cy="805156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Stress amplitude </a:t>
            </a:r>
            <a:r>
              <a:rPr lang="fr-FR" sz="2800" b="1" dirty="0" err="1" smtClean="0">
                <a:solidFill>
                  <a:schemeClr val="tx1"/>
                </a:solidFill>
              </a:rPr>
              <a:t>fixed</a:t>
            </a:r>
            <a:endParaRPr lang="fr-FR" sz="28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1168418" y="99570"/>
            <a:ext cx="62951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Set up: PEA </a:t>
            </a:r>
            <a:r>
              <a:rPr lang="fr-FR" sz="3200" b="1" dirty="0" err="1" smtClean="0"/>
              <a:t>example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357600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Tem Day Bo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323" y="4466823"/>
            <a:ext cx="5189498" cy="1716414"/>
          </a:xfrm>
          <a:prstGeom prst="rect">
            <a:avLst/>
          </a:prstGeom>
        </p:spPr>
      </p:pic>
      <p:pic>
        <p:nvPicPr>
          <p:cNvPr id="12" name="Image 11" descr="Tem Full Period Bo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322" y="1529219"/>
            <a:ext cx="6840131" cy="226235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05" y="1881523"/>
            <a:ext cx="1244767" cy="143535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219" y="4566604"/>
            <a:ext cx="1616238" cy="1305920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3853562" y="1653246"/>
            <a:ext cx="1171396" cy="1138666"/>
          </a:xfrm>
          <a:prstGeom prst="ellipse">
            <a:avLst/>
          </a:prstGeom>
          <a:noFill/>
          <a:ln w="28575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/>
          <p:cNvCxnSpPr/>
          <p:nvPr/>
        </p:nvCxnSpPr>
        <p:spPr>
          <a:xfrm flipH="1">
            <a:off x="4192939" y="2791912"/>
            <a:ext cx="240847" cy="147807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1400019" y="3811009"/>
            <a:ext cx="60675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…and </a:t>
            </a:r>
            <a:r>
              <a:rPr lang="fr-FR" sz="3200" dirty="0" err="1" smtClean="0"/>
              <a:t>daily</a:t>
            </a:r>
            <a:endParaRPr lang="fr-FR" sz="3200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1050971" y="98538"/>
            <a:ext cx="0" cy="107297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>
            <a:off x="141451" y="750037"/>
            <a:ext cx="6975771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40" y="65694"/>
            <a:ext cx="8572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1168418" y="99570"/>
            <a:ext cx="62951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Set up: </a:t>
            </a:r>
            <a:r>
              <a:rPr lang="fr-FR" sz="3200" b="1" dirty="0" err="1" smtClean="0"/>
              <a:t>greenhouse</a:t>
            </a:r>
            <a:r>
              <a:rPr lang="fr-FR" sz="3200" b="1" dirty="0" smtClean="0"/>
              <a:t> conditions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275150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68419" y="99570"/>
            <a:ext cx="537028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Plant </a:t>
            </a:r>
            <a:r>
              <a:rPr lang="fr-FR" sz="3200" b="1" dirty="0" err="1" smtClean="0"/>
              <a:t>watering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verified</a:t>
            </a:r>
            <a:endParaRPr lang="fr-FR" sz="3200" b="1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1050971" y="98538"/>
            <a:ext cx="0" cy="107297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141451" y="750037"/>
            <a:ext cx="6975771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3243586" y="5959364"/>
            <a:ext cx="2289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fr-FR" sz="2400" b="1" dirty="0" err="1" smtClean="0"/>
              <a:t>Automatic</a:t>
            </a:r>
            <a:endParaRPr lang="fr-FR" sz="24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141451" y="1104094"/>
            <a:ext cx="292388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BOM</a:t>
            </a:r>
            <a:endParaRPr lang="fr-FR" sz="3200" b="1" dirty="0"/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2571213"/>
              </p:ext>
            </p:extLst>
          </p:nvPr>
        </p:nvGraphicFramePr>
        <p:xfrm>
          <a:off x="1182212" y="966265"/>
          <a:ext cx="3526098" cy="2381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5944581"/>
              </p:ext>
            </p:extLst>
          </p:nvPr>
        </p:nvGraphicFramePr>
        <p:xfrm>
          <a:off x="4831222" y="869391"/>
          <a:ext cx="4011544" cy="2478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41451" y="3754178"/>
            <a:ext cx="292388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BOP</a:t>
            </a:r>
            <a:endParaRPr lang="fr-FR" sz="3200" b="1" dirty="0"/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7895238"/>
              </p:ext>
            </p:extLst>
          </p:nvPr>
        </p:nvGraphicFramePr>
        <p:xfrm>
          <a:off x="4944001" y="3481357"/>
          <a:ext cx="3834619" cy="2270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Graphique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8409696"/>
              </p:ext>
            </p:extLst>
          </p:nvPr>
        </p:nvGraphicFramePr>
        <p:xfrm>
          <a:off x="1145652" y="3494514"/>
          <a:ext cx="3582459" cy="2191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40" y="65694"/>
            <a:ext cx="8572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49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  <p:bldGraphic spid="15" grpId="0">
        <p:bldAsOne/>
      </p:bldGraphic>
      <p:bldGraphic spid="1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ABSTRESS v2 300 dpi in grey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67868" y="0"/>
            <a:ext cx="2168627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/>
          <p:cNvCxnSpPr/>
          <p:nvPr/>
        </p:nvCxnSpPr>
        <p:spPr>
          <a:xfrm>
            <a:off x="1050971" y="98538"/>
            <a:ext cx="0" cy="107297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H="1">
            <a:off x="141451" y="750037"/>
            <a:ext cx="6975771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66" y="100582"/>
            <a:ext cx="790810" cy="584775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1127066" y="100581"/>
            <a:ext cx="7779850" cy="58477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r>
              <a:rPr lang="fr-FR" sz="3200" b="1" dirty="0" err="1" smtClean="0">
                <a:latin typeface="Calibri" pitchFamily="34" charset="0"/>
                <a:ea typeface="+mn-ea"/>
                <a:cs typeface="+mn-cs"/>
              </a:rPr>
              <a:t>Lessons</a:t>
            </a:r>
            <a:r>
              <a:rPr lang="fr-FR" sz="3200" b="1" dirty="0" smtClean="0">
                <a:latin typeface="Calibri" pitchFamily="34" charset="0"/>
                <a:ea typeface="+mn-ea"/>
                <a:cs typeface="+mn-cs"/>
              </a:rPr>
              <a:t> </a:t>
            </a:r>
            <a:r>
              <a:rPr lang="fr-FR" sz="3200" b="1" dirty="0" err="1" smtClean="0">
                <a:latin typeface="Calibri" pitchFamily="34" charset="0"/>
                <a:ea typeface="+mn-ea"/>
                <a:cs typeface="+mn-cs"/>
              </a:rPr>
              <a:t>from</a:t>
            </a:r>
            <a:r>
              <a:rPr lang="fr-FR" sz="3200" b="1" dirty="0" smtClean="0">
                <a:latin typeface="Calibri" pitchFamily="34" charset="0"/>
                <a:ea typeface="+mn-ea"/>
                <a:cs typeface="+mn-cs"/>
              </a:rPr>
              <a:t> the « pilots »</a:t>
            </a:r>
            <a:endParaRPr lang="fr-FR" sz="3200" b="1" dirty="0"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946" y="1280950"/>
            <a:ext cx="9002549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GB" sz="2400" dirty="0" smtClean="0"/>
              <a:t>Transferring protocols devised for the infection of plants with </a:t>
            </a:r>
            <a:r>
              <a:rPr lang="en-GB" sz="2400" i="1" dirty="0" smtClean="0"/>
              <a:t>Fusarium </a:t>
            </a:r>
            <a:r>
              <a:rPr lang="en-GB" sz="2400" dirty="0" smtClean="0"/>
              <a:t>in highly controlled environments: challenging in the local conditions in Dijon. 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GB" sz="2400" dirty="0" smtClean="0"/>
              <a:t>Drought conditions, with fluctuations in the internal environment of the platform: challenging conditions in which to undertake controlled experiments. 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GB" sz="2400" dirty="0" smtClean="0"/>
              <a:t>This added complexity for example the interpretation of physiological data 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GB" sz="2400" dirty="0" smtClean="0"/>
              <a:t>This ensures that findings are likely to be more relevant to those obtained in field trials than anticipated. 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endParaRPr lang="en-GB" sz="2400" dirty="0" smtClean="0"/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GB" sz="2400" b="1" dirty="0" smtClean="0"/>
              <a:t>Relevant transferable protocols for scaling up combined stresses in the large phenotyping platform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59400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4243</TotalTime>
  <Words>3674</Words>
  <Application>Microsoft Office PowerPoint</Application>
  <PresentationFormat>Affichage à l'écran (4:3)</PresentationFormat>
  <Paragraphs>853</Paragraphs>
  <Slides>57</Slides>
  <Notes>8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57</vt:i4>
      </vt:variant>
    </vt:vector>
  </HeadingPairs>
  <TitlesOfParts>
    <vt:vector size="61" baseType="lpstr">
      <vt:lpstr>Thème Office</vt:lpstr>
      <vt:lpstr>Document</vt:lpstr>
      <vt:lpstr>Worksheet</vt:lpstr>
      <vt:lpstr>Feuille de calcul</vt:lpstr>
      <vt:lpstr>Présentation PowerPoint</vt:lpstr>
      <vt:lpstr>Objectives</vt:lpstr>
      <vt:lpstr>Tasks</vt:lpstr>
      <vt:lpstr>M. Prudent and C. Salon, INRA + CSIC/ESSEX.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Tasks</vt:lpstr>
      <vt:lpstr>Présentation PowerPoint</vt:lpstr>
      <vt:lpstr>Tasks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Tasks</vt:lpstr>
      <vt:lpstr>Présentation PowerPoint</vt:lpstr>
      <vt:lpstr>Présentation PowerPoint</vt:lpstr>
      <vt:lpstr>Baseline metabolome data  from Medicago pilot – LC-HRMS PCA</vt:lpstr>
      <vt:lpstr>Example compounds signficantly changing in drought stressed Medicago tentatively identified by LC-HRMS</vt:lpstr>
      <vt:lpstr>Présentation PowerPoint</vt:lpstr>
      <vt:lpstr>Présentation PowerPoint</vt:lpstr>
      <vt:lpstr>Metabolite variation in drought stressed vs well watered pea study: NMR data</vt:lpstr>
      <vt:lpstr>Tasks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Salon</dc:creator>
  <cp:lastModifiedBy>dmillot</cp:lastModifiedBy>
  <cp:revision>221</cp:revision>
  <cp:lastPrinted>2016-03-03T14:52:08Z</cp:lastPrinted>
  <dcterms:created xsi:type="dcterms:W3CDTF">2013-01-31T14:19:47Z</dcterms:created>
  <dcterms:modified xsi:type="dcterms:W3CDTF">2016-05-13T12:38:11Z</dcterms:modified>
</cp:coreProperties>
</file>