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</p:sldMasterIdLst>
  <p:notesMasterIdLst>
    <p:notesMasterId r:id="rId21"/>
  </p:notesMasterIdLst>
  <p:handoutMasterIdLst>
    <p:handoutMasterId r:id="rId22"/>
  </p:handoutMasterIdLst>
  <p:sldIdLst>
    <p:sldId id="258" r:id="rId3"/>
    <p:sldId id="293" r:id="rId4"/>
    <p:sldId id="305" r:id="rId5"/>
    <p:sldId id="299" r:id="rId6"/>
    <p:sldId id="301" r:id="rId7"/>
    <p:sldId id="300" r:id="rId8"/>
    <p:sldId id="295" r:id="rId9"/>
    <p:sldId id="309" r:id="rId10"/>
    <p:sldId id="307" r:id="rId11"/>
    <p:sldId id="296" r:id="rId12"/>
    <p:sldId id="310" r:id="rId13"/>
    <p:sldId id="308" r:id="rId14"/>
    <p:sldId id="297" r:id="rId15"/>
    <p:sldId id="311" r:id="rId16"/>
    <p:sldId id="298" r:id="rId17"/>
    <p:sldId id="312" r:id="rId18"/>
    <p:sldId id="292" r:id="rId19"/>
    <p:sldId id="302" r:id="rId20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08E"/>
    <a:srgbClr val="133A84"/>
    <a:srgbClr val="95B250"/>
    <a:srgbClr val="F6A92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3" autoAdjust="0"/>
    <p:restoredTop sz="94695" autoAdjust="0"/>
  </p:normalViewPr>
  <p:slideViewPr>
    <p:cSldViewPr>
      <p:cViewPr varScale="1">
        <p:scale>
          <a:sx n="116" d="100"/>
          <a:sy n="116" d="100"/>
        </p:scale>
        <p:origin x="-17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2886" y="96"/>
      </p:cViewPr>
      <p:guideLst>
        <p:guide orient="horz" pos="2880"/>
        <p:guide orient="horz" pos="3127"/>
        <p:guide pos="216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334C6-8C14-40E8-A6FE-96F009547530}" type="datetimeFigureOut">
              <a:rPr lang="fr-FR" smtClean="0"/>
              <a:pPr/>
              <a:t>13/12/2016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05853-A3C0-4CA8-B272-444869E25D3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5291990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6FA67-A724-43F9-A197-392101AF30FB}" type="datetimeFigureOut">
              <a:rPr lang="fr-FR" smtClean="0"/>
              <a:pPr/>
              <a:t>13/12/2016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C18E5-FF64-4046-BDD0-E610B3C3F60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1294291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1088" y="865188"/>
            <a:ext cx="4637087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8035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fr-FR" sz="1700" smtClean="0"/>
          </a:p>
        </p:txBody>
      </p:sp>
      <p:sp>
        <p:nvSpPr>
          <p:cNvPr id="428036" name="Espace réservé de l'en-tête 4"/>
          <p:cNvSpPr txBox="1">
            <a:spLocks noGrp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863"/>
              </a:spcAft>
            </a:pPr>
            <a:endParaRPr lang="en-GB" altLang="fr-FR" b="0">
              <a:solidFill>
                <a:srgbClr val="000000"/>
              </a:solidFill>
            </a:endParaRPr>
          </a:p>
        </p:txBody>
      </p:sp>
      <p:sp>
        <p:nvSpPr>
          <p:cNvPr id="428037" name="Espace réservé du numéro de diapositive 5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3863"/>
              </a:spcAft>
            </a:pPr>
            <a:fld id="{5585EDA4-5F47-485A-93B5-E78D1B01C3DB}" type="slidenum">
              <a:rPr lang="en-GB" altLang="fr-FR" b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spcAft>
                  <a:spcPts val="3863"/>
                </a:spcAft>
              </a:pPr>
              <a:t>17</a:t>
            </a:fld>
            <a:endParaRPr lang="en-GB" alt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58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81088" y="865188"/>
            <a:ext cx="4637087" cy="34798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8035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906463" y="4716463"/>
            <a:ext cx="4984750" cy="4465637"/>
          </a:xfrm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fr-FR" sz="1700" smtClean="0"/>
          </a:p>
        </p:txBody>
      </p:sp>
      <p:sp>
        <p:nvSpPr>
          <p:cNvPr id="428036" name="Espace réservé de l'en-tête 4"/>
          <p:cNvSpPr txBox="1">
            <a:spLocks noGrp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3863"/>
              </a:spcAft>
            </a:pPr>
            <a:endParaRPr lang="en-GB" altLang="fr-FR" b="0">
              <a:solidFill>
                <a:srgbClr val="000000"/>
              </a:solidFill>
            </a:endParaRPr>
          </a:p>
        </p:txBody>
      </p:sp>
      <p:sp>
        <p:nvSpPr>
          <p:cNvPr id="428037" name="Espace réservé du numéro de diapositive 5"/>
          <p:cNvSpPr txBox="1">
            <a:spLocks noGrp="1"/>
          </p:cNvSpPr>
          <p:nvPr/>
        </p:nvSpPr>
        <p:spPr bwMode="auto">
          <a:xfrm>
            <a:off x="3849689" y="9428164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2" tIns="45702" rIns="91402" bIns="45702" anchor="b"/>
          <a:lstStyle>
            <a:lvl1pPr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477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477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3863"/>
              </a:spcAft>
            </a:pPr>
            <a:fld id="{5585EDA4-5F47-485A-93B5-E78D1B01C3DB}" type="slidenum">
              <a:rPr lang="en-GB" altLang="fr-FR" b="0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  <a:spcAft>
                  <a:spcPts val="3863"/>
                </a:spcAft>
              </a:pPr>
              <a:t>18</a:t>
            </a:fld>
            <a:endParaRPr lang="en-GB" altLang="fr-FR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7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123728" y="6350023"/>
            <a:ext cx="5519766" cy="365125"/>
          </a:xfrm>
        </p:spPr>
        <p:txBody>
          <a:bodyPr/>
          <a:lstStyle/>
          <a:p>
            <a:r>
              <a:rPr lang="fr-FR" dirty="0" smtClean="0"/>
              <a:t>le titre de ma </a:t>
            </a:r>
            <a:r>
              <a:rPr lang="fr-FR" dirty="0" err="1" smtClean="0"/>
              <a:t>comm</a:t>
            </a:r>
            <a:r>
              <a:rPr lang="fr-FR" dirty="0" smtClean="0"/>
              <a:t> 3R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7A8E0-64E3-446A-8FCB-EF29FB8978D1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5984" y="714356"/>
            <a:ext cx="6372212" cy="642934"/>
          </a:xfrm>
        </p:spPr>
        <p:txBody>
          <a:bodyPr>
            <a:normAutofit/>
          </a:bodyPr>
          <a:lstStyle>
            <a:lvl1pPr>
              <a:defRPr sz="2400" b="0">
                <a:solidFill>
                  <a:srgbClr val="2D408E"/>
                </a:solidFill>
                <a:latin typeface="Arial Rounded MT Bold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321571" y="6357958"/>
            <a:ext cx="6500858" cy="365125"/>
          </a:xfrm>
        </p:spPr>
        <p:txBody>
          <a:bodyPr/>
          <a:lstStyle>
            <a:lvl1pPr>
              <a:defRPr sz="1600" b="1">
                <a:solidFill>
                  <a:srgbClr val="2D408E"/>
                </a:solidFill>
                <a:latin typeface="Arial Rounded MT Bold" pitchFamily="34" charset="0"/>
              </a:defRPr>
            </a:lvl1pPr>
          </a:lstStyle>
          <a:p>
            <a:r>
              <a:rPr lang="fr-FR" dirty="0" smtClean="0"/>
              <a:t>le titre de ma </a:t>
            </a:r>
            <a:r>
              <a:rPr lang="fr-FR" dirty="0" err="1" smtClean="0"/>
              <a:t>comm</a:t>
            </a:r>
            <a:r>
              <a:rPr lang="fr-FR" dirty="0" smtClean="0"/>
              <a:t> 3R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023575" y="6357958"/>
            <a:ext cx="614338" cy="365125"/>
          </a:xfrm>
        </p:spPr>
        <p:txBody>
          <a:bodyPr/>
          <a:lstStyle>
            <a:lvl1pPr>
              <a:defRPr sz="1200" b="1">
                <a:solidFill>
                  <a:srgbClr val="2D408E"/>
                </a:solidFill>
              </a:defRPr>
            </a:lvl1pPr>
          </a:lstStyle>
          <a:p>
            <a:fld id="{67DDDA77-4CD7-429F-A506-493838C9BDE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 b="0">
                <a:solidFill>
                  <a:srgbClr val="2D408E"/>
                </a:solidFill>
                <a:latin typeface="Arial Rounded MT Bold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2pPr>
            <a:lvl3pPr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3pPr>
            <a:lvl4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4pPr>
            <a:lvl5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547664" y="6369114"/>
            <a:ext cx="6357982" cy="365125"/>
          </a:xfrm>
        </p:spPr>
        <p:txBody>
          <a:bodyPr/>
          <a:lstStyle>
            <a:lvl1pPr>
              <a:defRPr>
                <a:solidFill>
                  <a:srgbClr val="2D408E"/>
                </a:solidFill>
                <a:latin typeface="Arial Rounded MT Bold" pitchFamily="34" charset="0"/>
              </a:defRPr>
            </a:lvl1pPr>
          </a:lstStyle>
          <a:p>
            <a:r>
              <a:rPr lang="fr-FR" dirty="0" smtClean="0"/>
              <a:t>le titre de ma </a:t>
            </a:r>
            <a:r>
              <a:rPr lang="fr-FR" dirty="0" err="1" smtClean="0"/>
              <a:t>comm</a:t>
            </a:r>
            <a:r>
              <a:rPr lang="fr-FR" dirty="0" smtClean="0"/>
              <a:t> 3R 2016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D408E"/>
                </a:solidFill>
              </a:defRPr>
            </a:lvl1pPr>
          </a:lstStyle>
          <a:p>
            <a:fld id="{67DDDA77-4CD7-429F-A506-493838C9BDE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0298" y="714356"/>
            <a:ext cx="6157898" cy="571496"/>
          </a:xfrm>
        </p:spPr>
        <p:txBody>
          <a:bodyPr>
            <a:normAutofit/>
          </a:bodyPr>
          <a:lstStyle>
            <a:lvl1pPr>
              <a:defRPr sz="2400" b="0">
                <a:solidFill>
                  <a:srgbClr val="2D408E"/>
                </a:solidFill>
                <a:latin typeface="Arial Rounded MT Bold" pitchFamily="34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1403648" y="6356350"/>
            <a:ext cx="6715172" cy="365125"/>
          </a:xfrm>
        </p:spPr>
        <p:txBody>
          <a:bodyPr/>
          <a:lstStyle>
            <a:lvl1pPr>
              <a:defRPr sz="1600" b="1">
                <a:solidFill>
                  <a:srgbClr val="2D408E"/>
                </a:solidFill>
                <a:latin typeface="Arial Rounded MT Bold" pitchFamily="34" charset="0"/>
              </a:defRPr>
            </a:lvl1pPr>
          </a:lstStyle>
          <a:p>
            <a:r>
              <a:rPr lang="fr-FR" dirty="0" smtClean="0"/>
              <a:t>le titre de ma </a:t>
            </a:r>
            <a:r>
              <a:rPr lang="fr-FR" dirty="0" err="1" smtClean="0"/>
              <a:t>comm</a:t>
            </a:r>
            <a:r>
              <a:rPr lang="fr-FR" smtClean="0"/>
              <a:t> 3R 2016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8130991" y="6356349"/>
            <a:ext cx="629644" cy="365125"/>
          </a:xfrm>
        </p:spPr>
        <p:txBody>
          <a:bodyPr/>
          <a:lstStyle>
            <a:lvl1pPr>
              <a:defRPr sz="1200" b="1">
                <a:solidFill>
                  <a:srgbClr val="2D408E"/>
                </a:solidFill>
                <a:latin typeface="Arial Rounded MT Bold" pitchFamily="34" charset="0"/>
              </a:defRPr>
            </a:lvl1pPr>
          </a:lstStyle>
          <a:p>
            <a:fld id="{67DDDA77-4CD7-429F-A506-493838C9BDEE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12979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00232" y="857232"/>
            <a:ext cx="7143768" cy="7143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043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07704" y="6350023"/>
            <a:ext cx="5519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2D408E"/>
                </a:solidFill>
                <a:latin typeface="Arial Rounded MT Bold" pitchFamily="34" charset="0"/>
              </a:defRPr>
            </a:lvl1pPr>
          </a:lstStyle>
          <a:p>
            <a:r>
              <a:rPr lang="fr-FR" dirty="0" smtClean="0"/>
              <a:t>le titre de ma </a:t>
            </a:r>
            <a:r>
              <a:rPr lang="fr-FR" dirty="0" err="1" smtClean="0"/>
              <a:t>comm</a:t>
            </a:r>
            <a:r>
              <a:rPr lang="fr-FR" dirty="0" smtClean="0"/>
              <a:t> 3R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929586" y="6350023"/>
            <a:ext cx="8572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D408E"/>
                </a:solidFill>
                <a:latin typeface="Arial Rounded MT Bold" pitchFamily="34" charset="0"/>
              </a:defRPr>
            </a:lvl1pPr>
          </a:lstStyle>
          <a:p>
            <a:fld id="{22A7A8E0-64E3-446A-8FCB-EF29FB8978D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37740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2D408E"/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2214554"/>
            <a:ext cx="8229600" cy="3911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57422" y="714356"/>
            <a:ext cx="6329378" cy="703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712" y="6369114"/>
            <a:ext cx="55197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rgbClr val="2D408E"/>
                </a:solidFill>
                <a:latin typeface="Arial Rounded MT Bold" pitchFamily="34" charset="0"/>
              </a:defRPr>
            </a:lvl1pPr>
          </a:lstStyle>
          <a:p>
            <a:r>
              <a:rPr lang="fr-FR" dirty="0" smtClean="0"/>
              <a:t>le titre de ma </a:t>
            </a:r>
            <a:r>
              <a:rPr lang="fr-FR" dirty="0" err="1" smtClean="0"/>
              <a:t>comm</a:t>
            </a:r>
            <a:r>
              <a:rPr lang="fr-FR" dirty="0" smtClean="0"/>
              <a:t> 3R 2016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115296" y="6369115"/>
            <a:ext cx="571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2D408E"/>
                </a:solidFill>
                <a:latin typeface="Arial Rounded MT Bold" pitchFamily="34" charset="0"/>
              </a:defRPr>
            </a:lvl1pPr>
          </a:lstStyle>
          <a:p>
            <a:fld id="{67DDDA77-4CD7-429F-A506-493838C9BDEE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3"/>
            <a:ext cx="9144000" cy="63964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70" r:id="rId3"/>
    <p:sldLayoutId id="2147483671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2400" b="0" kern="1200">
          <a:solidFill>
            <a:srgbClr val="2D408E"/>
          </a:solidFill>
          <a:latin typeface="Arial Rounded MT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7562" y="1932717"/>
            <a:ext cx="7772400" cy="1436559"/>
          </a:xfrm>
          <a:noFill/>
          <a:ln>
            <a:noFill/>
          </a:ln>
        </p:spPr>
        <p:txBody>
          <a:bodyPr/>
          <a:lstStyle/>
          <a:p>
            <a:pPr algn="ctr"/>
            <a:r>
              <a:rPr lang="fr-FR" dirty="0" smtClean="0"/>
              <a:t>Le commerce extérieur de la France</a:t>
            </a:r>
            <a:br>
              <a:rPr lang="fr-FR" dirty="0" smtClean="0"/>
            </a:br>
            <a:r>
              <a:rPr lang="fr-FR" dirty="0" smtClean="0"/>
              <a:t>dans le secteur bovin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400" dirty="0" smtClean="0"/>
              <a:t>Vincent Chatellier</a:t>
            </a:r>
            <a:br>
              <a:rPr lang="fr-FR" sz="2400" dirty="0" smtClean="0"/>
            </a:br>
            <a:r>
              <a:rPr lang="fr-FR" sz="2000" dirty="0" smtClean="0"/>
              <a:t>INRA, SMART-LERECO (Nantes)</a:t>
            </a:r>
            <a:endParaRPr lang="fr-FR" sz="2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15926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1</a:t>
            </a:fld>
            <a:endParaRPr lang="fr-FR" sz="1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1" y="4870210"/>
            <a:ext cx="1130528" cy="463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/>
              <a:t>Les </a:t>
            </a:r>
            <a:r>
              <a:rPr lang="fr-FR" dirty="0" smtClean="0"/>
              <a:t>clients de la France en bovins vivants</a:t>
            </a:r>
            <a:br>
              <a:rPr lang="fr-FR" dirty="0" smtClean="0"/>
            </a:br>
            <a:r>
              <a:rPr lang="fr-FR" altLang="fr-FR" sz="1800" dirty="0" smtClean="0"/>
              <a:t>(</a:t>
            </a:r>
            <a:r>
              <a:rPr lang="fr-FR" altLang="fr-FR" sz="1800" dirty="0"/>
              <a:t>M</a:t>
            </a:r>
            <a:r>
              <a:rPr lang="fr-FR" altLang="fr-FR" sz="1800" dirty="0" smtClean="0"/>
              <a:t>illion d’euros courants, 2000 à 2015</a:t>
            </a:r>
            <a:r>
              <a:rPr lang="fr-FR" altLang="fr-FR" sz="1800" dirty="0"/>
              <a:t>)</a:t>
            </a:r>
            <a:endParaRPr lang="fr-F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34742" y="5170531"/>
            <a:ext cx="268372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INRA, SMART-LERECO, d’après Douanes Françaises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7" name="Imag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" y="1260000"/>
            <a:ext cx="8028000" cy="394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24164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10</a:t>
            </a:fld>
            <a:endParaRPr lang="fr-FR" sz="1400" b="1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98426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/>
              <a:t>Les </a:t>
            </a:r>
            <a:r>
              <a:rPr lang="fr-FR" dirty="0" smtClean="0"/>
              <a:t>fournisseurs de l’Italie en bovins vivants</a:t>
            </a:r>
            <a:br>
              <a:rPr lang="fr-FR" dirty="0" smtClean="0"/>
            </a:br>
            <a:r>
              <a:rPr lang="fr-FR" altLang="fr-FR" sz="1800" dirty="0" smtClean="0"/>
              <a:t>(</a:t>
            </a:r>
            <a:r>
              <a:rPr lang="fr-FR" altLang="fr-FR" sz="1800" dirty="0"/>
              <a:t>M</a:t>
            </a:r>
            <a:r>
              <a:rPr lang="fr-FR" altLang="fr-FR" sz="1800" dirty="0" smtClean="0"/>
              <a:t>illion d’euros courants, 2000 à 2015</a:t>
            </a:r>
            <a:r>
              <a:rPr lang="fr-FR" altLang="fr-FR" sz="1800" dirty="0"/>
              <a:t>)</a:t>
            </a:r>
            <a:endParaRPr lang="fr-F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34742" y="5170531"/>
            <a:ext cx="268372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INRA, SMART-LERECO, d’après COMEXT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24164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11</a:t>
            </a:fld>
            <a:endParaRPr lang="fr-FR" sz="1400" b="1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5" y="1251407"/>
            <a:ext cx="8025633" cy="394666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493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/>
              <a:t>Les </a:t>
            </a:r>
            <a:r>
              <a:rPr lang="fr-FR" dirty="0" smtClean="0"/>
              <a:t>échanges de la France en viande bovine</a:t>
            </a:r>
            <a:br>
              <a:rPr lang="fr-FR" dirty="0" smtClean="0"/>
            </a:br>
            <a:r>
              <a:rPr lang="fr-FR" sz="1800" dirty="0" smtClean="0"/>
              <a:t>(</a:t>
            </a:r>
            <a:r>
              <a:rPr lang="fr-FR" sz="1800" dirty="0"/>
              <a:t>M</a:t>
            </a:r>
            <a:r>
              <a:rPr lang="fr-FR" altLang="fr-FR" sz="1800" dirty="0" smtClean="0"/>
              <a:t>illion d’euros courants, 2000 à 2015)</a:t>
            </a:r>
            <a:endParaRPr lang="fr-F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44209" y="5170531"/>
            <a:ext cx="2323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INRA, SMART-LERECO, d’après COMEXT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07688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12</a:t>
            </a:fld>
            <a:endParaRPr lang="fr-FR" sz="1400" b="1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229178"/>
            <a:ext cx="8068318" cy="3985373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63651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/>
              <a:t>Les </a:t>
            </a:r>
            <a:r>
              <a:rPr lang="fr-FR" dirty="0" smtClean="0"/>
              <a:t>clients de la France en viande bovine</a:t>
            </a:r>
            <a:br>
              <a:rPr lang="fr-FR" dirty="0" smtClean="0"/>
            </a:br>
            <a:r>
              <a:rPr lang="fr-FR" altLang="fr-FR" sz="1800" dirty="0" smtClean="0"/>
              <a:t>(</a:t>
            </a:r>
            <a:r>
              <a:rPr lang="fr-FR" altLang="fr-FR" sz="1800" dirty="0"/>
              <a:t>M</a:t>
            </a:r>
            <a:r>
              <a:rPr lang="fr-FR" altLang="fr-FR" sz="1800" dirty="0" smtClean="0"/>
              <a:t>illiers de tec, 2000 à </a:t>
            </a:r>
            <a:r>
              <a:rPr lang="fr-FR" altLang="fr-FR" sz="1800" dirty="0"/>
              <a:t>2015)</a:t>
            </a:r>
            <a:endParaRPr lang="fr-F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84169" y="5170531"/>
            <a:ext cx="268372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INRA, SMART-LERECO, d’après Douanes Françaises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5" name="Imag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" y="1260389"/>
            <a:ext cx="8028000" cy="394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75575" y="6399450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13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89918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7" y="617838"/>
            <a:ext cx="8313991" cy="634314"/>
          </a:xfrm>
        </p:spPr>
        <p:txBody>
          <a:bodyPr>
            <a:normAutofit fontScale="90000"/>
          </a:bodyPr>
          <a:lstStyle/>
          <a:p>
            <a:r>
              <a:rPr lang="fr-FR" dirty="0"/>
              <a:t>Les </a:t>
            </a:r>
            <a:r>
              <a:rPr lang="fr-FR" dirty="0" smtClean="0"/>
              <a:t>importations en viande bovine de nos principaux clients</a:t>
            </a:r>
            <a:br>
              <a:rPr lang="fr-FR" dirty="0" smtClean="0"/>
            </a:br>
            <a:r>
              <a:rPr lang="fr-FR" altLang="fr-FR" sz="1800" dirty="0" smtClean="0"/>
              <a:t>(Milliers </a:t>
            </a:r>
            <a:r>
              <a:rPr lang="fr-FR" altLang="fr-FR" sz="1800" dirty="0"/>
              <a:t>de </a:t>
            </a:r>
            <a:r>
              <a:rPr lang="fr-FR" altLang="fr-FR" sz="1800" dirty="0" smtClean="0"/>
              <a:t>tec, 2000 à </a:t>
            </a:r>
            <a:r>
              <a:rPr lang="fr-FR" altLang="fr-FR" sz="1800" dirty="0"/>
              <a:t>2015)</a:t>
            </a:r>
            <a:endParaRPr lang="fr-FR" sz="1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26505" y="5170531"/>
            <a:ext cx="268372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INRA, SMART-LERECO, d’après COMEXT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07688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14</a:t>
            </a:fld>
            <a:endParaRPr lang="fr-FR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662491" y="1338424"/>
            <a:ext cx="7933210" cy="386554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46621" y="1296215"/>
            <a:ext cx="2533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sz="12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Italie</a:t>
            </a:r>
            <a:endParaRPr lang="fr-FR" altLang="fr-FR" sz="1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373773" y="1296215"/>
            <a:ext cx="2533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sz="12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Grèce</a:t>
            </a:r>
            <a:endParaRPr lang="fr-FR" altLang="fr-FR" sz="1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50591" y="1296215"/>
            <a:ext cx="25426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sz="12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Allemagne</a:t>
            </a:r>
            <a:endParaRPr lang="fr-FR" altLang="fr-FR" sz="1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83692" y="3219751"/>
            <a:ext cx="2533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sz="12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Belgique</a:t>
            </a:r>
            <a:endParaRPr lang="fr-FR" altLang="fr-FR" sz="1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415682" y="3207394"/>
            <a:ext cx="2533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sz="12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Royaume-Uni</a:t>
            </a:r>
            <a:endParaRPr lang="fr-FR" altLang="fr-FR" sz="1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907628" y="3219750"/>
            <a:ext cx="2533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sz="12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Pays-Bas</a:t>
            </a:r>
            <a:endParaRPr lang="fr-FR" altLang="fr-FR" sz="1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51" name="Picture 7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8" y="1528659"/>
            <a:ext cx="2520000" cy="169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49" y="1528659"/>
            <a:ext cx="2520000" cy="169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21" y="1528659"/>
            <a:ext cx="2520000" cy="169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368" y="3447322"/>
            <a:ext cx="2520000" cy="169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749" y="3443048"/>
            <a:ext cx="2520000" cy="1692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6156" name="Picture 12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421" y="3443079"/>
            <a:ext cx="2520000" cy="169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82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/>
              <a:t>Les </a:t>
            </a:r>
            <a:r>
              <a:rPr lang="fr-FR" dirty="0" smtClean="0"/>
              <a:t>fournisseurs de la France en viande bovine</a:t>
            </a:r>
            <a:br>
              <a:rPr lang="fr-FR" dirty="0" smtClean="0"/>
            </a:br>
            <a:r>
              <a:rPr lang="fr-FR" altLang="fr-FR" sz="1800" dirty="0" smtClean="0"/>
              <a:t>(</a:t>
            </a:r>
            <a:r>
              <a:rPr lang="fr-FR" altLang="fr-FR" sz="1800" dirty="0"/>
              <a:t>M</a:t>
            </a:r>
            <a:r>
              <a:rPr lang="fr-FR" altLang="fr-FR" sz="1800" dirty="0" smtClean="0"/>
              <a:t>illiers </a:t>
            </a:r>
            <a:r>
              <a:rPr lang="fr-FR" altLang="fr-FR" sz="1800" dirty="0"/>
              <a:t>de </a:t>
            </a:r>
            <a:r>
              <a:rPr lang="fr-FR" altLang="fr-FR" sz="1800" dirty="0" smtClean="0"/>
              <a:t>tec, 2000 à </a:t>
            </a:r>
            <a:r>
              <a:rPr lang="fr-FR" altLang="fr-FR" sz="1800" dirty="0"/>
              <a:t>2015)</a:t>
            </a:r>
            <a:endParaRPr lang="fr-FR" sz="1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26505" y="5170531"/>
            <a:ext cx="268372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INRA, SMART-LERECO, d’après Douanes Françaises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Image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" y="1260000"/>
            <a:ext cx="8028000" cy="394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07688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15</a:t>
            </a:fld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13353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/>
              <a:t>Les </a:t>
            </a:r>
            <a:r>
              <a:rPr lang="fr-FR" dirty="0" smtClean="0"/>
              <a:t>exportations en viande bovine de nos fournisseurs</a:t>
            </a:r>
            <a:br>
              <a:rPr lang="fr-FR" dirty="0" smtClean="0"/>
            </a:br>
            <a:r>
              <a:rPr lang="fr-FR" altLang="fr-FR" sz="1800" dirty="0" smtClean="0"/>
              <a:t>(Milliers </a:t>
            </a:r>
            <a:r>
              <a:rPr lang="fr-FR" altLang="fr-FR" sz="1800" dirty="0"/>
              <a:t>de </a:t>
            </a:r>
            <a:r>
              <a:rPr lang="fr-FR" altLang="fr-FR" sz="1800" dirty="0" smtClean="0"/>
              <a:t>tec, 2000 à </a:t>
            </a:r>
            <a:r>
              <a:rPr lang="fr-FR" altLang="fr-FR" sz="1800" dirty="0"/>
              <a:t>2015)</a:t>
            </a:r>
            <a:endParaRPr lang="fr-FR" sz="1800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26505" y="5170531"/>
            <a:ext cx="268372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INRA, SMART-LERECO, d’après COMEXT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07688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16</a:t>
            </a:fld>
            <a:endParaRPr lang="fr-FR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662491" y="1338424"/>
            <a:ext cx="7933210" cy="386554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46621" y="1296215"/>
            <a:ext cx="2533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sz="12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Pays-Bas</a:t>
            </a:r>
            <a:endParaRPr lang="fr-FR" altLang="fr-FR" sz="1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72" y="1520406"/>
            <a:ext cx="2520000" cy="169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400" y="1519956"/>
            <a:ext cx="2520000" cy="169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373773" y="1296215"/>
            <a:ext cx="2533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sz="12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Allemagne</a:t>
            </a:r>
            <a:endParaRPr lang="fr-FR" altLang="fr-FR" sz="1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50591" y="1296215"/>
            <a:ext cx="244376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sz="12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Irlande</a:t>
            </a:r>
            <a:endParaRPr lang="fr-FR" altLang="fr-FR" sz="1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47" name="Picture 3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07" y="1518559"/>
            <a:ext cx="2520000" cy="169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07" y="3455445"/>
            <a:ext cx="2520000" cy="1692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  <a:effectLst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783692" y="3219751"/>
            <a:ext cx="2533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sz="12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Belgique</a:t>
            </a:r>
            <a:endParaRPr lang="fr-FR" altLang="fr-FR" sz="1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49" name="Picture 5"/>
          <p:cNvPicPr preferRelativeResize="0"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674" y="3455443"/>
            <a:ext cx="2520000" cy="169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3415682" y="3207394"/>
            <a:ext cx="2533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sz="12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Italie</a:t>
            </a:r>
            <a:endParaRPr lang="fr-FR" altLang="fr-FR" sz="1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150" name="Picture 6"/>
          <p:cNvPicPr preferRelativeResize="0"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627" y="3447207"/>
            <a:ext cx="2520000" cy="169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907628" y="3219750"/>
            <a:ext cx="253347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  <a:defRPr/>
            </a:pPr>
            <a:r>
              <a:rPr lang="fr-FR" sz="1200" b="1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Pologne</a:t>
            </a:r>
            <a:endParaRPr lang="fr-FR" altLang="fr-FR" sz="1200" b="1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Espace réservé du numéro de diapositive 4"/>
          <p:cNvSpPr txBox="1">
            <a:spLocks noGrp="1"/>
          </p:cNvSpPr>
          <p:nvPr/>
        </p:nvSpPr>
        <p:spPr bwMode="auto">
          <a:xfrm>
            <a:off x="8623300" y="14288"/>
            <a:ext cx="5207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4000"/>
              </a:spcAft>
              <a:buFont typeface="ZapfDingbats" pitchFamily="82" charset="2"/>
              <a:buNone/>
            </a:pPr>
            <a:fld id="{89B62B78-5BF4-41B0-8242-41E151EBD860}" type="slidenum">
              <a:rPr lang="fr-FR" altLang="fr-FR" sz="1200" b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spcAft>
                  <a:spcPts val="4000"/>
                </a:spcAft>
                <a:buFont typeface="ZapfDingbats" pitchFamily="82" charset="2"/>
                <a:buNone/>
              </a:pPr>
              <a:t>17</a:t>
            </a:fld>
            <a:endParaRPr lang="fr-FR" altLang="fr-FR" sz="1200" b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436605" y="3498194"/>
            <a:ext cx="8450281" cy="1900238"/>
            <a:chOff x="120" y="2610"/>
            <a:chExt cx="5895" cy="1197"/>
          </a:xfrm>
        </p:grpSpPr>
        <p:sp>
          <p:nvSpPr>
            <p:cNvPr id="186376" name="Rectangle 1028"/>
            <p:cNvSpPr>
              <a:spLocks noChangeArrowheads="1"/>
            </p:cNvSpPr>
            <p:nvPr/>
          </p:nvSpPr>
          <p:spPr bwMode="auto">
            <a:xfrm>
              <a:off x="442" y="2915"/>
              <a:ext cx="5573" cy="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6729" tIns="38365" rIns="76729" bIns="38365">
              <a:spAutoFit/>
            </a:bodyPr>
            <a:lstStyle>
              <a:lvl1pPr defTabSz="7604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04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04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04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04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600"/>
                </a:spcAft>
                <a:buClr>
                  <a:srgbClr val="1F497D"/>
                </a:buClr>
                <a:buFont typeface="Wingdings 2" pitchFamily="18" charset="2"/>
                <a:buChar char="Ä"/>
              </a:pPr>
              <a:r>
                <a:rPr lang="fr-FR" altLang="fr-FR" sz="1800" b="0" dirty="0">
                  <a:solidFill>
                    <a:srgbClr val="000000"/>
                  </a:solidFill>
                </a:rPr>
                <a:t> </a:t>
              </a:r>
              <a:r>
                <a:rPr lang="fr-FR" altLang="fr-FR" sz="1800" b="0" dirty="0" smtClean="0">
                  <a:solidFill>
                    <a:srgbClr val="000000"/>
                  </a:solidFill>
                </a:rPr>
                <a:t>Le marché européen est finalement assez captif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Clr>
                  <a:srgbClr val="1F497D"/>
                </a:buClr>
                <a:buFont typeface="Wingdings 2" pitchFamily="18" charset="2"/>
                <a:buChar char="Ä"/>
              </a:pPr>
              <a:r>
                <a:rPr lang="fr-FR" altLang="fr-FR" sz="1800" dirty="0">
                  <a:solidFill>
                    <a:srgbClr val="000000"/>
                  </a:solidFill>
                </a:rPr>
                <a:t> </a:t>
              </a:r>
              <a:r>
                <a:rPr lang="fr-FR" altLang="fr-FR" sz="1800" dirty="0" smtClean="0">
                  <a:solidFill>
                    <a:srgbClr val="000000"/>
                  </a:solidFill>
                </a:rPr>
                <a:t>Nos fournisseurs le seront-ils demain pour les même volumes ?</a:t>
              </a:r>
            </a:p>
            <a:p>
              <a:pPr>
                <a:spcBef>
                  <a:spcPct val="0"/>
                </a:spcBef>
                <a:spcAft>
                  <a:spcPts val="600"/>
                </a:spcAft>
                <a:buClr>
                  <a:srgbClr val="1F497D"/>
                </a:buClr>
                <a:buFont typeface="Wingdings 2" pitchFamily="18" charset="2"/>
                <a:buChar char="Ä"/>
              </a:pPr>
              <a:r>
                <a:rPr lang="fr-FR" altLang="fr-FR" sz="1800" b="0" dirty="0">
                  <a:solidFill>
                    <a:srgbClr val="000000"/>
                  </a:solidFill>
                </a:rPr>
                <a:t> </a:t>
              </a:r>
              <a:r>
                <a:rPr lang="fr-FR" altLang="fr-FR" sz="1800" b="0" dirty="0" smtClean="0">
                  <a:solidFill>
                    <a:srgbClr val="000000"/>
                  </a:solidFill>
                </a:rPr>
                <a:t>Plusieurs pays non UE voisins s’ouvrent : </a:t>
              </a:r>
              <a:r>
                <a:rPr lang="fr-FR" altLang="fr-FR" sz="1800" dirty="0">
                  <a:solidFill>
                    <a:srgbClr val="000000"/>
                  </a:solidFill>
                </a:rPr>
                <a:t>T</a:t>
              </a:r>
              <a:r>
                <a:rPr lang="fr-FR" altLang="fr-FR" sz="1800" b="0" dirty="0" smtClean="0">
                  <a:solidFill>
                    <a:srgbClr val="000000"/>
                  </a:solidFill>
                </a:rPr>
                <a:t>urquie, Algérie, etc.</a:t>
              </a:r>
            </a:p>
            <a:p>
              <a:pPr>
                <a:spcBef>
                  <a:spcPct val="0"/>
                </a:spcBef>
                <a:spcAft>
                  <a:spcPts val="800"/>
                </a:spcAft>
                <a:buClr>
                  <a:srgbClr val="1F497D"/>
                </a:buClr>
                <a:buFont typeface="Wingdings 2" pitchFamily="18" charset="2"/>
                <a:buChar char="Ä"/>
              </a:pPr>
              <a:r>
                <a:rPr lang="fr-FR" altLang="fr-FR" sz="1800" dirty="0">
                  <a:solidFill>
                    <a:srgbClr val="000000"/>
                  </a:solidFill>
                </a:rPr>
                <a:t> </a:t>
              </a:r>
              <a:r>
                <a:rPr lang="fr-FR" altLang="fr-FR" sz="1800" dirty="0" smtClean="0">
                  <a:solidFill>
                    <a:srgbClr val="000000"/>
                  </a:solidFill>
                </a:rPr>
                <a:t>Exporter davantage nos produits de qualité issus du secteur allaitant</a:t>
              </a:r>
            </a:p>
          </p:txBody>
        </p:sp>
        <p:sp>
          <p:nvSpPr>
            <p:cNvPr id="186377" name="Rectangle 1029"/>
            <p:cNvSpPr>
              <a:spLocks noChangeArrowheads="1"/>
            </p:cNvSpPr>
            <p:nvPr/>
          </p:nvSpPr>
          <p:spPr bwMode="auto">
            <a:xfrm>
              <a:off x="120" y="2610"/>
              <a:ext cx="5408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729" tIns="38365" rIns="76729" bIns="38365">
              <a:spAutoFit/>
            </a:bodyPr>
            <a:lstStyle>
              <a:lvl1pPr marL="342900" indent="-342900" defTabSz="7604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04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04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04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04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0"/>
                </a:spcBef>
                <a:buClr>
                  <a:srgbClr val="C00000"/>
                </a:buClr>
                <a:buFont typeface="Wingdings 3" pitchFamily="18" charset="2"/>
                <a:buChar char="â"/>
              </a:pPr>
              <a:r>
                <a:rPr lang="fr-FR" altLang="fr-FR" sz="2200" dirty="0" smtClean="0">
                  <a:solidFill>
                    <a:srgbClr val="1F497D"/>
                  </a:solidFill>
                  <a:ea typeface="ＭＳ Ｐゴシック" pitchFamily="34" charset="-128"/>
                </a:rPr>
                <a:t>…Mais des opportunités pour l’avenir  ?</a:t>
              </a:r>
              <a:endParaRPr lang="fr-FR" altLang="fr-FR" sz="2200" dirty="0">
                <a:solidFill>
                  <a:srgbClr val="1F497D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86373" name="Group 15"/>
          <p:cNvGrpSpPr>
            <a:grpSpLocks/>
          </p:cNvGrpSpPr>
          <p:nvPr/>
        </p:nvGrpSpPr>
        <p:grpSpPr bwMode="auto">
          <a:xfrm>
            <a:off x="436605" y="946707"/>
            <a:ext cx="8304261" cy="2439989"/>
            <a:chOff x="156" y="708"/>
            <a:chExt cx="5338" cy="1537"/>
          </a:xfrm>
        </p:grpSpPr>
        <p:sp>
          <p:nvSpPr>
            <p:cNvPr id="186374" name="Rectangle 1028"/>
            <p:cNvSpPr>
              <a:spLocks noChangeArrowheads="1"/>
            </p:cNvSpPr>
            <p:nvPr/>
          </p:nvSpPr>
          <p:spPr bwMode="auto">
            <a:xfrm>
              <a:off x="430" y="1020"/>
              <a:ext cx="5064" cy="1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6729" tIns="38365" rIns="76729" bIns="38365">
              <a:spAutoFit/>
            </a:bodyPr>
            <a:lstStyle>
              <a:lvl1pPr defTabSz="7604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04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04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04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04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800"/>
                </a:spcAft>
                <a:buClr>
                  <a:srgbClr val="1F497D"/>
                </a:buClr>
                <a:buFont typeface="Wingdings 2" pitchFamily="18" charset="2"/>
                <a:buChar char="Ä"/>
              </a:pPr>
              <a:r>
                <a:rPr lang="fr-FR" altLang="fr-FR" sz="1800" dirty="0">
                  <a:solidFill>
                    <a:srgbClr val="000000"/>
                  </a:solidFill>
                </a:rPr>
                <a:t> </a:t>
              </a:r>
              <a:r>
                <a:rPr lang="fr-FR" altLang="fr-FR" sz="1800" dirty="0" smtClean="0">
                  <a:solidFill>
                    <a:srgbClr val="000000"/>
                  </a:solidFill>
                </a:rPr>
                <a:t>La baisse de la production nationale de viande bovine se poursuit </a:t>
              </a:r>
              <a:br>
                <a:rPr lang="fr-FR" altLang="fr-FR" sz="1800" dirty="0" smtClean="0">
                  <a:solidFill>
                    <a:srgbClr val="000000"/>
                  </a:solidFill>
                </a:rPr>
              </a:br>
              <a:r>
                <a:rPr lang="fr-FR" altLang="fr-FR" sz="1800" dirty="0" smtClean="0">
                  <a:solidFill>
                    <a:srgbClr val="000000"/>
                  </a:solidFill>
                </a:rPr>
                <a:t>    à un rythme qui limite nos capacités d’exportations.</a:t>
              </a:r>
            </a:p>
            <a:p>
              <a:pPr>
                <a:spcBef>
                  <a:spcPct val="0"/>
                </a:spcBef>
                <a:spcAft>
                  <a:spcPts val="800"/>
                </a:spcAft>
                <a:buClr>
                  <a:srgbClr val="1F497D"/>
                </a:buClr>
                <a:buFont typeface="Wingdings 2" pitchFamily="18" charset="2"/>
                <a:buChar char="Ä"/>
              </a:pPr>
              <a:r>
                <a:rPr lang="fr-FR" altLang="fr-FR" sz="1800" b="0" dirty="0">
                  <a:solidFill>
                    <a:srgbClr val="000000"/>
                  </a:solidFill>
                </a:rPr>
                <a:t> </a:t>
              </a:r>
              <a:r>
                <a:rPr lang="fr-FR" altLang="fr-FR" sz="1800" dirty="0" smtClean="0">
                  <a:solidFill>
                    <a:srgbClr val="000000"/>
                  </a:solidFill>
                </a:rPr>
                <a:t>Nos principaux clients rencontrent des difficultés économiques</a:t>
              </a:r>
              <a:br>
                <a:rPr lang="fr-FR" altLang="fr-FR" sz="1800" dirty="0" smtClean="0">
                  <a:solidFill>
                    <a:srgbClr val="000000"/>
                  </a:solidFill>
                </a:rPr>
              </a:br>
              <a:r>
                <a:rPr lang="fr-FR" altLang="fr-FR" sz="1800" dirty="0" smtClean="0">
                  <a:solidFill>
                    <a:srgbClr val="000000"/>
                  </a:solidFill>
                </a:rPr>
                <a:t>    qui limitent leurs besoins et donc nos exportations.</a:t>
              </a:r>
            </a:p>
            <a:p>
              <a:pPr>
                <a:spcBef>
                  <a:spcPct val="0"/>
                </a:spcBef>
                <a:spcAft>
                  <a:spcPts val="800"/>
                </a:spcAft>
                <a:buClr>
                  <a:srgbClr val="1F497D"/>
                </a:buClr>
                <a:buFont typeface="Wingdings 2" pitchFamily="18" charset="2"/>
                <a:buChar char="Ä"/>
              </a:pPr>
              <a:r>
                <a:rPr lang="fr-FR" altLang="fr-FR" sz="1800" dirty="0">
                  <a:solidFill>
                    <a:srgbClr val="000000"/>
                  </a:solidFill>
                </a:rPr>
                <a:t> </a:t>
              </a:r>
              <a:r>
                <a:rPr lang="fr-FR" altLang="fr-FR" sz="1800" dirty="0" smtClean="0">
                  <a:solidFill>
                    <a:srgbClr val="000000"/>
                  </a:solidFill>
                </a:rPr>
                <a:t>La viande bovine importée provient surtout de vaches laitières </a:t>
              </a:r>
              <a:r>
                <a:rPr lang="fr-FR" altLang="fr-FR" sz="1800" dirty="0">
                  <a:solidFill>
                    <a:srgbClr val="000000"/>
                  </a:solidFill>
                </a:rPr>
                <a:t>i</a:t>
              </a:r>
              <a:r>
                <a:rPr lang="fr-FR" altLang="fr-FR" sz="1800" dirty="0" smtClean="0">
                  <a:solidFill>
                    <a:srgbClr val="000000"/>
                  </a:solidFill>
                </a:rPr>
                <a:t>ssues   </a:t>
              </a:r>
              <a:br>
                <a:rPr lang="fr-FR" altLang="fr-FR" sz="1800" dirty="0" smtClean="0">
                  <a:solidFill>
                    <a:srgbClr val="000000"/>
                  </a:solidFill>
                </a:rPr>
              </a:br>
              <a:r>
                <a:rPr lang="fr-FR" altLang="fr-FR" sz="1800" dirty="0" smtClean="0">
                  <a:solidFill>
                    <a:srgbClr val="000000"/>
                  </a:solidFill>
                </a:rPr>
                <a:t>    des pays du nord de l’UE = concurrence avec les vaches à viande</a:t>
              </a:r>
            </a:p>
          </p:txBody>
        </p:sp>
        <p:sp>
          <p:nvSpPr>
            <p:cNvPr id="186375" name="Rectangle 1029"/>
            <p:cNvSpPr>
              <a:spLocks noChangeArrowheads="1"/>
            </p:cNvSpPr>
            <p:nvPr/>
          </p:nvSpPr>
          <p:spPr bwMode="auto">
            <a:xfrm>
              <a:off x="156" y="708"/>
              <a:ext cx="526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729" tIns="38365" rIns="76729" bIns="38365">
              <a:spAutoFit/>
            </a:bodyPr>
            <a:lstStyle>
              <a:lvl1pPr marL="342900" indent="-342900" defTabSz="7604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04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04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04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04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0"/>
                </a:spcBef>
                <a:buClr>
                  <a:srgbClr val="C00000"/>
                </a:buClr>
                <a:buFont typeface="Wingdings 3" pitchFamily="18" charset="2"/>
                <a:buChar char="â"/>
              </a:pPr>
              <a:r>
                <a:rPr lang="fr-FR" altLang="fr-FR" sz="2200" dirty="0" smtClean="0">
                  <a:solidFill>
                    <a:srgbClr val="1F497D"/>
                  </a:solidFill>
                  <a:ea typeface="ＭＳ Ｐゴシック" pitchFamily="34" charset="-128"/>
                </a:rPr>
                <a:t>Un bilan qui interroge…</a:t>
              </a:r>
              <a:endParaRPr lang="fr-FR" altLang="fr-FR" sz="2200" dirty="0">
                <a:solidFill>
                  <a:srgbClr val="1F497D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10" name="Titre 1"/>
          <p:cNvSpPr txBox="1">
            <a:spLocks/>
          </p:cNvSpPr>
          <p:nvPr/>
        </p:nvSpPr>
        <p:spPr>
          <a:xfrm>
            <a:off x="451068" y="617838"/>
            <a:ext cx="8190652" cy="6343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2D408E"/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16" name="Espace réservé du pied de page 4"/>
          <p:cNvSpPr txBox="1">
            <a:spLocks/>
          </p:cNvSpPr>
          <p:nvPr/>
        </p:nvSpPr>
        <p:spPr>
          <a:xfrm>
            <a:off x="-16477" y="6448877"/>
            <a:ext cx="830374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Le commerce extérieur de la France dans le secteur bovin - 3R 2016</a:t>
            </a:r>
            <a:endParaRPr lang="fr-FR" sz="1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8283813" y="6448877"/>
            <a:ext cx="8572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A7A8E0-64E3-446A-8FCB-EF29FB8978D1}" type="slidenum">
              <a:rPr lang="fr-FR" sz="1400" b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pPr algn="r"/>
              <a:t>17</a:t>
            </a:fld>
            <a:endParaRPr lang="fr-FR" sz="1400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439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Espace réservé du numéro de diapositive 4"/>
          <p:cNvSpPr txBox="1">
            <a:spLocks noGrp="1"/>
          </p:cNvSpPr>
          <p:nvPr/>
        </p:nvSpPr>
        <p:spPr bwMode="auto">
          <a:xfrm>
            <a:off x="8623300" y="14288"/>
            <a:ext cx="520700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4000"/>
              </a:spcAft>
              <a:buFont typeface="ZapfDingbats" pitchFamily="82" charset="2"/>
              <a:buNone/>
            </a:pPr>
            <a:fld id="{89B62B78-5BF4-41B0-8242-41E151EBD860}" type="slidenum">
              <a:rPr lang="fr-FR" altLang="fr-FR" sz="1200" b="0">
                <a:solidFill>
                  <a:srgbClr val="000000"/>
                </a:solidFill>
                <a:latin typeface="Calibri" pitchFamily="34" charset="0"/>
              </a:rPr>
              <a:pPr algn="r" eaLnBrk="1" hangingPunct="1">
                <a:spcBef>
                  <a:spcPct val="0"/>
                </a:spcBef>
                <a:spcAft>
                  <a:spcPts val="4000"/>
                </a:spcAft>
                <a:buFont typeface="ZapfDingbats" pitchFamily="82" charset="2"/>
                <a:buNone/>
              </a:pPr>
              <a:t>18</a:t>
            </a:fld>
            <a:endParaRPr lang="fr-FR" altLang="fr-FR" sz="1200" b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" name="Espace réservé du pied de page 4"/>
          <p:cNvSpPr txBox="1">
            <a:spLocks/>
          </p:cNvSpPr>
          <p:nvPr/>
        </p:nvSpPr>
        <p:spPr>
          <a:xfrm>
            <a:off x="-16477" y="6448877"/>
            <a:ext cx="8303741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smtClean="0">
                <a:solidFill>
                  <a:schemeClr val="tx2"/>
                </a:solidFill>
                <a:latin typeface="Arial Rounded MT Bold" panose="020F0704030504030204" pitchFamily="34" charset="0"/>
              </a:rPr>
              <a:t>Le commerce extérieur de la France dans le secteur bovin - 3R 2016</a:t>
            </a:r>
            <a:endParaRPr lang="fr-FR" sz="14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Espace réservé du numéro de diapositive 3"/>
          <p:cNvSpPr txBox="1">
            <a:spLocks/>
          </p:cNvSpPr>
          <p:nvPr/>
        </p:nvSpPr>
        <p:spPr>
          <a:xfrm>
            <a:off x="8283813" y="6448877"/>
            <a:ext cx="857256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2A7A8E0-64E3-446A-8FCB-EF29FB8978D1}" type="slidenum">
              <a:rPr lang="fr-FR" sz="1400" b="1" smtClean="0">
                <a:solidFill>
                  <a:schemeClr val="tx2"/>
                </a:solidFill>
                <a:latin typeface="Arial Rounded MT Bold" panose="020F0704030504030204" pitchFamily="34" charset="0"/>
              </a:rPr>
              <a:pPr algn="r"/>
              <a:t>18</a:t>
            </a:fld>
            <a:endParaRPr lang="fr-FR" sz="1400" b="1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86" y="-24847"/>
            <a:ext cx="9166800" cy="6874534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67694" y="-30555"/>
            <a:ext cx="8190652" cy="63431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0" kern="1200">
                <a:solidFill>
                  <a:srgbClr val="2D408E"/>
                </a:solidFill>
                <a:latin typeface="Arial Rounded MT Bold" pitchFamily="34" charset="0"/>
                <a:ea typeface="+mj-ea"/>
                <a:cs typeface="+mj-cs"/>
              </a:defRPr>
            </a:lvl1pPr>
          </a:lstStyle>
          <a:p>
            <a:r>
              <a:rPr lang="fr-FR" dirty="0" smtClean="0">
                <a:solidFill>
                  <a:schemeClr val="tx1"/>
                </a:solidFill>
              </a:rPr>
              <a:t>Merci de votre attention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205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396315"/>
          </a:xfrm>
        </p:spPr>
        <p:txBody>
          <a:bodyPr>
            <a:noAutofit/>
          </a:bodyPr>
          <a:lstStyle/>
          <a:p>
            <a:r>
              <a:rPr lang="fr-FR" dirty="0" smtClean="0"/>
              <a:t>Introduction</a:t>
            </a:r>
            <a:endParaRPr lang="fr-FR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24163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2</a:t>
            </a:fld>
            <a:endParaRPr lang="fr-FR" sz="1400" b="1" dirty="0"/>
          </a:p>
        </p:txBody>
      </p: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561220" y="1170927"/>
            <a:ext cx="8259576" cy="2543176"/>
            <a:chOff x="156" y="708"/>
            <a:chExt cx="5329" cy="1602"/>
          </a:xfrm>
        </p:grpSpPr>
        <p:sp>
          <p:nvSpPr>
            <p:cNvPr id="12" name="Rectangle 1028"/>
            <p:cNvSpPr>
              <a:spLocks noChangeArrowheads="1"/>
            </p:cNvSpPr>
            <p:nvPr/>
          </p:nvSpPr>
          <p:spPr bwMode="auto">
            <a:xfrm>
              <a:off x="352" y="1020"/>
              <a:ext cx="5133" cy="12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6729" tIns="38365" rIns="76729" bIns="38365">
              <a:spAutoFit/>
            </a:bodyPr>
            <a:lstStyle>
              <a:lvl1pPr defTabSz="7604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04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04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04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04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00"/>
                </a:spcAft>
                <a:buClr>
                  <a:srgbClr val="1F497D"/>
                </a:buClr>
                <a:buFont typeface="Wingdings 2" pitchFamily="18" charset="2"/>
                <a:buChar char="Ä"/>
              </a:pPr>
              <a:r>
                <a:rPr lang="fr-FR" altLang="fr-FR" sz="1800" dirty="0">
                  <a:solidFill>
                    <a:srgbClr val="000000"/>
                  </a:solidFill>
                </a:rPr>
                <a:t> </a:t>
              </a:r>
              <a:r>
                <a:rPr lang="fr-FR" altLang="fr-FR" sz="1800" dirty="0" smtClean="0">
                  <a:solidFill>
                    <a:srgbClr val="000000"/>
                  </a:solidFill>
                </a:rPr>
                <a:t>Mesurer l’évolution des échanges du secteur bovin français </a:t>
              </a:r>
              <a:br>
                <a:rPr lang="fr-FR" altLang="fr-FR" sz="1800" dirty="0" smtClean="0">
                  <a:solidFill>
                    <a:srgbClr val="000000"/>
                  </a:solidFill>
                </a:rPr>
              </a:br>
              <a:r>
                <a:rPr lang="fr-FR" altLang="fr-FR" sz="1800" dirty="0" smtClean="0">
                  <a:solidFill>
                    <a:srgbClr val="000000"/>
                  </a:solidFill>
                </a:rPr>
                <a:t>    sur longue période (2000-2015), tant en volume qu’en valeur</a:t>
              </a:r>
            </a:p>
            <a:p>
              <a:pPr>
                <a:spcBef>
                  <a:spcPct val="0"/>
                </a:spcBef>
                <a:spcAft>
                  <a:spcPts val="1200"/>
                </a:spcAft>
                <a:buClr>
                  <a:srgbClr val="1F497D"/>
                </a:buClr>
                <a:buFont typeface="Wingdings 2" pitchFamily="18" charset="2"/>
                <a:buChar char="Ä"/>
              </a:pPr>
              <a:r>
                <a:rPr lang="fr-FR" altLang="fr-FR" sz="1800" dirty="0" smtClean="0">
                  <a:solidFill>
                    <a:srgbClr val="000000"/>
                  </a:solidFill>
                </a:rPr>
                <a:t> Discuter de la solidité de nos débouchés et des jeux concurrentiels </a:t>
              </a:r>
              <a:br>
                <a:rPr lang="fr-FR" altLang="fr-FR" sz="1800" dirty="0" smtClean="0">
                  <a:solidFill>
                    <a:srgbClr val="000000"/>
                  </a:solidFill>
                </a:rPr>
              </a:br>
              <a:r>
                <a:rPr lang="fr-FR" altLang="fr-FR" sz="1800" dirty="0" smtClean="0">
                  <a:solidFill>
                    <a:srgbClr val="000000"/>
                  </a:solidFill>
                </a:rPr>
                <a:t>    à l’œuvre entre les Etats membres de l’UE</a:t>
              </a:r>
            </a:p>
            <a:p>
              <a:pPr>
                <a:spcBef>
                  <a:spcPct val="0"/>
                </a:spcBef>
                <a:spcAft>
                  <a:spcPts val="800"/>
                </a:spcAft>
                <a:buClr>
                  <a:srgbClr val="1F497D"/>
                </a:buClr>
                <a:buFont typeface="Wingdings 2" pitchFamily="18" charset="2"/>
                <a:buChar char="Ä"/>
              </a:pPr>
              <a:r>
                <a:rPr lang="fr-FR" altLang="fr-FR" sz="1800" dirty="0" smtClean="0">
                  <a:solidFill>
                    <a:srgbClr val="000000"/>
                  </a:solidFill>
                </a:rPr>
                <a:t> Segmenter au sein du « secteur bovin » ce qui relève des animaux vivants </a:t>
              </a:r>
              <a:br>
                <a:rPr lang="fr-FR" altLang="fr-FR" sz="1800" dirty="0" smtClean="0">
                  <a:solidFill>
                    <a:srgbClr val="000000"/>
                  </a:solidFill>
                </a:rPr>
              </a:br>
              <a:r>
                <a:rPr lang="fr-FR" altLang="fr-FR" sz="1800" dirty="0" smtClean="0">
                  <a:solidFill>
                    <a:srgbClr val="000000"/>
                  </a:solidFill>
                </a:rPr>
                <a:t>    de la viande bovine</a:t>
              </a:r>
              <a:endParaRPr lang="fr-FR" altLang="fr-FR" sz="18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029"/>
            <p:cNvSpPr>
              <a:spLocks noChangeArrowheads="1"/>
            </p:cNvSpPr>
            <p:nvPr/>
          </p:nvSpPr>
          <p:spPr bwMode="auto">
            <a:xfrm>
              <a:off x="156" y="708"/>
              <a:ext cx="526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729" tIns="38365" rIns="76729" bIns="38365">
              <a:spAutoFit/>
            </a:bodyPr>
            <a:lstStyle>
              <a:lvl1pPr marL="342900" indent="-342900" defTabSz="7604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04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04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04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04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0"/>
                </a:spcBef>
                <a:buClr>
                  <a:srgbClr val="C00000"/>
                </a:buClr>
                <a:buFont typeface="Wingdings 3" pitchFamily="18" charset="2"/>
                <a:buChar char="â"/>
              </a:pPr>
              <a:r>
                <a:rPr lang="fr-FR" altLang="fr-FR" sz="2200" dirty="0" smtClean="0">
                  <a:solidFill>
                    <a:srgbClr val="1F497D"/>
                  </a:solidFill>
                  <a:ea typeface="ＭＳ Ｐゴシック" pitchFamily="34" charset="-128"/>
                </a:rPr>
                <a:t>Objectifs</a:t>
              </a:r>
              <a:endParaRPr lang="fr-FR" altLang="fr-FR" sz="2200" dirty="0">
                <a:solidFill>
                  <a:srgbClr val="1F497D"/>
                </a:solidFill>
                <a:ea typeface="ＭＳ Ｐゴシック" pitchFamily="34" charset="-128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536506" y="3907238"/>
            <a:ext cx="7992576" cy="1289052"/>
            <a:chOff x="156" y="708"/>
            <a:chExt cx="5264" cy="812"/>
          </a:xfrm>
        </p:grpSpPr>
        <p:sp>
          <p:nvSpPr>
            <p:cNvPr id="18" name="Rectangle 1028"/>
            <p:cNvSpPr>
              <a:spLocks noChangeArrowheads="1"/>
            </p:cNvSpPr>
            <p:nvPr/>
          </p:nvSpPr>
          <p:spPr bwMode="auto">
            <a:xfrm>
              <a:off x="473" y="1025"/>
              <a:ext cx="4869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76729" tIns="38365" rIns="76729" bIns="38365">
              <a:spAutoFit/>
            </a:bodyPr>
            <a:lstStyle>
              <a:lvl1pPr defTabSz="7604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04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04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04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04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00"/>
                </a:spcAft>
                <a:buClr>
                  <a:srgbClr val="1F497D"/>
                </a:buClr>
                <a:buFont typeface="Wingdings 2" pitchFamily="18" charset="2"/>
                <a:buChar char="Ä"/>
              </a:pPr>
              <a:r>
                <a:rPr lang="fr-FR" altLang="fr-FR" sz="1800" dirty="0">
                  <a:solidFill>
                    <a:srgbClr val="000000"/>
                  </a:solidFill>
                </a:rPr>
                <a:t> </a:t>
              </a:r>
              <a:r>
                <a:rPr lang="fr-FR" altLang="fr-FR" sz="1800" dirty="0" smtClean="0">
                  <a:solidFill>
                    <a:srgbClr val="000000"/>
                  </a:solidFill>
                </a:rPr>
                <a:t>Travaux OCDE et FAO</a:t>
              </a:r>
            </a:p>
            <a:p>
              <a:pPr>
                <a:spcBef>
                  <a:spcPct val="0"/>
                </a:spcBef>
                <a:spcAft>
                  <a:spcPts val="800"/>
                </a:spcAft>
                <a:buClr>
                  <a:srgbClr val="1F497D"/>
                </a:buClr>
                <a:buFont typeface="Wingdings 2" pitchFamily="18" charset="2"/>
                <a:buChar char="Ä"/>
              </a:pPr>
              <a:r>
                <a:rPr lang="fr-FR" altLang="fr-FR" sz="1800" b="0" dirty="0">
                  <a:solidFill>
                    <a:srgbClr val="000000"/>
                  </a:solidFill>
                </a:rPr>
                <a:t> </a:t>
              </a:r>
              <a:r>
                <a:rPr lang="fr-FR" altLang="fr-FR" sz="1800" dirty="0" smtClean="0">
                  <a:solidFill>
                    <a:srgbClr val="000000"/>
                  </a:solidFill>
                </a:rPr>
                <a:t>Echanges extra-UE et intra-UE des Etats membres (base </a:t>
              </a:r>
              <a:r>
                <a:rPr lang="fr-FR" altLang="fr-FR" sz="1800" i="1" dirty="0" smtClean="0">
                  <a:solidFill>
                    <a:srgbClr val="000000"/>
                  </a:solidFill>
                </a:rPr>
                <a:t>Comext</a:t>
              </a:r>
              <a:r>
                <a:rPr lang="fr-FR" altLang="fr-FR" sz="180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sp>
          <p:nvSpPr>
            <p:cNvPr id="19" name="Rectangle 1029"/>
            <p:cNvSpPr>
              <a:spLocks noChangeArrowheads="1"/>
            </p:cNvSpPr>
            <p:nvPr/>
          </p:nvSpPr>
          <p:spPr bwMode="auto">
            <a:xfrm>
              <a:off x="156" y="708"/>
              <a:ext cx="5264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6729" tIns="38365" rIns="76729" bIns="38365">
              <a:spAutoFit/>
            </a:bodyPr>
            <a:lstStyle>
              <a:lvl1pPr marL="342900" indent="-342900" defTabSz="760413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760413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760413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760413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760413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76041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just">
                <a:spcBef>
                  <a:spcPct val="0"/>
                </a:spcBef>
                <a:buClr>
                  <a:srgbClr val="C00000"/>
                </a:buClr>
                <a:buFont typeface="Wingdings 3" pitchFamily="18" charset="2"/>
                <a:buChar char="â"/>
              </a:pPr>
              <a:r>
                <a:rPr lang="fr-FR" altLang="fr-FR" sz="2200" dirty="0" smtClean="0">
                  <a:solidFill>
                    <a:srgbClr val="1F497D"/>
                  </a:solidFill>
                  <a:ea typeface="ＭＳ Ｐゴシック" pitchFamily="34" charset="-128"/>
                </a:rPr>
                <a:t>Outils statistiques utilisés</a:t>
              </a:r>
              <a:endParaRPr lang="fr-FR" altLang="fr-FR" sz="2200" dirty="0">
                <a:solidFill>
                  <a:srgbClr val="1F497D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13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commerce mondial en viande bovine</a:t>
            </a:r>
            <a:br>
              <a:rPr lang="fr-FR" dirty="0" smtClean="0"/>
            </a:br>
            <a:r>
              <a:rPr lang="fr-FR" altLang="fr-FR" sz="1800" dirty="0"/>
              <a:t>(en million </a:t>
            </a:r>
            <a:r>
              <a:rPr lang="fr-FR" altLang="fr-FR" sz="1800" dirty="0" smtClean="0"/>
              <a:t>de tonnes)</a:t>
            </a:r>
            <a:endParaRPr lang="fr-F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53881" y="5170531"/>
            <a:ext cx="19140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FAO-OCDE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0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23" y="1260389"/>
            <a:ext cx="8028000" cy="393578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90152" y="5174651"/>
            <a:ext cx="191401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Hors commerce intra-UE</a:t>
            </a:r>
            <a:endParaRPr lang="fr-FR" altLang="fr-FR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sp>
        <p:nvSpPr>
          <p:cNvPr id="1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24163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3</a:t>
            </a:fld>
            <a:endParaRPr lang="fr-FR" sz="1400" b="1" dirty="0"/>
          </a:p>
        </p:txBody>
      </p:sp>
      <p:cxnSp>
        <p:nvCxnSpPr>
          <p:cNvPr id="4" name="Connecteur droit 3"/>
          <p:cNvCxnSpPr/>
          <p:nvPr/>
        </p:nvCxnSpPr>
        <p:spPr>
          <a:xfrm flipH="1" flipV="1">
            <a:off x="4300151" y="1383957"/>
            <a:ext cx="8238" cy="3525795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0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principaux exportateurs mondiaux de viande bovine</a:t>
            </a:r>
            <a:br>
              <a:rPr lang="fr-FR" dirty="0" smtClean="0"/>
            </a:br>
            <a:r>
              <a:rPr lang="fr-FR" altLang="fr-FR" sz="1800" dirty="0" smtClean="0"/>
              <a:t>(</a:t>
            </a:r>
            <a:r>
              <a:rPr lang="fr-FR" altLang="fr-FR" sz="1800" dirty="0"/>
              <a:t>M</a:t>
            </a:r>
            <a:r>
              <a:rPr lang="fr-FR" altLang="fr-FR" sz="1800" dirty="0" smtClean="0"/>
              <a:t>illion de tonnes)</a:t>
            </a:r>
            <a:endParaRPr lang="fr-FR" dirty="0"/>
          </a:p>
        </p:txBody>
      </p:sp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" y="1260000"/>
            <a:ext cx="8028000" cy="394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07688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4</a:t>
            </a:fld>
            <a:endParaRPr lang="fr-FR" sz="1400" b="1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6853881" y="5170531"/>
            <a:ext cx="19140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FAO-OCDE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Flèche vers le bas 2"/>
          <p:cNvSpPr/>
          <p:nvPr/>
        </p:nvSpPr>
        <p:spPr>
          <a:xfrm>
            <a:off x="5477286" y="3328086"/>
            <a:ext cx="297439" cy="41222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0152" y="5174651"/>
            <a:ext cx="191401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Hors commerce intra-UE</a:t>
            </a:r>
            <a:endParaRPr lang="fr-FR" altLang="fr-FR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6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principaux importateurs mondiaux de viande bovine</a:t>
            </a:r>
            <a:br>
              <a:rPr lang="fr-FR" dirty="0" smtClean="0"/>
            </a:br>
            <a:r>
              <a:rPr lang="fr-FR" altLang="fr-FR" sz="1800" dirty="0" smtClean="0"/>
              <a:t>(Million de tonnes)</a:t>
            </a:r>
            <a:endParaRPr lang="fr-F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820930" y="5170531"/>
            <a:ext cx="191401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FAO-OCDE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" y="1260000"/>
            <a:ext cx="8028000" cy="394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07688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5</a:t>
            </a:fld>
            <a:endParaRPr lang="fr-FR" sz="1400" b="1" dirty="0"/>
          </a:p>
        </p:txBody>
      </p:sp>
      <p:sp>
        <p:nvSpPr>
          <p:cNvPr id="11" name="Flèche vers le bas 10"/>
          <p:cNvSpPr/>
          <p:nvPr/>
        </p:nvSpPr>
        <p:spPr>
          <a:xfrm>
            <a:off x="6128075" y="3838832"/>
            <a:ext cx="297439" cy="41222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90152" y="5174651"/>
            <a:ext cx="1914011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Hors commerce intra-UE</a:t>
            </a:r>
            <a:endParaRPr lang="fr-FR" altLang="fr-FR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01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La balance commerciale des Etats membres de l’UE </a:t>
            </a:r>
            <a:br>
              <a:rPr lang="fr-FR" dirty="0" smtClean="0"/>
            </a:br>
            <a:r>
              <a:rPr lang="fr-FR" dirty="0" smtClean="0"/>
              <a:t>dans le secteur bovin* </a:t>
            </a:r>
            <a:r>
              <a:rPr lang="fr-FR" altLang="fr-FR" sz="1800" dirty="0" smtClean="0"/>
              <a:t>(</a:t>
            </a:r>
            <a:r>
              <a:rPr lang="fr-FR" altLang="fr-FR" sz="1800" dirty="0"/>
              <a:t>M</a:t>
            </a:r>
            <a:r>
              <a:rPr lang="fr-FR" altLang="fr-FR" sz="1800" dirty="0" smtClean="0"/>
              <a:t>illion d’euros en 2015)</a:t>
            </a:r>
            <a:endParaRPr lang="fr-F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18266" y="5195245"/>
            <a:ext cx="268372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INRA, SMART-LERECO, d’après Comext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sp>
        <p:nvSpPr>
          <p:cNvPr id="10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07688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6</a:t>
            </a:fld>
            <a:endParaRPr lang="fr-FR" sz="1400" b="1" dirty="0"/>
          </a:p>
        </p:txBody>
      </p:sp>
      <p:sp>
        <p:nvSpPr>
          <p:cNvPr id="7" name="Flèche gauche 6"/>
          <p:cNvSpPr/>
          <p:nvPr/>
        </p:nvSpPr>
        <p:spPr>
          <a:xfrm>
            <a:off x="6588224" y="1628800"/>
            <a:ext cx="216024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34" y="1355445"/>
            <a:ext cx="8064844" cy="38755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lèche gauche 11"/>
          <p:cNvSpPr/>
          <p:nvPr/>
        </p:nvSpPr>
        <p:spPr>
          <a:xfrm>
            <a:off x="6555273" y="1705233"/>
            <a:ext cx="360040" cy="96270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469556" y="5186705"/>
            <a:ext cx="3456246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(*) Secteur bovin = viande bovine + Bovins vivants</a:t>
            </a:r>
            <a:endParaRPr lang="fr-FR" altLang="fr-FR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39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/>
              <a:t>Les </a:t>
            </a:r>
            <a:r>
              <a:rPr lang="fr-FR" dirty="0" smtClean="0"/>
              <a:t>échanges de la France dans le secteur </a:t>
            </a:r>
            <a:r>
              <a:rPr lang="fr-FR" dirty="0"/>
              <a:t>bovin</a:t>
            </a:r>
            <a:r>
              <a:rPr lang="fr-FR" dirty="0" smtClean="0"/>
              <a:t>*</a:t>
            </a:r>
            <a:br>
              <a:rPr lang="fr-FR" dirty="0" smtClean="0"/>
            </a:br>
            <a:r>
              <a:rPr lang="fr-FR" sz="1800" dirty="0" smtClean="0"/>
              <a:t>(</a:t>
            </a:r>
            <a:r>
              <a:rPr lang="fr-FR" sz="1800" dirty="0"/>
              <a:t>M</a:t>
            </a:r>
            <a:r>
              <a:rPr lang="fr-FR" altLang="fr-FR" sz="1800" dirty="0" smtClean="0"/>
              <a:t>illion d’euros courants, 2000 à 2015)</a:t>
            </a:r>
            <a:endParaRPr lang="fr-F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44209" y="5170531"/>
            <a:ext cx="2323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INRA, SMART-LERECO, d’après COMEXT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6032" y="5153754"/>
            <a:ext cx="3456246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(*) Secteur bovin = viande bovine + Bovins vivants</a:t>
            </a:r>
            <a:endParaRPr lang="fr-FR" altLang="fr-FR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Imag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00" y="1260000"/>
            <a:ext cx="8028000" cy="39420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07688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7</a:t>
            </a:fld>
            <a:endParaRPr lang="fr-FR" sz="1400" b="1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662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solde commercial de la France dans le secteur </a:t>
            </a:r>
            <a:r>
              <a:rPr lang="fr-FR" dirty="0"/>
              <a:t>bovin</a:t>
            </a:r>
            <a:r>
              <a:rPr lang="fr-FR" dirty="0" smtClean="0"/>
              <a:t>*</a:t>
            </a:r>
            <a:br>
              <a:rPr lang="fr-FR" dirty="0" smtClean="0"/>
            </a:br>
            <a:r>
              <a:rPr lang="fr-FR" altLang="fr-FR" sz="1800" dirty="0" smtClean="0"/>
              <a:t>(</a:t>
            </a:r>
            <a:r>
              <a:rPr lang="fr-FR" altLang="fr-FR" sz="1800" dirty="0"/>
              <a:t>M</a:t>
            </a:r>
            <a:r>
              <a:rPr lang="fr-FR" altLang="fr-FR" sz="1800" dirty="0" smtClean="0"/>
              <a:t>illion d’euros courants, 2000 à 2015)</a:t>
            </a:r>
            <a:endParaRPr lang="fr-F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351373" y="5170531"/>
            <a:ext cx="241651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INRA, SMART-LERECO, d’après COMEXT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86032" y="5153754"/>
            <a:ext cx="3456246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lang="fr-FR" sz="8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(*) Secteur bovin = viande bovine + Bovins vivants</a:t>
            </a:r>
            <a:endParaRPr lang="fr-FR" altLang="fr-FR" sz="8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07688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8</a:t>
            </a:fld>
            <a:endParaRPr lang="fr-FR" sz="1400" b="1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24" y="1327019"/>
            <a:ext cx="8079438" cy="3835185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06503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068" y="617838"/>
            <a:ext cx="8190652" cy="634314"/>
          </a:xfrm>
        </p:spPr>
        <p:txBody>
          <a:bodyPr>
            <a:normAutofit fontScale="90000"/>
          </a:bodyPr>
          <a:lstStyle/>
          <a:p>
            <a:r>
              <a:rPr lang="fr-FR" dirty="0"/>
              <a:t>Les </a:t>
            </a:r>
            <a:r>
              <a:rPr lang="fr-FR" dirty="0" smtClean="0"/>
              <a:t>échanges de la France en bovins vivants</a:t>
            </a:r>
            <a:br>
              <a:rPr lang="fr-FR" dirty="0" smtClean="0"/>
            </a:br>
            <a:r>
              <a:rPr lang="fr-FR" sz="1800" dirty="0" smtClean="0"/>
              <a:t>(</a:t>
            </a:r>
            <a:r>
              <a:rPr lang="fr-FR" sz="1800" dirty="0"/>
              <a:t>M</a:t>
            </a:r>
            <a:r>
              <a:rPr lang="fr-FR" altLang="fr-FR" sz="1800" dirty="0" smtClean="0"/>
              <a:t>illion d’euros courants, 2000 à 2015)</a:t>
            </a:r>
            <a:endParaRPr lang="fr-FR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44209" y="5170531"/>
            <a:ext cx="232368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rgbClr val="009139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9139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9139"/>
                </a:solidFill>
                <a:latin typeface="Verdana" pitchFamily="34" charset="0"/>
              </a:defRPr>
            </a:lvl9pPr>
          </a:lstStyle>
          <a:p>
            <a:pPr algn="r">
              <a:spcBef>
                <a:spcPct val="50000"/>
              </a:spcBef>
              <a:buFontTx/>
              <a:buNone/>
              <a:defRPr/>
            </a:pPr>
            <a:r>
              <a:rPr lang="fr-FR" sz="900" b="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INRA, SMART-LERECO, d’après COMEXT</a:t>
            </a:r>
            <a:endParaRPr lang="fr-FR" altLang="fr-FR" sz="900" b="0" dirty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283813" y="6407688"/>
            <a:ext cx="857256" cy="365125"/>
          </a:xfrm>
        </p:spPr>
        <p:txBody>
          <a:bodyPr/>
          <a:lstStyle/>
          <a:p>
            <a:fld id="{22A7A8E0-64E3-446A-8FCB-EF29FB8978D1}" type="slidenum">
              <a:rPr lang="fr-FR" sz="1400" b="1" smtClean="0"/>
              <a:pPr/>
              <a:t>9</a:t>
            </a:fld>
            <a:endParaRPr lang="fr-FR" sz="1400" b="1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-8239" y="6399450"/>
            <a:ext cx="8303741" cy="365125"/>
          </a:xfrm>
        </p:spPr>
        <p:txBody>
          <a:bodyPr/>
          <a:lstStyle/>
          <a:p>
            <a:pPr algn="l"/>
            <a:r>
              <a:rPr lang="fr-FR" sz="1400" b="0" dirty="0" smtClean="0"/>
              <a:t>Le commerce extérieur de la France dans le secteur bovin - 3R 201</a:t>
            </a:r>
            <a:r>
              <a:rPr lang="fr-FR" sz="1400" b="0" dirty="0"/>
              <a:t>6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53" y="1255954"/>
            <a:ext cx="8013663" cy="39338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18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</TotalTime>
  <Words>588</Words>
  <Application>Microsoft Office PowerPoint</Application>
  <PresentationFormat>Affichage à l'écran (4:3)</PresentationFormat>
  <Paragraphs>106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0" baseType="lpstr">
      <vt:lpstr>Conception personnalisée</vt:lpstr>
      <vt:lpstr>1_Conception personnalisée</vt:lpstr>
      <vt:lpstr>Le commerce extérieur de la France dans le secteur bovin</vt:lpstr>
      <vt:lpstr>Introduction</vt:lpstr>
      <vt:lpstr>Le commerce mondial en viande bovine (en million de tonnes)</vt:lpstr>
      <vt:lpstr>Le principaux exportateurs mondiaux de viande bovine (Million de tonnes)</vt:lpstr>
      <vt:lpstr>Le principaux importateurs mondiaux de viande bovine (Million de tonnes)</vt:lpstr>
      <vt:lpstr>La balance commerciale des Etats membres de l’UE  dans le secteur bovin* (Million d’euros en 2015)</vt:lpstr>
      <vt:lpstr>Les échanges de la France dans le secteur bovin* (Million d’euros courants, 2000 à 2015)</vt:lpstr>
      <vt:lpstr>Le solde commercial de la France dans le secteur bovin* (Million d’euros courants, 2000 à 2015)</vt:lpstr>
      <vt:lpstr>Les échanges de la France en bovins vivants (Million d’euros courants, 2000 à 2015)</vt:lpstr>
      <vt:lpstr>Les clients de la France en bovins vivants (Million d’euros courants, 2000 à 2015)</vt:lpstr>
      <vt:lpstr>Les fournisseurs de l’Italie en bovins vivants (Million d’euros courants, 2000 à 2015)</vt:lpstr>
      <vt:lpstr>Les échanges de la France en viande bovine (Million d’euros courants, 2000 à 2015)</vt:lpstr>
      <vt:lpstr>Les clients de la France en viande bovine (Milliers de tec, 2000 à 2015)</vt:lpstr>
      <vt:lpstr>Les importations en viande bovine de nos principaux clients (Milliers de tec, 2000 à 2015)</vt:lpstr>
      <vt:lpstr>Les fournisseurs de la France en viande bovine (Milliers de tec, 2000 à 2015)</vt:lpstr>
      <vt:lpstr>Les exportations en viande bovine de nos fournisseurs (Milliers de tec, 2000 à 2015)</vt:lpstr>
      <vt:lpstr>Présentation PowerPoint</vt:lpstr>
      <vt:lpstr>Présentation PowerPoint</vt:lpstr>
    </vt:vector>
  </TitlesOfParts>
  <Company>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SI</dc:creator>
  <cp:lastModifiedBy>mkalk</cp:lastModifiedBy>
  <cp:revision>129</cp:revision>
  <cp:lastPrinted>2016-11-29T12:00:25Z</cp:lastPrinted>
  <dcterms:created xsi:type="dcterms:W3CDTF">2012-10-29T07:26:16Z</dcterms:created>
  <dcterms:modified xsi:type="dcterms:W3CDTF">2016-12-13T10:41:08Z</dcterms:modified>
</cp:coreProperties>
</file>