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57" r:id="rId4"/>
    <p:sldId id="258" r:id="rId5"/>
    <p:sldId id="267" r:id="rId6"/>
    <p:sldId id="268" r:id="rId7"/>
    <p:sldId id="280" r:id="rId8"/>
    <p:sldId id="262" r:id="rId9"/>
    <p:sldId id="269" r:id="rId10"/>
    <p:sldId id="270" r:id="rId11"/>
    <p:sldId id="271" r:id="rId12"/>
    <p:sldId id="282" r:id="rId13"/>
    <p:sldId id="278" r:id="rId14"/>
    <p:sldId id="272" r:id="rId15"/>
    <p:sldId id="283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85"/>
            <p14:sldId id="257"/>
            <p14:sldId id="258"/>
            <p14:sldId id="267"/>
            <p14:sldId id="268"/>
            <p14:sldId id="280"/>
            <p14:sldId id="262"/>
            <p14:sldId id="269"/>
            <p14:sldId id="270"/>
            <p14:sldId id="271"/>
            <p14:sldId id="282"/>
            <p14:sldId id="278"/>
            <p14:sldId id="27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FF99FF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229" autoAdjust="0"/>
  </p:normalViewPr>
  <p:slideViewPr>
    <p:cSldViewPr snapToGrid="0">
      <p:cViewPr>
        <p:scale>
          <a:sx n="100" d="100"/>
          <a:sy n="100" d="100"/>
        </p:scale>
        <p:origin x="-1860" y="-72"/>
      </p:cViewPr>
      <p:guideLst>
        <p:guide orient="horz" pos="3827"/>
        <p:guide pos="3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23C7B3-5B01-41AF-BD4F-EFC3B4936CA6}" type="datetimeFigureOut">
              <a:rPr lang="fr-FR" smtClean="0"/>
              <a:t>03/06/2016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3CF29A-D629-477D-AC46-9B18C8764B7C}" type="datetimeFigureOut">
              <a:rPr lang="fr-FR" smtClean="0"/>
              <a:t>03/06/2016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106DE1-B810-4B84-8461-71C07F62A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7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18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5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86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7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30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8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97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97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04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4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7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59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3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6DE1-B810-4B84-8461-71C07F62ABE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1"/>
          <a:stretch/>
        </p:blipFill>
        <p:spPr>
          <a:xfrm>
            <a:off x="-1" y="1"/>
            <a:ext cx="9144001" cy="6856286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0" y="0"/>
            <a:ext cx="2771800" cy="6371770"/>
            <a:chOff x="0" y="0"/>
            <a:chExt cx="2771800" cy="637177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2771800" cy="3843045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4624"/>
              <a:ext cx="1304925" cy="207645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08" y="2852936"/>
              <a:ext cx="2160000" cy="89444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5733256"/>
              <a:ext cx="1260000" cy="638514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107504" y="3894728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CARACTERISATION DE L’EXACTITUDE DE TROIS ANALYSEURS DE N</a:t>
            </a:r>
            <a:r>
              <a:rPr lang="fr-FR" sz="30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ATMOSPHERIQUE</a:t>
            </a:r>
            <a:endParaRPr 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491155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Vers la validation de méthode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4607371" y="1715860"/>
            <a:ext cx="3546926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5DD01"/>
              </a:buClr>
              <a:tabLst>
                <a:tab pos="1790700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Limites affichées = spécifications constructeur pour le </a:t>
            </a:r>
            <a:r>
              <a:rPr lang="fr-FR" sz="1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MEGATEC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   </a:t>
            </a:r>
            <a:r>
              <a:rPr lang="fr-FR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- - - - - - - - - - </a:t>
            </a:r>
          </a:p>
          <a:p>
            <a:pPr algn="ctr">
              <a:lnSpc>
                <a:spcPct val="150000"/>
              </a:lnSpc>
              <a:buClr>
                <a:srgbClr val="C5DD01"/>
              </a:buClr>
              <a:tabLst>
                <a:tab pos="1790700" algn="l"/>
              </a:tabLst>
            </a:pP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t pour le </a:t>
            </a:r>
            <a:r>
              <a:rPr lang="fr-FR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</a:rPr>
              <a:t>SPIRIT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   </a:t>
            </a:r>
            <a:r>
              <a:rPr lang="fr-FR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</a:rPr>
              <a:t>- - - - - - - - - -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3" y="962623"/>
            <a:ext cx="4363212" cy="3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8" y="962623"/>
            <a:ext cx="4363212" cy="3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9197" y="260648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FIDELITE INTERMEDIAIRE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860" y="4286867"/>
            <a:ext cx="8728390" cy="187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C5DD01"/>
              </a:buClr>
              <a:tabLst>
                <a:tab pos="1258888" algn="l"/>
              </a:tabLst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CPG-ECD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: 	fidélité de l’ordre de 20ppb en moyenne ; étape de prélèvement (</a:t>
            </a:r>
            <a:r>
              <a:rPr lang="fr-FR" sz="1400" dirty="0" err="1" smtClean="0">
                <a:latin typeface="Calibri" panose="020F0502020204030204" pitchFamily="34" charset="0"/>
                <a:cs typeface="Arial" pitchFamily="34" charset="0"/>
              </a:rPr>
              <a:t>vials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 sous vide) = 	source d’erreur 	supplémentaire par rapport aux autres analyseurs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1258888" algn="l"/>
              </a:tabLst>
            </a:pPr>
            <a:endParaRPr lang="fr-FR" sz="5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5DD01"/>
              </a:buClr>
              <a:tabLst>
                <a:tab pos="1258888" algn="l"/>
              </a:tabLst>
            </a:pPr>
            <a:r>
              <a:rPr lang="fr-FR" sz="1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  </a:t>
            </a:r>
            <a:r>
              <a:rPr lang="fr-FR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MEGATEC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: 	fidélité bien meilleure que sensibilité annoncée ; attention, dans des conditions de 	laboratoire telles 	T°C constante et gaz « purs » notamment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1430338" algn="l"/>
              </a:tabLst>
            </a:pPr>
            <a:endParaRPr lang="fr-FR" sz="5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5DD01"/>
              </a:buClr>
              <a:tabLst>
                <a:tab pos="1258888" algn="l"/>
              </a:tabLst>
            </a:pPr>
            <a:r>
              <a:rPr lang="fr-FR" sz="1400" dirty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</a:rPr>
              <a:t>SPIRIT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: 	fidélité moins bonne que sensibilité annoncée ; sensibilité estimée sur acquisition continue sur 5h 	(1 jour) et sans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répétition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(sous-estimation) ; possible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effet de T°C et/ou de réglage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optique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46760" y="3305175"/>
            <a:ext cx="4577715" cy="552453"/>
            <a:chOff x="746760" y="3257550"/>
            <a:chExt cx="4577715" cy="552453"/>
          </a:xfrm>
        </p:grpSpPr>
        <p:sp>
          <p:nvSpPr>
            <p:cNvPr id="12" name="Ellipse 11"/>
            <p:cNvSpPr/>
            <p:nvPr/>
          </p:nvSpPr>
          <p:spPr>
            <a:xfrm>
              <a:off x="746760" y="3257550"/>
              <a:ext cx="366522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en arc 8"/>
            <p:cNvCxnSpPr>
              <a:stCxn id="12" idx="5"/>
            </p:cNvCxnSpPr>
            <p:nvPr/>
          </p:nvCxnSpPr>
          <p:spPr>
            <a:xfrm rot="16200000" flipH="1">
              <a:off x="4453703" y="2939231"/>
              <a:ext cx="292290" cy="1449254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4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3653080" y="3869802"/>
            <a:ext cx="3607689" cy="2317757"/>
            <a:chOff x="3595930" y="3869802"/>
            <a:chExt cx="3607689" cy="231775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930" y="4140827"/>
              <a:ext cx="3607689" cy="2046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5223767" y="4279192"/>
              <a:ext cx="1728000" cy="1296144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924425" y="3869802"/>
              <a:ext cx="942976" cy="338554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999 </a:t>
              </a:r>
              <a:r>
                <a:rPr lang="fr-FR" sz="1600" b="1" dirty="0" err="1" smtClean="0"/>
                <a:t>ppb</a:t>
              </a:r>
              <a:endParaRPr lang="fr-FR" sz="1600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4825" y="3867201"/>
            <a:ext cx="3607689" cy="2320358"/>
            <a:chOff x="5775" y="3867201"/>
            <a:chExt cx="3607689" cy="232035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" y="4140827"/>
              <a:ext cx="3607689" cy="2046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1773983" y="4275244"/>
              <a:ext cx="853200" cy="1296144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348103" y="3867201"/>
              <a:ext cx="942976" cy="338554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501 </a:t>
              </a:r>
              <a:r>
                <a:rPr lang="fr-FR" sz="1600" b="1" dirty="0" err="1" smtClean="0"/>
                <a:t>ppb</a:t>
              </a:r>
              <a:endParaRPr lang="fr-FR" sz="16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642039" y="1459323"/>
            <a:ext cx="3607689" cy="2296606"/>
            <a:chOff x="3584889" y="1459323"/>
            <a:chExt cx="3607689" cy="2296606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89" y="1709197"/>
              <a:ext cx="3607689" cy="2046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5514075" y="1841021"/>
              <a:ext cx="576000" cy="1296144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908974" y="1459323"/>
              <a:ext cx="942976" cy="338554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397 </a:t>
              </a:r>
              <a:r>
                <a:rPr lang="fr-FR" sz="1600" b="1" dirty="0" err="1" smtClean="0"/>
                <a:t>ppb</a:t>
              </a:r>
              <a:endParaRPr lang="fr-FR" sz="16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4825" y="1457435"/>
            <a:ext cx="3607689" cy="2308019"/>
            <a:chOff x="5775" y="1457435"/>
            <a:chExt cx="3607689" cy="230801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" y="1718722"/>
              <a:ext cx="3607689" cy="2046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1809619" y="1855118"/>
              <a:ext cx="684000" cy="1296144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314292" y="1457435"/>
              <a:ext cx="942976" cy="338554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250 </a:t>
              </a:r>
              <a:r>
                <a:rPr lang="fr-FR" sz="1600" b="1" dirty="0" err="1" smtClean="0"/>
                <a:t>ppb</a:t>
              </a:r>
              <a:endParaRPr lang="fr-FR" sz="1600" b="1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299197" y="260648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COMPARAISON DES ANALYSEURS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381125" y="2205990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5285321" y="2450603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4937685" y="2191893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017369" y="4626116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1421769" y="4887894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4560871" y="4630773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4977935" y="4889483"/>
            <a:ext cx="504000" cy="29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152400" y="842175"/>
            <a:ext cx="886787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3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Comparaisons de moyennes par calcul des intervalles de confiance </a:t>
            </a:r>
            <a:r>
              <a:rPr lang="fr-FR" sz="1400" dirty="0" smtClean="0">
                <a:cs typeface="Arial" pitchFamily="34" charset="0"/>
              </a:rPr>
              <a:t>(test de </a:t>
            </a:r>
            <a:r>
              <a:rPr lang="fr-FR" sz="1400" dirty="0" err="1" smtClean="0">
                <a:cs typeface="Arial" pitchFamily="34" charset="0"/>
              </a:rPr>
              <a:t>Student</a:t>
            </a:r>
            <a:r>
              <a:rPr lang="fr-FR" sz="1400" dirty="0">
                <a:cs typeface="Arial" pitchFamily="34" charset="0"/>
              </a:rPr>
              <a:t> ; </a:t>
            </a:r>
            <a:r>
              <a:rPr lang="fr-FR" sz="1400" dirty="0" smtClean="0">
                <a:cs typeface="Arial" pitchFamily="34" charset="0"/>
              </a:rPr>
              <a:t>risque </a:t>
            </a:r>
            <a:r>
              <a:rPr lang="fr-FR" sz="1400" dirty="0" smtClean="0">
                <a:latin typeface="Symbol" panose="05050102010706020507" pitchFamily="18" charset="2"/>
                <a:cs typeface="Arial" pitchFamily="34" charset="0"/>
              </a:rPr>
              <a:t>a</a:t>
            </a:r>
            <a:r>
              <a:rPr lang="fr-FR" sz="1400" dirty="0" smtClean="0">
                <a:cs typeface="Arial" pitchFamily="34" charset="0"/>
              </a:rPr>
              <a:t> = 0,05 </a:t>
            </a:r>
            <a:r>
              <a:rPr lang="fr-FR" sz="1400" dirty="0">
                <a:cs typeface="Arial" pitchFamily="34" charset="0"/>
              </a:rPr>
              <a:t>)</a:t>
            </a:r>
            <a:endParaRPr lang="fr-FR" sz="1400" dirty="0" smtClean="0">
              <a:cs typeface="Arial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60769" y="1795989"/>
            <a:ext cx="1790474" cy="738664"/>
          </a:xfrm>
          <a:prstGeom prst="rect">
            <a:avLst/>
          </a:prstGeom>
          <a:solidFill>
            <a:srgbClr val="FFFF66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Incertitude associée à la valeur de référence (certificat analyse)</a:t>
            </a:r>
            <a:endParaRPr lang="fr-FR" sz="1400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715001" y="4257270"/>
            <a:ext cx="3429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5DD01"/>
              </a:buClr>
            </a:pP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Nécessité de corriger les biais ou pas ?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Tolérance à définir : bornes acceptables ?</a:t>
            </a:r>
          </a:p>
        </p:txBody>
      </p:sp>
    </p:spTree>
    <p:extLst>
      <p:ext uri="{BB962C8B-B14F-4D97-AF65-F5344CB8AC3E}">
        <p14:creationId xmlns:p14="http://schemas.microsoft.com/office/powerpoint/2010/main" val="30264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8" grpId="0" animBg="1"/>
      <p:bldP spid="71" grpId="0" animBg="1"/>
      <p:bldP spid="72" grpId="0" animBg="1"/>
      <p:bldP spid="75" grpId="0" animBg="1"/>
      <p:bldP spid="76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468" y="4365104"/>
            <a:ext cx="772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 ET PERSPECTIVES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3717" y="213022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CONCLUSIONS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5098" y="1023752"/>
            <a:ext cx="88451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5DD01"/>
              </a:buClr>
            </a:pPr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C5DD01"/>
              </a:buClr>
            </a:pPr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333500" lvl="1" algn="just">
              <a:lnSpc>
                <a:spcPct val="150000"/>
              </a:lnSpc>
              <a:buClr>
                <a:srgbClr val="C5DD01"/>
              </a:buClr>
            </a:pPr>
            <a:endParaRPr lang="fr-FR" sz="1400" b="1" dirty="0" smtClean="0"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1333500" lvl="1" algn="just">
              <a:lnSpc>
                <a:spcPct val="150000"/>
              </a:lnSpc>
              <a:buClr>
                <a:srgbClr val="C5DD01"/>
              </a:buClr>
            </a:pPr>
            <a:endParaRPr lang="fr-FR" sz="1400" b="1" dirty="0"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1333500" lvl="1" algn="just">
              <a:lnSpc>
                <a:spcPct val="150000"/>
              </a:lnSpc>
              <a:buClr>
                <a:srgbClr val="C5DD01"/>
              </a:buClr>
            </a:pPr>
            <a:endParaRPr lang="fr-FR" sz="1400" b="1" dirty="0"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1333500" lvl="1" algn="just">
              <a:lnSpc>
                <a:spcPct val="150000"/>
              </a:lnSpc>
              <a:buClr>
                <a:srgbClr val="C5DD01"/>
              </a:buClr>
            </a:pPr>
            <a:endParaRPr lang="fr-FR" sz="1400" b="1" dirty="0" smtClean="0"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marL="0" lvl="1" algn="just">
              <a:lnSpc>
                <a:spcPct val="150000"/>
              </a:lnSpc>
              <a:buClr>
                <a:srgbClr val="C5DD01"/>
              </a:buClr>
            </a:pPr>
            <a:r>
              <a:rPr lang="fr-FR" sz="1600" b="1" cap="all" dirty="0" smtClean="0">
                <a:cs typeface="Arial" pitchFamily="34" charset="0"/>
              </a:rPr>
              <a:t>Quels analyseurs, quelles préconisations ?</a:t>
            </a:r>
          </a:p>
          <a:p>
            <a:pPr marL="714375" lvl="1" algn="just">
              <a:lnSpc>
                <a:spcPct val="150000"/>
              </a:lnSpc>
              <a:buClr>
                <a:srgbClr val="C5DD01"/>
              </a:buClr>
            </a:pPr>
            <a:r>
              <a:rPr lang="fr-FR" sz="14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b="1" dirty="0" smtClean="0">
                <a:cs typeface="Arial" pitchFamily="34" charset="0"/>
              </a:rPr>
              <a:t>CPG-ECD</a:t>
            </a:r>
            <a:r>
              <a:rPr lang="fr-FR" sz="1400" dirty="0" smtClean="0">
                <a:cs typeface="Arial" pitchFamily="34" charset="0"/>
              </a:rPr>
              <a:t> </a:t>
            </a:r>
            <a:r>
              <a:rPr lang="fr-FR" sz="1400" b="1" dirty="0" smtClean="0">
                <a:cs typeface="Arial" pitchFamily="34" charset="0"/>
              </a:rPr>
              <a:t>: le plus juste</a:t>
            </a:r>
            <a:r>
              <a:rPr lang="fr-FR" sz="1400" dirty="0" smtClean="0">
                <a:cs typeface="Arial" pitchFamily="34" charset="0"/>
              </a:rPr>
              <a:t>, sensibilité moyenne, pour des mesures à postériori sur de faibles volumes</a:t>
            </a:r>
          </a:p>
          <a:p>
            <a:pPr marL="714375" lvl="1" algn="just">
              <a:lnSpc>
                <a:spcPct val="150000"/>
              </a:lnSpc>
              <a:buClr>
                <a:srgbClr val="C5DD01"/>
              </a:buClr>
            </a:pPr>
            <a:r>
              <a:rPr lang="fr-FR" sz="14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b="1" dirty="0" smtClean="0">
                <a:cs typeface="Arial" pitchFamily="34" charset="0"/>
              </a:rPr>
              <a:t>MEGATEC</a:t>
            </a:r>
            <a:r>
              <a:rPr lang="fr-FR" sz="1400" dirty="0" smtClean="0">
                <a:cs typeface="Arial" pitchFamily="34" charset="0"/>
              </a:rPr>
              <a:t> </a:t>
            </a:r>
            <a:r>
              <a:rPr lang="fr-FR" sz="1400" b="1" dirty="0" smtClean="0">
                <a:cs typeface="Arial" pitchFamily="34" charset="0"/>
              </a:rPr>
              <a:t>: le bon rapport qualité / prix</a:t>
            </a:r>
            <a:r>
              <a:rPr lang="fr-FR" sz="1400" dirty="0" smtClean="0">
                <a:cs typeface="Arial" pitchFamily="34" charset="0"/>
              </a:rPr>
              <a:t>, sensibilité très correcte, facile et rapide à mettre en œuvre pour des expérimentations de laboratoire ([N</a:t>
            </a:r>
            <a:r>
              <a:rPr lang="fr-FR" sz="1400" baseline="-25000" dirty="0" smtClean="0">
                <a:cs typeface="Arial" pitchFamily="34" charset="0"/>
              </a:rPr>
              <a:t>2</a:t>
            </a:r>
            <a:r>
              <a:rPr lang="fr-FR" sz="1400" dirty="0" smtClean="0">
                <a:cs typeface="Arial" pitchFamily="34" charset="0"/>
              </a:rPr>
              <a:t>O] élevées) à mesures en flux continus</a:t>
            </a:r>
          </a:p>
          <a:p>
            <a:pPr marL="714375" lvl="1" algn="just">
              <a:lnSpc>
                <a:spcPct val="150000"/>
              </a:lnSpc>
              <a:buClr>
                <a:srgbClr val="C5DD01"/>
              </a:buClr>
            </a:pPr>
            <a:r>
              <a:rPr lang="fr-FR" sz="14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b="1" dirty="0" smtClean="0">
                <a:cs typeface="Arial" pitchFamily="34" charset="0"/>
              </a:rPr>
              <a:t>SPIRIT : le plus sensible</a:t>
            </a:r>
            <a:r>
              <a:rPr lang="fr-FR" sz="1400" dirty="0" smtClean="0">
                <a:cs typeface="Arial" pitchFamily="34" charset="0"/>
              </a:rPr>
              <a:t>, pour des mesures de faibles [N</a:t>
            </a:r>
            <a:r>
              <a:rPr lang="fr-FR" sz="1400" baseline="-25000" dirty="0" smtClean="0">
                <a:cs typeface="Arial" pitchFamily="34" charset="0"/>
              </a:rPr>
              <a:t>2</a:t>
            </a:r>
            <a:r>
              <a:rPr lang="fr-FR" sz="1400" dirty="0" smtClean="0">
                <a:cs typeface="Arial" pitchFamily="34" charset="0"/>
              </a:rPr>
              <a:t>O] en flux continus, mise en œuvre plus délicate (nombres de personnes, réglages, </a:t>
            </a:r>
            <a:r>
              <a:rPr lang="fr-FR" sz="1400" dirty="0" err="1" smtClean="0">
                <a:cs typeface="Arial" pitchFamily="34" charset="0"/>
              </a:rPr>
              <a:t>etc</a:t>
            </a:r>
            <a:r>
              <a:rPr lang="fr-FR" sz="1400" dirty="0" smtClean="0">
                <a:cs typeface="Arial" pitchFamily="34" charset="0"/>
              </a:rPr>
              <a:t>)</a:t>
            </a:r>
          </a:p>
          <a:p>
            <a:pPr marL="447675" lvl="1" algn="just">
              <a:lnSpc>
                <a:spcPct val="150000"/>
              </a:lnSpc>
              <a:buClr>
                <a:srgbClr val="C5DD01"/>
              </a:buClr>
            </a:pPr>
            <a:endParaRPr lang="fr-FR" sz="1100" dirty="0">
              <a:cs typeface="Arial" pitchFamily="34" charset="0"/>
            </a:endParaRPr>
          </a:p>
          <a:p>
            <a:pPr marL="447675" lvl="1" algn="just">
              <a:lnSpc>
                <a:spcPct val="150000"/>
              </a:lnSpc>
              <a:buClr>
                <a:srgbClr val="C5DD01"/>
              </a:buClr>
            </a:pPr>
            <a:r>
              <a:rPr lang="fr-FR" sz="1400" u="sng" dirty="0" smtClean="0">
                <a:cs typeface="Arial" pitchFamily="34" charset="0"/>
              </a:rPr>
              <a:t>POINT </a:t>
            </a:r>
            <a:r>
              <a:rPr lang="fr-FR" sz="1400" u="sng" dirty="0">
                <a:cs typeface="Arial" pitchFamily="34" charset="0"/>
              </a:rPr>
              <a:t>DE VIGILANCE</a:t>
            </a:r>
            <a:r>
              <a:rPr lang="fr-FR" sz="1400" dirty="0">
                <a:cs typeface="Arial" pitchFamily="34" charset="0"/>
              </a:rPr>
              <a:t> : critères obtenus en conditions contrôlées de laboratoire (température ambiante, humidité relative) et sur du N</a:t>
            </a:r>
            <a:r>
              <a:rPr lang="fr-FR" sz="1400" baseline="-25000" dirty="0">
                <a:cs typeface="Arial" pitchFamily="34" charset="0"/>
              </a:rPr>
              <a:t>2</a:t>
            </a:r>
            <a:r>
              <a:rPr lang="fr-FR" sz="1400" dirty="0">
                <a:cs typeface="Arial" pitchFamily="34" charset="0"/>
              </a:rPr>
              <a:t>O seul dans N</a:t>
            </a:r>
            <a:r>
              <a:rPr lang="fr-FR" sz="1400" baseline="-25000" dirty="0">
                <a:cs typeface="Arial" pitchFamily="34" charset="0"/>
              </a:rPr>
              <a:t>2  </a:t>
            </a:r>
            <a:r>
              <a:rPr lang="fr-FR" sz="1400" dirty="0">
                <a:cs typeface="Arial" pitchFamily="34" charset="0"/>
                <a:sym typeface="Wingdings"/>
              </a:rPr>
              <a:t></a:t>
            </a:r>
            <a:r>
              <a:rPr lang="fr-FR" sz="14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>
                <a:cs typeface="Arial" pitchFamily="34" charset="0"/>
              </a:rPr>
              <a:t>PERSPECTIVES : mesures simultanées sur l’air ambiant (impact extérieur)</a:t>
            </a:r>
          </a:p>
          <a:p>
            <a:pPr marL="1000125" lvl="1" indent="-285750" algn="just">
              <a:lnSpc>
                <a:spcPct val="150000"/>
              </a:lnSpc>
              <a:buClr>
                <a:srgbClr val="C5DD01"/>
              </a:buClr>
              <a:buFont typeface="Wingdings"/>
              <a:buChar char="Ü"/>
            </a:pPr>
            <a:endParaRPr lang="fr-FR" sz="1400" dirty="0" smtClean="0"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adbesnault\AppData\Local\Microsoft\Windows\Temporary Internet Files\Content.IE5\JR0VTUU9\attention-307030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6" y="5303106"/>
            <a:ext cx="333772" cy="3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49701"/>
              </p:ext>
            </p:extLst>
          </p:nvPr>
        </p:nvGraphicFramePr>
        <p:xfrm>
          <a:off x="117948" y="920751"/>
          <a:ext cx="8946833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56"/>
                <a:gridCol w="1185799"/>
                <a:gridCol w="1497330"/>
                <a:gridCol w="2371598"/>
                <a:gridCol w="127635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ANALYSEUR</a:t>
                      </a:r>
                      <a:endParaRPr lang="fr-FR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UTILISATION</a:t>
                      </a:r>
                      <a:endParaRPr lang="fr-FR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GAMME DE </a:t>
                      </a:r>
                    </a:p>
                    <a:p>
                      <a:pPr algn="ctr"/>
                      <a:r>
                        <a:rPr lang="fr-FR" sz="1400" dirty="0" smtClean="0"/>
                        <a:t>MESURE [N</a:t>
                      </a:r>
                      <a:r>
                        <a:rPr lang="fr-FR" sz="1400" baseline="-25000" dirty="0" smtClean="0"/>
                        <a:t>2</a:t>
                      </a:r>
                      <a:r>
                        <a:rPr lang="fr-FR" sz="1400" dirty="0" smtClean="0"/>
                        <a:t>O]</a:t>
                      </a:r>
                      <a:endParaRPr lang="fr-FR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MODE D’ANALYSE</a:t>
                      </a:r>
                      <a:endParaRPr lang="fr-FR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BIAIS MOYEN</a:t>
                      </a:r>
                    </a:p>
                    <a:p>
                      <a:pPr algn="ctr"/>
                      <a:r>
                        <a:rPr lang="fr-FR" sz="1400" dirty="0" smtClean="0"/>
                        <a:t>(JUSTESSE)</a:t>
                      </a:r>
                      <a:endParaRPr lang="fr-FR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FIDELITE INTERMEDIAIRE</a:t>
                      </a:r>
                      <a:endParaRPr lang="fr-FR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CPG-ECD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Labo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300 </a:t>
                      </a:r>
                      <a:r>
                        <a:rPr lang="fr-FR" sz="1300" dirty="0" err="1" smtClean="0"/>
                        <a:t>ppb</a:t>
                      </a:r>
                      <a:r>
                        <a:rPr lang="fr-FR" sz="1300" dirty="0" smtClean="0"/>
                        <a:t> - 400 ppm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Echantillonnage faibles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dirty="0" smtClean="0"/>
                        <a:t>volumes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0,01 %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⊕ ⊕ ⊕</a:t>
                      </a:r>
                      <a:endParaRPr lang="fr-FR" sz="13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19 </a:t>
                      </a:r>
                      <a:r>
                        <a:rPr lang="fr-FR" sz="1300" dirty="0" err="1" smtClean="0"/>
                        <a:t>ppb</a:t>
                      </a:r>
                      <a:endParaRPr lang="fr-FR" sz="13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⊕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⊝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MEGATEC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Terrain / labo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20 </a:t>
                      </a:r>
                      <a:r>
                        <a:rPr lang="fr-FR" sz="1300" dirty="0" err="1" smtClean="0"/>
                        <a:t>ppb</a:t>
                      </a:r>
                      <a:r>
                        <a:rPr lang="fr-FR" sz="1300" baseline="0" dirty="0" smtClean="0"/>
                        <a:t> – 50 ppm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Flux continu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- 4,27 %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⊕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⊝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5 </a:t>
                      </a:r>
                      <a:r>
                        <a:rPr lang="fr-FR" sz="1300" dirty="0" err="1" smtClean="0"/>
                        <a:t>ppb</a:t>
                      </a:r>
                      <a:endParaRPr lang="fr-FR" sz="13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⊕ ⊕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SPIRIT</a:t>
                      </a:r>
                      <a:endParaRPr lang="fr-FR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Terrain / labo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0,65 </a:t>
                      </a:r>
                      <a:r>
                        <a:rPr lang="fr-FR" sz="1300" dirty="0" err="1" smtClean="0"/>
                        <a:t>ppb</a:t>
                      </a:r>
                      <a:r>
                        <a:rPr lang="fr-FR" sz="1300" dirty="0" smtClean="0"/>
                        <a:t> – 2 ppm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Flux continu</a:t>
                      </a:r>
                      <a:endParaRPr lang="fr-FR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- 2,22 %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⊕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⊝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/>
                        <a:t>1 </a:t>
                      </a:r>
                      <a:r>
                        <a:rPr lang="fr-FR" sz="1300" dirty="0" err="1" smtClean="0"/>
                        <a:t>ppb</a:t>
                      </a:r>
                      <a:endParaRPr lang="fr-FR" sz="13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a:t>⊕ ⊕ ⊕</a:t>
                      </a:r>
                      <a:endParaRPr lang="fr-FR" sz="13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914524" y="994181"/>
            <a:ext cx="7105749" cy="49910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Méthodologie : profil d’exactitude</a:t>
            </a:r>
          </a:p>
          <a:p>
            <a:pPr marL="612775" lvl="1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 smtClean="0">
                <a:cs typeface="Arial" pitchFamily="34" charset="0"/>
              </a:rPr>
              <a:t>- Norme NF V 03-110 : 2010 </a:t>
            </a:r>
            <a:r>
              <a:rPr lang="fr-FR" sz="1400" dirty="0" smtClean="0">
                <a:cs typeface="Arial" pitchFamily="34" charset="0"/>
              </a:rPr>
              <a:t>: </a:t>
            </a:r>
            <a:r>
              <a:rPr lang="fr-FR" sz="1400" i="1" dirty="0">
                <a:latin typeface="Calibri" panose="020F0502020204030204" pitchFamily="34" charset="0"/>
                <a:cs typeface="Arial" pitchFamily="34" charset="0"/>
              </a:rPr>
              <a:t>Protocole de caractérisation en vue de la validation d’une méthode d’analyse quantitative par construction du profil d’exactitude</a:t>
            </a:r>
          </a:p>
          <a:p>
            <a:pPr marL="612775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 smtClean="0">
                <a:cs typeface="Arial" pitchFamily="34" charset="0"/>
              </a:rPr>
              <a:t>- Cahier des techniques de l’INRA </a:t>
            </a:r>
            <a:r>
              <a:rPr lang="fr-FR" sz="1400" dirty="0" smtClean="0">
                <a:cs typeface="Arial" pitchFamily="34" charset="0"/>
              </a:rPr>
              <a:t>: numéro spécial 2010</a:t>
            </a:r>
          </a:p>
          <a:p>
            <a:pPr marL="612775" lvl="1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>
                <a:cs typeface="Arial" pitchFamily="34" charset="0"/>
              </a:rPr>
              <a:t>- Outil Excel fourni par la </a:t>
            </a:r>
            <a:r>
              <a:rPr lang="fr-FR" sz="1400" b="1" dirty="0" err="1">
                <a:cs typeface="Arial" pitchFamily="34" charset="0"/>
              </a:rPr>
              <a:t>DQual</a:t>
            </a:r>
            <a:r>
              <a:rPr lang="fr-FR" sz="1400" dirty="0">
                <a:cs typeface="Arial" pitchFamily="34" charset="0"/>
              </a:rPr>
              <a:t> : </a:t>
            </a:r>
            <a:r>
              <a:rPr lang="fr-FR" sz="1400" i="1" dirty="0">
                <a:cs typeface="Arial" pitchFamily="34" charset="0"/>
              </a:rPr>
              <a:t>Profil+Exactitude+Template+ver+3.xlsx</a:t>
            </a:r>
          </a:p>
          <a:p>
            <a:pPr marL="612775" algn="just">
              <a:lnSpc>
                <a:spcPct val="130000"/>
              </a:lnSpc>
              <a:buClr>
                <a:srgbClr val="C5DD01"/>
              </a:buClr>
            </a:pPr>
            <a:endParaRPr lang="fr-FR" sz="800" dirty="0" smtClean="0"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smtClean="0">
                <a:solidFill>
                  <a:srgbClr val="FF0000"/>
                </a:solidFill>
                <a:cs typeface="Arial" pitchFamily="34" charset="0"/>
              </a:rPr>
              <a:t>Définition des critères de décision</a:t>
            </a:r>
          </a:p>
          <a:p>
            <a:pPr marL="612775" lvl="1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>
                <a:solidFill>
                  <a:srgbClr val="FF0000"/>
                </a:solidFill>
                <a:cs typeface="Arial" pitchFamily="34" charset="0"/>
              </a:rPr>
              <a:t>- Proportion </a:t>
            </a:r>
            <a:r>
              <a:rPr lang="fr-FR" sz="1400" b="1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b</a:t>
            </a:r>
            <a:r>
              <a:rPr lang="fr-FR" sz="1400" b="1" dirty="0">
                <a:solidFill>
                  <a:srgbClr val="FF0000"/>
                </a:solidFill>
                <a:cs typeface="Arial" pitchFamily="34" charset="0"/>
              </a:rPr>
              <a:t> : </a:t>
            </a:r>
            <a:r>
              <a:rPr lang="fr-FR" sz="1400" dirty="0">
                <a:solidFill>
                  <a:srgbClr val="FF0000"/>
                </a:solidFill>
                <a:cs typeface="Arial" pitchFamily="34" charset="0"/>
              </a:rPr>
              <a:t>proportion de résultats qui devront être compris dans les intervalles de tolérance </a:t>
            </a:r>
            <a:r>
              <a:rPr lang="fr-FR" sz="1400" dirty="0" smtClean="0">
                <a:solidFill>
                  <a:srgbClr val="FF0000"/>
                </a:solidFill>
                <a:cs typeface="Arial" pitchFamily="34" charset="0"/>
              </a:rPr>
              <a:t>(généralement de 80 à 95%)</a:t>
            </a: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marL="612775" lvl="1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 smtClean="0">
                <a:solidFill>
                  <a:srgbClr val="FF0000"/>
                </a:solidFill>
                <a:cs typeface="Arial" pitchFamily="34" charset="0"/>
              </a:rPr>
              <a:t>- Limites d’acceptabilité </a:t>
            </a:r>
            <a:r>
              <a:rPr lang="fr-FR" sz="1400" b="1" dirty="0" smtClean="0">
                <a:solidFill>
                  <a:srgbClr val="FF0000"/>
                </a:solidFill>
                <a:cs typeface="Arial"/>
              </a:rPr>
              <a:t>±</a:t>
            </a:r>
            <a:r>
              <a:rPr lang="fr-FR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fr-FR" sz="1400" b="1" dirty="0" smtClean="0">
                <a:solidFill>
                  <a:srgbClr val="FF0000"/>
                </a:solidFill>
                <a:cs typeface="Arial" pitchFamily="34" charset="0"/>
              </a:rPr>
              <a:t> : </a:t>
            </a:r>
            <a:r>
              <a:rPr lang="fr-FR" sz="1400" dirty="0" smtClean="0">
                <a:solidFill>
                  <a:srgbClr val="FF0000"/>
                </a:solidFill>
                <a:cs typeface="Arial" pitchFamily="34" charset="0"/>
              </a:rPr>
              <a:t>écart acceptable autour de la valeur de référence (performances suffisantes pour l’interprétation des résultats scientifiques (besoins chercheurs / projets))</a:t>
            </a:r>
          </a:p>
          <a:p>
            <a:pPr marL="895350" lvl="1" algn="just">
              <a:lnSpc>
                <a:spcPct val="130000"/>
              </a:lnSpc>
              <a:buClr>
                <a:srgbClr val="C5DD01"/>
              </a:buClr>
            </a:pPr>
            <a:endParaRPr lang="fr-FR" sz="800" dirty="0" smtClean="0">
              <a:cs typeface="Arial" pitchFamily="34" charset="0"/>
            </a:endParaRPr>
          </a:p>
          <a:p>
            <a:pPr marL="285750" lvl="1" indent="-285750" algn="just">
              <a:lnSpc>
                <a:spcPct val="130000"/>
              </a:lnSpc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Résultats de validation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612775" lvl="1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 smtClean="0">
                <a:cs typeface="Arial" pitchFamily="34" charset="0"/>
              </a:rPr>
              <a:t>-</a:t>
            </a:r>
            <a:r>
              <a:rPr lang="fr-FR" sz="1400" dirty="0" smtClean="0">
                <a:cs typeface="Arial" pitchFamily="34" charset="0"/>
              </a:rPr>
              <a:t> </a:t>
            </a:r>
            <a:r>
              <a:rPr lang="fr-FR" sz="1400" dirty="0">
                <a:cs typeface="Arial" pitchFamily="34" charset="0"/>
              </a:rPr>
              <a:t>L</a:t>
            </a:r>
            <a:r>
              <a:rPr lang="fr-FR" sz="1400" dirty="0" smtClean="0">
                <a:cs typeface="Arial" pitchFamily="34" charset="0"/>
              </a:rPr>
              <a:t>imites de quantification basses</a:t>
            </a:r>
          </a:p>
          <a:p>
            <a:pPr marL="612775" lvl="1" algn="just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 smtClean="0">
                <a:cs typeface="Arial" pitchFamily="34" charset="0"/>
              </a:rPr>
              <a:t>-</a:t>
            </a:r>
            <a:r>
              <a:rPr lang="fr-FR" sz="1400" dirty="0" smtClean="0">
                <a:cs typeface="Arial" pitchFamily="34" charset="0"/>
              </a:rPr>
              <a:t> Estimation </a:t>
            </a:r>
            <a:r>
              <a:rPr lang="fr-FR" sz="1400" dirty="0">
                <a:cs typeface="Arial" pitchFamily="34" charset="0"/>
              </a:rPr>
              <a:t>des incertitudes de </a:t>
            </a:r>
            <a:r>
              <a:rPr lang="fr-FR" sz="1400" dirty="0" smtClean="0">
                <a:cs typeface="Arial" pitchFamily="34" charset="0"/>
              </a:rPr>
              <a:t>mesure</a:t>
            </a:r>
          </a:p>
          <a:p>
            <a:pPr marL="612775" lvl="1">
              <a:lnSpc>
                <a:spcPct val="130000"/>
              </a:lnSpc>
              <a:buClr>
                <a:srgbClr val="C5DD01"/>
              </a:buClr>
            </a:pPr>
            <a:r>
              <a:rPr lang="fr-FR" sz="1400" b="1" dirty="0" smtClean="0">
                <a:cs typeface="Arial" pitchFamily="34" charset="0"/>
              </a:rPr>
              <a:t>-</a:t>
            </a:r>
            <a:r>
              <a:rPr lang="fr-FR" sz="1400" dirty="0" smtClean="0">
                <a:cs typeface="Arial" pitchFamily="34" charset="0"/>
              </a:rPr>
              <a:t> Rédaction d’un dossier de validation pour la méthode de mesure du N</a:t>
            </a:r>
            <a:r>
              <a:rPr lang="fr-FR" sz="1400" baseline="-25000" dirty="0" smtClean="0">
                <a:cs typeface="Arial" pitchFamily="34" charset="0"/>
              </a:rPr>
              <a:t>2</a:t>
            </a:r>
            <a:r>
              <a:rPr lang="fr-FR" sz="1400" dirty="0" smtClean="0">
                <a:cs typeface="Arial" pitchFamily="34" charset="0"/>
              </a:rPr>
              <a:t>O atmosphérique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43000" y="249218"/>
            <a:ext cx="7800033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PERSPECTIVES : vers la validation de méthodes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" y="984509"/>
            <a:ext cx="1783080" cy="50131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9626" y="2276872"/>
            <a:ext cx="772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MERCI DE VOTRE ATTENTION !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8835" y="1043774"/>
            <a:ext cx="50370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L’Unité de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echerche en Science du sol (Orléans) …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542925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	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é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tudie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l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es interactions entre les propriétés physiques 	des sols et leurs fonctionnements hydriques et 	biogéochimiques.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endParaRPr lang="fr-FR" sz="1400" dirty="0" smtClean="0"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542925" algn="l"/>
              </a:tabLst>
            </a:pP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	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A l’interface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sol-atmosphère, elle conduit des 	recherches relatives aux mécanismes de production et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	de 	libération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du gaz à effet de serre N</a:t>
            </a:r>
            <a:r>
              <a:rPr lang="fr-FR" sz="1400" baseline="-25000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O (protoxyde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	d’azote) par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les sols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agricoles.</a:t>
            </a:r>
            <a:endParaRPr lang="fr-FR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99197" y="260648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CONTEXTE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35" y="1410580"/>
            <a:ext cx="3842120" cy="31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0537" y="4080528"/>
            <a:ext cx="8251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Le protoxyde d’azote N</a:t>
            </a:r>
            <a:r>
              <a:rPr lang="fr-FR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542925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	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2</a:t>
            </a:r>
            <a:r>
              <a:rPr lang="fr-FR" sz="1400" baseline="30000" dirty="0">
                <a:latin typeface="Calibri" panose="020F0502020204030204" pitchFamily="34" charset="0"/>
                <a:cs typeface="Arial" pitchFamily="34" charset="0"/>
                <a:sym typeface="Wingdings"/>
              </a:rPr>
              <a:t>nd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 gaz à effet de serre après le CO</a:t>
            </a:r>
            <a:r>
              <a:rPr lang="fr-FR" sz="1400" baseline="-25000" dirty="0">
                <a:latin typeface="Calibri" panose="020F0502020204030204" pitchFamily="34" charset="0"/>
                <a:cs typeface="Arial" pitchFamily="34" charset="0"/>
                <a:sym typeface="Wingdings"/>
              </a:rPr>
              <a:t>2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en France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542925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	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Pouvoir de réchauffement global 300 fois supérieur à celui du CO</a:t>
            </a:r>
            <a:r>
              <a:rPr lang="fr-FR" sz="1400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542925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	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Forte c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ontribution de l’agriculture aux émissions de N</a:t>
            </a:r>
            <a:r>
              <a:rPr lang="fr-FR" sz="1400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O (sols, utilisation de fertilisants azotés) </a:t>
            </a:r>
            <a:endParaRPr lang="fr-FR" sz="1400" dirty="0" smtClean="0">
              <a:latin typeface="Calibri" panose="020F0502020204030204" pitchFamily="34" charset="0"/>
              <a:cs typeface="Arial" pitchFamily="34" charset="0"/>
              <a:sym typeface="Wingdings"/>
            </a:endParaRP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542925" algn="l"/>
              </a:tabLst>
            </a:pP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	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Niveau de fond atmosphérique : 320 </a:t>
            </a:r>
            <a:r>
              <a:rPr lang="fr-FR" sz="1400" dirty="0" err="1" smtClean="0">
                <a:latin typeface="Calibri" panose="020F0502020204030204" pitchFamily="34" charset="0"/>
                <a:cs typeface="Arial" pitchFamily="34" charset="0"/>
              </a:rPr>
              <a:t>ppb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(v)</a:t>
            </a:r>
          </a:p>
        </p:txBody>
      </p:sp>
    </p:spTree>
    <p:extLst>
      <p:ext uri="{BB962C8B-B14F-4D97-AF65-F5344CB8AC3E}">
        <p14:creationId xmlns:p14="http://schemas.microsoft.com/office/powerpoint/2010/main" val="3315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7603"/>
            <a:ext cx="2423367" cy="18211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99197" y="260648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OBJECTIFS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919391"/>
            <a:ext cx="878497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Demande qualité en réponse à l’AO du département EA (IB 2014) pour :</a:t>
            </a:r>
          </a:p>
          <a:p>
            <a:pPr>
              <a:lnSpc>
                <a:spcPct val="150000"/>
              </a:lnSpc>
              <a:buClr>
                <a:srgbClr val="C5DD01"/>
              </a:buClr>
            </a:pPr>
            <a:endParaRPr lang="fr-FR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Clr>
                <a:srgbClr val="C5DD01"/>
              </a:buClr>
            </a:pP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Caractériser l’exactitude (justesse et fidélité) de trois analyseurs </a:t>
            </a:r>
          </a:p>
          <a:p>
            <a:pPr algn="ctr">
              <a:lnSpc>
                <a:spcPct val="150000"/>
              </a:lnSpc>
              <a:buClr>
                <a:srgbClr val="C5DD01"/>
              </a:buClr>
            </a:pP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de N</a:t>
            </a:r>
            <a:r>
              <a:rPr lang="fr-FR" sz="1600" b="1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O atmosphérique et les comparer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3" y="3219403"/>
            <a:ext cx="1643539" cy="2200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3568" y="2327221"/>
            <a:ext cx="3384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444500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</a:t>
            </a:r>
            <a:r>
              <a:rPr lang="fr-FR" sz="11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Achat de bouteilles de gaz étalons de différents niveaux de concentration en N</a:t>
            </a:r>
            <a:r>
              <a:rPr lang="fr-FR" sz="1400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O et matériels associés (détendeurs)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20072" y="2323752"/>
            <a:ext cx="338437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444500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Financement d’un stage de 10 semaines : DUT chimie, printemps 2015</a:t>
            </a:r>
            <a:endParaRPr lang="fr-FR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3350" y="5658873"/>
            <a:ext cx="888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buClr>
                <a:srgbClr val="C5DD01"/>
              </a:buClr>
              <a:tabLst>
                <a:tab pos="808038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S’intègre dans le paragraphe</a:t>
            </a:r>
            <a:r>
              <a:rPr lang="fr-FR" sz="1600" b="1" dirty="0" smtClean="0">
                <a:cs typeface="Arial" pitchFamily="34" charset="0"/>
              </a:rPr>
              <a:t> </a:t>
            </a:r>
            <a:r>
              <a:rPr lang="fr-FR" sz="1600" b="1" i="1" dirty="0" smtClean="0">
                <a:latin typeface="Calibri" panose="020F0502020204030204" pitchFamily="34" charset="0"/>
                <a:cs typeface="Arial" pitchFamily="34" charset="0"/>
              </a:rPr>
              <a:t>« Maîtrise des méthodes » (</a:t>
            </a:r>
            <a:r>
              <a:rPr lang="fr-FR" sz="1600" b="1" i="1" dirty="0" smtClean="0">
                <a:latin typeface="Symbol" panose="05050102010706020507" pitchFamily="18" charset="2"/>
                <a:cs typeface="Arial" pitchFamily="34" charset="0"/>
              </a:rPr>
              <a:t>§</a:t>
            </a:r>
            <a:r>
              <a:rPr lang="fr-FR" sz="1600" b="1" i="1" dirty="0" smtClean="0">
                <a:cs typeface="Arial" pitchFamily="34" charset="0"/>
              </a:rPr>
              <a:t>3.5) </a:t>
            </a:r>
            <a:r>
              <a:rPr lang="fr-FR" sz="1400" dirty="0" smtClean="0">
                <a:cs typeface="Arial" pitchFamily="34" charset="0"/>
              </a:rPr>
              <a:t>de la V2 du référentiel qualité INRA </a:t>
            </a:r>
            <a:r>
              <a:rPr lang="fr-FR" sz="1400" dirty="0" smtClean="0">
                <a:latin typeface="Symbol" panose="05050102010706020507" pitchFamily="18" charset="2"/>
                <a:cs typeface="Arial" pitchFamily="34" charset="0"/>
              </a:rPr>
              <a:t> </a:t>
            </a:r>
            <a:endParaRPr lang="fr-FR" sz="1400" i="1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MATERIELS &amp; METHODES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34922"/>
              </p:ext>
            </p:extLst>
          </p:nvPr>
        </p:nvGraphicFramePr>
        <p:xfrm>
          <a:off x="36520" y="694997"/>
          <a:ext cx="9072000" cy="5333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39905"/>
                <a:gridCol w="819150"/>
                <a:gridCol w="1019175"/>
                <a:gridCol w="2428875"/>
                <a:gridCol w="2964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Equipement</a:t>
                      </a:r>
                      <a:endParaRPr lang="fr-FR" sz="15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Gamme</a:t>
                      </a:r>
                      <a:r>
                        <a:rPr lang="fr-FR" sz="1500" baseline="0" dirty="0" smtClean="0"/>
                        <a:t> mesure</a:t>
                      </a:r>
                      <a:endParaRPr lang="fr-FR" sz="15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Sensibilité annoncée</a:t>
                      </a:r>
                      <a:endParaRPr lang="fr-FR" sz="15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Spécifications</a:t>
                      </a:r>
                      <a:endParaRPr lang="fr-FR" sz="15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Exemples</a:t>
                      </a:r>
                      <a:r>
                        <a:rPr lang="fr-FR" sz="1500" baseline="0" dirty="0" smtClean="0"/>
                        <a:t> a</a:t>
                      </a:r>
                      <a:r>
                        <a:rPr lang="fr-FR" sz="1500" dirty="0" smtClean="0"/>
                        <a:t>pplications</a:t>
                      </a:r>
                      <a:endParaRPr lang="fr-FR" sz="15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84000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CPG – ECD</a:t>
                      </a:r>
                    </a:p>
                    <a:p>
                      <a:pPr algn="ctr"/>
                      <a:endParaRPr lang="fr-FR" sz="13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300 </a:t>
                      </a:r>
                      <a:r>
                        <a:rPr lang="fr-FR" sz="1200" dirty="0" err="1" smtClean="0"/>
                        <a:t>ppb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algn="ctr"/>
                      <a:r>
                        <a:rPr lang="fr-FR" sz="1200" dirty="0" smtClean="0"/>
                        <a:t>à</a:t>
                      </a:r>
                    </a:p>
                    <a:p>
                      <a:pPr algn="ctr"/>
                      <a:r>
                        <a:rPr lang="fr-FR" sz="1200" dirty="0" smtClean="0"/>
                        <a:t>400 ppm</a:t>
                      </a:r>
                      <a:endParaRPr lang="fr-FR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NC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Equipement de laboratoire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Echantillonnage :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err="1" smtClean="0"/>
                        <a:t>vials</a:t>
                      </a:r>
                      <a:r>
                        <a:rPr lang="fr-FR" sz="1100" dirty="0" smtClean="0"/>
                        <a:t> 20mL sous vide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Analyse ultérieure, ré-analyse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Injection</a:t>
                      </a:r>
                      <a:r>
                        <a:rPr lang="fr-FR" sz="1100" baseline="0" dirty="0" smtClean="0"/>
                        <a:t> p</a:t>
                      </a:r>
                      <a:r>
                        <a:rPr lang="fr-FR" sz="1100" dirty="0" smtClean="0"/>
                        <a:t>etits volumes :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2 </a:t>
                      </a:r>
                      <a:r>
                        <a:rPr lang="fr-FR" sz="1100" dirty="0" err="1" smtClean="0"/>
                        <a:t>mL</a:t>
                      </a:r>
                      <a:endParaRPr lang="fr-FR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aseline="0" dirty="0" smtClean="0"/>
                        <a:t>Passeur automatique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aseline="0" dirty="0" smtClean="0"/>
                        <a:t>Temps de réponse : 8 min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Etalonnage : 3 points </a:t>
                      </a:r>
                      <a:r>
                        <a:rPr lang="fr-FR" sz="1100" b="1" baseline="0" dirty="0" smtClean="0"/>
                        <a:t>(400 ; 702 ; 1460 </a:t>
                      </a:r>
                      <a:r>
                        <a:rPr lang="fr-FR" sz="1100" b="1" baseline="0" dirty="0" err="1" smtClean="0"/>
                        <a:t>ppb</a:t>
                      </a:r>
                      <a:r>
                        <a:rPr lang="fr-FR" sz="1100" b="1" baseline="0" dirty="0" smtClean="0"/>
                        <a:t> - 3 répétitions / point)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500" dirty="0" smtClean="0"/>
                    </a:p>
                    <a:p>
                      <a:pPr algn="ctr"/>
                      <a:r>
                        <a:rPr lang="fr-FR" sz="1100" dirty="0" smtClean="0"/>
                        <a:t>Emissions de N</a:t>
                      </a:r>
                      <a:r>
                        <a:rPr lang="fr-FR" sz="1100" baseline="-25000" dirty="0" smtClean="0"/>
                        <a:t>2</a:t>
                      </a:r>
                      <a:r>
                        <a:rPr lang="fr-FR" sz="1100" dirty="0" smtClean="0"/>
                        <a:t>O chambres statiques  / incubations en laboratoire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0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MEGATEC</a:t>
                      </a:r>
                    </a:p>
                    <a:p>
                      <a:pPr algn="ctr"/>
                      <a:r>
                        <a:rPr lang="fr-FR" sz="1300" b="1" dirty="0" smtClean="0"/>
                        <a:t>Analyseur</a:t>
                      </a:r>
                      <a:r>
                        <a:rPr lang="fr-FR" sz="1300" b="1" baseline="0" dirty="0" smtClean="0"/>
                        <a:t> corrélation IR</a:t>
                      </a:r>
                      <a:endParaRPr lang="fr-FR" sz="13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 </a:t>
                      </a:r>
                      <a:r>
                        <a:rPr lang="fr-FR" sz="1200" dirty="0" err="1" smtClean="0"/>
                        <a:t>ppb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à</a:t>
                      </a:r>
                    </a:p>
                    <a:p>
                      <a:pPr algn="ctr"/>
                      <a:r>
                        <a:rPr lang="fr-FR" sz="1200" dirty="0" smtClean="0"/>
                        <a:t>50</a:t>
                      </a:r>
                      <a:r>
                        <a:rPr lang="fr-FR" sz="1200" baseline="0" dirty="0" smtClean="0"/>
                        <a:t> ppm</a:t>
                      </a:r>
                      <a:endParaRPr lang="fr-F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ppb</a:t>
                      </a:r>
                      <a:r>
                        <a:rPr lang="fr-FR" sz="1200" b="1" baseline="30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fr-FR" sz="1200" b="1" baseline="30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Equipement de</a:t>
                      </a:r>
                      <a:r>
                        <a:rPr lang="fr-FR" sz="1100" baseline="0" dirty="0" smtClean="0"/>
                        <a:t> terrain et laboratoire</a:t>
                      </a:r>
                      <a:endParaRPr lang="fr-FR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Robuste et très</a:t>
                      </a:r>
                      <a:r>
                        <a:rPr lang="fr-FR" sz="1100" baseline="0" dirty="0" smtClean="0"/>
                        <a:t> simple d’utilisation</a:t>
                      </a:r>
                      <a:endParaRPr lang="fr-FR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Fonctionnement en flux continu (1L/min)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Volumes</a:t>
                      </a:r>
                      <a:r>
                        <a:rPr lang="fr-FR" sz="1100" baseline="0" dirty="0" smtClean="0"/>
                        <a:t> importants</a:t>
                      </a:r>
                      <a:endParaRPr lang="fr-FR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aseline="0" dirty="0" smtClean="0"/>
                        <a:t>Temps de réponse : 60 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Etalonnage : 2 points </a:t>
                      </a:r>
                      <a:r>
                        <a:rPr lang="fr-FR" sz="1100" b="1" baseline="0" dirty="0" smtClean="0"/>
                        <a:t>(0 ; 1460 </a:t>
                      </a:r>
                      <a:r>
                        <a:rPr lang="fr-FR" sz="1100" b="1" baseline="0" dirty="0" err="1" smtClean="0"/>
                        <a:t>ppb</a:t>
                      </a:r>
                      <a:r>
                        <a:rPr lang="fr-FR" sz="1100" b="1" baseline="0" dirty="0" smtClean="0"/>
                        <a:t>)</a:t>
                      </a:r>
                      <a:endParaRPr lang="fr-FR" sz="11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fr-FR" sz="50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100" dirty="0" smtClean="0"/>
                        <a:t>Expérimentations</a:t>
                      </a:r>
                      <a:r>
                        <a:rPr lang="fr-FR" sz="1100" baseline="0" dirty="0" smtClean="0"/>
                        <a:t> « multi-</a:t>
                      </a:r>
                      <a:r>
                        <a:rPr lang="fr-FR" sz="1100" baseline="0" dirty="0" err="1" smtClean="0"/>
                        <a:t>step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outflow</a:t>
                      </a:r>
                      <a:r>
                        <a:rPr lang="fr-FR" sz="1100" baseline="0" dirty="0" smtClean="0"/>
                        <a:t> » /</a:t>
                      </a:r>
                      <a:endParaRPr lang="fr-FR" sz="110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100" dirty="0" smtClean="0"/>
                        <a:t>émissions de N</a:t>
                      </a:r>
                      <a:r>
                        <a:rPr lang="fr-FR" sz="1100" baseline="-25000" dirty="0" smtClean="0"/>
                        <a:t>2</a:t>
                      </a:r>
                      <a:r>
                        <a:rPr lang="fr-FR" sz="1100" dirty="0" smtClean="0"/>
                        <a:t>O chambres automatiques</a:t>
                      </a:r>
                    </a:p>
                    <a:p>
                      <a:endParaRPr lang="fr-FR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0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/>
                        <a:t>SPIRIT</a:t>
                      </a:r>
                    </a:p>
                    <a:p>
                      <a:pPr algn="ctr"/>
                      <a:r>
                        <a:rPr lang="fr-FR" sz="1300" b="1" baseline="0" dirty="0" smtClean="0"/>
                        <a:t>Spectromètre laser IR</a:t>
                      </a:r>
                      <a:endParaRPr lang="fr-FR" sz="13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0,65 </a:t>
                      </a:r>
                      <a:r>
                        <a:rPr lang="fr-FR" sz="1200" dirty="0" err="1" smtClean="0"/>
                        <a:t>ppb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à</a:t>
                      </a:r>
                    </a:p>
                    <a:p>
                      <a:pPr algn="ctr"/>
                      <a:r>
                        <a:rPr lang="fr-FR" sz="1200" dirty="0" smtClean="0"/>
                        <a:t>2</a:t>
                      </a:r>
                      <a:r>
                        <a:rPr lang="fr-FR" sz="1200" baseline="0" dirty="0" smtClean="0"/>
                        <a:t> ppm</a:t>
                      </a:r>
                      <a:endParaRPr lang="fr-FR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0,13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ppb</a:t>
                      </a:r>
                      <a:r>
                        <a:rPr lang="fr-FR" sz="1200" b="1" baseline="30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r>
                        <a:rPr lang="fr-FR" sz="1200" b="1" baseline="30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Equipement de terrain et laboratoire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Haute résolution</a:t>
                      </a:r>
                      <a:r>
                        <a:rPr lang="fr-FR" sz="1100" baseline="0" dirty="0" smtClean="0"/>
                        <a:t> spectrale</a:t>
                      </a:r>
                      <a:endParaRPr lang="fr-FR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Fonctionnement en flux continu (1,5L/min)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dirty="0" smtClean="0"/>
                        <a:t>Volumes</a:t>
                      </a:r>
                      <a:r>
                        <a:rPr lang="fr-FR" sz="1100" baseline="0" dirty="0" smtClean="0"/>
                        <a:t> importants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aseline="0" dirty="0" smtClean="0"/>
                        <a:t>Mesure simultanée du CO</a:t>
                      </a:r>
                      <a:r>
                        <a:rPr lang="fr-FR" sz="1100" baseline="-25000" dirty="0" smtClean="0"/>
                        <a:t>2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aseline="0" dirty="0" smtClean="0"/>
                        <a:t>Temps de réponse : 5 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Etalonnage : interne </a:t>
                      </a:r>
                      <a:r>
                        <a:rPr lang="fr-FR" sz="1100" b="1" baseline="0" dirty="0" smtClean="0"/>
                        <a:t>(BD HITRAN)</a:t>
                      </a:r>
                      <a:endParaRPr lang="fr-FR" sz="1300" b="1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Emissions de N</a:t>
                      </a:r>
                      <a:r>
                        <a:rPr lang="fr-FR" sz="1100" baseline="-25000" dirty="0" smtClean="0"/>
                        <a:t>2</a:t>
                      </a:r>
                      <a:r>
                        <a:rPr lang="fr-FR" sz="1100" dirty="0" smtClean="0"/>
                        <a:t>O sols</a:t>
                      </a:r>
                      <a:r>
                        <a:rPr lang="fr-FR" sz="1100" baseline="0" dirty="0" smtClean="0"/>
                        <a:t> et </a:t>
                      </a:r>
                      <a:r>
                        <a:rPr lang="fr-FR" sz="1100" baseline="0" dirty="0" err="1" smtClean="0"/>
                        <a:t>hydrosystèmes</a:t>
                      </a:r>
                      <a:r>
                        <a:rPr lang="fr-FR" sz="1100" baseline="0" dirty="0" smtClean="0"/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/>
                        <a:t>(« </a:t>
                      </a:r>
                      <a:r>
                        <a:rPr lang="fr-FR" sz="1100" baseline="0" dirty="0" err="1" smtClean="0"/>
                        <a:t>fast</a:t>
                      </a:r>
                      <a:r>
                        <a:rPr lang="fr-FR" sz="1100" baseline="0" dirty="0" smtClean="0"/>
                        <a:t>-box »)</a:t>
                      </a:r>
                      <a:r>
                        <a:rPr lang="fr-FR" sz="1100" dirty="0" smtClean="0"/>
                        <a:t>/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interface </a:t>
                      </a:r>
                      <a:r>
                        <a:rPr lang="fr-FR" sz="1100" baseline="0" dirty="0" smtClean="0"/>
                        <a:t>simulateur de pluie</a:t>
                      </a:r>
                      <a:endParaRPr lang="fr-FR" sz="11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7343"/>
          <a:stretch/>
        </p:blipFill>
        <p:spPr>
          <a:xfrm>
            <a:off x="299892" y="1521752"/>
            <a:ext cx="1391788" cy="1224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6" y="1730973"/>
            <a:ext cx="1202620" cy="900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347937" y="96219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ANALYSEURS DE N</a:t>
            </a:r>
            <a:r>
              <a:rPr lang="fr-FR" sz="3100" b="1" baseline="-25000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O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" name="Picture 7" descr="G:\bureau\Campagne terrain\Photos\DSC_3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/>
          <a:stretch/>
        </p:blipFill>
        <p:spPr bwMode="auto">
          <a:xfrm>
            <a:off x="7699606" y="3355192"/>
            <a:ext cx="12363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2"/>
          <a:stretch/>
        </p:blipFill>
        <p:spPr>
          <a:xfrm>
            <a:off x="6196418" y="4934567"/>
            <a:ext cx="975907" cy="900000"/>
          </a:xfrm>
          <a:prstGeom prst="rect">
            <a:avLst/>
          </a:prstGeom>
        </p:spPr>
      </p:pic>
      <p:pic>
        <p:nvPicPr>
          <p:cNvPr id="1031" name="Picture 7" descr="(c) INR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7287"/>
          <a:stretch/>
        </p:blipFill>
        <p:spPr bwMode="auto">
          <a:xfrm>
            <a:off x="8238512" y="4927108"/>
            <a:ext cx="81986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2" y="3285928"/>
            <a:ext cx="1391788" cy="104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2314"/>
          <a:stretch/>
        </p:blipFill>
        <p:spPr>
          <a:xfrm>
            <a:off x="539552" y="4870104"/>
            <a:ext cx="928247" cy="1044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3800" r="7329" b="15556"/>
          <a:stretch/>
        </p:blipFill>
        <p:spPr>
          <a:xfrm>
            <a:off x="7713521" y="1730973"/>
            <a:ext cx="1252307" cy="90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19722" b="13055"/>
          <a:stretch/>
        </p:blipFill>
        <p:spPr>
          <a:xfrm>
            <a:off x="7252567" y="4927254"/>
            <a:ext cx="888013" cy="90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06268" y="5976784"/>
            <a:ext cx="4930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baseline="30000" dirty="0"/>
              <a:t>(</a:t>
            </a:r>
            <a:r>
              <a:rPr lang="fr-FR" sz="1000" i="1" dirty="0"/>
              <a:t>*</a:t>
            </a:r>
            <a:r>
              <a:rPr lang="fr-FR" sz="1000" i="1" baseline="30000" dirty="0"/>
              <a:t>)</a:t>
            </a:r>
            <a:r>
              <a:rPr lang="fr-FR" sz="1000" i="1" dirty="0"/>
              <a:t> Manuel utilisateur MEGATEC 46i (Thermo </a:t>
            </a:r>
            <a:r>
              <a:rPr lang="fr-FR" sz="1000" i="1" dirty="0" err="1"/>
              <a:t>Scientific</a:t>
            </a:r>
            <a:r>
              <a:rPr lang="fr-FR" sz="1000" i="1" dirty="0" smtClean="0"/>
              <a:t>)         </a:t>
            </a:r>
            <a:r>
              <a:rPr lang="fr-FR" sz="1000" i="1" baseline="30000" dirty="0" smtClean="0"/>
              <a:t>(</a:t>
            </a:r>
            <a:r>
              <a:rPr lang="fr-FR" sz="1000" i="1" dirty="0" smtClean="0"/>
              <a:t>**</a:t>
            </a:r>
            <a:r>
              <a:rPr lang="fr-FR" sz="1000" i="1" baseline="30000" dirty="0" smtClean="0"/>
              <a:t>)</a:t>
            </a:r>
            <a:r>
              <a:rPr lang="fr-FR" sz="1000" i="1" dirty="0" smtClean="0"/>
              <a:t> </a:t>
            </a:r>
            <a:r>
              <a:rPr lang="fr-FR" sz="1000" i="1" dirty="0" err="1"/>
              <a:t>Guimbault</a:t>
            </a:r>
            <a:r>
              <a:rPr lang="fr-FR" sz="1000" i="1" dirty="0"/>
              <a:t> et al. </a:t>
            </a:r>
            <a:r>
              <a:rPr lang="fr-FR" sz="1000" i="1" dirty="0" smtClean="0"/>
              <a:t>2011</a:t>
            </a:r>
            <a:endParaRPr lang="fr-FR" sz="1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4773" r="1353" b="4109"/>
          <a:stretch/>
        </p:blipFill>
        <p:spPr>
          <a:xfrm>
            <a:off x="6368065" y="3355192"/>
            <a:ext cx="12711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0528" y="4941168"/>
            <a:ext cx="8639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v"/>
              <a:tabLst>
                <a:tab pos="3054350" algn="l"/>
              </a:tabLst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Echantillons de caractérisation </a:t>
            </a:r>
            <a:r>
              <a:rPr lang="fr-FR" sz="1400" b="1" dirty="0" smtClean="0">
                <a:latin typeface="Calibri" panose="020F0502020204030204" pitchFamily="34" charset="0"/>
                <a:cs typeface="Arial" pitchFamily="34" charset="0"/>
              </a:rPr>
              <a:t>	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447675" algn="l"/>
              </a:tabLst>
            </a:pPr>
            <a:r>
              <a:rPr lang="fr-FR" sz="1400" b="1" dirty="0"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- </a:t>
            </a:r>
            <a:r>
              <a:rPr lang="fr-FR" sz="1400" b="1" dirty="0" smtClean="0">
                <a:latin typeface="Calibri" panose="020F0502020204030204" pitchFamily="34" charset="0"/>
                <a:cs typeface="Arial" pitchFamily="34" charset="0"/>
              </a:rPr>
              <a:t>4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  <a:cs typeface="Arial" pitchFamily="34" charset="0"/>
              </a:rPr>
              <a:t>matériaux de référence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: bouteilles de gaz de mélanges étalons de N</a:t>
            </a:r>
            <a:r>
              <a:rPr lang="fr-FR" sz="1400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O dans N</a:t>
            </a:r>
            <a:r>
              <a:rPr lang="fr-FR" sz="1400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  <a:endParaRPr lang="fr-FR" sz="1400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C5DD01"/>
              </a:buClr>
              <a:tabLst>
                <a:tab pos="447675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	- Certificats d’analyse (pas d’accréditation) avec incertitude associée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6" y="260648"/>
            <a:ext cx="7844804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PLAN DE CARACTERISATION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278615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v"/>
              <a:tabLst>
                <a:tab pos="2867025" algn="l"/>
              </a:tabLst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Construction</a:t>
            </a:r>
          </a:p>
          <a:p>
            <a:pPr marL="447675" algn="just">
              <a:lnSpc>
                <a:spcPct val="150000"/>
              </a:lnSpc>
              <a:buClr>
                <a:srgbClr val="C5DD01"/>
              </a:buClr>
              <a:tabLst>
                <a:tab pos="2867025" algn="l"/>
              </a:tabLst>
            </a:pPr>
            <a:r>
              <a:rPr lang="fr-FR" sz="16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4 niveaux de concentration</a:t>
            </a:r>
          </a:p>
          <a:p>
            <a:pPr marL="447675" algn="just">
              <a:lnSpc>
                <a:spcPct val="150000"/>
              </a:lnSpc>
              <a:buClr>
                <a:srgbClr val="C5DD01"/>
              </a:buClr>
              <a:tabLst>
                <a:tab pos="2867025" algn="l"/>
              </a:tabLst>
            </a:pPr>
            <a:r>
              <a:rPr lang="fr-FR" sz="16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5 répétitions / niveau</a:t>
            </a:r>
          </a:p>
          <a:p>
            <a:pPr marL="447675" algn="just">
              <a:lnSpc>
                <a:spcPct val="150000"/>
              </a:lnSpc>
              <a:buClr>
                <a:srgbClr val="C5DD01"/>
              </a:buClr>
              <a:tabLst>
                <a:tab pos="2867025" algn="l"/>
              </a:tabLst>
            </a:pP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6 séries (jours)</a:t>
            </a:r>
          </a:p>
          <a:p>
            <a:pPr algn="ctr">
              <a:lnSpc>
                <a:spcPct val="150000"/>
              </a:lnSpc>
              <a:buClr>
                <a:srgbClr val="C5DD01"/>
              </a:buClr>
              <a:tabLst>
                <a:tab pos="2867025" algn="l"/>
              </a:tabLst>
            </a:pPr>
            <a:r>
              <a:rPr lang="fr-FR" sz="1600" b="1" dirty="0">
                <a:latin typeface="Calibri" panose="020F0502020204030204" pitchFamily="34" charset="0"/>
                <a:cs typeface="Arial" pitchFamily="34" charset="0"/>
                <a:sym typeface="Wingdings"/>
              </a:rPr>
              <a:t>Soit </a:t>
            </a:r>
            <a:r>
              <a:rPr lang="fr-FR" sz="1600" b="1" dirty="0">
                <a:latin typeface="Calibri" panose="020F0502020204030204" pitchFamily="34" charset="0"/>
                <a:cs typeface="Arial" pitchFamily="34" charset="0"/>
              </a:rPr>
              <a:t>30 valeurs / niveau /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analyseur</a:t>
            </a:r>
            <a:endParaRPr 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3" y="1052736"/>
            <a:ext cx="244827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anose="05000000000000000000" pitchFamily="2" charset="2"/>
              <a:buChar char="v"/>
              <a:tabLst>
                <a:tab pos="3054350" algn="l"/>
              </a:tabLst>
            </a:pP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Pré-requis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marL="446088" lvl="1" algn="just">
              <a:lnSpc>
                <a:spcPct val="150000"/>
              </a:lnSpc>
              <a:buClr>
                <a:srgbClr val="C5DD01"/>
              </a:buClr>
              <a:tabLst>
                <a:tab pos="447675" algn="l"/>
                <a:tab pos="3054350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- </a:t>
            </a: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V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alidation de méthode </a:t>
            </a:r>
            <a:r>
              <a:rPr lang="fr-FR" sz="1100" i="1" dirty="0" smtClean="0">
                <a:latin typeface="Calibri" panose="020F0502020204030204" pitchFamily="34" charset="0"/>
                <a:cs typeface="Arial" pitchFamily="34" charset="0"/>
              </a:rPr>
              <a:t>(norme NF V 03-110 : 2010)</a:t>
            </a:r>
          </a:p>
          <a:p>
            <a:pPr marL="446088" lvl="1" algn="just">
              <a:lnSpc>
                <a:spcPct val="150000"/>
              </a:lnSpc>
              <a:buClr>
                <a:srgbClr val="C5DD01"/>
              </a:buClr>
              <a:tabLst>
                <a:tab pos="447675" algn="l"/>
                <a:tab pos="3054350" algn="l"/>
              </a:tabLst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- « G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rands échantillons » </a:t>
            </a:r>
            <a:r>
              <a:rPr lang="fr-FR" sz="1100" i="1" dirty="0" smtClean="0"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fr-FR" sz="1100" i="1" dirty="0" smtClean="0">
                <a:latin typeface="Calibri"/>
                <a:cs typeface="Arial" pitchFamily="34" charset="0"/>
              </a:rPr>
              <a:t>≥ </a:t>
            </a:r>
            <a:r>
              <a:rPr lang="fr-FR" sz="1100" i="1" dirty="0" smtClean="0">
                <a:latin typeface="Calibri" panose="020F0502020204030204" pitchFamily="34" charset="0"/>
                <a:cs typeface="Arial" pitchFamily="34" charset="0"/>
              </a:rPr>
              <a:t>30 individus, test de </a:t>
            </a:r>
            <a:r>
              <a:rPr lang="fr-FR" sz="1100" i="1" dirty="0" err="1" smtClean="0">
                <a:latin typeface="Calibri" panose="020F0502020204030204" pitchFamily="34" charset="0"/>
                <a:cs typeface="Arial" pitchFamily="34" charset="0"/>
              </a:rPr>
              <a:t>Student</a:t>
            </a:r>
            <a:r>
              <a:rPr lang="fr-FR" sz="1100" i="1" dirty="0" smtClean="0">
                <a:latin typeface="Calibri" panose="020F0502020204030204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7"/>
            <a:ext cx="5609844" cy="36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6" y="260648"/>
            <a:ext cx="7844804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TRAITEMENT DES DONNEES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107505" y="3597641"/>
            <a:ext cx="3940622" cy="2117794"/>
            <a:chOff x="107505" y="3597641"/>
            <a:chExt cx="3940622" cy="2117794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107505" y="3597641"/>
              <a:ext cx="3940622" cy="2117794"/>
            </a:xfrm>
            <a:prstGeom prst="round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7506" y="3607165"/>
              <a:ext cx="3940620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5DD01"/>
                </a:buClr>
              </a:pPr>
              <a:r>
                <a:rPr lang="fr-FR" b="1" dirty="0" smtClean="0">
                  <a:latin typeface="Calibri" panose="020F0502020204030204" pitchFamily="34" charset="0"/>
                  <a:cs typeface="Arial" pitchFamily="34" charset="0"/>
                </a:rPr>
                <a:t>COMPARAISON DES ANALYSEURS</a:t>
              </a: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 smtClean="0">
                <a:latin typeface="Calibri" panose="020F0502020204030204" pitchFamily="34" charset="0"/>
                <a:cs typeface="Arial" pitchFamily="34" charset="0"/>
              </a:endParaRP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>
                <a:latin typeface="Calibri" panose="020F0502020204030204" pitchFamily="34" charset="0"/>
                <a:cs typeface="Arial" pitchFamily="34" charset="0"/>
              </a:endParaRP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 smtClean="0">
                <a:latin typeface="Calibri" panose="020F0502020204030204" pitchFamily="34" charset="0"/>
                <a:cs typeface="Arial" pitchFamily="34" charset="0"/>
              </a:endParaRP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 smtClean="0">
                <a:latin typeface="Calibri" panose="020F0502020204030204" pitchFamily="34" charset="0"/>
                <a:cs typeface="Arial" pitchFamily="34" charset="0"/>
              </a:endParaRPr>
            </a:p>
            <a:p>
              <a:pPr marL="285750" lvl="1" indent="-285750" algn="just">
                <a:lnSpc>
                  <a:spcPct val="130000"/>
                </a:lnSpc>
                <a:buClr>
                  <a:srgbClr val="C5DD01"/>
                </a:buClr>
                <a:buFont typeface="Wingdings" panose="05000000000000000000" pitchFamily="2" charset="2"/>
                <a:buChar char="v"/>
                <a:tabLst>
                  <a:tab pos="808038" algn="l"/>
                </a:tabLst>
              </a:pPr>
              <a:r>
                <a:rPr lang="fr-FR" sz="1600" b="1" dirty="0" smtClean="0">
                  <a:latin typeface="Calibri" panose="020F0502020204030204" pitchFamily="34" charset="0"/>
                  <a:cs typeface="Arial" pitchFamily="34" charset="0"/>
                </a:rPr>
                <a:t>Intervalles de confiance : </a:t>
              </a: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714375" algn="l"/>
                </a:tabLst>
              </a:pPr>
              <a:r>
                <a:rPr lang="fr-FR" sz="1600" b="1" dirty="0">
                  <a:latin typeface="Calibri" panose="020F0502020204030204" pitchFamily="34" charset="0"/>
                  <a:cs typeface="Arial" pitchFamily="34" charset="0"/>
                </a:rPr>
                <a:t>	</a:t>
              </a:r>
              <a:r>
                <a:rPr lang="fr-FR" sz="1400" dirty="0" smtClean="0">
                  <a:latin typeface="Calibri" panose="020F0502020204030204" pitchFamily="34" charset="0"/>
                  <a:cs typeface="Arial" pitchFamily="34" charset="0"/>
                </a:rPr>
                <a:t>test de </a:t>
              </a:r>
              <a:r>
                <a:rPr lang="fr-FR" sz="1400" dirty="0" err="1" smtClean="0">
                  <a:latin typeface="Calibri" panose="020F0502020204030204" pitchFamily="34" charset="0"/>
                  <a:cs typeface="Arial" pitchFamily="34" charset="0"/>
                </a:rPr>
                <a:t>Student</a:t>
              </a:r>
              <a:r>
                <a:rPr lang="fr-FR" sz="1400" dirty="0" smtClean="0">
                  <a:latin typeface="Calibri" panose="020F0502020204030204" pitchFamily="34" charset="0"/>
                  <a:cs typeface="Arial" pitchFamily="34" charset="0"/>
                </a:rPr>
                <a:t> (avec un risque </a:t>
              </a:r>
              <a:r>
                <a:rPr lang="fr-FR" sz="1400" dirty="0" smtClean="0">
                  <a:latin typeface="Symbol" panose="05050102010706020507" pitchFamily="18" charset="2"/>
                  <a:cs typeface="Arial" pitchFamily="34" charset="0"/>
                </a:rPr>
                <a:t>a</a:t>
              </a:r>
              <a:r>
                <a:rPr lang="fr-FR" sz="1400" dirty="0" smtClean="0">
                  <a:latin typeface="Calibri" panose="020F0502020204030204" pitchFamily="34" charset="0"/>
                  <a:cs typeface="Arial" pitchFamily="34" charset="0"/>
                </a:rPr>
                <a:t> = 0,05)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643" r="1546" b="7755"/>
            <a:stretch/>
          </p:blipFill>
          <p:spPr>
            <a:xfrm>
              <a:off x="1318916" y="4110642"/>
              <a:ext cx="1506469" cy="792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68" name="Groupe 67"/>
          <p:cNvGrpSpPr/>
          <p:nvPr/>
        </p:nvGrpSpPr>
        <p:grpSpPr>
          <a:xfrm>
            <a:off x="5079653" y="3604357"/>
            <a:ext cx="3940622" cy="2117794"/>
            <a:chOff x="5079653" y="3604357"/>
            <a:chExt cx="3940622" cy="2117794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5079653" y="3604357"/>
              <a:ext cx="3940622" cy="2117794"/>
            </a:xfrm>
            <a:prstGeom prst="roundRect">
              <a:avLst/>
            </a:prstGeom>
            <a:solidFill>
              <a:schemeClr val="accent5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079654" y="3613881"/>
              <a:ext cx="3940620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5DD01"/>
                </a:buClr>
              </a:pPr>
              <a:r>
                <a:rPr lang="fr-FR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VALIDATION DES METHODES</a:t>
              </a: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 smtClean="0">
                <a:latin typeface="Calibri" panose="020F0502020204030204" pitchFamily="34" charset="0"/>
                <a:cs typeface="Arial" pitchFamily="34" charset="0"/>
              </a:endParaRP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>
                <a:latin typeface="Calibri" panose="020F0502020204030204" pitchFamily="34" charset="0"/>
                <a:cs typeface="Arial" pitchFamily="34" charset="0"/>
              </a:endParaRP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 smtClean="0">
                <a:latin typeface="Calibri" panose="020F0502020204030204" pitchFamily="34" charset="0"/>
                <a:cs typeface="Arial" pitchFamily="34" charset="0"/>
              </a:endParaRP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</a:tabLst>
              </a:pPr>
              <a:endParaRPr lang="fr-FR" sz="1200" b="1" dirty="0" smtClean="0">
                <a:latin typeface="Calibri" panose="020F0502020204030204" pitchFamily="34" charset="0"/>
                <a:cs typeface="Arial" pitchFamily="34" charset="0"/>
              </a:endParaRPr>
            </a:p>
            <a:p>
              <a:pPr marL="285750" lvl="1" indent="-285750" algn="just">
                <a:lnSpc>
                  <a:spcPct val="130000"/>
                </a:lnSpc>
                <a:buClr>
                  <a:srgbClr val="C5DD01"/>
                </a:buClr>
                <a:buFont typeface="Wingdings" panose="05000000000000000000" pitchFamily="2" charset="2"/>
                <a:buChar char="v"/>
                <a:tabLst>
                  <a:tab pos="808038" algn="l"/>
                </a:tabLst>
              </a:pPr>
              <a:r>
                <a:rPr lang="fr-F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P</a:t>
              </a:r>
              <a:r>
                <a:rPr lang="fr-FR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rofil d’exactitude : </a:t>
              </a:r>
            </a:p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714375" algn="l"/>
                </a:tabLst>
              </a:pPr>
              <a:r>
                <a:rPr lang="fr-F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	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norme NF V03-110 : 2010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150" y="4107832"/>
              <a:ext cx="1342577" cy="828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66" name="Groupe 65"/>
          <p:cNvGrpSpPr/>
          <p:nvPr/>
        </p:nvGrpSpPr>
        <p:grpSpPr>
          <a:xfrm>
            <a:off x="107504" y="959586"/>
            <a:ext cx="8912770" cy="1878863"/>
            <a:chOff x="107504" y="959586"/>
            <a:chExt cx="8912770" cy="1878863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07504" y="959586"/>
              <a:ext cx="8912770" cy="1878863"/>
            </a:xfrm>
            <a:prstGeom prst="round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07504" y="974396"/>
              <a:ext cx="8912770" cy="90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5DD01"/>
                </a:buClr>
              </a:pPr>
              <a:r>
                <a:rPr lang="fr-FR" b="1" dirty="0" smtClean="0">
                  <a:latin typeface="Calibri" panose="020F0502020204030204" pitchFamily="34" charset="0"/>
                  <a:cs typeface="Arial" pitchFamily="34" charset="0"/>
                </a:rPr>
                <a:t>CARACTERISATION DES METHODES</a:t>
              </a:r>
            </a:p>
            <a:p>
              <a:pPr marL="1076325" lvl="1" indent="-285750" algn="just">
                <a:buClr>
                  <a:srgbClr val="C5DD01"/>
                </a:buClr>
                <a:buFont typeface="Wingdings" panose="05000000000000000000" pitchFamily="2" charset="2"/>
                <a:buChar char="v"/>
                <a:tabLst>
                  <a:tab pos="808038" algn="l"/>
                </a:tabLst>
              </a:pPr>
              <a:r>
                <a:rPr lang="fr-FR" sz="1600" b="1" dirty="0" smtClean="0">
                  <a:latin typeface="Calibri" panose="020F0502020204030204" pitchFamily="34" charset="0"/>
                  <a:cs typeface="Arial" pitchFamily="34" charset="0"/>
                </a:rPr>
                <a:t>Linéarité</a:t>
              </a:r>
            </a:p>
            <a:p>
              <a:pPr marL="1076325" lvl="1" indent="-285750" algn="just">
                <a:lnSpc>
                  <a:spcPct val="130000"/>
                </a:lnSpc>
                <a:buClr>
                  <a:srgbClr val="C5DD01"/>
                </a:buClr>
                <a:buFont typeface="Wingdings" panose="05000000000000000000" pitchFamily="2" charset="2"/>
                <a:buChar char="v"/>
                <a:tabLst>
                  <a:tab pos="808038" algn="l"/>
                </a:tabLst>
              </a:pPr>
              <a:r>
                <a:rPr lang="fr-FR" sz="1600" b="1" dirty="0" smtClean="0">
                  <a:latin typeface="Calibri" panose="020F0502020204030204" pitchFamily="34" charset="0"/>
                  <a:cs typeface="Arial" pitchFamily="34" charset="0"/>
                </a:rPr>
                <a:t>Critères d’exactitude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2" t="28969" r="1268" b="2750"/>
            <a:stretch/>
          </p:blipFill>
          <p:spPr>
            <a:xfrm>
              <a:off x="341890" y="1918615"/>
              <a:ext cx="1839251" cy="648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6" name="ZoneTexte 25"/>
            <p:cNvSpPr txBox="1"/>
            <p:nvPr/>
          </p:nvSpPr>
          <p:spPr>
            <a:xfrm>
              <a:off x="2446216" y="1789676"/>
              <a:ext cx="2633437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  <a:tab pos="2152650" algn="l"/>
                </a:tabLst>
              </a:pPr>
              <a:r>
                <a:rPr lang="fr-FR" sz="1600" dirty="0" smtClean="0">
                  <a:latin typeface="Calibri" panose="020F0502020204030204" pitchFamily="34" charset="0"/>
                  <a:cs typeface="Arial" pitchFamily="34" charset="0"/>
                  <a:sym typeface="Wingdings"/>
                </a:rPr>
                <a:t> </a:t>
              </a:r>
              <a:r>
                <a:rPr lang="fr-FR" sz="1600" b="1" dirty="0" smtClean="0">
                  <a:latin typeface="Calibri" panose="020F0502020204030204" pitchFamily="34" charset="0"/>
                  <a:cs typeface="Arial" pitchFamily="34" charset="0"/>
                </a:rPr>
                <a:t>Justesse </a:t>
              </a:r>
              <a:r>
                <a:rPr lang="fr-FR" sz="1400" b="1" dirty="0" smtClean="0">
                  <a:latin typeface="Calibri" panose="020F0502020204030204" pitchFamily="34" charset="0"/>
                  <a:cs typeface="Arial" pitchFamily="34" charset="0"/>
                </a:rPr>
                <a:t>: </a:t>
              </a:r>
              <a:r>
                <a:rPr lang="fr-FR" sz="1400" dirty="0" smtClean="0">
                  <a:latin typeface="Calibri" panose="020F0502020204030204" pitchFamily="34" charset="0"/>
                  <a:cs typeface="Arial" pitchFamily="34" charset="0"/>
                </a:rPr>
                <a:t>biais moyen absolu, biais moyen relatif, taux de récupération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117282" y="1789676"/>
              <a:ext cx="3883843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just">
                <a:lnSpc>
                  <a:spcPct val="130000"/>
                </a:lnSpc>
                <a:buClr>
                  <a:srgbClr val="C5DD01"/>
                </a:buClr>
                <a:tabLst>
                  <a:tab pos="808038" algn="l"/>
                  <a:tab pos="2152650" algn="l"/>
                </a:tabLst>
              </a:pPr>
              <a:r>
                <a:rPr lang="fr-FR" sz="1600" dirty="0" smtClean="0">
                  <a:latin typeface="Calibri" panose="020F0502020204030204" pitchFamily="34" charset="0"/>
                  <a:cs typeface="Arial" pitchFamily="34" charset="0"/>
                  <a:sym typeface="Wingdings"/>
                </a:rPr>
                <a:t> </a:t>
              </a:r>
              <a:r>
                <a:rPr lang="fr-FR" sz="1600" b="1" dirty="0" smtClean="0">
                  <a:latin typeface="Calibri" panose="020F0502020204030204" pitchFamily="34" charset="0"/>
                  <a:cs typeface="Arial" pitchFamily="34" charset="0"/>
                </a:rPr>
                <a:t>Fidélité : </a:t>
              </a:r>
              <a:r>
                <a:rPr lang="fr-FR" sz="1400" dirty="0" smtClean="0">
                  <a:latin typeface="Calibri" panose="020F0502020204030204" pitchFamily="34" charset="0"/>
                  <a:cs typeface="Arial" pitchFamily="34" charset="0"/>
                </a:rPr>
                <a:t>écart-type de répétabilité, écart-type inter-séries, écart-type de fidélité intermédiaire, coefficient de variation de fidélité intermédiaire</a:t>
              </a:r>
            </a:p>
          </p:txBody>
        </p:sp>
      </p:grpSp>
      <p:cxnSp>
        <p:nvCxnSpPr>
          <p:cNvPr id="10" name="Connecteur en angle 9"/>
          <p:cNvCxnSpPr>
            <a:stCxn id="18" idx="2"/>
            <a:endCxn id="24" idx="0"/>
          </p:cNvCxnSpPr>
          <p:nvPr/>
        </p:nvCxnSpPr>
        <p:spPr>
          <a:xfrm rot="16200000" flipH="1">
            <a:off x="5419210" y="1983127"/>
            <a:ext cx="775432" cy="2486075"/>
          </a:xfrm>
          <a:prstGeom prst="bentConnector3">
            <a:avLst>
              <a:gd name="adj1" fmla="val 38944"/>
            </a:avLst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>
            <a:stCxn id="18" idx="2"/>
            <a:endCxn id="14" idx="0"/>
          </p:cNvCxnSpPr>
          <p:nvPr/>
        </p:nvCxnSpPr>
        <p:spPr>
          <a:xfrm rot="5400000">
            <a:off x="2936495" y="1979771"/>
            <a:ext cx="768716" cy="2486073"/>
          </a:xfrm>
          <a:prstGeom prst="bentConnector3">
            <a:avLst>
              <a:gd name="adj1" fmla="val 38848"/>
            </a:avLst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23" idx="2"/>
            <a:endCxn id="20" idx="2"/>
          </p:cNvCxnSpPr>
          <p:nvPr/>
        </p:nvCxnSpPr>
        <p:spPr>
          <a:xfrm rot="5400000" flipH="1">
            <a:off x="4560532" y="3232719"/>
            <a:ext cx="6716" cy="4972148"/>
          </a:xfrm>
          <a:prstGeom prst="bentConnector3">
            <a:avLst>
              <a:gd name="adj1" fmla="val -4963892"/>
            </a:avLst>
          </a:prstGeom>
          <a:ln w="254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PREMIERS RESULTATS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6228"/>
            <a:ext cx="4412285" cy="3969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9197" y="260648"/>
            <a:ext cx="6768752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1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pitchFamily="34" charset="0"/>
              </a:rPr>
              <a:t>JUSTESSE ET LINEARITE</a:t>
            </a:r>
            <a:endParaRPr lang="fr-FR" sz="3100" b="1" dirty="0">
              <a:solidFill>
                <a:srgbClr val="6F9D2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5222726"/>
            <a:ext cx="8552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5DD01"/>
              </a:buClr>
            </a:pPr>
            <a:r>
              <a:rPr lang="fr-FR" sz="1400" dirty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Réponse linéaire des 3 analyseurs sur la gamme de concentrations en N</a:t>
            </a:r>
            <a:r>
              <a:rPr lang="fr-FR" sz="1400" baseline="-25000" dirty="0" smtClean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O testée </a:t>
            </a:r>
          </a:p>
          <a:p>
            <a:pPr algn="just">
              <a:lnSpc>
                <a:spcPct val="150000"/>
              </a:lnSpc>
              <a:buClr>
                <a:srgbClr val="C5DD01"/>
              </a:buClr>
            </a:pPr>
            <a:r>
              <a:rPr lang="fr-FR" sz="1400" dirty="0" smtClean="0">
                <a:latin typeface="Calibri" panose="020F0502020204030204" pitchFamily="34" charset="0"/>
                <a:cs typeface="Arial" pitchFamily="34" charset="0"/>
                <a:sym typeface="Wingdings"/>
              </a:rPr>
              <a:t> </a:t>
            </a:r>
            <a:r>
              <a:rPr lang="fr-FR" sz="1400" dirty="0" smtClean="0">
                <a:latin typeface="Calibri" panose="020F0502020204030204" pitchFamily="34" charset="0"/>
                <a:cs typeface="Arial" pitchFamily="34" charset="0"/>
              </a:rPr>
              <a:t>Biais relatifs systématiques de - 4,3 % pour le MEGATEC et de -2,2 % pour le SPIRIT en moyenne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Adeline AYZAC – INRA Centre Val de Loire – UR Sols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6468467"/>
            <a:ext cx="3584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Journées qualité du département EA - 26-27 / 11 / 2015</a:t>
            </a:r>
            <a:endParaRPr lang="fr-FR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92" y="1312730"/>
            <a:ext cx="5485181" cy="3399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1245</Words>
  <Application>Microsoft Office PowerPoint</Application>
  <PresentationFormat>Affichage à l'écran (4:3)</PresentationFormat>
  <Paragraphs>238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Adeline AYZAC</cp:lastModifiedBy>
  <cp:revision>276</cp:revision>
  <cp:lastPrinted>2015-11-20T08:28:03Z</cp:lastPrinted>
  <dcterms:created xsi:type="dcterms:W3CDTF">2013-02-12T09:22:20Z</dcterms:created>
  <dcterms:modified xsi:type="dcterms:W3CDTF">2016-06-03T08:59:38Z</dcterms:modified>
</cp:coreProperties>
</file>