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178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6F762-6FC8-4EEE-84C8-F1309EC9C0B1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CEFF-D49D-4FE5-A058-87F0B71B24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1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stimulés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retrouve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genes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burkholderia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avec 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mêmes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patrons de dominance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évolue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temps,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surtout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2011 avec genres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burk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L’analyse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 element-tolerant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rhizobacterial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strains belonging to the genera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Burkholderia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improved plant trace element tolerance, biomass production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Zn) uptake and extraction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2011; Li et al., 2007).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growth promoting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rhizobacteria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including nitrogen fixers, used as seed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inoculant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were applied to soil, either treated/amended intentionally with metals or already contaminated, have shown a substantial reduction in the toxicity of metals and concomitantly improved the overall plant growth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Saghir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Khan, 2009) (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Bradyrhizobium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Rhizobium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Mesorhizobium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70261-4F9E-43D1-82A4-147324D3C5C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5975-8094-4B63-9E11-D32B0A8D711F}" type="datetimeFigureOut">
              <a:rPr lang="fr-FR" smtClean="0"/>
              <a:pPr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40F2-7DBA-430D-9322-10C57DE259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babylon.com/imageres.php?iu=http://www.cnrs.fr/cw/dossiers/dosbiodiv/content/medias/images/normal/sol_60.jpg&amp;ir=http://www.cnrs.fr/cw/dossiers/dosbiodiv/index.php?pid=decouv_chapC_p5_c1&amp;zoom_id=zoom_c1_6&amp;ig=http://t2.gstatic.com/images?q=tbn:ANd9GcQkPn84rNDoR5WfIZuRMpOI9dgRnNd4G0vh6JMVrGuiWUnPFPJx67JKrN4&amp;h=528&amp;w=500&amp;q=bact%C3%A9rie+sol&amp;babsrc=home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openxmlformats.org/officeDocument/2006/relationships/image" Target="../media/image13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hyperlink" Target="http://search.babylon.com/imageres.php?iu=http://www.botanic-place.com/news/wp-content/uploads/2011/02/17022011_01.jpg&amp;ir=http://www.botanic-place.com/news/2011/02/un-engrais-extrait-dun-champignon/&amp;ig=http://t2.gstatic.com/images?q=tbn:ANd9GcTQFJqes8eztwR5Kh5wwU_OxGlcaxmAQAS6JKKeZQaeuJ6iRcmL2Rhnnw&amp;h=229&amp;w=300&amp;q=champignon+sol&amp;babsrc=hom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hyperlink" Target="http://www.ecologie.gouv.fr/emeddiat/stock_images/bacterie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9.pn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10" Type="http://schemas.openxmlformats.org/officeDocument/2006/relationships/image" Target="../media/image79.png"/><Relationship Id="rId4" Type="http://schemas.openxmlformats.org/officeDocument/2006/relationships/image" Target="../media/image74.emf"/><Relationship Id="rId9" Type="http://schemas.openxmlformats.org/officeDocument/2006/relationships/image" Target="../media/image7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9.png"/><Relationship Id="rId4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9.png"/><Relationship Id="rId7" Type="http://schemas.openxmlformats.org/officeDocument/2006/relationships/image" Target="../media/image8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79.png"/><Relationship Id="rId4" Type="http://schemas.openxmlformats.org/officeDocument/2006/relationships/image" Target="../media/image78.emf"/><Relationship Id="rId9" Type="http://schemas.openxmlformats.org/officeDocument/2006/relationships/image" Target="../media/image8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19.png"/><Relationship Id="rId4" Type="http://schemas.openxmlformats.org/officeDocument/2006/relationships/image" Target="../media/image8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7.png"/><Relationship Id="rId3" Type="http://schemas.openxmlformats.org/officeDocument/2006/relationships/image" Target="../media/image14.jpeg"/><Relationship Id="rId21" Type="http://schemas.openxmlformats.org/officeDocument/2006/relationships/image" Target="../media/image30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hyperlink" Target="http://search.babylon.com/imageres.php?iu=http://www.botanic-place.com/news/wp-content/uploads/2011/02/17022011_01.jpg&amp;ir=http://www.botanic-place.com/news/2011/02/un-engrais-extrait-dun-champignon/&amp;ig=http://t2.gstatic.com/images?q=tbn:ANd9GcTQFJqes8eztwR5Kh5wwU_OxGlcaxmAQAS6JKKeZQaeuJ6iRcmL2Rhnnw&amp;h=229&amp;w=300&amp;q=champignon+sol&amp;babsrc=home" TargetMode="External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3.jpeg"/><Relationship Id="rId1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.pn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19" Type="http://schemas.openxmlformats.org/officeDocument/2006/relationships/image" Target="../media/image45.jpeg"/><Relationship Id="rId4" Type="http://schemas.openxmlformats.org/officeDocument/2006/relationships/image" Target="../media/image34.png"/><Relationship Id="rId9" Type="http://schemas.openxmlformats.org/officeDocument/2006/relationships/image" Target="../media/image12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1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emf"/><Relationship Id="rId5" Type="http://schemas.openxmlformats.org/officeDocument/2006/relationships/image" Target="../media/image60.emf"/><Relationship Id="rId10" Type="http://schemas.openxmlformats.org/officeDocument/2006/relationships/image" Target="../media/image64.emf"/><Relationship Id="rId4" Type="http://schemas.openxmlformats.org/officeDocument/2006/relationships/image" Target="../media/image59.emf"/><Relationship Id="rId9" Type="http://schemas.openxmlformats.org/officeDocument/2006/relationships/image" Target="../media/image6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coblands.co.uk/files/ecomproducts-img1-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43320"/>
            <a:ext cx="1851259" cy="215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59344"/>
            <a:ext cx="2448272" cy="183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0" y="1052736"/>
            <a:ext cx="9134142" cy="1440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http://www-intranet.angers.inra.fr/cfbp/images/I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202" y="188640"/>
            <a:ext cx="1791814" cy="733297"/>
          </a:xfrm>
          <a:prstGeom prst="rect">
            <a:avLst/>
          </a:prstGeom>
          <a:noFill/>
        </p:spPr>
      </p:pic>
      <p:pic>
        <p:nvPicPr>
          <p:cNvPr id="6" name="Picture 4" descr="http://www.thelegumeportal.net/images/logoAgroecolog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17918"/>
            <a:ext cx="2232248" cy="685755"/>
          </a:xfrm>
          <a:prstGeom prst="rect">
            <a:avLst/>
          </a:prstGeom>
          <a:noFill/>
        </p:spPr>
      </p:pic>
      <p:pic>
        <p:nvPicPr>
          <p:cNvPr id="7" name="Picture 6" descr="http://static2.dmcdn.net/static/user/957/758/34857759:avatar_large.jpg?201301180910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3" y="0"/>
            <a:ext cx="1030536" cy="1030537"/>
          </a:xfrm>
          <a:prstGeom prst="rect">
            <a:avLst/>
          </a:prstGeom>
          <a:noFill/>
        </p:spPr>
      </p:pic>
      <p:pic>
        <p:nvPicPr>
          <p:cNvPr id="8" name="Picture 1" descr="\\pommard\mse-users$\embourgeois\Mes documents\Emilie\Dossier thèse\Oral sujet de thèse\photos oral thèse\ed-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2920" y="0"/>
            <a:ext cx="1106872" cy="1030536"/>
          </a:xfrm>
          <a:prstGeom prst="rect">
            <a:avLst/>
          </a:prstGeom>
          <a:noFill/>
        </p:spPr>
      </p:pic>
      <p:grpSp>
        <p:nvGrpSpPr>
          <p:cNvPr id="9" name="Groupe 25"/>
          <p:cNvGrpSpPr/>
          <p:nvPr/>
        </p:nvGrpSpPr>
        <p:grpSpPr>
          <a:xfrm>
            <a:off x="6516216" y="1443320"/>
            <a:ext cx="2304256" cy="2160240"/>
            <a:chOff x="1475656" y="5001106"/>
            <a:chExt cx="1944216" cy="1668254"/>
          </a:xfrm>
        </p:grpSpPr>
        <p:pic>
          <p:nvPicPr>
            <p:cNvPr id="10" name="Picture 8" descr="http://t2.gstatic.com/images?q=tbn:ANd9GcQkPn84rNDoR5WfIZuRMpOI9dgRnNd4G0vh6JMVrGuiWUnPFPJx67JKrN4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5289138"/>
              <a:ext cx="864096" cy="912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4" descr="http://t2.gstatic.com/images?q=tbn:ANd9GcTQFJqes8eztwR5Kh5wwU_OxGlcaxmAQAS6JKKeZQaeuJ6iRcmL2Rhnnw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39752" y="5392950"/>
              <a:ext cx="1080120" cy="7037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2" descr="WEB-BACTERIES-0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99531" y="5875183"/>
              <a:ext cx="695609" cy="4997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7" descr="listeri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79712" y="6153234"/>
              <a:ext cx="498080" cy="5161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21" descr="Afficher l'image en taille réell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1720" y="5001106"/>
              <a:ext cx="733923" cy="4695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5" name="Groupe 24"/>
          <p:cNvGrpSpPr/>
          <p:nvPr/>
        </p:nvGrpSpPr>
        <p:grpSpPr>
          <a:xfrm>
            <a:off x="179512" y="3985320"/>
            <a:ext cx="8856984" cy="2612032"/>
            <a:chOff x="179512" y="2420888"/>
            <a:chExt cx="8856984" cy="2612032"/>
          </a:xfrm>
        </p:grpSpPr>
        <p:sp>
          <p:nvSpPr>
            <p:cNvPr id="24" name="Rectangle 23"/>
            <p:cNvSpPr/>
            <p:nvPr/>
          </p:nvSpPr>
          <p:spPr>
            <a:xfrm>
              <a:off x="251520" y="3645024"/>
              <a:ext cx="8640960" cy="79208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520" y="2420888"/>
              <a:ext cx="8640960" cy="115212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5642" y="2518023"/>
              <a:ext cx="86768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bg1"/>
                  </a:solidFill>
                </a:rPr>
                <a:t>Réhabilitation du patrimoine microbien par implantation de </a:t>
              </a:r>
              <a:r>
                <a:rPr lang="fr-FR" sz="2800" b="1" i="1" dirty="0" smtClean="0">
                  <a:solidFill>
                    <a:schemeClr val="bg1"/>
                  </a:solidFill>
                </a:rPr>
                <a:t>Miscanthus x </a:t>
              </a:r>
              <a:r>
                <a:rPr lang="fr-FR" sz="2800" b="1" i="1" dirty="0" err="1" smtClean="0">
                  <a:solidFill>
                    <a:schemeClr val="bg1"/>
                  </a:solidFill>
                </a:rPr>
                <a:t>giganteus</a:t>
              </a:r>
              <a:r>
                <a:rPr lang="fr-FR" sz="2800" b="1" i="1" dirty="0" smtClean="0">
                  <a:solidFill>
                    <a:schemeClr val="bg1"/>
                  </a:solidFill>
                </a:rPr>
                <a:t>  </a:t>
              </a:r>
              <a:r>
                <a:rPr lang="fr-FR" sz="2800" b="1" dirty="0" smtClean="0">
                  <a:solidFill>
                    <a:schemeClr val="bg1"/>
                  </a:solidFill>
                </a:rPr>
                <a:t>dans</a:t>
              </a:r>
              <a:r>
                <a:rPr lang="fr-FR" sz="2800" b="1" i="1" dirty="0" smtClean="0">
                  <a:solidFill>
                    <a:schemeClr val="bg1"/>
                  </a:solidFill>
                </a:rPr>
                <a:t> </a:t>
              </a:r>
              <a:r>
                <a:rPr lang="fr-FR" sz="2800" b="1" dirty="0" smtClean="0">
                  <a:solidFill>
                    <a:schemeClr val="bg1"/>
                  </a:solidFill>
                </a:rPr>
                <a:t>des sols pollués</a:t>
              </a:r>
              <a:endParaRPr lang="fr-FR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512" y="3668444"/>
              <a:ext cx="8856984" cy="1364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/>
                <a:t>Bourgeois E.</a:t>
              </a:r>
              <a:r>
                <a:rPr lang="fr-FR" sz="2000" b="1" baseline="30000" dirty="0" smtClean="0"/>
                <a:t>1</a:t>
              </a:r>
              <a:r>
                <a:rPr lang="fr-FR" sz="2000" b="1" dirty="0" smtClean="0"/>
                <a:t>, </a:t>
              </a:r>
              <a:r>
                <a:rPr lang="fr-FR" sz="2000" b="1" dirty="0" err="1" smtClean="0"/>
                <a:t>Dequiedt</a:t>
              </a:r>
              <a:r>
                <a:rPr lang="fr-FR" sz="2000" b="1" dirty="0" smtClean="0"/>
                <a:t> S.</a:t>
              </a:r>
              <a:r>
                <a:rPr lang="fr-FR" sz="2000" b="1" baseline="30000" dirty="0" smtClean="0"/>
                <a:t>1</a:t>
              </a:r>
              <a:r>
                <a:rPr lang="fr-FR" sz="2000" b="1" dirty="0" smtClean="0"/>
                <a:t>, Lelievre M.</a:t>
              </a:r>
              <a:r>
                <a:rPr lang="fr-FR" sz="2000" b="1" baseline="30000" dirty="0" smtClean="0"/>
                <a:t>1</a:t>
              </a:r>
              <a:r>
                <a:rPr lang="fr-FR" sz="2000" b="1" dirty="0" smtClean="0"/>
                <a:t>, van Oort F.</a:t>
              </a:r>
              <a:r>
                <a:rPr lang="fr-FR" sz="2000" b="1" baseline="30000" dirty="0" smtClean="0"/>
                <a:t>2</a:t>
              </a:r>
              <a:r>
                <a:rPr lang="fr-FR" sz="2000" b="1" dirty="0" smtClean="0"/>
                <a:t>, Lamy I.</a:t>
              </a:r>
              <a:r>
                <a:rPr lang="fr-FR" sz="2000" b="1" baseline="30000" dirty="0" smtClean="0"/>
                <a:t>2</a:t>
              </a:r>
              <a:r>
                <a:rPr lang="fr-FR" sz="2000" b="1" dirty="0" smtClean="0"/>
                <a:t>, </a:t>
              </a:r>
              <a:r>
                <a:rPr lang="fr-FR" sz="2000" b="1" dirty="0" err="1" smtClean="0"/>
                <a:t>Maron</a:t>
              </a:r>
              <a:r>
                <a:rPr lang="fr-FR" sz="2000" b="1" dirty="0" smtClean="0"/>
                <a:t> P.A.</a:t>
              </a:r>
              <a:r>
                <a:rPr lang="fr-FR" sz="2000" b="1" baseline="30000" dirty="0" smtClean="0"/>
                <a:t>1</a:t>
              </a:r>
              <a:r>
                <a:rPr lang="fr-FR" sz="2000" b="1" dirty="0" smtClean="0"/>
                <a:t>, </a:t>
              </a:r>
              <a:r>
                <a:rPr lang="fr-FR" sz="2000" b="1" dirty="0" err="1" smtClean="0"/>
                <a:t>Ranjard</a:t>
              </a:r>
              <a:r>
                <a:rPr lang="fr-FR" sz="2000" b="1" dirty="0" smtClean="0"/>
                <a:t> L.</a:t>
              </a:r>
              <a:r>
                <a:rPr lang="fr-FR" sz="2000" b="1" baseline="30000" dirty="0" smtClean="0"/>
                <a:t>1 </a:t>
              </a:r>
            </a:p>
            <a:p>
              <a:pPr algn="ctr"/>
              <a:endParaRPr lang="fr-FR" sz="1600" b="1" baseline="30000" dirty="0" smtClean="0"/>
            </a:p>
            <a:p>
              <a:pPr marL="342900" indent="-342900" algn="ctr"/>
              <a:r>
                <a:rPr lang="fr-FR" sz="1600" i="1" baseline="30000" dirty="0" smtClean="0"/>
                <a:t>1.</a:t>
              </a:r>
              <a:r>
                <a:rPr lang="fr-FR" sz="1600" i="1" dirty="0" smtClean="0"/>
                <a:t> INRA Dijon, UMR 1347 Agroécologie,  </a:t>
              </a:r>
              <a:r>
                <a:rPr lang="fr-FR" sz="1600" i="1" dirty="0" err="1" smtClean="0"/>
                <a:t>GenoSol</a:t>
              </a:r>
              <a:endParaRPr lang="fr-FR" sz="1600" i="1" dirty="0" smtClean="0"/>
            </a:p>
            <a:p>
              <a:pPr marL="342900" indent="-342900" algn="ctr"/>
              <a:r>
                <a:rPr lang="fr-FR" sz="1600" i="1" baseline="30000" dirty="0" smtClean="0"/>
                <a:t>2.</a:t>
              </a:r>
              <a:r>
                <a:rPr lang="fr-FR" sz="1600" i="1" dirty="0" smtClean="0"/>
                <a:t> INRA Versailles, UR251-PESSAC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19864" y="6334471"/>
            <a:ext cx="1224136" cy="52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://www-pessac.versailles.inra.fr/images/logo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40134" y="53531"/>
            <a:ext cx="1512168" cy="45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ZoneTexte 55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</a:t>
            </a:r>
            <a:r>
              <a:rPr lang="fr-FR" b="1" dirty="0" err="1" smtClean="0">
                <a:solidFill>
                  <a:schemeClr val="bg1"/>
                </a:solidFill>
              </a:rPr>
              <a:t>scientifiqu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" name="Groupe 56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51" name="Groupe 50"/>
          <p:cNvGrpSpPr/>
          <p:nvPr/>
        </p:nvGrpSpPr>
        <p:grpSpPr>
          <a:xfrm>
            <a:off x="435740" y="1133476"/>
            <a:ext cx="8708516" cy="807658"/>
            <a:chOff x="435740" y="1133476"/>
            <a:chExt cx="8708516" cy="807658"/>
          </a:xfrm>
        </p:grpSpPr>
        <p:sp>
          <p:nvSpPr>
            <p:cNvPr id="27" name="Rectangle 26"/>
            <p:cNvSpPr/>
            <p:nvPr/>
          </p:nvSpPr>
          <p:spPr>
            <a:xfrm>
              <a:off x="435740" y="1153319"/>
              <a:ext cx="8676456" cy="36004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39552" y="1133476"/>
              <a:ext cx="5688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2000" dirty="0" smtClean="0"/>
                <a:t> Composition des communautés bactériennes</a:t>
              </a:r>
              <a:endParaRPr lang="fr-FR" sz="2000" dirty="0"/>
            </a:p>
          </p:txBody>
        </p:sp>
        <p:pic>
          <p:nvPicPr>
            <p:cNvPr id="44" name="Picture 7" descr="http://img.maxisciences.com/recyclage/bacteries-illustration_17726_w25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44530" y="1149046"/>
              <a:ext cx="699726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1" name="Rectangle 70"/>
          <p:cNvSpPr/>
          <p:nvPr/>
        </p:nvSpPr>
        <p:spPr>
          <a:xfrm>
            <a:off x="467544" y="69269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1. Etude synchronique -&gt; Effet système grande culture vs culture pérenne (4 ans)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551762" y="6093296"/>
            <a:ext cx="8748464" cy="648072"/>
            <a:chOff x="504056" y="6021288"/>
            <a:chExt cx="8748464" cy="648072"/>
          </a:xfrm>
        </p:grpSpPr>
        <p:grpSp>
          <p:nvGrpSpPr>
            <p:cNvPr id="52" name="Groupe 51"/>
            <p:cNvGrpSpPr/>
            <p:nvPr/>
          </p:nvGrpSpPr>
          <p:grpSpPr>
            <a:xfrm>
              <a:off x="504056" y="6021288"/>
              <a:ext cx="8748464" cy="605100"/>
              <a:chOff x="395536" y="5410604"/>
              <a:chExt cx="8748464" cy="605100"/>
            </a:xfrm>
          </p:grpSpPr>
          <p:sp>
            <p:nvSpPr>
              <p:cNvPr id="34" name="ZoneTexte 33"/>
              <p:cNvSpPr txBox="1"/>
              <p:nvPr/>
            </p:nvSpPr>
            <p:spPr>
              <a:xfrm>
                <a:off x="395536" y="5677150"/>
                <a:ext cx="87484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Genres majoritaires </a:t>
                </a:r>
                <a:r>
                  <a:rPr lang="fr-FR" sz="1600" dirty="0" smtClean="0"/>
                  <a:t>résistants métaux lourds , dégradation HAP, hormones -&gt; </a:t>
                </a:r>
                <a:r>
                  <a:rPr lang="fr-FR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signature sols pollués</a:t>
                </a:r>
                <a:endParaRPr lang="fr-FR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2039510" y="5410604"/>
                <a:ext cx="5892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Structure </a:t>
                </a:r>
                <a:r>
                  <a:rPr lang="fr-FR" sz="1600" dirty="0" smtClean="0"/>
                  <a:t>communauté bactéries </a:t>
                </a:r>
                <a:r>
                  <a:rPr lang="fr-FR" sz="1600" dirty="0" err="1" smtClean="0"/>
                  <a:t>MxG</a:t>
                </a:r>
                <a:r>
                  <a:rPr lang="fr-FR" sz="1600" dirty="0" smtClean="0"/>
                  <a:t> / </a:t>
                </a:r>
                <a:r>
                  <a:rPr lang="fr-FR" sz="1600" dirty="0" err="1" smtClean="0"/>
                  <a:t>Conv</a:t>
                </a:r>
                <a:r>
                  <a:rPr lang="fr-FR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très similaires</a:t>
                </a:r>
                <a:endParaRPr lang="fr-FR" sz="1600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39552" y="6021288"/>
              <a:ext cx="8424936" cy="648072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395536" y="561072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1600" dirty="0" smtClean="0"/>
              <a:t> Forte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pression de sélection </a:t>
            </a:r>
            <a:r>
              <a:rPr lang="fr-FR" sz="1600" dirty="0" smtClean="0"/>
              <a:t>de l’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historique du site </a:t>
            </a:r>
            <a:r>
              <a:rPr lang="fr-FR" sz="1600" dirty="0" smtClean="0"/>
              <a:t>sur les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communautés bactériennes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611560" y="1700808"/>
            <a:ext cx="4562475" cy="3609975"/>
            <a:chOff x="611560" y="1700808"/>
            <a:chExt cx="4562475" cy="36099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700808"/>
              <a:ext cx="4562475" cy="360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ZoneTexte 44"/>
            <p:cNvSpPr txBox="1"/>
            <p:nvPr/>
          </p:nvSpPr>
          <p:spPr>
            <a:xfrm>
              <a:off x="2370658" y="3068960"/>
              <a:ext cx="504056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92D050"/>
                  </a:solidFill>
                </a:rPr>
                <a:t>MxG</a:t>
              </a:r>
              <a:endParaRPr lang="fr-FR" sz="1100" b="1" dirty="0">
                <a:solidFill>
                  <a:srgbClr val="92D050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131840" y="3205025"/>
              <a:ext cx="504056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FF0000"/>
                  </a:solidFill>
                </a:rPr>
                <a:t>Conv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364088" y="1556792"/>
            <a:ext cx="2636553" cy="4024497"/>
            <a:chOff x="5364088" y="1556792"/>
            <a:chExt cx="2636553" cy="40244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1556792"/>
              <a:ext cx="2636553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ZoneTexte 38"/>
            <p:cNvSpPr txBox="1"/>
            <p:nvPr/>
          </p:nvSpPr>
          <p:spPr>
            <a:xfrm>
              <a:off x="5830429" y="5335068"/>
              <a:ext cx="45386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92D050"/>
                  </a:solidFill>
                </a:rPr>
                <a:t>MxG</a:t>
              </a:r>
              <a:endParaRPr lang="fr-FR" sz="1000" b="1" dirty="0">
                <a:solidFill>
                  <a:srgbClr val="92D050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420355" y="5327117"/>
              <a:ext cx="5040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FF0000"/>
                  </a:solidFill>
                </a:rPr>
                <a:t>Conv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48264" y="4493218"/>
              <a:ext cx="936104" cy="86409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48264" y="3701129"/>
              <a:ext cx="936104" cy="383893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67544" y="1340768"/>
            <a:ext cx="8676456" cy="360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539552" y="1320063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 Diversité des champignons</a:t>
            </a:r>
            <a:endParaRPr lang="fr-FR" sz="2000" dirty="0"/>
          </a:p>
        </p:txBody>
      </p:sp>
      <p:grpSp>
        <p:nvGrpSpPr>
          <p:cNvPr id="2" name="Groupe 5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61" name="Rectangle 6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57" name="ZoneTexte 56"/>
          <p:cNvSpPr txBox="1"/>
          <p:nvPr/>
        </p:nvSpPr>
        <p:spPr>
          <a:xfrm>
            <a:off x="467544" y="539470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Effet ++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smtClean="0"/>
              <a:t>sur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diversité</a:t>
            </a:r>
            <a:r>
              <a:rPr lang="fr-FR" sz="1600" dirty="0" smtClean="0"/>
              <a:t>,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richesse </a:t>
            </a:r>
            <a:r>
              <a:rPr lang="fr-FR" sz="1600" dirty="0" smtClean="0"/>
              <a:t>des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champignons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7544" y="76470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1. Etude synchronique -&gt; Effet système grande culture vs culture pérenne (4 ans)</a:t>
            </a:r>
          </a:p>
        </p:txBody>
      </p:sp>
      <p:pic>
        <p:nvPicPr>
          <p:cNvPr id="32770" name="Picture 2" descr="http://www.isa-aquitaine.fr/sites/isa.aquisante.priv/files/articles/champign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0530" y="1340768"/>
            <a:ext cx="813470" cy="74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0" name="Groupe 79"/>
          <p:cNvGrpSpPr/>
          <p:nvPr/>
        </p:nvGrpSpPr>
        <p:grpSpPr>
          <a:xfrm>
            <a:off x="747030" y="6021288"/>
            <a:ext cx="8064896" cy="432048"/>
            <a:chOff x="556644" y="5805264"/>
            <a:chExt cx="8064896" cy="432048"/>
          </a:xfrm>
        </p:grpSpPr>
        <p:sp>
          <p:nvSpPr>
            <p:cNvPr id="76" name="Rectangle 75"/>
            <p:cNvSpPr/>
            <p:nvPr/>
          </p:nvSpPr>
          <p:spPr>
            <a:xfrm>
              <a:off x="556644" y="5805264"/>
              <a:ext cx="8064896" cy="432048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1560" y="5852659"/>
              <a:ext cx="79928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Stimulation </a:t>
              </a:r>
              <a:r>
                <a:rPr lang="fr-FR" sz="1600" dirty="0" smtClean="0"/>
                <a:t>des champignons après 4 ans sous </a:t>
              </a:r>
              <a:r>
                <a:rPr lang="fr-FR" sz="1600" dirty="0" err="1" smtClean="0"/>
                <a:t>MxG</a:t>
              </a:r>
              <a:endParaRPr lang="fr-FR" sz="1600" dirty="0" smtClean="0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1996804" y="1925574"/>
            <a:ext cx="1549990" cy="3087602"/>
            <a:chOff x="1996804" y="1925574"/>
            <a:chExt cx="1549990" cy="3087602"/>
          </a:xfrm>
        </p:grpSpPr>
        <p:grpSp>
          <p:nvGrpSpPr>
            <p:cNvPr id="73" name="Groupe 72"/>
            <p:cNvGrpSpPr/>
            <p:nvPr/>
          </p:nvGrpSpPr>
          <p:grpSpPr>
            <a:xfrm>
              <a:off x="1996804" y="1925574"/>
              <a:ext cx="1549990" cy="3087602"/>
              <a:chOff x="1979712" y="2036476"/>
              <a:chExt cx="1549990" cy="3087602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1979712" y="2036476"/>
                <a:ext cx="1549990" cy="3087602"/>
                <a:chOff x="1979712" y="2036476"/>
                <a:chExt cx="1549990" cy="3087602"/>
              </a:xfrm>
            </p:grpSpPr>
            <p:sp>
              <p:nvSpPr>
                <p:cNvPr id="44" name="ZoneTexte 43"/>
                <p:cNvSpPr txBox="1"/>
                <p:nvPr/>
              </p:nvSpPr>
              <p:spPr>
                <a:xfrm>
                  <a:off x="2373936" y="2036476"/>
                  <a:ext cx="10081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 smtClean="0"/>
                    <a:t>Diversité</a:t>
                  </a:r>
                  <a:endParaRPr lang="fr-FR" sz="1400" dirty="0"/>
                </a:p>
              </p:txBody>
            </p:sp>
            <p:grpSp>
              <p:nvGrpSpPr>
                <p:cNvPr id="50" name="Groupe 49"/>
                <p:cNvGrpSpPr/>
                <p:nvPr/>
              </p:nvGrpSpPr>
              <p:grpSpPr>
                <a:xfrm>
                  <a:off x="1979712" y="2351457"/>
                  <a:ext cx="1549990" cy="2772621"/>
                  <a:chOff x="2229922" y="2351457"/>
                  <a:chExt cx="1549990" cy="2772621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351457"/>
                    <a:ext cx="1296144" cy="27726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45" name="ZoneTexte 44"/>
                  <p:cNvSpPr txBox="1"/>
                  <p:nvPr/>
                </p:nvSpPr>
                <p:spPr>
                  <a:xfrm rot="16200000">
                    <a:off x="1712655" y="3627690"/>
                    <a:ext cx="129614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dirty="0" smtClean="0"/>
                      <a:t>Shannon</a:t>
                    </a:r>
                    <a:endParaRPr lang="fr-FR" sz="1100" dirty="0"/>
                  </a:p>
                </p:txBody>
              </p:sp>
            </p:grpSp>
          </p:grpSp>
          <p:sp>
            <p:nvSpPr>
              <p:cNvPr id="39" name="ZoneTexte 38"/>
              <p:cNvSpPr txBox="1"/>
              <p:nvPr/>
            </p:nvSpPr>
            <p:spPr>
              <a:xfrm>
                <a:off x="2572868" y="256490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*</a:t>
                </a:r>
                <a:endParaRPr lang="fr-FR" sz="1400" b="1" dirty="0"/>
              </a:p>
            </p:txBody>
          </p:sp>
        </p:grpSp>
        <p:grpSp>
          <p:nvGrpSpPr>
            <p:cNvPr id="83" name="Groupe 82"/>
            <p:cNvGrpSpPr/>
            <p:nvPr/>
          </p:nvGrpSpPr>
          <p:grpSpPr>
            <a:xfrm>
              <a:off x="2483768" y="4686108"/>
              <a:ext cx="952455" cy="251073"/>
              <a:chOff x="2483768" y="4686108"/>
              <a:chExt cx="952455" cy="251073"/>
            </a:xfrm>
          </p:grpSpPr>
          <p:sp>
            <p:nvSpPr>
              <p:cNvPr id="81" name="ZoneTexte 80"/>
              <p:cNvSpPr txBox="1"/>
              <p:nvPr/>
            </p:nvSpPr>
            <p:spPr>
              <a:xfrm>
                <a:off x="2483768" y="4686108"/>
                <a:ext cx="5040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10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2952899" y="4690960"/>
                <a:ext cx="48332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4" name="Groupe 93"/>
          <p:cNvGrpSpPr/>
          <p:nvPr/>
        </p:nvGrpSpPr>
        <p:grpSpPr>
          <a:xfrm>
            <a:off x="3869013" y="1934120"/>
            <a:ext cx="1555811" cy="3079056"/>
            <a:chOff x="3869013" y="1934120"/>
            <a:chExt cx="1555811" cy="3079056"/>
          </a:xfrm>
        </p:grpSpPr>
        <p:grpSp>
          <p:nvGrpSpPr>
            <p:cNvPr id="60" name="Groupe 59"/>
            <p:cNvGrpSpPr/>
            <p:nvPr/>
          </p:nvGrpSpPr>
          <p:grpSpPr>
            <a:xfrm>
              <a:off x="3869013" y="1934120"/>
              <a:ext cx="1555811" cy="3079056"/>
              <a:chOff x="3869013" y="2045022"/>
              <a:chExt cx="1555811" cy="3079056"/>
            </a:xfrm>
          </p:grpSpPr>
          <p:grpSp>
            <p:nvGrpSpPr>
              <p:cNvPr id="53" name="Groupe 52"/>
              <p:cNvGrpSpPr/>
              <p:nvPr/>
            </p:nvGrpSpPr>
            <p:grpSpPr>
              <a:xfrm>
                <a:off x="3869013" y="2045022"/>
                <a:ext cx="1555811" cy="3079056"/>
                <a:chOff x="3869013" y="2045022"/>
                <a:chExt cx="1555811" cy="3079056"/>
              </a:xfrm>
            </p:grpSpPr>
            <p:grpSp>
              <p:nvGrpSpPr>
                <p:cNvPr id="52" name="Groupe 51"/>
                <p:cNvGrpSpPr/>
                <p:nvPr/>
              </p:nvGrpSpPr>
              <p:grpSpPr>
                <a:xfrm>
                  <a:off x="4139951" y="2045022"/>
                  <a:ext cx="1284873" cy="3079056"/>
                  <a:chOff x="4139951" y="2045022"/>
                  <a:chExt cx="1284873" cy="3079056"/>
                </a:xfrm>
              </p:grpSpPr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139951" y="2351457"/>
                    <a:ext cx="1284873" cy="27726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4268142" y="2045022"/>
                    <a:ext cx="10081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 smtClean="0"/>
                      <a:t>Richesse</a:t>
                    </a:r>
                    <a:endParaRPr lang="fr-FR" sz="1400" dirty="0"/>
                  </a:p>
                </p:txBody>
              </p:sp>
            </p:grpSp>
            <p:sp>
              <p:nvSpPr>
                <p:cNvPr id="47" name="ZoneTexte 46"/>
                <p:cNvSpPr txBox="1"/>
                <p:nvPr/>
              </p:nvSpPr>
              <p:spPr>
                <a:xfrm rot="16200000">
                  <a:off x="3351746" y="3577681"/>
                  <a:ext cx="12961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dirty="0" smtClean="0"/>
                    <a:t>Nombre d’</a:t>
                  </a:r>
                  <a:r>
                    <a:rPr lang="fr-FR" sz="1100" dirty="0" err="1" smtClean="0"/>
                    <a:t>OTUs</a:t>
                  </a:r>
                  <a:endParaRPr lang="fr-FR" sz="1100" dirty="0"/>
                </a:p>
              </p:txBody>
            </p:sp>
          </p:grpSp>
          <p:sp>
            <p:nvSpPr>
              <p:cNvPr id="56" name="ZoneTexte 55"/>
              <p:cNvSpPr txBox="1"/>
              <p:nvPr/>
            </p:nvSpPr>
            <p:spPr>
              <a:xfrm>
                <a:off x="4503632" y="2763836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*</a:t>
                </a:r>
                <a:endParaRPr lang="fr-FR" sz="1400" b="1" dirty="0"/>
              </a:p>
            </p:txBody>
          </p:sp>
        </p:grpSp>
        <p:grpSp>
          <p:nvGrpSpPr>
            <p:cNvPr id="87" name="Groupe 86"/>
            <p:cNvGrpSpPr/>
            <p:nvPr/>
          </p:nvGrpSpPr>
          <p:grpSpPr>
            <a:xfrm>
              <a:off x="4403682" y="4692096"/>
              <a:ext cx="905599" cy="249320"/>
              <a:chOff x="2513301" y="4675058"/>
              <a:chExt cx="905599" cy="249320"/>
            </a:xfrm>
          </p:grpSpPr>
          <p:sp>
            <p:nvSpPr>
              <p:cNvPr id="88" name="ZoneTexte 87"/>
              <p:cNvSpPr txBox="1"/>
              <p:nvPr/>
            </p:nvSpPr>
            <p:spPr>
              <a:xfrm>
                <a:off x="2513301" y="4678157"/>
                <a:ext cx="48696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10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2953749" y="4675058"/>
                <a:ext cx="46515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5" name="Groupe 94"/>
          <p:cNvGrpSpPr/>
          <p:nvPr/>
        </p:nvGrpSpPr>
        <p:grpSpPr>
          <a:xfrm>
            <a:off x="5724128" y="1937760"/>
            <a:ext cx="1549208" cy="3075416"/>
            <a:chOff x="5724128" y="1937760"/>
            <a:chExt cx="1549208" cy="3075416"/>
          </a:xfrm>
        </p:grpSpPr>
        <p:grpSp>
          <p:nvGrpSpPr>
            <p:cNvPr id="55" name="Groupe 54"/>
            <p:cNvGrpSpPr/>
            <p:nvPr/>
          </p:nvGrpSpPr>
          <p:grpSpPr>
            <a:xfrm>
              <a:off x="5724128" y="1937760"/>
              <a:ext cx="1549208" cy="3075416"/>
              <a:chOff x="5831104" y="2048662"/>
              <a:chExt cx="1549208" cy="3075416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6095439" y="2048662"/>
                <a:ext cx="1284873" cy="3075416"/>
                <a:chOff x="6095439" y="2048662"/>
                <a:chExt cx="1284873" cy="3075416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095439" y="2351457"/>
                  <a:ext cx="1284873" cy="2772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8" name="ZoneTexte 47"/>
                <p:cNvSpPr txBox="1"/>
                <p:nvPr/>
              </p:nvSpPr>
              <p:spPr>
                <a:xfrm>
                  <a:off x="6224544" y="2048662"/>
                  <a:ext cx="10081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 err="1" smtClean="0"/>
                    <a:t>Equitabilité</a:t>
                  </a:r>
                  <a:endParaRPr lang="fr-FR" sz="1400" dirty="0"/>
                </a:p>
              </p:txBody>
            </p:sp>
          </p:grpSp>
          <p:sp>
            <p:nvSpPr>
              <p:cNvPr id="49" name="ZoneTexte 48"/>
              <p:cNvSpPr txBox="1"/>
              <p:nvPr/>
            </p:nvSpPr>
            <p:spPr>
              <a:xfrm rot="16200000">
                <a:off x="5313837" y="3548403"/>
                <a:ext cx="12961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err="1" smtClean="0"/>
                  <a:t>Evenness</a:t>
                </a:r>
                <a:endParaRPr lang="fr-FR" sz="1100" dirty="0"/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6261627" y="4687320"/>
              <a:ext cx="911911" cy="251073"/>
              <a:chOff x="2499038" y="4686108"/>
              <a:chExt cx="911911" cy="251073"/>
            </a:xfrm>
          </p:grpSpPr>
          <p:sp>
            <p:nvSpPr>
              <p:cNvPr id="91" name="ZoneTexte 90"/>
              <p:cNvSpPr txBox="1"/>
              <p:nvPr/>
            </p:nvSpPr>
            <p:spPr>
              <a:xfrm>
                <a:off x="2499038" y="4686108"/>
                <a:ext cx="48696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10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2945798" y="4690960"/>
                <a:ext cx="46515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10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/>
          <p:nvPr/>
        </p:nvGrpSpPr>
        <p:grpSpPr>
          <a:xfrm>
            <a:off x="1763689" y="1196752"/>
            <a:ext cx="5616624" cy="4464496"/>
            <a:chOff x="1763688" y="1268760"/>
            <a:chExt cx="5692829" cy="4501753"/>
          </a:xfrm>
        </p:grpSpPr>
        <p:grpSp>
          <p:nvGrpSpPr>
            <p:cNvPr id="40" name="Groupe 39"/>
            <p:cNvGrpSpPr/>
            <p:nvPr/>
          </p:nvGrpSpPr>
          <p:grpSpPr>
            <a:xfrm>
              <a:off x="1763688" y="1268760"/>
              <a:ext cx="5692829" cy="4501753"/>
              <a:chOff x="1763688" y="1268760"/>
              <a:chExt cx="5692829" cy="450175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63688" y="1268760"/>
                <a:ext cx="5692829" cy="4501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3324011" y="2972650"/>
                <a:ext cx="504056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11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5619867" y="3428551"/>
                <a:ext cx="504056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4836907"/>
              <a:ext cx="16002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Rectangle 31"/>
          <p:cNvSpPr/>
          <p:nvPr/>
        </p:nvSpPr>
        <p:spPr>
          <a:xfrm>
            <a:off x="467544" y="1187227"/>
            <a:ext cx="8676456" cy="360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39552" y="118722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Composition des communautés de champignons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99728" y="5544302"/>
            <a:ext cx="561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Impact</a:t>
            </a:r>
            <a:r>
              <a:rPr lang="fr-FR" sz="1600" dirty="0" smtClean="0"/>
              <a:t> du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1600" dirty="0" smtClean="0"/>
              <a:t> sur c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ommunautés champignons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endParaRPr lang="fr-FR" sz="1600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" name="Groupe 46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54" name="ZoneTexte 53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34" name="ZoneTexte 33"/>
          <p:cNvSpPr txBox="1"/>
          <p:nvPr/>
        </p:nvSpPr>
        <p:spPr>
          <a:xfrm>
            <a:off x="395536" y="5818799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Différences</a:t>
            </a:r>
            <a:r>
              <a:rPr lang="fr-FR" sz="1600" dirty="0" smtClean="0"/>
              <a:t> significatives de composition sous </a:t>
            </a:r>
            <a:r>
              <a:rPr lang="fr-FR" sz="1600" dirty="0" err="1" smtClean="0"/>
              <a:t>MxG</a:t>
            </a:r>
            <a:r>
              <a:rPr lang="fr-FR" sz="1600" dirty="0" smtClean="0"/>
              <a:t> -&gt; </a:t>
            </a:r>
            <a:r>
              <a:rPr lang="fr-FR" sz="1600" i="1" dirty="0" err="1" smtClean="0"/>
              <a:t>Glomeromycota</a:t>
            </a:r>
            <a:r>
              <a:rPr lang="fr-FR" sz="1600" i="1" dirty="0" smtClean="0"/>
              <a:t> </a:t>
            </a:r>
            <a:r>
              <a:rPr lang="fr-FR" sz="1600" dirty="0" smtClean="0"/>
              <a:t>(symbioses)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Mortierella</a:t>
            </a:r>
            <a:endParaRPr lang="fr-FR" sz="1600" dirty="0"/>
          </a:p>
        </p:txBody>
      </p:sp>
      <p:sp>
        <p:nvSpPr>
          <p:cNvPr id="60" name="Rectangle 59"/>
          <p:cNvSpPr/>
          <p:nvPr/>
        </p:nvSpPr>
        <p:spPr>
          <a:xfrm>
            <a:off x="467544" y="72463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1. Etude synchronique -&gt; Effet système grande culture vs culture pérenne (4 ans)</a:t>
            </a:r>
          </a:p>
        </p:txBody>
      </p:sp>
      <p:pic>
        <p:nvPicPr>
          <p:cNvPr id="62" name="Picture 2" descr="http://www.isa-aquitaine.fr/sites/isa.aquisante.priv/files/articles/champign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6838" y="1196752"/>
            <a:ext cx="813470" cy="74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5" name="Groupe 34"/>
          <p:cNvGrpSpPr/>
          <p:nvPr/>
        </p:nvGrpSpPr>
        <p:grpSpPr>
          <a:xfrm>
            <a:off x="611560" y="6237312"/>
            <a:ext cx="8352928" cy="504056"/>
            <a:chOff x="611560" y="6221410"/>
            <a:chExt cx="8352928" cy="504056"/>
          </a:xfrm>
        </p:grpSpPr>
        <p:sp>
          <p:nvSpPr>
            <p:cNvPr id="36" name="Rectangle 35"/>
            <p:cNvSpPr/>
            <p:nvPr/>
          </p:nvSpPr>
          <p:spPr>
            <a:xfrm>
              <a:off x="611560" y="6221410"/>
              <a:ext cx="8352928" cy="504056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11560" y="6277067"/>
              <a:ext cx="835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Impact ++ </a:t>
              </a:r>
              <a:r>
                <a:rPr lang="fr-FR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dirty="0" smtClean="0"/>
                <a:t>sur la composition des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communautés </a:t>
              </a:r>
              <a:r>
                <a:rPr lang="fr-FR" dirty="0" smtClean="0"/>
                <a:t>de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champignons</a:t>
              </a:r>
              <a:endParaRPr lang="fr-FR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0"/>
          <p:cNvGrpSpPr/>
          <p:nvPr/>
        </p:nvGrpSpPr>
        <p:grpSpPr>
          <a:xfrm>
            <a:off x="467544" y="1142160"/>
            <a:ext cx="8676456" cy="400110"/>
            <a:chOff x="467544" y="1142160"/>
            <a:chExt cx="8676456" cy="400110"/>
          </a:xfrm>
        </p:grpSpPr>
        <p:sp>
          <p:nvSpPr>
            <p:cNvPr id="11" name="Rectangle 10"/>
            <p:cNvSpPr/>
            <p:nvPr/>
          </p:nvSpPr>
          <p:spPr>
            <a:xfrm>
              <a:off x="467544" y="1177702"/>
              <a:ext cx="8676456" cy="36004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9552" y="1142160"/>
              <a:ext cx="4968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2000" dirty="0" smtClean="0"/>
                <a:t> Biomasse moléculaire microbienne</a:t>
              </a:r>
              <a:endParaRPr lang="fr-FR" sz="2000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" name="Groupe 1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549077" y="723760"/>
            <a:ext cx="8594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2. Etude diachronique -&gt; Effet implantation de </a:t>
            </a:r>
            <a:r>
              <a:rPr lang="fr-FR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 en 2009 jusqu’à 2011</a:t>
            </a:r>
            <a:endParaRPr lang="fr-FR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Groupe 59"/>
          <p:cNvGrpSpPr/>
          <p:nvPr/>
        </p:nvGrpSpPr>
        <p:grpSpPr>
          <a:xfrm>
            <a:off x="467544" y="3767146"/>
            <a:ext cx="8676456" cy="400110"/>
            <a:chOff x="467544" y="3911162"/>
            <a:chExt cx="8676456" cy="400110"/>
          </a:xfrm>
        </p:grpSpPr>
        <p:sp>
          <p:nvSpPr>
            <p:cNvPr id="57" name="Rectangle 56"/>
            <p:cNvSpPr/>
            <p:nvPr/>
          </p:nvSpPr>
          <p:spPr>
            <a:xfrm>
              <a:off x="467544" y="3933056"/>
              <a:ext cx="8676456" cy="36004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39552" y="3911162"/>
              <a:ext cx="4968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2000" dirty="0" smtClean="0"/>
                <a:t> Diversité bactérienne</a:t>
              </a:r>
              <a:endParaRPr lang="fr-FR" sz="2000" dirty="0"/>
            </a:p>
          </p:txBody>
        </p:sp>
      </p:grpSp>
      <p:grpSp>
        <p:nvGrpSpPr>
          <p:cNvPr id="10" name="Groupe 32"/>
          <p:cNvGrpSpPr/>
          <p:nvPr/>
        </p:nvGrpSpPr>
        <p:grpSpPr>
          <a:xfrm>
            <a:off x="4067944" y="1628800"/>
            <a:ext cx="1944216" cy="2093771"/>
            <a:chOff x="3635896" y="1628800"/>
            <a:chExt cx="1944216" cy="209377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628800"/>
              <a:ext cx="1944216" cy="209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ZoneTexte 31"/>
            <p:cNvSpPr txBox="1"/>
            <p:nvPr/>
          </p:nvSpPr>
          <p:spPr>
            <a:xfrm>
              <a:off x="4131326" y="3478993"/>
              <a:ext cx="13767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2009           2010            2011</a:t>
              </a:r>
              <a:endParaRPr lang="fr-FR" sz="800" dirty="0"/>
            </a:p>
          </p:txBody>
        </p:sp>
      </p:grpSp>
      <p:grpSp>
        <p:nvGrpSpPr>
          <p:cNvPr id="12" name="Groupe 58"/>
          <p:cNvGrpSpPr/>
          <p:nvPr/>
        </p:nvGrpSpPr>
        <p:grpSpPr>
          <a:xfrm>
            <a:off x="467544" y="4293096"/>
            <a:ext cx="1944000" cy="2405142"/>
            <a:chOff x="539552" y="4293096"/>
            <a:chExt cx="1944000" cy="2405142"/>
          </a:xfrm>
        </p:grpSpPr>
        <p:grpSp>
          <p:nvGrpSpPr>
            <p:cNvPr id="13" name="Groupe 46"/>
            <p:cNvGrpSpPr/>
            <p:nvPr/>
          </p:nvGrpSpPr>
          <p:grpSpPr>
            <a:xfrm>
              <a:off x="539552" y="4293096"/>
              <a:ext cx="1944000" cy="2405142"/>
              <a:chOff x="755576" y="4264218"/>
              <a:chExt cx="1944000" cy="2405142"/>
            </a:xfrm>
          </p:grpSpPr>
          <p:grpSp>
            <p:nvGrpSpPr>
              <p:cNvPr id="14" name="Groupe 41"/>
              <p:cNvGrpSpPr/>
              <p:nvPr/>
            </p:nvGrpSpPr>
            <p:grpSpPr>
              <a:xfrm>
                <a:off x="755576" y="4569091"/>
                <a:ext cx="1944000" cy="2100269"/>
                <a:chOff x="755576" y="4437113"/>
                <a:chExt cx="1944000" cy="2100269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55576" y="4437113"/>
                  <a:ext cx="1944000" cy="2100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5" name="ZoneTexte 34"/>
                <p:cNvSpPr txBox="1"/>
                <p:nvPr/>
              </p:nvSpPr>
              <p:spPr>
                <a:xfrm>
                  <a:off x="1242343" y="6320909"/>
                  <a:ext cx="1376778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00" dirty="0" smtClean="0"/>
                    <a:t>2009           2010            2011</a:t>
                  </a:r>
                  <a:endParaRPr lang="fr-FR" sz="800" dirty="0"/>
                </a:p>
              </p:txBody>
            </p:sp>
          </p:grpSp>
          <p:sp>
            <p:nvSpPr>
              <p:cNvPr id="43" name="ZoneTexte 42"/>
              <p:cNvSpPr txBox="1"/>
              <p:nvPr/>
            </p:nvSpPr>
            <p:spPr>
              <a:xfrm>
                <a:off x="793080" y="4264218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 smtClean="0"/>
                  <a:t>Diversité (Shannon)</a:t>
                </a:r>
                <a:endParaRPr lang="fr-FR" sz="1400" u="sng" dirty="0"/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>
              <a:off x="2005590" y="5039561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*</a:t>
              </a:r>
              <a:endParaRPr lang="fr-FR" sz="1400" dirty="0"/>
            </a:p>
          </p:txBody>
        </p:sp>
      </p:grpSp>
      <p:grpSp>
        <p:nvGrpSpPr>
          <p:cNvPr id="15" name="Groupe 54"/>
          <p:cNvGrpSpPr/>
          <p:nvPr/>
        </p:nvGrpSpPr>
        <p:grpSpPr>
          <a:xfrm>
            <a:off x="2339752" y="4293603"/>
            <a:ext cx="2160240" cy="2392597"/>
            <a:chOff x="2483768" y="4293603"/>
            <a:chExt cx="2160240" cy="2392597"/>
          </a:xfrm>
        </p:grpSpPr>
        <p:grpSp>
          <p:nvGrpSpPr>
            <p:cNvPr id="16" name="Groupe 48"/>
            <p:cNvGrpSpPr/>
            <p:nvPr/>
          </p:nvGrpSpPr>
          <p:grpSpPr>
            <a:xfrm>
              <a:off x="2483768" y="4293603"/>
              <a:ext cx="2160240" cy="2392597"/>
              <a:chOff x="2806304" y="4264725"/>
              <a:chExt cx="2160240" cy="2392597"/>
            </a:xfrm>
          </p:grpSpPr>
          <p:grpSp>
            <p:nvGrpSpPr>
              <p:cNvPr id="17" name="Groupe 40"/>
              <p:cNvGrpSpPr/>
              <p:nvPr/>
            </p:nvGrpSpPr>
            <p:grpSpPr>
              <a:xfrm>
                <a:off x="2915816" y="4571598"/>
                <a:ext cx="1944216" cy="2085724"/>
                <a:chOff x="2915816" y="4439621"/>
                <a:chExt cx="1944216" cy="2113084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915816" y="4439621"/>
                  <a:ext cx="1944216" cy="211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ZoneTexte 36"/>
                <p:cNvSpPr txBox="1"/>
                <p:nvPr/>
              </p:nvSpPr>
              <p:spPr>
                <a:xfrm>
                  <a:off x="3443687" y="6337261"/>
                  <a:ext cx="1353863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00" dirty="0" smtClean="0"/>
                    <a:t>2009           2010           2011</a:t>
                  </a:r>
                  <a:endParaRPr lang="fr-FR" sz="800" dirty="0"/>
                </a:p>
              </p:txBody>
            </p:sp>
          </p:grpSp>
          <p:sp>
            <p:nvSpPr>
              <p:cNvPr id="45" name="ZoneTexte 44"/>
              <p:cNvSpPr txBox="1"/>
              <p:nvPr/>
            </p:nvSpPr>
            <p:spPr>
              <a:xfrm>
                <a:off x="2806304" y="4264725"/>
                <a:ext cx="2160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 smtClean="0"/>
                  <a:t>Richesse (nombre d’</a:t>
                </a:r>
                <a:r>
                  <a:rPr lang="fr-FR" sz="1400" u="sng" dirty="0" err="1" smtClean="0"/>
                  <a:t>OTUs</a:t>
                </a:r>
                <a:r>
                  <a:rPr lang="fr-FR" sz="1400" u="sng" dirty="0" smtClean="0"/>
                  <a:t>)</a:t>
                </a:r>
                <a:endParaRPr lang="fr-FR" sz="1400" u="sng" dirty="0"/>
              </a:p>
            </p:txBody>
          </p:sp>
        </p:grpSp>
        <p:sp>
          <p:nvSpPr>
            <p:cNvPr id="52" name="ZoneTexte 51"/>
            <p:cNvSpPr txBox="1"/>
            <p:nvPr/>
          </p:nvSpPr>
          <p:spPr>
            <a:xfrm>
              <a:off x="4067944" y="479415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*</a:t>
              </a:r>
              <a:endParaRPr lang="fr-FR" sz="1400" dirty="0"/>
            </a:p>
          </p:txBody>
        </p:sp>
      </p:grpSp>
      <p:grpSp>
        <p:nvGrpSpPr>
          <p:cNvPr id="18" name="Groupe 53"/>
          <p:cNvGrpSpPr/>
          <p:nvPr/>
        </p:nvGrpSpPr>
        <p:grpSpPr>
          <a:xfrm>
            <a:off x="4427984" y="4296096"/>
            <a:ext cx="1944000" cy="2395412"/>
            <a:chOff x="4644224" y="4296096"/>
            <a:chExt cx="1944000" cy="2395412"/>
          </a:xfrm>
        </p:grpSpPr>
        <p:grpSp>
          <p:nvGrpSpPr>
            <p:cNvPr id="20" name="Groupe 49"/>
            <p:cNvGrpSpPr/>
            <p:nvPr/>
          </p:nvGrpSpPr>
          <p:grpSpPr>
            <a:xfrm>
              <a:off x="4644224" y="4296096"/>
              <a:ext cx="1944000" cy="2395412"/>
              <a:chOff x="5076056" y="4267218"/>
              <a:chExt cx="1944000" cy="2395412"/>
            </a:xfrm>
          </p:grpSpPr>
          <p:grpSp>
            <p:nvGrpSpPr>
              <p:cNvPr id="26" name="Groupe 39"/>
              <p:cNvGrpSpPr/>
              <p:nvPr/>
            </p:nvGrpSpPr>
            <p:grpSpPr>
              <a:xfrm>
                <a:off x="5076056" y="4569091"/>
                <a:ext cx="1944000" cy="2093539"/>
                <a:chOff x="5076056" y="4437113"/>
                <a:chExt cx="1944000" cy="2093539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076056" y="4437113"/>
                  <a:ext cx="1944000" cy="2093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9" name="ZoneTexte 38"/>
                <p:cNvSpPr txBox="1"/>
                <p:nvPr/>
              </p:nvSpPr>
              <p:spPr>
                <a:xfrm>
                  <a:off x="5589638" y="6314083"/>
                  <a:ext cx="1376778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00" dirty="0" smtClean="0"/>
                    <a:t>2009           2010            2011</a:t>
                  </a:r>
                  <a:endParaRPr lang="fr-FR" sz="800" dirty="0"/>
                </a:p>
              </p:txBody>
            </p:sp>
          </p:grpSp>
          <p:sp>
            <p:nvSpPr>
              <p:cNvPr id="46" name="ZoneTexte 45"/>
              <p:cNvSpPr txBox="1"/>
              <p:nvPr/>
            </p:nvSpPr>
            <p:spPr>
              <a:xfrm>
                <a:off x="5101934" y="4267218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u="sng" dirty="0" err="1" smtClean="0"/>
                  <a:t>Equitabilité</a:t>
                </a:r>
                <a:r>
                  <a:rPr lang="fr-FR" sz="1400" u="sng" dirty="0" smtClean="0"/>
                  <a:t> (</a:t>
                </a:r>
                <a:r>
                  <a:rPr lang="fr-FR" sz="1400" u="sng" dirty="0" err="1" smtClean="0"/>
                  <a:t>Evenness</a:t>
                </a:r>
                <a:r>
                  <a:rPr lang="fr-FR" sz="1400" u="sng" dirty="0" smtClean="0"/>
                  <a:t>)</a:t>
                </a:r>
                <a:endParaRPr lang="fr-FR" sz="1400" u="sng" dirty="0"/>
              </a:p>
            </p:txBody>
          </p:sp>
        </p:grpSp>
        <p:sp>
          <p:nvSpPr>
            <p:cNvPr id="53" name="ZoneTexte 52"/>
            <p:cNvSpPr txBox="1"/>
            <p:nvPr/>
          </p:nvSpPr>
          <p:spPr>
            <a:xfrm>
              <a:off x="6110046" y="4526372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*</a:t>
              </a:r>
              <a:endParaRPr lang="fr-FR" sz="1400" dirty="0"/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6536826" y="4797152"/>
            <a:ext cx="241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Augmentation</a:t>
            </a:r>
            <a:r>
              <a:rPr lang="fr-FR" sz="1600" dirty="0" smtClean="0"/>
              <a:t> diversité, richesse et </a:t>
            </a:r>
            <a:r>
              <a:rPr lang="fr-FR" sz="1600" dirty="0" err="1" smtClean="0"/>
              <a:t>équitabilité</a:t>
            </a:r>
            <a:r>
              <a:rPr lang="fr-FR" sz="1600" dirty="0" smtClean="0"/>
              <a:t> bactérienne en 2011</a:t>
            </a:r>
          </a:p>
          <a:p>
            <a:pPr algn="just">
              <a:buFont typeface="Courier New" pitchFamily="49" charset="0"/>
              <a:buChar char="o"/>
            </a:pPr>
            <a:endParaRPr lang="fr-FR" sz="1600" dirty="0" smtClean="0"/>
          </a:p>
          <a:p>
            <a:pPr algn="just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Effet ++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smtClean="0"/>
              <a:t>sur diversité bactérienne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dès t</a:t>
            </a:r>
            <a:r>
              <a:rPr lang="fr-FR" sz="1600" b="1" baseline="-25000" dirty="0" smtClean="0">
                <a:solidFill>
                  <a:schemeClr val="accent5">
                    <a:lumMod val="75000"/>
                  </a:schemeClr>
                </a:solidFill>
              </a:rPr>
              <a:t>+2</a:t>
            </a:r>
          </a:p>
        </p:txBody>
      </p:sp>
      <p:pic>
        <p:nvPicPr>
          <p:cNvPr id="63" name="Picture 7" descr="http://img.maxisciences.com/recyclage/bacteries-illustration_17726_w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4642" y="3796991"/>
            <a:ext cx="636115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5" name="Groupe 54"/>
          <p:cNvGrpSpPr/>
          <p:nvPr/>
        </p:nvGrpSpPr>
        <p:grpSpPr>
          <a:xfrm>
            <a:off x="6084168" y="2204864"/>
            <a:ext cx="2952328" cy="720080"/>
            <a:chOff x="5940152" y="2204864"/>
            <a:chExt cx="2952328" cy="720080"/>
          </a:xfrm>
        </p:grpSpPr>
        <p:sp>
          <p:nvSpPr>
            <p:cNvPr id="75" name="ZoneTexte 74"/>
            <p:cNvSpPr txBox="1"/>
            <p:nvPr/>
          </p:nvSpPr>
          <p:spPr>
            <a:xfrm>
              <a:off x="5972405" y="2268161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Pas de différence  significative </a:t>
              </a:r>
              <a:r>
                <a:rPr lang="fr-FR" sz="1600" dirty="0" smtClean="0"/>
                <a:t>de </a:t>
              </a:r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biomasse</a:t>
              </a:r>
              <a:r>
                <a:rPr lang="fr-FR" sz="1600" dirty="0"/>
                <a:t> </a:t>
              </a:r>
              <a:r>
                <a:rPr lang="fr-FR" sz="1600" dirty="0" smtClean="0"/>
                <a:t>au cours du temps</a:t>
              </a:r>
              <a:endParaRPr lang="fr-FR" sz="1600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0152" y="2204864"/>
              <a:ext cx="2952328" cy="72008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6556911" y="5733256"/>
            <a:ext cx="2376264" cy="648072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vers le bas 58"/>
          <p:cNvSpPr/>
          <p:nvPr/>
        </p:nvSpPr>
        <p:spPr>
          <a:xfrm rot="16200000">
            <a:off x="2807804" y="1952836"/>
            <a:ext cx="432048" cy="151216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2051720" y="2060848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B050"/>
                </a:solidFill>
              </a:rPr>
              <a:t>2009 </a:t>
            </a:r>
          </a:p>
          <a:p>
            <a:pPr algn="ctr"/>
            <a:r>
              <a:rPr lang="fr-FR" sz="1000" b="1" dirty="0" smtClean="0">
                <a:solidFill>
                  <a:srgbClr val="00B050"/>
                </a:solidFill>
              </a:rPr>
              <a:t>Avant implantation</a:t>
            </a:r>
            <a:endParaRPr lang="fr-FR" sz="1000" b="1" dirty="0">
              <a:solidFill>
                <a:srgbClr val="00B05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987824" y="28529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B050"/>
                </a:solidFill>
              </a:rPr>
              <a:t>2011</a:t>
            </a:r>
          </a:p>
          <a:p>
            <a:pPr algn="ctr"/>
            <a:r>
              <a:rPr lang="fr-FR" sz="1000" b="1" dirty="0" smtClean="0">
                <a:solidFill>
                  <a:srgbClr val="00B050"/>
                </a:solidFill>
              </a:rPr>
              <a:t>2 ans croissance</a:t>
            </a:r>
            <a:endParaRPr lang="fr-FR" sz="1000" b="1" dirty="0">
              <a:solidFill>
                <a:srgbClr val="00B050"/>
              </a:solidFill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539552" y="1585342"/>
            <a:ext cx="1524000" cy="2059682"/>
            <a:chOff x="539552" y="1484784"/>
            <a:chExt cx="1524000" cy="2059682"/>
          </a:xfrm>
        </p:grpSpPr>
        <p:grpSp>
          <p:nvGrpSpPr>
            <p:cNvPr id="7" name="Groupe 55"/>
            <p:cNvGrpSpPr/>
            <p:nvPr/>
          </p:nvGrpSpPr>
          <p:grpSpPr>
            <a:xfrm>
              <a:off x="539552" y="1772816"/>
              <a:ext cx="1524000" cy="1771650"/>
              <a:chOff x="683568" y="1700808"/>
              <a:chExt cx="1524000" cy="177165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83568" y="1700808"/>
                <a:ext cx="1524000" cy="1771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40266" y="1700808"/>
                <a:ext cx="826889" cy="7206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64" name="ZoneTexte 63"/>
            <p:cNvSpPr txBox="1"/>
            <p:nvPr/>
          </p:nvSpPr>
          <p:spPr>
            <a:xfrm>
              <a:off x="1043608" y="1484784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Dia.</a:t>
              </a:r>
              <a:endParaRPr lang="fr-F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/>
          <p:cNvGrpSpPr/>
          <p:nvPr/>
        </p:nvGrpSpPr>
        <p:grpSpPr>
          <a:xfrm>
            <a:off x="2051720" y="1412776"/>
            <a:ext cx="5328592" cy="4213724"/>
            <a:chOff x="2051720" y="1412776"/>
            <a:chExt cx="5328592" cy="42137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412776"/>
              <a:ext cx="5328592" cy="4213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1964" y="4732759"/>
              <a:ext cx="19526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467544" y="1177702"/>
            <a:ext cx="8676456" cy="360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39552" y="114216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 Composition des communautés de bactéries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26" name="ZoneTexte 25"/>
          <p:cNvSpPr txBox="1"/>
          <p:nvPr/>
        </p:nvSpPr>
        <p:spPr>
          <a:xfrm>
            <a:off x="-36512" y="568273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Modification</a:t>
            </a:r>
            <a:r>
              <a:rPr lang="fr-FR" sz="1600" dirty="0" smtClean="0"/>
              <a:t> de composition des communautés bactériennes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Picture 7" descr="http://img.maxisciences.com/recyclage/bacteries-illustration_17726_w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689" y="1180850"/>
            <a:ext cx="636115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Rectangle 33"/>
          <p:cNvSpPr/>
          <p:nvPr/>
        </p:nvSpPr>
        <p:spPr>
          <a:xfrm>
            <a:off x="549077" y="723760"/>
            <a:ext cx="8594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2. Etude diachronique -&gt; Effet implantation de </a:t>
            </a:r>
            <a:r>
              <a:rPr lang="fr-FR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 en 2009 jusqu’à 2011</a:t>
            </a:r>
            <a:endParaRPr lang="fr-FR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611560" y="6237312"/>
            <a:ext cx="8352928" cy="504056"/>
            <a:chOff x="611560" y="6221410"/>
            <a:chExt cx="8352928" cy="504056"/>
          </a:xfrm>
        </p:grpSpPr>
        <p:sp>
          <p:nvSpPr>
            <p:cNvPr id="44" name="Rectangle 43"/>
            <p:cNvSpPr/>
            <p:nvPr/>
          </p:nvSpPr>
          <p:spPr>
            <a:xfrm>
              <a:off x="611560" y="6221410"/>
              <a:ext cx="8352928" cy="504056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11560" y="6277067"/>
              <a:ext cx="835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Effet + </a:t>
              </a:r>
              <a:r>
                <a:rPr lang="fr-FR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dirty="0" smtClean="0"/>
                <a:t>sur la composition des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communautés bactériennes</a:t>
              </a:r>
              <a:endParaRPr lang="fr-FR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99592" y="3073730"/>
            <a:ext cx="1080120" cy="755695"/>
            <a:chOff x="683568" y="3013303"/>
            <a:chExt cx="1080120" cy="755695"/>
          </a:xfrm>
        </p:grpSpPr>
        <p:sp>
          <p:nvSpPr>
            <p:cNvPr id="40" name="Rectangle 39"/>
            <p:cNvSpPr/>
            <p:nvPr/>
          </p:nvSpPr>
          <p:spPr>
            <a:xfrm>
              <a:off x="683568" y="3092813"/>
              <a:ext cx="468000" cy="18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3568" y="3316788"/>
              <a:ext cx="468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3568" y="3537032"/>
              <a:ext cx="468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115616" y="3013303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2009</a:t>
              </a:r>
              <a:endParaRPr lang="fr-FR" sz="14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115616" y="3245213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2010</a:t>
              </a:r>
              <a:endParaRPr lang="fr-FR" sz="14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15616" y="3461221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2011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1177702"/>
            <a:ext cx="8676456" cy="360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39552" y="11558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 Diversité des champignons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" name="Groupe 1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7" name="Groupe 59"/>
          <p:cNvGrpSpPr/>
          <p:nvPr/>
        </p:nvGrpSpPr>
        <p:grpSpPr>
          <a:xfrm>
            <a:off x="467544" y="1556792"/>
            <a:ext cx="864096" cy="1152128"/>
            <a:chOff x="683568" y="1700808"/>
            <a:chExt cx="1524000" cy="1771650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700808"/>
              <a:ext cx="152400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0266" y="1700808"/>
              <a:ext cx="826889" cy="720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Groupe 68"/>
          <p:cNvGrpSpPr/>
          <p:nvPr/>
        </p:nvGrpSpPr>
        <p:grpSpPr>
          <a:xfrm>
            <a:off x="1331640" y="2060848"/>
            <a:ext cx="1944000" cy="2986699"/>
            <a:chOff x="1331640" y="2242501"/>
            <a:chExt cx="1944000" cy="2986699"/>
          </a:xfrm>
        </p:grpSpPr>
        <p:grpSp>
          <p:nvGrpSpPr>
            <p:cNvPr id="10" name="Groupe 55"/>
            <p:cNvGrpSpPr/>
            <p:nvPr/>
          </p:nvGrpSpPr>
          <p:grpSpPr>
            <a:xfrm>
              <a:off x="1331640" y="2242501"/>
              <a:ext cx="1944000" cy="2986699"/>
              <a:chOff x="2394508" y="2386517"/>
              <a:chExt cx="1944000" cy="298669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94508" y="2780928"/>
                <a:ext cx="1944000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3" name="ZoneTexte 52"/>
              <p:cNvSpPr txBox="1"/>
              <p:nvPr/>
            </p:nvSpPr>
            <p:spPr>
              <a:xfrm>
                <a:off x="2420386" y="2386517"/>
                <a:ext cx="1872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u="sng" dirty="0" smtClean="0"/>
                  <a:t>Diversité (Shannon)</a:t>
                </a:r>
                <a:endParaRPr lang="fr-FR" sz="1600" u="sng" dirty="0"/>
              </a:p>
            </p:txBody>
          </p:sp>
        </p:grpSp>
        <p:sp>
          <p:nvSpPr>
            <p:cNvPr id="63" name="ZoneTexte 62"/>
            <p:cNvSpPr txBox="1"/>
            <p:nvPr/>
          </p:nvSpPr>
          <p:spPr>
            <a:xfrm>
              <a:off x="1827070" y="4962000"/>
              <a:ext cx="13767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2009           2010            2011</a:t>
              </a:r>
              <a:endParaRPr lang="fr-FR" sz="800" dirty="0"/>
            </a:p>
          </p:txBody>
        </p:sp>
      </p:grpSp>
      <p:grpSp>
        <p:nvGrpSpPr>
          <p:cNvPr id="12" name="Groupe 65"/>
          <p:cNvGrpSpPr/>
          <p:nvPr/>
        </p:nvGrpSpPr>
        <p:grpSpPr>
          <a:xfrm>
            <a:off x="6039456" y="2060848"/>
            <a:ext cx="2468524" cy="2986192"/>
            <a:chOff x="6039456" y="2242501"/>
            <a:chExt cx="2468524" cy="2986192"/>
          </a:xfrm>
        </p:grpSpPr>
        <p:grpSp>
          <p:nvGrpSpPr>
            <p:cNvPr id="13" name="Groupe 57"/>
            <p:cNvGrpSpPr/>
            <p:nvPr/>
          </p:nvGrpSpPr>
          <p:grpSpPr>
            <a:xfrm>
              <a:off x="6039456" y="2242501"/>
              <a:ext cx="2468524" cy="2986192"/>
              <a:chOff x="6183688" y="2387024"/>
              <a:chExt cx="2468524" cy="298619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44424" y="2780928"/>
                <a:ext cx="1944000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5" name="ZoneTexte 54"/>
              <p:cNvSpPr txBox="1"/>
              <p:nvPr/>
            </p:nvSpPr>
            <p:spPr>
              <a:xfrm>
                <a:off x="6183688" y="2387024"/>
                <a:ext cx="24685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u="sng" dirty="0" err="1" smtClean="0"/>
                  <a:t>Equitabilité</a:t>
                </a:r>
                <a:r>
                  <a:rPr lang="fr-FR" sz="1600" u="sng" dirty="0" smtClean="0"/>
                  <a:t> (</a:t>
                </a:r>
                <a:r>
                  <a:rPr lang="fr-FR" sz="1600" u="sng" dirty="0" err="1" smtClean="0"/>
                  <a:t>Evenness</a:t>
                </a:r>
                <a:r>
                  <a:rPr lang="fr-FR" sz="1600" u="sng" dirty="0" smtClean="0"/>
                  <a:t>)</a:t>
                </a:r>
                <a:endParaRPr lang="fr-FR" sz="1600" u="sng" dirty="0"/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6804248" y="4970626"/>
              <a:ext cx="13767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2009           2010            2011</a:t>
              </a:r>
              <a:endParaRPr lang="fr-FR" sz="800" dirty="0"/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395536" y="54359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Tendance augmentation diversité,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équitabilité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smtClean="0"/>
              <a:t>des communautés de champignons</a:t>
            </a:r>
            <a:endParaRPr lang="fr-FR" dirty="0"/>
          </a:p>
        </p:txBody>
      </p:sp>
      <p:pic>
        <p:nvPicPr>
          <p:cNvPr id="45" name="Picture 2" descr="http://www.isa-aquitaine.fr/sites/isa.aquisante.priv/files/articles/champign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2318" y="1180850"/>
            <a:ext cx="813470" cy="74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Rectangle 45"/>
          <p:cNvSpPr/>
          <p:nvPr/>
        </p:nvSpPr>
        <p:spPr>
          <a:xfrm>
            <a:off x="549077" y="723760"/>
            <a:ext cx="8594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2. Etude diachronique -&gt; Effet implantation de </a:t>
            </a:r>
            <a:r>
              <a:rPr lang="fr-FR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 en 2009 jusqu’à 2011</a:t>
            </a:r>
            <a:endParaRPr lang="fr-FR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3542704" y="2060848"/>
            <a:ext cx="2448056" cy="2986192"/>
            <a:chOff x="3542704" y="2242501"/>
            <a:chExt cx="2448056" cy="2986192"/>
          </a:xfrm>
        </p:grpSpPr>
        <p:grpSp>
          <p:nvGrpSpPr>
            <p:cNvPr id="2" name="Groupe 67"/>
            <p:cNvGrpSpPr/>
            <p:nvPr/>
          </p:nvGrpSpPr>
          <p:grpSpPr>
            <a:xfrm>
              <a:off x="3542704" y="2242501"/>
              <a:ext cx="2448056" cy="2986192"/>
              <a:chOff x="3542704" y="2242501"/>
              <a:chExt cx="2448056" cy="2986192"/>
            </a:xfrm>
          </p:grpSpPr>
          <p:grpSp>
            <p:nvGrpSpPr>
              <p:cNvPr id="3" name="Groupe 56"/>
              <p:cNvGrpSpPr/>
              <p:nvPr/>
            </p:nvGrpSpPr>
            <p:grpSpPr>
              <a:xfrm>
                <a:off x="3542704" y="2242501"/>
                <a:ext cx="2448056" cy="2986192"/>
                <a:chOff x="4144862" y="2387024"/>
                <a:chExt cx="2448056" cy="2986192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419358" y="2775622"/>
                  <a:ext cx="1944000" cy="2597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4" name="ZoneTexte 53"/>
                <p:cNvSpPr txBox="1"/>
                <p:nvPr/>
              </p:nvSpPr>
              <p:spPr>
                <a:xfrm>
                  <a:off x="4144862" y="2387024"/>
                  <a:ext cx="2448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u="sng" dirty="0" smtClean="0"/>
                    <a:t>Richesse (nombre d’</a:t>
                  </a:r>
                  <a:r>
                    <a:rPr lang="fr-FR" sz="1600" u="sng" dirty="0" err="1" smtClean="0"/>
                    <a:t>OTUs</a:t>
                  </a:r>
                  <a:r>
                    <a:rPr lang="fr-FR" sz="1600" u="sng" dirty="0" smtClean="0"/>
                    <a:t>)</a:t>
                  </a:r>
                  <a:endParaRPr lang="fr-FR" sz="1600" u="sng" dirty="0"/>
                </a:p>
              </p:txBody>
            </p:sp>
          </p:grpSp>
          <p:sp>
            <p:nvSpPr>
              <p:cNvPr id="64" name="ZoneTexte 63"/>
              <p:cNvSpPr txBox="1"/>
              <p:nvPr/>
            </p:nvSpPr>
            <p:spPr>
              <a:xfrm>
                <a:off x="4318230" y="4962000"/>
                <a:ext cx="137677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/>
                  <a:t>2009           2010            2011</a:t>
                </a:r>
                <a:endParaRPr lang="fr-FR" sz="800" dirty="0"/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4828228" y="2897248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*</a:t>
              </a:r>
              <a:endParaRPr lang="fr-FR" sz="14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611560" y="6165304"/>
            <a:ext cx="8352928" cy="504056"/>
            <a:chOff x="611560" y="6221410"/>
            <a:chExt cx="8352928" cy="504056"/>
          </a:xfrm>
        </p:grpSpPr>
        <p:sp>
          <p:nvSpPr>
            <p:cNvPr id="51" name="Rectangle 50"/>
            <p:cNvSpPr/>
            <p:nvPr/>
          </p:nvSpPr>
          <p:spPr>
            <a:xfrm>
              <a:off x="611560" y="6221410"/>
              <a:ext cx="8352928" cy="504056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11560" y="6277067"/>
              <a:ext cx="835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Tendance effet + </a:t>
              </a:r>
              <a:r>
                <a:rPr lang="fr-FR" dirty="0" smtClean="0"/>
                <a:t>sur la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diversité </a:t>
              </a:r>
              <a:r>
                <a:rPr lang="fr-FR" dirty="0" smtClean="0"/>
                <a:t>des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champignons</a:t>
              </a:r>
              <a:endParaRPr lang="fr-FR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1979712" y="1519535"/>
            <a:ext cx="5692828" cy="4501753"/>
            <a:chOff x="1979712" y="1196752"/>
            <a:chExt cx="5692828" cy="45017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196752"/>
              <a:ext cx="5692828" cy="450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662" y="4773299"/>
              <a:ext cx="19526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427789" y="1177702"/>
            <a:ext cx="8676456" cy="360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39552" y="115580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 Composition des communautés de champignons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pic>
        <p:nvPicPr>
          <p:cNvPr id="34" name="Picture 2" descr="http://www.isa-aquitaine.fr/sites/isa.aquisante.priv/files/articles/champign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0530" y="1180401"/>
            <a:ext cx="813470" cy="74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Rectangle 31"/>
          <p:cNvSpPr/>
          <p:nvPr/>
        </p:nvSpPr>
        <p:spPr>
          <a:xfrm>
            <a:off x="549077" y="723760"/>
            <a:ext cx="8594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2. Etude diachronique -&gt; Effet implantation de </a:t>
            </a:r>
            <a:r>
              <a:rPr lang="fr-FR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 en 2009 jusqu’à 2011</a:t>
            </a:r>
            <a:endParaRPr lang="fr-FR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611560" y="6165304"/>
            <a:ext cx="8352928" cy="504056"/>
            <a:chOff x="611560" y="6221410"/>
            <a:chExt cx="8352928" cy="504056"/>
          </a:xfrm>
        </p:grpSpPr>
        <p:sp>
          <p:nvSpPr>
            <p:cNvPr id="44" name="Rectangle 43"/>
            <p:cNvSpPr/>
            <p:nvPr/>
          </p:nvSpPr>
          <p:spPr>
            <a:xfrm>
              <a:off x="611560" y="6221410"/>
              <a:ext cx="8352928" cy="504056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11560" y="6277067"/>
              <a:ext cx="835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Tendance impact </a:t>
              </a:r>
              <a:r>
                <a:rPr lang="fr-FR" dirty="0" smtClean="0"/>
                <a:t>du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dirty="0" smtClean="0"/>
                <a:t>sur la composition des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communautés </a:t>
              </a:r>
              <a:r>
                <a:rPr lang="fr-FR" dirty="0" smtClean="0"/>
                <a:t>de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champignons</a:t>
              </a:r>
              <a:endParaRPr lang="fr-FR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899592" y="3073730"/>
            <a:ext cx="1080120" cy="755695"/>
            <a:chOff x="899592" y="3073730"/>
            <a:chExt cx="1080120" cy="755695"/>
          </a:xfrm>
        </p:grpSpPr>
        <p:sp>
          <p:nvSpPr>
            <p:cNvPr id="35" name="Rectangle 34"/>
            <p:cNvSpPr/>
            <p:nvPr/>
          </p:nvSpPr>
          <p:spPr>
            <a:xfrm>
              <a:off x="899592" y="3153240"/>
              <a:ext cx="468000" cy="18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9592" y="3377215"/>
              <a:ext cx="468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99592" y="3597459"/>
              <a:ext cx="468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331640" y="3073730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2009</a:t>
              </a:r>
              <a:endParaRPr lang="fr-FR" sz="14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331640" y="3305640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2010</a:t>
              </a:r>
              <a:endParaRPr lang="fr-FR" sz="14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331640" y="352164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2011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Conclusions et Perspectives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539552" y="1956591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Impact significatif </a:t>
            </a:r>
            <a:r>
              <a:rPr lang="fr-FR" sz="1600" dirty="0" smtClean="0"/>
              <a:t>de la culture de </a:t>
            </a:r>
            <a:r>
              <a:rPr lang="fr-FR" sz="1600" dirty="0" err="1" smtClean="0"/>
              <a:t>MxG</a:t>
            </a:r>
            <a:r>
              <a:rPr lang="fr-FR" sz="1600" dirty="0" smtClean="0"/>
              <a:t> sur la diversité et la composition des communautés de bactéries et de champignons du sol</a:t>
            </a:r>
          </a:p>
        </p:txBody>
      </p:sp>
      <p:pic>
        <p:nvPicPr>
          <p:cNvPr id="2050" name="Picture 2" descr="http://www.bioenergie-promotion.fr/wp-content/uploads/2012/09/R%C3%A9colte-de-miscanthus-sec-en-hiver-photo-Fr%C3%A9d%C3%A9ric-Dou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661248"/>
            <a:ext cx="2000986" cy="904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e 54"/>
          <p:cNvGrpSpPr/>
          <p:nvPr/>
        </p:nvGrpSpPr>
        <p:grpSpPr>
          <a:xfrm>
            <a:off x="530251" y="4221088"/>
            <a:ext cx="8344302" cy="1403275"/>
            <a:chOff x="522300" y="4113957"/>
            <a:chExt cx="8344302" cy="1403275"/>
          </a:xfrm>
        </p:grpSpPr>
        <p:grpSp>
          <p:nvGrpSpPr>
            <p:cNvPr id="6" name="Groupe 47"/>
            <p:cNvGrpSpPr/>
            <p:nvPr/>
          </p:nvGrpSpPr>
          <p:grpSpPr>
            <a:xfrm>
              <a:off x="522300" y="4113957"/>
              <a:ext cx="6713996" cy="1200909"/>
              <a:chOff x="522300" y="3954541"/>
              <a:chExt cx="6713996" cy="1200909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522300" y="3954541"/>
                <a:ext cx="1872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fr-FR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Perspectives</a:t>
                </a:r>
                <a:endParaRPr lang="fr-FR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539552" y="4570675"/>
                <a:ext cx="6696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fr-FR" sz="1600" b="1" dirty="0" smtClean="0"/>
                  <a:t> </a:t>
                </a:r>
                <a:r>
                  <a:rPr lang="fr-FR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Evaluation du système </a:t>
                </a:r>
                <a:r>
                  <a:rPr lang="fr-FR" sz="1600" dirty="0" smtClean="0"/>
                  <a:t>: macrofaune, microfaune, dynamique des polluants</a:t>
                </a:r>
              </a:p>
              <a:p>
                <a:r>
                  <a:rPr lang="fr-FR" sz="1600" dirty="0" smtClean="0"/>
                  <a:t> dans les sols</a:t>
                </a:r>
              </a:p>
            </p:txBody>
          </p:sp>
        </p:grpSp>
        <p:grpSp>
          <p:nvGrpSpPr>
            <p:cNvPr id="7" name="Groupe 53"/>
            <p:cNvGrpSpPr/>
            <p:nvPr/>
          </p:nvGrpSpPr>
          <p:grpSpPr>
            <a:xfrm>
              <a:off x="7308304" y="4154027"/>
              <a:ext cx="1558298" cy="1363205"/>
              <a:chOff x="7118158" y="3994611"/>
              <a:chExt cx="1558298" cy="1363205"/>
            </a:xfrm>
          </p:grpSpPr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50206" y="3994611"/>
                <a:ext cx="1080120" cy="7771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18158" y="4221088"/>
                <a:ext cx="677245" cy="7848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68344" y="4653136"/>
                <a:ext cx="1008112" cy="7046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34" name="ZoneTexte 33"/>
          <p:cNvSpPr txBox="1"/>
          <p:nvPr/>
        </p:nvSpPr>
        <p:spPr>
          <a:xfrm>
            <a:off x="539552" y="558924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1600" dirty="0" smtClean="0"/>
              <a:t> Couplage évaluation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économique et agro-écologique</a:t>
            </a:r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5576" y="284248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1600" dirty="0" smtClean="0"/>
              <a:t>	-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Stimulation</a:t>
            </a:r>
            <a:r>
              <a:rPr lang="fr-FR" sz="1600" dirty="0" smtClean="0"/>
              <a:t> de groupes microbiens connus pour vivre en association avec les racines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07665" y="2552396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Augmentation</a:t>
            </a:r>
            <a:r>
              <a:rPr lang="fr-FR" sz="1600" dirty="0" smtClean="0"/>
              <a:t> de la diversité</a:t>
            </a:r>
            <a:endParaRPr lang="fr-FR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25904" y="10527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Conclusions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9552" y="1546340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itchFamily="2" charset="2"/>
              </a:rPr>
              <a:t> Historique du site = Pression de sélection sur les communautés microbiennes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39552" y="3244335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Culture pérenne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smtClean="0"/>
              <a:t>semble être une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bonne stratégie </a:t>
            </a:r>
            <a:r>
              <a:rPr lang="fr-FR" sz="1600" dirty="0" smtClean="0"/>
              <a:t>pour stimuler le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patrimoine </a:t>
            </a:r>
            <a:r>
              <a:rPr lang="fr-FR" sz="1600" dirty="0" smtClean="0"/>
              <a:t>microbien de ces sols pollués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123728" y="328498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Merci de votre attention …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Conclusions et Perspectives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Conclusions et Perspectives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22279"/>
            <a:ext cx="5915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052736"/>
            <a:ext cx="2686067" cy="3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 72"/>
          <p:cNvGrpSpPr/>
          <p:nvPr/>
        </p:nvGrpSpPr>
        <p:grpSpPr>
          <a:xfrm>
            <a:off x="429720" y="2952956"/>
            <a:ext cx="8714280" cy="1799446"/>
            <a:chOff x="429720" y="2952956"/>
            <a:chExt cx="8714280" cy="1799446"/>
          </a:xfrm>
        </p:grpSpPr>
        <p:sp>
          <p:nvSpPr>
            <p:cNvPr id="54" name="Rectangle 53"/>
            <p:cNvSpPr/>
            <p:nvPr/>
          </p:nvSpPr>
          <p:spPr>
            <a:xfrm>
              <a:off x="429720" y="2952956"/>
              <a:ext cx="8714280" cy="42252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48"/>
            <p:cNvGrpSpPr/>
            <p:nvPr/>
          </p:nvGrpSpPr>
          <p:grpSpPr>
            <a:xfrm>
              <a:off x="539552" y="2952956"/>
              <a:ext cx="7891602" cy="1799446"/>
              <a:chOff x="539552" y="3090446"/>
              <a:chExt cx="7891602" cy="1799446"/>
            </a:xfrm>
          </p:grpSpPr>
          <p:sp>
            <p:nvSpPr>
              <p:cNvPr id="186" name="ZoneTexte 185"/>
              <p:cNvSpPr txBox="1"/>
              <p:nvPr/>
            </p:nvSpPr>
            <p:spPr>
              <a:xfrm>
                <a:off x="539552" y="3090446"/>
                <a:ext cx="76328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fr-FR" sz="2000" dirty="0" smtClean="0"/>
                  <a:t> Années 1860 -&gt; Forte expansion des  </a:t>
                </a:r>
                <a:r>
                  <a:rPr lang="fr-FR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activités anthropiques</a:t>
                </a:r>
                <a:endParaRPr lang="fr-FR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87" name="Picture 14" descr="http://www.valdoise.fr/uploads/Image/35/WEB_CHEMIN_50871_137466025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56863" y="4119492"/>
                <a:ext cx="1159871" cy="770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8" name="Picture 2" descr="http://s2.e-monsite.com/2010/02/09/05/resize_550_550/largentiere-quartie-montredon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80227" y="4115735"/>
                <a:ext cx="1386241" cy="7687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9" name="Picture 4" descr="Photos of abandoned mines1 Photos of abandoned mine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30354" y="4115734"/>
                <a:ext cx="1067883" cy="770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90" name="Picture 8" descr="http://www.eurlprestagri.fr/_dynamique/gestionContenus02/zoom/travaux-agricoles-2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38779" y="4119492"/>
                <a:ext cx="1157305" cy="770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91" name="Picture 12" descr="http://www.wikinoticia.com/images/elblogverde/elblogverde.com.wp-content.uploads.2010.02.Salidadeladepuradoraroquetas_thumb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08991" y="4119492"/>
                <a:ext cx="1022163" cy="770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01" name="ZoneTexte 200"/>
              <p:cNvSpPr txBox="1"/>
              <p:nvPr/>
            </p:nvSpPr>
            <p:spPr>
              <a:xfrm>
                <a:off x="1158346" y="3593748"/>
                <a:ext cx="1224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Mines</a:t>
                </a:r>
              </a:p>
              <a:p>
                <a:pPr algn="ctr"/>
                <a:r>
                  <a:rPr lang="fr-FR" sz="1600" dirty="0" smtClean="0"/>
                  <a:t>métallifères</a:t>
                </a:r>
                <a:endParaRPr lang="fr-FR" sz="1600" dirty="0"/>
              </a:p>
            </p:txBody>
          </p:sp>
          <p:sp>
            <p:nvSpPr>
              <p:cNvPr id="202" name="ZoneTexte 201"/>
              <p:cNvSpPr txBox="1"/>
              <p:nvPr/>
            </p:nvSpPr>
            <p:spPr>
              <a:xfrm>
                <a:off x="2742522" y="3593748"/>
                <a:ext cx="144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Industries</a:t>
                </a:r>
              </a:p>
              <a:p>
                <a:pPr algn="ctr"/>
                <a:r>
                  <a:rPr lang="fr-FR" sz="1600" dirty="0" smtClean="0"/>
                  <a:t>métallurgiques</a:t>
                </a:r>
                <a:endParaRPr lang="fr-FR" sz="1600" dirty="0"/>
              </a:p>
            </p:txBody>
          </p:sp>
          <p:sp>
            <p:nvSpPr>
              <p:cNvPr id="203" name="ZoneTexte 202"/>
              <p:cNvSpPr txBox="1"/>
              <p:nvPr/>
            </p:nvSpPr>
            <p:spPr>
              <a:xfrm>
                <a:off x="4182682" y="3593748"/>
                <a:ext cx="20641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Utilisation</a:t>
                </a:r>
              </a:p>
              <a:p>
                <a:pPr algn="ctr"/>
                <a:r>
                  <a:rPr lang="fr-FR" sz="1600" dirty="0" smtClean="0"/>
                  <a:t>engrais/amendements</a:t>
                </a:r>
                <a:endParaRPr lang="fr-FR" sz="1600" dirty="0"/>
              </a:p>
            </p:txBody>
          </p:sp>
          <p:sp>
            <p:nvSpPr>
              <p:cNvPr id="204" name="ZoneTexte 203"/>
              <p:cNvSpPr txBox="1"/>
              <p:nvPr/>
            </p:nvSpPr>
            <p:spPr>
              <a:xfrm>
                <a:off x="6616903" y="3593748"/>
                <a:ext cx="144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/>
                  <a:t>Dispersion </a:t>
                </a:r>
              </a:p>
              <a:p>
                <a:pPr algn="ctr"/>
                <a:r>
                  <a:rPr lang="fr-FR" sz="1600" dirty="0"/>
                  <a:t>e</a:t>
                </a:r>
                <a:r>
                  <a:rPr lang="fr-FR" sz="1600" dirty="0" smtClean="0"/>
                  <a:t>aux usées</a:t>
                </a:r>
                <a:endParaRPr lang="fr-FR" sz="1600" dirty="0"/>
              </a:p>
            </p:txBody>
          </p:sp>
        </p:grp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ZoneTexte 168"/>
          <p:cNvSpPr txBox="1"/>
          <p:nvPr/>
        </p:nvSpPr>
        <p:spPr>
          <a:xfrm>
            <a:off x="7884368" y="270892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GES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grpSp>
        <p:nvGrpSpPr>
          <p:cNvPr id="4" name="Groupe 66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52" name="Rectangle 51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61" name="ZoneTexte 60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Contexte scientifique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71" name="Groupe 70"/>
          <p:cNvGrpSpPr/>
          <p:nvPr/>
        </p:nvGrpSpPr>
        <p:grpSpPr>
          <a:xfrm>
            <a:off x="423502" y="5157192"/>
            <a:ext cx="8720498" cy="422522"/>
            <a:chOff x="432048" y="5512326"/>
            <a:chExt cx="8720498" cy="422522"/>
          </a:xfrm>
        </p:grpSpPr>
        <p:sp>
          <p:nvSpPr>
            <p:cNvPr id="53" name="Rectangle 52"/>
            <p:cNvSpPr/>
            <p:nvPr/>
          </p:nvSpPr>
          <p:spPr>
            <a:xfrm>
              <a:off x="432048" y="5512326"/>
              <a:ext cx="8720498" cy="42252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52"/>
            <p:cNvGrpSpPr/>
            <p:nvPr/>
          </p:nvGrpSpPr>
          <p:grpSpPr>
            <a:xfrm>
              <a:off x="539552" y="5517232"/>
              <a:ext cx="8496944" cy="400110"/>
              <a:chOff x="539552" y="3212976"/>
              <a:chExt cx="8496944" cy="400110"/>
            </a:xfrm>
          </p:grpSpPr>
          <p:sp>
            <p:nvSpPr>
              <p:cNvPr id="193" name="ZoneTexte 192"/>
              <p:cNvSpPr txBox="1"/>
              <p:nvPr/>
            </p:nvSpPr>
            <p:spPr>
              <a:xfrm>
                <a:off x="539552" y="3212976"/>
                <a:ext cx="6912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fr-FR" sz="2000" dirty="0" smtClean="0"/>
                  <a:t> </a:t>
                </a:r>
                <a:r>
                  <a:rPr lang="fr-FR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Contamination</a:t>
                </a:r>
                <a:r>
                  <a:rPr lang="fr-FR" sz="2000" dirty="0" smtClean="0"/>
                  <a:t> aiguë et diffuse de certains de ces sols</a:t>
                </a:r>
                <a:endParaRPr lang="fr-FR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5" name="ZoneTexte 194"/>
              <p:cNvSpPr txBox="1"/>
              <p:nvPr/>
            </p:nvSpPr>
            <p:spPr>
              <a:xfrm>
                <a:off x="5508104" y="3220065"/>
                <a:ext cx="35283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1600" dirty="0"/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424814" y="773250"/>
            <a:ext cx="8719186" cy="1813652"/>
            <a:chOff x="424814" y="773250"/>
            <a:chExt cx="8719186" cy="1813652"/>
          </a:xfrm>
        </p:grpSpPr>
        <p:sp>
          <p:nvSpPr>
            <p:cNvPr id="55" name="Rectangle 54"/>
            <p:cNvSpPr/>
            <p:nvPr/>
          </p:nvSpPr>
          <p:spPr>
            <a:xfrm>
              <a:off x="424814" y="773250"/>
              <a:ext cx="8719186" cy="42252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54"/>
            <p:cNvGrpSpPr/>
            <p:nvPr/>
          </p:nvGrpSpPr>
          <p:grpSpPr>
            <a:xfrm>
              <a:off x="539552" y="796642"/>
              <a:ext cx="8352928" cy="1790260"/>
              <a:chOff x="539552" y="1084674"/>
              <a:chExt cx="8352928" cy="1790260"/>
            </a:xfrm>
          </p:grpSpPr>
          <p:grpSp>
            <p:nvGrpSpPr>
              <p:cNvPr id="9" name="Groupe 69"/>
              <p:cNvGrpSpPr/>
              <p:nvPr/>
            </p:nvGrpSpPr>
            <p:grpSpPr>
              <a:xfrm>
                <a:off x="539552" y="1084674"/>
                <a:ext cx="8352928" cy="1790260"/>
                <a:chOff x="539552" y="940658"/>
                <a:chExt cx="8352928" cy="1790260"/>
              </a:xfrm>
            </p:grpSpPr>
            <p:sp>
              <p:nvSpPr>
                <p:cNvPr id="117" name="ZoneTexte 116"/>
                <p:cNvSpPr txBox="1"/>
                <p:nvPr/>
              </p:nvSpPr>
              <p:spPr>
                <a:xfrm>
                  <a:off x="6804249" y="1436008"/>
                  <a:ext cx="20882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Support des cultures</a:t>
                  </a:r>
                </a:p>
                <a:p>
                  <a:pPr algn="ctr"/>
                  <a:r>
                    <a:rPr lang="fr-FR" sz="1600" dirty="0" smtClean="0"/>
                    <a:t>et de l’Industrie</a:t>
                  </a:r>
                  <a:endParaRPr lang="fr-FR" sz="1600" dirty="0"/>
                </a:p>
              </p:txBody>
            </p:sp>
            <p:pic>
              <p:nvPicPr>
                <p:cNvPr id="130" name="Picture 26" descr="http://www.etudinfo.com/image/photo-specialite/agriculture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17230" y="1955389"/>
                  <a:ext cx="1016969" cy="763565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pic>
            <p:sp>
              <p:nvSpPr>
                <p:cNvPr id="145" name="ZoneTexte 144"/>
                <p:cNvSpPr txBox="1"/>
                <p:nvPr/>
              </p:nvSpPr>
              <p:spPr>
                <a:xfrm>
                  <a:off x="3555189" y="1434774"/>
                  <a:ext cx="117510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Réservoir </a:t>
                  </a:r>
                </a:p>
                <a:p>
                  <a:pPr algn="ctr"/>
                  <a:r>
                    <a:rPr lang="fr-FR" sz="1600" dirty="0"/>
                    <a:t>n</a:t>
                  </a:r>
                  <a:r>
                    <a:rPr lang="fr-FR" sz="1600" dirty="0" smtClean="0"/>
                    <a:t>utriments</a:t>
                  </a:r>
                  <a:endParaRPr lang="fr-FR" sz="1600" dirty="0"/>
                </a:p>
              </p:txBody>
            </p:sp>
            <p:pic>
              <p:nvPicPr>
                <p:cNvPr id="162" name="Picture 38" descr="http://jardinonssolvivant.fr/WordPress/wp-content/uploads/2012/11/profil-sol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212530" y="1966347"/>
                  <a:ext cx="949817" cy="7632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pic>
            <p:sp>
              <p:nvSpPr>
                <p:cNvPr id="112" name="ZoneTexte 111"/>
                <p:cNvSpPr txBox="1"/>
                <p:nvPr/>
              </p:nvSpPr>
              <p:spPr>
                <a:xfrm>
                  <a:off x="1121483" y="1434774"/>
                  <a:ext cx="154766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Réservoir</a:t>
                  </a:r>
                </a:p>
                <a:p>
                  <a:pPr algn="ctr"/>
                  <a:r>
                    <a:rPr lang="fr-FR" sz="1600" dirty="0" smtClean="0"/>
                    <a:t>organismes</a:t>
                  </a:r>
                  <a:endParaRPr lang="fr-FR" sz="1600" dirty="0"/>
                </a:p>
              </p:txBody>
            </p:sp>
            <p:sp>
              <p:nvSpPr>
                <p:cNvPr id="159" name="ZoneTexte 158"/>
                <p:cNvSpPr txBox="1"/>
                <p:nvPr/>
              </p:nvSpPr>
              <p:spPr>
                <a:xfrm>
                  <a:off x="539552" y="940658"/>
                  <a:ext cx="5544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Wingdings" pitchFamily="2" charset="2"/>
                    <a:buChar char="ü"/>
                  </a:pPr>
                  <a:r>
                    <a:rPr lang="fr-FR" sz="2000" dirty="0" smtClean="0"/>
                    <a:t> Le </a:t>
                  </a:r>
                  <a:r>
                    <a:rPr lang="fr-FR" sz="2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sol</a:t>
                  </a:r>
                  <a:r>
                    <a:rPr lang="fr-FR" sz="2000" dirty="0" smtClean="0"/>
                    <a:t> assure de </a:t>
                  </a:r>
                  <a:r>
                    <a:rPr lang="fr-FR" sz="2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multiples fonctions</a:t>
                  </a:r>
                  <a:endParaRPr lang="fr-FR" sz="20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121" name="Picture 8" descr="https://encrypted-tbn1.gstatic.com/images?q=tbn:ANd9GcSUMnqksTrejYgplAmGN8lifg2ZYH9O7-2dKodVqben1ic5XRZ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731100" y="1956069"/>
                  <a:ext cx="1115980" cy="76348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pic>
            <p:sp>
              <p:nvSpPr>
                <p:cNvPr id="170" name="ZoneTexte 169"/>
                <p:cNvSpPr txBox="1"/>
                <p:nvPr/>
              </p:nvSpPr>
              <p:spPr>
                <a:xfrm>
                  <a:off x="4920414" y="1434774"/>
                  <a:ext cx="195358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Filtre</a:t>
                  </a:r>
                </a:p>
                <a:p>
                  <a:pPr algn="ctr"/>
                  <a:r>
                    <a:rPr lang="fr-FR" sz="1600" dirty="0" smtClean="0"/>
                    <a:t>épurateur/régulateur</a:t>
                  </a:r>
                  <a:endParaRPr lang="fr-FR" sz="1600" dirty="0"/>
                </a:p>
              </p:txBody>
            </p:sp>
            <p:pic>
              <p:nvPicPr>
                <p:cNvPr id="173" name="Picture 34" descr="http://www.notre-planete.info/medias/images/effet_de_serre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373462" y="1964642"/>
                  <a:ext cx="1133910" cy="7632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pic>
            <p:grpSp>
              <p:nvGrpSpPr>
                <p:cNvPr id="10" name="Groupe 184"/>
                <p:cNvGrpSpPr/>
                <p:nvPr/>
              </p:nvGrpSpPr>
              <p:grpSpPr>
                <a:xfrm>
                  <a:off x="755424" y="1964354"/>
                  <a:ext cx="2219685" cy="766564"/>
                  <a:chOff x="732232" y="1866534"/>
                  <a:chExt cx="2219685" cy="766564"/>
                </a:xfrm>
              </p:grpSpPr>
              <p:pic>
                <p:nvPicPr>
                  <p:cNvPr id="176" name="Picture 4" descr="http://upload.wikimedia.org/wikipedia/commons/thumb/b/ba/Isotoma_Habitus.jpg/290px-Isotoma_Habitus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22693" y="1866822"/>
                    <a:ext cx="1129224" cy="7632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  <p:pic>
                <p:nvPicPr>
                  <p:cNvPr id="178" name="Picture 2" descr="https://encrypted-tbn0.gstatic.com/images?q=tbn:ANd9GcRV19iYgRvWi-Q-fIe-586CzB5v3xAFqXKiZAji3-SJTUOYS8O6RQ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084971" y="1866822"/>
                    <a:ext cx="1087967" cy="7632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  <p:pic>
                <p:nvPicPr>
                  <p:cNvPr id="177" name="Picture 4" descr="http://t2.gstatic.com/images?q=tbn:ANd9GcTQFJqes8eztwR5Kh5wwU_OxGlcaxmAQAS6JKKeZQaeuJ6iRcmL2Rhnnw">
                    <a:hlinkClick r:id="rId15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732232" y="1866822"/>
                    <a:ext cx="802717" cy="7632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  <p:pic>
                <p:nvPicPr>
                  <p:cNvPr id="179" name="Picture 424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381968" y="1866822"/>
                    <a:ext cx="595074" cy="291131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  <p:pic>
                <p:nvPicPr>
                  <p:cNvPr id="180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733896" y="1866534"/>
                    <a:ext cx="637703" cy="369005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  <p:pic>
                <p:nvPicPr>
                  <p:cNvPr id="181" name="Picture 10" descr="https://encrypted-tbn0.gstatic.com/images?q=tbn:ANd9GcSXVgmVAQ_hIG1aphglSonjRsTSeXGDbxD-yiaI4nhDQMmJGkBoQQ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97139" y="1866822"/>
                    <a:ext cx="350711" cy="393723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  <p:pic>
                <p:nvPicPr>
                  <p:cNvPr id="182" name="Picture 17" descr="http://farm5.staticflickr.com/4151/4977647577_6c8872fae6_b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 l="16359" r="5937"/>
                  <a:stretch>
                    <a:fillRect/>
                  </a:stretch>
                </p:blipFill>
                <p:spPr bwMode="auto">
                  <a:xfrm flipH="1">
                    <a:off x="1859417" y="2308123"/>
                    <a:ext cx="514776" cy="324975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</p:pic>
            </p:grpSp>
          </p:grpSp>
          <p:pic>
            <p:nvPicPr>
              <p:cNvPr id="25602" name="Picture 2" descr="http://us.cdn2.123rf.com/168nwm/andreacrisante/andreacrisante1204/andreacrisante120400052/13216660-petite-plante-dans-la-section-du-sol.jp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183596" y="2108724"/>
                <a:ext cx="1017600" cy="763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75" name="Groupe 74"/>
          <p:cNvGrpSpPr/>
          <p:nvPr/>
        </p:nvGrpSpPr>
        <p:grpSpPr>
          <a:xfrm>
            <a:off x="486964" y="6021288"/>
            <a:ext cx="8604448" cy="576064"/>
            <a:chOff x="486964" y="6021288"/>
            <a:chExt cx="8604448" cy="576064"/>
          </a:xfrm>
        </p:grpSpPr>
        <p:sp>
          <p:nvSpPr>
            <p:cNvPr id="197" name="ZoneTexte 196"/>
            <p:cNvSpPr txBox="1"/>
            <p:nvPr/>
          </p:nvSpPr>
          <p:spPr>
            <a:xfrm>
              <a:off x="486964" y="6093296"/>
              <a:ext cx="8604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tx2"/>
                  </a:solidFill>
                </a:rPr>
                <a:t>Au cours du temps,</a:t>
              </a:r>
              <a:r>
                <a:rPr lang="fr-FR" sz="2000" dirty="0" smtClean="0"/>
                <a:t> </a:t>
              </a:r>
              <a:r>
                <a:rPr lang="fr-FR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sols agricoles inutilisables </a:t>
              </a:r>
              <a:r>
                <a:rPr lang="fr-FR" sz="2000" dirty="0" smtClean="0">
                  <a:solidFill>
                    <a:schemeClr val="tx2"/>
                  </a:solidFill>
                </a:rPr>
                <a:t>pour production alimentaire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5576" y="6021288"/>
              <a:ext cx="8064896" cy="576064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95536" y="781796"/>
            <a:ext cx="8748464" cy="432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grpSp>
        <p:nvGrpSpPr>
          <p:cNvPr id="2" name="Groupe 40"/>
          <p:cNvGrpSpPr/>
          <p:nvPr/>
        </p:nvGrpSpPr>
        <p:grpSpPr>
          <a:xfrm>
            <a:off x="920541" y="1412776"/>
            <a:ext cx="7899931" cy="3311104"/>
            <a:chOff x="848533" y="1907540"/>
            <a:chExt cx="7899931" cy="3311104"/>
          </a:xfrm>
        </p:grpSpPr>
        <p:grpSp>
          <p:nvGrpSpPr>
            <p:cNvPr id="3" name="Groupe 64"/>
            <p:cNvGrpSpPr/>
            <p:nvPr/>
          </p:nvGrpSpPr>
          <p:grpSpPr>
            <a:xfrm>
              <a:off x="3059832" y="3861048"/>
              <a:ext cx="3024336" cy="1357596"/>
              <a:chOff x="598058" y="5188518"/>
              <a:chExt cx="4725523" cy="2184043"/>
            </a:xfrm>
          </p:grpSpPr>
          <p:pic>
            <p:nvPicPr>
              <p:cNvPr id="19458" name="Picture 2" descr="http://www.bioethanolcarburant.com/wp-content/uploads/2013/07/Le-bioethanol-une-contribution-significative-a-la-richesse-national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058" y="5420205"/>
                <a:ext cx="3243615" cy="115843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9464" name="Picture 8" descr="http://img.2ememain.be/f/preview/156229533-paille-de-miscanthus-a-vendr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60919" y="5188518"/>
                <a:ext cx="1462662" cy="218404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4" name="Groupe 39"/>
            <p:cNvGrpSpPr/>
            <p:nvPr/>
          </p:nvGrpSpPr>
          <p:grpSpPr>
            <a:xfrm>
              <a:off x="848533" y="1907540"/>
              <a:ext cx="7899931" cy="2204628"/>
              <a:chOff x="848533" y="1907540"/>
              <a:chExt cx="7899931" cy="2204628"/>
            </a:xfrm>
          </p:grpSpPr>
          <p:grpSp>
            <p:nvGrpSpPr>
              <p:cNvPr id="6" name="Groupe 33"/>
              <p:cNvGrpSpPr/>
              <p:nvPr/>
            </p:nvGrpSpPr>
            <p:grpSpPr>
              <a:xfrm>
                <a:off x="848533" y="1907540"/>
                <a:ext cx="7899931" cy="2204628"/>
                <a:chOff x="848533" y="1907540"/>
                <a:chExt cx="7899931" cy="2204628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2987823" y="1907540"/>
                  <a:ext cx="36822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-&gt; </a:t>
                  </a:r>
                  <a:r>
                    <a:rPr lang="fr-FR" b="1" i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Miscanthus x </a:t>
                  </a:r>
                  <a:r>
                    <a:rPr lang="fr-FR" b="1" i="1" dirty="0" err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giganteus</a:t>
                  </a:r>
                  <a:r>
                    <a:rPr lang="fr-FR" b="1" i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 </a:t>
                  </a:r>
                  <a:r>
                    <a:rPr lang="fr-FR" dirty="0" smtClean="0"/>
                    <a:t>(</a:t>
                  </a:r>
                  <a:r>
                    <a:rPr lang="fr-FR" b="1" i="1" dirty="0" err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MxG</a:t>
                  </a:r>
                  <a:r>
                    <a:rPr lang="fr-FR" dirty="0" smtClean="0"/>
                    <a:t>)</a:t>
                  </a:r>
                  <a:endParaRPr lang="fr-FR" b="1" i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3131840" y="2298358"/>
                  <a:ext cx="52369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- Plante ornementale en C4</a:t>
                  </a:r>
                </a:p>
              </p:txBody>
            </p:sp>
            <p:pic>
              <p:nvPicPr>
                <p:cNvPr id="30722" name="Picture 2" descr="http://www.coblands.co.uk/files/ecomproducts-img1-25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48533" y="1960144"/>
                  <a:ext cx="1851259" cy="2152024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3124919" y="2586390"/>
                  <a:ext cx="246268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600" dirty="0" smtClean="0"/>
                    <a:t>- Pérenne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131840" y="2874422"/>
                  <a:ext cx="54006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600" dirty="0" smtClean="0"/>
                    <a:t>- Résistante aux maladies, peu d’intrants nécessaires 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131840" y="3162454"/>
                  <a:ext cx="561662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600" dirty="0" smtClean="0"/>
                    <a:t>- Importante biomasse (25 t MS/ha)</a:t>
                  </a:r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3138099" y="3429000"/>
                <a:ext cx="332368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dirty="0" smtClean="0"/>
                  <a:t>- Production de b</a:t>
                </a:r>
                <a:r>
                  <a:rPr lang="fr-FR" sz="1600" dirty="0" smtClean="0">
                    <a:sym typeface="Wingdings" pitchFamily="2" charset="2"/>
                  </a:rPr>
                  <a:t>iocombustibles </a:t>
                </a:r>
                <a:endParaRPr lang="fr-FR" sz="1600" dirty="0"/>
              </a:p>
            </p:txBody>
          </p:sp>
        </p:grp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AutoShape 10" descr="data:image/jpeg;base64,/9j/4AAQSkZJRgABAQAAAQABAAD/2wCEAAkGBxQTEhQUExQWFhUXGBsaGRgXGBsfIBoaIBgXGhgaFxsZHSggGB0lHBgdITEhJSkrLi4uGB8zODMsNygtLisBCgoKDg0OGhAQGywkICQsLCwsLCwsLCwsLCwsLCwsLCwsLCwsLCwsLCwsLCwsLCwsLCwsLCwsLCwsLCwsLCw3LP/AABEIAMMBAwMBIgACEQEDEQH/xAAcAAACAgMBAQAAAAAAAAAAAAAFBgMEAAECBwj/xABHEAACAQIEBAQCBgUICgMBAAABAhEDIQAEEjEFIkFRBhNhcTKBI0KRobHRFFLB8PEHFlRikpOy0hUkM0NTY3OCouE0RHKD/8QAGQEAAwEBAQAAAAAAAAAAAAAAAAECAwQF/8QAIhEBAQEBAAIDAQADAQEAAAAAAAERAgMhEjFBURMiYTIE/9oADAMBAAIRAxEAPwBL8NeH8vVy9J3pgswMnUwvrYXho2AwSHhfK/8ACG36z/fzWxH4Oqk5WmpiACBboXffvecFqcKTbe/2CMTa1kmB6+F8nP8Asbd9T/5saXwzk/h8kBr21Odt/rYOAXA+tPwwZ/DEVQ6gCNgb7ft9B92FesGQIXwvlSSfJsbgF3sPTm+fzxIvhbJ3+hH9p/8ANi8XMagSS0CBPyEdYA39cS0nIQGQWUEwRymxEHSb7SPWcKdFMUP5o5T/AII/tP8A5sQ1PCuUH+5H9p/82DlOrPXp+UY4zBxW+1ZAQ+GMpBPkx7s/+bER8NZX/hD+0/8AmwaveSN7e3bHBTrg0ZA6h4WyhF6I/tP/AJsdN4Uyn/BH9p/82C1BrHEzPP8ACMAyAf8ANTKX+hiO7Nv6Q20HHS+E8pf6H/yb/Ng1oj5+v44tnLE80HQSJP6pOwb1xl13ipxKVT4Zygn6AE7AF33ntqv7YrVvDmVWB5QnrDP6929Dhi4kNHmMDJIGnmvJ3Pe0emA9OqReRNgQRFiOp6W3MjC+VpXmRUTw5lIBCAmbg1D8hAYQI9b+mN1vDmXCx+jgkGCwZ4mCSAQ0TF49MEaZJYwVkagNPWNwLww+d7Yt1XUwxIUBeVgTe/wsBdfhJJPcdML5UpIVKnAKKg/RSdQESxsZIiD0G+L/AAzwnl6v+75RfUpYtEiSFBiIP3bYl4jl9WoJzEFZC2m07AQQIjrMnoBg74cChNLswYXGoabRp5SpgjV8xG0XxpNsOczVBPC2S89mXLq9AADRrqBxAEuQWG9zpkYtP4U4cX1LlKpQE2BqghQYLOCZCybXHT3wcoMtQzVdSQw8tgzXkQVlRcjST8/tqVOJZgNopNFOq3MwU6lG4ueYLpg8oi7YXvFzmfwDzfh/hxpkUssPNgkKazWjmYtL2UKpjqZAx3wv+TujUhjTZqcbhipY72kmV2gyOu8YC+c4iaWpQeq2ZWJ3tJB0xv1ODuQ4rWdQAwVRtSLEctrLbTA22nGnMue0ZP4IDwXw4Fh+jG3671AZgWWHgm4+ZxV4h4Y4dS1H9DqVD0CGqQtpAYh7WknFrJ1VLBXfQdwVBYK0y2oveCOuCFOqlyriGk/FpBgWIJELJ6Th4rJ/FDLeEOGi1TLrPVtdUBRHUa2BHUffikvhnhyvpegIIBBU1biRP+82ie/3Thho5l3qKGixKm6nSOX4l6xIwZyQp6derUpDLyht1aHAUi4n7vS+FdHxhLHgHKsX0ZcgCY1M4Md4LiwkdO/bE9PwPw9V58uBEATVe/LLfXF9VrWOGoFDTBUuhjZTEC2yXXp09Y3OK1NAz1Gas6DSIVp682pSE5ANPw4Po/hC1T8F5BgxOXROblLVKgBBMAfHY36ndTiDOeHeGqWAyoDkWQvV5TKxMvNxO/fDPVoeU0GTTJ1awDIjraRB79icA+KUwVDoSVkWkGxA1ktbTce1xscT1b+H8ef48c43RVMxWRPgWo4XfYMQN7/bjMdeII/Sq8bea8f2jjMaRy37Ovhdoy1A9ww/82ODKHUwCm59bWN/mL/bgd4O4d5mUpEvp+IgfFPO31V+EAAyT3x1UBBECzMzFosbzyjtANvvxn11Gn4N0m1ACbySeYb+xMzb5dsRs5DaW0sNW6mwv0I+Iz64HZuqQq1FEqRFjNxYyoMqYjf3GJMvXGk7CJIB2UEgTG53+6emMbuFU+VqlmMGBLC52G9pnsL+2LrpoB332AJJ5Qb9IN4wJWpoiVMajJET0MC5iDBv6YI5OqsOxEwAADO8HaPrT3jDiuVOpmwvQgSYW2rpEgWn7sS0KoeDqVdydTbAdTGG7K5DL1Ic5dA3cgzPreG39dsYvhjLdEZbQYaZvP1gcbSxtPF1hVqKARFRXmZCmQI7HrjTrhnbwdTmUquJkwUB39iMbfwjUEFaqEjbUCPzw03x9QuUfQfZjMpULMIg9xI2PoSMHR4XzSQUVHPow97a4nFGp4azC1C3luJg9N+U/VmLjp3xHVpfGiNOssaStM2JhlB0AE3YqQb2644OY0lw5cGNcqbGwJPNMRPc7YqNRr6yOcAiOdCD8RuxbcEX0zY7nGwgq3FUshBkEzIv8IkkJawgbdsROJ+qBsxmRUeWRomAxVlab7A3F9QPse2BNatBtKSZEXlZI69dvuw4Z1aR0wSYm+k+ptFpsT/HFY8HDry6SgBBtFtl9iffFek2FX9HLHYj36i1wSDHf7MT5vKiBKkt8QCjmKibgRZYPXtgvWygVNNJS0MdScu8csMLnqb+mA9HPapD2g39ewB+XT174JLpZi1lKZYlEPKw1coJYgASEneWkRbr7YucGyFRjN2EsAQNI2kqWMBhBEj2jacUaSxUUw4mLoYgyNJkSZv8Ig3IOGyjTAQAk1FEteQFqNckiCbAbzjSQ4r8PcqhRkWQ7QBMHmNwCTeTsW+RGLuc4k9KmRoW4ga2JIKiDy80mwMD074HmqW5ZYMvMuqS2ki7S3QbGdyJGKfmVy0FjUVgPLcAcwO5uRqEJFzeZ9cPDMeUzQzCSyBWvYhWFjF5AJFpixj5Yq18ugEpTVLyZtMDmJFoJF4gxqGNZEkKdK6THNpM6t4aYJgbSZuSemCOVEKPN37g7dbluYnfodr4SgbhfCmzDQLCwBYcom5cgEREEAEX9MX83X+k8nLJSuFbzqqmo7LYSiEwBJsTaNwBBxDxPzzy0qyUUqENUBpmpq0mdJqKZCsoupAsD64m4bm//sVE0mpLEQTDFQQAsGxtboBGHsJzR4GTBdqJO40qEOkwSDpZg249PfEuVypoayl6rCTMjrcSQWnUDCqLi+Kme42KVMFvLRqjgRSU7GNT35TB6z1AEwZkyoLy+pfMd9gNlCmVUNsSAb7i2DRFpqySA4Km5drAXABDSQolvrbcpxzl6wXzg2sI2lgWpggh9QIABghTIO8SLARjgFiRIGsRCmrBi420y4Ekx36YnqquoBWB0/GNoDTJsbksAeXt0wlJ6k1EChoUQdQ+EiJGjcnoDbbAnO0lourCgtMLYuC8ExYMkxpHNbaTsJxYzbUqagwAoBimQt4OkWJGqGIiL3GBeY4otUIi1UQOSCLKFAIEmRYltgdyd8PE2vGfEzhs3mSs6TWqESIMFzuOntjMRccWMzXBbURVcFoiYY3g7YzDct+3rvgDgFR+H5epSrIrHWYZWt9IwAJUwbrNx1wRbwVVIhyCBpI8qp1Ho6jpbecc/wAlxJyFACAAGMxv9LV6xf2+/D2o7G2MvjLXVxxLzHl1Dw7VUMtXLZgWPNpDDboUJ9lkW+7AfilXRAug7OrKRtvqMz1tj2sCL3PzxJ5oNmgjsROH8S68c/rwxXO+qCFJXrGkg3gQpO/yxPk84pHUSSTtG5te4/h2x7DU4RlXaWoUpMiQoBvvcQcD38FZKQUpsh/q1GiO0MSML4JnjwF8PKXHM0wZgX+23foDg9Rotqu3ebdfxxZynhpaYPlVHXtqhoEzA6+2La8OYbEEzgnLp57kmOEhYt+/fEwrk2AtivXoOCO/uMQ0i+8EgWgG/wA/ni4nbaJaSTbHdYgAD874jasQASN974qvVBuZOAXb9CFOty9vTFWo6ndFPuoOKtTMTbEqMDcAD2+WFq+eP2tVeHUmu1NbXtIj1Gk74gGVoKW0Kw1b87bxEgE46zeYkwNv24h1YFzxz9DM14bpsugO0SSJVTBN7WFvTFep4M1EMpUVADLENdogHTJAFzIHpEYYEPbBnLAIJPzxUiPJzzISX8J1QGilS1M0morQY3sDGmdt7STJwGzvmatIVGK/WapTLaQTbTTnn9z136YX/wCUPx7UzNR6VBitBSQSD/tD1/7JFh13OEWjVZSCDB9MDnteppl4YMTThVO7EsVkHU0CBAMAyRcja2LPkhtLCUMkqYMiQZIXVqsFPSZ98R+DuJfplAhiPMpFQ/SVklXHraD6jB0IJ5lkqACYid5jpyxdve+2DQ4yZrKgleaOWxuOhItG/SCSDttiP9MZonVrmSUBAEH6mokAbCLH3xYzWb5SmokGZ0Ejox+IXWRtJi/pGKGVzSmTq8tkJMFhzLfUWKgQJ1XAPcHEGJVcsqESxHSNMAmdrXm+xN5M4gbJo5kMIG9iwN532S4n5RgWM0hZYEkXN92gduwvPvG2DdLMKwCgQDHxajJ3mC0H3NtrnE/LaJdqtUzRqKQrGQ0bHbUCBBiCe42uL4FcKyFZ9RqlAUJ0QGggq06tI5l03ECZBxYzCU9DtSZ2YCAOaDp1Erosi3mR9vTFXhebdjzaVIWzAQtzGkg2E9weuxtg3KX7qX/SVWmQK9Ok6AgeaqRzGNCt+qZjoZ7jENfiLCoAdQ1atLAKQkA6bkzvLR2GNpmtZcq16c6JB+E9NNt+4EwRjHpUKxRNSK4IIlnUsSZIUBpjSv8A5Yc624NVga1Vw9eoqhkCxTazPrcMtOQZlRBi+2O6nhoUVbySTUeASxmB9bUwFhJkAQSY9sG0oFavxELpCiwKhtpLCWSQQva9sbpNoKIWfWZYNdlAWfikQN7bnGhvBPEakZvMAzIqvv8A/o74zEni4EZ7NSZPn1JI687bdsZhuW/b1P8Ak+rocjQR3MgMQASFA81413tcm+H/ACFdigNmHcfdvvjy7wRnxTyVOG54YgbwA7naN577YceA8XLrvtbedR9xa1527DGf67uOZeYbDUG5OIqfMd9/3tij5vtiakSYj97b4NX/AI5i833YkL7Rtiu4Jjpjflx7YesFsVfWcbFcnaYxVY+vTHatGw+ZnB+teZ6ThbTGJUB2EYhFX9/TFuiQo1E/v39MXIOrkc1qSqpaqyhFuZiI9Sf3vhA8SePctQZkppqZehBmYnZSoUX6mfTC/wDyneNGqVDQotyrEsCLT+rGzEHfdRYQSTjzhRgrH5X+vRcp/KQhf6SloB6j+JP3Ye8lxOnVpB6TAg9j17Wx89sMMvgjjRo1QhP0bmCP6x2xGL48t3K9dWpiQ1L74HJVxPRacJ2jXDheSdvxOFX+VfxEaGV8pG565KWsQkfSH7CFn+thiylQgDrvfaOw9Z/Zjxf+UziPnZ91Hw0QKY7SOZz/AGmI/wC3GkcvlpWBx0oxiU8WaFHBY5tMPgXPGjmVA/3ilDeN4gnvcY9E4mi0lbUTqYSILOdIIA+IaVLE79vbHlvB1jMU94BBMTNr9MOXG+LMSUBDjl1Qti2xMiwAaBe8ACcZd3BuQW4VRlUqMgNUh2RlCX3IXUbDqIHa22BtWkKTJ+kOHYMQroumOU2bSNzJJkfW27xUOMvRBVaIlXDfE2nSUZW5SDDFSTIvyfZqPM1VXYaY5VabKoaSS0GTtveGmbYm9ehrM9UCtqA2uQFXVqNmYAAAws3JjaQcd087WY6UcEhFkIonT1jUxMkQeowN4tCFSxUAli0BxBE32hvi7SPTfE/CqaPSZg9IPTJCoWb6RNzHWZZoE9e2I+NL3qR80q66akqtQFxPM+oHnYtYRyidxb3xCuZLKA1RGYNI1cp0gj0gkEeogE9sSNU1vBEhSRy3vpgrAPNCeh3noMQVaoClIWnTVlKqGLEtqtALfCBzX9Bgt37L5f1eqZuHFQte8xdTB6CNY5Zt1vfFjh9KJVCC7S1IsgZTKkaZPMtidxuYkjAemSGYrVJESrOBG5mQLSIiOs7YZOFcQCoRIZF1HUit8erlR3KiBpEjpv2xfjnv0rn3UyZTMhyQkBYFpAebvJBJsB1Hb0xNwPiK5jUVeQggrqnQTuGLfHdYBiDF4iMZm/FLUWQAoSyzTNILcTBlqgOo+0HoY6c5TNUA9atWpuJ0CoVQqGbYSgnSbkzPWJxovXh/iz/5uanfzqnb9c9rfZjMceJ6yvnMyyghWrVCATJguYk+2N4tzX7O3grLA5amzhYvBYSTzmQOg+eHnI1I0gKoGn4gIDbj7bb7Wwk+C600KCAWhi5JECajCRHpG/XDpTqRa3II3sB0iT6/fjLqvS8M/wBYL5VgWEzAiYwQo2BvO2A2RrC197/iBi8lboNvz7YE+Tq7ggKt7435huDiicxpE/ZjjM5klZ73Hth6jni0QNUX/H8MapNGBtWudN73/Z/7xNTrzb0+/BG/xyDOWpljM2wufykcd/RMq0ND1OVB3uJ9+59sFcnUME+sY8a/lO46MxmtCfBRlZ7tYGPsP9o405YeTrPRUDbzcm5Pr1x3SbECnHdHDsYJnGOqBg23Fx7+mOChJxKaZEYnCepcMzuulTad1E++xwXyVS3798J/BKsUqY9MNeWUBA8tJ0W6XLrAt2WftxOe3fO/9Jo0lQASegM3tYTMfLfHz9WrGo7VDu7Fj/3En9uPaeLZjTla73kUn6nfSR+OPDFciBjXmOXydbV1VA+eLlKMC1r3xdpVwYE4eMqOeHMqGqVWNglJiT7wtu2+DdJZ5UKiLGD76bxNhDRtMRjjwvl9OUzVUj4ytMT1Au3vdgMRZTNEKxYSDeCd7LIgdhfteccnmvtPX4s6FBlyeUq0TckAKFYzOzGZvf1xPm100hygidjTElhPedVuaw/WF8V6rBq0sSdAc3i5gXPQTbbqRjtMwDzMeZSxW7RMMpgbCFJHrA74zlkLQujlnqSGlaek6lkrZQCTzGBdTt1InB/hfBFWixWrpCOGYQDMCYOm69JmQYjucVaJMEogeq3pqadUA8ptuDEgehxaemtKKRTUzsZBaSSASxaDyibxbdfnpOtmKjp+AvVPm02YEkFlqsunYlXWItDLa3WT3DZrhDDVUas7EA8p8yYDgJpgMGBkW6TtMYY+GcS8pfLpVHFNJJU073/W5WGmImCuxPpgvSzdNj5q1KhKk2Om88ugDtcGFFzHtjWZ9NMleZZhi1OnokwYlQQpBmNJsSYB3v8AZhw8O0aS01XMU9JqwV1hgWILASfh1ReSZM444uNGhKIQ5epXDOxglXaEEgyQAZIIi5ODEotNaaVAxMQogmAfrLcxEruRbB6noTnHfE+HrUpqHKU11SHZRAJJuoXqSdJJg3mcJ/EAFq6YYhQN7moCRLA7BSsEHflg7HB3O8OrVAQ1RpDllXVylZYKJIMNB62wvpSrVGRQ0mI0kXEEBgSSAsXPW2J6pdV5jxYfT1evO3+I4zG+MIRXrA7iowP9o43jVgcfDNaMqpNgvy1S7GJA+3DJl82TOrc3/AR9hP2YXvDeXL5Smk/FJA9Qz2nuRf8AHF160begI9fT0j8MZ13+Ds6ZbNaIgAggRPW+5vb2xapZkxcGew/ZO+xws5fNWPQb/PF1c+IAMxB+RPbC1ffGitetYkxeIgx3+04sPUBG7dABvsNx+33wIpZhYAaSs6gT27QevT540c5zbkX79zf7cB8z8Eqzx9pH2R39cdZPM3wPzOclIXYRIn0O/e8Yr06t1A3/AHnC1rzNnsxZnOmlQqOBdVJHvFvvOPn562oknckn7TOPYvENYtkcyVIBFNo9okx8seMAY6OPpxeX/wBLNPE1NIxTW2JUrH3xTITpYmdZxTo5gHe2Dvh3K+dmKNPfVUWf/wAzLfcDhWJ/RfOp5Lin+qiCPXQpP3nBrKcUDIqGxXRfvBcz/wCQ+/Cd4tz+rO5kjbzCB/2wv7MVsvn2/f5WxEn62+frD34gzE5PMAGZpsI/HHkuj+qcNtbi80nUi2kxhmyPgLQs1wrqwBDI5UARPaZxcsjLqvMaNDVgtwvwxUqw0hEOzN17QOo9cei8L8CrRbzafMQbeaRbpuov8xglnqVSmrNoDbTpuPWR0GC9fxN0rjhbU6C0aVQuoLMVYQWbeBNp/ZirTXStS24ExvcExzGSJ6ThmzNWkAGFPVsbzYejDqD0wI4pRptzoZX9Ukyrb3HVSQMYd+PfZX2o182NfIAsid5M9DHQTeO/sMQapYgsAAIJN7sQI7Aht46YhqDSxNhKuLm9hIN73Ybifi3xXVzcgyAASRJ5Tsd7rsJjHNiBXJVHDBVJEQAQJIsQD6mWI5hO3piRKynVpeW2Mz+BvMe+18UFplArA6QTqUndo3MX09h64sGoVaWnXcgHe4H6tyTt2wtPUqKhLKKTc4PmKHKqRBkKBOgc02sLXxWzdUwjUlSFY6tJspWykyQQ0TLLBIi9sdyxjW6TElZ5gAVtpJ6iY03mMWzUQNIc8xEEgAQN4SATA3jaCdhjTnq605q/4YzjN5gIQqSNBDlgUv8AruT8QN/XBzylGry0FMSdTKFM3gGQOoEzb5xheXNjWsXYQIMwQLmVH59emGLKcQWqjPTGiwLG06zvsCIMTcYrnybfbSdOMznihlmWRET1EiJBAIm9r4kXhNPz/PAKsSWhdIufUbxa+/ywEr8GqZhqZarAU65A0liRGkCbbBoMySbYukeVzs8mwkmUABIOkAcskafWMafL9V/14l4pphc5mVWYFaoBMz8Z3m/243iLxA+rNVz3qudo+senTGY0ctOPhtQMpSqSAia5/ruS/KSGBnTpAHr0xHWzgYyLSfb7ulsU+GLry2XpJLOS7GSAFGowL2HUyT1xyyaWKkq2kwSpkT6HriJJt1rxcHsrmDBvvi/lswCsE3wqaoBjE2XqkbNgsbf5DQueGx7kRf5Xxy+b2Pud562wBOaa97Y5/Spvt3wrGnHkhioZq9ux/C+JKTwA3QmJnrGF6lm4mPbE1HNkjT0mfxwsa/5IOcdJbI1oEnSfXpJ/f0x5j5R7Y9JbMA5Wov8AVJ+69vbC1l/DuZdBUSmzKdiI+2N49cdHHqOPy9b0Wwf3jHaJOHThvgt6h+mZaYJjm3+QGDtH+S6mZIrs6j9QrI97bfLDvUjLXm2WyDudKAs3YAk/YMOXgzh1TL1BXc6SAdAiRcbnt7R1w1ZTwsaDI1DQNNjNmb3Okzi+lBW1K6aWW+kgGJ+svRh64jrrfQ15DxKg9Oqy1RDkkn1kzqU9QZ3xqm2PQOKcPpVk0VgdOohKqCCnp6HrEQfXHnXGMnVytZqTMGi6sNnQ/Cw/fcHBPat1bqLKkdxh08F+JaqoqagVAAKsfSJk3G3T5482TibjeCMFOC54Hk2aSVJjYgakB6X5h7nBYVj2pOJKqJVYBVqA80dVMFW9id+uNZjPA6SpUjsDNtv3GFbhw8ykCVgWVuYGGvBMX2jp9+OjRNPTBkbexJJg9zhfopjfJEIxQA0mk9ytrwOq/hgOxUk0nVRbldbWsB7xb7sX+C8RKmA27CxuP4k9MdeIuFBx5iAalN46juD9v2HFT2RO4pw9jKGAUkrO17mPf8cD0yTFlMXFmJ0wwO4sfu2w0P8ASKUaWdCCBYFl7X/eRhfWjNRSZQqfrA2IPfp+/wA8fLz+pwNp1PKJb4ieWDBFyOm3Q/ngnmaNWFXQ0nV8DiDuB5YDE7zyiDc9hiHP5fmaEAveJECJLRECIhT6nGZbMlQ62kAHnO125gejCbEfrGe+MNivjn2wPUZyj0jp2R6kAvHaNgCPiJPT2xM1Jw5VhLWgmJEg6lBIuNx7H3OO3ps7rUTVUZrtcalgghSs2NhBFmA2tOLGU1EfFpVgACZ0iwA1AG4I7WB7Ym9YeYp0i9NiKlRYv0Nl5QDUA73scE+H5oNIUcyixAB3GxLbLfuYFr4GvmjoqAIPLZ1GstZiDK6gDzdoOw9rWqFXlIdiSD2W4GxWb3AHtiLculKaqCHytSGkkWNMAlU0qCWYEgiTHw3hpFsBuIcSbSXIOknSoWL6oldQ+JSDMGANAmTiKm9udoEQIBmIJA3gbHlnqbYKcMzHmUyGXliFKk2K7ErBFpi3TeJx0c3Ws9vCuNIVzFYEQRUYEduY43ifxWsZ3NCZ+mqXmZ5zecbx0Oe/Zt4TQpf6PoO9MmA+xKS2to5gQSvQ6ZMdRgbxulXTmKgU6SU0mwkmYKgXg+t7b4I8IzjHI5ZVFqZYvBvd302Gw3ufTFrT55FQKWJqIwiwZlJIV7/CLm17g4w56st3+nz/AEOzlYU8nl9WmajF5AvGkRfrAMbQJwOy+YXowOJvF9LT5a+YHC6lWwsF0qbhjYkWsJicLsY2552a05NAbHaxhXp12XZiPngvmf0milN6iALUnTMTbuAZX5jvgsw9EfLxtQQbYH0ONL9ZSPY4vU+I0j9aPcR+OD2erq1nKMs7gj7sMPhfxSXULADLYrIA9NhYHvtfphepVUNwRgLxFGoVRUQkAmxHQ9f4Yf2m+69ey2fFUWEN2IH7dxjtazIpekNDi5gkAjfbphT4BnEzNEMXXzFVta3BUDTpYQZ0kehAJODWUqMgIkiRKE7ER8JHobThT/qKIJ4hDKQ4CvuHF1O5ggX36+uOTxQu6rHlv9UkalMj12B74XqyFqggaQzAW6E/sw11DRRFpPpbSIBPT54fsao18oS1ytNyRqkEq1xeB9tsL3jTgNWrQsgV6UsoEcwvqVTuAd49Bh7yy00QFeYLB5rgdxO+N8dqU8wn0Q0lPhMj3Nuu/wBmCHj5wviTLVirBh0IP34cvFPAS6tXRTqUw4HXpYdCMJ1MSbCcaS6qXTjwjOMCr0SZO8GImZDd4ib74aGzZYFojUdgIHQkD54874bnalK1NuVrlYsWHUyOxO2HvhHFgaYlRJ73g9QcZdSxNXeC1wXKt+zcXETh1yeaUFVYhg43kSDezQPSZ/rbYRDS1uukcxbluB0m5JgYt0+MVAsE/R6tQA/WiDIG9sEvoR1xXIstSx/6Tff5besbT29cBc39IGZhcLB9tp9f4Yc8hWWshVgCDfaPnfeMKPE6Jouwv1B9fX2Iw90qocP1ggBlYXglosfna8WA9cWGpzKVKTPMHlBggg7GBzSB1jrfEfDaSrVTlLLpYlbbwfQzHxdNjh5ymWRlDUzysPq+/wAJ7RG3p6Yxvh5q5ShTyoCyqPYfq3DCYI+sLSPf7MR5rLu4U3CKTEIZErYadtUg3MW9sOdThs7Am3tfr19es4jqZCYtPSB6DrHtbEz/AOefenSA/C3ZB5YBhxKuSpW0kxquD6ewxYfK5kkctMyBJOm1yZgie9tsOf6KQGBgGwkkjrfrEd/bHDZPfSR9kfhI/jjSeKfqcL9JnCkHVqLhgfLUzYiZmBYkbTfF3IatA1FydwZKkG0E6NP6sXufXBE5ciRuL/WHb9brcTGIDRnvt949hYTjScSfRvFPEx/1zMx/xqn+M4zGvEo/1vMf9V/8RxmBjR7gKk0F3AAN4m+poUerERfscNvA3PljkUuRMDYKWAapawNj12Hrhe4Bk1OSEDU7gkGIKxUixM9SDsNwAcHcjRVUJpu8wE5yWgSySNoBLE6b9JxzeSyrn0ocX8O1Mw1R1ZJEmnTX9QA6hZZ1EwAPfAEeG3D0hUIAqVTTsegALEGPcbbjDzk/MRQhqypL/SeWVYhTzadwL2kkgxti2yLXJcsqooCB2MssgrqUkdYj5wLYOfL1P9Slv0VHbKU6aV6dEqPOUhiFuR5jgKrTYAi8dF3ws8YzzVnLsb9h+MdyNzhv4/4fzFeTRdatJFUgBoiEEArAGoyYjf0wilYJBkEdCDv1sdjjo8fP7VSIyuMx0VxphjVbBUI2P7/LE36Y5EFiQehg/jiBVxs4As5DOVKNRatJirqZUwDBiNiCD7HDjwnxJ5g5mAc7rEKwHY9D6YR1p9cdUiQZ/f54nrmUr7eyZTPKB5mmSCAfUenY4qcYqgOSDZiCJ9vst39cA/DXFPMUKZnY/LrhqqZWmQAbxtHQn8cR/wArO+lfg+a8piGMg2MGx7Efbhn4JlKZUVEkwwkFrzffSdz+WAA4QgE02NwJB95g+kgGPQYK8MqugIBGlhcARB7WwYcoR4gp+U5KTFQHVMRPTTHUWN8ec8f4UF01FEbaxFp7jsCemPYqDpWSW5lYxfvtHoR+zCz4gyC0FYMqvRe0kXFrqfskH0xW57DzKkQBcTPvYzuPwxfyGYZLo0R+HX3xD/otwDZmA6gE/P8ADEQy1RWvKid2kD5j9mK2UzlwfioYQ4U2Ikn7x3OCFWpyooBKyxsdyYj2gD527YTsugYws3gqdj88H+GcWZWVao1Am0DY33O8HGNnxoM1Co6MUVTyCSOyzsJ3/jgln8oubpCDpqCw3vEQDb1t88LVHiorIxFjqMqNt4n3GC3C3OkyIYQR6DqDf5jDlwFzNUDSYq6srAG0dIiR3Bxe8KVtGumzkI3OrTBGwZfe+/pg3nqIzClKgNwQpG6mdwe07jqMKmWqmgQCAQJ1d+xHeMPdB4pLC81Ut6nSSPcqB9+JX4azqV1AjexveDuNtsVOGw6qV1BYBLSD8vbb7sXsnWUWue0bgb37zM4c9m5pcNCwJsOnzJid9zjHy6i3T5dvTb2xA3FwzEUyCBuCRMdze2LlCoDcgMQe/UYcqtiF6E2gx0++8gbWGInokQRJJmR7yB7zi6rt2I9z/wCsdeb+5xQ2PnHxSIzmZ/61T/Gcbx14v/8AnZv/AK9X/G2MxDCnTwsf9RRQdJM32B+kPxteOmLtGnpJKwoFyzxAHQALYmxIHvhb4DUHk0VbY6iZ7B2jSbx/G2DjV6bpdiWZpMWA2AAk2PSSOvTHL3z7XPa6mYplA40mqdTBZhUW7c4m4vHSzdcWcnm6VUNDIVlmkhoQ8o1IAeUEtAHUSb4H1aK1qggAgaSWkSRoICtbcm/zjpjmnlFgrQ5QDJKDck/CVkEACBaLkxvgkPPZp4lwsHKhqNFKhZtSvUqFW1QOawHUQFsojoBhXzfhL9IqeY1SnltUM7s2oaiLiRF5HS1/tM1MtCoXfy6akhkLq2pQkgsZOg6iYEnb54OZMACAE5l5FE/FJDEwbjYze564qdXdXjy3jHhHMZckuhqJNqlOSNMmC/LKTEwemF1qRNzj6Br0NSFWJIgXUFYO5JM3tY2j2wl+PfDCu5q5VVDD/aLKjUdKkBZIhgt77jrONefL7yljzFKWNsuJVbr3xpxjoJyEtjI646jG4wGPeHLo0boQZm8H9kjf1w25biyaNBnVq5r9IgADvvf1wn+GdJZqYH0jDkM2YCGZI2BtIPocG/IlQwF/TGPcsuoo9RzjM3lgxHX8JwcyOe8sS8MAL6YPcX7HCnlqwQgzLGJEdj3wYXiEwVRYJkjv3HaRhT2SwnEUBLUKggksaZEgk7weneMd8QzfnLdSNZgpvPqvrOMy+TpsxZEFxMiIkxG3scBuMOy19CyNPMT/AFiBf02wezV1yYjRDAgMQQSBoMX9AGmR6j51K3CYsjTN+dAdIggi9mO3sAcFs2NdLUbOtwe/RvtF/fFnhdB2p64mOU8yCGtGoFg215AvgBePDqpUFgNVhIG46EdoFonaMWqHC6kurwscys1uvRj+++C9XJN5lwZJ2iRHyPbtPvietTgCZfTYEraT1uLHC9gAyVCogIqU1MmXlwCZIhkFgQb+5OL9fibprRkIUchY7Mwg6kG8AE3mNxiGvl6AnUWZTYqzSCJsotI2G5xeoZdXALAaUkBh6qRpO/SOmwwfZuKvEiKg5WCwNx0kifa3374rcfprrDgCKnxAbT1Pz3+3BXNuN30tCnSb+8R0v+OI+G/CIyruNUqNIh//AM67DrzG18GjFrw8pWjBkD6okCQQIJ9R0+VsW2zfMyBQJEAmSR2PQH7O+IOP0xSKkFo1WgXEjqO0A/dirRrAL11AiNSkb7HbBuejSVOFgwdJb6swItB6bjt+zBTgyVRqE8kxBW4F+rbntihSrsp1DVqN7ahA2bVAECTi6moFiaxW0zO+11DX69MVPsxkZcfL5401AT/GcUVr2ADy07mxI9Y3v2xN+nqkKxYT6WnreL4vDfOnjEf6/m4/49X/ABtjMZ4xfVn82Rsa9U/+bYzEsKcfB3C1rZRJdhAdiQnwwzQJm/e334urwm+ty6iG0sVIsNtZg6STN7XixnHfgXMBcpSGlGZkcQQbqajKdU2hZNtua+GdSSuiaYUqDokhYkySH5TDX9TFhE4w+7WnMmew3gnAV1KtQhlgkypOrUVOhgYlSoI7gt2sWujQFSgaVNIKqNMEQtlI1csWA0zeYE4BamkkSJgqxaSSRaQAIEKPvvvjeQrhCzBm8wAgaiw07m0eskYcPYIcRqJS0ZfdipqNuRA02PXTcnqDG++KtevUemxbUqjSmun8TRDR8HwmAJHrfripXqozhjsBderCSbx0MnljriFM1VghbJ2i46ddt8LB8hvJ5krqFVtLbiNRO0iQxJkyLE9t8RcQ0OkFC4JZirAtaIOsFmI+UCO2KdCqLBviPQWv8rYshGAkTHS57+hvv2wZ7HyBc9wWhVYs9ISeoJWLADATifgYwTRcFhM03sfkdj+eGthJgcvc8x3O1v33xHBG5HUDSfXeNxi+erCea57gmYpKWqUmVZI1GCJG9xI+eBs+mPX/ACWeZBII63nr1626YjrcFpV00Om1wSYPWI7bz2xc8n9EeU02IIKkhhcEbg9xh1y3ERVBqBpJ+NTYhjufUHfGuK+A3UTQbX3VoB+R2P3YWuH1jQqnzARurAi49flirZ1PQvsyZfTTYs41KQZBJF+hBHY47yGeJcQOQEb7HENUSouCDcEdR6YjyxKyT8I9epHX5YzhG/hGbUMVSw7Hp23wYzio0uLVNJGqBcEMOYdRBwicM4zB2kDqff8Af7cPvCmSrli8wxaQD0Gx+/DEKWbzDCpDAhYgeoFo9cd+Ga3lVyHMBlIBPU20doI/PvhlNNShUqgAMBhv6yJ+/wBMLWZy/lrF51MD9kqR9mCEd3qqQZKmRYG8mJ6X7Yj/AEVXQBkMERsRMi5+3CxkszKDXIECDP4+p3xPS4wUchdbGADpgjSRIYzYdBvifksbbhFCytMLcRNj7yOuOaPCKQJYEgkzdlA2gHaep9MDqHE2LcullFjDA9xaBbbri9lnp1tMysMJvvJiCJ9Yj0w9odrRCGAAO7G/2NfEtBtJIAJLbmSScc5/NpAEmkBK89iegYEiBvgDlMvWkstfzVEzT0XjoQZufswvkeD9caiJDEg9O/Y+mOaORUm+qdoueo6Yr0HBGpZj19OhBuPfEzvYCT6dPkZ2+WNJlGJBkaasNKyR3AMADcjsPa2InppuUUkTDKAJv6CDjTso5yQJsJMmPnttGAvEeOkMKdNRG5qbwD/VkFjaPnh7gGMnl3RtdEF1kyFFx2ETb/3jjMLUcaitVDJlTe0/VUmROB+Q4mUplSQak2eLD/yNvY4J1eLVWVl0sTG4K39iVn8d8UTwDxQf9czO4+mqbgA/GdwLDGYzxQwOczJAIBrVLHf4zv64zEMj54JRv0SlAuZgg7/SHe9mHS344aPOWmNTFR0mY6HfqY9O+Ezwii/oisWKxMmSotUJUzIDEHoZ6bYN5bOAvTEnbUAAI3HQmSZE+uObrq/LIrV/J1mC3gAiAI6fViQI77dTjeav0kTfnI9z6/8AvGebpiCC3QmWgm41A3InHdCAsFtTAc3afwn0N8XP4Khy9YaiGB0xb1H2z88T5pyF1JFhtHtHXGUw7rIXRO3ce9vwPzxby9IWDAk98VhF5syzDmJI23i09hvg5wwoBFIyBvcmD7HbGVMmCeVBY7jFFs55epUW/Unv6DrgsMQzDEEzMR07WET8saFIsJBi/Ub79v3vill8xVYyWS24III/f1xezWcVQsKzM/wgWv6zsMGUanp0jEg7bkWO8/O+O/8ASNIDmqoSIm4vvvbADP8AnOdLEjqKahj94F8dU+H6CJu07W9LQJIwYNMQ4nRiPMU9ut+wPv8AswqeI8lTeqzAlrNJGl4IHLBUyZNtrTi23DGYySlIf12j7JvievkOgq6gOvT5CNsEh6V+FmVZT9U2U2YDrKnoDH34mzVQQF3A6fM/nhpymUptJ5QVMGSZc2gzBgXNpv6YpZvw+Vf+qP1Ta+0HrY9O+AgVcoQg5W5rLy2JJEX+Z+7B7w89RD5Urovqna0AkHvcYt5OkqW0G2n4gQCG632H29MWKVOiDJQKZ1QB3IEg9bxh7okTvQJmTGkXkEx+qbm4FsWqaqVVR2nm3iSJPXpgbxXMViDFEvB+qxBIAmRaQDsR+WJsnXIDBgYA1B6jEmZE6ukgD2wT7Nbz2UpMkVFTRN/QmRIv7+2FxVpU2IEqOqgC56ljuZjqcMca7gQN4I94IM+0zigcklSSxgobqL9Rfe4tth4HGUdFX4tzKkzf0Y9T7Y684fEdJM9P2Edv2Yly1IEFYU33EXMbHt0GKVVghnSOuodG/aCMEgF6DpVMMwIAIM9ewG4P/vF2tUQAHkGwEQNthbbCwyggEM2kHawE/wAIvi3Ty5JGkaWX33nqIg2MWjpi5D0ZBpkEgreZI++Y32GB/EKyusKpIsJA+4aRb7scjKVKT6gpZiDt8N9wRFvf3xH+hwGmoabG5UkbHpMiThyDVOlVqoxUmOt7z8u+KWfcuxJAmBdREi+474lj6quTGwPf5mMR1C8FWVrXi0X6gH9mCkyhmyARCX/qD7u3/vFmhmyBFNmV2sd9usRtOB4oGRykz07+3bEmaKqRpRlYG8tMH8cOF7eSeIP/AJWY/wCq/wDiOMxrj7E5muTuar/4jjMQlCnEKoXQKjhQI06jEEybe+O6fFa6kkVqgJiSHM2+G89MbxmDA0vFa4JIrVASIJ1nY79cbbi9ciDWqkdi7fnjeMwBJT4/mgIGYrAdhUb88b/nDmv6TW/vG/PGYzAGDxDmhf8ASa1/+Y3545Xj2ZG2YrD/APo354zGYA0OOZmZ8+rJ/wCY3542OO5kGf0itPfzG/PGYzAGz4gzUz+kVp7+Y3542niHNAyMzWBO8VG/PGYzAGqnH80xk5isT61G/PGm49mTvmK394354zGYA0eOZkx/rFW0EfSN02644rcWrsZatUY9y5P4nGYzAHacdzI2zFYf/wBG/PHa+Ic2CCMzWldj5jW9r4zGYAl/nXnf6XmP71/zxE3iHNH/AOzW7/7Ru89++N4zAHQ8TZz+lV/71/zxs+J85/Sq/wDev+eNYzAHP84s3/Sa1/8AmN+eOX4/miZOYrE+tRvzxmMwBs+Ic1Y/pNa3/Mb88dfzlzn9Kr/3r/njMZgDr+dOd/peY/vX/PHFTxFm23zNY+9RvzxmMwBwOO5kf/Yq/wB435403HcyYBzFYxt9I1vvxmMwBscdzI2zFbv/ALRvzx0fEGa/pFa//Mb88ZjMADqlQsSzEkkySbknqSeuMxmMwB/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79730" y="79398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 Stratégie de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réhabilitation </a:t>
            </a:r>
            <a:r>
              <a:rPr lang="fr-FR" sz="2000" dirty="0" smtClean="0"/>
              <a:t>-&gt; implantation de cultures à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vocation énergétique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7" name="Groupe 45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Contexte scientifique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>
            <a:off x="1596430" y="5174444"/>
            <a:ext cx="2759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Potentiels agronomique et économique intéressants </a:t>
            </a:r>
            <a:endParaRPr lang="fr-FR" sz="1600" dirty="0" smtClean="0">
              <a:sym typeface="Wingdings" pitchFamily="2" charset="2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72000" y="517444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Itinéraire technique innovant</a:t>
            </a:r>
          </a:p>
          <a:p>
            <a:pPr algn="ctr"/>
            <a:r>
              <a:rPr lang="fr-FR" sz="1600" dirty="0" smtClean="0"/>
              <a:t>(non-labour, faibles intrants, couche litière végétale)</a:t>
            </a:r>
            <a:endParaRPr lang="fr-FR" sz="1600" dirty="0"/>
          </a:p>
        </p:txBody>
      </p:sp>
      <p:sp>
        <p:nvSpPr>
          <p:cNvPr id="38" name="Triangle isocèle 37"/>
          <p:cNvSpPr/>
          <p:nvPr/>
        </p:nvSpPr>
        <p:spPr>
          <a:xfrm rot="10800000">
            <a:off x="2829193" y="4725144"/>
            <a:ext cx="288032" cy="360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 rot="10800000">
            <a:off x="6406705" y="4742395"/>
            <a:ext cx="288032" cy="360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>
            <a:off x="755576" y="6203128"/>
            <a:ext cx="8064896" cy="576064"/>
            <a:chOff x="755576" y="6203128"/>
            <a:chExt cx="8064896" cy="576064"/>
          </a:xfrm>
        </p:grpSpPr>
        <p:sp>
          <p:nvSpPr>
            <p:cNvPr id="43" name="ZoneTexte 42"/>
            <p:cNvSpPr txBox="1"/>
            <p:nvPr/>
          </p:nvSpPr>
          <p:spPr>
            <a:xfrm>
              <a:off x="2267744" y="6292148"/>
              <a:ext cx="489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/>
                  </a:solidFill>
                </a:rPr>
                <a:t>Impact sur les propriétés des sols pollués ?</a:t>
              </a:r>
              <a:endParaRPr lang="fr-FR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5576" y="6203128"/>
              <a:ext cx="8064896" cy="576064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3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9667" y="5130590"/>
            <a:ext cx="677245" cy="78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130589"/>
            <a:ext cx="1080120" cy="77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5" name="Picture 7" descr="http://img.maxisciences.com/recyclage/bacteries-illustration_17726_w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036" y="5130590"/>
            <a:ext cx="699726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AutoShape 10" descr="data:image/jpeg;base64,/9j/4AAQSkZJRgABAQAAAQABAAD/2wCEAAkGBxQTEhQUExQWFhUXGBsaGRgXGBsfIBoaIBgXGhgaFxsZHSggGB0lHBgdITEhJSkrLi4uGB8zODMsNygtLisBCgoKDg0OGhAQGywkICQsLCwsLCwsLCwsLCwsLCwsLCwsLCwsLCwsLCwsLCwsLCwsLCwsLCwsLCwsLCwsLCw3LP/AABEIAMMBAwMBIgACEQEDEQH/xAAcAAACAgMBAQAAAAAAAAAAAAAFBgMEAAECBwj/xABHEAACAQIEBAQCBgUICgMBAAABAhEDIQAEEjEFIkFRBhNhcTKBI0KRobHRFFLB8PEHFlRikpOy0hUkM0NTY3OCouE0RHKD/8QAGQEAAwEBAQAAAAAAAAAAAAAAAAECAwQF/8QAIhEBAQEBAAIDAQADAQEAAAAAAAERAgMhEjFBURMiYTIE/9oADAMBAAIRAxEAPwBL8NeH8vVy9J3pgswMnUwvrYXho2AwSHhfK/8ACG36z/fzWxH4Oqk5WmpiACBboXffvecFqcKTbe/2CMTa1kmB6+F8nP8Asbd9T/5saXwzk/h8kBr21Odt/rYOAXA+tPwwZ/DEVQ6gCNgb7ft9B92FesGQIXwvlSSfJsbgF3sPTm+fzxIvhbJ3+hH9p/8ANi8XMagSS0CBPyEdYA39cS0nIQGQWUEwRymxEHSb7SPWcKdFMUP5o5T/AII/tP8A5sQ1PCuUH+5H9p/82DlOrPXp+UY4zBxW+1ZAQ+GMpBPkx7s/+bER8NZX/hD+0/8AmwaveSN7e3bHBTrg0ZA6h4WyhF6I/tP/AJsdN4Uyn/BH9p/82C1BrHEzPP8ACMAyAf8ANTKX+hiO7Nv6Q20HHS+E8pf6H/yb/Ng1oj5+v44tnLE80HQSJP6pOwb1xl13ipxKVT4Zygn6AE7AF33ntqv7YrVvDmVWB5QnrDP6929Dhi4kNHmMDJIGnmvJ3Pe0emA9OqReRNgQRFiOp6W3MjC+VpXmRUTw5lIBCAmbg1D8hAYQI9b+mN1vDmXCx+jgkGCwZ4mCSAQ0TF49MEaZJYwVkagNPWNwLww+d7Yt1XUwxIUBeVgTe/wsBdfhJJPcdML5UpIVKnAKKg/RSdQESxsZIiD0G+L/AAzwnl6v+75RfUpYtEiSFBiIP3bYl4jl9WoJzEFZC2m07AQQIjrMnoBg74cChNLswYXGoabRp5SpgjV8xG0XxpNsOczVBPC2S89mXLq9AADRrqBxAEuQWG9zpkYtP4U4cX1LlKpQE2BqghQYLOCZCybXHT3wcoMtQzVdSQw8tgzXkQVlRcjST8/tqVOJZgNopNFOq3MwU6lG4ueYLpg8oi7YXvFzmfwDzfh/hxpkUssPNgkKazWjmYtL2UKpjqZAx3wv+TujUhjTZqcbhipY72kmV2gyOu8YC+c4iaWpQeq2ZWJ3tJB0xv1ODuQ4rWdQAwVRtSLEctrLbTA22nGnMue0ZP4IDwXw4Fh+jG3671AZgWWHgm4+ZxV4h4Y4dS1H9DqVD0CGqQtpAYh7WknFrJ1VLBXfQdwVBYK0y2oveCOuCFOqlyriGk/FpBgWIJELJ6Th4rJ/FDLeEOGi1TLrPVtdUBRHUa2BHUffikvhnhyvpegIIBBU1biRP+82ie/3Thho5l3qKGixKm6nSOX4l6xIwZyQp6derUpDLyht1aHAUi4n7vS+FdHxhLHgHKsX0ZcgCY1M4Md4LiwkdO/bE9PwPw9V58uBEATVe/LLfXF9VrWOGoFDTBUuhjZTEC2yXXp09Y3OK1NAz1Gas6DSIVp682pSE5ANPw4Po/hC1T8F5BgxOXROblLVKgBBMAfHY36ndTiDOeHeGqWAyoDkWQvV5TKxMvNxO/fDPVoeU0GTTJ1awDIjraRB79icA+KUwVDoSVkWkGxA1ktbTce1xscT1b+H8ef48c43RVMxWRPgWo4XfYMQN7/bjMdeII/Sq8bea8f2jjMaRy37Ovhdoy1A9ww/82ODKHUwCm59bWN/mL/bgd4O4d5mUpEvp+IgfFPO31V+EAAyT3x1UBBECzMzFosbzyjtANvvxn11Gn4N0m1ACbySeYb+xMzb5dsRs5DaW0sNW6mwv0I+Iz64HZuqQq1FEqRFjNxYyoMqYjf3GJMvXGk7CJIB2UEgTG53+6emMbuFU+VqlmMGBLC52G9pnsL+2LrpoB332AJJ5Qb9IN4wJWpoiVMajJET0MC5iDBv6YI5OqsOxEwAADO8HaPrT3jDiuVOpmwvQgSYW2rpEgWn7sS0KoeDqVdydTbAdTGG7K5DL1Ic5dA3cgzPreG39dsYvhjLdEZbQYaZvP1gcbSxtPF1hVqKARFRXmZCmQI7HrjTrhnbwdTmUquJkwUB39iMbfwjUEFaqEjbUCPzw03x9QuUfQfZjMpULMIg9xI2PoSMHR4XzSQUVHPow97a4nFGp4azC1C3luJg9N+U/VmLjp3xHVpfGiNOssaStM2JhlB0AE3YqQb2644OY0lw5cGNcqbGwJPNMRPc7YqNRr6yOcAiOdCD8RuxbcEX0zY7nGwgq3FUshBkEzIv8IkkJawgbdsROJ+qBsxmRUeWRomAxVlab7A3F9QPse2BNatBtKSZEXlZI69dvuw4Z1aR0wSYm+k+ptFpsT/HFY8HDry6SgBBtFtl9iffFek2FX9HLHYj36i1wSDHf7MT5vKiBKkt8QCjmKibgRZYPXtgvWygVNNJS0MdScu8csMLnqb+mA9HPapD2g39ewB+XT174JLpZi1lKZYlEPKw1coJYgASEneWkRbr7YucGyFRjN2EsAQNI2kqWMBhBEj2jacUaSxUUw4mLoYgyNJkSZv8Ig3IOGyjTAQAk1FEteQFqNckiCbAbzjSQ4r8PcqhRkWQ7QBMHmNwCTeTsW+RGLuc4k9KmRoW4ga2JIKiDy80mwMD074HmqW5ZYMvMuqS2ki7S3QbGdyJGKfmVy0FjUVgPLcAcwO5uRqEJFzeZ9cPDMeUzQzCSyBWvYhWFjF5AJFpixj5Yq18ugEpTVLyZtMDmJFoJF4gxqGNZEkKdK6THNpM6t4aYJgbSZuSemCOVEKPN37g7dbluYnfodr4SgbhfCmzDQLCwBYcom5cgEREEAEX9MX83X+k8nLJSuFbzqqmo7LYSiEwBJsTaNwBBxDxPzzy0qyUUqENUBpmpq0mdJqKZCsoupAsD64m4bm//sVE0mpLEQTDFQQAsGxtboBGHsJzR4GTBdqJO40qEOkwSDpZg249PfEuVypoayl6rCTMjrcSQWnUDCqLi+Kme42KVMFvLRqjgRSU7GNT35TB6z1AEwZkyoLy+pfMd9gNlCmVUNsSAb7i2DRFpqySA4Km5drAXABDSQolvrbcpxzl6wXzg2sI2lgWpggh9QIABghTIO8SLARjgFiRIGsRCmrBi420y4Ekx36YnqquoBWB0/GNoDTJsbksAeXt0wlJ6k1EChoUQdQ+EiJGjcnoDbbAnO0lourCgtMLYuC8ExYMkxpHNbaTsJxYzbUqagwAoBimQt4OkWJGqGIiL3GBeY4otUIi1UQOSCLKFAIEmRYltgdyd8PE2vGfEzhs3mSs6TWqESIMFzuOntjMRccWMzXBbURVcFoiYY3g7YzDct+3rvgDgFR+H5epSrIrHWYZWt9IwAJUwbrNx1wRbwVVIhyCBpI8qp1Ho6jpbecc/wAlxJyFACAAGMxv9LV6xf2+/D2o7G2MvjLXVxxLzHl1Dw7VUMtXLZgWPNpDDboUJ9lkW+7AfilXRAug7OrKRtvqMz1tj2sCL3PzxJ5oNmgjsROH8S68c/rwxXO+qCFJXrGkg3gQpO/yxPk84pHUSSTtG5te4/h2x7DU4RlXaWoUpMiQoBvvcQcD38FZKQUpsh/q1GiO0MSML4JnjwF8PKXHM0wZgX+23foDg9Rotqu3ebdfxxZynhpaYPlVHXtqhoEzA6+2La8OYbEEzgnLp57kmOEhYt+/fEwrk2AtivXoOCO/uMQ0i+8EgWgG/wA/ni4nbaJaSTbHdYgAD874jasQASN974qvVBuZOAXb9CFOty9vTFWo6ndFPuoOKtTMTbEqMDcAD2+WFq+eP2tVeHUmu1NbXtIj1Gk74gGVoKW0Kw1b87bxEgE46zeYkwNv24h1YFzxz9DM14bpsugO0SSJVTBN7WFvTFep4M1EMpUVADLENdogHTJAFzIHpEYYEPbBnLAIJPzxUiPJzzISX8J1QGilS1M0morQY3sDGmdt7STJwGzvmatIVGK/WapTLaQTbTTnn9z136YX/wCUPx7UzNR6VBitBSQSD/tD1/7JFh13OEWjVZSCDB9MDnteppl4YMTThVO7EsVkHU0CBAMAyRcja2LPkhtLCUMkqYMiQZIXVqsFPSZ98R+DuJfplAhiPMpFQ/SVklXHraD6jB0IJ5lkqACYid5jpyxdve+2DQ4yZrKgleaOWxuOhItG/SCSDttiP9MZonVrmSUBAEH6mokAbCLH3xYzWb5SmokGZ0Ejox+IXWRtJi/pGKGVzSmTq8tkJMFhzLfUWKgQJ1XAPcHEGJVcsqESxHSNMAmdrXm+xN5M4gbJo5kMIG9iwN532S4n5RgWM0hZYEkXN92gduwvPvG2DdLMKwCgQDHxajJ3mC0H3NtrnE/LaJdqtUzRqKQrGQ0bHbUCBBiCe42uL4FcKyFZ9RqlAUJ0QGggq06tI5l03ECZBxYzCU9DtSZ2YCAOaDp1Erosi3mR9vTFXhebdjzaVIWzAQtzGkg2E9weuxtg3KX7qX/SVWmQK9Ok6AgeaqRzGNCt+qZjoZ7jENfiLCoAdQ1atLAKQkA6bkzvLR2GNpmtZcq16c6JB+E9NNt+4EwRjHpUKxRNSK4IIlnUsSZIUBpjSv8A5Yc624NVga1Vw9eoqhkCxTazPrcMtOQZlRBi+2O6nhoUVbySTUeASxmB9bUwFhJkAQSY9sG0oFavxELpCiwKhtpLCWSQQva9sbpNoKIWfWZYNdlAWfikQN7bnGhvBPEakZvMAzIqvv8A/o74zEni4EZ7NSZPn1JI687bdsZhuW/b1P8Ak+rocjQR3MgMQASFA81413tcm+H/ACFdigNmHcfdvvjy7wRnxTyVOG54YgbwA7naN577YceA8XLrvtbedR9xa1527DGf67uOZeYbDUG5OIqfMd9/3tij5vtiakSYj97b4NX/AI5i833YkL7Rtiu4Jjpjflx7YesFsVfWcbFcnaYxVY+vTHatGw+ZnB+teZ6ThbTGJUB2EYhFX9/TFuiQo1E/v39MXIOrkc1qSqpaqyhFuZiI9Sf3vhA8SePctQZkppqZehBmYnZSoUX6mfTC/wDyneNGqVDQotyrEsCLT+rGzEHfdRYQSTjzhRgrH5X+vRcp/KQhf6SloB6j+JP3Ye8lxOnVpB6TAg9j17Wx89sMMvgjjRo1QhP0bmCP6x2xGL48t3K9dWpiQ1L74HJVxPRacJ2jXDheSdvxOFX+VfxEaGV8pG565KWsQkfSH7CFn+thiylQgDrvfaOw9Z/Zjxf+UziPnZ91Hw0QKY7SOZz/AGmI/wC3GkcvlpWBx0oxiU8WaFHBY5tMPgXPGjmVA/3ilDeN4gnvcY9E4mi0lbUTqYSILOdIIA+IaVLE79vbHlvB1jMU94BBMTNr9MOXG+LMSUBDjl1Qti2xMiwAaBe8ACcZd3BuQW4VRlUqMgNUh2RlCX3IXUbDqIHa22BtWkKTJ+kOHYMQroumOU2bSNzJJkfW27xUOMvRBVaIlXDfE2nSUZW5SDDFSTIvyfZqPM1VXYaY5VabKoaSS0GTtveGmbYm9ehrM9UCtqA2uQFXVqNmYAAAws3JjaQcd087WY6UcEhFkIonT1jUxMkQeowN4tCFSxUAli0BxBE32hvi7SPTfE/CqaPSZg9IPTJCoWb6RNzHWZZoE9e2I+NL3qR80q66akqtQFxPM+oHnYtYRyidxb3xCuZLKA1RGYNI1cp0gj0gkEeogE9sSNU1vBEhSRy3vpgrAPNCeh3noMQVaoClIWnTVlKqGLEtqtALfCBzX9Bgt37L5f1eqZuHFQte8xdTB6CNY5Zt1vfFjh9KJVCC7S1IsgZTKkaZPMtidxuYkjAemSGYrVJESrOBG5mQLSIiOs7YZOFcQCoRIZF1HUit8erlR3KiBpEjpv2xfjnv0rn3UyZTMhyQkBYFpAebvJBJsB1Hb0xNwPiK5jUVeQggrqnQTuGLfHdYBiDF4iMZm/FLUWQAoSyzTNILcTBlqgOo+0HoY6c5TNUA9atWpuJ0CoVQqGbYSgnSbkzPWJxovXh/iz/5uanfzqnb9c9rfZjMceJ6yvnMyyghWrVCATJguYk+2N4tzX7O3grLA5amzhYvBYSTzmQOg+eHnI1I0gKoGn4gIDbj7bb7Wwk+C600KCAWhi5JECajCRHpG/XDpTqRa3II3sB0iT6/fjLqvS8M/wBYL5VgWEzAiYwQo2BvO2A2RrC197/iBi8lboNvz7YE+Tq7ggKt7435huDiicxpE/ZjjM5klZ73Hth6jni0QNUX/H8MapNGBtWudN73/Z/7xNTrzb0+/BG/xyDOWpljM2wufykcd/RMq0ND1OVB3uJ9+59sFcnUME+sY8a/lO46MxmtCfBRlZ7tYGPsP9o405YeTrPRUDbzcm5Pr1x3SbECnHdHDsYJnGOqBg23Fx7+mOChJxKaZEYnCepcMzuulTad1E++xwXyVS3798J/BKsUqY9MNeWUBA8tJ0W6XLrAt2WftxOe3fO/9Jo0lQASegM3tYTMfLfHz9WrGo7VDu7Fj/3En9uPaeLZjTla73kUn6nfSR+OPDFciBjXmOXydbV1VA+eLlKMC1r3xdpVwYE4eMqOeHMqGqVWNglJiT7wtu2+DdJZ5UKiLGD76bxNhDRtMRjjwvl9OUzVUj4ytMT1Au3vdgMRZTNEKxYSDeCd7LIgdhfteccnmvtPX4s6FBlyeUq0TckAKFYzOzGZvf1xPm100hygidjTElhPedVuaw/WF8V6rBq0sSdAc3i5gXPQTbbqRjtMwDzMeZSxW7RMMpgbCFJHrA74zlkLQujlnqSGlaek6lkrZQCTzGBdTt1InB/hfBFWixWrpCOGYQDMCYOm69JmQYjucVaJMEogeq3pqadUA8ptuDEgehxaemtKKRTUzsZBaSSASxaDyibxbdfnpOtmKjp+AvVPm02YEkFlqsunYlXWItDLa3WT3DZrhDDVUas7EA8p8yYDgJpgMGBkW6TtMYY+GcS8pfLpVHFNJJU073/W5WGmImCuxPpgvSzdNj5q1KhKk2Om88ugDtcGFFzHtjWZ9NMleZZhi1OnokwYlQQpBmNJsSYB3v8AZhw8O0aS01XMU9JqwV1hgWILASfh1ReSZM444uNGhKIQ5epXDOxglXaEEgyQAZIIi5ODEotNaaVAxMQogmAfrLcxEruRbB6noTnHfE+HrUpqHKU11SHZRAJJuoXqSdJJg3mcJ/EAFq6YYhQN7moCRLA7BSsEHflg7HB3O8OrVAQ1RpDllXVylZYKJIMNB62wvpSrVGRQ0mI0kXEEBgSSAsXPW2J6pdV5jxYfT1evO3+I4zG+MIRXrA7iowP9o43jVgcfDNaMqpNgvy1S7GJA+3DJl82TOrc3/AR9hP2YXvDeXL5Smk/FJA9Qz2nuRf8AHF160begI9fT0j8MZ13+Ds6ZbNaIgAggRPW+5vb2xapZkxcGew/ZO+xws5fNWPQb/PF1c+IAMxB+RPbC1ffGitetYkxeIgx3+04sPUBG7dABvsNx+33wIpZhYAaSs6gT27QevT540c5zbkX79zf7cB8z8Eqzx9pH2R39cdZPM3wPzOclIXYRIn0O/e8Yr06t1A3/AHnC1rzNnsxZnOmlQqOBdVJHvFvvOPn562oknckn7TOPYvENYtkcyVIBFNo9okx8seMAY6OPpxeX/wBLNPE1NIxTW2JUrH3xTITpYmdZxTo5gHe2Dvh3K+dmKNPfVUWf/wAzLfcDhWJ/RfOp5Lin+qiCPXQpP3nBrKcUDIqGxXRfvBcz/wCQ+/Cd4tz+rO5kjbzCB/2wv7MVsvn2/f5WxEn62+frD34gzE5PMAGZpsI/HHkuj+qcNtbi80nUi2kxhmyPgLQs1wrqwBDI5UARPaZxcsjLqvMaNDVgtwvwxUqw0hEOzN17QOo9cei8L8CrRbzafMQbeaRbpuov8xglnqVSmrNoDbTpuPWR0GC9fxN0rjhbU6C0aVQuoLMVYQWbeBNp/ZirTXStS24ExvcExzGSJ6ThmzNWkAGFPVsbzYejDqD0wI4pRptzoZX9Ukyrb3HVSQMYd+PfZX2o182NfIAsid5M9DHQTeO/sMQapYgsAAIJN7sQI7Aht46YhqDSxNhKuLm9hIN73Ybifi3xXVzcgyAASRJ5Tsd7rsJjHNiBXJVHDBVJEQAQJIsQD6mWI5hO3piRKynVpeW2Mz+BvMe+18UFplArA6QTqUndo3MX09h64sGoVaWnXcgHe4H6tyTt2wtPUqKhLKKTc4PmKHKqRBkKBOgc02sLXxWzdUwjUlSFY6tJspWykyQQ0TLLBIi9sdyxjW6TElZ5gAVtpJ6iY03mMWzUQNIc8xEEgAQN4SATA3jaCdhjTnq605q/4YzjN5gIQqSNBDlgUv8AruT8QN/XBzylGry0FMSdTKFM3gGQOoEzb5xheXNjWsXYQIMwQLmVH59emGLKcQWqjPTGiwLG06zvsCIMTcYrnybfbSdOMznihlmWRET1EiJBAIm9r4kXhNPz/PAKsSWhdIufUbxa+/ywEr8GqZhqZarAU65A0liRGkCbbBoMySbYukeVzs8mwkmUABIOkAcskafWMafL9V/14l4pphc5mVWYFaoBMz8Z3m/243iLxA+rNVz3qudo+senTGY0ctOPhtQMpSqSAia5/ruS/KSGBnTpAHr0xHWzgYyLSfb7ulsU+GLry2XpJLOS7GSAFGowL2HUyT1xyyaWKkq2kwSpkT6HriJJt1rxcHsrmDBvvi/lswCsE3wqaoBjE2XqkbNgsbf5DQueGx7kRf5Xxy+b2Pud562wBOaa97Y5/Spvt3wrGnHkhioZq9ux/C+JKTwA3QmJnrGF6lm4mPbE1HNkjT0mfxwsa/5IOcdJbI1oEnSfXpJ/f0x5j5R7Y9JbMA5Wov8AVJ+69vbC1l/DuZdBUSmzKdiI+2N49cdHHqOPy9b0Wwf3jHaJOHThvgt6h+mZaYJjm3+QGDtH+S6mZIrs6j9QrI97bfLDvUjLXm2WyDudKAs3YAk/YMOXgzh1TL1BXc6SAdAiRcbnt7R1w1ZTwsaDI1DQNNjNmb3Okzi+lBW1K6aWW+kgGJ+svRh64jrrfQ15DxKg9Oqy1RDkkn1kzqU9QZ3xqm2PQOKcPpVk0VgdOohKqCCnp6HrEQfXHnXGMnVytZqTMGi6sNnQ/Cw/fcHBPat1bqLKkdxh08F+JaqoqagVAAKsfSJk3G3T5482TibjeCMFOC54Hk2aSVJjYgakB6X5h7nBYVj2pOJKqJVYBVqA80dVMFW9id+uNZjPA6SpUjsDNtv3GFbhw8ykCVgWVuYGGvBMX2jp9+OjRNPTBkbexJJg9zhfopjfJEIxQA0mk9ytrwOq/hgOxUk0nVRbldbWsB7xb7sX+C8RKmA27CxuP4k9MdeIuFBx5iAalN46juD9v2HFT2RO4pw9jKGAUkrO17mPf8cD0yTFlMXFmJ0wwO4sfu2w0P8ASKUaWdCCBYFl7X/eRhfWjNRSZQqfrA2IPfp+/wA8fLz+pwNp1PKJb4ieWDBFyOm3Q/ngnmaNWFXQ0nV8DiDuB5YDE7zyiDc9hiHP5fmaEAveJECJLRECIhT6nGZbMlQ62kAHnO125gejCbEfrGe+MNivjn2wPUZyj0jp2R6kAvHaNgCPiJPT2xM1Jw5VhLWgmJEg6lBIuNx7H3OO3ps7rUTVUZrtcalgghSs2NhBFmA2tOLGU1EfFpVgACZ0iwA1AG4I7WB7Ym9YeYp0i9NiKlRYv0Nl5QDUA73scE+H5oNIUcyixAB3GxLbLfuYFr4GvmjoqAIPLZ1GstZiDK6gDzdoOw9rWqFXlIdiSD2W4GxWb3AHtiLculKaqCHytSGkkWNMAlU0qCWYEgiTHw3hpFsBuIcSbSXIOknSoWL6oldQ+JSDMGANAmTiKm9udoEQIBmIJA3gbHlnqbYKcMzHmUyGXliFKk2K7ErBFpi3TeJx0c3Ws9vCuNIVzFYEQRUYEduY43ifxWsZ3NCZ+mqXmZ5zecbx0Oe/Zt4TQpf6PoO9MmA+xKS2to5gQSvQ6ZMdRgbxulXTmKgU6SU0mwkmYKgXg+t7b4I8IzjHI5ZVFqZYvBvd302Gw3ufTFrT55FQKWJqIwiwZlJIV7/CLm17g4w56st3+nz/AEOzlYU8nl9WmajF5AvGkRfrAMbQJwOy+YXowOJvF9LT5a+YHC6lWwsF0qbhjYkWsJicLsY2552a05NAbHaxhXp12XZiPngvmf0milN6iALUnTMTbuAZX5jvgsw9EfLxtQQbYH0ONL9ZSPY4vU+I0j9aPcR+OD2erq1nKMs7gj7sMPhfxSXULADLYrIA9NhYHvtfphepVUNwRgLxFGoVRUQkAmxHQ9f4Yf2m+69ey2fFUWEN2IH7dxjtazIpekNDi5gkAjfbphT4BnEzNEMXXzFVta3BUDTpYQZ0kehAJODWUqMgIkiRKE7ER8JHobThT/qKIJ4hDKQ4CvuHF1O5ggX36+uOTxQu6rHlv9UkalMj12B74XqyFqggaQzAW6E/sw11DRRFpPpbSIBPT54fsao18oS1ytNyRqkEq1xeB9tsL3jTgNWrQsgV6UsoEcwvqVTuAd49Bh7yy00QFeYLB5rgdxO+N8dqU8wn0Q0lPhMj3Nuu/wBmCHj5wviTLVirBh0IP34cvFPAS6tXRTqUw4HXpYdCMJ1MSbCcaS6qXTjwjOMCr0SZO8GImZDd4ib74aGzZYFojUdgIHQkD54874bnalK1NuVrlYsWHUyOxO2HvhHFgaYlRJ73g9QcZdSxNXeC1wXKt+zcXETh1yeaUFVYhg43kSDezQPSZ/rbYRDS1uukcxbluB0m5JgYt0+MVAsE/R6tQA/WiDIG9sEvoR1xXIstSx/6Tff5besbT29cBc39IGZhcLB9tp9f4Yc8hWWshVgCDfaPnfeMKPE6Jouwv1B9fX2Iw90qocP1ggBlYXglosfna8WA9cWGpzKVKTPMHlBggg7GBzSB1jrfEfDaSrVTlLLpYlbbwfQzHxdNjh5ymWRlDUzysPq+/wAJ7RG3p6Yxvh5q5ShTyoCyqPYfq3DCYI+sLSPf7MR5rLu4U3CKTEIZErYadtUg3MW9sOdThs7Am3tfr19es4jqZCYtPSB6DrHtbEz/AOefenSA/C3ZB5YBhxKuSpW0kxquD6ewxYfK5kkctMyBJOm1yZgie9tsOf6KQGBgGwkkjrfrEd/bHDZPfSR9kfhI/jjSeKfqcL9JnCkHVqLhgfLUzYiZmBYkbTfF3IatA1FydwZKkG0E6NP6sXufXBE5ciRuL/WHb9brcTGIDRnvt949hYTjScSfRvFPEx/1zMx/xqn+M4zGvEo/1vMf9V/8RxmBjR7gKk0F3AAN4m+poUerERfscNvA3PljkUuRMDYKWAapawNj12Hrhe4Bk1OSEDU7gkGIKxUixM9SDsNwAcHcjRVUJpu8wE5yWgSySNoBLE6b9JxzeSyrn0ocX8O1Mw1R1ZJEmnTX9QA6hZZ1EwAPfAEeG3D0hUIAqVTTsegALEGPcbbjDzk/MRQhqypL/SeWVYhTzadwL2kkgxti2yLXJcsqooCB2MssgrqUkdYj5wLYOfL1P9Slv0VHbKU6aV6dEqPOUhiFuR5jgKrTYAi8dF3ws8YzzVnLsb9h+MdyNzhv4/4fzFeTRdatJFUgBoiEEArAGoyYjf0wilYJBkEdCDv1sdjjo8fP7VSIyuMx0VxphjVbBUI2P7/LE36Y5EFiQehg/jiBVxs4As5DOVKNRatJirqZUwDBiNiCD7HDjwnxJ5g5mAc7rEKwHY9D6YR1p9cdUiQZ/f54nrmUr7eyZTPKB5mmSCAfUenY4qcYqgOSDZiCJ9vst39cA/DXFPMUKZnY/LrhqqZWmQAbxtHQn8cR/wArO+lfg+a8piGMg2MGx7Efbhn4JlKZUVEkwwkFrzffSdz+WAA4QgE02NwJB95g+kgGPQYK8MqugIBGlhcARB7WwYcoR4gp+U5KTFQHVMRPTTHUWN8ec8f4UF01FEbaxFp7jsCemPYqDpWSW5lYxfvtHoR+zCz4gyC0FYMqvRe0kXFrqfskH0xW57DzKkQBcTPvYzuPwxfyGYZLo0R+HX3xD/otwDZmA6gE/P8ADEQy1RWvKid2kD5j9mK2UzlwfioYQ4U2Ikn7x3OCFWpyooBKyxsdyYj2gD527YTsugYws3gqdj88H+GcWZWVao1Am0DY33O8HGNnxoM1Co6MUVTyCSOyzsJ3/jgln8oubpCDpqCw3vEQDb1t88LVHiorIxFjqMqNt4n3GC3C3OkyIYQR6DqDf5jDlwFzNUDSYq6srAG0dIiR3Bxe8KVtGumzkI3OrTBGwZfe+/pg3nqIzClKgNwQpG6mdwe07jqMKmWqmgQCAQJ1d+xHeMPdB4pLC81Ut6nSSPcqB9+JX4azqV1AjexveDuNtsVOGw6qV1BYBLSD8vbb7sXsnWUWue0bgb37zM4c9m5pcNCwJsOnzJid9zjHy6i3T5dvTb2xA3FwzEUyCBuCRMdze2LlCoDcgMQe/UYcqtiF6E2gx0++8gbWGInokQRJJmR7yB7zi6rt2I9z/wCsdeb+5xQ2PnHxSIzmZ/61T/Gcbx14v/8AnZv/AK9X/G2MxDCnTwsf9RRQdJM32B+kPxteOmLtGnpJKwoFyzxAHQALYmxIHvhb4DUHk0VbY6iZ7B2jSbx/G2DjV6bpdiWZpMWA2AAk2PSSOvTHL3z7XPa6mYplA40mqdTBZhUW7c4m4vHSzdcWcnm6VUNDIVlmkhoQ8o1IAeUEtAHUSb4H1aK1qggAgaSWkSRoICtbcm/zjpjmnlFgrQ5QDJKDck/CVkEACBaLkxvgkPPZp4lwsHKhqNFKhZtSvUqFW1QOawHUQFsojoBhXzfhL9IqeY1SnltUM7s2oaiLiRF5HS1/tM1MtCoXfy6akhkLq2pQkgsZOg6iYEnb54OZMACAE5l5FE/FJDEwbjYze564qdXdXjy3jHhHMZckuhqJNqlOSNMmC/LKTEwemF1qRNzj6Br0NSFWJIgXUFYO5JM3tY2j2wl+PfDCu5q5VVDD/aLKjUdKkBZIhgt77jrONefL7yljzFKWNsuJVbr3xpxjoJyEtjI646jG4wGPeHLo0boQZm8H9kjf1w25biyaNBnVq5r9IgADvvf1wn+GdJZqYH0jDkM2YCGZI2BtIPocG/IlQwF/TGPcsuoo9RzjM3lgxHX8JwcyOe8sS8MAL6YPcX7HCnlqwQgzLGJEdj3wYXiEwVRYJkjv3HaRhT2SwnEUBLUKggksaZEgk7weneMd8QzfnLdSNZgpvPqvrOMy+TpsxZEFxMiIkxG3scBuMOy19CyNPMT/AFiBf02wezV1yYjRDAgMQQSBoMX9AGmR6j51K3CYsjTN+dAdIggi9mO3sAcFs2NdLUbOtwe/RvtF/fFnhdB2p64mOU8yCGtGoFg215AvgBePDqpUFgNVhIG46EdoFonaMWqHC6kurwscys1uvRj+++C9XJN5lwZJ2iRHyPbtPvietTgCZfTYEraT1uLHC9gAyVCogIqU1MmXlwCZIhkFgQb+5OL9fibprRkIUchY7Mwg6kG8AE3mNxiGvl6AnUWZTYqzSCJsotI2G5xeoZdXALAaUkBh6qRpO/SOmwwfZuKvEiKg5WCwNx0kifa3374rcfprrDgCKnxAbT1Pz3+3BXNuN30tCnSb+8R0v+OI+G/CIyruNUqNIh//AM67DrzG18GjFrw8pWjBkD6okCQQIJ9R0+VsW2zfMyBQJEAmSR2PQH7O+IOP0xSKkFo1WgXEjqO0A/dirRrAL11AiNSkb7HbBuejSVOFgwdJb6swItB6bjt+zBTgyVRqE8kxBW4F+rbntihSrsp1DVqN7ahA2bVAECTi6moFiaxW0zO+11DX69MVPsxkZcfL5401AT/GcUVr2ADy07mxI9Y3v2xN+nqkKxYT6WnreL4vDfOnjEf6/m4/49X/ABtjMZ4xfVn82Rsa9U/+bYzEsKcfB3C1rZRJdhAdiQnwwzQJm/e334urwm+ty6iG0sVIsNtZg6STN7XixnHfgXMBcpSGlGZkcQQbqajKdU2hZNtua+GdSSuiaYUqDokhYkySH5TDX9TFhE4w+7WnMmew3gnAV1KtQhlgkypOrUVOhgYlSoI7gt2sWujQFSgaVNIKqNMEQtlI1csWA0zeYE4BamkkSJgqxaSSRaQAIEKPvvvjeQrhCzBm8wAgaiw07m0eskYcPYIcRqJS0ZfdipqNuRA02PXTcnqDG++KtevUemxbUqjSmun8TRDR8HwmAJHrfripXqozhjsBderCSbx0MnljriFM1VghbJ2i46ddt8LB8hvJ5krqFVtLbiNRO0iQxJkyLE9t8RcQ0OkFC4JZirAtaIOsFmI+UCO2KdCqLBviPQWv8rYshGAkTHS57+hvv2wZ7HyBc9wWhVYs9ISeoJWLADATifgYwTRcFhM03sfkdj+eGthJgcvc8x3O1v33xHBG5HUDSfXeNxi+erCea57gmYpKWqUmVZI1GCJG9xI+eBs+mPX/ACWeZBII63nr1626YjrcFpV00Om1wSYPWI7bz2xc8n9EeU02IIKkhhcEbg9xh1y3ERVBqBpJ+NTYhjufUHfGuK+A3UTQbX3VoB+R2P3YWuH1jQqnzARurAi49flirZ1PQvsyZfTTYs41KQZBJF+hBHY47yGeJcQOQEb7HENUSouCDcEdR6YjyxKyT8I9epHX5YzhG/hGbUMVSw7Hp23wYzio0uLVNJGqBcEMOYdRBwicM4zB2kDqff8Af7cPvCmSrli8wxaQD0Gx+/DEKWbzDCpDAhYgeoFo9cd+Ga3lVyHMBlIBPU20doI/PvhlNNShUqgAMBhv6yJ+/wBMLWZy/lrF51MD9kqR9mCEd3qqQZKmRYG8mJ6X7Yj/AEVXQBkMERsRMi5+3CxkszKDXIECDP4+p3xPS4wUchdbGADpgjSRIYzYdBvifksbbhFCytMLcRNj7yOuOaPCKQJYEgkzdlA2gHaep9MDqHE2LcullFjDA9xaBbbri9lnp1tMysMJvvJiCJ9Yj0w9odrRCGAAO7G/2NfEtBtJIAJLbmSScc5/NpAEmkBK89iegYEiBvgDlMvWkstfzVEzT0XjoQZufswvkeD9caiJDEg9O/Y+mOaORUm+qdoueo6Yr0HBGpZj19OhBuPfEzvYCT6dPkZ2+WNJlGJBkaasNKyR3AMADcjsPa2InppuUUkTDKAJv6CDjTso5yQJsJMmPnttGAvEeOkMKdNRG5qbwD/VkFjaPnh7gGMnl3RtdEF1kyFFx2ETb/3jjMLUcaitVDJlTe0/VUmROB+Q4mUplSQak2eLD/yNvY4J1eLVWVl0sTG4K39iVn8d8UTwDxQf9czO4+mqbgA/GdwLDGYzxQwOczJAIBrVLHf4zv64zEMj54JRv0SlAuZgg7/SHe9mHS344aPOWmNTFR0mY6HfqY9O+Ezwii/oisWKxMmSotUJUzIDEHoZ6bYN5bOAvTEnbUAAI3HQmSZE+uObrq/LIrV/J1mC3gAiAI6fViQI77dTjeav0kTfnI9z6/8AvGebpiCC3QmWgm41A3InHdCAsFtTAc3afwn0N8XP4Khy9YaiGB0xb1H2z88T5pyF1JFhtHtHXGUw7rIXRO3ce9vwPzxby9IWDAk98VhF5syzDmJI23i09hvg5wwoBFIyBvcmD7HbGVMmCeVBY7jFFs55epUW/Unv6DrgsMQzDEEzMR07WET8saFIsJBi/Ub79v3vill8xVYyWS24III/f1xezWcVQsKzM/wgWv6zsMGUanp0jEg7bkWO8/O+O/8ASNIDmqoSIm4vvvbADP8AnOdLEjqKahj94F8dU+H6CJu07W9LQJIwYNMQ4nRiPMU9ut+wPv8AswqeI8lTeqzAlrNJGl4IHLBUyZNtrTi23DGYySlIf12j7JvievkOgq6gOvT5CNsEh6V+FmVZT9U2U2YDrKnoDH34mzVQQF3A6fM/nhpymUptJ5QVMGSZc2gzBgXNpv6YpZvw+Vf+qP1Ta+0HrY9O+AgVcoQg5W5rLy2JJEX+Z+7B7w89RD5Urovqna0AkHvcYt5OkqW0G2n4gQCG632H29MWKVOiDJQKZ1QB3IEg9bxh7okTvQJmTGkXkEx+qbm4FsWqaqVVR2nm3iSJPXpgbxXMViDFEvB+qxBIAmRaQDsR+WJsnXIDBgYA1B6jEmZE6ukgD2wT7Nbz2UpMkVFTRN/QmRIv7+2FxVpU2IEqOqgC56ljuZjqcMca7gQN4I94IM+0zigcklSSxgobqL9Rfe4tth4HGUdFX4tzKkzf0Y9T7Y684fEdJM9P2Edv2Yly1IEFYU33EXMbHt0GKVVghnSOuodG/aCMEgF6DpVMMwIAIM9ewG4P/vF2tUQAHkGwEQNthbbCwyggEM2kHawE/wAIvi3Ty5JGkaWX33nqIg2MWjpi5D0ZBpkEgreZI++Y32GB/EKyusKpIsJA+4aRb7scjKVKT6gpZiDt8N9wRFvf3xH+hwGmoabG5UkbHpMiThyDVOlVqoxUmOt7z8u+KWfcuxJAmBdREi+474lj6quTGwPf5mMR1C8FWVrXi0X6gH9mCkyhmyARCX/qD7u3/vFmhmyBFNmV2sd9usRtOB4oGRykz07+3bEmaKqRpRlYG8tMH8cOF7eSeIP/AJWY/wCq/wDiOMxrj7E5muTuar/4jjMQlCnEKoXQKjhQI06jEEybe+O6fFa6kkVqgJiSHM2+G89MbxmDA0vFa4JIrVASIJ1nY79cbbi9ciDWqkdi7fnjeMwBJT4/mgIGYrAdhUb88b/nDmv6TW/vG/PGYzAGDxDmhf8ASa1/+Y3545Xj2ZG2YrD/APo354zGYA0OOZmZ8+rJ/wCY3542OO5kGf0itPfzG/PGYzAGz4gzUz+kVp7+Y3542niHNAyMzWBO8VG/PGYzAGqnH80xk5isT61G/PGm49mTvmK394354zGYA0eOZkx/rFW0EfSN02644rcWrsZatUY9y5P4nGYzAHacdzI2zFYf/wBG/PHa+Ic2CCMzWldj5jW9r4zGYAl/nXnf6XmP71/zxE3iHNH/AOzW7/7Ru89++N4zAHQ8TZz+lV/71/zxs+J85/Sq/wDev+eNYzAHP84s3/Sa1/8AmN+eOX4/miZOYrE+tRvzxmMwBs+Ic1Y/pNa3/Mb88dfzlzn9Kr/3r/njMZgDr+dOd/peY/vX/PHFTxFm23zNY+9RvzxmMwBwOO5kf/Yq/wB435403HcyYBzFYxt9I1vvxmMwBscdzI2zFbv/ALRvzx0fEGa/pFa//Mb88ZjMADqlQsSzEkkySbknqSeuMxmMwB/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3" name="Groupe 45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Contexte scientifique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66" name="ZoneTexte 65"/>
          <p:cNvSpPr txBox="1"/>
          <p:nvPr/>
        </p:nvSpPr>
        <p:spPr>
          <a:xfrm>
            <a:off x="2627784" y="3356992"/>
            <a:ext cx="4118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Géochimie</a:t>
            </a:r>
            <a:r>
              <a:rPr lang="fr-FR" sz="1600" dirty="0" smtClean="0"/>
              <a:t> : dynamique des contaminants</a:t>
            </a:r>
            <a:endParaRPr lang="fr-FR" sz="1600" dirty="0"/>
          </a:p>
        </p:txBody>
      </p:sp>
      <p:sp>
        <p:nvSpPr>
          <p:cNvPr id="67" name="Rectangle 66"/>
          <p:cNvSpPr/>
          <p:nvPr/>
        </p:nvSpPr>
        <p:spPr>
          <a:xfrm>
            <a:off x="2627784" y="424257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Agronomie </a:t>
            </a:r>
            <a:r>
              <a:rPr lang="fr-FR" sz="1600" dirty="0" smtClean="0"/>
              <a:t>: potentiel de production de </a:t>
            </a:r>
            <a:r>
              <a:rPr lang="fr-FR" sz="1600" dirty="0" err="1" smtClean="0"/>
              <a:t>MxG</a:t>
            </a:r>
            <a:r>
              <a:rPr lang="fr-FR" sz="1600" dirty="0" smtClean="0"/>
              <a:t> sur sols pollués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51702" y="5220654"/>
            <a:ext cx="4430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Ecologie</a:t>
            </a:r>
            <a:r>
              <a:rPr lang="fr-FR" sz="1600" dirty="0" smtClean="0"/>
              <a:t> : dynamique des communautés</a:t>
            </a:r>
          </a:p>
          <a:p>
            <a:r>
              <a:rPr lang="fr-FR" sz="1600" i="1" dirty="0" smtClean="0"/>
              <a:t>(macrofaune, microfaune, microorganismes)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3420" y="4077072"/>
            <a:ext cx="998340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2251" y="3184098"/>
            <a:ext cx="1008112" cy="70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e 74"/>
          <p:cNvGrpSpPr/>
          <p:nvPr/>
        </p:nvGrpSpPr>
        <p:grpSpPr>
          <a:xfrm>
            <a:off x="449393" y="810834"/>
            <a:ext cx="8664202" cy="400110"/>
            <a:chOff x="449393" y="810834"/>
            <a:chExt cx="8664202" cy="400110"/>
          </a:xfrm>
        </p:grpSpPr>
        <p:sp>
          <p:nvSpPr>
            <p:cNvPr id="74" name="Rectangle 73"/>
            <p:cNvSpPr/>
            <p:nvPr/>
          </p:nvSpPr>
          <p:spPr>
            <a:xfrm>
              <a:off x="449393" y="828086"/>
              <a:ext cx="8664202" cy="36004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39552" y="810834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2000" dirty="0" smtClean="0"/>
                <a:t> Evaluer l’impact de la plantation de </a:t>
              </a:r>
              <a:r>
                <a:rPr lang="fr-FR" sz="2000" dirty="0" err="1" smtClean="0"/>
                <a:t>MxG</a:t>
              </a:r>
              <a:r>
                <a:rPr lang="fr-FR" sz="2000" dirty="0" smtClean="0"/>
                <a:t> sur les propriétés des sols pollués</a:t>
              </a:r>
              <a:endParaRPr lang="fr-FR" sz="2000" dirty="0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510274" y="1484784"/>
            <a:ext cx="8568952" cy="1292504"/>
            <a:chOff x="510274" y="1416416"/>
            <a:chExt cx="8568952" cy="1292504"/>
          </a:xfrm>
        </p:grpSpPr>
        <p:sp>
          <p:nvSpPr>
            <p:cNvPr id="33" name="ZoneTexte 32"/>
            <p:cNvSpPr txBox="1"/>
            <p:nvPr/>
          </p:nvSpPr>
          <p:spPr>
            <a:xfrm>
              <a:off x="564531" y="1484784"/>
              <a:ext cx="8424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600" dirty="0" smtClean="0"/>
                <a:t>Projet </a:t>
              </a:r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RESACOR</a:t>
              </a:r>
              <a:r>
                <a:rPr lang="fr-FR" sz="1600" dirty="0" smtClean="0"/>
                <a:t> : </a:t>
              </a:r>
              <a:r>
                <a:rPr lang="fr-FR" sz="1600" b="1" i="1" dirty="0" smtClean="0">
                  <a:solidFill>
                    <a:schemeClr val="accent5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Re</a:t>
              </a:r>
              <a:r>
                <a:rPr lang="fr-FR" sz="1600" i="1" dirty="0" smtClean="0">
                  <a:ea typeface="Times New Roman" pitchFamily="18" charset="0"/>
                  <a:cs typeface="Arial" pitchFamily="34" charset="0"/>
                </a:rPr>
                <a:t>conversion des </a:t>
              </a:r>
              <a:r>
                <a:rPr lang="fr-FR" sz="1600" b="1" i="1" dirty="0" smtClean="0">
                  <a:solidFill>
                    <a:schemeClr val="accent5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fr-FR" sz="1600" i="1" dirty="0" smtClean="0">
                  <a:ea typeface="Times New Roman" pitchFamily="18" charset="0"/>
                  <a:cs typeface="Arial" pitchFamily="34" charset="0"/>
                </a:rPr>
                <a:t>ols </a:t>
              </a:r>
              <a:r>
                <a:rPr lang="fr-FR" sz="1600" b="1" i="1" dirty="0" smtClean="0">
                  <a:solidFill>
                    <a:schemeClr val="accent5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fr-FR" sz="1600" i="1" dirty="0" smtClean="0">
                  <a:ea typeface="Times New Roman" pitchFamily="18" charset="0"/>
                  <a:cs typeface="Arial" pitchFamily="34" charset="0"/>
                </a:rPr>
                <a:t>gricoles </a:t>
              </a:r>
              <a:r>
                <a:rPr lang="fr-FR" sz="1600" b="1" i="1" dirty="0" smtClean="0">
                  <a:solidFill>
                    <a:schemeClr val="accent5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fr-FR" sz="1600" i="1" dirty="0" smtClean="0">
                  <a:ea typeface="Times New Roman" pitchFamily="18" charset="0"/>
                  <a:cs typeface="Arial" pitchFamily="34" charset="0"/>
                </a:rPr>
                <a:t>ontaminés : Impact des cultures à vocation énergétique sur la biodisponibilité des éléments trace et la relation avec la réponse des </a:t>
              </a:r>
              <a:r>
                <a:rPr lang="fr-FR" sz="1600" b="1" i="1" dirty="0" smtClean="0">
                  <a:solidFill>
                    <a:schemeClr val="accent5">
                      <a:lumMod val="75000"/>
                    </a:schemeClr>
                  </a:solidFill>
                  <a:ea typeface="Times New Roman" pitchFamily="18" charset="0"/>
                  <a:cs typeface="Arial" pitchFamily="34" charset="0"/>
                </a:rPr>
                <a:t>Or</a:t>
              </a:r>
              <a:r>
                <a:rPr lang="fr-FR" sz="1600" i="1" dirty="0" smtClean="0">
                  <a:ea typeface="Times New Roman" pitchFamily="18" charset="0"/>
                  <a:cs typeface="Arial" pitchFamily="34" charset="0"/>
                </a:rPr>
                <a:t>ganismes du sol</a:t>
              </a:r>
              <a:endParaRPr lang="fr-FR" sz="1600" dirty="0" smtClean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15130" y="2170680"/>
              <a:ext cx="78512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" descr="\\pommard\mse-users$\embourgeois\Mes documents\Emilie\Logos\logo-genosol-201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24328" y="2254182"/>
              <a:ext cx="657597" cy="247566"/>
            </a:xfrm>
            <a:prstGeom prst="rect">
              <a:avLst/>
            </a:prstGeom>
            <a:noFill/>
          </p:spPr>
        </p:pic>
        <p:pic>
          <p:nvPicPr>
            <p:cNvPr id="52" name="Picture 7" descr="\\pommard\mse-users$\embourgeois\Mes documents\Emilie\Logos\INR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0587" y="2262728"/>
              <a:ext cx="718372" cy="296500"/>
            </a:xfrm>
            <a:prstGeom prst="rect">
              <a:avLst/>
            </a:prstGeom>
            <a:noFill/>
          </p:spPr>
        </p:pic>
        <p:pic>
          <p:nvPicPr>
            <p:cNvPr id="59" name="Picture 2" descr="http://www.thelegumeportal.net/images/logoAgroecologi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72200" y="2254182"/>
              <a:ext cx="1105045" cy="339474"/>
            </a:xfrm>
            <a:prstGeom prst="rect">
              <a:avLst/>
            </a:prstGeom>
            <a:noFill/>
          </p:spPr>
        </p:pic>
        <p:pic>
          <p:nvPicPr>
            <p:cNvPr id="60" name="Picture 4" descr="http://www-pessac.versailles.inra.fr/images/logo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8098" y="2259780"/>
              <a:ext cx="792088" cy="240795"/>
            </a:xfrm>
            <a:prstGeom prst="rect">
              <a:avLst/>
            </a:prstGeom>
            <a:noFill/>
          </p:spPr>
        </p:pic>
        <p:pic>
          <p:nvPicPr>
            <p:cNvPr id="61" name="Picture 6" descr="http://pguillon.perso.math.cnrs.fr/cnrs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66676" y="2219998"/>
              <a:ext cx="384682" cy="384682"/>
            </a:xfrm>
            <a:prstGeom prst="rect">
              <a:avLst/>
            </a:prstGeom>
            <a:noFill/>
          </p:spPr>
        </p:pic>
        <p:pic>
          <p:nvPicPr>
            <p:cNvPr id="62" name="Picture 8" descr="http://upload.wikimedia.org/wikipedia/fr/f/f5/AgroParisTech_-_logo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16788" y="2218868"/>
              <a:ext cx="980317" cy="361170"/>
            </a:xfrm>
            <a:prstGeom prst="rect">
              <a:avLst/>
            </a:prstGeom>
            <a:noFill/>
          </p:spPr>
        </p:pic>
        <p:pic>
          <p:nvPicPr>
            <p:cNvPr id="63" name="Picture 10" descr="http://www.jeunes01.fr/fichier/LogoIUTUCBLyon1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6056" y="2262728"/>
              <a:ext cx="461619" cy="329454"/>
            </a:xfrm>
            <a:prstGeom prst="rect">
              <a:avLst/>
            </a:prstGeom>
            <a:noFill/>
          </p:spPr>
        </p:pic>
        <p:pic>
          <p:nvPicPr>
            <p:cNvPr id="64" name="Picture 12" descr="http://www-old.univ-rouen.fr/images/logo_ur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70714" y="2262728"/>
              <a:ext cx="610614" cy="257815"/>
            </a:xfrm>
            <a:prstGeom prst="rect">
              <a:avLst/>
            </a:prstGeom>
            <a:noFill/>
          </p:spPr>
        </p:pic>
        <p:pic>
          <p:nvPicPr>
            <p:cNvPr id="65" name="Picture 14" descr="http://ecodiv.crihan.fr/img/design/logoEcodiv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72652" y="2119404"/>
              <a:ext cx="538895" cy="485006"/>
            </a:xfrm>
            <a:prstGeom prst="rect">
              <a:avLst/>
            </a:prstGeom>
            <a:noFill/>
          </p:spPr>
        </p:pic>
        <p:pic>
          <p:nvPicPr>
            <p:cNvPr id="22530" name="Picture 2" descr="http://www.gisclimat.fr/sites/default/files/logo_Bioemco.jpg?126528216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03648" y="2254758"/>
              <a:ext cx="1026176" cy="320167"/>
            </a:xfrm>
            <a:prstGeom prst="rect">
              <a:avLst/>
            </a:prstGeom>
            <a:noFill/>
          </p:spPr>
        </p:pic>
        <p:sp>
          <p:nvSpPr>
            <p:cNvPr id="69" name="Rectangle 68"/>
            <p:cNvSpPr/>
            <p:nvPr/>
          </p:nvSpPr>
          <p:spPr>
            <a:xfrm>
              <a:off x="510274" y="1416416"/>
              <a:ext cx="8568952" cy="1292504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55576" y="6203128"/>
            <a:ext cx="8064896" cy="576064"/>
            <a:chOff x="755576" y="6203128"/>
            <a:chExt cx="8064896" cy="576064"/>
          </a:xfrm>
        </p:grpSpPr>
        <p:sp>
          <p:nvSpPr>
            <p:cNvPr id="41" name="Rectangle 40"/>
            <p:cNvSpPr/>
            <p:nvPr/>
          </p:nvSpPr>
          <p:spPr>
            <a:xfrm>
              <a:off x="781455" y="6292308"/>
              <a:ext cx="79928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  <a:cs typeface="Arial" pitchFamily="34" charset="0"/>
                </a:rPr>
                <a:t>I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ea typeface="Arial Unicode MS" pitchFamily="34" charset="-128"/>
                  <a:cs typeface="Arial" pitchFamily="34" charset="0"/>
                </a:rPr>
                <a:t>mpact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Arial Unicode MS" pitchFamily="34" charset="-128"/>
                  <a:cs typeface="Arial" pitchFamily="34" charset="0"/>
                </a:rPr>
                <a:t>de la plantation de </a:t>
              </a:r>
              <a:r>
                <a:rPr kumimoji="0" lang="fr-FR" sz="2000" b="1" u="none" strike="noStrike" cap="none" normalizeH="0" baseline="0" dirty="0" err="1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ea typeface="Arial Unicode MS" pitchFamily="34" charset="-128"/>
                  <a:cs typeface="Arial" pitchFamily="34" charset="0"/>
                </a:rPr>
                <a:t>MxG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Arial Unicode MS" pitchFamily="34" charset="-128"/>
                  <a:cs typeface="Arial" pitchFamily="34" charset="0"/>
                </a:rPr>
                <a:t>sur les propri</a:t>
              </a:r>
              <a:r>
                <a:rPr lang="fr-FR" sz="2000" dirty="0" smtClean="0">
                  <a:solidFill>
                    <a:schemeClr val="tx2"/>
                  </a:solidFill>
                  <a:ea typeface="Arial Unicode MS" pitchFamily="34" charset="-128"/>
                  <a:cs typeface="Arial" pitchFamily="34" charset="0"/>
                </a:rPr>
                <a:t>é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Arial Unicode MS" pitchFamily="34" charset="-128"/>
                  <a:cs typeface="Arial" pitchFamily="34" charset="0"/>
                </a:rPr>
                <a:t>t</a:t>
              </a:r>
              <a:r>
                <a:rPr lang="fr-FR" sz="2000" dirty="0" smtClean="0">
                  <a:solidFill>
                    <a:schemeClr val="tx2"/>
                  </a:solidFill>
                  <a:ea typeface="Arial Unicode MS" pitchFamily="34" charset="-128"/>
                  <a:cs typeface="Arial" pitchFamily="34" charset="0"/>
                </a:rPr>
                <a:t>é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Arial Unicode MS" pitchFamily="34" charset="-128"/>
                  <a:cs typeface="Arial" pitchFamily="34" charset="0"/>
                </a:rPr>
                <a:t>s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ea typeface="Arial Unicode MS" pitchFamily="34" charset="-128"/>
                  <a:cs typeface="Arial" pitchFamily="34" charset="0"/>
                </a:rPr>
                <a:t>microbiologiques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Arial Unicode MS" pitchFamily="34" charset="-128"/>
                  <a:cs typeface="Arial" pitchFamily="34" charset="0"/>
                </a:rPr>
                <a:t>du sol 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5576" y="6203128"/>
              <a:ext cx="8064896" cy="576064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e 52"/>
          <p:cNvGrpSpPr/>
          <p:nvPr/>
        </p:nvGrpSpPr>
        <p:grpSpPr>
          <a:xfrm>
            <a:off x="415208" y="773250"/>
            <a:ext cx="8728791" cy="369412"/>
            <a:chOff x="415208" y="828086"/>
            <a:chExt cx="8728791" cy="369412"/>
          </a:xfrm>
        </p:grpSpPr>
        <p:sp>
          <p:nvSpPr>
            <p:cNvPr id="37" name="Rectangle 36"/>
            <p:cNvSpPr/>
            <p:nvPr/>
          </p:nvSpPr>
          <p:spPr>
            <a:xfrm>
              <a:off x="415208" y="828086"/>
              <a:ext cx="8728791" cy="36866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39552" y="828166"/>
              <a:ext cx="820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dirty="0" smtClean="0"/>
                <a:t> Zone agricole de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Pierrelaye-Bessancourt </a:t>
              </a:r>
              <a:r>
                <a:rPr lang="fr-FR" dirty="0" smtClean="0"/>
                <a:t>(région parisienne ~ 1200 ha)</a:t>
              </a: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35" y="4941168"/>
            <a:ext cx="2397663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ZoneTexte 37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" name="Groupe 38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du site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1028" name="AutoShape 4" descr="data:image/jpeg;base64,/9j/4AAQSkZJRgABAQAAAQABAAD/2wCEAAkGBxQTEhUUExMVFhUXFxwXGBgYFxcVFxcXGBcWGhccFxgdHCggGBolHRQYIjEiJSksLi4uGB8zODMsNygtLisBCgoKDg0OGhAQGywkHyQsLCwsLCwsLCwsLCwsLCwsLCwsLCwsLCwsLCwsLCwsLCwsLCwsLCwsLCwsLCwsLCssLP/AABEIAL0AyAMBIgACEQEDEQH/xAAaAAACAwEBAAAAAAAAAAAAAAADBAACBQEG/8QAQBAAAQMCBAQDBgMHAgUFAAAAAQACEQMhBBIxQQUiUWFxgZETMkKhsfAUwdEGIzNSYnLhFfFDU5KisiREY3OC/8QAGgEAAgMBAQAAAAAAAAAAAAAAAQIAAwQFBv/EACIRAAICAgIDAQEBAQAAAAAAAAABAhEDIRIxBEFRIhMyM//aAAwDAQACEQMRAD8A9hX4g+lSIp0PaVA8wDQqOBYGZmBrmtA5nQ0OkgZpMwUzW4k9pb/6YOLsSacNw74ZSFRrJc8ncOzh4GWJEWJQ6/Ha9JtWKLnhjB7PLRquzE0Kjm8zSc8vY1phojMLkm2jisZUFIVHgiK5lrGuB9mxz2iZPNmAB2HMFbZnMHhvEqlGjSFagSBhwSTQfUqGoGN94lwi+1y45rtiSn/qTqjA51INPKGtNF8tGR+ZzjJzjMAcuogiTmbFKnG8RVpF5a4ONSMppVDAmM3sQ4u02DvNI1uJ4kmuynSLcgJY51N8E5K9heH81Jl7fxBbrmllb0iLfo2MLinktb7GkGmxcKTg6chdm5rNaYjLEgnWQV5rF46sKlZwoB05GNb7N4a0NdiZMzzE5acubpnbYxff4bxGq6q9r6cUmgZX5HNzHluJJEGTbVsbzbHwWPxLnMJon95UGeadRopjJR5RJ6uqc8ZSWGwlI22wDeKo1DXhgIYG0jMNFO9Sp7SZHOS1rbDS2koXDMTVeWtNBgltO7qbrFzWlxN+YXdblILd5kP4ltYOrva0ubTYXMbmdzOFIOgUwznBdvmmbQhvxlcVjRay2md1J/swczdw7nEO6j3T1stMAkcbVeabXUGsltKoS1jwQXFhcJnaS0tI/RNYfirnf+3AzVfZMDqZaeZrXMcQTdo5g6DJgRF0KvxbE+zDm0SHEs/dmnUGQOplxLnWzS6G2HLuDovVUsGX3yZiLyQLbWPXVMrT6CwvAOIGvVrsqUGMax0UzkgubmqCTMgghrHAiPfiBEnb/CMmcjdI0HfZBwWBbRklxNrk6AfYQ38Wb8LSfGw3WtTpfoVsc/DM/kZ/0j9Fl4+tSPKz2XQy0a6i8Qlq3EHVJmwBiNvPqlajGmZaDIgzuOipnnvSAVrsY2zWNLzfLAy7XmDlHlGqERGtJoFr8pgHWbbWTLGR9yfMq6olK2RABSpukAMOxgC3pohYTDMyloY2AYFh8j4yu450QBZx08AZIPb9Sq4OuMo76z17dkt6CddTBsGNnXQfop+BDtQ3yAHzRHncbI1OrI67wq5N2NBJ9hKXDmZZytHkP0SdWgwXyNnblC0sTX5Y9b7pWZgnbySWXSS6BUeGtcRDA6GkwBtYaAX1TjeClwn2bRtdsH0IUwDQc/TIbcpGrf5iB807iq3s6LSP+YdBHwn+V5C0wxxcbYVGzzvEeHZA9rmtBynQAjTwUT/EHF7HOAmWG9+h81EjdNoRwo2245jGMBJnIDABNoHosyo1+IcCLN+QHj1WtgsM0U2wNWidyZA3OyPQohoAGgXQlBy76KTBdwio2HAgnsUXgmFklzm6aT1n/C3CFEqwRUrRCtSmHCCAR0SreGsGWxt318QnJXJVrimQXxGBa+NRHS3yTAYNYvpO66pKlIBWpTDrEA+KspP36KSoQW4if3TvD815YuLXHotzi+PbGQEE77x/lYdZ07LF5DTloAU0w4zPjFp8eqpTOU5SDEmHbRsNVSlULdlWvVDhEWVNhsLiah02QhUcdJul6LWh/QZTvDZBESmKNVznSIjLbW99uo+90jYyjZZuGzHmg7wbp2jgQIZ8Lvd7EAlw7f4VwzI0uibTfc7Ad9PVVo4nmOa5EQI5QCL5fOb9kt2XxgktgquBiYOnXQqtGv01CLXxJdDBP6ff5qjwGiR4eKnoWknoq9xeC4yFMHiNZE2+4QH1nOBGg6feqrh5Dhb1UrQnP9aNfAwM5mOQ6wN27kH6InE8OKlFot/FJ1afhPRo+i7wN01KhBn927SdeXpf0RcRijTosLs054v7QfCf5pK0x/5GiLrZnuqezplloDD9CopjX+0adZy5tTflcL9VFnl2Bts3MEf3bf7W/QJlJ4H3Gf2j6BNgrssyJkKiiiASr3xFjcxb8+iT4i5zYc10Q11uplmoPQA+pTyTrtBgudmBcMotaTFjvIn0KDIA4fj3vfDsoEaXWmvL1XZXEXsSB5SuUOIuHxEedlljn46kA3uJYo02S0SdB0Xm62MqOu4n8vRMY/HPcBJt2ss8uVeXLyegM4XdVGPhWIQvxTGvDC4BzrhpNyB0VHQYwlJ1FWO032QzSad4+nquVHWgIMo2Auw5TZceTOYG4BF9pj190Lr3SFWmYclCpNBqmKJaQQcwGYQC4WuI9NFTE12uDRIzONjOhOt+ttEa7fKx/JcA5j4X80C/kOYdzWC3vHUoTmglLMY9lhDhsCeY+fYAeKKKxGrSPCDHj0StDaAVTlJ8Eyx7SIPT5pA1s7jEz0iDF4TApHL9ymZTF/p0bfAozvkW9m6R2lqNXo030mw3IzNZoyGIadw4g6pXhbsuci59m4b7lukAn5bI2Iflot/+yP8AtP8AQ36Lb40eSSZbN1BszeIsDQ4DTJb0PRRHrgFjnOvyEfK6iy5Y1NoaG0jVwnuM/tb9AgY/HlhytAsJJKNwwksaSIsBqDIgQfPoh8TNpLXEDcHr1C6eW60zIZjuMVJN9B0sln4txMmbmbH6JWoeoP31UY+LA+S5ssk/oT0VHi7fZgm7tIH1lWp8Sp5vdgRrAtrovOMzbePZHpeUbxKuXkSAdx0ZyZkEkjbXzQIGxUxGuhQ2jqs8tuw2XggjMLK1an/LpC41pdJnRUYb30Sh10clUbhWOqNeWgvaLOIuLffqrLrXQiSM5RdxdBK07/JCb2RXunX0Vc/QIsQ44m4KoO6s8mbo9Gh19EGxlFth3BDaLzoUXYKFIaKslNhnr0SvEOUmTYCbdlrYWibO2/JZXF35nx5eG5RiCaqIzwPBzLnXM6bR9/mnsWxo2udPvzU4a0ADmsdoTrABf7KnZZGNRoTweGc0OJ1LDaCTq3oQfmucccRQbIP8Xo4fCerz9U1XJd0iCLwdSNiCNkHEYQVGCm4WDswy5WmYj+SN1s8fLCFWDJFuLSEG0c9In/4zHjBlRN1qRp0i1rSRlI1FuU3JgfIKKnI1KbaDCNKmO4J/I3+0fQJh0OBDtD5JbAuBpsiPdH0CYXXasw2CqcNYRpEdPL1WRi8AW6iQdwL+YW8x6tlMzIiOn5rPPDFjdnlKdOCZVmsGwW3xHBTGUNAEzoFjysc8fBhKls6qeyC698KNdIVZCjmwDASrm9T801VdYoDqW8oNABALiIBayoAl6AWe8lQNI6iVeqwNgoldpMTpv+SFjqJWjSG/31TLG+qI3DnLOyIWANPX5W6pWXxjQuWrlJ0HuLpd1YkwLJmgzYC/3qoBSt6Hvbty91lV6QNRpcYaXX9DATuMwrmtmRNhAtqRYd1HYJhID5fFwI69esbFFFjTl2MHEsbclsbCRJ8ErheJ1H3awZTobt02INyO4TQwo1DQ3sBc+J3RKdTKJ2OmgPmig2C/HxeoMgG5Ii8xceCapY1p0N9SIIcLdNQsri2PbADm8mYSbgwDeLLN4ninOILXDSA4dDqFHT6Q8Yv2a+L44w0yQ10FpEkQJIPf7lRedkBjgbjKQBtodeqiKQ1HpOB4oljbfCBr21halQwV47hlWA2T8I+i9Lw/Hh5gx2vcr0Eo1s48ZXoepOsmKZQKLZFlZpVTLUFq3ETBOi87XnMcwgzcfovSrP4hgs/MCJA06+ay5oOS0MYGKNreaWpPgrQq0iLOBCTrUouNFgaYAjqgOl5QHa2VGuXELAdURadAm50Rxhh1+iVsdQbE3aJtle19ei7SoiNJU9iDbpoULHjFrY42ryhoMdfBJ4ytDco637/cojUDGM3Pl6oLsebfEDhWkmF6HC0QwEk3/NZPDGiS47aePdNcVrAFrfh+KBJNrDxP5Ju2HCqVs7QzVTnJJkWiwGunc9egCcpMDIuJO258Es7HFgALYzWbvFjEx4fNY+KxJc4xObsNPGNFJWtF0Vy2aeN4lcgG2/zsFkYrHlwI0ubbxA3myXxWIdBkXO5MnwHT/KHh6ZMk3LTzCdPH5JqSQ6QzQfcuzCT8I0Oo31KRxUC55ZuQNPGPlZFqYY5pk6F3SRaPXm9AqOpVDHKZm/kN5sAjFIlgmtIY8tP8wgxAt0tr4qI+JZDS20EHTXQx4DVRNyJRMM0BjYESAbdxdNYd8G0ylqD+Vsfyj6Isr0dHCs9XgKuYa8w+/NOkLynDcQ4PsvVMqSAVmnGmXwlaDU3K2WRBAVWK4CpZajBx7ri0ESCJmOiSqnlNpWpxGi0vMWdEx18O9lmOFlz8y/QBB7SEXCtBVXu6Jqk4ELPIaCtjFIAkb9RCabhdpMbdfDxCWwoE38lsNI7JEa4oUfhgGkRtqkcPTDnRt+n+6061aTl2O6XwtECTeQYUC47QAUYqRBjVL4/mqAbQfVO1Q7O07gwfvoleKMlwibn1jWO11EJNaZfh4GYx8InzVThWOcXvJMbA2MT27/IKtLCECWwJ+4K68loyiNJvFh3+90bDC+qEeLVczSRykOuS4QNNj4pD8aCNHCTLh+ZJ6/kjY8Z97XAiJkfLv5oVCsfdHvzewb4G/idE8VSsvIwGo9oy6GTpc3j06rUq4cHUwdRFj5xqEOnTynM4DNHj0v8AL5qlTEON0OVuyjLkS0Ew7ZaS4EOcb9R+VtPJdqYBpJOYmYtO5NyhNDndVduG/qUpsrWeimJ4d7zjs3lEmfdOvqbfooiVw4MeZnkcL9CCorYRjWyPO/RkYYcrfAfRMkIGGHI3+0fRFAK9GcsLSqFptCfw/FXt7hZ1Nt7p/wDDWslkk+xk2je4fjBUE6EahaAKwOHYeDO63mrJlVM0QdowsdUmo49D9Em9oNkau4Zj3+qCQuVN22ML1mQNkJhi8/qjv02+aAxoJ1hVNB9jdF5B5jAO+pWxhznAJsOixKVERe/0WnhsYBDQLCyQ0wf0JUqZnZYiEUkSTpp6jf76KrnAibTuOnRBefml6L+xsEA38u56lZfErZXHY3137o5fvNhftZJ8RrZsoBsbxG6KK8jqIQOltm5QLzoXHZIcRcRyzcwXX1vYX0AufNaz6JLRNtOu3+ySx1J1UwWxaWnbbW86z6qWPBasxsVWJNhBM66TtOpKe4VRAlwJmIMgQT2jw3SVSiQDmBE+BJ6/X6pvgDSQQBANxqesX8FZLoaXQzWbMkkwNkq0iey0jRzEN0E3XPwIvJAA6/fdKmY5Qb6K0WF3ujTyXHAjUO8QnG1GAQCQAdwRIV3OkXtP06o8mmOsMWuzOrmWPgg8p+iiPXwrCxxFuU2nsV1HmJ/GQsxkUwXMaLCInpbzSwMmYsFuUQ17WjM0DIBBsdB1VaeCpNMF4v5rvrNCrsxODsxqYvotOibIlPhTXyWOBCu3hrmp/wCkX0wcWg+Ep3T7n5Wk9BP6JKgHCFfiVSKcdT8vsLNndJsth0YzzASlSoTqmi7dKV6gOy5DHIH2VI7SqkLo+aWwDFFwn3Y++i0sC5pEEa9litJlPYBpLruPySNF+Ofo3H5REx/hBrjTYdtVG0cpmfGTOiWx2NYRAnNtrugabS7E8adGyZ9PVLwTpqLDyXchcS4/PdXbTA0kqxRMk52zTwlTM3qfNR99Pei3kkKGILSdQOgjXvunqFaXEkdht4pKNMJ2kYnEqTg/YkiDYa20P6JfB56BBDS4C2pkAecFegqsjmJGpjRAfiJJytBi17A9L69fVGClJ8UiyWRRWymH4jUeTLGgWM6mDf1RnVSTnt27D9Uoxwa3Ld2/QE7zuVTEV3O1sOg0XT8Xw3GXKZgz51JVE0aBzCSUQ4HNZpyzttG6RoVCYGi1aDjZbMuGM1tFEJtGZxRjqbILQeUwZOkHfz0UWjx5uagTc5QZjWIP+FFyMmBKVI1rLKjIwFZhpNLpJhoPLEW2T7MC2ZAMDa/kr4LCfu2wI5R6wEfIRIggrLZpcUxJ+Gcy7JG8zEIVP2rZdLh36+PZa+V0fqqtbP6WCdSkumVvGmxX8dUJyhrZ3PSO0rPxNeoT+8INyGnt4RH2FqVIbfTXp+l1K1APAztbM+IHqmeWUu2D+UTFq0nzcRb7PyV6eH1BF0xj21KYzMJeNweYx0B1+qzf9ZcDzNIGxPW+t0lthWBDbMJbQlR9IXO+y5heNAjmLdeoEjcq+H4lRLgHAsJO4t56hDZP4gmYcg/d0bD1mNu5rs3WUyKtMzrAtIvOnyV2YdhIMgiO+vghYP5NdAcVinP0BHckfRdwvD3P6xu4/d0s5ozHLPefqV6prQ0RsLLX4+JS2yibbdMVbwxmXLH/AOt0tU4TcZXWGs690+7EifRK1Mfqt/8AFP0VtoQxnDnN5hBAtyzJ7nogVqgLbkyNQdb9FetjXTqUJ+OcTJDTtpsq8ngctpkjmSB0mSRe25OgHn93XKtTYaDvqrYjHvd/KPAfmUqStPjeMsS32VZMnIsXqqijBotZUMYc3C2AQ3KCInfuBMdjCTo4YNEv8gNT5JjD3L/IwddxP0WXJljyUU9l0IOrY7W/hv8A7T6QVEtUqGpRJa4t5CdBJltvBRUy76LUWpZXMpixsOhvkPzRHUWD4Wz4BDwzQG04gSATt8CZq0y1oMiCe8/dlnwOKx7L8ibnoXZh26QD5BL1GtDnADLoZBjYbDzTbHTfr5pHEUpqEz0HaY6eaq8j/Gi6CV0wWLpkbkj6ItCvJAfoO/pKI0iMrjHTxSddhYSDp1WKySVM03tHQR2/RZ2JwbHkCBfUQrh0uaGO28pXfxToi09T8lAqZn4rgwmQLdhcRv3Sz+HlpMgOaPU9u2y38LiQQZ1JQ3vBJBAJmxCNsZT0eZdw6o1wggSc05rAbCPJHwOJc34HON9Ccovr1O2nVb9bBNDg8k9ddCOnRMexEAtFrnX81G7DyRj4ipDjlbMjwBO8E3Potv8AH52BwEEi41g+OixK7/3htEd5HktRuIHswCAD00nvC3+F/qjBlfdC1arqge07oVSreyoF10jI2WeVSorKtRMAoouKIgOomGHMEJFw2tygyDeIqO94dTmi5jQDw19Exh3jPAEEtM/l46ITiA6ZMEenST119VfBtyl4jYDWYF9+sALhQg15FP6dFyTxDD3AUqg05T9Col8dTGR0gGGkiRMGDp6ri6zjsyqWjQkBlKTsP/BX9s3+ZvqFhM46TSAyfCPi6NEWhJ0eI5287ZkTrAHlC4uPO4KqOlLGpHpw5k++31SGKe4k+zAccwEZsrTyjVwa6PTokcPjm/8AL+f+FY8VA+D/ALv8KZfI5qqJDHx9hcS3FRyUcNm2zV6mX5YedFbB0cS8tOIbQaBMtpOe+0W5nNb16JWrxMPkPYHDaTpaDBhU/F0wP4DfX/CptfBmrC1aXsw8se/PsKjYFp0iDF9Vm0sXjHkF9LCZdyyvVzfOjErRxD6Lmx+HaJ8O39KxsQ2iT/BaIP8AvtumW/RTJcehxjqjnZMpZoczHe0H9rs1NuW06dl3FcSOGqVPaMc5jKLaoIj3j+IMOJMgO9iAIBiDKFU4nFw0zP8AN49lbFcSDzDqbTLWgkwSQMxAJI0Gd0D+o9SotvoVNLbGuJ/tGA4U3UaozOc0EGmQMpotl0PsM1drYE3a7UQSjj/2gqucW0WHKxoloALyS99m3iclCpF92o44fhw+nUdRBcwHLGVoBPs7gZbGKTADsBCuzFU2HM2g0HNmkOIvDgDprDnf9ROpWrH4vLsWWX4Cw37RYNpJcXvDcxc6BkaGloDjLpc12axi+U6LuP8A21w7qbX5KmUyLtEhwyFzSA6Q5ofcf0P1i6zq1IAgYemBlDIDWAFjfdaRl90SYGglCOIpn/gM94u0b7zgQ53u+8QSCd5K6GPCodGaU0/QWrxOW0zTyzUdDcxsBzmYGs5DHVDfxcUy1j7vI/4cObMxFzO86INapSIy+wp5MoblytiGk5BGWMrZdA2zFcDqIIIw9MEAAHK2QBcActgFo39K9fAtP9oWkhppVQ4hzsoDXloa57ROVxkuNN0RPeLSL/Wic78pFNjc5GUudAZnIzh2QO2iV11WkTJoU5veGzze98O836qOxDAxzG0WBpEFsDKREQWxBEWjoh+vofz8C1uMta/2eSo5+zW5JNwN3gA8zTcjVBq/tFTDA/JVLSQGkNaS4lhecrc02aL28JV/b085f7Fmc6uhuY6fFlnYegQyaMEfh6UGJGVscohtsuwsOiP6+k/PwNiuJObXyBjnNDWzkyHneaoAJc8R/C2B1vAWvR/NY/4tkl3smySCTaSQSRJi8Fx9T1WxwjiNrsBl3XQenZRy4ptgq6SNmhhWvbBJtcRHzG/mr8NYBmY73ibzY20He03nf0VxXFwxpc1kE/1aT5LGrcUIdmgzOuY7dbLnZssVkTS2aIxfE3OJMIY/+0/QqJDjXGC6nIbEgzebZfC2qi2qdoq4tH/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TEhUUExMVFhUXFxwXGBgYFxcVFxcXGBcWGhccFxgdHCggGBolHRQYIjEiJSksLi4uGB8zODMsNygtLisBCgoKDg0OGhAQGywkHyQsLCwsLCwsLCwsLCwsLCwsLCwsLCwsLCwsLCwsLCwsLCwsLCwsLCwsLCwsLCwsLCssLP/AABEIAL0AyAMBIgACEQEDEQH/xAAaAAACAwEBAAAAAAAAAAAAAAADBAACBQEG/8QAQBAAAQMCBAQDBgMHAgUFAAAAAQACEQMhBBIxQQUiUWFxgZETMkKhsfAUwdEGIzNSYnLhFfFDU5KisiREY3OC/8QAGgEAAgMBAQAAAAAAAAAAAAAAAQIAAwQFBv/EACIRAAICAgIDAQEBAQAAAAAAAAABAhEDIRIxBEFRIhMyM//aAAwDAQACEQMRAD8A9hX4g+lSIp0PaVA8wDQqOBYGZmBrmtA5nQ0OkgZpMwUzW4k9pb/6YOLsSacNw74ZSFRrJc8ncOzh4GWJEWJQ6/Ha9JtWKLnhjB7PLRquzE0Kjm8zSc8vY1phojMLkm2jisZUFIVHgiK5lrGuB9mxz2iZPNmAB2HMFbZnMHhvEqlGjSFagSBhwSTQfUqGoGN94lwi+1y45rtiSn/qTqjA51INPKGtNF8tGR+ZzjJzjMAcuogiTmbFKnG8RVpF5a4ONSMppVDAmM3sQ4u02DvNI1uJ4kmuynSLcgJY51N8E5K9heH81Jl7fxBbrmllb0iLfo2MLinktb7GkGmxcKTg6chdm5rNaYjLEgnWQV5rF46sKlZwoB05GNb7N4a0NdiZMzzE5acubpnbYxff4bxGq6q9r6cUmgZX5HNzHluJJEGTbVsbzbHwWPxLnMJon95UGeadRopjJR5RJ6uqc8ZSWGwlI22wDeKo1DXhgIYG0jMNFO9Sp7SZHOS1rbDS2koXDMTVeWtNBgltO7qbrFzWlxN+YXdblILd5kP4ltYOrva0ubTYXMbmdzOFIOgUwznBdvmmbQhvxlcVjRay2md1J/swczdw7nEO6j3T1stMAkcbVeabXUGsltKoS1jwQXFhcJnaS0tI/RNYfirnf+3AzVfZMDqZaeZrXMcQTdo5g6DJgRF0KvxbE+zDm0SHEs/dmnUGQOplxLnWzS6G2HLuDovVUsGX3yZiLyQLbWPXVMrT6CwvAOIGvVrsqUGMax0UzkgubmqCTMgghrHAiPfiBEnb/CMmcjdI0HfZBwWBbRklxNrk6AfYQ38Wb8LSfGw3WtTpfoVsc/DM/kZ/0j9Fl4+tSPKz2XQy0a6i8Qlq3EHVJmwBiNvPqlajGmZaDIgzuOipnnvSAVrsY2zWNLzfLAy7XmDlHlGqERGtJoFr8pgHWbbWTLGR9yfMq6olK2RABSpukAMOxgC3pohYTDMyloY2AYFh8j4yu450QBZx08AZIPb9Sq4OuMo76z17dkt6CddTBsGNnXQfop+BDtQ3yAHzRHncbI1OrI67wq5N2NBJ9hKXDmZZytHkP0SdWgwXyNnblC0sTX5Y9b7pWZgnbySWXSS6BUeGtcRDA6GkwBtYaAX1TjeClwn2bRtdsH0IUwDQc/TIbcpGrf5iB807iq3s6LSP+YdBHwn+V5C0wxxcbYVGzzvEeHZA9rmtBynQAjTwUT/EHF7HOAmWG9+h81EjdNoRwo2245jGMBJnIDABNoHosyo1+IcCLN+QHj1WtgsM0U2wNWidyZA3OyPQohoAGgXQlBy76KTBdwio2HAgnsUXgmFklzm6aT1n/C3CFEqwRUrRCtSmHCCAR0SreGsGWxt318QnJXJVrimQXxGBa+NRHS3yTAYNYvpO66pKlIBWpTDrEA+KspP36KSoQW4if3TvD815YuLXHotzi+PbGQEE77x/lYdZ07LF5DTloAU0w4zPjFp8eqpTOU5SDEmHbRsNVSlULdlWvVDhEWVNhsLiah02QhUcdJul6LWh/QZTvDZBESmKNVznSIjLbW99uo+90jYyjZZuGzHmg7wbp2jgQIZ8Lvd7EAlw7f4VwzI0uibTfc7Ad9PVVo4nmOa5EQI5QCL5fOb9kt2XxgktgquBiYOnXQqtGv01CLXxJdDBP6ff5qjwGiR4eKnoWknoq9xeC4yFMHiNZE2+4QH1nOBGg6feqrh5Dhb1UrQnP9aNfAwM5mOQ6wN27kH6InE8OKlFot/FJ1afhPRo+i7wN01KhBn927SdeXpf0RcRijTosLs054v7QfCf5pK0x/5GiLrZnuqezplloDD9CopjX+0adZy5tTflcL9VFnl2Bts3MEf3bf7W/QJlJ4H3Gf2j6BNgrssyJkKiiiASr3xFjcxb8+iT4i5zYc10Q11uplmoPQA+pTyTrtBgudmBcMotaTFjvIn0KDIA4fj3vfDsoEaXWmvL1XZXEXsSB5SuUOIuHxEedlljn46kA3uJYo02S0SdB0Xm62MqOu4n8vRMY/HPcBJt2ss8uVeXLyegM4XdVGPhWIQvxTGvDC4BzrhpNyB0VHQYwlJ1FWO032QzSad4+nquVHWgIMo2Auw5TZceTOYG4BF9pj190Lr3SFWmYclCpNBqmKJaQQcwGYQC4WuI9NFTE12uDRIzONjOhOt+ttEa7fKx/JcA5j4X80C/kOYdzWC3vHUoTmglLMY9lhDhsCeY+fYAeKKKxGrSPCDHj0StDaAVTlJ8Eyx7SIPT5pA1s7jEz0iDF4TApHL9ymZTF/p0bfAozvkW9m6R2lqNXo030mw3IzNZoyGIadw4g6pXhbsuci59m4b7lukAn5bI2Iflot/+yP8AtP8AQ36Lb40eSSZbN1BszeIsDQ4DTJb0PRRHrgFjnOvyEfK6iy5Y1NoaG0jVwnuM/tb9AgY/HlhytAsJJKNwwksaSIsBqDIgQfPoh8TNpLXEDcHr1C6eW60zIZjuMVJN9B0sln4txMmbmbH6JWoeoP31UY+LA+S5ssk/oT0VHi7fZgm7tIH1lWp8Sp5vdgRrAtrovOMzbePZHpeUbxKuXkSAdx0ZyZkEkjbXzQIGxUxGuhQ2jqs8tuw2XggjMLK1an/LpC41pdJnRUYb30Sh10clUbhWOqNeWgvaLOIuLffqrLrXQiSM5RdxdBK07/JCb2RXunX0Vc/QIsQ44m4KoO6s8mbo9Gh19EGxlFth3BDaLzoUXYKFIaKslNhnr0SvEOUmTYCbdlrYWibO2/JZXF35nx5eG5RiCaqIzwPBzLnXM6bR9/mnsWxo2udPvzU4a0ADmsdoTrABf7KnZZGNRoTweGc0OJ1LDaCTq3oQfmucccRQbIP8Xo4fCerz9U1XJd0iCLwdSNiCNkHEYQVGCm4WDswy5WmYj+SN1s8fLCFWDJFuLSEG0c9In/4zHjBlRN1qRp0i1rSRlI1FuU3JgfIKKnI1KbaDCNKmO4J/I3+0fQJh0OBDtD5JbAuBpsiPdH0CYXXasw2CqcNYRpEdPL1WRi8AW6iQdwL+YW8x6tlMzIiOn5rPPDFjdnlKdOCZVmsGwW3xHBTGUNAEzoFjysc8fBhKls6qeyC698KNdIVZCjmwDASrm9T801VdYoDqW8oNABALiIBayoAl6AWe8lQNI6iVeqwNgoldpMTpv+SFjqJWjSG/31TLG+qI3DnLOyIWANPX5W6pWXxjQuWrlJ0HuLpd1YkwLJmgzYC/3qoBSt6Hvbty91lV6QNRpcYaXX9DATuMwrmtmRNhAtqRYd1HYJhID5fFwI69esbFFFjTl2MHEsbclsbCRJ8ErheJ1H3awZTobt02INyO4TQwo1DQ3sBc+J3RKdTKJ2OmgPmig2C/HxeoMgG5Ii8xceCapY1p0N9SIIcLdNQsri2PbADm8mYSbgwDeLLN4ninOILXDSA4dDqFHT6Q8Yv2a+L44w0yQ10FpEkQJIPf7lRedkBjgbjKQBtodeqiKQ1HpOB4oljbfCBr21halQwV47hlWA2T8I+i9Lw/Hh5gx2vcr0Eo1s48ZXoepOsmKZQKLZFlZpVTLUFq3ETBOi87XnMcwgzcfovSrP4hgs/MCJA06+ay5oOS0MYGKNreaWpPgrQq0iLOBCTrUouNFgaYAjqgOl5QHa2VGuXELAdURadAm50Rxhh1+iVsdQbE3aJtle19ei7SoiNJU9iDbpoULHjFrY42ryhoMdfBJ4ytDco637/cojUDGM3Pl6oLsebfEDhWkmF6HC0QwEk3/NZPDGiS47aePdNcVrAFrfh+KBJNrDxP5Ju2HCqVs7QzVTnJJkWiwGunc9egCcpMDIuJO258Es7HFgALYzWbvFjEx4fNY+KxJc4xObsNPGNFJWtF0Vy2aeN4lcgG2/zsFkYrHlwI0ubbxA3myXxWIdBkXO5MnwHT/KHh6ZMk3LTzCdPH5JqSQ6QzQfcuzCT8I0Oo31KRxUC55ZuQNPGPlZFqYY5pk6F3SRaPXm9AqOpVDHKZm/kN5sAjFIlgmtIY8tP8wgxAt0tr4qI+JZDS20EHTXQx4DVRNyJRMM0BjYESAbdxdNYd8G0ylqD+Vsfyj6Isr0dHCs9XgKuYa8w+/NOkLynDcQ4PsvVMqSAVmnGmXwlaDU3K2WRBAVWK4CpZajBx7ri0ESCJmOiSqnlNpWpxGi0vMWdEx18O9lmOFlz8y/QBB7SEXCtBVXu6Jqk4ELPIaCtjFIAkb9RCabhdpMbdfDxCWwoE38lsNI7JEa4oUfhgGkRtqkcPTDnRt+n+6061aTl2O6XwtECTeQYUC47QAUYqRBjVL4/mqAbQfVO1Q7O07gwfvoleKMlwibn1jWO11EJNaZfh4GYx8InzVThWOcXvJMbA2MT27/IKtLCECWwJ+4K68loyiNJvFh3+90bDC+qEeLVczSRykOuS4QNNj4pD8aCNHCTLh+ZJ6/kjY8Z97XAiJkfLv5oVCsfdHvzewb4G/idE8VSsvIwGo9oy6GTpc3j06rUq4cHUwdRFj5xqEOnTynM4DNHj0v8AL5qlTEON0OVuyjLkS0Ew7ZaS4EOcb9R+VtPJdqYBpJOYmYtO5NyhNDndVduG/qUpsrWeimJ4d7zjs3lEmfdOvqbfooiVw4MeZnkcL9CCorYRjWyPO/RkYYcrfAfRMkIGGHI3+0fRFAK9GcsLSqFptCfw/FXt7hZ1Nt7p/wDDWslkk+xk2je4fjBUE6EahaAKwOHYeDO63mrJlVM0QdowsdUmo49D9Em9oNkau4Zj3+qCQuVN22ML1mQNkJhi8/qjv02+aAxoJ1hVNB9jdF5B5jAO+pWxhznAJsOixKVERe/0WnhsYBDQLCyQ0wf0JUqZnZYiEUkSTpp6jf76KrnAibTuOnRBefml6L+xsEA38u56lZfErZXHY3137o5fvNhftZJ8RrZsoBsbxG6KK8jqIQOltm5QLzoXHZIcRcRyzcwXX1vYX0AufNaz6JLRNtOu3+ySx1J1UwWxaWnbbW86z6qWPBasxsVWJNhBM66TtOpKe4VRAlwJmIMgQT2jw3SVSiQDmBE+BJ6/X6pvgDSQQBANxqesX8FZLoaXQzWbMkkwNkq0iey0jRzEN0E3XPwIvJAA6/fdKmY5Qb6K0WF3ujTyXHAjUO8QnG1GAQCQAdwRIV3OkXtP06o8mmOsMWuzOrmWPgg8p+iiPXwrCxxFuU2nsV1HmJ/GQsxkUwXMaLCInpbzSwMmYsFuUQ17WjM0DIBBsdB1VaeCpNMF4v5rvrNCrsxODsxqYvotOibIlPhTXyWOBCu3hrmp/wCkX0wcWg+Ep3T7n5Wk9BP6JKgHCFfiVSKcdT8vsLNndJsth0YzzASlSoTqmi7dKV6gOy5DHIH2VI7SqkLo+aWwDFFwn3Y++i0sC5pEEa9litJlPYBpLruPySNF+Ofo3H5REx/hBrjTYdtVG0cpmfGTOiWx2NYRAnNtrugabS7E8adGyZ9PVLwTpqLDyXchcS4/PdXbTA0kqxRMk52zTwlTM3qfNR99Pei3kkKGILSdQOgjXvunqFaXEkdht4pKNMJ2kYnEqTg/YkiDYa20P6JfB56BBDS4C2pkAecFegqsjmJGpjRAfiJJytBi17A9L69fVGClJ8UiyWRRWymH4jUeTLGgWM6mDf1RnVSTnt27D9Uoxwa3Ld2/QE7zuVTEV3O1sOg0XT8Xw3GXKZgz51JVE0aBzCSUQ4HNZpyzttG6RoVCYGi1aDjZbMuGM1tFEJtGZxRjqbILQeUwZOkHfz0UWjx5uagTc5QZjWIP+FFyMmBKVI1rLKjIwFZhpNLpJhoPLEW2T7MC2ZAMDa/kr4LCfu2wI5R6wEfIRIggrLZpcUxJ+Gcy7JG8zEIVP2rZdLh36+PZa+V0fqqtbP6WCdSkumVvGmxX8dUJyhrZ3PSO0rPxNeoT+8INyGnt4RH2FqVIbfTXp+l1K1APAztbM+IHqmeWUu2D+UTFq0nzcRb7PyV6eH1BF0xj21KYzMJeNweYx0B1+qzf9ZcDzNIGxPW+t0lthWBDbMJbQlR9IXO+y5heNAjmLdeoEjcq+H4lRLgHAsJO4t56hDZP4gmYcg/d0bD1mNu5rs3WUyKtMzrAtIvOnyV2YdhIMgiO+vghYP5NdAcVinP0BHckfRdwvD3P6xu4/d0s5ozHLPefqV6prQ0RsLLX4+JS2yibbdMVbwxmXLH/AOt0tU4TcZXWGs690+7EifRK1Mfqt/8AFP0VtoQxnDnN5hBAtyzJ7nogVqgLbkyNQdb9FetjXTqUJ+OcTJDTtpsq8ngctpkjmSB0mSRe25OgHn93XKtTYaDvqrYjHvd/KPAfmUqStPjeMsS32VZMnIsXqqijBotZUMYc3C2AQ3KCInfuBMdjCTo4YNEv8gNT5JjD3L/IwddxP0WXJljyUU9l0IOrY7W/hv8A7T6QVEtUqGpRJa4t5CdBJltvBRUy76LUWpZXMpixsOhvkPzRHUWD4Wz4BDwzQG04gSATt8CZq0y1oMiCe8/dlnwOKx7L8ibnoXZh26QD5BL1GtDnADLoZBjYbDzTbHTfr5pHEUpqEz0HaY6eaq8j/Gi6CV0wWLpkbkj6ItCvJAfoO/pKI0iMrjHTxSddhYSDp1WKySVM03tHQR2/RZ2JwbHkCBfUQrh0uaGO28pXfxToi09T8lAqZn4rgwmQLdhcRv3Sz+HlpMgOaPU9u2y38LiQQZ1JQ3vBJBAJmxCNsZT0eZdw6o1wggSc05rAbCPJHwOJc34HON9Ccovr1O2nVb9bBNDg8k9ddCOnRMexEAtFrnX81G7DyRj4ipDjlbMjwBO8E3Potv8AH52BwEEi41g+OixK7/3htEd5HktRuIHswCAD00nvC3+F/qjBlfdC1arqge07oVSreyoF10jI2WeVSorKtRMAoouKIgOomGHMEJFw2tygyDeIqO94dTmi5jQDw19Exh3jPAEEtM/l46ITiA6ZMEenST119VfBtyl4jYDWYF9+sALhQg15FP6dFyTxDD3AUqg05T9Col8dTGR0gGGkiRMGDp6ri6zjsyqWjQkBlKTsP/BX9s3+ZvqFhM46TSAyfCPi6NEWhJ0eI5287ZkTrAHlC4uPO4KqOlLGpHpw5k++31SGKe4k+zAccwEZsrTyjVwa6PTokcPjm/8AL+f+FY8VA+D/ALv8KZfI5qqJDHx9hcS3FRyUcNm2zV6mX5YedFbB0cS8tOIbQaBMtpOe+0W5nNb16JWrxMPkPYHDaTpaDBhU/F0wP4DfX/CptfBmrC1aXsw8se/PsKjYFp0iDF9Vm0sXjHkF9LCZdyyvVzfOjErRxD6Lmx+HaJ8O39KxsQ2iT/BaIP8AvtumW/RTJcehxjqjnZMpZoczHe0H9rs1NuW06dl3FcSOGqVPaMc5jKLaoIj3j+IMOJMgO9iAIBiDKFU4nFw0zP8AN49lbFcSDzDqbTLWgkwSQMxAJI0Gd0D+o9SotvoVNLbGuJ/tGA4U3UaozOc0EGmQMpotl0PsM1drYE3a7UQSjj/2gqucW0WHKxoloALyS99m3iclCpF92o44fhw+nUdRBcwHLGVoBPs7gZbGKTADsBCuzFU2HM2g0HNmkOIvDgDprDnf9ROpWrH4vLsWWX4Cw37RYNpJcXvDcxc6BkaGloDjLpc12axi+U6LuP8A21w7qbX5KmUyLtEhwyFzSA6Q5ofcf0P1i6zq1IAgYemBlDIDWAFjfdaRl90SYGglCOIpn/gM94u0b7zgQ53u+8QSCd5K6GPCodGaU0/QWrxOW0zTyzUdDcxsBzmYGs5DHVDfxcUy1j7vI/4cObMxFzO86INapSIy+wp5MoblytiGk5BGWMrZdA2zFcDqIIIw9MEAAHK2QBcActgFo39K9fAtP9oWkhppVQ4hzsoDXloa57ROVxkuNN0RPeLSL/Wic78pFNjc5GUudAZnIzh2QO2iV11WkTJoU5veGzze98O836qOxDAxzG0WBpEFsDKREQWxBEWjoh+vofz8C1uMta/2eSo5+zW5JNwN3gA8zTcjVBq/tFTDA/JVLSQGkNaS4lhecrc02aL28JV/b085f7Fmc6uhuY6fFlnYegQyaMEfh6UGJGVscohtsuwsOiP6+k/PwNiuJObXyBjnNDWzkyHneaoAJc8R/C2B1vAWvR/NY/4tkl3smySCTaSQSRJi8Fx9T1WxwjiNrsBl3XQenZRy4ptgq6SNmhhWvbBJtcRHzG/mr8NYBmY73ibzY20He03nf0VxXFwxpc1kE/1aT5LGrcUIdmgzOuY7dbLnZssVkTS2aIxfE3OJMIY/+0/QqJDjXGC6nIbEgzebZfC2qi2qdoq4tH/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xQTEhUUExMVFhUXFxwXGBgYFxcVFxcXGBcWGhccFxgdHCggGBolHRQYIjEiJSksLi4uGB8zODMsNygtLisBCgoKDg0OGhAQGywkHyQsLCwsLCwsLCwsLCwsLCwsLCwsLCwsLCwsLCwsLCwsLCwsLCwsLCwsLCwsLCwsLCssLP/AABEIAL0AyAMBIgACEQEDEQH/xAAaAAACAwEBAAAAAAAAAAAAAAADBAACBQEG/8QAQBAAAQMCBAQDBgMHAgUFAAAAAQACEQMhBBIxQQUiUWFxgZETMkKhsfAUwdEGIzNSYnLhFfFDU5KisiREY3OC/8QAGgEAAgMBAQAAAAAAAAAAAAAAAQIAAwQFBv/EACIRAAICAgIDAQEBAQAAAAAAAAABAhEDIRIxBEFRIhMyM//aAAwDAQACEQMRAD8A9hX4g+lSIp0PaVA8wDQqOBYGZmBrmtA5nQ0OkgZpMwUzW4k9pb/6YOLsSacNw74ZSFRrJc8ncOzh4GWJEWJQ6/Ha9JtWKLnhjB7PLRquzE0Kjm8zSc8vY1phojMLkm2jisZUFIVHgiK5lrGuB9mxz2iZPNmAB2HMFbZnMHhvEqlGjSFagSBhwSTQfUqGoGN94lwi+1y45rtiSn/qTqjA51INPKGtNF8tGR+ZzjJzjMAcuogiTmbFKnG8RVpF5a4ONSMppVDAmM3sQ4u02DvNI1uJ4kmuynSLcgJY51N8E5K9heH81Jl7fxBbrmllb0iLfo2MLinktb7GkGmxcKTg6chdm5rNaYjLEgnWQV5rF46sKlZwoB05GNb7N4a0NdiZMzzE5acubpnbYxff4bxGq6q9r6cUmgZX5HNzHluJJEGTbVsbzbHwWPxLnMJon95UGeadRopjJR5RJ6uqc8ZSWGwlI22wDeKo1DXhgIYG0jMNFO9Sp7SZHOS1rbDS2koXDMTVeWtNBgltO7qbrFzWlxN+YXdblILd5kP4ltYOrva0ubTYXMbmdzOFIOgUwznBdvmmbQhvxlcVjRay2md1J/swczdw7nEO6j3T1stMAkcbVeabXUGsltKoS1jwQXFhcJnaS0tI/RNYfirnf+3AzVfZMDqZaeZrXMcQTdo5g6DJgRF0KvxbE+zDm0SHEs/dmnUGQOplxLnWzS6G2HLuDovVUsGX3yZiLyQLbWPXVMrT6CwvAOIGvVrsqUGMax0UzkgubmqCTMgghrHAiPfiBEnb/CMmcjdI0HfZBwWBbRklxNrk6AfYQ38Wb8LSfGw3WtTpfoVsc/DM/kZ/0j9Fl4+tSPKz2XQy0a6i8Qlq3EHVJmwBiNvPqlajGmZaDIgzuOipnnvSAVrsY2zWNLzfLAy7XmDlHlGqERGtJoFr8pgHWbbWTLGR9yfMq6olK2RABSpukAMOxgC3pohYTDMyloY2AYFh8j4yu450QBZx08AZIPb9Sq4OuMo76z17dkt6CddTBsGNnXQfop+BDtQ3yAHzRHncbI1OrI67wq5N2NBJ9hKXDmZZytHkP0SdWgwXyNnblC0sTX5Y9b7pWZgnbySWXSS6BUeGtcRDA6GkwBtYaAX1TjeClwn2bRtdsH0IUwDQc/TIbcpGrf5iB807iq3s6LSP+YdBHwn+V5C0wxxcbYVGzzvEeHZA9rmtBynQAjTwUT/EHF7HOAmWG9+h81EjdNoRwo2245jGMBJnIDABNoHosyo1+IcCLN+QHj1WtgsM0U2wNWidyZA3OyPQohoAGgXQlBy76KTBdwio2HAgnsUXgmFklzm6aT1n/C3CFEqwRUrRCtSmHCCAR0SreGsGWxt318QnJXJVrimQXxGBa+NRHS3yTAYNYvpO66pKlIBWpTDrEA+KspP36KSoQW4if3TvD815YuLXHotzi+PbGQEE77x/lYdZ07LF5DTloAU0w4zPjFp8eqpTOU5SDEmHbRsNVSlULdlWvVDhEWVNhsLiah02QhUcdJul6LWh/QZTvDZBESmKNVznSIjLbW99uo+90jYyjZZuGzHmg7wbp2jgQIZ8Lvd7EAlw7f4VwzI0uibTfc7Ad9PVVo4nmOa5EQI5QCL5fOb9kt2XxgktgquBiYOnXQqtGv01CLXxJdDBP6ff5qjwGiR4eKnoWknoq9xeC4yFMHiNZE2+4QH1nOBGg6feqrh5Dhb1UrQnP9aNfAwM5mOQ6wN27kH6InE8OKlFot/FJ1afhPRo+i7wN01KhBn927SdeXpf0RcRijTosLs054v7QfCf5pK0x/5GiLrZnuqezplloDD9CopjX+0adZy5tTflcL9VFnl2Bts3MEf3bf7W/QJlJ4H3Gf2j6BNgrssyJkKiiiASr3xFjcxb8+iT4i5zYc10Q11uplmoPQA+pTyTrtBgudmBcMotaTFjvIn0KDIA4fj3vfDsoEaXWmvL1XZXEXsSB5SuUOIuHxEedlljn46kA3uJYo02S0SdB0Xm62MqOu4n8vRMY/HPcBJt2ss8uVeXLyegM4XdVGPhWIQvxTGvDC4BzrhpNyB0VHQYwlJ1FWO032QzSad4+nquVHWgIMo2Auw5TZceTOYG4BF9pj190Lr3SFWmYclCpNBqmKJaQQcwGYQC4WuI9NFTE12uDRIzONjOhOt+ttEa7fKx/JcA5j4X80C/kOYdzWC3vHUoTmglLMY9lhDhsCeY+fYAeKKKxGrSPCDHj0StDaAVTlJ8Eyx7SIPT5pA1s7jEz0iDF4TApHL9ymZTF/p0bfAozvkW9m6R2lqNXo030mw3IzNZoyGIadw4g6pXhbsuci59m4b7lukAn5bI2Iflot/+yP8AtP8AQ36Lb40eSSZbN1BszeIsDQ4DTJb0PRRHrgFjnOvyEfK6iy5Y1NoaG0jVwnuM/tb9AgY/HlhytAsJJKNwwksaSIsBqDIgQfPoh8TNpLXEDcHr1C6eW60zIZjuMVJN9B0sln4txMmbmbH6JWoeoP31UY+LA+S5ssk/oT0VHi7fZgm7tIH1lWp8Sp5vdgRrAtrovOMzbePZHpeUbxKuXkSAdx0ZyZkEkjbXzQIGxUxGuhQ2jqs8tuw2XggjMLK1an/LpC41pdJnRUYb30Sh10clUbhWOqNeWgvaLOIuLffqrLrXQiSM5RdxdBK07/JCb2RXunX0Vc/QIsQ44m4KoO6s8mbo9Gh19EGxlFth3BDaLzoUXYKFIaKslNhnr0SvEOUmTYCbdlrYWibO2/JZXF35nx5eG5RiCaqIzwPBzLnXM6bR9/mnsWxo2udPvzU4a0ADmsdoTrABf7KnZZGNRoTweGc0OJ1LDaCTq3oQfmucccRQbIP8Xo4fCerz9U1XJd0iCLwdSNiCNkHEYQVGCm4WDswy5WmYj+SN1s8fLCFWDJFuLSEG0c9In/4zHjBlRN1qRp0i1rSRlI1FuU3JgfIKKnI1KbaDCNKmO4J/I3+0fQJh0OBDtD5JbAuBpsiPdH0CYXXasw2CqcNYRpEdPL1WRi8AW6iQdwL+YW8x6tlMzIiOn5rPPDFjdnlKdOCZVmsGwW3xHBTGUNAEzoFjysc8fBhKls6qeyC698KNdIVZCjmwDASrm9T801VdYoDqW8oNABALiIBayoAl6AWe8lQNI6iVeqwNgoldpMTpv+SFjqJWjSG/31TLG+qI3DnLOyIWANPX5W6pWXxjQuWrlJ0HuLpd1YkwLJmgzYC/3qoBSt6Hvbty91lV6QNRpcYaXX9DATuMwrmtmRNhAtqRYd1HYJhID5fFwI69esbFFFjTl2MHEsbclsbCRJ8ErheJ1H3awZTobt02INyO4TQwo1DQ3sBc+J3RKdTKJ2OmgPmig2C/HxeoMgG5Ii8xceCapY1p0N9SIIcLdNQsri2PbADm8mYSbgwDeLLN4ninOILXDSA4dDqFHT6Q8Yv2a+L44w0yQ10FpEkQJIPf7lRedkBjgbjKQBtodeqiKQ1HpOB4oljbfCBr21halQwV47hlWA2T8I+i9Lw/Hh5gx2vcr0Eo1s48ZXoepOsmKZQKLZFlZpVTLUFq3ETBOi87XnMcwgzcfovSrP4hgs/MCJA06+ay5oOS0MYGKNreaWpPgrQq0iLOBCTrUouNFgaYAjqgOl5QHa2VGuXELAdURadAm50Rxhh1+iVsdQbE3aJtle19ei7SoiNJU9iDbpoULHjFrY42ryhoMdfBJ4ytDco637/cojUDGM3Pl6oLsebfEDhWkmF6HC0QwEk3/NZPDGiS47aePdNcVrAFrfh+KBJNrDxP5Ju2HCqVs7QzVTnJJkWiwGunc9egCcpMDIuJO258Es7HFgALYzWbvFjEx4fNY+KxJc4xObsNPGNFJWtF0Vy2aeN4lcgG2/zsFkYrHlwI0ubbxA3myXxWIdBkXO5MnwHT/KHh6ZMk3LTzCdPH5JqSQ6QzQfcuzCT8I0Oo31KRxUC55ZuQNPGPlZFqYY5pk6F3SRaPXm9AqOpVDHKZm/kN5sAjFIlgmtIY8tP8wgxAt0tr4qI+JZDS20EHTXQx4DVRNyJRMM0BjYESAbdxdNYd8G0ylqD+Vsfyj6Isr0dHCs9XgKuYa8w+/NOkLynDcQ4PsvVMqSAVmnGmXwlaDU3K2WRBAVWK4CpZajBx7ri0ESCJmOiSqnlNpWpxGi0vMWdEx18O9lmOFlz8y/QBB7SEXCtBVXu6Jqk4ELPIaCtjFIAkb9RCabhdpMbdfDxCWwoE38lsNI7JEa4oUfhgGkRtqkcPTDnRt+n+6061aTl2O6XwtECTeQYUC47QAUYqRBjVL4/mqAbQfVO1Q7O07gwfvoleKMlwibn1jWO11EJNaZfh4GYx8InzVThWOcXvJMbA2MT27/IKtLCECWwJ+4K68loyiNJvFh3+90bDC+qEeLVczSRykOuS4QNNj4pD8aCNHCTLh+ZJ6/kjY8Z97XAiJkfLv5oVCsfdHvzewb4G/idE8VSsvIwGo9oy6GTpc3j06rUq4cHUwdRFj5xqEOnTynM4DNHj0v8AL5qlTEON0OVuyjLkS0Ew7ZaS4EOcb9R+VtPJdqYBpJOYmYtO5NyhNDndVduG/qUpsrWeimJ4d7zjs3lEmfdOvqbfooiVw4MeZnkcL9CCorYRjWyPO/RkYYcrfAfRMkIGGHI3+0fRFAK9GcsLSqFptCfw/FXt7hZ1Nt7p/wDDWslkk+xk2je4fjBUE6EahaAKwOHYeDO63mrJlVM0QdowsdUmo49D9Em9oNkau4Zj3+qCQuVN22ML1mQNkJhi8/qjv02+aAxoJ1hVNB9jdF5B5jAO+pWxhznAJsOixKVERe/0WnhsYBDQLCyQ0wf0JUqZnZYiEUkSTpp6jf76KrnAibTuOnRBefml6L+xsEA38u56lZfErZXHY3137o5fvNhftZJ8RrZsoBsbxG6KK8jqIQOltm5QLzoXHZIcRcRyzcwXX1vYX0AufNaz6JLRNtOu3+ySx1J1UwWxaWnbbW86z6qWPBasxsVWJNhBM66TtOpKe4VRAlwJmIMgQT2jw3SVSiQDmBE+BJ6/X6pvgDSQQBANxqesX8FZLoaXQzWbMkkwNkq0iey0jRzEN0E3XPwIvJAA6/fdKmY5Qb6K0WF3ujTyXHAjUO8QnG1GAQCQAdwRIV3OkXtP06o8mmOsMWuzOrmWPgg8p+iiPXwrCxxFuU2nsV1HmJ/GQsxkUwXMaLCInpbzSwMmYsFuUQ17WjM0DIBBsdB1VaeCpNMF4v5rvrNCrsxODsxqYvotOibIlPhTXyWOBCu3hrmp/wCkX0wcWg+Ep3T7n5Wk9BP6JKgHCFfiVSKcdT8vsLNndJsth0YzzASlSoTqmi7dKV6gOy5DHIH2VI7SqkLo+aWwDFFwn3Y++i0sC5pEEa9litJlPYBpLruPySNF+Ofo3H5REx/hBrjTYdtVG0cpmfGTOiWx2NYRAnNtrugabS7E8adGyZ9PVLwTpqLDyXchcS4/PdXbTA0kqxRMk52zTwlTM3qfNR99Pei3kkKGILSdQOgjXvunqFaXEkdht4pKNMJ2kYnEqTg/YkiDYa20P6JfB56BBDS4C2pkAecFegqsjmJGpjRAfiJJytBi17A9L69fVGClJ8UiyWRRWymH4jUeTLGgWM6mDf1RnVSTnt27D9Uoxwa3Ld2/QE7zuVTEV3O1sOg0XT8Xw3GXKZgz51JVE0aBzCSUQ4HNZpyzttG6RoVCYGi1aDjZbMuGM1tFEJtGZxRjqbILQeUwZOkHfz0UWjx5uagTc5QZjWIP+FFyMmBKVI1rLKjIwFZhpNLpJhoPLEW2T7MC2ZAMDa/kr4LCfu2wI5R6wEfIRIggrLZpcUxJ+Gcy7JG8zEIVP2rZdLh36+PZa+V0fqqtbP6WCdSkumVvGmxX8dUJyhrZ3PSO0rPxNeoT+8INyGnt4RH2FqVIbfTXp+l1K1APAztbM+IHqmeWUu2D+UTFq0nzcRb7PyV6eH1BF0xj21KYzMJeNweYx0B1+qzf9ZcDzNIGxPW+t0lthWBDbMJbQlR9IXO+y5heNAjmLdeoEjcq+H4lRLgHAsJO4t56hDZP4gmYcg/d0bD1mNu5rs3WUyKtMzrAtIvOnyV2YdhIMgiO+vghYP5NdAcVinP0BHckfRdwvD3P6xu4/d0s5ozHLPefqV6prQ0RsLLX4+JS2yibbdMVbwxmXLH/AOt0tU4TcZXWGs690+7EifRK1Mfqt/8AFP0VtoQxnDnN5hBAtyzJ7nogVqgLbkyNQdb9FetjXTqUJ+OcTJDTtpsq8ngctpkjmSB0mSRe25OgHn93XKtTYaDvqrYjHvd/KPAfmUqStPjeMsS32VZMnIsXqqijBotZUMYc3C2AQ3KCInfuBMdjCTo4YNEv8gNT5JjD3L/IwddxP0WXJljyUU9l0IOrY7W/hv8A7T6QVEtUqGpRJa4t5CdBJltvBRUy76LUWpZXMpixsOhvkPzRHUWD4Wz4BDwzQG04gSATt8CZq0y1oMiCe8/dlnwOKx7L8ibnoXZh26QD5BL1GtDnADLoZBjYbDzTbHTfr5pHEUpqEz0HaY6eaq8j/Gi6CV0wWLpkbkj6ItCvJAfoO/pKI0iMrjHTxSddhYSDp1WKySVM03tHQR2/RZ2JwbHkCBfUQrh0uaGO28pXfxToi09T8lAqZn4rgwmQLdhcRv3Sz+HlpMgOaPU9u2y38LiQQZ1JQ3vBJBAJmxCNsZT0eZdw6o1wggSc05rAbCPJHwOJc34HON9Ccovr1O2nVb9bBNDg8k9ddCOnRMexEAtFrnX81G7DyRj4ipDjlbMjwBO8E3Potv8AH52BwEEi41g+OixK7/3htEd5HktRuIHswCAD00nvC3+F/qjBlfdC1arqge07oVSreyoF10jI2WeVSorKtRMAoouKIgOomGHMEJFw2tygyDeIqO94dTmi5jQDw19Exh3jPAEEtM/l46ITiA6ZMEenST119VfBtyl4jYDWYF9+sALhQg15FP6dFyTxDD3AUqg05T9Col8dTGR0gGGkiRMGDp6ri6zjsyqWjQkBlKTsP/BX9s3+ZvqFhM46TSAyfCPi6NEWhJ0eI5287ZkTrAHlC4uPO4KqOlLGpHpw5k++31SGKe4k+zAccwEZsrTyjVwa6PTokcPjm/8AL+f+FY8VA+D/ALv8KZfI5qqJDHx9hcS3FRyUcNm2zV6mX5YedFbB0cS8tOIbQaBMtpOe+0W5nNb16JWrxMPkPYHDaTpaDBhU/F0wP4DfX/CptfBmrC1aXsw8se/PsKjYFp0iDF9Vm0sXjHkF9LCZdyyvVzfOjErRxD6Lmx+HaJ8O39KxsQ2iT/BaIP8AvtumW/RTJcehxjqjnZMpZoczHe0H9rs1NuW06dl3FcSOGqVPaMc5jKLaoIj3j+IMOJMgO9iAIBiDKFU4nFw0zP8AN49lbFcSDzDqbTLWgkwSQMxAJI0Gd0D+o9SotvoVNLbGuJ/tGA4U3UaozOc0EGmQMpotl0PsM1drYE3a7UQSjj/2gqucW0WHKxoloALyS99m3iclCpF92o44fhw+nUdRBcwHLGVoBPs7gZbGKTADsBCuzFU2HM2g0HNmkOIvDgDprDnf9ROpWrH4vLsWWX4Cw37RYNpJcXvDcxc6BkaGloDjLpc12axi+U6LuP8A21w7qbX5KmUyLtEhwyFzSA6Q5ofcf0P1i6zq1IAgYemBlDIDWAFjfdaRl90SYGglCOIpn/gM94u0b7zgQ53u+8QSCd5K6GPCodGaU0/QWrxOW0zTyzUdDcxsBzmYGs5DHVDfxcUy1j7vI/4cObMxFzO86INapSIy+wp5MoblytiGk5BGWMrZdA2zFcDqIIIw9MEAAHK2QBcActgFo39K9fAtP9oWkhppVQ4hzsoDXloa57ROVxkuNN0RPeLSL/Wic78pFNjc5GUudAZnIzh2QO2iV11WkTJoU5veGzze98O836qOxDAxzG0WBpEFsDKREQWxBEWjoh+vofz8C1uMta/2eSo5+zW5JNwN3gA8zTcjVBq/tFTDA/JVLSQGkNaS4lhecrc02aL28JV/b085f7Fmc6uhuY6fFlnYegQyaMEfh6UGJGVscohtsuwsOiP6+k/PwNiuJObXyBjnNDWzkyHneaoAJc8R/C2B1vAWvR/NY/4tkl3smySCTaSQSRJi8Fx9T1WxwjiNrsBl3XQenZRy4ptgq6SNmhhWvbBJtcRHzG/mr8NYBmY73ibzY20He03nf0VxXFwxpc1kE/1aT5LGrcUIdmgzOuY7dbLnZssVkTS2aIxfE3OJMIY/+0/QqJDjXGC6nIbEgzebZfC2qi2qdoq4tH/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 54"/>
          <p:cNvGrpSpPr/>
          <p:nvPr/>
        </p:nvGrpSpPr>
        <p:grpSpPr>
          <a:xfrm>
            <a:off x="1907704" y="1357860"/>
            <a:ext cx="5616624" cy="2808312"/>
            <a:chOff x="1316429" y="1484784"/>
            <a:chExt cx="6711955" cy="35283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2773" y="1484784"/>
              <a:ext cx="3615611" cy="35283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3" name="Picture 9" descr="\\pommard\mse-users$\embourgeois\Bureau\sans-titr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6429" y="2139560"/>
              <a:ext cx="2362166" cy="22322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39" name="Connecteur droit 38"/>
            <p:cNvCxnSpPr/>
            <p:nvPr/>
          </p:nvCxnSpPr>
          <p:spPr>
            <a:xfrm flipV="1">
              <a:off x="2435088" y="1916833"/>
              <a:ext cx="2784985" cy="74408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2435088" y="2751386"/>
              <a:ext cx="3649080" cy="175773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423755" y="4344372"/>
            <a:ext cx="8728791" cy="380772"/>
            <a:chOff x="423755" y="4920436"/>
            <a:chExt cx="8728791" cy="380772"/>
          </a:xfrm>
        </p:grpSpPr>
        <p:sp>
          <p:nvSpPr>
            <p:cNvPr id="61" name="Rectangle 60"/>
            <p:cNvSpPr/>
            <p:nvPr/>
          </p:nvSpPr>
          <p:spPr>
            <a:xfrm>
              <a:off x="423755" y="4920436"/>
              <a:ext cx="8728791" cy="36866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39552" y="493187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dirty="0" smtClean="0"/>
                <a:t> Début XXe siècle :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champs d’épandage eaux usées</a:t>
              </a:r>
              <a:endParaRPr lang="fr-FR" dirty="0"/>
            </a:p>
          </p:txBody>
        </p:sp>
      </p:grpSp>
      <p:grpSp>
        <p:nvGrpSpPr>
          <p:cNvPr id="6" name="Groupe 32"/>
          <p:cNvGrpSpPr/>
          <p:nvPr/>
        </p:nvGrpSpPr>
        <p:grpSpPr>
          <a:xfrm>
            <a:off x="3059832" y="5661248"/>
            <a:ext cx="6048672" cy="937838"/>
            <a:chOff x="611560" y="5793078"/>
            <a:chExt cx="6048672" cy="937838"/>
          </a:xfrm>
        </p:grpSpPr>
        <p:sp>
          <p:nvSpPr>
            <p:cNvPr id="62" name="ZoneTexte 61"/>
            <p:cNvSpPr txBox="1"/>
            <p:nvPr/>
          </p:nvSpPr>
          <p:spPr>
            <a:xfrm>
              <a:off x="611560" y="6084585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Introduction considérable de polluants </a:t>
              </a:r>
              <a:endParaRPr lang="fr-FR" dirty="0" smtClean="0"/>
            </a:p>
            <a:p>
              <a:r>
                <a:rPr lang="fr-FR" dirty="0" smtClean="0"/>
                <a:t>antibiotiques, HAP, micropolluants métalliques (Zn, Pb, Cu, Cd) </a:t>
              </a:r>
              <a:endParaRPr lang="fr-FR" dirty="0"/>
            </a:p>
          </p:txBody>
        </p:sp>
        <p:sp>
          <p:nvSpPr>
            <p:cNvPr id="32" name="Triangle isocèle 31"/>
            <p:cNvSpPr/>
            <p:nvPr/>
          </p:nvSpPr>
          <p:spPr>
            <a:xfrm rot="10800000">
              <a:off x="3347864" y="5793078"/>
              <a:ext cx="288032" cy="36004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3131840" y="494116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Epuration </a:t>
            </a:r>
            <a:r>
              <a:rPr lang="fr-FR" dirty="0" smtClean="0"/>
              <a:t>des eaux usées urbaines </a:t>
            </a:r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Amélioration fertilité </a:t>
            </a:r>
            <a:r>
              <a:rPr lang="fr-FR" dirty="0" smtClean="0"/>
              <a:t>des sols sableux </a:t>
            </a:r>
            <a:r>
              <a:rPr lang="fr-FR" sz="1600" dirty="0" smtClean="0"/>
              <a:t>(forts apports C, N, P, K)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essources.jardinage.eu/images/article/purin-feuille-de-tom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185524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http://www.gemuese.ch/Ressourcen/Bilder/Fotos-Einstiegsseiten/Gemuse/Anbau_Einstieg-f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6915" y="1412776"/>
            <a:ext cx="1719101" cy="12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e 99"/>
          <p:cNvGrpSpPr/>
          <p:nvPr/>
        </p:nvGrpSpPr>
        <p:grpSpPr>
          <a:xfrm>
            <a:off x="4246482" y="4581128"/>
            <a:ext cx="3133830" cy="2088232"/>
            <a:chOff x="3598410" y="4293096"/>
            <a:chExt cx="3133830" cy="2088232"/>
          </a:xfrm>
        </p:grpSpPr>
        <p:grpSp>
          <p:nvGrpSpPr>
            <p:cNvPr id="3" name="Groupe 91"/>
            <p:cNvGrpSpPr/>
            <p:nvPr/>
          </p:nvGrpSpPr>
          <p:grpSpPr>
            <a:xfrm>
              <a:off x="3598410" y="4293096"/>
              <a:ext cx="3133830" cy="2088232"/>
              <a:chOff x="3598410" y="4293096"/>
              <a:chExt cx="3133830" cy="2088232"/>
            </a:xfrm>
          </p:grpSpPr>
          <p:grpSp>
            <p:nvGrpSpPr>
              <p:cNvPr id="4" name="Groupe 75"/>
              <p:cNvGrpSpPr/>
              <p:nvPr/>
            </p:nvGrpSpPr>
            <p:grpSpPr>
              <a:xfrm>
                <a:off x="3598410" y="4293096"/>
                <a:ext cx="3133830" cy="2088232"/>
                <a:chOff x="3598410" y="4293096"/>
                <a:chExt cx="3133830" cy="2088232"/>
              </a:xfrm>
            </p:grpSpPr>
            <p:grpSp>
              <p:nvGrpSpPr>
                <p:cNvPr id="6" name="Groupe 35"/>
                <p:cNvGrpSpPr/>
                <p:nvPr/>
              </p:nvGrpSpPr>
              <p:grpSpPr>
                <a:xfrm>
                  <a:off x="3598410" y="4293096"/>
                  <a:ext cx="3133830" cy="2088232"/>
                  <a:chOff x="3598410" y="4293096"/>
                  <a:chExt cx="3133830" cy="2088232"/>
                </a:xfrm>
              </p:grpSpPr>
              <p:grpSp>
                <p:nvGrpSpPr>
                  <p:cNvPr id="7" name="Groupe 33"/>
                  <p:cNvGrpSpPr/>
                  <p:nvPr/>
                </p:nvGrpSpPr>
                <p:grpSpPr>
                  <a:xfrm>
                    <a:off x="3598410" y="4293096"/>
                    <a:ext cx="3133830" cy="2088232"/>
                    <a:chOff x="3598410" y="4293096"/>
                    <a:chExt cx="3133830" cy="2088232"/>
                  </a:xfrm>
                </p:grpSpPr>
                <p:pic>
                  <p:nvPicPr>
                    <p:cNvPr id="59" name="Pictur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98410" y="4293096"/>
                      <a:ext cx="3133830" cy="2088232"/>
                    </a:xfrm>
                    <a:prstGeom prst="roundRect">
                      <a:avLst>
                        <a:gd name="adj" fmla="val 8594"/>
                      </a:avLst>
                    </a:prstGeom>
                    <a:solidFill>
                      <a:srgbClr val="FFFFFF">
                        <a:shade val="85000"/>
                      </a:srgbClr>
                    </a:solidFill>
                    <a:ln>
                      <a:noFill/>
                    </a:ln>
                    <a:effectLst>
                      <a:reflection blurRad="12700" stA="38000" endPos="28000" dist="5000" dir="5400000" sy="-100000" algn="bl" rotWithShape="0"/>
                    </a:effectLst>
                  </p:spPr>
                </p:pic>
                <p:sp>
                  <p:nvSpPr>
                    <p:cNvPr id="29" name="ZoneTexte 28"/>
                    <p:cNvSpPr txBox="1"/>
                    <p:nvPr/>
                  </p:nvSpPr>
                  <p:spPr>
                    <a:xfrm>
                      <a:off x="3613036" y="5501992"/>
                      <a:ext cx="670932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 smtClean="0"/>
                        <a:t>Dia.</a:t>
                      </a:r>
                      <a:endParaRPr lang="fr-FR" sz="1200" b="1" dirty="0"/>
                    </a:p>
                  </p:txBody>
                </p:sp>
                <p:sp>
                  <p:nvSpPr>
                    <p:cNvPr id="30" name="ZoneTexte 29"/>
                    <p:cNvSpPr txBox="1"/>
                    <p:nvPr/>
                  </p:nvSpPr>
                  <p:spPr>
                    <a:xfrm>
                      <a:off x="6038448" y="5028019"/>
                      <a:ext cx="670932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rgbClr val="92D050"/>
                          </a:solidFill>
                        </a:rPr>
                        <a:t>MxG</a:t>
                      </a:r>
                      <a:endParaRPr lang="fr-FR" sz="1200" b="1" dirty="0">
                        <a:solidFill>
                          <a:srgbClr val="92D050"/>
                        </a:solidFill>
                      </a:endParaRPr>
                    </a:p>
                  </p:txBody>
                </p:sp>
              </p:grp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5053196" y="4437112"/>
                    <a:ext cx="670932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 err="1" smtClean="0">
                        <a:solidFill>
                          <a:srgbClr val="FF0000"/>
                        </a:solidFill>
                      </a:rPr>
                      <a:t>Conv</a:t>
                    </a:r>
                    <a:endParaRPr lang="fr-FR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Connecteur droit 42"/>
                <p:cNvCxnSpPr/>
                <p:nvPr/>
              </p:nvCxnSpPr>
              <p:spPr>
                <a:xfrm>
                  <a:off x="5959202" y="5324068"/>
                  <a:ext cx="720080" cy="360040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 flipH="1">
                  <a:off x="5629642" y="5691728"/>
                  <a:ext cx="1035546" cy="256788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 flipH="1">
                  <a:off x="5580112" y="5312638"/>
                  <a:ext cx="394330" cy="564634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cteur droit 71"/>
                <p:cNvCxnSpPr/>
                <p:nvPr/>
              </p:nvCxnSpPr>
              <p:spPr>
                <a:xfrm>
                  <a:off x="5564872" y="5888702"/>
                  <a:ext cx="87248" cy="60578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Connecteur droit 77"/>
              <p:cNvCxnSpPr/>
              <p:nvPr/>
            </p:nvCxnSpPr>
            <p:spPr>
              <a:xfrm>
                <a:off x="5011668" y="4880590"/>
                <a:ext cx="216024" cy="72008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4538092" y="5539710"/>
                <a:ext cx="216024" cy="72008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flipV="1">
                <a:off x="4731256" y="4922118"/>
                <a:ext cx="496054" cy="72008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V="1">
                <a:off x="4542284" y="4857730"/>
                <a:ext cx="496054" cy="72008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Connecteur droit 93"/>
            <p:cNvCxnSpPr/>
            <p:nvPr/>
          </p:nvCxnSpPr>
          <p:spPr>
            <a:xfrm>
              <a:off x="4283968" y="4539600"/>
              <a:ext cx="648072" cy="288032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3791342" y="5225390"/>
              <a:ext cx="648072" cy="288032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3825632" y="4531980"/>
              <a:ext cx="504056" cy="72008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V="1">
              <a:off x="4420364" y="4800962"/>
              <a:ext cx="504056" cy="72008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8" name="Groupe 38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du site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415208" y="764704"/>
            <a:ext cx="8728791" cy="377212"/>
            <a:chOff x="415208" y="764704"/>
            <a:chExt cx="8728791" cy="377212"/>
          </a:xfrm>
        </p:grpSpPr>
        <p:sp>
          <p:nvSpPr>
            <p:cNvPr id="57" name="Rectangle 56"/>
            <p:cNvSpPr/>
            <p:nvPr/>
          </p:nvSpPr>
          <p:spPr>
            <a:xfrm>
              <a:off x="415208" y="773250"/>
              <a:ext cx="8728791" cy="36866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39552" y="764704"/>
              <a:ext cx="5610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dirty="0" smtClean="0"/>
                <a:t> Début XXe siècle à 1999: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production maraîchère</a:t>
              </a:r>
              <a:endParaRPr lang="fr-FR" dirty="0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5004048" y="1755559"/>
            <a:ext cx="39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1600" dirty="0" smtClean="0"/>
              <a:t> Ventes au marché de Rungis </a:t>
            </a:r>
          </a:p>
          <a:p>
            <a:r>
              <a:rPr lang="fr-FR" sz="1600" dirty="0" smtClean="0">
                <a:sym typeface="Wingdings" pitchFamily="2" charset="2"/>
              </a:rPr>
              <a:t>	 cultures contaminées</a:t>
            </a:r>
            <a:endParaRPr lang="fr-FR" sz="1600" dirty="0" smtClean="0"/>
          </a:p>
        </p:txBody>
      </p:sp>
      <p:grpSp>
        <p:nvGrpSpPr>
          <p:cNvPr id="90" name="Groupe 89"/>
          <p:cNvGrpSpPr/>
          <p:nvPr/>
        </p:nvGrpSpPr>
        <p:grpSpPr>
          <a:xfrm>
            <a:off x="415209" y="2996952"/>
            <a:ext cx="8728791" cy="661004"/>
            <a:chOff x="415209" y="2780928"/>
            <a:chExt cx="8728791" cy="661004"/>
          </a:xfrm>
        </p:grpSpPr>
        <p:sp>
          <p:nvSpPr>
            <p:cNvPr id="63" name="Rectangle 62"/>
            <p:cNvSpPr/>
            <p:nvPr/>
          </p:nvSpPr>
          <p:spPr>
            <a:xfrm>
              <a:off x="415209" y="2780928"/>
              <a:ext cx="8728791" cy="64807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39551" y="2780928"/>
              <a:ext cx="6763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dirty="0" smtClean="0"/>
                <a:t>1999 : interdiction cultures maraîchères -&gt;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 cultures céréalières</a:t>
              </a:r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323093" y="3072600"/>
              <a:ext cx="2808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arrêt épandage eaux usées</a:t>
              </a:r>
              <a:endParaRPr lang="fr-FR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423755" y="3933056"/>
            <a:ext cx="8728791" cy="382272"/>
            <a:chOff x="423755" y="3653570"/>
            <a:chExt cx="8728791" cy="382272"/>
          </a:xfrm>
        </p:grpSpPr>
        <p:sp>
          <p:nvSpPr>
            <p:cNvPr id="65" name="Rectangle 64"/>
            <p:cNvSpPr/>
            <p:nvPr/>
          </p:nvSpPr>
          <p:spPr>
            <a:xfrm>
              <a:off x="423755" y="3653570"/>
              <a:ext cx="8728791" cy="36866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39552" y="3666510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dirty="0" smtClean="0"/>
                <a:t> 2009 : </a:t>
              </a:r>
              <a:r>
                <a:rPr lang="fr-FR" b="1" dirty="0" smtClean="0">
                  <a:solidFill>
                    <a:schemeClr val="accent5">
                      <a:lumMod val="75000"/>
                    </a:schemeClr>
                  </a:solidFill>
                </a:rPr>
                <a:t>commencement projet RESACOR </a:t>
              </a:r>
              <a:r>
                <a:rPr lang="fr-FR" dirty="0" smtClean="0"/>
                <a:t>-&gt; Suivi de 3 parcelles jusqu’en 2011</a:t>
              </a:r>
              <a:endParaRPr lang="fr-FR" dirty="0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539552" y="4650272"/>
            <a:ext cx="4332666" cy="1803064"/>
            <a:chOff x="539552" y="4362240"/>
            <a:chExt cx="4332666" cy="1803064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653136"/>
              <a:ext cx="2166136" cy="151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62" name="Connecteur droit avec flèche 61"/>
            <p:cNvCxnSpPr/>
            <p:nvPr/>
          </p:nvCxnSpPr>
          <p:spPr>
            <a:xfrm>
              <a:off x="2411760" y="4509120"/>
              <a:ext cx="2460458" cy="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789760" y="436224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smtClean="0"/>
                <a:t>Bouche irrigation</a:t>
              </a:r>
              <a:endParaRPr lang="fr-FR" sz="1400" i="1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3089110" y="5858688"/>
            <a:ext cx="1287436" cy="738664"/>
            <a:chOff x="3089110" y="5570656"/>
            <a:chExt cx="1287436" cy="738664"/>
          </a:xfrm>
        </p:grpSpPr>
        <p:sp>
          <p:nvSpPr>
            <p:cNvPr id="75" name="ZoneTexte 74"/>
            <p:cNvSpPr txBox="1"/>
            <p:nvPr/>
          </p:nvSpPr>
          <p:spPr>
            <a:xfrm>
              <a:off x="3089110" y="5570656"/>
              <a:ext cx="936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sz="1400" dirty="0" smtClean="0"/>
                <a:t> </a:t>
              </a:r>
            </a:p>
            <a:p>
              <a:pPr algn="ctr"/>
              <a:r>
                <a:rPr lang="fr-FR" sz="1400" dirty="0" smtClean="0"/>
                <a:t>implanté </a:t>
              </a:r>
            </a:p>
            <a:p>
              <a:pPr algn="ctr"/>
              <a:r>
                <a:rPr lang="fr-FR" sz="1400" dirty="0" smtClean="0"/>
                <a:t>2009</a:t>
              </a:r>
              <a:endParaRPr lang="fr-FR" sz="1400" dirty="0"/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3851920" y="5661248"/>
              <a:ext cx="524626" cy="63624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>
            <a:off x="6320762" y="4661682"/>
            <a:ext cx="2581576" cy="523220"/>
            <a:chOff x="6320762" y="4373650"/>
            <a:chExt cx="2581576" cy="523220"/>
          </a:xfrm>
        </p:grpSpPr>
        <p:sp>
          <p:nvSpPr>
            <p:cNvPr id="76" name="ZoneTexte 75"/>
            <p:cNvSpPr txBox="1"/>
            <p:nvPr/>
          </p:nvSpPr>
          <p:spPr>
            <a:xfrm>
              <a:off x="7570698" y="4373650"/>
              <a:ext cx="1331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Système</a:t>
              </a:r>
            </a:p>
            <a:p>
              <a:pPr algn="ctr"/>
              <a:r>
                <a:rPr lang="fr-FR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conventionnel</a:t>
              </a:r>
              <a:endParaRPr lang="fr-FR" sz="1400" dirty="0"/>
            </a:p>
          </p:txBody>
        </p:sp>
        <p:cxnSp>
          <p:nvCxnSpPr>
            <p:cNvPr id="80" name="Connecteur droit avec flèche 79"/>
            <p:cNvCxnSpPr/>
            <p:nvPr/>
          </p:nvCxnSpPr>
          <p:spPr>
            <a:xfrm flipH="1">
              <a:off x="6320762" y="4581128"/>
              <a:ext cx="1491598" cy="0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e 85"/>
          <p:cNvGrpSpPr/>
          <p:nvPr/>
        </p:nvGrpSpPr>
        <p:grpSpPr>
          <a:xfrm>
            <a:off x="7236296" y="5445224"/>
            <a:ext cx="1355966" cy="916864"/>
            <a:chOff x="7236296" y="5157192"/>
            <a:chExt cx="1355966" cy="916864"/>
          </a:xfrm>
        </p:grpSpPr>
        <p:sp>
          <p:nvSpPr>
            <p:cNvPr id="74" name="ZoneTexte 73"/>
            <p:cNvSpPr txBox="1"/>
            <p:nvPr/>
          </p:nvSpPr>
          <p:spPr>
            <a:xfrm>
              <a:off x="7728166" y="5335392"/>
              <a:ext cx="864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endParaRPr lang="fr-FR" sz="1400" dirty="0" smtClean="0"/>
            </a:p>
            <a:p>
              <a:pPr algn="ctr"/>
              <a:r>
                <a:rPr lang="fr-FR" sz="1400" dirty="0" smtClean="0"/>
                <a:t>implanté</a:t>
              </a:r>
            </a:p>
            <a:p>
              <a:pPr algn="ctr"/>
              <a:r>
                <a:rPr lang="fr-FR" sz="1400" dirty="0" smtClean="0"/>
                <a:t>2007</a:t>
              </a:r>
              <a:endParaRPr lang="fr-FR" sz="1400" dirty="0"/>
            </a:p>
          </p:txBody>
        </p:sp>
        <p:cxnSp>
          <p:nvCxnSpPr>
            <p:cNvPr id="82" name="Connecteur droit avec flèche 81"/>
            <p:cNvCxnSpPr/>
            <p:nvPr/>
          </p:nvCxnSpPr>
          <p:spPr>
            <a:xfrm flipH="1" flipV="1">
              <a:off x="7236296" y="5157192"/>
              <a:ext cx="619118" cy="351656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ZoneTexte 61"/>
          <p:cNvSpPr txBox="1"/>
          <p:nvPr/>
        </p:nvSpPr>
        <p:spPr>
          <a:xfrm>
            <a:off x="2483768" y="647118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Abondance /Diversité bactéries et champignons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" name="Groupe 36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expérimentales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473710" y="5157192"/>
            <a:ext cx="4144660" cy="1190397"/>
            <a:chOff x="473710" y="2185759"/>
            <a:chExt cx="4144660" cy="1190397"/>
          </a:xfrm>
        </p:grpSpPr>
        <p:grpSp>
          <p:nvGrpSpPr>
            <p:cNvPr id="2" name="Groupe 56"/>
            <p:cNvGrpSpPr/>
            <p:nvPr/>
          </p:nvGrpSpPr>
          <p:grpSpPr>
            <a:xfrm>
              <a:off x="473710" y="2185759"/>
              <a:ext cx="4144660" cy="663476"/>
              <a:chOff x="346658" y="1331243"/>
              <a:chExt cx="8896882" cy="36859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67544" y="1331243"/>
                <a:ext cx="8676456" cy="36004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6658" y="1340768"/>
                <a:ext cx="8896882" cy="359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1. Etude synchronique -&gt; Effet culture pérenne (4 ans) vs système conventionnel</a:t>
                </a:r>
              </a:p>
            </p:txBody>
          </p:sp>
        </p:grpSp>
        <p:sp>
          <p:nvSpPr>
            <p:cNvPr id="110" name="ZoneTexte 109"/>
            <p:cNvSpPr txBox="1"/>
            <p:nvPr/>
          </p:nvSpPr>
          <p:spPr>
            <a:xfrm>
              <a:off x="1331640" y="2852936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rgbClr val="92D050"/>
                  </a:solidFill>
                </a:rPr>
                <a:t>MxG</a:t>
              </a:r>
              <a:r>
                <a:rPr lang="fr-FR" sz="1400" dirty="0" smtClean="0"/>
                <a:t> : </a:t>
              </a:r>
              <a:r>
                <a:rPr lang="fr-FR" sz="14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sz="1400" dirty="0" smtClean="0"/>
                <a:t> implanté 2007</a:t>
              </a:r>
            </a:p>
            <a:p>
              <a:r>
                <a:rPr lang="fr-FR" sz="1400" b="1" dirty="0" err="1" smtClean="0">
                  <a:solidFill>
                    <a:srgbClr val="FF0000"/>
                  </a:solidFill>
                </a:rPr>
                <a:t>Conv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smtClean="0"/>
                <a:t>: labour / rotation cultures</a:t>
              </a:r>
              <a:endParaRPr lang="fr-FR" sz="1400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395536" y="1006366"/>
            <a:ext cx="8676456" cy="792088"/>
            <a:chOff x="395536" y="718334"/>
            <a:chExt cx="8676456" cy="792088"/>
          </a:xfrm>
        </p:grpSpPr>
        <p:sp>
          <p:nvSpPr>
            <p:cNvPr id="45" name="Rectangle 44"/>
            <p:cNvSpPr/>
            <p:nvPr/>
          </p:nvSpPr>
          <p:spPr>
            <a:xfrm>
              <a:off x="395536" y="764704"/>
              <a:ext cx="86764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Objectif : Evaluer l</a:t>
              </a:r>
              <a:r>
                <a:rPr lang="fr-FR" sz="2000" b="1" dirty="0" smtClean="0">
                  <a:ea typeface="Arial Unicode MS" pitchFamily="34" charset="-128"/>
                  <a:cs typeface="Arial" pitchFamily="34" charset="0"/>
                </a:rPr>
                <a:t>’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ea typeface="Arial Unicode MS" pitchFamily="34" charset="-128"/>
                  <a:cs typeface="Arial" pitchFamily="34" charset="0"/>
                </a:rPr>
                <a:t>impact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 de la plantation de </a:t>
              </a:r>
              <a:r>
                <a:rPr kumimoji="0" lang="fr-FR" sz="2000" b="1" u="none" strike="noStrike" cap="none" normalizeH="0" baseline="0" dirty="0" err="1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ea typeface="Arial Unicode MS" pitchFamily="34" charset="-128"/>
                  <a:cs typeface="Arial" pitchFamily="34" charset="0"/>
                </a:rPr>
                <a:t>MxG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 sur les propri</a:t>
              </a:r>
              <a:r>
                <a:rPr lang="fr-FR" sz="2000" b="1" dirty="0" smtClean="0">
                  <a:ea typeface="Arial Unicode MS" pitchFamily="34" charset="-128"/>
                  <a:cs typeface="Arial" pitchFamily="34" charset="0"/>
                </a:rPr>
                <a:t>é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t</a:t>
              </a:r>
              <a:r>
                <a:rPr lang="fr-FR" sz="2000" b="1" dirty="0" smtClean="0">
                  <a:ea typeface="Arial Unicode MS" pitchFamily="34" charset="-128"/>
                  <a:cs typeface="Arial" pitchFamily="34" charset="0"/>
                </a:rPr>
                <a:t>é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s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ea typeface="Arial Unicode MS" pitchFamily="34" charset="-128"/>
                  <a:cs typeface="Arial" pitchFamily="34" charset="0"/>
                </a:rPr>
                <a:t>microbiologiques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Arial Unicode MS" pitchFamily="34" charset="-128"/>
                  <a:cs typeface="Arial" pitchFamily="34" charset="0"/>
                </a:rPr>
                <a:t> du sol </a:t>
              </a:r>
              <a:endParaRPr lang="fr-FR" sz="2000" b="1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5576" y="718334"/>
              <a:ext cx="8064896" cy="792088"/>
            </a:xfrm>
            <a:prstGeom prst="rect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4844130" y="5157194"/>
            <a:ext cx="4283968" cy="974952"/>
            <a:chOff x="4844130" y="2185761"/>
            <a:chExt cx="4283968" cy="974952"/>
          </a:xfrm>
        </p:grpSpPr>
        <p:grpSp>
          <p:nvGrpSpPr>
            <p:cNvPr id="3" name="Groupe 42"/>
            <p:cNvGrpSpPr/>
            <p:nvPr/>
          </p:nvGrpSpPr>
          <p:grpSpPr>
            <a:xfrm>
              <a:off x="4844130" y="2185761"/>
              <a:ext cx="4283968" cy="667175"/>
              <a:chOff x="862843" y="4058020"/>
              <a:chExt cx="8462097" cy="27199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036492" y="4058020"/>
                <a:ext cx="8107508" cy="26762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62843" y="4066518"/>
                <a:ext cx="8462097" cy="263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2. Etude diachronique -&gt; Effet implantation de </a:t>
                </a:r>
                <a:r>
                  <a:rPr lang="fr-FR" b="1" i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MxG</a:t>
                </a:r>
                <a:r>
                  <a:rPr lang="fr-FR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en 2009 jusqu’à 2011</a:t>
                </a:r>
                <a:endParaRPr lang="fr-FR" b="1" i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5932201" y="2852936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Dia. : </a:t>
              </a:r>
              <a:r>
                <a:rPr lang="fr-FR" sz="14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sz="1400" dirty="0" smtClean="0"/>
                <a:t> implanté 2009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2483768" y="1988840"/>
            <a:ext cx="4504331" cy="3240360"/>
            <a:chOff x="2483768" y="1988840"/>
            <a:chExt cx="4504331" cy="3240360"/>
          </a:xfrm>
        </p:grpSpPr>
        <p:grpSp>
          <p:nvGrpSpPr>
            <p:cNvPr id="57" name="Groupe 56"/>
            <p:cNvGrpSpPr/>
            <p:nvPr/>
          </p:nvGrpSpPr>
          <p:grpSpPr>
            <a:xfrm>
              <a:off x="2483768" y="1988840"/>
              <a:ext cx="4504331" cy="3240360"/>
              <a:chOff x="371233" y="3717032"/>
              <a:chExt cx="4504331" cy="3240360"/>
            </a:xfrm>
          </p:grpSpPr>
          <p:grpSp>
            <p:nvGrpSpPr>
              <p:cNvPr id="7" name="Groupe 126"/>
              <p:cNvGrpSpPr/>
              <p:nvPr/>
            </p:nvGrpSpPr>
            <p:grpSpPr>
              <a:xfrm>
                <a:off x="371233" y="3717032"/>
                <a:ext cx="4504331" cy="3240360"/>
                <a:chOff x="371233" y="3717032"/>
                <a:chExt cx="4504331" cy="3240360"/>
              </a:xfrm>
            </p:grpSpPr>
            <p:grpSp>
              <p:nvGrpSpPr>
                <p:cNvPr id="8" name="Groupe 125"/>
                <p:cNvGrpSpPr/>
                <p:nvPr/>
              </p:nvGrpSpPr>
              <p:grpSpPr>
                <a:xfrm>
                  <a:off x="371233" y="3717032"/>
                  <a:ext cx="4504331" cy="3240360"/>
                  <a:chOff x="371233" y="3717032"/>
                  <a:chExt cx="4504331" cy="3240360"/>
                </a:xfrm>
              </p:grpSpPr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71233" y="3717032"/>
                    <a:ext cx="4504331" cy="3240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16" name="Ellipse 115"/>
                  <p:cNvSpPr/>
                  <p:nvPr/>
                </p:nvSpPr>
                <p:spPr>
                  <a:xfrm>
                    <a:off x="2339752" y="4767008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7" name="Ellipse 116"/>
                  <p:cNvSpPr/>
                  <p:nvPr/>
                </p:nvSpPr>
                <p:spPr>
                  <a:xfrm>
                    <a:off x="1932824" y="5373216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8" name="Ellipse 117"/>
                  <p:cNvSpPr/>
                  <p:nvPr/>
                </p:nvSpPr>
                <p:spPr>
                  <a:xfrm>
                    <a:off x="2036648" y="5219152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9" name="Ellipse 118"/>
                  <p:cNvSpPr/>
                  <p:nvPr/>
                </p:nvSpPr>
                <p:spPr>
                  <a:xfrm>
                    <a:off x="2143824" y="5050016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0" name="Ellipse 119"/>
                  <p:cNvSpPr/>
                  <p:nvPr/>
                </p:nvSpPr>
                <p:spPr>
                  <a:xfrm>
                    <a:off x="2285743" y="4926096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1" name="Ellipse 120"/>
                <p:cNvSpPr/>
                <p:nvPr/>
              </p:nvSpPr>
              <p:spPr>
                <a:xfrm>
                  <a:off x="3371324" y="566209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Ellipse 121"/>
                <p:cNvSpPr/>
                <p:nvPr/>
              </p:nvSpPr>
              <p:spPr>
                <a:xfrm>
                  <a:off x="3183752" y="574497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3579790" y="538911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>
                  <a:off x="3531266" y="5581289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Ellipse 124"/>
                <p:cNvSpPr/>
                <p:nvPr/>
              </p:nvSpPr>
              <p:spPr>
                <a:xfrm>
                  <a:off x="3700402" y="551723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Ellipse 53"/>
              <p:cNvSpPr/>
              <p:nvPr/>
            </p:nvSpPr>
            <p:spPr>
              <a:xfrm>
                <a:off x="1492748" y="4487122"/>
                <a:ext cx="72008" cy="7200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533067" y="4653773"/>
                <a:ext cx="72008" cy="7200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276724" y="4863930"/>
                <a:ext cx="72008" cy="7200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0" name="ZoneTexte 59"/>
            <p:cNvSpPr txBox="1"/>
            <p:nvPr/>
          </p:nvSpPr>
          <p:spPr>
            <a:xfrm>
              <a:off x="2819506" y="3719665"/>
              <a:ext cx="6709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Dia.</a:t>
              </a:r>
              <a:endParaRPr lang="fr-FR" sz="1200" b="1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733521" y="3147860"/>
              <a:ext cx="6709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rgbClr val="92D050"/>
                  </a:solidFill>
                </a:rPr>
                <a:t>MxG</a:t>
              </a:r>
              <a:endParaRPr lang="fr-FR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540196" y="2436790"/>
              <a:ext cx="6709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rgbClr val="FF0000"/>
                  </a:solidFill>
                </a:rPr>
                <a:t>Conv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58"/>
          <p:cNvGrpSpPr/>
          <p:nvPr/>
        </p:nvGrpSpPr>
        <p:grpSpPr>
          <a:xfrm>
            <a:off x="421174" y="776890"/>
            <a:ext cx="8748464" cy="432048"/>
            <a:chOff x="704889" y="776890"/>
            <a:chExt cx="8748464" cy="432048"/>
          </a:xfrm>
        </p:grpSpPr>
        <p:sp>
          <p:nvSpPr>
            <p:cNvPr id="45" name="Rectangle 44"/>
            <p:cNvSpPr/>
            <p:nvPr/>
          </p:nvSpPr>
          <p:spPr>
            <a:xfrm>
              <a:off x="704889" y="776890"/>
              <a:ext cx="8748464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27585" y="781796"/>
              <a:ext cx="3308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2000" dirty="0" smtClean="0"/>
                <a:t> Stratégie d’échantillonnage</a:t>
              </a:r>
              <a:endParaRPr lang="fr-FR" sz="2000" dirty="0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107504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Contexte scientifique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78" name="ZoneTexte 77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expérimentales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Résultats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e 109"/>
          <p:cNvGrpSpPr/>
          <p:nvPr/>
        </p:nvGrpSpPr>
        <p:grpSpPr>
          <a:xfrm>
            <a:off x="6012160" y="1218238"/>
            <a:ext cx="2391552" cy="1418674"/>
            <a:chOff x="4375192" y="4547858"/>
            <a:chExt cx="2391552" cy="1418674"/>
          </a:xfrm>
        </p:grpSpPr>
        <p:sp>
          <p:nvSpPr>
            <p:cNvPr id="65" name="ZoneTexte 64"/>
            <p:cNvSpPr txBox="1"/>
            <p:nvPr/>
          </p:nvSpPr>
          <p:spPr>
            <a:xfrm>
              <a:off x="4822528" y="4547858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Tamisage 4 mm</a:t>
              </a:r>
              <a:endParaRPr lang="fr-FR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4" name="Picture 5" descr="O:\GENOSOL\Programmes-genosol\2009 - RESACOR\Photos\Terrain Resacor 31mars09\P10106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5192" y="4912462"/>
              <a:ext cx="1433233" cy="9554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0640" y="4857706"/>
              <a:ext cx="936104" cy="11088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6" name="ZoneTexte 65"/>
          <p:cNvSpPr txBox="1"/>
          <p:nvPr/>
        </p:nvSpPr>
        <p:spPr>
          <a:xfrm>
            <a:off x="6156176" y="299460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Lyophilisation</a:t>
            </a:r>
          </a:p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Stockage -40°C</a:t>
            </a:r>
          </a:p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Conservatoire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GenoSol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Groupe 54"/>
          <p:cNvGrpSpPr/>
          <p:nvPr/>
        </p:nvGrpSpPr>
        <p:grpSpPr>
          <a:xfrm>
            <a:off x="611560" y="1388390"/>
            <a:ext cx="4824536" cy="2400650"/>
            <a:chOff x="611560" y="1604414"/>
            <a:chExt cx="4824536" cy="2400650"/>
          </a:xfrm>
        </p:grpSpPr>
        <p:grpSp>
          <p:nvGrpSpPr>
            <p:cNvPr id="9" name="Groupe 111"/>
            <p:cNvGrpSpPr/>
            <p:nvPr/>
          </p:nvGrpSpPr>
          <p:grpSpPr>
            <a:xfrm>
              <a:off x="611560" y="1604414"/>
              <a:ext cx="4824536" cy="2400650"/>
              <a:chOff x="611560" y="1532406"/>
              <a:chExt cx="4824536" cy="2400650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954508" y="1532406"/>
                <a:ext cx="38405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Prélèvements horizon 0-20 cm  (mois mars)</a:t>
                </a:r>
                <a:endParaRPr lang="fr-FR" sz="16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0" name="Groupe 102"/>
              <p:cNvGrpSpPr/>
              <p:nvPr/>
            </p:nvGrpSpPr>
            <p:grpSpPr>
              <a:xfrm>
                <a:off x="611560" y="1756530"/>
                <a:ext cx="4824536" cy="2176526"/>
                <a:chOff x="2555776" y="1612514"/>
                <a:chExt cx="4824536" cy="2176526"/>
              </a:xfrm>
            </p:grpSpPr>
            <p:grpSp>
              <p:nvGrpSpPr>
                <p:cNvPr id="11" name="Groupe 101"/>
                <p:cNvGrpSpPr/>
                <p:nvPr/>
              </p:nvGrpSpPr>
              <p:grpSpPr>
                <a:xfrm>
                  <a:off x="4657276" y="1612514"/>
                  <a:ext cx="2723036" cy="2176526"/>
                  <a:chOff x="199119" y="1612514"/>
                  <a:chExt cx="2723036" cy="2176526"/>
                </a:xfrm>
              </p:grpSpPr>
              <p:pic>
                <p:nvPicPr>
                  <p:cNvPr id="2458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99119" y="1612514"/>
                    <a:ext cx="2723036" cy="21765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61" name="Rectangle 60"/>
                  <p:cNvSpPr/>
                  <p:nvPr/>
                </p:nvSpPr>
                <p:spPr>
                  <a:xfrm>
                    <a:off x="666516" y="2014844"/>
                    <a:ext cx="45719" cy="546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810248" y="2268204"/>
                    <a:ext cx="45719" cy="546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61898" y="2518900"/>
                    <a:ext cx="45719" cy="546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552554" y="2763592"/>
                    <a:ext cx="45719" cy="546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399870" y="3009954"/>
                    <a:ext cx="45719" cy="546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2" name="Groupe 91"/>
                <p:cNvGrpSpPr/>
                <p:nvPr/>
              </p:nvGrpSpPr>
              <p:grpSpPr>
                <a:xfrm>
                  <a:off x="3951940" y="1844824"/>
                  <a:ext cx="769441" cy="1746039"/>
                  <a:chOff x="1575676" y="4760576"/>
                  <a:chExt cx="769441" cy="1746039"/>
                </a:xfrm>
              </p:grpSpPr>
              <p:pic>
                <p:nvPicPr>
                  <p:cNvPr id="5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575676" y="4760576"/>
                    <a:ext cx="769441" cy="17460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87" name="Rectangle 86"/>
                  <p:cNvSpPr/>
                  <p:nvPr/>
                </p:nvSpPr>
                <p:spPr>
                  <a:xfrm>
                    <a:off x="1948718" y="5190194"/>
                    <a:ext cx="54000" cy="54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2198416" y="5359930"/>
                    <a:ext cx="54000" cy="54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1948718" y="5525900"/>
                    <a:ext cx="54000" cy="54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1955716" y="5877272"/>
                    <a:ext cx="54000" cy="54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1948718" y="6219976"/>
                    <a:ext cx="54000" cy="54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3" name="Groupe 100"/>
                <p:cNvGrpSpPr/>
                <p:nvPr/>
              </p:nvGrpSpPr>
              <p:grpSpPr>
                <a:xfrm>
                  <a:off x="2555776" y="1844824"/>
                  <a:ext cx="1512168" cy="1752941"/>
                  <a:chOff x="2483768" y="4293096"/>
                  <a:chExt cx="1512168" cy="1752941"/>
                </a:xfrm>
              </p:grpSpPr>
              <p:grpSp>
                <p:nvGrpSpPr>
                  <p:cNvPr id="14" name="Groupe 95"/>
                  <p:cNvGrpSpPr/>
                  <p:nvPr/>
                </p:nvGrpSpPr>
                <p:grpSpPr>
                  <a:xfrm>
                    <a:off x="2483768" y="4293096"/>
                    <a:ext cx="1512168" cy="1752941"/>
                    <a:chOff x="2483768" y="4293096"/>
                    <a:chExt cx="1512168" cy="1752941"/>
                  </a:xfrm>
                </p:grpSpPr>
                <p:pic>
                  <p:nvPicPr>
                    <p:cNvPr id="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483768" y="4293096"/>
                      <a:ext cx="1512168" cy="17529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2920150" y="4657470"/>
                      <a:ext cx="45719" cy="5467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3055214" y="4844542"/>
                      <a:ext cx="45719" cy="5467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3055498" y="5360214"/>
                      <a:ext cx="45719" cy="5467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97" name="Rectangle 96"/>
                  <p:cNvSpPr/>
                  <p:nvPr/>
                </p:nvSpPr>
                <p:spPr>
                  <a:xfrm>
                    <a:off x="3321667" y="4462923"/>
                    <a:ext cx="43200" cy="4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3452397" y="4660081"/>
                    <a:ext cx="43200" cy="4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3583127" y="4851771"/>
                    <a:ext cx="43200" cy="43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sp>
          <p:nvSpPr>
            <p:cNvPr id="52" name="ZoneTexte 51"/>
            <p:cNvSpPr txBox="1"/>
            <p:nvPr/>
          </p:nvSpPr>
          <p:spPr>
            <a:xfrm>
              <a:off x="3140240" y="1844824"/>
              <a:ext cx="601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rgbClr val="92D050"/>
                  </a:solidFill>
                </a:rPr>
                <a:t>MxG</a:t>
              </a:r>
              <a:endParaRPr lang="fr-FR" sz="1600" b="1" dirty="0">
                <a:solidFill>
                  <a:srgbClr val="92D050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2079732" y="1853450"/>
              <a:ext cx="692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rgbClr val="FF0000"/>
                  </a:solidFill>
                </a:rPr>
                <a:t>Conv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127242" y="1841824"/>
              <a:ext cx="564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Dia.</a:t>
              </a:r>
              <a:endParaRPr lang="fr-FR" sz="1600" b="1" dirty="0"/>
            </a:p>
          </p:txBody>
        </p:sp>
      </p:grpSp>
      <p:sp>
        <p:nvSpPr>
          <p:cNvPr id="70" name="Flèche vers le bas 69"/>
          <p:cNvSpPr/>
          <p:nvPr/>
        </p:nvSpPr>
        <p:spPr>
          <a:xfrm>
            <a:off x="7020272" y="2695774"/>
            <a:ext cx="360040" cy="287726"/>
          </a:xfrm>
          <a:prstGeom prst="down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9" name="Groupe 58"/>
          <p:cNvGrpSpPr/>
          <p:nvPr/>
        </p:nvGrpSpPr>
        <p:grpSpPr>
          <a:xfrm>
            <a:off x="421174" y="3861048"/>
            <a:ext cx="8748464" cy="432048"/>
            <a:chOff x="704889" y="776890"/>
            <a:chExt cx="8748464" cy="432048"/>
          </a:xfrm>
        </p:grpSpPr>
        <p:sp>
          <p:nvSpPr>
            <p:cNvPr id="110" name="Rectangle 109"/>
            <p:cNvSpPr/>
            <p:nvPr/>
          </p:nvSpPr>
          <p:spPr>
            <a:xfrm>
              <a:off x="704889" y="776890"/>
              <a:ext cx="8748464" cy="4320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827585" y="781796"/>
              <a:ext cx="3308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fr-FR" sz="2000" dirty="0" smtClean="0"/>
                <a:t> Stratégie analytique</a:t>
              </a:r>
              <a:endParaRPr lang="fr-FR" sz="2000" dirty="0"/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3995936" y="4365104"/>
            <a:ext cx="1728192" cy="968891"/>
            <a:chOff x="3671346" y="4382196"/>
            <a:chExt cx="1728192" cy="968891"/>
          </a:xfrm>
        </p:grpSpPr>
        <p:pic>
          <p:nvPicPr>
            <p:cNvPr id="1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1346" y="4382196"/>
              <a:ext cx="817966" cy="9688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3" name="Rectangle 112"/>
            <p:cNvSpPr/>
            <p:nvPr/>
          </p:nvSpPr>
          <p:spPr>
            <a:xfrm>
              <a:off x="4418950" y="4606766"/>
              <a:ext cx="980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Extraction </a:t>
              </a:r>
            </a:p>
            <a:p>
              <a:pPr algn="ctr"/>
              <a:r>
                <a:rPr lang="fr-FR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ADN</a:t>
              </a:r>
              <a:endParaRPr lang="fr-FR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15" name="Rectangle 114"/>
          <p:cNvSpPr/>
          <p:nvPr/>
        </p:nvSpPr>
        <p:spPr bwMode="auto">
          <a:xfrm>
            <a:off x="467544" y="5307380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 err="1" smtClean="0"/>
              <a:t>Rendement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d’extraction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d’ADN</a:t>
            </a:r>
            <a:r>
              <a:rPr lang="en-US" sz="1400" i="1" dirty="0" smtClean="0"/>
              <a:t> du sol</a:t>
            </a:r>
            <a:endParaRPr lang="fr-FR" sz="1400" b="1" i="1" dirty="0"/>
          </a:p>
        </p:txBody>
      </p:sp>
      <p:sp>
        <p:nvSpPr>
          <p:cNvPr id="116" name="ZoneTexte 115"/>
          <p:cNvSpPr txBox="1"/>
          <p:nvPr/>
        </p:nvSpPr>
        <p:spPr>
          <a:xfrm>
            <a:off x="542735" y="5053532"/>
            <a:ext cx="320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Biomasse moléculaire microbienne</a:t>
            </a:r>
            <a:endParaRPr lang="fr-FR" sz="1600" b="1" dirty="0">
              <a:solidFill>
                <a:schemeClr val="tx2"/>
              </a:solidFill>
            </a:endParaRPr>
          </a:p>
        </p:txBody>
      </p:sp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3994" y="5655234"/>
            <a:ext cx="1725129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" name="Rectangle 44"/>
          <p:cNvSpPr>
            <a:spLocks noChangeArrowheads="1"/>
          </p:cNvSpPr>
          <p:nvPr/>
        </p:nvSpPr>
        <p:spPr bwMode="auto">
          <a:xfrm>
            <a:off x="5504464" y="5987564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sz="1400" dirty="0" smtClean="0"/>
              <a:t> Indices (diversité, richesse, </a:t>
            </a:r>
            <a:r>
              <a:rPr lang="fr-FR" sz="1400" dirty="0" err="1" smtClean="0"/>
              <a:t>équitabilité</a:t>
            </a:r>
            <a:r>
              <a:rPr lang="fr-FR" sz="1400" dirty="0" smtClean="0"/>
              <a:t>)</a:t>
            </a:r>
            <a:endParaRPr lang="fr-FR" sz="1400" dirty="0"/>
          </a:p>
          <a:p>
            <a:pPr lvl="1">
              <a:buFont typeface="Arial" pitchFamily="34" charset="0"/>
              <a:buChar char="•"/>
            </a:pPr>
            <a:r>
              <a:rPr lang="fr-FR" sz="1400" dirty="0"/>
              <a:t> Structure des communautés </a:t>
            </a:r>
            <a:r>
              <a:rPr lang="fr-FR" sz="1400" dirty="0" smtClean="0"/>
              <a:t>(NMDS)</a:t>
            </a:r>
            <a:endParaRPr lang="fr-FR" sz="1400" dirty="0"/>
          </a:p>
        </p:txBody>
      </p:sp>
      <p:sp>
        <p:nvSpPr>
          <p:cNvPr id="119" name="ZoneTexte 118"/>
          <p:cNvSpPr txBox="1"/>
          <p:nvPr/>
        </p:nvSpPr>
        <p:spPr>
          <a:xfrm>
            <a:off x="5432457" y="5070624"/>
            <a:ext cx="381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Diversité taxonomique bactéries &amp; champignons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5683975" y="5666000"/>
            <a:ext cx="320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Séquençage massif </a:t>
            </a:r>
            <a:r>
              <a:rPr lang="fr-FR" sz="1400" i="1" dirty="0" err="1" smtClean="0"/>
              <a:t>ADNr</a:t>
            </a:r>
            <a:r>
              <a:rPr lang="fr-FR" sz="1400" i="1" dirty="0" smtClean="0"/>
              <a:t> 16S/18S</a:t>
            </a:r>
            <a:endParaRPr lang="fr-FR" sz="1400" i="1" dirty="0"/>
          </a:p>
        </p:txBody>
      </p:sp>
      <p:sp>
        <p:nvSpPr>
          <p:cNvPr id="67" name="Flèche vers le bas 66"/>
          <p:cNvSpPr/>
          <p:nvPr/>
        </p:nvSpPr>
        <p:spPr>
          <a:xfrm rot="3061357">
            <a:off x="3464925" y="4739711"/>
            <a:ext cx="360040" cy="287726"/>
          </a:xfrm>
          <a:prstGeom prst="down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 vers le bas 73"/>
          <p:cNvSpPr/>
          <p:nvPr/>
        </p:nvSpPr>
        <p:spPr>
          <a:xfrm rot="18201260">
            <a:off x="5691245" y="4738741"/>
            <a:ext cx="360040" cy="287726"/>
          </a:xfrm>
          <a:prstGeom prst="down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8" grpId="0"/>
      <p:bldP spid="119" grpId="0"/>
      <p:bldP spid="120" grpId="0"/>
      <p:bldP spid="67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67544" y="1268760"/>
            <a:ext cx="8676456" cy="360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"/>
            <a:ext cx="428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539552" y="124805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dirty="0" smtClean="0"/>
              <a:t> Biomasse moléculaire microbienne</a:t>
            </a:r>
            <a:endParaRPr lang="fr-FR" sz="2000" dirty="0"/>
          </a:p>
        </p:txBody>
      </p:sp>
      <p:grpSp>
        <p:nvGrpSpPr>
          <p:cNvPr id="2" name="Groupe 59"/>
          <p:cNvGrpSpPr/>
          <p:nvPr/>
        </p:nvGrpSpPr>
        <p:grpSpPr>
          <a:xfrm>
            <a:off x="-9525" y="-17859"/>
            <a:ext cx="9163050" cy="650523"/>
            <a:chOff x="-9525" y="-17859"/>
            <a:chExt cx="9163050" cy="650523"/>
          </a:xfrm>
        </p:grpSpPr>
        <p:sp>
          <p:nvSpPr>
            <p:cNvPr id="61" name="Rectangle 60"/>
            <p:cNvSpPr/>
            <p:nvPr/>
          </p:nvSpPr>
          <p:spPr>
            <a:xfrm>
              <a:off x="0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36812" y="6524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698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08104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24725" y="0"/>
              <a:ext cx="1828800" cy="6206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65"/>
            <p:cNvGrpSpPr/>
            <p:nvPr/>
          </p:nvGrpSpPr>
          <p:grpSpPr>
            <a:xfrm>
              <a:off x="-9525" y="-17859"/>
              <a:ext cx="9153525" cy="650523"/>
              <a:chOff x="-9525" y="-504606"/>
              <a:chExt cx="9153525" cy="650523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-9525" y="-501605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Contexte scientifique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1835696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Présentation 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du site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3672408" y="-504606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Stratégies</a:t>
                </a:r>
              </a:p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expérimentales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5482133" y="-365690"/>
                <a:ext cx="183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Résultats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7308304" y="-500414"/>
                <a:ext cx="1835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Conclusions et Perspectives</a:t>
                </a:r>
                <a:endParaRPr lang="fr-FR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24" name="ZoneTexte 23"/>
          <p:cNvSpPr txBox="1"/>
          <p:nvPr/>
        </p:nvSpPr>
        <p:spPr>
          <a:xfrm>
            <a:off x="6004209" y="49411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Pas d’effet </a:t>
            </a:r>
            <a:r>
              <a:rPr lang="fr-FR" sz="1600" dirty="0" smtClean="0"/>
              <a:t>du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MxG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dirty="0" smtClean="0"/>
              <a:t>sur la diversité bactérienne</a:t>
            </a:r>
            <a:endParaRPr lang="fr-FR" sz="1600" dirty="0"/>
          </a:p>
        </p:txBody>
      </p:sp>
      <p:sp>
        <p:nvSpPr>
          <p:cNvPr id="93" name="ZoneTexte 92"/>
          <p:cNvSpPr txBox="1"/>
          <p:nvPr/>
        </p:nvSpPr>
        <p:spPr>
          <a:xfrm>
            <a:off x="5688632" y="5766355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Diversité bactérienne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classiquement</a:t>
            </a:r>
            <a:r>
              <a:rPr lang="fr-FR" sz="1600" dirty="0" smtClean="0"/>
              <a:t> retrouvée dans sols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non pollués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7544" y="76470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1. Etude synchronique -&gt; Effet système grande culture vs culture pérenne (4 ans)</a:t>
            </a:r>
          </a:p>
        </p:txBody>
      </p:sp>
      <p:grpSp>
        <p:nvGrpSpPr>
          <p:cNvPr id="10" name="Groupe 106"/>
          <p:cNvGrpSpPr/>
          <p:nvPr/>
        </p:nvGrpSpPr>
        <p:grpSpPr>
          <a:xfrm>
            <a:off x="2468981" y="1757354"/>
            <a:ext cx="781050" cy="1951727"/>
            <a:chOff x="827584" y="1655222"/>
            <a:chExt cx="781050" cy="19517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844824"/>
              <a:ext cx="781050" cy="176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" name="ZoneTexte 105"/>
            <p:cNvSpPr txBox="1"/>
            <p:nvPr/>
          </p:nvSpPr>
          <p:spPr>
            <a:xfrm>
              <a:off x="960047" y="1655222"/>
              <a:ext cx="64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rgbClr val="FF0000"/>
                  </a:solidFill>
                </a:rPr>
                <a:t>Conv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e 109"/>
          <p:cNvGrpSpPr/>
          <p:nvPr/>
        </p:nvGrpSpPr>
        <p:grpSpPr>
          <a:xfrm>
            <a:off x="611560" y="1757354"/>
            <a:ext cx="1885950" cy="1854890"/>
            <a:chOff x="1582115" y="1628800"/>
            <a:chExt cx="1885950" cy="1854890"/>
          </a:xfrm>
        </p:grpSpPr>
        <p:grpSp>
          <p:nvGrpSpPr>
            <p:cNvPr id="12" name="Groupe 107"/>
            <p:cNvGrpSpPr/>
            <p:nvPr/>
          </p:nvGrpSpPr>
          <p:grpSpPr>
            <a:xfrm>
              <a:off x="1582115" y="1628800"/>
              <a:ext cx="1885950" cy="1854890"/>
              <a:chOff x="1582115" y="1628800"/>
              <a:chExt cx="1885950" cy="185489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2115" y="1873965"/>
                <a:ext cx="1885950" cy="160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5" name="ZoneTexte 104"/>
              <p:cNvSpPr txBox="1"/>
              <p:nvPr/>
            </p:nvSpPr>
            <p:spPr>
              <a:xfrm>
                <a:off x="2339751" y="1628800"/>
                <a:ext cx="6105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1400" b="1" dirty="0">
                  <a:solidFill>
                    <a:srgbClr val="92D050"/>
                  </a:solidFill>
                </a:endParaRPr>
              </a:p>
            </p:txBody>
          </p:sp>
        </p:grpSp>
        <p:pic>
          <p:nvPicPr>
            <p:cNvPr id="10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792" y="1988840"/>
              <a:ext cx="459126" cy="8640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3" name="Groupe 112"/>
          <p:cNvGrpSpPr/>
          <p:nvPr/>
        </p:nvGrpSpPr>
        <p:grpSpPr>
          <a:xfrm>
            <a:off x="467544" y="4005064"/>
            <a:ext cx="8676456" cy="738352"/>
            <a:chOff x="467544" y="3981886"/>
            <a:chExt cx="8676456" cy="738352"/>
          </a:xfrm>
        </p:grpSpPr>
        <p:grpSp>
          <p:nvGrpSpPr>
            <p:cNvPr id="14" name="Groupe 111"/>
            <p:cNvGrpSpPr/>
            <p:nvPr/>
          </p:nvGrpSpPr>
          <p:grpSpPr>
            <a:xfrm>
              <a:off x="467544" y="3981886"/>
              <a:ext cx="8676456" cy="400110"/>
              <a:chOff x="467544" y="3837870"/>
              <a:chExt cx="8676456" cy="40011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67544" y="3861048"/>
                <a:ext cx="8676456" cy="36004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ZoneTexte 95"/>
              <p:cNvSpPr txBox="1"/>
              <p:nvPr/>
            </p:nvSpPr>
            <p:spPr>
              <a:xfrm>
                <a:off x="539552" y="3837870"/>
                <a:ext cx="3312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fr-FR" sz="2000" dirty="0" smtClean="0"/>
                  <a:t> Diversité bactérienne</a:t>
                </a:r>
                <a:endParaRPr lang="fr-FR" sz="2000" dirty="0"/>
              </a:p>
            </p:txBody>
          </p:sp>
        </p:grpSp>
        <p:pic>
          <p:nvPicPr>
            <p:cNvPr id="60" name="Picture 7" descr="http://img.maxisciences.com/recyclage/bacteries-illustration_17726_w25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06573" y="4000158"/>
              <a:ext cx="636115" cy="7200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1" name="Groupe 50"/>
          <p:cNvGrpSpPr/>
          <p:nvPr/>
        </p:nvGrpSpPr>
        <p:grpSpPr>
          <a:xfrm>
            <a:off x="3923928" y="1696125"/>
            <a:ext cx="1728189" cy="2303412"/>
            <a:chOff x="4211963" y="1644849"/>
            <a:chExt cx="1728189" cy="23034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1644849"/>
              <a:ext cx="1296144" cy="230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e 50"/>
            <p:cNvGrpSpPr/>
            <p:nvPr/>
          </p:nvGrpSpPr>
          <p:grpSpPr>
            <a:xfrm>
              <a:off x="4875937" y="3662119"/>
              <a:ext cx="1000610" cy="251073"/>
              <a:chOff x="4006508" y="2002522"/>
              <a:chExt cx="1000610" cy="278969"/>
            </a:xfrm>
            <a:solidFill>
              <a:schemeClr val="bg1"/>
            </a:solidFill>
          </p:grpSpPr>
          <p:sp>
            <p:nvSpPr>
              <p:cNvPr id="52" name="ZoneTexte 51"/>
              <p:cNvSpPr txBox="1"/>
              <p:nvPr/>
            </p:nvSpPr>
            <p:spPr>
              <a:xfrm>
                <a:off x="4006508" y="2002522"/>
                <a:ext cx="500420" cy="2735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10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4499234" y="2007913"/>
                <a:ext cx="507884" cy="2735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1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" name="ZoneTexte 49"/>
            <p:cNvSpPr txBox="1"/>
            <p:nvPr/>
          </p:nvSpPr>
          <p:spPr>
            <a:xfrm rot="16200000">
              <a:off x="3311283" y="2558758"/>
              <a:ext cx="22322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Biomasse moléculaire microbienne</a:t>
              </a:r>
            </a:p>
            <a:p>
              <a:pPr algn="ctr"/>
              <a:r>
                <a:rPr lang="fr-FR" sz="1100" dirty="0" smtClean="0"/>
                <a:t>(µg ADN/g sol)</a:t>
              </a:r>
              <a:endParaRPr lang="fr-FR" sz="1100" dirty="0"/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2365391" y="4395648"/>
            <a:ext cx="1352038" cy="2396697"/>
            <a:chOff x="2365391" y="4361464"/>
            <a:chExt cx="1352038" cy="239669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22054" y="4653136"/>
              <a:ext cx="1095375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ZoneTexte 71"/>
            <p:cNvSpPr txBox="1"/>
            <p:nvPr/>
          </p:nvSpPr>
          <p:spPr>
            <a:xfrm>
              <a:off x="2653422" y="4361464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Richesse</a:t>
              </a:r>
              <a:endParaRPr lang="fr-FR" sz="1400" dirty="0"/>
            </a:p>
          </p:txBody>
        </p:sp>
        <p:sp>
          <p:nvSpPr>
            <p:cNvPr id="74" name="ZoneTexte 73"/>
            <p:cNvSpPr txBox="1"/>
            <p:nvPr/>
          </p:nvSpPr>
          <p:spPr>
            <a:xfrm rot="16200000">
              <a:off x="1848124" y="5556080"/>
              <a:ext cx="1296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Nombre d’</a:t>
              </a:r>
              <a:r>
                <a:rPr lang="fr-FR" sz="1100" dirty="0" err="1" smtClean="0"/>
                <a:t>OTUs</a:t>
              </a:r>
              <a:endParaRPr lang="fr-FR" sz="11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858969" y="6500681"/>
              <a:ext cx="44914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err="1" smtClean="0">
                  <a:solidFill>
                    <a:srgbClr val="92D050"/>
                  </a:solidFill>
                </a:rPr>
                <a:t>MxG</a:t>
              </a:r>
              <a:endParaRPr lang="fr-FR" sz="800" b="1" dirty="0">
                <a:solidFill>
                  <a:srgbClr val="92D050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210463" y="6499706"/>
              <a:ext cx="45768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err="1" smtClean="0">
                  <a:solidFill>
                    <a:srgbClr val="FF0000"/>
                  </a:solidFill>
                </a:rPr>
                <a:t>Conv</a:t>
              </a:r>
              <a:endParaRPr lang="fr-FR" sz="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3923928" y="4394382"/>
            <a:ext cx="1351059" cy="2397963"/>
            <a:chOff x="4013029" y="4394382"/>
            <a:chExt cx="1351059" cy="2397963"/>
          </a:xfrm>
        </p:grpSpPr>
        <p:grpSp>
          <p:nvGrpSpPr>
            <p:cNvPr id="83" name="Groupe 82"/>
            <p:cNvGrpSpPr/>
            <p:nvPr/>
          </p:nvGrpSpPr>
          <p:grpSpPr>
            <a:xfrm>
              <a:off x="4278238" y="4394382"/>
              <a:ext cx="1085850" cy="2397963"/>
              <a:chOff x="4278238" y="4360198"/>
              <a:chExt cx="1085850" cy="2397963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78238" y="4653136"/>
                <a:ext cx="1085850" cy="2105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3" name="ZoneTexte 72"/>
              <p:cNvSpPr txBox="1"/>
              <p:nvPr/>
            </p:nvSpPr>
            <p:spPr>
              <a:xfrm>
                <a:off x="4309606" y="4360198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/>
                  <a:t>Equitabilité</a:t>
                </a:r>
                <a:endParaRPr lang="fr-FR" sz="1400" dirty="0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4474207" y="6496066"/>
                <a:ext cx="48332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8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4874002" y="6499706"/>
                <a:ext cx="41131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ZoneTexte 86"/>
            <p:cNvSpPr txBox="1"/>
            <p:nvPr/>
          </p:nvSpPr>
          <p:spPr>
            <a:xfrm rot="16200000">
              <a:off x="3495762" y="5602451"/>
              <a:ext cx="1296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 smtClean="0"/>
                <a:t>Evenness</a:t>
              </a:r>
              <a:endParaRPr lang="fr-FR" sz="1100" dirty="0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844678" y="4399288"/>
            <a:ext cx="1351058" cy="2393057"/>
            <a:chOff x="700662" y="4399288"/>
            <a:chExt cx="1351058" cy="2393057"/>
          </a:xfrm>
        </p:grpSpPr>
        <p:grpSp>
          <p:nvGrpSpPr>
            <p:cNvPr id="82" name="Groupe 81"/>
            <p:cNvGrpSpPr/>
            <p:nvPr/>
          </p:nvGrpSpPr>
          <p:grpSpPr>
            <a:xfrm>
              <a:off x="965870" y="4399288"/>
              <a:ext cx="1085850" cy="2393057"/>
              <a:chOff x="965870" y="4365104"/>
              <a:chExt cx="1085850" cy="239305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965870" y="4653136"/>
                <a:ext cx="1085850" cy="2105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6" name="ZoneTexte 65"/>
              <p:cNvSpPr txBox="1"/>
              <p:nvPr/>
            </p:nvSpPr>
            <p:spPr>
              <a:xfrm>
                <a:off x="997238" y="4365104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Diversité</a:t>
                </a:r>
                <a:endParaRPr lang="fr-FR" sz="1400" dirty="0"/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1164366" y="6496066"/>
                <a:ext cx="423502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err="1" smtClean="0">
                    <a:solidFill>
                      <a:srgbClr val="92D050"/>
                    </a:solidFill>
                  </a:rPr>
                  <a:t>MxG</a:t>
                </a:r>
                <a:endParaRPr lang="fr-FR" sz="8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1526191" y="6499706"/>
                <a:ext cx="469872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 err="1" smtClean="0">
                    <a:solidFill>
                      <a:srgbClr val="FF0000"/>
                    </a:solidFill>
                  </a:rPr>
                  <a:t>Conv</a:t>
                </a:r>
                <a:endParaRPr lang="fr-FR" sz="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9" name="ZoneTexte 88"/>
            <p:cNvSpPr txBox="1"/>
            <p:nvPr/>
          </p:nvSpPr>
          <p:spPr>
            <a:xfrm rot="16200000">
              <a:off x="183395" y="5602450"/>
              <a:ext cx="12961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Shannon</a:t>
              </a:r>
              <a:endParaRPr lang="fr-FR" sz="1100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6084168" y="4869160"/>
            <a:ext cx="2232248" cy="720080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roupe 96"/>
          <p:cNvGrpSpPr/>
          <p:nvPr/>
        </p:nvGrpSpPr>
        <p:grpSpPr>
          <a:xfrm>
            <a:off x="6012160" y="2458712"/>
            <a:ext cx="2808312" cy="720080"/>
            <a:chOff x="6181814" y="2420888"/>
            <a:chExt cx="2808312" cy="720080"/>
          </a:xfrm>
        </p:grpSpPr>
        <p:sp>
          <p:nvSpPr>
            <p:cNvPr id="23" name="ZoneTexte 22"/>
            <p:cNvSpPr txBox="1"/>
            <p:nvPr/>
          </p:nvSpPr>
          <p:spPr>
            <a:xfrm>
              <a:off x="6228184" y="2492896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Pas d’effet </a:t>
              </a:r>
              <a:r>
                <a:rPr lang="fr-FR" sz="1600" dirty="0" smtClean="0"/>
                <a:t>du</a:t>
              </a:r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MxG</a:t>
              </a:r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fr-FR" sz="1600" dirty="0" smtClean="0"/>
                <a:t>sur la </a:t>
              </a:r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biomasse microbienne</a:t>
              </a:r>
              <a:r>
                <a:rPr lang="fr-FR" sz="1600" dirty="0" smtClean="0"/>
                <a:t>  </a:t>
              </a:r>
              <a:endParaRPr lang="fr-FR" sz="16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181814" y="2420888"/>
              <a:ext cx="2808312" cy="72008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  <p:bldP spid="24" grpId="0"/>
      <p:bldP spid="93" grpId="0"/>
      <p:bldP spid="9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1408</Words>
  <Application>Microsoft Office PowerPoint</Application>
  <PresentationFormat>Affichage à l'écran (4:3)</PresentationFormat>
  <Paragraphs>375</Paragraphs>
  <Slides>19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embourgeois</dc:creator>
  <cp:lastModifiedBy>belotti</cp:lastModifiedBy>
  <cp:revision>171</cp:revision>
  <cp:lastPrinted>2015-04-15T07:11:45Z</cp:lastPrinted>
  <dcterms:created xsi:type="dcterms:W3CDTF">2015-03-11T15:56:40Z</dcterms:created>
  <dcterms:modified xsi:type="dcterms:W3CDTF">2015-04-15T07:12:56Z</dcterms:modified>
</cp:coreProperties>
</file>