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8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7F59D-0D00-47FC-B8EE-979B003E49EF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94FA7-756A-4E35-A24A-2451AEBCE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004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17672-C9AB-417B-ABF1-B3E41B43B288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4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94FA7-756A-4E35-A24A-2451AEBCE2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8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60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559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5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5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8546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75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75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34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3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6853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0905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3"/>
          <a:stretch/>
        </p:blipFill>
        <p:spPr bwMode="auto">
          <a:xfrm>
            <a:off x="0" y="6360388"/>
            <a:ext cx="3448050" cy="52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424052"/>
            <a:ext cx="39624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30" y="0"/>
            <a:ext cx="33623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784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FF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20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12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8.emf"/><Relationship Id="rId5" Type="http://schemas.openxmlformats.org/officeDocument/2006/relationships/image" Target="../media/image13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Relationship Id="rId14" Type="http://schemas.openxmlformats.org/officeDocument/2006/relationships/image" Target="../media/image2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8520" y="1556792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Des légumineuses bioactives pour améliorer la qualité du fourrage et réduire les émissions polluantes des ruminants</a:t>
            </a: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095696"/>
            <a:ext cx="6400800" cy="1752600"/>
          </a:xfrm>
        </p:spPr>
        <p:txBody>
          <a:bodyPr/>
          <a:lstStyle/>
          <a:p>
            <a:r>
              <a:rPr lang="fr-FR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Thèse G. COPANI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www3.uni-bonn.de/research/office-for-research/7.1-funding-advisory/images-and-logos-1/logo-marie-cur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483" y="5549141"/>
            <a:ext cx="517990" cy="50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93872" y="3933056"/>
            <a:ext cx="4350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Vincent Niderkorn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INRA, UMR1213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Herbivores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Vetagro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Sup, Saint-</a:t>
            </a:r>
            <a:r>
              <a:rPr lang="en-GB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Genès</a:t>
            </a:r>
            <a:r>
              <a:rPr lang="en-GB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Champanelle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egume Plus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81"/>
          <a:stretch/>
        </p:blipFill>
        <p:spPr bwMode="auto">
          <a:xfrm>
            <a:off x="5146125" y="5394973"/>
            <a:ext cx="2577070" cy="7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Gozz\Dropbox\Artículos\05_Congresos internacionales\2015_EAAP Polonia\EAAP INRA-Catania\Red clover (3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4"/>
          <a:stretch>
            <a:fillRect/>
          </a:stretch>
        </p:blipFill>
        <p:spPr bwMode="auto">
          <a:xfrm>
            <a:off x="5403185" y="3700001"/>
            <a:ext cx="1329055" cy="953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Afficher l'image d'origin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89574"/>
            <a:ext cx="1437005" cy="960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Afficher l'image d'origin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988525"/>
            <a:ext cx="960755" cy="960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logotype-INRA-RVB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64" y="5153761"/>
            <a:ext cx="2066925" cy="845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49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6024" y="872716"/>
            <a:ext cx="8892480" cy="1080120"/>
          </a:xfrm>
        </p:spPr>
        <p:txBody>
          <a:bodyPr>
            <a:normAutofit/>
          </a:bodyPr>
          <a:lstStyle/>
          <a:p>
            <a:pPr algn="just"/>
            <a:r>
              <a:rPr lang="fr-F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Agroécologie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valoriser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l’agro-biodiversité et certaines régulations écologiques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pour combiner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production, meilleure utilisation des ressources et réduction des impacts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environnementaux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3693816" y="3006890"/>
            <a:ext cx="2750393" cy="1368152"/>
            <a:chOff x="3693816" y="3006890"/>
            <a:chExt cx="2750393" cy="1368152"/>
          </a:xfrm>
        </p:grpSpPr>
        <p:sp>
          <p:nvSpPr>
            <p:cNvPr id="10" name="Ellipse 9"/>
            <p:cNvSpPr/>
            <p:nvPr/>
          </p:nvSpPr>
          <p:spPr>
            <a:xfrm>
              <a:off x="4042680" y="3006890"/>
              <a:ext cx="2052664" cy="13681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93816" y="3222914"/>
              <a:ext cx="275039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err="1" smtClean="0">
                  <a:latin typeface="Arial" pitchFamily="34" charset="0"/>
                  <a:cs typeface="Arial" pitchFamily="34" charset="0"/>
                </a:rPr>
                <a:t>Légumineuses</a:t>
              </a:r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latin typeface="Arial" pitchFamily="34" charset="0"/>
                  <a:cs typeface="Arial" pitchFamily="34" charset="0"/>
                </a:rPr>
                <a:t>fourragères</a:t>
              </a:r>
              <a:endParaRPr lang="en-US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b="1" dirty="0" err="1" smtClean="0">
                  <a:latin typeface="Arial" pitchFamily="34" charset="0"/>
                  <a:cs typeface="Arial" pitchFamily="34" charset="0"/>
                </a:rPr>
                <a:t>bioactives</a:t>
              </a:r>
              <a:endParaRPr lang="fr-FR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16024" y="2047721"/>
            <a:ext cx="8892480" cy="2667909"/>
            <a:chOff x="216024" y="2047721"/>
            <a:chExt cx="8892480" cy="2667909"/>
          </a:xfrm>
        </p:grpSpPr>
        <p:grpSp>
          <p:nvGrpSpPr>
            <p:cNvPr id="12" name="Groupe 11"/>
            <p:cNvGrpSpPr/>
            <p:nvPr/>
          </p:nvGrpSpPr>
          <p:grpSpPr>
            <a:xfrm>
              <a:off x="216024" y="2047721"/>
              <a:ext cx="8892480" cy="589191"/>
              <a:chOff x="216024" y="2047721"/>
              <a:chExt cx="8892480" cy="589191"/>
            </a:xfrm>
          </p:grpSpPr>
          <p:pic>
            <p:nvPicPr>
              <p:cNvPr id="6" name="Picture 2" descr="Legume Plus logo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0081"/>
              <a:stretch/>
            </p:blipFill>
            <p:spPr bwMode="auto">
              <a:xfrm>
                <a:off x="2676146" y="2047721"/>
                <a:ext cx="1928998" cy="5303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Espace réservé du contenu 2"/>
              <p:cNvSpPr txBox="1">
                <a:spLocks/>
              </p:cNvSpPr>
              <p:nvPr/>
            </p:nvSpPr>
            <p:spPr>
              <a:xfrm>
                <a:off x="216024" y="2096852"/>
                <a:ext cx="8892480" cy="54006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fr-FR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Projet européen</a:t>
                </a:r>
                <a:endParaRPr lang="fr-F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" name="Groupe 3"/>
            <p:cNvGrpSpPr/>
            <p:nvPr/>
          </p:nvGrpSpPr>
          <p:grpSpPr>
            <a:xfrm>
              <a:off x="323528" y="2653527"/>
              <a:ext cx="3528393" cy="2062103"/>
              <a:chOff x="323528" y="2653527"/>
              <a:chExt cx="3528393" cy="2062103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23528" y="2653527"/>
                <a:ext cx="266429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 err="1" smtClean="0">
                    <a:latin typeface="Arial" pitchFamily="34" charset="0"/>
                    <a:cs typeface="Arial" pitchFamily="34" charset="0"/>
                  </a:rPr>
                  <a:t>Pluridisciplinarité</a:t>
                </a:r>
                <a:endParaRPr lang="en-US" sz="2400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sz="14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Agronomie</a:t>
                </a:r>
                <a:endParaRPr lang="en-U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Amélioration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des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plantes</a:t>
                </a:r>
                <a:endParaRPr lang="en-U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Chimie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des tannins</a:t>
                </a: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Environnement</a:t>
                </a:r>
                <a:endParaRPr lang="en-U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Santé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animale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pPr marL="171450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Nutrition </a:t>
                </a:r>
                <a:r>
                  <a:rPr lang="en-US" sz="1600" dirty="0" err="1" smtClean="0">
                    <a:latin typeface="Arial" pitchFamily="34" charset="0"/>
                    <a:cs typeface="Arial" pitchFamily="34" charset="0"/>
                  </a:rPr>
                  <a:t>animale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11" name="Flèche droite 10"/>
              <p:cNvSpPr/>
              <p:nvPr/>
            </p:nvSpPr>
            <p:spPr>
              <a:xfrm>
                <a:off x="3131841" y="3546078"/>
                <a:ext cx="720080" cy="25290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5" name="Groupe 4"/>
          <p:cNvGrpSpPr/>
          <p:nvPr/>
        </p:nvGrpSpPr>
        <p:grpSpPr>
          <a:xfrm>
            <a:off x="6300192" y="2204864"/>
            <a:ext cx="2761609" cy="2497584"/>
            <a:chOff x="6300192" y="2204864"/>
            <a:chExt cx="2761609" cy="249758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6" y="2204864"/>
              <a:ext cx="1825505" cy="24975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Flèche droite 12"/>
            <p:cNvSpPr/>
            <p:nvPr/>
          </p:nvSpPr>
          <p:spPr>
            <a:xfrm rot="10800000">
              <a:off x="6300192" y="3546078"/>
              <a:ext cx="720080" cy="2529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251520" y="5085184"/>
            <a:ext cx="8892480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Thèse UMR Herbivores: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évaluer et comprendre l’intérêt d’introduire des légumineuses bioactives dans des associations avec des graminées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pour: </a:t>
            </a:r>
          </a:p>
          <a:p>
            <a:pPr lvl="1" algn="just">
              <a:buFontTx/>
              <a:buChar char="-"/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Améliorer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qualité du fourrage et les performances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animales</a:t>
            </a:r>
          </a:p>
          <a:p>
            <a:pPr lvl="1" algn="just">
              <a:buFontTx/>
              <a:buChar char="-"/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Réduire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émissions de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méthane entérique et les rejets d’azote par les animaux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-828600" y="-171400"/>
            <a:ext cx="8686800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Contexte et objectifs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14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7884367" y="6246000"/>
            <a:ext cx="1123727" cy="249385"/>
          </a:xfrm>
          <a:prstGeom prst="rect">
            <a:avLst/>
          </a:prstGeom>
        </p:spPr>
        <p:txBody>
          <a:bodyPr/>
          <a:lstStyle/>
          <a:p>
            <a:r>
              <a:rPr lang="fr-BE" sz="1600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.</a:t>
            </a:r>
            <a:r>
              <a:rPr lang="fr-BE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fld id="{CF4668DC-857F-487D-BFFA-8C0CA5037977}" type="slidenum">
              <a:rPr lang="fr-BE" sz="160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fr-BE" sz="1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03643" y="2499327"/>
            <a:ext cx="1444021" cy="1216921"/>
            <a:chOff x="103643" y="2499327"/>
            <a:chExt cx="1444021" cy="1216921"/>
          </a:xfrm>
        </p:grpSpPr>
        <p:pic>
          <p:nvPicPr>
            <p:cNvPr id="9218" name="Picture 2" descr="http://foxforages.co.uk/images/Timothy-2013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56" t="10867" r="17658" b="21755"/>
            <a:stretch/>
          </p:blipFill>
          <p:spPr bwMode="auto">
            <a:xfrm>
              <a:off x="519075" y="3140968"/>
              <a:ext cx="613155" cy="575280"/>
            </a:xfrm>
            <a:prstGeom prst="rect">
              <a:avLst/>
            </a:prstGeom>
            <a:noFill/>
            <a:ln w="76200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" name="Rectangle 14"/>
            <p:cNvSpPr/>
            <p:nvPr/>
          </p:nvSpPr>
          <p:spPr>
            <a:xfrm>
              <a:off x="103643" y="2499327"/>
              <a:ext cx="1444021" cy="553998"/>
            </a:xfrm>
            <a:prstGeom prst="rect">
              <a:avLst/>
            </a:prstGeom>
            <a:solidFill>
              <a:srgbClr val="6F9D20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Fléole (T)</a:t>
              </a:r>
              <a:endParaRPr lang="fr-FR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1200" i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Phleum</a:t>
              </a:r>
              <a:r>
                <a:rPr lang="fr-FR" sz="12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i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pratense</a:t>
              </a:r>
              <a:endParaRPr lang="fr-F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itre 1"/>
          <p:cNvSpPr txBox="1">
            <a:spLocks/>
          </p:cNvSpPr>
          <p:nvPr/>
        </p:nvSpPr>
        <p:spPr>
          <a:xfrm>
            <a:off x="-828600" y="-1714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rgbClr val="FF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Résultats majeurs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868653" y="2224092"/>
            <a:ext cx="3341467" cy="2069004"/>
            <a:chOff x="1868653" y="2224092"/>
            <a:chExt cx="3341467" cy="206900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8653" y="2523258"/>
              <a:ext cx="1478947" cy="1769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938" y="2527555"/>
              <a:ext cx="1785182" cy="1765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2271240" y="2224092"/>
              <a:ext cx="2156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Qualité </a:t>
              </a:r>
              <a:r>
                <a:rPr lang="fr-FR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des ensilages</a:t>
              </a: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696569" y="869335"/>
            <a:ext cx="4093795" cy="2055609"/>
            <a:chOff x="4696569" y="869335"/>
            <a:chExt cx="4093795" cy="2055609"/>
          </a:xfrm>
        </p:grpSpPr>
        <p:sp>
          <p:nvSpPr>
            <p:cNvPr id="68" name="Flèche droite 67"/>
            <p:cNvSpPr/>
            <p:nvPr/>
          </p:nvSpPr>
          <p:spPr>
            <a:xfrm>
              <a:off x="4696569" y="1408849"/>
              <a:ext cx="720080" cy="2529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1250042"/>
              <a:ext cx="2439546" cy="1674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2" descr="Halal lamb carcass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3436" b="96564" l="34167" r="72167">
                          <a14:backgroundMark x1="51000" y1="8419" x2="51000" y2="8419"/>
                          <a14:backgroundMark x1="50333" y1="7388" x2="50333" y2="7388"/>
                          <a14:backgroundMark x1="51500" y1="11168" x2="51500" y2="1116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676" t="3335" r="26555" b="5269"/>
            <a:stretch/>
          </p:blipFill>
          <p:spPr bwMode="auto">
            <a:xfrm rot="21439639">
              <a:off x="8327356" y="1704655"/>
              <a:ext cx="463008" cy="1118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0" name="Rectangle 69"/>
            <p:cNvSpPr/>
            <p:nvPr/>
          </p:nvSpPr>
          <p:spPr>
            <a:xfrm>
              <a:off x="6266436" y="869335"/>
              <a:ext cx="24073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Gain de poids (mouton)</a:t>
              </a:r>
              <a:endParaRPr lang="fr-FR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3969941" y="3548381"/>
            <a:ext cx="5201534" cy="2616923"/>
            <a:chOff x="3969941" y="3548381"/>
            <a:chExt cx="5201534" cy="261692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55594" y="3959898"/>
              <a:ext cx="2348854" cy="1769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941" y="5584849"/>
              <a:ext cx="5030609" cy="580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6" name="Flèche droite 65"/>
            <p:cNvSpPr/>
            <p:nvPr/>
          </p:nvSpPr>
          <p:spPr>
            <a:xfrm>
              <a:off x="4719439" y="4980858"/>
              <a:ext cx="720080" cy="2529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292080" y="3548381"/>
              <a:ext cx="38793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Emissions de méthane et azote urinaire</a:t>
              </a:r>
              <a:endParaRPr lang="fr-FR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899592" y="3989961"/>
            <a:ext cx="3005286" cy="2539768"/>
            <a:chOff x="899592" y="3989961"/>
            <a:chExt cx="3005286" cy="2539768"/>
          </a:xfrm>
        </p:grpSpPr>
        <p:sp>
          <p:nvSpPr>
            <p:cNvPr id="101" name="Rectangle 14"/>
            <p:cNvSpPr/>
            <p:nvPr/>
          </p:nvSpPr>
          <p:spPr>
            <a:xfrm>
              <a:off x="1043300" y="4951025"/>
              <a:ext cx="2034347" cy="55399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Sainfoin (SF)</a:t>
              </a:r>
            </a:p>
            <a:p>
              <a:pPr algn="ctr"/>
              <a:r>
                <a:rPr lang="fr-FR" sz="1200" i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Onobrychis</a:t>
              </a:r>
              <a:r>
                <a:rPr lang="fr-FR" sz="1200" i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200" i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viciifolia</a:t>
              </a:r>
              <a:endParaRPr lang="fr-F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ttangolo 56"/>
            <p:cNvSpPr/>
            <p:nvPr/>
          </p:nvSpPr>
          <p:spPr>
            <a:xfrm>
              <a:off x="899592" y="5737453"/>
              <a:ext cx="2448617" cy="2800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Tannins condensés</a:t>
              </a:r>
              <a:endPara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lèche droite 30"/>
            <p:cNvSpPr/>
            <p:nvPr/>
          </p:nvSpPr>
          <p:spPr>
            <a:xfrm rot="2831710">
              <a:off x="804966" y="4223551"/>
              <a:ext cx="720080" cy="2529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5" name="Image 24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7" t="1233" r="2118" b="1233"/>
            <a:stretch>
              <a:fillRect/>
            </a:stretch>
          </p:blipFill>
          <p:spPr bwMode="auto">
            <a:xfrm>
              <a:off x="2987824" y="5729445"/>
              <a:ext cx="774060" cy="800284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</p:spPr>
        </p:pic>
        <p:pic>
          <p:nvPicPr>
            <p:cNvPr id="32" name="Image 31" descr="Afficher l'image d'origine"/>
            <p:cNvPicPr/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9251" y="4844671"/>
              <a:ext cx="765627" cy="62949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" name="Groupe 1"/>
          <p:cNvGrpSpPr/>
          <p:nvPr/>
        </p:nvGrpSpPr>
        <p:grpSpPr>
          <a:xfrm>
            <a:off x="844695" y="908720"/>
            <a:ext cx="3792493" cy="1359893"/>
            <a:chOff x="844695" y="908720"/>
            <a:chExt cx="3792493" cy="1359893"/>
          </a:xfrm>
        </p:grpSpPr>
        <p:sp>
          <p:nvSpPr>
            <p:cNvPr id="102" name="Rectangle 14"/>
            <p:cNvSpPr/>
            <p:nvPr/>
          </p:nvSpPr>
          <p:spPr>
            <a:xfrm>
              <a:off x="1253936" y="908720"/>
              <a:ext cx="2093664" cy="55399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Trèfle violet (RC)</a:t>
              </a:r>
              <a:endParaRPr lang="fr-FR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1200" i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Trifolium </a:t>
              </a:r>
              <a:r>
                <a:rPr lang="fr-FR" sz="1200" i="1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pratense</a:t>
              </a:r>
              <a:endParaRPr lang="fr-FR" sz="1200" i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tangolo 181"/>
            <p:cNvSpPr/>
            <p:nvPr/>
          </p:nvSpPr>
          <p:spPr>
            <a:xfrm>
              <a:off x="1655837" y="1815227"/>
              <a:ext cx="21659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Polyphenol </a:t>
              </a:r>
              <a:r>
                <a:rPr lang="en-GB" sz="1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oxydase</a:t>
              </a:r>
              <a:endPara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lèche droite 29"/>
            <p:cNvSpPr/>
            <p:nvPr/>
          </p:nvSpPr>
          <p:spPr>
            <a:xfrm rot="19913440">
              <a:off x="844695" y="1816471"/>
              <a:ext cx="720080" cy="2529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6" name="Picture 3" descr="C:\Users\Gozz\Dropbox\Artículos\05_Congresos internacionales\2015_EAAP Polonia\EAAP INRA-Catania\Red clover (3).jpg"/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84"/>
            <a:stretch>
              <a:fillRect/>
            </a:stretch>
          </p:blipFill>
          <p:spPr bwMode="auto">
            <a:xfrm>
              <a:off x="3492226" y="908721"/>
              <a:ext cx="825304" cy="553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6" name="Picture 2" descr="Afficher l'image d'origine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92" t="12136" b="10153"/>
            <a:stretch/>
          </p:blipFill>
          <p:spPr bwMode="auto">
            <a:xfrm>
              <a:off x="3814995" y="1558748"/>
              <a:ext cx="822193" cy="709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8036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54360" y="-99392"/>
            <a:ext cx="6022504" cy="1143000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Apports et perspectives</a:t>
            </a:r>
            <a:endParaRPr lang="fr-F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836712"/>
            <a:ext cx="8229600" cy="1296144"/>
          </a:xfrm>
        </p:spPr>
        <p:txBody>
          <a:bodyPr>
            <a:normAutofit/>
          </a:bodyPr>
          <a:lstStyle/>
          <a:p>
            <a:pPr marL="171450" lvl="1" indent="-171450">
              <a:buClr>
                <a:srgbClr val="C5DD01"/>
              </a:buClr>
              <a:buFont typeface="Wingdings" pitchFamily="2" charset="2"/>
              <a:buChar char="v"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Nutrition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animale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avantages différents selon les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espèces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buClr>
                <a:srgbClr val="C5DD01"/>
              </a:buClr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Trèfle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violet: qualité du fourrage et performances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animales</a:t>
            </a:r>
          </a:p>
          <a:p>
            <a:pPr marL="742950" lvl="2" indent="-342900">
              <a:buClr>
                <a:srgbClr val="C5DD01"/>
              </a:buClr>
            </a:pP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Sainfoin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 réduction des rejets polluants</a:t>
            </a:r>
          </a:p>
          <a:p>
            <a:pPr marL="0" indent="0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35496" y="2204865"/>
            <a:ext cx="8928992" cy="1332150"/>
            <a:chOff x="35496" y="2204865"/>
            <a:chExt cx="8928992" cy="1332150"/>
          </a:xfrm>
        </p:grpSpPr>
        <p:sp>
          <p:nvSpPr>
            <p:cNvPr id="9" name="Rectangle 8"/>
            <p:cNvSpPr/>
            <p:nvPr/>
          </p:nvSpPr>
          <p:spPr>
            <a:xfrm>
              <a:off x="152340" y="2545480"/>
              <a:ext cx="307778" cy="9691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" name="Groupe 5"/>
            <p:cNvGrpSpPr/>
            <p:nvPr/>
          </p:nvGrpSpPr>
          <p:grpSpPr>
            <a:xfrm>
              <a:off x="35496" y="2204865"/>
              <a:ext cx="8928992" cy="1332150"/>
              <a:chOff x="35496" y="2204865"/>
              <a:chExt cx="8928992" cy="1332150"/>
            </a:xfrm>
          </p:grpSpPr>
          <p:sp>
            <p:nvSpPr>
              <p:cNvPr id="4" name="Espace réservé du contenu 2"/>
              <p:cNvSpPr txBox="1">
                <a:spLocks/>
              </p:cNvSpPr>
              <p:nvPr/>
            </p:nvSpPr>
            <p:spPr>
              <a:xfrm>
                <a:off x="35496" y="2204865"/>
                <a:ext cx="8928992" cy="13321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lvl="1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GB" sz="2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GB" sz="2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Avancées</a:t>
                </a:r>
                <a:r>
                  <a:rPr lang="en-GB" sz="2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du p</a:t>
                </a:r>
                <a:r>
                  <a:rPr lang="fr-FR" sz="2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rojet</a:t>
                </a:r>
                <a:r>
                  <a:rPr lang="fr-FR" sz="2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sz="22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LegumePlus</a:t>
                </a:r>
                <a:r>
                  <a:rPr lang="fr-FR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</a:p>
              <a:p>
                <a:pPr marL="742950" lvl="2" indent="-342900" algn="just">
                  <a:buClr>
                    <a:srgbClr val="C5DD01"/>
                  </a:buClr>
                </a:pPr>
                <a:r>
                  <a:rPr lang="fr-F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Effet antiparasitaires des </a:t>
                </a:r>
                <a:r>
                  <a:rPr lang="fr-FR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tannins condensés (réponse aux problèmes de  multi-résistance aux anthelminthiques chimiques)</a:t>
                </a:r>
                <a:endParaRPr lang="fr-FR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lvl="2" indent="-342900" algn="just">
                  <a:buClr>
                    <a:srgbClr val="C5DD01"/>
                  </a:buClr>
                </a:pPr>
                <a:r>
                  <a:rPr lang="fr-FR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Amélioration de la qualité des produits animaux (AGPI</a:t>
                </a:r>
                <a:r>
                  <a:rPr lang="fr-FR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fr-FR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fr-F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6200000">
                <a:off x="-189537" y="2887358"/>
                <a:ext cx="99153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Activités</a:t>
                </a:r>
                <a:endParaRPr lang="fr-FR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1" name="Groupe 10"/>
          <p:cNvGrpSpPr/>
          <p:nvPr/>
        </p:nvGrpSpPr>
        <p:grpSpPr>
          <a:xfrm>
            <a:off x="35496" y="3645022"/>
            <a:ext cx="8928992" cy="1251943"/>
            <a:chOff x="35496" y="3645022"/>
            <a:chExt cx="8928992" cy="1251943"/>
          </a:xfrm>
        </p:grpSpPr>
        <p:sp>
          <p:nvSpPr>
            <p:cNvPr id="8" name="Rectangle 7"/>
            <p:cNvSpPr/>
            <p:nvPr/>
          </p:nvSpPr>
          <p:spPr>
            <a:xfrm>
              <a:off x="152339" y="3645022"/>
              <a:ext cx="307778" cy="12237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-319743" y="4117105"/>
              <a:ext cx="125194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Mécanismes</a:t>
              </a:r>
              <a:endParaRPr lang="fr-FR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Espace réservé du contenu 2"/>
            <p:cNvSpPr txBox="1">
              <a:spLocks/>
            </p:cNvSpPr>
            <p:nvPr/>
          </p:nvSpPr>
          <p:spPr>
            <a:xfrm>
              <a:off x="35496" y="3717032"/>
              <a:ext cx="8928992" cy="11799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42950" lvl="2" indent="-342900" algn="just">
                <a:buClr>
                  <a:srgbClr val="C5DD01"/>
                </a:buClr>
              </a:pPr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Amélioration </a:t>
              </a:r>
              <a:r>
                <a:rPr lang="fr-FR" sz="2200" dirty="0">
                  <a:latin typeface="Arial" panose="020B0604020202020204" pitchFamily="34" charset="0"/>
                  <a:cs typeface="Arial" panose="020B0604020202020204" pitchFamily="34" charset="0"/>
                </a:rPr>
                <a:t>des connaissances sur interactions génotype </a:t>
              </a:r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× </a:t>
              </a:r>
              <a:r>
                <a:rPr lang="fr-FR" sz="2200" dirty="0">
                  <a:latin typeface="Arial" panose="020B0604020202020204" pitchFamily="34" charset="0"/>
                  <a:cs typeface="Arial" panose="020B0604020202020204" pitchFamily="34" charset="0"/>
                </a:rPr>
                <a:t>environnement </a:t>
              </a:r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sur </a:t>
              </a:r>
              <a:r>
                <a:rPr lang="fr-FR" sz="2200" dirty="0">
                  <a:latin typeface="Arial" panose="020B0604020202020204" pitchFamily="34" charset="0"/>
                  <a:cs typeface="Arial" panose="020B0604020202020204" pitchFamily="34" charset="0"/>
                </a:rPr>
                <a:t>synthèse des tannins</a:t>
              </a:r>
            </a:p>
            <a:p>
              <a:pPr marL="742950" lvl="2" indent="-342900" algn="just">
                <a:buClr>
                  <a:srgbClr val="C5DD01"/>
                </a:buClr>
              </a:pPr>
              <a:r>
                <a:rPr lang="fr-FR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Elucidation des relations entre structure des tannins et activité biologique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fr-FR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endParaRPr lang="fr-FR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144910" y="5084787"/>
            <a:ext cx="9001000" cy="2664296"/>
            <a:chOff x="144910" y="5084787"/>
            <a:chExt cx="9001000" cy="2664296"/>
          </a:xfrm>
        </p:grpSpPr>
        <p:grpSp>
          <p:nvGrpSpPr>
            <p:cNvPr id="13" name="Groupe 12"/>
            <p:cNvGrpSpPr/>
            <p:nvPr/>
          </p:nvGrpSpPr>
          <p:grpSpPr>
            <a:xfrm>
              <a:off x="144910" y="5084787"/>
              <a:ext cx="9001000" cy="2664296"/>
              <a:chOff x="144910" y="5084787"/>
              <a:chExt cx="9001000" cy="2664296"/>
            </a:xfrm>
          </p:grpSpPr>
          <p:sp>
            <p:nvSpPr>
              <p:cNvPr id="5" name="Espace réservé du contenu 2"/>
              <p:cNvSpPr txBox="1">
                <a:spLocks/>
              </p:cNvSpPr>
              <p:nvPr/>
            </p:nvSpPr>
            <p:spPr>
              <a:xfrm>
                <a:off x="144910" y="5084787"/>
                <a:ext cx="9001000" cy="26642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lvl="1" indent="-171450">
                  <a:buClr>
                    <a:srgbClr val="C5DD01"/>
                  </a:buClr>
                  <a:buFont typeface="Wingdings" pitchFamily="2" charset="2"/>
                  <a:buChar char="v"/>
                </a:pPr>
                <a:r>
                  <a:rPr lang="en-GB" sz="2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fr-FR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Impact</a:t>
                </a:r>
                <a:endParaRPr lang="fr-FR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fr-FR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fr-F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3928" y="5380061"/>
                <a:ext cx="1147016" cy="8530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0" name="Picture 4" descr="Cotswold Grass Seeds Direct logo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79712" y="5380061"/>
                <a:ext cx="1609725" cy="8572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050" name="Picture 2" descr="MG2MIX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5193406"/>
              <a:ext cx="1135732" cy="1135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167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</TotalTime>
  <Words>196</Words>
  <Application>Microsoft Office PowerPoint</Application>
  <PresentationFormat>Affichage à l'écran (4:3)</PresentationFormat>
  <Paragraphs>48</Paragraphs>
  <Slides>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Des légumineuses bioactives pour améliorer la qualité du fourrage et réduire les émissions polluantes des ruminants </vt:lpstr>
      <vt:lpstr>Contexte et objectifs</vt:lpstr>
      <vt:lpstr>Présentation PowerPoint</vt:lpstr>
      <vt:lpstr>Apports et perspectives</vt:lpstr>
    </vt:vector>
  </TitlesOfParts>
  <Company>INRA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Muriel Mambrini-Doudet</dc:creator>
  <cp:lastModifiedBy>vniderkorn</cp:lastModifiedBy>
  <cp:revision>49</cp:revision>
  <dcterms:created xsi:type="dcterms:W3CDTF">2016-11-02T05:11:36Z</dcterms:created>
  <dcterms:modified xsi:type="dcterms:W3CDTF">2016-11-08T08:29:31Z</dcterms:modified>
</cp:coreProperties>
</file>