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310" r:id="rId4"/>
    <p:sldId id="300" r:id="rId5"/>
    <p:sldId id="307" r:id="rId6"/>
    <p:sldId id="305" r:id="rId7"/>
    <p:sldId id="324" r:id="rId8"/>
    <p:sldId id="311" r:id="rId9"/>
    <p:sldId id="260" r:id="rId10"/>
    <p:sldId id="296" r:id="rId11"/>
    <p:sldId id="328" r:id="rId12"/>
    <p:sldId id="281" r:id="rId13"/>
    <p:sldId id="309" r:id="rId14"/>
    <p:sldId id="312" r:id="rId15"/>
    <p:sldId id="316" r:id="rId16"/>
    <p:sldId id="321" r:id="rId17"/>
    <p:sldId id="313" r:id="rId18"/>
    <p:sldId id="322" r:id="rId19"/>
    <p:sldId id="295" r:id="rId20"/>
    <p:sldId id="326" r:id="rId21"/>
    <p:sldId id="314" r:id="rId22"/>
    <p:sldId id="288" r:id="rId23"/>
    <p:sldId id="289" r:id="rId24"/>
    <p:sldId id="290" r:id="rId25"/>
    <p:sldId id="291" r:id="rId26"/>
    <p:sldId id="292" r:id="rId27"/>
    <p:sldId id="293" r:id="rId28"/>
    <p:sldId id="325" r:id="rId29"/>
    <p:sldId id="275" r:id="rId30"/>
    <p:sldId id="294" r:id="rId31"/>
    <p:sldId id="329" r:id="rId32"/>
    <p:sldId id="271" r:id="rId33"/>
    <p:sldId id="315" r:id="rId34"/>
    <p:sldId id="280" r:id="rId35"/>
  </p:sldIdLst>
  <p:sldSz cx="9144000" cy="6858000" type="screen4x3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59"/>
            <p14:sldId id="310"/>
            <p14:sldId id="300"/>
            <p14:sldId id="307"/>
            <p14:sldId id="305"/>
            <p14:sldId id="324"/>
            <p14:sldId id="311"/>
            <p14:sldId id="260"/>
            <p14:sldId id="296"/>
            <p14:sldId id="328"/>
            <p14:sldId id="281"/>
            <p14:sldId id="309"/>
            <p14:sldId id="312"/>
            <p14:sldId id="316"/>
            <p14:sldId id="321"/>
            <p14:sldId id="313"/>
            <p14:sldId id="322"/>
            <p14:sldId id="295"/>
            <p14:sldId id="326"/>
            <p14:sldId id="314"/>
            <p14:sldId id="288"/>
            <p14:sldId id="289"/>
            <p14:sldId id="290"/>
            <p14:sldId id="291"/>
            <p14:sldId id="292"/>
            <p14:sldId id="293"/>
            <p14:sldId id="325"/>
            <p14:sldId id="275"/>
            <p14:sldId id="294"/>
            <p14:sldId id="329"/>
            <p14:sldId id="271"/>
            <p14:sldId id="315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872" autoAdjust="0"/>
  </p:normalViewPr>
  <p:slideViewPr>
    <p:cSldViewPr>
      <p:cViewPr varScale="1">
        <p:scale>
          <a:sx n="95" d="100"/>
          <a:sy n="95" d="100"/>
        </p:scale>
        <p:origin x="-9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E778-F3C0-4326-8F8E-78098520DEB7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153D9-857B-4E21-996C-38B89B089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29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73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2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2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2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28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28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01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Sur le point 3 insister</a:t>
            </a:r>
            <a:r>
              <a:rPr lang="fr-FR" baseline="0" dirty="0" smtClean="0"/>
              <a:t> sur el fait que els auteurs peuvent être sollicités pour définir les limites naturelles …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55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470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2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85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58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37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281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20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97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97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52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Programme multi-échelle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38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25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25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25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Standardisation pas suffisante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27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27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153D9-857B-4E21-996C-38B89B08973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481B-8CED-457F-8DAA-CECA0F4322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570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9196" y="3843045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L’harmonisation des Référentiels Régionaux Pédologiques (RRP)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15622" y="6453336"/>
            <a:ext cx="1904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juillet 2016</a:t>
            </a:r>
            <a:endParaRPr lang="fr-FR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gissol.fr/wp-content/uploads/2015/07/logo-G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674268" cy="8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99196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	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836712"/>
            <a:ext cx="891277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Sémantique </a:t>
            </a: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Système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UCS, UTS, strates, format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DoneSol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5DD01"/>
              </a:buClr>
            </a:pPr>
            <a:r>
              <a:rPr lang="fr-FR" i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Lien vers le dictionnaire de données </a:t>
            </a:r>
            <a:r>
              <a:rPr lang="fr-FR" i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DoneSol</a:t>
            </a:r>
            <a:r>
              <a:rPr lang="fr-FR" i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: https://dw3.gissol.fr/fichiers/dictionnaire-donesol-igcs.pdf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Graphique </a:t>
            </a: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Tracés des UCS selon synthèse et interprétation de données de terrain ou de données anciennes (cartes et profils)</a:t>
            </a:r>
          </a:p>
          <a:p>
            <a:pPr>
              <a:buClr>
                <a:srgbClr val="C5DD01"/>
              </a:buClr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Auteurs multiples, organismes divers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Programme conduit sur 25 ans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99196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	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836712"/>
            <a:ext cx="891277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Sémantique </a:t>
            </a: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Système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UCS, UTS, strates, format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DoneSol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5DD01"/>
              </a:buClr>
            </a:pPr>
            <a:r>
              <a:rPr lang="fr-FR" i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Lien vers le dictionnaire de données </a:t>
            </a:r>
            <a:r>
              <a:rPr lang="fr-FR" i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DoneSol</a:t>
            </a:r>
            <a:r>
              <a:rPr lang="fr-FR" i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: https://dw3.gissol.fr/fichiers/dictionnaire-donesol-igcs.pdf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Graphique </a:t>
            </a:r>
            <a:r>
              <a:rPr lang="fr-FR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Tracés des UCS selon synthèse et interprétation de données de terrain ou de données anciennes (cartes et profils)</a:t>
            </a:r>
          </a:p>
          <a:p>
            <a:pPr>
              <a:buClr>
                <a:srgbClr val="C5DD01"/>
              </a:buClr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Auteurs multiples, organismes divers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Programme conduit sur 25 ans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9553" y="5138028"/>
            <a:ext cx="5004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Clr>
                <a:srgbClr val="C5DD01"/>
              </a:buClr>
              <a:buFont typeface="Wingdings"/>
              <a:buChar char="è"/>
            </a:pPr>
            <a:r>
              <a:rPr lang="fr-FR" sz="2800" b="1" u="sng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Hétérogénéités entre RRP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99196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	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980728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Pour pallier ces variations inter-RRP</a:t>
            </a:r>
          </a:p>
          <a:p>
            <a:pPr marL="742950" lvl="1" indent="-285750"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Standardisation nationale des méthodes :</a:t>
            </a: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CCTG</a:t>
            </a: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DoneSol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Dictionnaire de données + guide de saisie</a:t>
            </a: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Formations</a:t>
            </a: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lvl="2">
              <a:buClr>
                <a:srgbClr val="C5DD01"/>
              </a:buClr>
            </a:pP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Clr>
                <a:srgbClr val="C5DD01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Règle : pour tout nouveau RRP, l’auteur s’appuie sur les RRP contigus 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99196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	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98072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b="1" i="1" u="sng" dirty="0" smtClean="0">
                <a:latin typeface="Arial" pitchFamily="34" charset="0"/>
                <a:cs typeface="Arial" pitchFamily="34" charset="0"/>
              </a:rPr>
              <a:t>Harmonisation nécessaire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pour :</a:t>
            </a:r>
          </a:p>
          <a:p>
            <a:pPr marL="285750" indent="-2857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Avoir une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cohérence nationale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des RRP</a:t>
            </a: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Avoir une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continuité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au-delà des limites administratives</a:t>
            </a: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Avoir une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information plus précise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que la BDGSF</a:t>
            </a:r>
          </a:p>
          <a:p>
            <a:pPr lvl="2">
              <a:buClr>
                <a:srgbClr val="C5DD0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Répondre à des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demandes inter-régionales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(exemple : nouvelles régions) 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OBJECTIFS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_03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7544" y="1401738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Construire une carte au 1/250 000 des sols de France associée à une base de données au format national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DoneSol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Être « économe » en terme de construction de la nouvelle base de données France entière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Harmoniser uniquement les polygones en contact avec les limites des RRP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Avoir un impact minimum sur données sémantiques originelles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Objectifs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7544" y="1401738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Construire une carte au 1/250 000 des sols de France associée à une base de données au format national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DoneSol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Être « économe » en terme de construction de la nouvelle base de données France entière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Travailler uniquement les polygones en contact avec les limites des RRP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Avoir un impact minimum sur données sémantiques originelles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Objectifs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7544" y="1401738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Utiliser une méthode générique, applicable en tout point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groupe de réflexion sur la méthode (atelier Réseau Mixte Technologique Sols &amp; Territoires le 27 mai 2014) </a:t>
            </a:r>
          </a:p>
          <a:p>
            <a:pPr lvl="1">
              <a:buClr>
                <a:srgbClr val="C5DD0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5DD0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Employer des outils de Cartographie Numérique pour prédire spatialement les types de sols (GBM sous R) </a:t>
            </a:r>
            <a:endParaRPr lang="fr-FR" sz="24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5DD01"/>
              </a:buClr>
            </a:pP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Aide au choix pour les auteurs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Objectifs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7544" y="1401738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Utiliser une méthode générique, applicable en tout point</a:t>
            </a:r>
          </a:p>
          <a:p>
            <a:pPr>
              <a:buClr>
                <a:srgbClr val="C5DD0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groupe de réflexion sur la méthode (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atelier Réseau Mixte Technologique Sols &amp; Territoires le 27 mai 2014) </a:t>
            </a:r>
          </a:p>
          <a:p>
            <a:pPr lvl="1">
              <a:buClr>
                <a:srgbClr val="C5DD0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5DD0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Employer des outils de Cartographie Numérique pour prédire spatialement les types de sols (GBM sous R)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5DD01"/>
              </a:buClr>
            </a:pPr>
            <a:r>
              <a:rPr lang="fr-FR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Aide au choix pour les auteurs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Objectifs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95536" y="110316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Ajuster ces prédictions pour obtenir un consensus des auteurs des RRP sur le tracé harmonisé	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Fusion d’UCS issues de RRP différents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Création de nouvelles UCS</a:t>
            </a:r>
          </a:p>
          <a:p>
            <a:pPr lvl="1">
              <a:buClr>
                <a:srgbClr val="C5DD01"/>
              </a:buClr>
            </a:pP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5DD01"/>
              </a:buClr>
            </a:pP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Construction graphique et sémantique 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Toujours en concertation avec les auteurs des RRP</a:t>
            </a:r>
            <a:endParaRPr lang="fr-FR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Objectifs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SOMMAIRE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268760"/>
            <a:ext cx="72332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 – Programme IGCS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Contexte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Objectifs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Étapes et méthodologie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Résultat et état d’avancement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Suites et Perspectives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95536" y="110316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Ajuster ces prédictions pour obtenir un consensus des auteurs des RRP sur le tracé harmonisé	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Fusion d’UCS issues de RRP différents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Création de nouvelles UCS</a:t>
            </a:r>
          </a:p>
          <a:p>
            <a:pPr lvl="1">
              <a:buClr>
                <a:srgbClr val="C5DD01"/>
              </a:buClr>
            </a:pP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5DD01"/>
              </a:buClr>
            </a:pP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Construction graphique et sémantique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Toujours en concertation avec les auteurs des RRP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Objectifs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ETAPES &amp; METHODOLOGIE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_04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21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44624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Étapes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88352" y="620688"/>
            <a:ext cx="3960440" cy="340519"/>
          </a:xfrm>
          <a:prstGeom prst="round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Préparation des données RRP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88024" y="37544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Intégration des données sémantiques (table UCS) aux couches graphiques </a:t>
            </a:r>
          </a:p>
          <a:p>
            <a:r>
              <a:rPr lang="fr-FR" sz="1600" i="1" dirty="0" smtClean="0">
                <a:sym typeface="Wingdings" panose="05000000000000000000" pitchFamily="2" charset="2"/>
              </a:rPr>
              <a:t> </a:t>
            </a:r>
            <a:r>
              <a:rPr lang="fr-FR" sz="1600" i="1" u="sng" dirty="0" smtClean="0">
                <a:sym typeface="Wingdings" panose="05000000000000000000" pitchFamily="2" charset="2"/>
              </a:rPr>
              <a:t>Informations supplémentaires</a:t>
            </a:r>
            <a:endParaRPr lang="fr-FR" sz="1600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348792" y="725209"/>
            <a:ext cx="439232" cy="1115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663790" y="188641"/>
            <a:ext cx="4136900" cy="122413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44624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Étapes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8352" y="1137996"/>
            <a:ext cx="3960440" cy="340519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Identification des environnements similaires (PRN)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1715402"/>
            <a:ext cx="3960440" cy="578882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Sélection des polygones des UCS situés aux limites des 2 RRP (hors UCS non sol)</a:t>
            </a:r>
            <a:endParaRPr lang="fr-FR" sz="1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>
            <a:stCxn id="7" idx="2"/>
            <a:endCxn id="9" idx="0"/>
          </p:cNvCxnSpPr>
          <p:nvPr/>
        </p:nvCxnSpPr>
        <p:spPr>
          <a:xfrm>
            <a:off x="2368572" y="1478515"/>
            <a:ext cx="7184" cy="2368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50" idx="2"/>
            <a:endCxn id="7" idx="0"/>
          </p:cNvCxnSpPr>
          <p:nvPr/>
        </p:nvCxnSpPr>
        <p:spPr>
          <a:xfrm>
            <a:off x="2368572" y="961207"/>
            <a:ext cx="0" cy="1767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88352" y="620688"/>
            <a:ext cx="3960440" cy="340519"/>
          </a:xfrm>
          <a:prstGeom prst="round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Préparation des données RRP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860032" y="1700808"/>
            <a:ext cx="3744416" cy="1877960"/>
            <a:chOff x="4932040" y="592044"/>
            <a:chExt cx="3744416" cy="1877960"/>
          </a:xfrm>
        </p:grpSpPr>
        <p:grpSp>
          <p:nvGrpSpPr>
            <p:cNvPr id="21" name="Groupe 20"/>
            <p:cNvGrpSpPr/>
            <p:nvPr/>
          </p:nvGrpSpPr>
          <p:grpSpPr>
            <a:xfrm>
              <a:off x="5427443" y="1312124"/>
              <a:ext cx="2528932" cy="1157880"/>
              <a:chOff x="5752691" y="1355298"/>
              <a:chExt cx="3384377" cy="1549549"/>
            </a:xfrm>
          </p:grpSpPr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8492" y="1375375"/>
                <a:ext cx="1508576" cy="150939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2691" y="1355298"/>
                <a:ext cx="1548705" cy="154954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ZoneTexte 1"/>
            <p:cNvSpPr txBox="1"/>
            <p:nvPr/>
          </p:nvSpPr>
          <p:spPr>
            <a:xfrm>
              <a:off x="4932040" y="592044"/>
              <a:ext cx="3744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/>
                <a:t>Découpage des zones cibles selon les PRN identifiées comme similaires</a:t>
              </a:r>
              <a:endParaRPr lang="fr-FR" sz="1600" i="1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91944" y="96120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Sollicitation des auteurs des RRP pour définir les limites naturelles</a:t>
            </a:r>
            <a:endParaRPr lang="fr-FR" sz="1600" i="1" dirty="0"/>
          </a:p>
        </p:txBody>
      </p:sp>
      <p:sp>
        <p:nvSpPr>
          <p:cNvPr id="19" name="Flèche droite 18"/>
          <p:cNvSpPr/>
          <p:nvPr/>
        </p:nvSpPr>
        <p:spPr>
          <a:xfrm>
            <a:off x="4348792" y="1229265"/>
            <a:ext cx="439232" cy="111503"/>
          </a:xfrm>
          <a:prstGeom prst="rightArrow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4572000" y="692696"/>
            <a:ext cx="4136900" cy="3142109"/>
          </a:xfrm>
          <a:prstGeom prst="round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4355976" y="1949091"/>
            <a:ext cx="439232" cy="111503"/>
          </a:xfrm>
          <a:prstGeom prst="rightArrow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44624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Étapes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8352" y="1137996"/>
            <a:ext cx="3960440" cy="340519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Identification des environnements similaires (PRN)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1715402"/>
            <a:ext cx="3960440" cy="578882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Sélection des polygones des UCS situés aux limites des 2 RRP (hors UCS non sol)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Connecteur droit avec flèche 15"/>
          <p:cNvCxnSpPr>
            <a:stCxn id="7" idx="2"/>
            <a:endCxn id="9" idx="0"/>
          </p:cNvCxnSpPr>
          <p:nvPr/>
        </p:nvCxnSpPr>
        <p:spPr>
          <a:xfrm>
            <a:off x="2368572" y="1478515"/>
            <a:ext cx="7184" cy="2368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95536" y="2578089"/>
            <a:ext cx="3960440" cy="578882"/>
          </a:xfrm>
          <a:prstGeom prst="round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Préparation des covariables pertinentes pour prédire les sols (MNT, dérivés de MNT, géologie…)</a:t>
            </a:r>
            <a:endParaRPr lang="fr-FR" sz="1400" b="1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375756" y="2294284"/>
            <a:ext cx="0" cy="2866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50" idx="2"/>
            <a:endCxn id="7" idx="0"/>
          </p:cNvCxnSpPr>
          <p:nvPr/>
        </p:nvCxnSpPr>
        <p:spPr>
          <a:xfrm>
            <a:off x="2368572" y="961207"/>
            <a:ext cx="0" cy="1767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88352" y="620688"/>
            <a:ext cx="3960440" cy="340519"/>
          </a:xfrm>
          <a:prstGeom prst="round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Préparation des données RRP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614357" y="1848020"/>
            <a:ext cx="4274948" cy="1224271"/>
            <a:chOff x="4644008" y="1988705"/>
            <a:chExt cx="4274948" cy="1224271"/>
          </a:xfrm>
        </p:grpSpPr>
        <p:pic>
          <p:nvPicPr>
            <p:cNvPr id="27" name="Picture 4" descr="dérivés du MNT_ombr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988705"/>
              <a:ext cx="1113679" cy="762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dérivés du MNT_pent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55" y="2164438"/>
              <a:ext cx="1118497" cy="76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dérivés du MNT_courbur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207" y="2311526"/>
              <a:ext cx="1105486" cy="758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" t="2252" r="2640" b="2553"/>
            <a:stretch>
              <a:fillRect/>
            </a:stretch>
          </p:blipFill>
          <p:spPr bwMode="auto">
            <a:xfrm>
              <a:off x="5136674" y="2463222"/>
              <a:ext cx="1091510" cy="749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ccolade fermante 10"/>
            <p:cNvSpPr/>
            <p:nvPr/>
          </p:nvSpPr>
          <p:spPr>
            <a:xfrm>
              <a:off x="6372200" y="2004843"/>
              <a:ext cx="504056" cy="1081565"/>
            </a:xfrm>
            <a:prstGeom prst="rightBrace">
              <a:avLst>
                <a:gd name="adj1" fmla="val 8333"/>
                <a:gd name="adj2" fmla="val 5185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901672" y="2237935"/>
              <a:ext cx="20172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/>
                <a:t>Même étendue</a:t>
              </a:r>
            </a:p>
            <a:p>
              <a:r>
                <a:rPr lang="fr-FR" sz="1600" i="1" dirty="0" smtClean="0"/>
                <a:t>Même </a:t>
              </a:r>
              <a:r>
                <a:rPr lang="fr-FR" sz="1600" i="1" dirty="0" err="1" smtClean="0"/>
                <a:t>syst</a:t>
              </a:r>
              <a:r>
                <a:rPr lang="fr-FR" sz="1600" i="1" dirty="0" smtClean="0"/>
                <a:t>. Projection</a:t>
              </a:r>
            </a:p>
            <a:p>
              <a:r>
                <a:rPr lang="fr-FR" sz="1600" i="1" dirty="0" smtClean="0"/>
                <a:t>Même résolution </a:t>
              </a:r>
              <a:endParaRPr lang="fr-FR" sz="1600" i="1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571999" y="1412777"/>
            <a:ext cx="4317305" cy="1872208"/>
          </a:xfrm>
          <a:prstGeom prst="round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4355976" y="2852936"/>
            <a:ext cx="439232" cy="11150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4614357" y="1848020"/>
            <a:ext cx="1584176" cy="1224271"/>
            <a:chOff x="4644008" y="1988705"/>
            <a:chExt cx="1584176" cy="1224271"/>
          </a:xfrm>
        </p:grpSpPr>
        <p:pic>
          <p:nvPicPr>
            <p:cNvPr id="37" name="Picture 4" descr="dérivés du MNT_ombr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988705"/>
              <a:ext cx="1113679" cy="762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" descr="dérivés du MNT_pent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55" y="2164438"/>
              <a:ext cx="1118497" cy="76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dérivés du MNT_courbur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207" y="2311526"/>
              <a:ext cx="1105486" cy="758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" t="2252" r="2640" b="2553"/>
            <a:stretch>
              <a:fillRect/>
            </a:stretch>
          </p:blipFill>
          <p:spPr bwMode="auto">
            <a:xfrm>
              <a:off x="5136674" y="2463222"/>
              <a:ext cx="1091510" cy="749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ZoneTexte 12"/>
          <p:cNvSpPr txBox="1"/>
          <p:nvPr/>
        </p:nvSpPr>
        <p:spPr>
          <a:xfrm>
            <a:off x="1299196" y="44624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Étapes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8352" y="1137996"/>
            <a:ext cx="3960440" cy="340519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Identification des environnements similaires (PRN)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1715402"/>
            <a:ext cx="3960440" cy="578882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Sélection des polygones des UCS situés aux limites des 2 RRP (hors UCS non sol)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3392516"/>
            <a:ext cx="3960440" cy="340519"/>
          </a:xfrm>
          <a:prstGeom prst="round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Modèle de prédiction (fonction GBM, sous R)</a:t>
            </a:r>
            <a:endParaRPr lang="fr-FR" sz="1400" b="1" dirty="0"/>
          </a:p>
        </p:txBody>
      </p:sp>
      <p:cxnSp>
        <p:nvCxnSpPr>
          <p:cNvPr id="16" name="Connecteur droit avec flèche 15"/>
          <p:cNvCxnSpPr>
            <a:stCxn id="7" idx="2"/>
            <a:endCxn id="9" idx="0"/>
          </p:cNvCxnSpPr>
          <p:nvPr/>
        </p:nvCxnSpPr>
        <p:spPr>
          <a:xfrm>
            <a:off x="2368572" y="1478515"/>
            <a:ext cx="7184" cy="2368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25" idx="2"/>
          </p:cNvCxnSpPr>
          <p:nvPr/>
        </p:nvCxnSpPr>
        <p:spPr>
          <a:xfrm>
            <a:off x="2375756" y="3156971"/>
            <a:ext cx="0" cy="2327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95536" y="2578089"/>
            <a:ext cx="3960440" cy="578882"/>
          </a:xfrm>
          <a:prstGeom prst="round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Préparation des covariables pertinentes pour prédire les sols (MNT, dérivés de MNT, géologie…)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375756" y="2294284"/>
            <a:ext cx="0" cy="2866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95" y="1701128"/>
            <a:ext cx="1639255" cy="164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Connecteur droit avec flèche 47"/>
          <p:cNvCxnSpPr>
            <a:stCxn id="50" idx="2"/>
            <a:endCxn id="7" idx="0"/>
          </p:cNvCxnSpPr>
          <p:nvPr/>
        </p:nvCxnSpPr>
        <p:spPr>
          <a:xfrm>
            <a:off x="2368572" y="961207"/>
            <a:ext cx="0" cy="1767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88352" y="620688"/>
            <a:ext cx="3960440" cy="340519"/>
          </a:xfrm>
          <a:prstGeom prst="round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Préparation des données RRP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964972" y="1898986"/>
            <a:ext cx="1494896" cy="954107"/>
            <a:chOff x="6289752" y="974788"/>
            <a:chExt cx="1494896" cy="954107"/>
          </a:xfrm>
        </p:grpSpPr>
        <p:sp>
          <p:nvSpPr>
            <p:cNvPr id="4" name="ZoneTexte 3"/>
            <p:cNvSpPr txBox="1"/>
            <p:nvPr/>
          </p:nvSpPr>
          <p:spPr>
            <a:xfrm>
              <a:off x="6289752" y="974788"/>
              <a:ext cx="1494896" cy="9541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Cartographie </a:t>
              </a:r>
            </a:p>
            <a:p>
              <a:pPr algn="ctr"/>
              <a:r>
                <a:rPr lang="fr-FR" sz="1400" dirty="0" smtClean="0"/>
                <a:t>Numérique</a:t>
              </a:r>
            </a:p>
            <a:p>
              <a:endParaRPr lang="fr-FR" sz="1400" dirty="0"/>
            </a:p>
            <a:p>
              <a:pPr algn="ctr"/>
              <a:r>
                <a:rPr lang="fr-FR" sz="1400" dirty="0" smtClean="0"/>
                <a:t>Prédiction de sol</a:t>
              </a:r>
              <a:endParaRPr lang="fr-FR" sz="1400" dirty="0"/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>
              <a:off x="6775783" y="1567650"/>
              <a:ext cx="52098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ZoneTexte 41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4571999" y="1412777"/>
            <a:ext cx="4317305" cy="4719012"/>
          </a:xfrm>
          <a:prstGeom prst="round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>
            <a:off x="4366023" y="3507023"/>
            <a:ext cx="439232" cy="11150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4939600" y="3501008"/>
            <a:ext cx="3545639" cy="2532717"/>
            <a:chOff x="4939600" y="3501008"/>
            <a:chExt cx="3545639" cy="2532717"/>
          </a:xfrm>
        </p:grpSpPr>
        <p:grpSp>
          <p:nvGrpSpPr>
            <p:cNvPr id="14" name="Groupe 13"/>
            <p:cNvGrpSpPr/>
            <p:nvPr/>
          </p:nvGrpSpPr>
          <p:grpSpPr>
            <a:xfrm>
              <a:off x="4939600" y="3501008"/>
              <a:ext cx="3545639" cy="2532717"/>
              <a:chOff x="453605" y="3817375"/>
              <a:chExt cx="3545639" cy="2532717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42" b="21592"/>
              <a:stretch/>
            </p:blipFill>
            <p:spPr>
              <a:xfrm>
                <a:off x="453605" y="3817375"/>
                <a:ext cx="3545639" cy="2163140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688196" y="5980515"/>
                <a:ext cx="1222000" cy="3695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ysClr val="windowText" lastClr="000000"/>
                    </a:solidFill>
                  </a:rPr>
                  <a:t>A vers B</a:t>
                </a:r>
                <a:endParaRPr lang="fr-FR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14944" y="3901820"/>
                <a:ext cx="346503" cy="3695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637857" y="5487810"/>
                <a:ext cx="346503" cy="3695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ysClr val="windowText" lastClr="000000"/>
                    </a:solidFill>
                  </a:rPr>
                  <a:t>B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319719" y="3901819"/>
                <a:ext cx="346503" cy="3695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442632" y="5487809"/>
                <a:ext cx="346503" cy="3695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ysClr val="windowText" lastClr="000000"/>
                    </a:solidFill>
                  </a:rPr>
                  <a:t>B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554492" y="5980515"/>
                <a:ext cx="1222000" cy="3695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ysClr val="windowText" lastClr="000000"/>
                    </a:solidFill>
                  </a:rPr>
                  <a:t>B vers A</a:t>
                </a:r>
                <a:endParaRPr lang="fr-FR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lèche courbée vers le bas 56"/>
              <p:cNvSpPr/>
              <p:nvPr/>
            </p:nvSpPr>
            <p:spPr>
              <a:xfrm rot="1160434" flipH="1">
                <a:off x="3282087" y="4260176"/>
                <a:ext cx="480261" cy="203667"/>
              </a:xfrm>
              <a:prstGeom prst="curvedDownArrow">
                <a:avLst>
                  <a:gd name="adj1" fmla="val 22316"/>
                  <a:gd name="adj2" fmla="val 78665"/>
                  <a:gd name="adj3" fmla="val 44231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lèche courbée vers le bas 57"/>
              <p:cNvSpPr/>
              <p:nvPr/>
            </p:nvSpPr>
            <p:spPr>
              <a:xfrm rot="621937" flipH="1">
                <a:off x="2636073" y="5065017"/>
                <a:ext cx="480261" cy="203667"/>
              </a:xfrm>
              <a:prstGeom prst="curvedDownArrow">
                <a:avLst>
                  <a:gd name="adj1" fmla="val 22316"/>
                  <a:gd name="adj2" fmla="val 78665"/>
                  <a:gd name="adj3" fmla="val 44231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Flèche courbée vers le bas 58"/>
            <p:cNvSpPr/>
            <p:nvPr/>
          </p:nvSpPr>
          <p:spPr>
            <a:xfrm rot="1559820">
              <a:off x="5396801" y="4802057"/>
              <a:ext cx="480261" cy="203667"/>
            </a:xfrm>
            <a:prstGeom prst="curvedDownArrow">
              <a:avLst>
                <a:gd name="adj1" fmla="val 22316"/>
                <a:gd name="adj2" fmla="val 78665"/>
                <a:gd name="adj3" fmla="val 4423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0" name="Flèche courbée vers le bas 59"/>
            <p:cNvSpPr/>
            <p:nvPr/>
          </p:nvSpPr>
          <p:spPr>
            <a:xfrm rot="1559820">
              <a:off x="6006305" y="4048446"/>
              <a:ext cx="480261" cy="203667"/>
            </a:xfrm>
            <a:prstGeom prst="curvedDownArrow">
              <a:avLst>
                <a:gd name="adj1" fmla="val 22316"/>
                <a:gd name="adj2" fmla="val 78665"/>
                <a:gd name="adj3" fmla="val 4423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9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44624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Étapes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8352" y="1137996"/>
            <a:ext cx="3960440" cy="340519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Identification des environnements similaires (PRN)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1715402"/>
            <a:ext cx="3960440" cy="578882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Sélection des polygones des UCS situés aux limites des 2 RRP (hors UCS non sol)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3392516"/>
            <a:ext cx="3960440" cy="340519"/>
          </a:xfrm>
          <a:prstGeom prst="round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Modèle de prédiction (fonction GBM, sous R)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3923902"/>
            <a:ext cx="3960440" cy="81724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Soumission des résultats des prédictions aux différents auteurs des RRP pour les aider dans leur choix d’harmonisation des polygones</a:t>
            </a:r>
            <a:endParaRPr lang="fr-FR" sz="1400" b="1" dirty="0"/>
          </a:p>
        </p:txBody>
      </p:sp>
      <p:cxnSp>
        <p:nvCxnSpPr>
          <p:cNvPr id="16" name="Connecteur droit avec flèche 15"/>
          <p:cNvCxnSpPr>
            <a:stCxn id="7" idx="2"/>
            <a:endCxn id="9" idx="0"/>
          </p:cNvCxnSpPr>
          <p:nvPr/>
        </p:nvCxnSpPr>
        <p:spPr>
          <a:xfrm>
            <a:off x="2368572" y="1478515"/>
            <a:ext cx="7184" cy="2368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25" idx="2"/>
          </p:cNvCxnSpPr>
          <p:nvPr/>
        </p:nvCxnSpPr>
        <p:spPr>
          <a:xfrm>
            <a:off x="2375756" y="3156971"/>
            <a:ext cx="0" cy="2327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375756" y="3733035"/>
            <a:ext cx="0" cy="1908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95536" y="2578089"/>
            <a:ext cx="3960440" cy="578882"/>
          </a:xfrm>
          <a:prstGeom prst="round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Préparation des covariables pertinentes pour prédire les sols (MNT, dérivés de MNT, géologie…)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375756" y="2294284"/>
            <a:ext cx="0" cy="2866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50" idx="2"/>
            <a:endCxn id="7" idx="0"/>
          </p:cNvCxnSpPr>
          <p:nvPr/>
        </p:nvCxnSpPr>
        <p:spPr>
          <a:xfrm>
            <a:off x="2368572" y="961207"/>
            <a:ext cx="0" cy="1767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88352" y="620688"/>
            <a:ext cx="3960440" cy="340519"/>
          </a:xfrm>
          <a:prstGeom prst="round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Préparation des données RRP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266269" y="2076889"/>
            <a:ext cx="5049493" cy="3191742"/>
            <a:chOff x="4266269" y="2076889"/>
            <a:chExt cx="5049493" cy="3191742"/>
          </a:xfrm>
        </p:grpSpPr>
        <p:grpSp>
          <p:nvGrpSpPr>
            <p:cNvPr id="3" name="Groupe 2"/>
            <p:cNvGrpSpPr/>
            <p:nvPr/>
          </p:nvGrpSpPr>
          <p:grpSpPr>
            <a:xfrm>
              <a:off x="4266269" y="2076889"/>
              <a:ext cx="5049493" cy="3191742"/>
              <a:chOff x="4266269" y="2076889"/>
              <a:chExt cx="5049493" cy="3191742"/>
            </a:xfrm>
          </p:grpSpPr>
          <p:pic>
            <p:nvPicPr>
              <p:cNvPr id="24" name="Image 23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3516804"/>
                <a:ext cx="2053273" cy="1751827"/>
              </a:xfrm>
              <a:prstGeom prst="rect">
                <a:avLst/>
              </a:prstGeom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9209" y="2076889"/>
                <a:ext cx="1567247" cy="1568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Ellipse 1"/>
              <p:cNvSpPr/>
              <p:nvPr/>
            </p:nvSpPr>
            <p:spPr>
              <a:xfrm rot="19768150">
                <a:off x="4266269" y="2295548"/>
                <a:ext cx="5049493" cy="247630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Flèche courbée vers le haut 3"/>
              <p:cNvSpPr/>
              <p:nvPr/>
            </p:nvSpPr>
            <p:spPr>
              <a:xfrm rot="18924923">
                <a:off x="6508123" y="3357311"/>
                <a:ext cx="1123876" cy="731520"/>
              </a:xfrm>
              <a:prstGeom prst="curvedUp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Flèche courbée vers le haut 31"/>
            <p:cNvSpPr/>
            <p:nvPr/>
          </p:nvSpPr>
          <p:spPr>
            <a:xfrm rot="8098043">
              <a:off x="5819360" y="2814338"/>
              <a:ext cx="1123876" cy="731520"/>
            </a:xfrm>
            <a:prstGeom prst="curvedUp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44624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Étapes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8352" y="1137996"/>
            <a:ext cx="3960440" cy="340519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Identification des environnements similaires (PRN)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1715402"/>
            <a:ext cx="3960440" cy="578882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Sélection des polygones des UCS situés aux limites des 2 RRP (hors UCS non sol)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3392516"/>
            <a:ext cx="3960440" cy="340519"/>
          </a:xfrm>
          <a:prstGeom prst="round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Modèle de prédiction (fonction GBM, sous R)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3923902"/>
            <a:ext cx="3960440" cy="81724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Soumission des résultats des prédictions aux différents auteurs des RRP pour les aider dans leur choix d’harmonisation des polygones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4940484"/>
            <a:ext cx="3960440" cy="578882"/>
          </a:xfrm>
          <a:prstGeom prst="roundRect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Modification graphique et sémantique selon propositions des auteurs</a:t>
            </a:r>
            <a:endParaRPr lang="fr-FR" sz="1400" b="1" dirty="0"/>
          </a:p>
        </p:txBody>
      </p:sp>
      <p:cxnSp>
        <p:nvCxnSpPr>
          <p:cNvPr id="16" name="Connecteur droit avec flèche 15"/>
          <p:cNvCxnSpPr>
            <a:stCxn id="7" idx="2"/>
            <a:endCxn id="9" idx="0"/>
          </p:cNvCxnSpPr>
          <p:nvPr/>
        </p:nvCxnSpPr>
        <p:spPr>
          <a:xfrm>
            <a:off x="2368572" y="1478515"/>
            <a:ext cx="7184" cy="2368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25" idx="2"/>
          </p:cNvCxnSpPr>
          <p:nvPr/>
        </p:nvCxnSpPr>
        <p:spPr>
          <a:xfrm>
            <a:off x="2375756" y="3156971"/>
            <a:ext cx="0" cy="2327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375756" y="3733035"/>
            <a:ext cx="0" cy="1908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14" idx="0"/>
          </p:cNvCxnSpPr>
          <p:nvPr/>
        </p:nvCxnSpPr>
        <p:spPr>
          <a:xfrm>
            <a:off x="2375756" y="4741147"/>
            <a:ext cx="0" cy="1993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95536" y="2578089"/>
            <a:ext cx="3960440" cy="578882"/>
          </a:xfrm>
          <a:prstGeom prst="round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Préparation des covariables pertinentes pour prédire les sols (MNT, dérivés de MNT, géologie…)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375756" y="2294284"/>
            <a:ext cx="0" cy="2866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67" y="4165083"/>
            <a:ext cx="2007913" cy="200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Connecteur droit avec flèche 47"/>
          <p:cNvCxnSpPr>
            <a:stCxn id="50" idx="2"/>
            <a:endCxn id="7" idx="0"/>
          </p:cNvCxnSpPr>
          <p:nvPr/>
        </p:nvCxnSpPr>
        <p:spPr>
          <a:xfrm>
            <a:off x="2368572" y="961207"/>
            <a:ext cx="0" cy="1767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88352" y="620688"/>
            <a:ext cx="3960440" cy="340519"/>
          </a:xfrm>
          <a:prstGeom prst="round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Préparation des données RRP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95536" y="5840788"/>
            <a:ext cx="3960440" cy="340519"/>
          </a:xfrm>
          <a:prstGeom prst="roundRect">
            <a:avLst/>
          </a:prstGeom>
          <a:ln w="19050" cmpd="sng">
            <a:solidFill>
              <a:srgbClr val="92D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Harmonisation graphique et sémantique</a:t>
            </a:r>
            <a:endParaRPr lang="fr-FR" sz="1400" b="1" dirty="0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2375756" y="5519366"/>
            <a:ext cx="0" cy="32142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 gauche 1"/>
          <p:cNvSpPr/>
          <p:nvPr/>
        </p:nvSpPr>
        <p:spPr>
          <a:xfrm rot="13937445">
            <a:off x="6330229" y="3621010"/>
            <a:ext cx="792343" cy="568782"/>
          </a:xfrm>
          <a:prstGeom prst="leftArrow">
            <a:avLst>
              <a:gd name="adj1" fmla="val 38876"/>
              <a:gd name="adj2" fmla="val 47630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47000">
                <a:srgbClr val="C00000"/>
              </a:gs>
              <a:gs pos="76000">
                <a:srgbClr val="6F9D20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4430350" y="2186306"/>
            <a:ext cx="3021428" cy="1903932"/>
            <a:chOff x="4266269" y="2086728"/>
            <a:chExt cx="5049493" cy="3181903"/>
          </a:xfrm>
        </p:grpSpPr>
        <p:grpSp>
          <p:nvGrpSpPr>
            <p:cNvPr id="41" name="Groupe 40"/>
            <p:cNvGrpSpPr/>
            <p:nvPr/>
          </p:nvGrpSpPr>
          <p:grpSpPr>
            <a:xfrm>
              <a:off x="4266269" y="2086728"/>
              <a:ext cx="5049493" cy="3181903"/>
              <a:chOff x="4266269" y="2086728"/>
              <a:chExt cx="5049493" cy="3181903"/>
            </a:xfrm>
          </p:grpSpPr>
          <p:pic>
            <p:nvPicPr>
              <p:cNvPr id="43" name="Image 42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3516804"/>
                <a:ext cx="2053273" cy="1751827"/>
              </a:xfrm>
              <a:prstGeom prst="rect">
                <a:avLst/>
              </a:prstGeom>
            </p:spPr>
          </p:pic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7201" y="2086728"/>
                <a:ext cx="1557415" cy="1558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Ellipse 44"/>
              <p:cNvSpPr/>
              <p:nvPr/>
            </p:nvSpPr>
            <p:spPr>
              <a:xfrm rot="19768150">
                <a:off x="4266269" y="2295548"/>
                <a:ext cx="5049493" cy="247630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Flèche courbée vers le haut 45"/>
              <p:cNvSpPr/>
              <p:nvPr/>
            </p:nvSpPr>
            <p:spPr>
              <a:xfrm rot="18924923">
                <a:off x="6508123" y="3357311"/>
                <a:ext cx="1123876" cy="731520"/>
              </a:xfrm>
              <a:prstGeom prst="curvedUp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Flèche courbée vers le haut 41"/>
            <p:cNvSpPr/>
            <p:nvPr/>
          </p:nvSpPr>
          <p:spPr>
            <a:xfrm rot="8098043">
              <a:off x="5819360" y="2814338"/>
              <a:ext cx="1123876" cy="731520"/>
            </a:xfrm>
            <a:prstGeom prst="curvedUp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759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RESULTAT &amp; ETAT D’AVANCEMENT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_05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28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État d’avancement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1" y="1412776"/>
            <a:ext cx="4032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Au total </a:t>
            </a:r>
            <a:r>
              <a:rPr lang="fr-FR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19 700 km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de contours à harmoniser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Fin 2015 </a:t>
            </a:r>
            <a:r>
              <a:rPr lang="fr-FR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2 900 km sont déjà harmonisés 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Soit 14,7 % des limites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q"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3" b="12595"/>
          <a:stretch/>
        </p:blipFill>
        <p:spPr>
          <a:xfrm>
            <a:off x="3798277" y="710402"/>
            <a:ext cx="5160595" cy="512680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99196" y="48598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PROGRAMME IGCS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1299196" y="260648"/>
            <a:ext cx="1688628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Résultat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" y="-171400"/>
            <a:ext cx="9144000" cy="64644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759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SUITES &amp; PERSPECTIVES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31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Suites &amp; perspectives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908720"/>
            <a:ext cx="896448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Poursuivre l’harmonisation en intégrant de nouveaux RRP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En cours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Intégration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Loire (42) et Rhône (69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), l’Allier (03)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Intégration de l’Oise (60) et de l’Aisne (02)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marL="1085850" lvl="2" indent="-171450">
              <a:buClr>
                <a:srgbClr val="C5DD01"/>
              </a:buClr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Harmonisation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Oise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IDF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  	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Modifications  graphiques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085850" lvl="2" indent="-171450">
              <a:buClr>
                <a:srgbClr val="C5DD01"/>
              </a:buClr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Harmonisation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Aisne et IDF</a:t>
            </a:r>
          </a:p>
          <a:p>
            <a:pPr marL="1085850" lvl="2" indent="-171450">
              <a:buClr>
                <a:srgbClr val="C5DD01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Harmonisation Oise et Aisne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Construction de la table sémantique au format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DoneSol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5DD01"/>
              </a:buClr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q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065095" y="342900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ccolade fermante 3"/>
          <p:cNvSpPr/>
          <p:nvPr/>
        </p:nvSpPr>
        <p:spPr>
          <a:xfrm>
            <a:off x="5375588" y="3645024"/>
            <a:ext cx="216024" cy="5760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661378" y="3735327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Prédictions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Suites &amp; perspectives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908720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Intégration des synthèses régionales (anciennes régions) qui sont déjà réalisées ou en cours (Limousin, Rhône-Alpes, Midi-Pyrénées) </a:t>
            </a:r>
          </a:p>
          <a:p>
            <a:pPr>
              <a:buClr>
                <a:srgbClr val="C5DD01"/>
              </a:buClr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Perspectives: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Nouveau découpage régional et grandes régions </a:t>
            </a:r>
            <a:r>
              <a:rPr lang="fr-FR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candidats éventuels ?</a:t>
            </a:r>
          </a:p>
          <a:p>
            <a:pPr marL="628650" lvl="1" indent="-171450">
              <a:buClr>
                <a:srgbClr val="C5DD01"/>
              </a:buClr>
              <a:buFont typeface="Wingdings" panose="05000000000000000000" pitchFamily="2" charset="2"/>
              <a:buChar char="q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3074935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Merci de votre attention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34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938" y="908720"/>
            <a:ext cx="5329237" cy="517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3068960"/>
            <a:ext cx="1853989" cy="13528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8720"/>
            <a:ext cx="1845543" cy="200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4189413" y="1550070"/>
            <a:ext cx="1944687" cy="87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Référentiel Régional Pédologique</a:t>
            </a:r>
          </a:p>
          <a:p>
            <a:pPr>
              <a:defRPr/>
            </a:pPr>
            <a:r>
              <a:rPr lang="fr-FR" dirty="0"/>
              <a:t>RRP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192588" y="3068960"/>
            <a:ext cx="1944687" cy="104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Connaissance Pédologique de la France</a:t>
            </a:r>
          </a:p>
          <a:p>
            <a:pPr>
              <a:defRPr/>
            </a:pPr>
            <a:r>
              <a:rPr lang="fr-FR" dirty="0"/>
              <a:t>CPF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192588" y="4653136"/>
            <a:ext cx="19446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Secteur de Référence</a:t>
            </a:r>
          </a:p>
          <a:p>
            <a:pPr>
              <a:defRPr/>
            </a:pPr>
            <a:r>
              <a:rPr lang="fr-FR" dirty="0"/>
              <a:t>SR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688085" y="1423070"/>
            <a:ext cx="523875" cy="4433887"/>
          </a:xfrm>
          <a:prstGeom prst="roundRect">
            <a:avLst/>
          </a:prstGeom>
          <a:solidFill>
            <a:srgbClr val="990000"/>
          </a:solidFill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D</a:t>
            </a:r>
          </a:p>
          <a:p>
            <a:pPr algn="ctr">
              <a:defRPr/>
            </a:pPr>
            <a:r>
              <a:rPr lang="fr-FR" dirty="0"/>
              <a:t>O</a:t>
            </a:r>
            <a:br>
              <a:rPr lang="fr-FR" dirty="0"/>
            </a:br>
            <a:r>
              <a:rPr lang="fr-FR" dirty="0"/>
              <a:t>N</a:t>
            </a:r>
          </a:p>
          <a:p>
            <a:pPr algn="ctr">
              <a:defRPr/>
            </a:pPr>
            <a:r>
              <a:rPr lang="fr-FR" dirty="0"/>
              <a:t>E</a:t>
            </a:r>
          </a:p>
          <a:p>
            <a:pPr algn="ctr">
              <a:defRPr/>
            </a:pPr>
            <a:r>
              <a:rPr lang="fr-FR" dirty="0"/>
              <a:t>S</a:t>
            </a:r>
          </a:p>
          <a:p>
            <a:pPr algn="ctr">
              <a:defRPr/>
            </a:pPr>
            <a:r>
              <a:rPr lang="fr-FR" dirty="0"/>
              <a:t>O</a:t>
            </a:r>
          </a:p>
          <a:p>
            <a:pPr algn="ctr">
              <a:defRPr/>
            </a:pPr>
            <a:r>
              <a:rPr lang="fr-FR" dirty="0"/>
              <a:t>L</a:t>
            </a:r>
          </a:p>
        </p:txBody>
      </p:sp>
      <p:sp>
        <p:nvSpPr>
          <p:cNvPr id="21" name="ZoneTexte 23"/>
          <p:cNvSpPr txBox="1">
            <a:spLocks noChangeArrowheads="1"/>
          </p:cNvSpPr>
          <p:nvPr/>
        </p:nvSpPr>
        <p:spPr bwMode="auto">
          <a:xfrm>
            <a:off x="6134099" y="1682224"/>
            <a:ext cx="2759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1/250 000</a:t>
            </a:r>
          </a:p>
          <a:p>
            <a:r>
              <a:rPr lang="fr-FR" altLang="fr-FR" sz="1400" dirty="0">
                <a:latin typeface="Calibri" panose="020F0502020204030204" pitchFamily="34" charset="0"/>
              </a:rPr>
              <a:t>Aide à la décision au niveau national, régional et </a:t>
            </a:r>
            <a:r>
              <a:rPr lang="fr-FR" altLang="fr-FR" sz="1400" dirty="0" smtClean="0">
                <a:latin typeface="Calibri" panose="020F0502020204030204" pitchFamily="34" charset="0"/>
              </a:rPr>
              <a:t>départemental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22" name="ZoneTexte 34"/>
          <p:cNvSpPr txBox="1">
            <a:spLocks noChangeArrowheads="1"/>
          </p:cNvSpPr>
          <p:nvPr/>
        </p:nvSpPr>
        <p:spPr bwMode="auto">
          <a:xfrm>
            <a:off x="6134100" y="3179742"/>
            <a:ext cx="2592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1/100 000 au 1/50 000</a:t>
            </a:r>
          </a:p>
          <a:p>
            <a:r>
              <a:rPr lang="fr-FR" altLang="fr-FR" sz="1400" dirty="0">
                <a:latin typeface="Calibri" panose="020F0502020204030204" pitchFamily="34" charset="0"/>
                <a:cs typeface="Arial" charset="0"/>
              </a:rPr>
              <a:t>Utilisation </a:t>
            </a:r>
            <a:r>
              <a:rPr lang="fr-FR" altLang="fr-FR" sz="1400" dirty="0" smtClean="0">
                <a:latin typeface="Calibri" panose="020F0502020204030204" pitchFamily="34" charset="0"/>
                <a:cs typeface="Arial" charset="0"/>
              </a:rPr>
              <a:t>sur </a:t>
            </a:r>
            <a:r>
              <a:rPr lang="fr-FR" altLang="fr-FR" sz="1400" dirty="0">
                <a:latin typeface="Calibri" panose="020F0502020204030204" pitchFamily="34" charset="0"/>
                <a:cs typeface="Arial" charset="0"/>
              </a:rPr>
              <a:t>des bassins-versants, délimitations de </a:t>
            </a:r>
            <a:r>
              <a:rPr lang="fr-FR" altLang="fr-FR" sz="1400" dirty="0" smtClean="0">
                <a:latin typeface="Calibri" panose="020F0502020204030204" pitchFamily="34" charset="0"/>
                <a:cs typeface="Arial" charset="0"/>
              </a:rPr>
              <a:t>terroirs</a:t>
            </a:r>
            <a:endParaRPr lang="fr-FR" altLang="fr-FR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oneTexte 36"/>
          <p:cNvSpPr txBox="1">
            <a:spLocks noChangeArrowheads="1"/>
          </p:cNvSpPr>
          <p:nvPr/>
        </p:nvSpPr>
        <p:spPr bwMode="auto">
          <a:xfrm>
            <a:off x="6134099" y="4579535"/>
            <a:ext cx="23764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  <a:cs typeface="Arial" charset="0"/>
              </a:rPr>
              <a:t>≥</a:t>
            </a:r>
            <a:r>
              <a:rPr lang="fr-FR" altLang="fr-FR" sz="1400" dirty="0">
                <a:latin typeface="Calibri" panose="020F0502020204030204" pitchFamily="34" charset="0"/>
              </a:rPr>
              <a:t> 1/10 000 </a:t>
            </a:r>
          </a:p>
          <a:p>
            <a:r>
              <a:rPr lang="fr-FR" altLang="fr-FR" sz="1400" dirty="0">
                <a:latin typeface="Calibri" panose="020F0502020204030204" pitchFamily="34" charset="0"/>
                <a:cs typeface="Arial" charset="0"/>
              </a:rPr>
              <a:t>Utilisation directe au niveau de la parcelle (drainage, agriculture de précision, choix de variétés, ...) </a:t>
            </a:r>
          </a:p>
        </p:txBody>
      </p:sp>
      <p:pic>
        <p:nvPicPr>
          <p:cNvPr id="25" name="Picture 2" descr="W:\Donnees_IGCS\Programme_IGCS_regions\SCANS_ETUDES\1070_CANTON-de-GY_PLAINE-GRAYLOISE\1070_carte_pedo_drain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1" y="4653136"/>
            <a:ext cx="1851174" cy="13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783735" y="6165304"/>
            <a:ext cx="433599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/>
              <a:t>Richer de Forges et al. (2014</a:t>
            </a:r>
            <a:r>
              <a:rPr lang="fr-FR" sz="1400" b="1" dirty="0" smtClean="0"/>
              <a:t>) : Etude et Gestion des Sols</a:t>
            </a:r>
          </a:p>
          <a:p>
            <a:r>
              <a:rPr lang="fr-FR" sz="1400" b="1" dirty="0" smtClean="0"/>
              <a:t>Laroche et </a:t>
            </a:r>
            <a:r>
              <a:rPr lang="fr-FR" sz="1400" b="1" dirty="0"/>
              <a:t>al. (2014) : </a:t>
            </a:r>
            <a:r>
              <a:rPr lang="fr-FR" sz="1400" b="1" dirty="0" smtClean="0"/>
              <a:t>Etude </a:t>
            </a:r>
            <a:r>
              <a:rPr lang="fr-FR" sz="1400" b="1" dirty="0"/>
              <a:t>et Gestion des </a:t>
            </a:r>
            <a:r>
              <a:rPr lang="fr-FR" sz="1400" b="1" dirty="0" smtClean="0"/>
              <a:t>Sols</a:t>
            </a:r>
            <a:endParaRPr lang="fr-FR" sz="1400" b="1" dirty="0"/>
          </a:p>
        </p:txBody>
      </p:sp>
      <p:sp>
        <p:nvSpPr>
          <p:cNvPr id="27" name="ZoneTexte 5"/>
          <p:cNvSpPr txBox="1">
            <a:spLocks noChangeArrowheads="1"/>
          </p:cNvSpPr>
          <p:nvPr/>
        </p:nvSpPr>
        <p:spPr bwMode="auto">
          <a:xfrm>
            <a:off x="100410" y="12700"/>
            <a:ext cx="900809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</a:t>
            </a:r>
            <a:r>
              <a:rPr lang="fr-FR" altLang="fr-FR" sz="2800" b="1" dirty="0" smtClean="0">
                <a:solidFill>
                  <a:srgbClr val="6F9D20"/>
                </a:solidFill>
                <a:latin typeface="Arial" charset="0"/>
                <a:cs typeface="Arial" charset="0"/>
              </a:rPr>
              <a:t>Sols (IGCS)</a:t>
            </a:r>
            <a:endParaRPr lang="fr-FR" altLang="fr-FR" sz="2800" b="1" dirty="0">
              <a:solidFill>
                <a:srgbClr val="6F9D2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938" y="908720"/>
            <a:ext cx="5329237" cy="517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8720"/>
            <a:ext cx="1845543" cy="200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4189413" y="1550070"/>
            <a:ext cx="1944687" cy="87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Référentiel Régional Pédologique</a:t>
            </a:r>
          </a:p>
          <a:p>
            <a:pPr>
              <a:defRPr/>
            </a:pPr>
            <a:r>
              <a:rPr lang="fr-FR" dirty="0"/>
              <a:t>RRP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192588" y="3068960"/>
            <a:ext cx="1944687" cy="104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>
                <a:noFill/>
              </a:rPr>
              <a:t>Connaissance Pédologique de la France</a:t>
            </a:r>
          </a:p>
          <a:p>
            <a:pPr>
              <a:defRPr/>
            </a:pPr>
            <a:r>
              <a:rPr lang="fr-FR" dirty="0">
                <a:noFill/>
              </a:rPr>
              <a:t>CPF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192588" y="4653136"/>
            <a:ext cx="1944687" cy="1022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>
                <a:noFill/>
              </a:rPr>
              <a:t>Secteur de Référence</a:t>
            </a:r>
          </a:p>
          <a:p>
            <a:pPr>
              <a:defRPr/>
            </a:pPr>
            <a:r>
              <a:rPr lang="fr-FR" dirty="0">
                <a:noFill/>
              </a:rPr>
              <a:t>SR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688085" y="1423070"/>
            <a:ext cx="523875" cy="4433887"/>
          </a:xfrm>
          <a:prstGeom prst="roundRect">
            <a:avLst/>
          </a:prstGeom>
          <a:solidFill>
            <a:srgbClr val="990000"/>
          </a:solidFill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D</a:t>
            </a:r>
          </a:p>
          <a:p>
            <a:pPr algn="ctr">
              <a:defRPr/>
            </a:pPr>
            <a:r>
              <a:rPr lang="fr-FR" dirty="0"/>
              <a:t>O</a:t>
            </a:r>
            <a:br>
              <a:rPr lang="fr-FR" dirty="0"/>
            </a:br>
            <a:r>
              <a:rPr lang="fr-FR" dirty="0"/>
              <a:t>N</a:t>
            </a:r>
          </a:p>
          <a:p>
            <a:pPr algn="ctr">
              <a:defRPr/>
            </a:pPr>
            <a:r>
              <a:rPr lang="fr-FR" dirty="0"/>
              <a:t>E</a:t>
            </a:r>
          </a:p>
          <a:p>
            <a:pPr algn="ctr">
              <a:defRPr/>
            </a:pPr>
            <a:r>
              <a:rPr lang="fr-FR" dirty="0"/>
              <a:t>S</a:t>
            </a:r>
          </a:p>
          <a:p>
            <a:pPr algn="ctr">
              <a:defRPr/>
            </a:pPr>
            <a:r>
              <a:rPr lang="fr-FR" dirty="0"/>
              <a:t>O</a:t>
            </a:r>
          </a:p>
          <a:p>
            <a:pPr algn="ctr">
              <a:defRPr/>
            </a:pPr>
            <a:r>
              <a:rPr lang="fr-FR" dirty="0"/>
              <a:t>L</a:t>
            </a:r>
          </a:p>
        </p:txBody>
      </p:sp>
      <p:sp>
        <p:nvSpPr>
          <p:cNvPr id="21" name="ZoneTexte 23"/>
          <p:cNvSpPr txBox="1">
            <a:spLocks noChangeArrowheads="1"/>
          </p:cNvSpPr>
          <p:nvPr/>
        </p:nvSpPr>
        <p:spPr bwMode="auto">
          <a:xfrm>
            <a:off x="6134099" y="1682224"/>
            <a:ext cx="2759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b="1" dirty="0">
                <a:latin typeface="Calibri" panose="020F0502020204030204" pitchFamily="34" charset="0"/>
              </a:rPr>
              <a:t>1/250 000</a:t>
            </a:r>
          </a:p>
          <a:p>
            <a:r>
              <a:rPr lang="fr-FR" altLang="fr-FR" sz="1400" dirty="0">
                <a:latin typeface="Calibri" panose="020F0502020204030204" pitchFamily="34" charset="0"/>
              </a:rPr>
              <a:t>Aide à la décision au niveau national, régional et </a:t>
            </a:r>
            <a:r>
              <a:rPr lang="fr-FR" altLang="fr-FR" sz="1400" dirty="0" smtClean="0">
                <a:latin typeface="Calibri" panose="020F0502020204030204" pitchFamily="34" charset="0"/>
              </a:rPr>
              <a:t>départemental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22" name="ZoneTexte 34"/>
          <p:cNvSpPr txBox="1">
            <a:spLocks noChangeArrowheads="1"/>
          </p:cNvSpPr>
          <p:nvPr/>
        </p:nvSpPr>
        <p:spPr bwMode="auto">
          <a:xfrm>
            <a:off x="6134100" y="3179742"/>
            <a:ext cx="25923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noFill/>
                <a:latin typeface="Calibri" panose="020F0502020204030204" pitchFamily="34" charset="0"/>
              </a:rPr>
              <a:t>1/100 000 au 1/50 000</a:t>
            </a:r>
          </a:p>
          <a:p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Utilisation </a:t>
            </a:r>
            <a:r>
              <a:rPr lang="fr-FR" altLang="fr-FR" sz="1400" dirty="0" smtClean="0">
                <a:noFill/>
                <a:latin typeface="Calibri" panose="020F0502020204030204" pitchFamily="34" charset="0"/>
                <a:cs typeface="Arial" charset="0"/>
              </a:rPr>
              <a:t>sur </a:t>
            </a:r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des bassins-versants, délimitations de terroirs</a:t>
            </a:r>
            <a:endParaRPr lang="fr-FR" altLang="fr-FR" sz="1400" dirty="0">
              <a:noFill/>
              <a:latin typeface="Calibri" panose="020F0502020204030204" pitchFamily="34" charset="0"/>
            </a:endParaRPr>
          </a:p>
        </p:txBody>
      </p:sp>
      <p:sp>
        <p:nvSpPr>
          <p:cNvPr id="23" name="ZoneTexte 36"/>
          <p:cNvSpPr txBox="1">
            <a:spLocks noChangeArrowheads="1"/>
          </p:cNvSpPr>
          <p:nvPr/>
        </p:nvSpPr>
        <p:spPr bwMode="auto">
          <a:xfrm>
            <a:off x="6134099" y="4579535"/>
            <a:ext cx="2376488" cy="11695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≥</a:t>
            </a:r>
            <a:r>
              <a:rPr lang="fr-FR" altLang="fr-FR" sz="1400" dirty="0">
                <a:noFill/>
                <a:latin typeface="Calibri" panose="020F0502020204030204" pitchFamily="34" charset="0"/>
              </a:rPr>
              <a:t> 1/10 000 </a:t>
            </a:r>
          </a:p>
          <a:p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Utilisation directe au niveau de la parcelle (drainage, agriculture de précision, choix de variétés, ...)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5"/>
          <p:cNvSpPr txBox="1">
            <a:spLocks noChangeArrowheads="1"/>
          </p:cNvSpPr>
          <p:nvPr/>
        </p:nvSpPr>
        <p:spPr bwMode="auto">
          <a:xfrm>
            <a:off x="100410" y="12700"/>
            <a:ext cx="900809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</a:t>
            </a:r>
            <a:r>
              <a:rPr lang="fr-FR" altLang="fr-FR" sz="2800" b="1" dirty="0" smtClean="0">
                <a:solidFill>
                  <a:srgbClr val="6F9D20"/>
                </a:solidFill>
                <a:latin typeface="Arial" charset="0"/>
                <a:cs typeface="Arial" charset="0"/>
              </a:rPr>
              <a:t>Sols (IGCS)</a:t>
            </a:r>
            <a:endParaRPr lang="fr-FR" altLang="fr-FR" sz="2800" b="1" dirty="0">
              <a:solidFill>
                <a:srgbClr val="6F9D2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938" y="908720"/>
            <a:ext cx="5329237" cy="517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8720"/>
            <a:ext cx="1845543" cy="200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4189413" y="1550070"/>
            <a:ext cx="1944687" cy="87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Référentiel Régional Pédologique</a:t>
            </a:r>
          </a:p>
          <a:p>
            <a:pPr>
              <a:defRPr/>
            </a:pPr>
            <a:r>
              <a:rPr lang="fr-FR" dirty="0"/>
              <a:t>RRP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192588" y="3068960"/>
            <a:ext cx="1944687" cy="104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>
                <a:noFill/>
              </a:rPr>
              <a:t>Connaissance Pédologique de la France</a:t>
            </a:r>
          </a:p>
          <a:p>
            <a:pPr>
              <a:defRPr/>
            </a:pPr>
            <a:r>
              <a:rPr lang="fr-FR" dirty="0">
                <a:noFill/>
              </a:rPr>
              <a:t>CPF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192588" y="4653136"/>
            <a:ext cx="1944687" cy="1022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>
                <a:noFill/>
              </a:rPr>
              <a:t>Secteur de Référence</a:t>
            </a:r>
          </a:p>
          <a:p>
            <a:pPr>
              <a:defRPr/>
            </a:pPr>
            <a:r>
              <a:rPr lang="fr-FR" dirty="0">
                <a:noFill/>
              </a:rPr>
              <a:t>SR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688085" y="1423070"/>
            <a:ext cx="523875" cy="4433887"/>
          </a:xfrm>
          <a:prstGeom prst="roundRect">
            <a:avLst/>
          </a:prstGeom>
          <a:solidFill>
            <a:srgbClr val="990000"/>
          </a:solidFill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D</a:t>
            </a:r>
          </a:p>
          <a:p>
            <a:pPr algn="ctr">
              <a:defRPr/>
            </a:pPr>
            <a:r>
              <a:rPr lang="fr-FR" dirty="0"/>
              <a:t>O</a:t>
            </a:r>
            <a:br>
              <a:rPr lang="fr-FR" dirty="0"/>
            </a:br>
            <a:r>
              <a:rPr lang="fr-FR" dirty="0"/>
              <a:t>N</a:t>
            </a:r>
          </a:p>
          <a:p>
            <a:pPr algn="ctr">
              <a:defRPr/>
            </a:pPr>
            <a:r>
              <a:rPr lang="fr-FR" dirty="0"/>
              <a:t>E</a:t>
            </a:r>
          </a:p>
          <a:p>
            <a:pPr algn="ctr">
              <a:defRPr/>
            </a:pPr>
            <a:r>
              <a:rPr lang="fr-FR" dirty="0"/>
              <a:t>S</a:t>
            </a:r>
          </a:p>
          <a:p>
            <a:pPr algn="ctr">
              <a:defRPr/>
            </a:pPr>
            <a:r>
              <a:rPr lang="fr-FR" dirty="0"/>
              <a:t>O</a:t>
            </a:r>
          </a:p>
          <a:p>
            <a:pPr algn="ctr">
              <a:defRPr/>
            </a:pPr>
            <a:r>
              <a:rPr lang="fr-FR" dirty="0"/>
              <a:t>L</a:t>
            </a:r>
          </a:p>
        </p:txBody>
      </p:sp>
      <p:sp>
        <p:nvSpPr>
          <p:cNvPr id="21" name="ZoneTexte 23"/>
          <p:cNvSpPr txBox="1">
            <a:spLocks noChangeArrowheads="1"/>
          </p:cNvSpPr>
          <p:nvPr/>
        </p:nvSpPr>
        <p:spPr bwMode="auto">
          <a:xfrm>
            <a:off x="6134099" y="1682224"/>
            <a:ext cx="2759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b="1" dirty="0">
                <a:latin typeface="Calibri" panose="020F0502020204030204" pitchFamily="34" charset="0"/>
              </a:rPr>
              <a:t>1/250 000</a:t>
            </a:r>
          </a:p>
          <a:p>
            <a:r>
              <a:rPr lang="fr-FR" altLang="fr-FR" sz="1400" dirty="0">
                <a:latin typeface="Calibri" panose="020F0502020204030204" pitchFamily="34" charset="0"/>
              </a:rPr>
              <a:t>Aide à la décision au niveau national, régional et </a:t>
            </a:r>
            <a:r>
              <a:rPr lang="fr-FR" altLang="fr-FR" sz="1400" dirty="0" smtClean="0">
                <a:latin typeface="Calibri" panose="020F0502020204030204" pitchFamily="34" charset="0"/>
              </a:rPr>
              <a:t>départemental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22" name="ZoneTexte 34"/>
          <p:cNvSpPr txBox="1">
            <a:spLocks noChangeArrowheads="1"/>
          </p:cNvSpPr>
          <p:nvPr/>
        </p:nvSpPr>
        <p:spPr bwMode="auto">
          <a:xfrm>
            <a:off x="6134100" y="3179742"/>
            <a:ext cx="25923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noFill/>
                <a:latin typeface="Calibri" panose="020F0502020204030204" pitchFamily="34" charset="0"/>
              </a:rPr>
              <a:t>1/100 000 au 1/50 000</a:t>
            </a:r>
          </a:p>
          <a:p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Utilisation </a:t>
            </a:r>
            <a:r>
              <a:rPr lang="fr-FR" altLang="fr-FR" sz="1400" dirty="0" smtClean="0">
                <a:noFill/>
                <a:latin typeface="Calibri" panose="020F0502020204030204" pitchFamily="34" charset="0"/>
                <a:cs typeface="Arial" charset="0"/>
              </a:rPr>
              <a:t>sur </a:t>
            </a:r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des bassins-versants, délimitations de terroirs</a:t>
            </a:r>
            <a:endParaRPr lang="fr-FR" altLang="fr-FR" sz="1400" dirty="0">
              <a:noFill/>
              <a:latin typeface="Calibri" panose="020F0502020204030204" pitchFamily="34" charset="0"/>
            </a:endParaRPr>
          </a:p>
        </p:txBody>
      </p:sp>
      <p:sp>
        <p:nvSpPr>
          <p:cNvPr id="23" name="ZoneTexte 36"/>
          <p:cNvSpPr txBox="1">
            <a:spLocks noChangeArrowheads="1"/>
          </p:cNvSpPr>
          <p:nvPr/>
        </p:nvSpPr>
        <p:spPr bwMode="auto">
          <a:xfrm>
            <a:off x="6134099" y="4579535"/>
            <a:ext cx="2376488" cy="11695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≥</a:t>
            </a:r>
            <a:r>
              <a:rPr lang="fr-FR" altLang="fr-FR" sz="1400" dirty="0">
                <a:noFill/>
                <a:latin typeface="Calibri" panose="020F0502020204030204" pitchFamily="34" charset="0"/>
              </a:rPr>
              <a:t> 1/10 000 </a:t>
            </a:r>
          </a:p>
          <a:p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Utilisation directe au niveau de la parcelle (drainage, agriculture de précision, choix de variétés, ...)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857084" y="2545017"/>
            <a:ext cx="400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 smtClean="0"/>
              <a:t>S’appuie sur un réseau de partenaires</a:t>
            </a:r>
            <a:endParaRPr lang="fr-FR" dirty="0"/>
          </a:p>
        </p:txBody>
      </p:sp>
      <p:cxnSp>
        <p:nvCxnSpPr>
          <p:cNvPr id="28" name="Connecteur en angle 27"/>
          <p:cNvCxnSpPr>
            <a:endCxn id="24" idx="1"/>
          </p:cNvCxnSpPr>
          <p:nvPr/>
        </p:nvCxnSpPr>
        <p:spPr>
          <a:xfrm>
            <a:off x="4499992" y="2420888"/>
            <a:ext cx="357092" cy="3087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847113" y="2995076"/>
            <a:ext cx="387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 smtClean="0"/>
              <a:t>Objectif </a:t>
            </a:r>
            <a:r>
              <a:rPr lang="fr-FR" dirty="0" smtClean="0">
                <a:sym typeface="Wingdings" pitchFamily="2" charset="2"/>
              </a:rPr>
              <a:t> Cartographie nationale au 1/250 000</a:t>
            </a:r>
            <a:r>
              <a:rPr lang="fr-FR" baseline="30000" dirty="0" smtClean="0">
                <a:sym typeface="Wingdings" pitchFamily="2" charset="2"/>
              </a:rPr>
              <a:t>ème </a:t>
            </a:r>
            <a:endParaRPr lang="fr-FR" baseline="30000" dirty="0"/>
          </a:p>
        </p:txBody>
      </p:sp>
      <p:cxnSp>
        <p:nvCxnSpPr>
          <p:cNvPr id="30" name="Connecteur en angle 29"/>
          <p:cNvCxnSpPr>
            <a:endCxn id="29" idx="1"/>
          </p:cNvCxnSpPr>
          <p:nvPr/>
        </p:nvCxnSpPr>
        <p:spPr>
          <a:xfrm rot="16200000" flipH="1">
            <a:off x="4314148" y="2785277"/>
            <a:ext cx="897354" cy="1685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5"/>
          <p:cNvSpPr txBox="1">
            <a:spLocks noChangeArrowheads="1"/>
          </p:cNvSpPr>
          <p:nvPr/>
        </p:nvSpPr>
        <p:spPr bwMode="auto">
          <a:xfrm>
            <a:off x="100410" y="12700"/>
            <a:ext cx="900809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</a:t>
            </a:r>
            <a:r>
              <a:rPr lang="fr-FR" altLang="fr-FR" sz="2800" b="1" dirty="0" smtClean="0">
                <a:solidFill>
                  <a:srgbClr val="6F9D20"/>
                </a:solidFill>
                <a:latin typeface="Arial" charset="0"/>
                <a:cs typeface="Arial" charset="0"/>
              </a:rPr>
              <a:t>Sols (IGCS)</a:t>
            </a:r>
            <a:endParaRPr lang="fr-FR" altLang="fr-FR" sz="2800" b="1" dirty="0">
              <a:solidFill>
                <a:srgbClr val="6F9D2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938" y="908720"/>
            <a:ext cx="5329237" cy="517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189413" y="1550070"/>
            <a:ext cx="1944687" cy="87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Référentiel Régional Pédologique</a:t>
            </a:r>
          </a:p>
          <a:p>
            <a:pPr>
              <a:defRPr/>
            </a:pPr>
            <a:r>
              <a:rPr lang="fr-FR" dirty="0"/>
              <a:t>RRP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192588" y="3068960"/>
            <a:ext cx="1944687" cy="104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>
                <a:noFill/>
              </a:rPr>
              <a:t>Connaissance Pédologique de la France</a:t>
            </a:r>
          </a:p>
          <a:p>
            <a:pPr>
              <a:defRPr/>
            </a:pPr>
            <a:r>
              <a:rPr lang="fr-FR" dirty="0">
                <a:noFill/>
              </a:rPr>
              <a:t>CPF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192588" y="4653136"/>
            <a:ext cx="1944687" cy="1022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>
                <a:noFill/>
              </a:rPr>
              <a:t>Secteur de Référence</a:t>
            </a:r>
          </a:p>
          <a:p>
            <a:pPr>
              <a:defRPr/>
            </a:pPr>
            <a:r>
              <a:rPr lang="fr-FR" dirty="0">
                <a:noFill/>
              </a:rPr>
              <a:t>SR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688085" y="1423070"/>
            <a:ext cx="523875" cy="4433887"/>
          </a:xfrm>
          <a:prstGeom prst="roundRect">
            <a:avLst/>
          </a:prstGeom>
          <a:solidFill>
            <a:srgbClr val="990000"/>
          </a:solidFill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D</a:t>
            </a:r>
          </a:p>
          <a:p>
            <a:pPr algn="ctr">
              <a:defRPr/>
            </a:pPr>
            <a:r>
              <a:rPr lang="fr-FR" dirty="0"/>
              <a:t>O</a:t>
            </a:r>
            <a:br>
              <a:rPr lang="fr-FR" dirty="0"/>
            </a:br>
            <a:r>
              <a:rPr lang="fr-FR" dirty="0"/>
              <a:t>N</a:t>
            </a:r>
          </a:p>
          <a:p>
            <a:pPr algn="ctr">
              <a:defRPr/>
            </a:pPr>
            <a:r>
              <a:rPr lang="fr-FR" dirty="0"/>
              <a:t>E</a:t>
            </a:r>
          </a:p>
          <a:p>
            <a:pPr algn="ctr">
              <a:defRPr/>
            </a:pPr>
            <a:r>
              <a:rPr lang="fr-FR" dirty="0"/>
              <a:t>S</a:t>
            </a:r>
          </a:p>
          <a:p>
            <a:pPr algn="ctr">
              <a:defRPr/>
            </a:pPr>
            <a:r>
              <a:rPr lang="fr-FR" dirty="0"/>
              <a:t>O</a:t>
            </a:r>
          </a:p>
          <a:p>
            <a:pPr algn="ctr">
              <a:defRPr/>
            </a:pPr>
            <a:r>
              <a:rPr lang="fr-FR" dirty="0"/>
              <a:t>L</a:t>
            </a:r>
          </a:p>
        </p:txBody>
      </p:sp>
      <p:sp>
        <p:nvSpPr>
          <p:cNvPr id="21" name="ZoneTexte 23"/>
          <p:cNvSpPr txBox="1">
            <a:spLocks noChangeArrowheads="1"/>
          </p:cNvSpPr>
          <p:nvPr/>
        </p:nvSpPr>
        <p:spPr bwMode="auto">
          <a:xfrm>
            <a:off x="6134099" y="1682224"/>
            <a:ext cx="2759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b="1" dirty="0">
                <a:latin typeface="Calibri" panose="020F0502020204030204" pitchFamily="34" charset="0"/>
              </a:rPr>
              <a:t>1/250 000</a:t>
            </a:r>
          </a:p>
          <a:p>
            <a:r>
              <a:rPr lang="fr-FR" altLang="fr-FR" sz="1400" dirty="0">
                <a:latin typeface="Calibri" panose="020F0502020204030204" pitchFamily="34" charset="0"/>
              </a:rPr>
              <a:t>Aide à la décision au niveau national, régional et </a:t>
            </a:r>
            <a:r>
              <a:rPr lang="fr-FR" altLang="fr-FR" sz="1400" dirty="0" smtClean="0">
                <a:latin typeface="Calibri" panose="020F0502020204030204" pitchFamily="34" charset="0"/>
              </a:rPr>
              <a:t>départemental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22" name="ZoneTexte 34"/>
          <p:cNvSpPr txBox="1">
            <a:spLocks noChangeArrowheads="1"/>
          </p:cNvSpPr>
          <p:nvPr/>
        </p:nvSpPr>
        <p:spPr bwMode="auto">
          <a:xfrm>
            <a:off x="6134100" y="3179742"/>
            <a:ext cx="2592388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noFill/>
                <a:latin typeface="Calibri" panose="020F0502020204030204" pitchFamily="34" charset="0"/>
              </a:rPr>
              <a:t>1/100 000 au 1/50 000</a:t>
            </a:r>
          </a:p>
          <a:p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Utilisation </a:t>
            </a:r>
            <a:r>
              <a:rPr lang="fr-FR" altLang="fr-FR" sz="1400" dirty="0" smtClean="0">
                <a:noFill/>
                <a:latin typeface="Calibri" panose="020F0502020204030204" pitchFamily="34" charset="0"/>
                <a:cs typeface="Arial" charset="0"/>
              </a:rPr>
              <a:t>sur </a:t>
            </a:r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des bassins-versants, délimitations de terroirs</a:t>
            </a:r>
            <a:endParaRPr lang="fr-FR" altLang="fr-FR" sz="1400" dirty="0">
              <a:noFill/>
              <a:latin typeface="Calibri" panose="020F0502020204030204" pitchFamily="34" charset="0"/>
            </a:endParaRPr>
          </a:p>
        </p:txBody>
      </p:sp>
      <p:sp>
        <p:nvSpPr>
          <p:cNvPr id="23" name="ZoneTexte 36"/>
          <p:cNvSpPr txBox="1">
            <a:spLocks noChangeArrowheads="1"/>
          </p:cNvSpPr>
          <p:nvPr/>
        </p:nvSpPr>
        <p:spPr bwMode="auto">
          <a:xfrm>
            <a:off x="6134099" y="4579535"/>
            <a:ext cx="2376488" cy="11695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≥</a:t>
            </a:r>
            <a:r>
              <a:rPr lang="fr-FR" altLang="fr-FR" sz="1400" dirty="0">
                <a:noFill/>
                <a:latin typeface="Calibri" panose="020F0502020204030204" pitchFamily="34" charset="0"/>
              </a:rPr>
              <a:t> 1/10 000 </a:t>
            </a:r>
          </a:p>
          <a:p>
            <a:r>
              <a:rPr lang="fr-FR" altLang="fr-FR" sz="1400" dirty="0">
                <a:noFill/>
                <a:latin typeface="Calibri" panose="020F0502020204030204" pitchFamily="34" charset="0"/>
                <a:cs typeface="Arial" charset="0"/>
              </a:rPr>
              <a:t>Utilisation directe au niveau de la parcelle (drainage, agriculture de précision, choix de variétés, ...) 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3823" r="4124" b="4261"/>
          <a:stretch/>
        </p:blipFill>
        <p:spPr>
          <a:xfrm>
            <a:off x="4515069" y="2412153"/>
            <a:ext cx="3995518" cy="3741438"/>
          </a:xfrm>
          <a:prstGeom prst="rect">
            <a:avLst/>
          </a:prstGeom>
        </p:spPr>
      </p:pic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462390" y="4517949"/>
            <a:ext cx="348126" cy="250627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62390" y="4869160"/>
            <a:ext cx="348126" cy="250627"/>
          </a:xfrm>
          <a:prstGeom prst="rect">
            <a:avLst/>
          </a:prstGeom>
          <a:solidFill>
            <a:srgbClr val="F9AD6F"/>
          </a:solidFill>
          <a:ln w="793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462390" y="5229200"/>
            <a:ext cx="348126" cy="250627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38" name="ZoneTexte 37"/>
          <p:cNvSpPr txBox="1"/>
          <p:nvPr/>
        </p:nvSpPr>
        <p:spPr>
          <a:xfrm>
            <a:off x="809974" y="5209455"/>
            <a:ext cx="1723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Corrections en cours </a:t>
            </a:r>
            <a:endParaRPr lang="fr-FR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809974" y="4834557"/>
            <a:ext cx="1440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Travaux en cours </a:t>
            </a:r>
            <a:endParaRPr lang="fr-FR" sz="1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809974" y="4489375"/>
            <a:ext cx="1900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Territoires non financés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226609" y="3640013"/>
            <a:ext cx="288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u="sng" dirty="0" smtClean="0"/>
              <a:t>État d’avancement avril 2016</a:t>
            </a:r>
            <a:endParaRPr lang="fr-FR" i="1" u="sng" dirty="0"/>
          </a:p>
        </p:txBody>
      </p:sp>
      <p:sp>
        <p:nvSpPr>
          <p:cNvPr id="31" name="ZoneTexte 30"/>
          <p:cNvSpPr txBox="1"/>
          <p:nvPr/>
        </p:nvSpPr>
        <p:spPr>
          <a:xfrm>
            <a:off x="809974" y="4140711"/>
            <a:ext cx="1852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RRP vérifiés et corrigés</a:t>
            </a:r>
            <a:endParaRPr lang="fr-FR" sz="1400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62390" y="4157558"/>
            <a:ext cx="348126" cy="250627"/>
          </a:xfrm>
          <a:prstGeom prst="rect">
            <a:avLst/>
          </a:prstGeom>
          <a:noFill/>
          <a:ln w="793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5" name="ZoneTexte 24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5"/>
          <p:cNvSpPr txBox="1">
            <a:spLocks noChangeArrowheads="1"/>
          </p:cNvSpPr>
          <p:nvPr/>
        </p:nvSpPr>
        <p:spPr bwMode="auto">
          <a:xfrm>
            <a:off x="100410" y="12700"/>
            <a:ext cx="900809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</a:t>
            </a:r>
            <a:r>
              <a:rPr lang="fr-FR" altLang="fr-FR" sz="2800" b="1" dirty="0" smtClean="0">
                <a:solidFill>
                  <a:srgbClr val="6F9D20"/>
                </a:solidFill>
                <a:latin typeface="Arial" charset="0"/>
                <a:cs typeface="Arial" charset="0"/>
              </a:rPr>
              <a:t>Sols (IGCS)</a:t>
            </a:r>
            <a:endParaRPr lang="fr-FR" altLang="fr-FR" sz="2800" b="1" dirty="0">
              <a:solidFill>
                <a:srgbClr val="6F9D2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CONTEXTE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_02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504" y="1002595"/>
            <a:ext cx="8912770" cy="45037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Seule information exhaustive sur la France métropolitaine :</a:t>
            </a:r>
          </a:p>
          <a:p>
            <a:pPr algn="ctr">
              <a:buClr>
                <a:srgbClr val="C5DD01"/>
              </a:buClr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Base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Données Géographique des Sols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France (BDGSF)</a:t>
            </a:r>
          </a:p>
          <a:p>
            <a:pPr marL="342900" indent="-342900">
              <a:buClr>
                <a:srgbClr val="C5DD01"/>
              </a:buClr>
              <a:buFont typeface="Wingdings"/>
              <a:buChar char="à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1/1 000 000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ème</a:t>
            </a:r>
          </a:p>
          <a:p>
            <a:pPr>
              <a:buClr>
                <a:srgbClr val="C5DD01"/>
              </a:buClr>
            </a:pPr>
            <a:endParaRPr lang="fr-FR" sz="20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2000" baseline="30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Demandes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pour des valorisations inter-régionales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Échelle RRP : 1/250 000</a:t>
            </a: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Limites extérieures = limites administratives (départementales ou régionales) issues de sources différentes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99196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Contexte	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 / 07 /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468467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Charlène PERRIER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DRUFIN,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FOURVEL, G. GIROT, A.C. </a:t>
            </a:r>
            <a:r>
              <a:rPr lang="fr-F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RICHER-DE-FORGES, B.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LAROCHE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JES 2016</a:t>
            </a:r>
            <a:endParaRPr lang="fr-FR" sz="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2505</TotalTime>
  <Words>2347</Words>
  <Application>Microsoft Office PowerPoint</Application>
  <PresentationFormat>Affichage à l'écran (4:3)</PresentationFormat>
  <Paragraphs>399</Paragraphs>
  <Slides>34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caperrier</cp:lastModifiedBy>
  <cp:revision>120</cp:revision>
  <cp:lastPrinted>2016-04-25T07:11:54Z</cp:lastPrinted>
  <dcterms:created xsi:type="dcterms:W3CDTF">2013-02-12T09:22:20Z</dcterms:created>
  <dcterms:modified xsi:type="dcterms:W3CDTF">2016-06-29T13:13:00Z</dcterms:modified>
</cp:coreProperties>
</file>