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 Doreau" initials="MD" lastIdx="13" clrIdx="0"/>
  <p:cmAuthor id="1" name="Milka Popova" initials="MP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CC00"/>
    <a:srgbClr val="FF66CC"/>
    <a:srgbClr val="FFFF99"/>
    <a:srgbClr val="006600"/>
    <a:srgbClr val="33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17" autoAdjust="0"/>
  </p:normalViewPr>
  <p:slideViewPr>
    <p:cSldViewPr snapToGrid="0">
      <p:cViewPr>
        <p:scale>
          <a:sx n="150" d="100"/>
          <a:sy n="150" d="100"/>
        </p:scale>
        <p:origin x="-4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Feuil1!$A$2:$A$3</c:f>
              <c:strCache>
                <c:ptCount val="2"/>
                <c:pt idx="0">
                  <c:v>wk 14</c:v>
                </c:pt>
                <c:pt idx="1">
                  <c:v>wk 20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18</c:v>
                </c:pt>
                <c:pt idx="1">
                  <c:v>17.73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</c:spPr>
          <c:invertIfNegative val="0"/>
          <c:cat>
            <c:strRef>
              <c:f>Feuil1!$A$2:$A$3</c:f>
              <c:strCache>
                <c:ptCount val="2"/>
                <c:pt idx="0">
                  <c:v>wk 14</c:v>
                </c:pt>
                <c:pt idx="1">
                  <c:v>wk 20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17.93</c:v>
                </c:pt>
                <c:pt idx="1">
                  <c:v>15.27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31104"/>
        <c:axId val="74445184"/>
      </c:barChart>
      <c:catAx>
        <c:axId val="744311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4445184"/>
        <c:crosses val="autoZero"/>
        <c:auto val="1"/>
        <c:lblAlgn val="ctr"/>
        <c:lblOffset val="100"/>
        <c:noMultiLvlLbl val="0"/>
      </c:catAx>
      <c:valAx>
        <c:axId val="74445184"/>
        <c:scaling>
          <c:orientation val="minMax"/>
          <c:max val="20"/>
          <c:min val="1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4431104"/>
        <c:crosses val="autoZero"/>
        <c:crossBetween val="between"/>
        <c:majorUnit val="5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Feuil1!$A$2</c:f>
              <c:strCache>
                <c:ptCount val="1"/>
                <c:pt idx="0">
                  <c:v>wk 8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7.38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</c:spPr>
          <c:invertIfNegative val="0"/>
          <c:cat>
            <c:strRef>
              <c:f>Feuil1!$A$2</c:f>
              <c:strCache>
                <c:ptCount val="1"/>
                <c:pt idx="0">
                  <c:v>wk 8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351360"/>
        <c:axId val="74352896"/>
      </c:barChart>
      <c:catAx>
        <c:axId val="743513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4352896"/>
        <c:crosses val="autoZero"/>
        <c:auto val="1"/>
        <c:lblAlgn val="ctr"/>
        <c:lblOffset val="100"/>
        <c:noMultiLvlLbl val="0"/>
      </c:catAx>
      <c:valAx>
        <c:axId val="74352896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4351360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Feuil1!$A$2:$A$3</c:f>
              <c:strCache>
                <c:ptCount val="2"/>
                <c:pt idx="0">
                  <c:v>wk 14</c:v>
                </c:pt>
                <c:pt idx="1">
                  <c:v>wk 20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5.99</c:v>
                </c:pt>
                <c:pt idx="1">
                  <c:v>5.88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</c:spPr>
          <c:invertIfNegative val="0"/>
          <c:cat>
            <c:strRef>
              <c:f>Feuil1!$A$2:$A$3</c:f>
              <c:strCache>
                <c:ptCount val="2"/>
                <c:pt idx="0">
                  <c:v>wk 14</c:v>
                </c:pt>
                <c:pt idx="1">
                  <c:v>wk 20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5.46</c:v>
                </c:pt>
                <c:pt idx="1">
                  <c:v>5.99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08352"/>
        <c:axId val="75109888"/>
      </c:barChart>
      <c:catAx>
        <c:axId val="751083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5109888"/>
        <c:crosses val="autoZero"/>
        <c:auto val="1"/>
        <c:lblAlgn val="ctr"/>
        <c:lblOffset val="100"/>
        <c:noMultiLvlLbl val="0"/>
      </c:catAx>
      <c:valAx>
        <c:axId val="75109888"/>
        <c:scaling>
          <c:orientation val="minMax"/>
          <c:max val="6"/>
          <c:min val="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510835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01T09:50:45.884" idx="1">
    <p:pos x="1944" y="1068"/>
    <p:text>manipulation of ruminal
or manipulating ruminal</p:text>
  </p:cm>
  <p:cm authorId="1" dt="2016-02-01T09:52:00.654" idx="2">
    <p:pos x="2500" y="1144"/>
    <p:text>I would replace by "production" sounds more qs fundamental science.
it is just a detail</p:text>
  </p:cm>
  <p:cm authorId="1" dt="2016-02-01T09:53:44.643" idx="4">
    <p:pos x="2896" y="2384"/>
    <p:text>gene names in italic</p:text>
  </p:cm>
  <p:cm authorId="1" dt="2016-02-01T09:54:10.773" idx="5">
    <p:pos x="3312" y="2452"/>
    <p:text>replace by MiSeq</p:text>
  </p:cm>
  <p:cm authorId="1" dt="2016-02-01T09:56:18.178" idx="6">
    <p:pos x="3996" y="3384"/>
    <p:text>suggest replace by: in in vivo methane emissions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16B0-3770-4A09-AF51-60EC86232F67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B4B46-5CD8-4418-879E-C5C0C8875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8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B4B46-5CD8-4418-879E-C5C0C88757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"/>
            <a:ext cx="6858000" cy="1228299"/>
          </a:xfrm>
          <a:prstGeom prst="rect">
            <a:avLst/>
          </a:prstGeom>
          <a:solidFill>
            <a:srgbClr val="BCD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4" y="35496"/>
            <a:ext cx="1197346" cy="514152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 rot="16200000">
            <a:off x="-3983203" y="4756136"/>
            <a:ext cx="8358215" cy="417518"/>
          </a:xfrm>
          <a:prstGeom prst="rect">
            <a:avLst/>
          </a:prstGeom>
          <a:solidFill>
            <a:srgbClr val="BCD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  <a:defRPr/>
            </a:pPr>
            <a:r>
              <a:rPr lang="fr-FR" sz="11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6th </a:t>
            </a:r>
            <a:r>
              <a:rPr lang="fr-FR" sz="1100" b="1" dirty="0" err="1" smtClean="0">
                <a:solidFill>
                  <a:srgbClr val="336600"/>
                </a:solidFill>
                <a:latin typeface="+mn-lt"/>
                <a:cs typeface="Arial" pitchFamily="34" charset="0"/>
              </a:rPr>
              <a:t>Greenhouse</a:t>
            </a:r>
            <a:r>
              <a:rPr lang="fr-FR" sz="1100" b="1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 </a:t>
            </a:r>
            <a:r>
              <a:rPr lang="fr-FR" sz="1100" b="1" dirty="0" err="1" smtClean="0">
                <a:solidFill>
                  <a:srgbClr val="336600"/>
                </a:solidFill>
                <a:latin typeface="+mn-lt"/>
                <a:cs typeface="Arial" pitchFamily="34" charset="0"/>
              </a:rPr>
              <a:t>Gas</a:t>
            </a:r>
            <a:r>
              <a:rPr lang="fr-FR" sz="1100" b="1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 &amp; Animal Agriculture </a:t>
            </a:r>
            <a:r>
              <a:rPr lang="fr-FR" sz="1100" b="1" dirty="0" err="1" smtClean="0">
                <a:solidFill>
                  <a:srgbClr val="336600"/>
                </a:solidFill>
                <a:latin typeface="+mn-lt"/>
                <a:cs typeface="Arial" pitchFamily="34" charset="0"/>
              </a:rPr>
              <a:t>Conference</a:t>
            </a:r>
            <a:r>
              <a:rPr lang="fr-FR" sz="1100" b="1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,</a:t>
            </a:r>
            <a:r>
              <a:rPr lang="fr-FR" sz="1100" b="1" baseline="0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 </a:t>
            </a:r>
            <a:r>
              <a:rPr lang="fr-FR" sz="1100" b="0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14-18 </a:t>
            </a:r>
            <a:r>
              <a:rPr lang="fr-FR" sz="1100" b="0" dirty="0" err="1" smtClean="0">
                <a:solidFill>
                  <a:srgbClr val="336600"/>
                </a:solidFill>
                <a:latin typeface="+mn-lt"/>
                <a:cs typeface="Arial" pitchFamily="34" charset="0"/>
              </a:rPr>
              <a:t>February</a:t>
            </a:r>
            <a:r>
              <a:rPr lang="fr-FR" sz="1100" b="0" dirty="0" smtClean="0">
                <a:solidFill>
                  <a:srgbClr val="336600"/>
                </a:solidFill>
                <a:latin typeface="+mn-lt"/>
                <a:cs typeface="Arial" pitchFamily="34" charset="0"/>
              </a:rPr>
              <a:t> 2016, Melbourne, </a:t>
            </a:r>
            <a:r>
              <a:rPr lang="fr-FR" sz="1100" b="0" dirty="0" err="1" smtClean="0">
                <a:solidFill>
                  <a:srgbClr val="336600"/>
                </a:solidFill>
                <a:latin typeface="+mn-lt"/>
                <a:cs typeface="Arial" pitchFamily="34" charset="0"/>
              </a:rPr>
              <a:t>Australia</a:t>
            </a:r>
            <a:endParaRPr lang="fr-FR" sz="1100" b="0" dirty="0">
              <a:solidFill>
                <a:srgbClr val="3366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31" y="0"/>
            <a:ext cx="965531" cy="82273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372708" y="8782334"/>
            <a:ext cx="6485292" cy="361666"/>
          </a:xfrm>
          <a:prstGeom prst="rect">
            <a:avLst/>
          </a:prstGeom>
          <a:solidFill>
            <a:srgbClr val="BCD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  <a:defRPr/>
            </a:pPr>
            <a:endParaRPr lang="fr-FR" sz="1100" b="0" dirty="0">
              <a:solidFill>
                <a:srgbClr val="336600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07532" y="488951"/>
            <a:ext cx="964406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4313" y="488951"/>
            <a:ext cx="2778919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313" y="2844801"/>
            <a:ext cx="187166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200275" y="2844801"/>
            <a:ext cx="1871663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4AEA-C10C-464E-B403-0F4C8888A222}" type="datetimeFigureOut">
              <a:rPr lang="fr-FR" smtClean="0"/>
              <a:t>01/02/2016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5FE4-BC0D-4CCA-B0D7-A5DF3FB0431C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10" Type="http://schemas.openxmlformats.org/officeDocument/2006/relationships/comments" Target="../comments/comment1.xml"/><Relationship Id="rId4" Type="http://schemas.openxmlformats.org/officeDocument/2006/relationships/chart" Target="../charts/chart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851"/>
          <p:cNvSpPr>
            <a:spLocks noChangeArrowheads="1"/>
          </p:cNvSpPr>
          <p:nvPr/>
        </p:nvSpPr>
        <p:spPr bwMode="auto">
          <a:xfrm>
            <a:off x="448328" y="8181975"/>
            <a:ext cx="6350996" cy="562950"/>
          </a:xfrm>
          <a:prstGeom prst="rect">
            <a:avLst/>
          </a:prstGeom>
          <a:solidFill>
            <a:schemeClr val="bg1">
              <a:lumMod val="65000"/>
              <a:alpha val="14902"/>
            </a:schemeClr>
          </a:solidFill>
          <a:ln w="19050" algn="ctr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 dirty="0"/>
          </a:p>
        </p:txBody>
      </p:sp>
      <p:sp>
        <p:nvSpPr>
          <p:cNvPr id="13" name="Text Box 2007"/>
          <p:cNvSpPr txBox="1">
            <a:spLocks noChangeArrowheads="1"/>
          </p:cNvSpPr>
          <p:nvPr/>
        </p:nvSpPr>
        <p:spPr bwMode="auto">
          <a:xfrm>
            <a:off x="1459458" y="140912"/>
            <a:ext cx="4868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EFFECT OF AN EARLY LIFE ANTIMETHANOGENIC TREATMENT ON METHANE EMISSIONS IN GROWING LAMBS</a:t>
            </a:r>
            <a:endParaRPr lang="fr-FR" sz="12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6274" y="8168504"/>
            <a:ext cx="5932943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buClr>
                <a:srgbClr val="99CC00"/>
              </a:buClr>
            </a:pPr>
            <a:r>
              <a:rPr lang="en-GB" sz="800" dirty="0" smtClean="0">
                <a:solidFill>
                  <a:srgbClr val="336600"/>
                </a:solidFill>
                <a:ea typeface="Tahoma" pitchFamily="34" charset="0"/>
                <a:cs typeface="Tahoma" pitchFamily="34" charset="0"/>
              </a:rPr>
              <a:t>The treatment with garlic essential oil and linseed oil, although effective for reducing methane when applied to young lambs, was not able to have a lasting effect on methane emissions. </a:t>
            </a:r>
          </a:p>
          <a:p>
            <a:pPr algn="ctr">
              <a:buClr>
                <a:srgbClr val="99CC00"/>
              </a:buClr>
            </a:pPr>
            <a:r>
              <a:rPr lang="en-GB" sz="800" dirty="0" smtClean="0">
                <a:solidFill>
                  <a:srgbClr val="336600"/>
                </a:solidFill>
                <a:ea typeface="Tahoma" pitchFamily="34" charset="0"/>
                <a:cs typeface="Tahoma" pitchFamily="34" charset="0"/>
              </a:rPr>
              <a:t>There was an effect on archaeal community abundance four weeks after the end of the treatment, but it was not reflected in methane emissions.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74299" y="651080"/>
            <a:ext cx="5439281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Saro, M. Bernard, D. </a:t>
            </a:r>
            <a:r>
              <a:rPr lang="fr-FR" sz="8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Graviou</a:t>
            </a:r>
            <a:r>
              <a:rPr lang="fr-FR" sz="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Y. Rochette, C. Martin, M. </a:t>
            </a:r>
            <a:r>
              <a:rPr lang="fr-FR" sz="8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Doreau</a:t>
            </a:r>
            <a:r>
              <a:rPr lang="fr-FR" sz="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H. </a:t>
            </a:r>
            <a:r>
              <a:rPr lang="fr-FR" sz="8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Boudra</a:t>
            </a:r>
            <a:r>
              <a:rPr lang="fr-FR" sz="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 </a:t>
            </a:r>
            <a:r>
              <a:rPr lang="fr-FR" sz="800" b="1" dirty="0" err="1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Popova</a:t>
            </a:r>
            <a:r>
              <a:rPr lang="fr-FR" sz="8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D.P. Morgavi</a:t>
            </a:r>
            <a:endParaRPr lang="en-US" sz="800" b="1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800" b="1" baseline="300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pPr algn="ctr"/>
            <a:r>
              <a:rPr lang="fr-FR" sz="8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INRA</a:t>
            </a:r>
            <a:r>
              <a:rPr lang="fr-FR" sz="8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UMR Herbivores, 63122 Saint-Genès </a:t>
            </a:r>
            <a:r>
              <a:rPr lang="fr-FR" sz="8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Champanelle</a:t>
            </a:r>
            <a:r>
              <a:rPr lang="fr-FR" sz="8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8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</a:t>
            </a:r>
          </a:p>
          <a:p>
            <a:pPr algn="ctr"/>
            <a:r>
              <a:rPr lang="fr-FR" sz="8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INRA, UE </a:t>
            </a:r>
            <a:r>
              <a:rPr lang="fr-FR" sz="8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Herbipôle</a:t>
            </a:r>
            <a:r>
              <a:rPr lang="fr-FR" sz="8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63122 Saint-Genès </a:t>
            </a:r>
            <a:r>
              <a:rPr lang="fr-FR" sz="800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Champanelle</a:t>
            </a:r>
            <a:r>
              <a:rPr lang="fr-FR" sz="8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France</a:t>
            </a:r>
          </a:p>
          <a:p>
            <a:pPr algn="ctr"/>
            <a:endParaRPr lang="en-US" sz="800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8091" y="8805167"/>
            <a:ext cx="6459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research leading to these results has been conducted as part of the 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FACCE-JPI (NRA) </a:t>
            </a:r>
            <a:r>
              <a:rPr lang="en-US" sz="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RumenStability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project. C. Saro gratefully acknowledges the receipt of a postdoctoral fellowship (</a:t>
            </a:r>
            <a:r>
              <a:rPr lang="en-US" sz="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Fundación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Alfonso Martín </a:t>
            </a:r>
            <a:r>
              <a:rPr lang="en-US" sz="7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Escudero</a:t>
            </a:r>
            <a:r>
              <a:rPr lang="en-US" sz="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n-US" sz="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 Box 2007"/>
          <p:cNvSpPr txBox="1">
            <a:spLocks noChangeArrowheads="1"/>
          </p:cNvSpPr>
          <p:nvPr/>
        </p:nvSpPr>
        <p:spPr bwMode="auto">
          <a:xfrm>
            <a:off x="398091" y="1227442"/>
            <a:ext cx="1560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fr-FR" sz="12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404915" y="1504441"/>
            <a:ext cx="6459909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2007"/>
          <p:cNvSpPr txBox="1">
            <a:spLocks noChangeArrowheads="1"/>
          </p:cNvSpPr>
          <p:nvPr/>
        </p:nvSpPr>
        <p:spPr bwMode="auto">
          <a:xfrm>
            <a:off x="409458" y="2181304"/>
            <a:ext cx="1560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METHODS</a:t>
            </a:r>
            <a:endParaRPr lang="fr-FR" sz="12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409458" y="2458303"/>
            <a:ext cx="6459909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2007"/>
          <p:cNvSpPr txBox="1">
            <a:spLocks noChangeArrowheads="1"/>
          </p:cNvSpPr>
          <p:nvPr/>
        </p:nvSpPr>
        <p:spPr bwMode="auto">
          <a:xfrm>
            <a:off x="409459" y="4517116"/>
            <a:ext cx="15603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fr-FR" sz="12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409459" y="4794115"/>
            <a:ext cx="6459909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2007"/>
          <p:cNvSpPr txBox="1">
            <a:spLocks noChangeArrowheads="1"/>
          </p:cNvSpPr>
          <p:nvPr/>
        </p:nvSpPr>
        <p:spPr bwMode="auto">
          <a:xfrm>
            <a:off x="398091" y="1530286"/>
            <a:ext cx="6471277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Microbial colonization after birth can affect rumen function and microbiota structure later in life. Rumen development provides an opportunity for manipulation ruminal microbial ecosystem.</a:t>
            </a:r>
          </a:p>
          <a:p>
            <a:pPr algn="just">
              <a:spcBef>
                <a:spcPts val="600"/>
              </a:spcBef>
            </a:pP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8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this study was testing whether methane emissions in growing lambs could be modulated by a non toxic </a:t>
            </a:r>
            <a:r>
              <a:rPr lang="en-US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antimethanogenic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treatment administered in early life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fr-FR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Text Box 2007"/>
          <p:cNvSpPr txBox="1">
            <a:spLocks noChangeArrowheads="1"/>
          </p:cNvSpPr>
          <p:nvPr/>
        </p:nvSpPr>
        <p:spPr bwMode="auto">
          <a:xfrm>
            <a:off x="475623" y="2533836"/>
            <a:ext cx="1696483" cy="1061829"/>
          </a:xfrm>
          <a:prstGeom prst="rect">
            <a:avLst/>
          </a:prstGeom>
          <a:solidFill>
            <a:srgbClr val="FF0066">
              <a:alpha val="18824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8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</a:t>
            </a:r>
            <a:r>
              <a:rPr lang="en-US" sz="7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(T)</a:t>
            </a:r>
          </a:p>
          <a:p>
            <a:pPr indent="88900">
              <a:spcBef>
                <a:spcPts val="6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-1.6 mL/kg BW/day linseed oil</a:t>
            </a:r>
          </a:p>
          <a:p>
            <a:pPr indent="88900">
              <a:spcBef>
                <a:spcPts val="6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-3 µL/kg BW/day garlic essential oil</a:t>
            </a:r>
          </a:p>
          <a:p>
            <a:pPr>
              <a:spcBef>
                <a:spcPts val="600"/>
              </a:spcBef>
            </a:pP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Control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(C): sugar-beet molasses</a:t>
            </a:r>
          </a:p>
          <a:p>
            <a:pPr indent="90488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(same volume as treated lambs)</a:t>
            </a:r>
          </a:p>
          <a:p>
            <a:pPr>
              <a:spcBef>
                <a:spcPts val="3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Both administered with a drencher</a:t>
            </a:r>
          </a:p>
        </p:txBody>
      </p:sp>
      <p:sp>
        <p:nvSpPr>
          <p:cNvPr id="56" name="Text Box 2007"/>
          <p:cNvSpPr txBox="1">
            <a:spLocks noChangeArrowheads="1"/>
          </p:cNvSpPr>
          <p:nvPr/>
        </p:nvSpPr>
        <p:spPr bwMode="auto">
          <a:xfrm>
            <a:off x="2172107" y="2771238"/>
            <a:ext cx="525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60 lambs</a:t>
            </a:r>
          </a:p>
        </p:txBody>
      </p:sp>
      <p:sp>
        <p:nvSpPr>
          <p:cNvPr id="65" name="Text Box 2007"/>
          <p:cNvSpPr txBox="1">
            <a:spLocks noChangeArrowheads="1"/>
          </p:cNvSpPr>
          <p:nvPr/>
        </p:nvSpPr>
        <p:spPr bwMode="auto">
          <a:xfrm>
            <a:off x="974371" y="3569624"/>
            <a:ext cx="19026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Methane measurements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Text Box 2007"/>
          <p:cNvSpPr txBox="1">
            <a:spLocks noChangeArrowheads="1"/>
          </p:cNvSpPr>
          <p:nvPr/>
        </p:nvSpPr>
        <p:spPr bwMode="auto">
          <a:xfrm>
            <a:off x="539941" y="3892451"/>
            <a:ext cx="649292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-8 weeks</a:t>
            </a:r>
            <a:endParaRPr lang="en-US" sz="7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 Box 2007"/>
          <p:cNvSpPr txBox="1">
            <a:spLocks noChangeArrowheads="1"/>
          </p:cNvSpPr>
          <p:nvPr/>
        </p:nvSpPr>
        <p:spPr bwMode="auto">
          <a:xfrm>
            <a:off x="539942" y="4120570"/>
            <a:ext cx="649292" cy="20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-14 weeks</a:t>
            </a:r>
            <a:endParaRPr lang="en-US" sz="7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Text Box 2007"/>
          <p:cNvSpPr txBox="1">
            <a:spLocks noChangeArrowheads="1"/>
          </p:cNvSpPr>
          <p:nvPr/>
        </p:nvSpPr>
        <p:spPr bwMode="auto">
          <a:xfrm>
            <a:off x="539942" y="4352756"/>
            <a:ext cx="649292" cy="20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-20 weeks</a:t>
            </a:r>
            <a:endParaRPr lang="en-US" sz="700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Text Box 2007"/>
          <p:cNvSpPr txBox="1">
            <a:spLocks noChangeArrowheads="1"/>
          </p:cNvSpPr>
          <p:nvPr/>
        </p:nvSpPr>
        <p:spPr bwMode="auto">
          <a:xfrm>
            <a:off x="1477868" y="3785068"/>
            <a:ext cx="217498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 situ 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measurement (animals too small for chambers) 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 Ruminal fluid incubated in batch 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fermentors</a:t>
            </a:r>
            <a:endParaRPr lang="en-US" sz="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0" name="Connecteur droit avec flèche 69"/>
          <p:cNvCxnSpPr>
            <a:stCxn id="66" idx="3"/>
            <a:endCxn id="69" idx="1"/>
          </p:cNvCxnSpPr>
          <p:nvPr/>
        </p:nvCxnSpPr>
        <p:spPr>
          <a:xfrm>
            <a:off x="1189233" y="3992479"/>
            <a:ext cx="288635" cy="3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007"/>
          <p:cNvSpPr txBox="1">
            <a:spLocks noChangeArrowheads="1"/>
          </p:cNvSpPr>
          <p:nvPr/>
        </p:nvSpPr>
        <p:spPr bwMode="auto">
          <a:xfrm>
            <a:off x="1493787" y="4161823"/>
            <a:ext cx="211852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Open-circuit respiration chambers (2-3 lambs/chamber)  Emissions per kg of dry matter intake (DMI)</a:t>
            </a:r>
            <a:endParaRPr lang="en-US" sz="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3" name="Connecteur droit avec flèche 72"/>
          <p:cNvCxnSpPr>
            <a:stCxn id="67" idx="3"/>
            <a:endCxn id="72" idx="1"/>
          </p:cNvCxnSpPr>
          <p:nvPr/>
        </p:nvCxnSpPr>
        <p:spPr>
          <a:xfrm>
            <a:off x="1189234" y="4222631"/>
            <a:ext cx="304553" cy="14694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3"/>
            <a:endCxn id="72" idx="1"/>
          </p:cNvCxnSpPr>
          <p:nvPr/>
        </p:nvCxnSpPr>
        <p:spPr>
          <a:xfrm flipV="1">
            <a:off x="1189234" y="4369572"/>
            <a:ext cx="304553" cy="852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910770794"/>
              </p:ext>
            </p:extLst>
          </p:nvPr>
        </p:nvGraphicFramePr>
        <p:xfrm>
          <a:off x="1541860" y="5070003"/>
          <a:ext cx="1684930" cy="97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9" name="Graphique 38"/>
          <p:cNvGraphicFramePr/>
          <p:nvPr>
            <p:extLst>
              <p:ext uri="{D42A27DB-BD31-4B8C-83A1-F6EECF244321}">
                <p14:modId xmlns:p14="http://schemas.microsoft.com/office/powerpoint/2010/main" val="4008757699"/>
              </p:ext>
            </p:extLst>
          </p:nvPr>
        </p:nvGraphicFramePr>
        <p:xfrm>
          <a:off x="561480" y="5068739"/>
          <a:ext cx="870719" cy="970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avec flèche vers la gauche 4"/>
          <p:cNvSpPr/>
          <p:nvPr/>
        </p:nvSpPr>
        <p:spPr>
          <a:xfrm>
            <a:off x="3192825" y="5239150"/>
            <a:ext cx="3541594" cy="535540"/>
          </a:xfrm>
          <a:prstGeom prst="leftArrowCallout">
            <a:avLst>
              <a:gd name="adj1" fmla="val 30882"/>
              <a:gd name="adj2" fmla="val 25000"/>
              <a:gd name="adj3" fmla="val 27941"/>
              <a:gd name="adj4" fmla="val 91429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 Box 2007"/>
          <p:cNvSpPr txBox="1">
            <a:spLocks noChangeArrowheads="1"/>
          </p:cNvSpPr>
          <p:nvPr/>
        </p:nvSpPr>
        <p:spPr bwMode="auto">
          <a:xfrm>
            <a:off x="3484266" y="5240844"/>
            <a:ext cx="329593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-At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weeks </a:t>
            </a:r>
            <a:r>
              <a:rPr lang="en-US" sz="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vitro 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methane production was 24% lower in treated lambs</a:t>
            </a:r>
          </a:p>
          <a:p>
            <a:pPr marL="88900" indent="-88900"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-At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weeks 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 was no difference between treatments in methane emissions</a:t>
            </a:r>
          </a:p>
          <a:p>
            <a:pPr marL="88900" indent="-88900"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-At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weeks 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methane emissions were 13.7% lower in treated lambs. No difference was         observed within the groups between the lambs treated or not in the first period</a:t>
            </a:r>
          </a:p>
        </p:txBody>
      </p:sp>
      <p:sp>
        <p:nvSpPr>
          <p:cNvPr id="43" name="Text Box 2007"/>
          <p:cNvSpPr txBox="1">
            <a:spLocks noChangeArrowheads="1"/>
          </p:cNvSpPr>
          <p:nvPr/>
        </p:nvSpPr>
        <p:spPr bwMode="auto">
          <a:xfrm>
            <a:off x="910740" y="5206538"/>
            <a:ext cx="229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*</a:t>
            </a: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Text Box 2007"/>
          <p:cNvSpPr txBox="1">
            <a:spLocks noChangeArrowheads="1"/>
          </p:cNvSpPr>
          <p:nvPr/>
        </p:nvSpPr>
        <p:spPr bwMode="auto">
          <a:xfrm>
            <a:off x="2484251" y="5220226"/>
            <a:ext cx="229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*</a:t>
            </a: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 Box 2007"/>
          <p:cNvSpPr txBox="1">
            <a:spLocks noChangeArrowheads="1"/>
          </p:cNvSpPr>
          <p:nvPr/>
        </p:nvSpPr>
        <p:spPr bwMode="auto">
          <a:xfrm>
            <a:off x="620813" y="5013985"/>
            <a:ext cx="12371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µ</a:t>
            </a:r>
            <a:r>
              <a:rPr lang="en-US" sz="6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mol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CH</a:t>
            </a:r>
            <a:r>
              <a:rPr lang="en-US" sz="600" baseline="-25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4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/mL rumen fluid</a:t>
            </a:r>
            <a:endParaRPr lang="en-US" sz="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 Box 2007"/>
          <p:cNvSpPr txBox="1">
            <a:spLocks noChangeArrowheads="1"/>
          </p:cNvSpPr>
          <p:nvPr/>
        </p:nvSpPr>
        <p:spPr bwMode="auto">
          <a:xfrm>
            <a:off x="1919567" y="5013985"/>
            <a:ext cx="8050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g CH</a:t>
            </a:r>
            <a:r>
              <a:rPr lang="en-US" sz="600" baseline="-25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4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/kg DMI</a:t>
            </a:r>
            <a:endParaRPr lang="en-US" sz="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1" name="Graphique 50"/>
          <p:cNvGraphicFramePr/>
          <p:nvPr>
            <p:extLst>
              <p:ext uri="{D42A27DB-BD31-4B8C-83A1-F6EECF244321}">
                <p14:modId xmlns:p14="http://schemas.microsoft.com/office/powerpoint/2010/main" val="1140699716"/>
              </p:ext>
            </p:extLst>
          </p:nvPr>
        </p:nvGraphicFramePr>
        <p:xfrm>
          <a:off x="558172" y="6339477"/>
          <a:ext cx="1184569" cy="74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2" name="Text Box 2007"/>
          <p:cNvSpPr txBox="1">
            <a:spLocks noChangeArrowheads="1"/>
          </p:cNvSpPr>
          <p:nvPr/>
        </p:nvSpPr>
        <p:spPr bwMode="auto">
          <a:xfrm>
            <a:off x="471432" y="6147573"/>
            <a:ext cx="13450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" dirty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l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og number of copies </a:t>
            </a:r>
            <a:r>
              <a:rPr lang="en-US" sz="6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mcrA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gene / mL rumen fluid</a:t>
            </a:r>
            <a:endParaRPr lang="en-US" sz="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Rectangle avec flèche vers la gauche 52"/>
          <p:cNvSpPr/>
          <p:nvPr/>
        </p:nvSpPr>
        <p:spPr>
          <a:xfrm rot="5400000">
            <a:off x="618708" y="7086050"/>
            <a:ext cx="1039371" cy="985538"/>
          </a:xfrm>
          <a:prstGeom prst="leftArrowCallout">
            <a:avLst>
              <a:gd name="adj1" fmla="val 12779"/>
              <a:gd name="adj2" fmla="val 17199"/>
              <a:gd name="adj3" fmla="val 14909"/>
              <a:gd name="adj4" fmla="val 76042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endParaRPr lang="fr-FR"/>
          </a:p>
        </p:txBody>
      </p:sp>
      <p:sp>
        <p:nvSpPr>
          <p:cNvPr id="62" name="Text Box 2007"/>
          <p:cNvSpPr txBox="1">
            <a:spLocks noChangeArrowheads="1"/>
          </p:cNvSpPr>
          <p:nvPr/>
        </p:nvSpPr>
        <p:spPr bwMode="auto">
          <a:xfrm>
            <a:off x="656277" y="7308787"/>
            <a:ext cx="975312" cy="77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-Lower abundance of </a:t>
            </a:r>
            <a:r>
              <a:rPr lang="en-US" sz="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mcrA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gene was observed at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weeks 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treated lambs (T1)</a:t>
            </a:r>
          </a:p>
          <a:p>
            <a:pPr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-No difference was observed in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week 20 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T2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63" name="Text Box 2007"/>
          <p:cNvSpPr txBox="1">
            <a:spLocks noChangeArrowheads="1"/>
          </p:cNvSpPr>
          <p:nvPr/>
        </p:nvSpPr>
        <p:spPr bwMode="auto">
          <a:xfrm>
            <a:off x="837336" y="6341337"/>
            <a:ext cx="229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*</a:t>
            </a:r>
            <a:endParaRPr lang="en-US" sz="800" b="1" dirty="0" smtClean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Text Box 2007"/>
          <p:cNvSpPr txBox="1">
            <a:spLocks noChangeArrowheads="1"/>
          </p:cNvSpPr>
          <p:nvPr/>
        </p:nvSpPr>
        <p:spPr bwMode="auto">
          <a:xfrm>
            <a:off x="2129752" y="2535138"/>
            <a:ext cx="1245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Experimental design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 Box 2007"/>
          <p:cNvSpPr txBox="1">
            <a:spLocks noChangeArrowheads="1"/>
          </p:cNvSpPr>
          <p:nvPr/>
        </p:nvSpPr>
        <p:spPr bwMode="auto">
          <a:xfrm>
            <a:off x="3982213" y="3523558"/>
            <a:ext cx="25600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Archaeal community measurements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Text Box 2007"/>
          <p:cNvSpPr txBox="1">
            <a:spLocks noChangeArrowheads="1"/>
          </p:cNvSpPr>
          <p:nvPr/>
        </p:nvSpPr>
        <p:spPr bwMode="auto">
          <a:xfrm>
            <a:off x="3705266" y="3737917"/>
            <a:ext cx="307891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-Abundance of 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mcrA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gene at </a:t>
            </a:r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14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and </a:t>
            </a:r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20 weeks 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(qPCR)</a:t>
            </a:r>
          </a:p>
          <a:p>
            <a:pPr algn="just">
              <a:spcBef>
                <a:spcPts val="6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-Next generation sequencing (NGS; Illumina) of archaeal amplicons (primers 349F and 806R) at </a:t>
            </a:r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8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, </a:t>
            </a:r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14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and </a:t>
            </a:r>
            <a:r>
              <a:rPr lang="en-US" sz="7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20 weeks</a:t>
            </a:r>
          </a:p>
          <a:p>
            <a:pPr algn="just">
              <a:spcBef>
                <a:spcPts val="6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-Sequencing data processing  QIIME and 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mothur</a:t>
            </a:r>
            <a:endParaRPr lang="en-US" sz="7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</a:pP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-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UniFrac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distances were calculated from OTU tables as a measure of dissimilarity between samples and its 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PCoA</a:t>
            </a:r>
            <a:r>
              <a:rPr lang="en-US" sz="7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 was represented into </a:t>
            </a:r>
            <a:r>
              <a:rPr lang="en-US" sz="7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biplots</a:t>
            </a:r>
            <a:endParaRPr lang="en-US" sz="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Text Box 2007"/>
          <p:cNvSpPr txBox="1">
            <a:spLocks noChangeArrowheads="1"/>
          </p:cNvSpPr>
          <p:nvPr/>
        </p:nvSpPr>
        <p:spPr bwMode="auto">
          <a:xfrm>
            <a:off x="682212" y="5987393"/>
            <a:ext cx="8979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qPCR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Text Box 2007"/>
          <p:cNvSpPr txBox="1">
            <a:spLocks noChangeArrowheads="1"/>
          </p:cNvSpPr>
          <p:nvPr/>
        </p:nvSpPr>
        <p:spPr bwMode="auto">
          <a:xfrm>
            <a:off x="833081" y="4832718"/>
            <a:ext cx="15442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Methane measurements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Text Box 2007"/>
          <p:cNvSpPr txBox="1">
            <a:spLocks noChangeArrowheads="1"/>
          </p:cNvSpPr>
          <p:nvPr/>
        </p:nvSpPr>
        <p:spPr bwMode="auto">
          <a:xfrm>
            <a:off x="2501645" y="6003128"/>
            <a:ext cx="374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Principal coordinate analysis of weighted </a:t>
            </a:r>
            <a:r>
              <a:rPr lang="en-US" sz="800" dirty="0" err="1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UniFrac</a:t>
            </a:r>
            <a:r>
              <a:rPr lang="en-US" sz="800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distances</a:t>
            </a:r>
            <a:endParaRPr lang="en-US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Text Box 2007"/>
          <p:cNvSpPr txBox="1">
            <a:spLocks noChangeArrowheads="1"/>
          </p:cNvSpPr>
          <p:nvPr/>
        </p:nvSpPr>
        <p:spPr bwMode="auto">
          <a:xfrm>
            <a:off x="2363555" y="6228142"/>
            <a:ext cx="96021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weeks 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(T1 </a:t>
            </a:r>
            <a:r>
              <a:rPr lang="en-US" sz="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C1)</a:t>
            </a:r>
          </a:p>
        </p:txBody>
      </p:sp>
      <p:sp>
        <p:nvSpPr>
          <p:cNvPr id="106" name="Text Box 2007"/>
          <p:cNvSpPr txBox="1">
            <a:spLocks noChangeArrowheads="1"/>
          </p:cNvSpPr>
          <p:nvPr/>
        </p:nvSpPr>
        <p:spPr bwMode="auto">
          <a:xfrm>
            <a:off x="3930058" y="6228977"/>
            <a:ext cx="96021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weeks 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(T1 </a:t>
            </a:r>
            <a:r>
              <a:rPr lang="en-US" sz="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C1)</a:t>
            </a:r>
          </a:p>
        </p:txBody>
      </p:sp>
      <p:sp>
        <p:nvSpPr>
          <p:cNvPr id="107" name="Text Box 2007"/>
          <p:cNvSpPr txBox="1">
            <a:spLocks noChangeArrowheads="1"/>
          </p:cNvSpPr>
          <p:nvPr/>
        </p:nvSpPr>
        <p:spPr bwMode="auto">
          <a:xfrm>
            <a:off x="5496561" y="6228977"/>
            <a:ext cx="96021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weeks 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(T2 </a:t>
            </a:r>
            <a:r>
              <a:rPr lang="en-US" sz="5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C2)</a:t>
            </a:r>
          </a:p>
        </p:txBody>
      </p:sp>
      <p:grpSp>
        <p:nvGrpSpPr>
          <p:cNvPr id="38" name="Groupe 37"/>
          <p:cNvGrpSpPr/>
          <p:nvPr/>
        </p:nvGrpSpPr>
        <p:grpSpPr>
          <a:xfrm>
            <a:off x="6440377" y="2544168"/>
            <a:ext cx="487961" cy="608591"/>
            <a:chOff x="6395773" y="2840761"/>
            <a:chExt cx="386587" cy="608591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6395773" y="2917705"/>
              <a:ext cx="153223" cy="0"/>
            </a:xfrm>
            <a:prstGeom prst="line">
              <a:avLst/>
            </a:prstGeom>
            <a:ln w="19050">
              <a:solidFill>
                <a:srgbClr val="99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6395773" y="3040686"/>
              <a:ext cx="15322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 Box 2007"/>
            <p:cNvSpPr txBox="1">
              <a:spLocks noChangeArrowheads="1"/>
            </p:cNvSpPr>
            <p:nvPr/>
          </p:nvSpPr>
          <p:spPr bwMode="auto">
            <a:xfrm>
              <a:off x="6484557" y="2840761"/>
              <a:ext cx="297803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5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C1</a:t>
              </a:r>
            </a:p>
          </p:txBody>
        </p:sp>
        <p:sp>
          <p:nvSpPr>
            <p:cNvPr id="93" name="Text Box 2007"/>
            <p:cNvSpPr txBox="1">
              <a:spLocks noChangeArrowheads="1"/>
            </p:cNvSpPr>
            <p:nvPr/>
          </p:nvSpPr>
          <p:spPr bwMode="auto">
            <a:xfrm>
              <a:off x="6484557" y="2963742"/>
              <a:ext cx="2493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5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T1</a:t>
              </a:r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6395773" y="3163666"/>
              <a:ext cx="153223" cy="0"/>
            </a:xfrm>
            <a:prstGeom prst="line">
              <a:avLst/>
            </a:prstGeom>
            <a:ln w="19050">
              <a:solidFill>
                <a:srgbClr val="99CC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6395773" y="3286646"/>
              <a:ext cx="153223" cy="0"/>
            </a:xfrm>
            <a:prstGeom prst="line">
              <a:avLst/>
            </a:prstGeom>
            <a:ln w="19050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 Box 2007"/>
            <p:cNvSpPr txBox="1">
              <a:spLocks noChangeArrowheads="1"/>
            </p:cNvSpPr>
            <p:nvPr/>
          </p:nvSpPr>
          <p:spPr bwMode="auto">
            <a:xfrm>
              <a:off x="6484557" y="3086722"/>
              <a:ext cx="2493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5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C2</a:t>
              </a:r>
            </a:p>
          </p:txBody>
        </p:sp>
        <p:sp>
          <p:nvSpPr>
            <p:cNvPr id="111" name="Text Box 2007"/>
            <p:cNvSpPr txBox="1">
              <a:spLocks noChangeArrowheads="1"/>
            </p:cNvSpPr>
            <p:nvPr/>
          </p:nvSpPr>
          <p:spPr bwMode="auto">
            <a:xfrm>
              <a:off x="6485479" y="3203131"/>
              <a:ext cx="24932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5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T2</a:t>
              </a:r>
            </a:p>
          </p:txBody>
        </p:sp>
      </p:grpSp>
      <p:sp>
        <p:nvSpPr>
          <p:cNvPr id="112" name="Rectangle avec flèche vers la gauche 111"/>
          <p:cNvSpPr/>
          <p:nvPr/>
        </p:nvSpPr>
        <p:spPr>
          <a:xfrm rot="5400000">
            <a:off x="4247306" y="6298236"/>
            <a:ext cx="318927" cy="3256448"/>
          </a:xfrm>
          <a:prstGeom prst="leftArrowCallout">
            <a:avLst>
              <a:gd name="adj1" fmla="val 35607"/>
              <a:gd name="adj2" fmla="val 38013"/>
              <a:gd name="adj3" fmla="val 14909"/>
              <a:gd name="adj4" fmla="val 76042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endParaRPr lang="fr-FR"/>
          </a:p>
        </p:txBody>
      </p:sp>
      <p:sp>
        <p:nvSpPr>
          <p:cNvPr id="113" name="Text Box 2007"/>
          <p:cNvSpPr txBox="1">
            <a:spLocks noChangeArrowheads="1"/>
          </p:cNvSpPr>
          <p:nvPr/>
        </p:nvSpPr>
        <p:spPr bwMode="auto">
          <a:xfrm>
            <a:off x="2807722" y="7848762"/>
            <a:ext cx="32226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Archaeal community structure was particularly affected by treatment at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sz="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weeks</a:t>
            </a:r>
          </a:p>
        </p:txBody>
      </p:sp>
      <p:sp>
        <p:nvSpPr>
          <p:cNvPr id="114" name="Text Box 2007"/>
          <p:cNvSpPr txBox="1">
            <a:spLocks noChangeArrowheads="1"/>
          </p:cNvSpPr>
          <p:nvPr/>
        </p:nvSpPr>
        <p:spPr bwMode="auto">
          <a:xfrm>
            <a:off x="2151031" y="2995152"/>
            <a:ext cx="1224071" cy="4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treatment periods:</a:t>
            </a:r>
          </a:p>
          <a:p>
            <a:pPr algn="just"/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-From birth to week 10: T1</a:t>
            </a:r>
          </a:p>
          <a:p>
            <a:pPr algn="just"/>
            <a:r>
              <a:rPr lang="en-US" sz="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-From week 16 to week 20: T2 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3308911" y="2636173"/>
            <a:ext cx="3338295" cy="934548"/>
            <a:chOff x="3282030" y="2700025"/>
            <a:chExt cx="3338295" cy="934548"/>
          </a:xfrm>
        </p:grpSpPr>
        <p:grpSp>
          <p:nvGrpSpPr>
            <p:cNvPr id="9" name="Groupe 8"/>
            <p:cNvGrpSpPr/>
            <p:nvPr/>
          </p:nvGrpSpPr>
          <p:grpSpPr>
            <a:xfrm>
              <a:off x="3282030" y="2700025"/>
              <a:ext cx="3338295" cy="934548"/>
              <a:chOff x="3263445" y="2700025"/>
              <a:chExt cx="3338295" cy="934548"/>
            </a:xfrm>
          </p:grpSpPr>
          <p:sp>
            <p:nvSpPr>
              <p:cNvPr id="57" name="Text Box 2007"/>
              <p:cNvSpPr txBox="1">
                <a:spLocks noChangeArrowheads="1"/>
              </p:cNvSpPr>
              <p:nvPr/>
            </p:nvSpPr>
            <p:spPr bwMode="auto">
              <a:xfrm>
                <a:off x="3263445" y="2895018"/>
                <a:ext cx="485175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0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8" name="Text Box 2007"/>
              <p:cNvSpPr txBox="1">
                <a:spLocks noChangeArrowheads="1"/>
              </p:cNvSpPr>
              <p:nvPr/>
            </p:nvSpPr>
            <p:spPr bwMode="auto">
              <a:xfrm>
                <a:off x="4140764" y="2889994"/>
                <a:ext cx="418500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8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9" name="Text Box 2007"/>
              <p:cNvSpPr txBox="1">
                <a:spLocks noChangeArrowheads="1"/>
              </p:cNvSpPr>
              <p:nvPr/>
            </p:nvSpPr>
            <p:spPr bwMode="auto">
              <a:xfrm>
                <a:off x="4559264" y="2889994"/>
                <a:ext cx="460867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10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Text Box 2007"/>
              <p:cNvSpPr txBox="1">
                <a:spLocks noChangeArrowheads="1"/>
              </p:cNvSpPr>
              <p:nvPr/>
            </p:nvSpPr>
            <p:spPr bwMode="auto">
              <a:xfrm>
                <a:off x="5061368" y="2889994"/>
                <a:ext cx="502471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14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Text Box 2007"/>
              <p:cNvSpPr txBox="1">
                <a:spLocks noChangeArrowheads="1"/>
              </p:cNvSpPr>
              <p:nvPr/>
            </p:nvSpPr>
            <p:spPr bwMode="auto">
              <a:xfrm>
                <a:off x="6005848" y="2889994"/>
                <a:ext cx="526133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85" name="Connecteur droit avec flèche 84"/>
              <p:cNvCxnSpPr/>
              <p:nvPr/>
            </p:nvCxnSpPr>
            <p:spPr>
              <a:xfrm flipV="1">
                <a:off x="5488065" y="3134652"/>
                <a:ext cx="615071" cy="2"/>
              </a:xfrm>
              <a:prstGeom prst="straightConnector1">
                <a:avLst/>
              </a:prstGeom>
              <a:ln w="19050">
                <a:solidFill>
                  <a:srgbClr val="99CC00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avec flèche 91"/>
              <p:cNvCxnSpPr/>
              <p:nvPr/>
            </p:nvCxnSpPr>
            <p:spPr>
              <a:xfrm flipV="1">
                <a:off x="5488065" y="2889081"/>
                <a:ext cx="615071" cy="245572"/>
              </a:xfrm>
              <a:prstGeom prst="straightConnector1">
                <a:avLst/>
              </a:prstGeom>
              <a:ln w="19050" cmpd="sng">
                <a:solidFill>
                  <a:srgbClr val="FF0066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avec flèche 97"/>
              <p:cNvCxnSpPr/>
              <p:nvPr/>
            </p:nvCxnSpPr>
            <p:spPr>
              <a:xfrm flipV="1">
                <a:off x="5510809" y="2850316"/>
                <a:ext cx="615071" cy="2"/>
              </a:xfrm>
              <a:prstGeom prst="straightConnector1">
                <a:avLst/>
              </a:prstGeom>
              <a:ln w="19050">
                <a:solidFill>
                  <a:srgbClr val="FF0066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avec flèche 98"/>
              <p:cNvCxnSpPr/>
              <p:nvPr/>
            </p:nvCxnSpPr>
            <p:spPr>
              <a:xfrm>
                <a:off x="5522168" y="2860070"/>
                <a:ext cx="580968" cy="227475"/>
              </a:xfrm>
              <a:prstGeom prst="straightConnector1">
                <a:avLst/>
              </a:prstGeom>
              <a:ln w="19050">
                <a:solidFill>
                  <a:srgbClr val="99CC00"/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 Box 2007"/>
              <p:cNvSpPr txBox="1">
                <a:spLocks noChangeArrowheads="1"/>
              </p:cNvSpPr>
              <p:nvPr/>
            </p:nvSpPr>
            <p:spPr bwMode="auto">
              <a:xfrm>
                <a:off x="5288108" y="2889994"/>
                <a:ext cx="502471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b="1" dirty="0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16 </a:t>
                </a:r>
                <a:r>
                  <a:rPr lang="en-US" sz="500" b="1" dirty="0" err="1" smtClean="0">
                    <a:solidFill>
                      <a:schemeClr val="accent6">
                        <a:lumMod val="50000"/>
                      </a:schemeClr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wk</a:t>
                </a:r>
                <a:endParaRPr lang="en-US" sz="500" b="1" dirty="0" smtClean="0">
                  <a:solidFill>
                    <a:schemeClr val="accent6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9" name="Text Box 2007"/>
              <p:cNvSpPr txBox="1">
                <a:spLocks noChangeArrowheads="1"/>
              </p:cNvSpPr>
              <p:nvPr/>
            </p:nvSpPr>
            <p:spPr bwMode="auto">
              <a:xfrm>
                <a:off x="3363622" y="2994292"/>
                <a:ext cx="450779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30 lambs</a:t>
                </a:r>
              </a:p>
            </p:txBody>
          </p:sp>
          <p:sp>
            <p:nvSpPr>
              <p:cNvPr id="80" name="Text Box 2007"/>
              <p:cNvSpPr txBox="1">
                <a:spLocks noChangeArrowheads="1"/>
              </p:cNvSpPr>
              <p:nvPr/>
            </p:nvSpPr>
            <p:spPr bwMode="auto">
              <a:xfrm>
                <a:off x="3379851" y="2700025"/>
                <a:ext cx="450779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30 lambs</a:t>
                </a:r>
              </a:p>
            </p:txBody>
          </p:sp>
          <p:sp>
            <p:nvSpPr>
              <p:cNvPr id="34" name="Flèche vers le bas 33"/>
              <p:cNvSpPr/>
              <p:nvPr/>
            </p:nvSpPr>
            <p:spPr>
              <a:xfrm rot="10800000">
                <a:off x="4260858" y="3157549"/>
                <a:ext cx="70217" cy="88813"/>
              </a:xfrm>
              <a:prstGeom prst="downArrow">
                <a:avLst>
                  <a:gd name="adj1" fmla="val 29652"/>
                  <a:gd name="adj2" fmla="val 39827"/>
                </a:avLst>
              </a:prstGeom>
              <a:solidFill>
                <a:schemeClr val="bg2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Flèche vers le bas 85"/>
              <p:cNvSpPr/>
              <p:nvPr/>
            </p:nvSpPr>
            <p:spPr>
              <a:xfrm rot="10800000">
                <a:off x="5202893" y="3157549"/>
                <a:ext cx="70217" cy="88813"/>
              </a:xfrm>
              <a:prstGeom prst="downArrow">
                <a:avLst>
                  <a:gd name="adj1" fmla="val 29652"/>
                  <a:gd name="adj2" fmla="val 39827"/>
                </a:avLst>
              </a:prstGeom>
              <a:solidFill>
                <a:schemeClr val="bg2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Flèche vers le bas 86"/>
              <p:cNvSpPr/>
              <p:nvPr/>
            </p:nvSpPr>
            <p:spPr>
              <a:xfrm rot="10800000">
                <a:off x="6088717" y="3157549"/>
                <a:ext cx="70217" cy="88813"/>
              </a:xfrm>
              <a:prstGeom prst="downArrow">
                <a:avLst>
                  <a:gd name="adj1" fmla="val 29652"/>
                  <a:gd name="adj2" fmla="val 39827"/>
                </a:avLst>
              </a:prstGeom>
              <a:solidFill>
                <a:schemeClr val="bg2">
                  <a:lumMod val="7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Text Box 2007"/>
              <p:cNvSpPr txBox="1">
                <a:spLocks noChangeArrowheads="1"/>
              </p:cNvSpPr>
              <p:nvPr/>
            </p:nvSpPr>
            <p:spPr bwMode="auto">
              <a:xfrm>
                <a:off x="4127691" y="3234463"/>
                <a:ext cx="595300" cy="284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-CH</a:t>
                </a:r>
                <a:r>
                  <a:rPr lang="en-US" sz="5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 </a:t>
                </a: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(in vitro)</a:t>
                </a:r>
                <a:endParaRPr lang="en-US" sz="500" baseline="-2500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-NGS</a:t>
                </a:r>
              </a:p>
            </p:txBody>
          </p:sp>
          <p:sp>
            <p:nvSpPr>
              <p:cNvPr id="89" name="Text Box 2007"/>
              <p:cNvSpPr txBox="1">
                <a:spLocks noChangeArrowheads="1"/>
              </p:cNvSpPr>
              <p:nvPr/>
            </p:nvSpPr>
            <p:spPr bwMode="auto">
              <a:xfrm>
                <a:off x="5080285" y="3234463"/>
                <a:ext cx="6792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-CH</a:t>
                </a:r>
                <a:r>
                  <a:rPr lang="en-US" sz="5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(chambers)</a:t>
                </a:r>
              </a:p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-qPCR</a:t>
                </a:r>
              </a:p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-NGS</a:t>
                </a:r>
              </a:p>
            </p:txBody>
          </p:sp>
          <p:sp>
            <p:nvSpPr>
              <p:cNvPr id="90" name="Text Box 2007"/>
              <p:cNvSpPr txBox="1">
                <a:spLocks noChangeArrowheads="1"/>
              </p:cNvSpPr>
              <p:nvPr/>
            </p:nvSpPr>
            <p:spPr bwMode="auto">
              <a:xfrm>
                <a:off x="5951255" y="3234463"/>
                <a:ext cx="65048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-CH</a:t>
                </a:r>
                <a:r>
                  <a:rPr lang="en-US" sz="500" baseline="-25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r>
                  <a:rPr lang="en-US" sz="5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(chambers)</a:t>
                </a:r>
                <a:endParaRPr lang="en-US" sz="500" baseline="-25000" dirty="0" smtClean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-qPCR</a:t>
                </a:r>
              </a:p>
              <a:p>
                <a:pPr algn="just">
                  <a:spcBef>
                    <a:spcPts val="300"/>
                  </a:spcBef>
                </a:pPr>
                <a:r>
                  <a:rPr lang="en-US" sz="5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-NGS</a:t>
                </a:r>
              </a:p>
            </p:txBody>
          </p:sp>
          <p:grpSp>
            <p:nvGrpSpPr>
              <p:cNvPr id="37" name="Groupe 36"/>
              <p:cNvGrpSpPr/>
              <p:nvPr/>
            </p:nvGrpSpPr>
            <p:grpSpPr>
              <a:xfrm>
                <a:off x="3405995" y="2845771"/>
                <a:ext cx="2038692" cy="0"/>
                <a:chOff x="3496030" y="3594657"/>
                <a:chExt cx="2038692" cy="0"/>
              </a:xfrm>
            </p:grpSpPr>
            <p:cxnSp>
              <p:nvCxnSpPr>
                <p:cNvPr id="94" name="Connecteur droit avec flèche 93"/>
                <p:cNvCxnSpPr/>
                <p:nvPr/>
              </p:nvCxnSpPr>
              <p:spPr>
                <a:xfrm>
                  <a:off x="3496030" y="3594657"/>
                  <a:ext cx="2038692" cy="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cteur droit 94"/>
                <p:cNvCxnSpPr/>
                <p:nvPr/>
              </p:nvCxnSpPr>
              <p:spPr>
                <a:xfrm>
                  <a:off x="3496531" y="3594657"/>
                  <a:ext cx="1334404" cy="0"/>
                </a:xfrm>
                <a:prstGeom prst="line">
                  <a:avLst/>
                </a:prstGeom>
                <a:ln w="19050">
                  <a:solidFill>
                    <a:srgbClr val="FF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e 35"/>
              <p:cNvGrpSpPr/>
              <p:nvPr/>
            </p:nvGrpSpPr>
            <p:grpSpPr>
              <a:xfrm>
                <a:off x="3405995" y="3130668"/>
                <a:ext cx="2038692" cy="0"/>
                <a:chOff x="3496030" y="3539662"/>
                <a:chExt cx="2038692" cy="0"/>
              </a:xfrm>
            </p:grpSpPr>
            <p:cxnSp>
              <p:nvCxnSpPr>
                <p:cNvPr id="96" name="Connecteur droit avec flèche 95"/>
                <p:cNvCxnSpPr/>
                <p:nvPr/>
              </p:nvCxnSpPr>
              <p:spPr>
                <a:xfrm>
                  <a:off x="3496030" y="3539662"/>
                  <a:ext cx="2038692" cy="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necteur droit 96"/>
                <p:cNvCxnSpPr/>
                <p:nvPr/>
              </p:nvCxnSpPr>
              <p:spPr>
                <a:xfrm>
                  <a:off x="3496531" y="3539662"/>
                  <a:ext cx="1334404" cy="0"/>
                </a:xfrm>
                <a:prstGeom prst="line">
                  <a:avLst/>
                </a:prstGeom>
                <a:ln w="19050">
                  <a:solidFill>
                    <a:srgbClr val="99CC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5" name="Text Box 2007"/>
            <p:cNvSpPr txBox="1">
              <a:spLocks noChangeArrowheads="1"/>
            </p:cNvSpPr>
            <p:nvPr/>
          </p:nvSpPr>
          <p:spPr bwMode="auto">
            <a:xfrm>
              <a:off x="5552721" y="2728646"/>
              <a:ext cx="4507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 lambs</a:t>
              </a:r>
            </a:p>
          </p:txBody>
        </p:sp>
        <p:sp>
          <p:nvSpPr>
            <p:cNvPr id="116" name="Text Box 2007"/>
            <p:cNvSpPr txBox="1">
              <a:spLocks noChangeArrowheads="1"/>
            </p:cNvSpPr>
            <p:nvPr/>
          </p:nvSpPr>
          <p:spPr bwMode="auto">
            <a:xfrm rot="1240582">
              <a:off x="5600041" y="2856334"/>
              <a:ext cx="4507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 lambs</a:t>
              </a:r>
            </a:p>
          </p:txBody>
        </p:sp>
        <p:sp>
          <p:nvSpPr>
            <p:cNvPr id="117" name="Text Box 2007"/>
            <p:cNvSpPr txBox="1">
              <a:spLocks noChangeArrowheads="1"/>
            </p:cNvSpPr>
            <p:nvPr/>
          </p:nvSpPr>
          <p:spPr bwMode="auto">
            <a:xfrm rot="20192645">
              <a:off x="5470545" y="2937526"/>
              <a:ext cx="4507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 lambs</a:t>
              </a:r>
            </a:p>
          </p:txBody>
        </p:sp>
        <p:sp>
          <p:nvSpPr>
            <p:cNvPr id="118" name="Text Box 2007"/>
            <p:cNvSpPr txBox="1">
              <a:spLocks noChangeArrowheads="1"/>
            </p:cNvSpPr>
            <p:nvPr/>
          </p:nvSpPr>
          <p:spPr bwMode="auto">
            <a:xfrm>
              <a:off x="5527601" y="3104171"/>
              <a:ext cx="45077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 lambs</a:t>
              </a:r>
            </a:p>
          </p:txBody>
        </p:sp>
      </p:grpSp>
      <p:sp>
        <p:nvSpPr>
          <p:cNvPr id="119" name="Flèche vers le bas 118"/>
          <p:cNvSpPr/>
          <p:nvPr/>
        </p:nvSpPr>
        <p:spPr>
          <a:xfrm rot="10800000">
            <a:off x="3434211" y="3105425"/>
            <a:ext cx="70217" cy="88813"/>
          </a:xfrm>
          <a:prstGeom prst="downArrow">
            <a:avLst>
              <a:gd name="adj1" fmla="val 29652"/>
              <a:gd name="adj2" fmla="val 39827"/>
            </a:avLst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Text Box 2007"/>
          <p:cNvSpPr txBox="1">
            <a:spLocks noChangeArrowheads="1"/>
          </p:cNvSpPr>
          <p:nvPr/>
        </p:nvSpPr>
        <p:spPr bwMode="auto">
          <a:xfrm>
            <a:off x="3301044" y="3182339"/>
            <a:ext cx="5953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birth</a:t>
            </a:r>
          </a:p>
        </p:txBody>
      </p:sp>
      <p:pic>
        <p:nvPicPr>
          <p:cNvPr id="1026" name="Picture 2" descr="Ver imagen origin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303" y="2754830"/>
            <a:ext cx="260248" cy="26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742" y="6424572"/>
            <a:ext cx="1417277" cy="13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74" y="6424572"/>
            <a:ext cx="1413821" cy="13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11" y="6424572"/>
            <a:ext cx="1403798" cy="13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avec flèche 17"/>
          <p:cNvCxnSpPr/>
          <p:nvPr/>
        </p:nvCxnSpPr>
        <p:spPr>
          <a:xfrm>
            <a:off x="3451962" y="2628255"/>
            <a:ext cx="1343982" cy="551"/>
          </a:xfrm>
          <a:prstGeom prst="straightConnector1">
            <a:avLst/>
          </a:prstGeom>
          <a:ln w="952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>
            <a:off x="4795944" y="2628255"/>
            <a:ext cx="686416" cy="3847"/>
          </a:xfrm>
          <a:prstGeom prst="straightConnector1">
            <a:avLst/>
          </a:prstGeom>
          <a:ln w="9525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5488133" y="2628255"/>
            <a:ext cx="681158" cy="0"/>
          </a:xfrm>
          <a:prstGeom prst="straightConnector1">
            <a:avLst/>
          </a:prstGeom>
          <a:ln w="9525">
            <a:solidFill>
              <a:schemeClr val="accent6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 Box 2007"/>
          <p:cNvSpPr txBox="1">
            <a:spLocks noChangeArrowheads="1"/>
          </p:cNvSpPr>
          <p:nvPr/>
        </p:nvSpPr>
        <p:spPr bwMode="auto">
          <a:xfrm>
            <a:off x="3859867" y="2494594"/>
            <a:ext cx="61094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First period</a:t>
            </a:r>
          </a:p>
        </p:txBody>
      </p:sp>
      <p:sp>
        <p:nvSpPr>
          <p:cNvPr id="128" name="Text Box 2007"/>
          <p:cNvSpPr txBox="1">
            <a:spLocks noChangeArrowheads="1"/>
          </p:cNvSpPr>
          <p:nvPr/>
        </p:nvSpPr>
        <p:spPr bwMode="auto">
          <a:xfrm>
            <a:off x="4820281" y="2494594"/>
            <a:ext cx="61094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w/o treatment</a:t>
            </a:r>
          </a:p>
        </p:txBody>
      </p:sp>
      <p:sp>
        <p:nvSpPr>
          <p:cNvPr id="129" name="Text Box 2007"/>
          <p:cNvSpPr txBox="1">
            <a:spLocks noChangeArrowheads="1"/>
          </p:cNvSpPr>
          <p:nvPr/>
        </p:nvSpPr>
        <p:spPr bwMode="auto">
          <a:xfrm>
            <a:off x="5517300" y="2494594"/>
            <a:ext cx="61094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Second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1743</TotalTime>
  <Words>613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ccmartin</dc:creator>
  <cp:lastModifiedBy>Milka Popova</cp:lastModifiedBy>
  <cp:revision>105</cp:revision>
  <cp:lastPrinted>2016-01-12T11:25:16Z</cp:lastPrinted>
  <dcterms:created xsi:type="dcterms:W3CDTF">2013-05-13T16:28:48Z</dcterms:created>
  <dcterms:modified xsi:type="dcterms:W3CDTF">2016-02-01T09:57:43Z</dcterms:modified>
</cp:coreProperties>
</file>