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8" r:id="rId4"/>
    <p:sldId id="260" r:id="rId5"/>
    <p:sldId id="339" r:id="rId6"/>
    <p:sldId id="261" r:id="rId7"/>
    <p:sldId id="262" r:id="rId8"/>
    <p:sldId id="314" r:id="rId9"/>
    <p:sldId id="313" r:id="rId10"/>
    <p:sldId id="263" r:id="rId11"/>
    <p:sldId id="264" r:id="rId12"/>
    <p:sldId id="265" r:id="rId13"/>
    <p:sldId id="315" r:id="rId14"/>
    <p:sldId id="266" r:id="rId15"/>
    <p:sldId id="316" r:id="rId16"/>
    <p:sldId id="289" r:id="rId17"/>
    <p:sldId id="317" r:id="rId18"/>
    <p:sldId id="268" r:id="rId19"/>
    <p:sldId id="290" r:id="rId20"/>
    <p:sldId id="302" r:id="rId21"/>
    <p:sldId id="320" r:id="rId22"/>
    <p:sldId id="319" r:id="rId23"/>
    <p:sldId id="318" r:id="rId24"/>
    <p:sldId id="292" r:id="rId25"/>
    <p:sldId id="321" r:id="rId26"/>
    <p:sldId id="269" r:id="rId27"/>
    <p:sldId id="272" r:id="rId28"/>
    <p:sldId id="340" r:id="rId29"/>
    <p:sldId id="341" r:id="rId30"/>
    <p:sldId id="270" r:id="rId31"/>
    <p:sldId id="271" r:id="rId32"/>
    <p:sldId id="322" r:id="rId33"/>
    <p:sldId id="293" r:id="rId34"/>
    <p:sldId id="294" r:id="rId35"/>
    <p:sldId id="295" r:id="rId36"/>
    <p:sldId id="296" r:id="rId37"/>
    <p:sldId id="273" r:id="rId38"/>
    <p:sldId id="282" r:id="rId39"/>
    <p:sldId id="323" r:id="rId40"/>
    <p:sldId id="274" r:id="rId41"/>
    <p:sldId id="326" r:id="rId42"/>
    <p:sldId id="325" r:id="rId43"/>
    <p:sldId id="342" r:id="rId44"/>
    <p:sldId id="324" r:id="rId45"/>
    <p:sldId id="329" r:id="rId46"/>
    <p:sldId id="328" r:id="rId47"/>
    <p:sldId id="330" r:id="rId48"/>
    <p:sldId id="301" r:id="rId49"/>
    <p:sldId id="331" r:id="rId50"/>
    <p:sldId id="297" r:id="rId51"/>
    <p:sldId id="278" r:id="rId52"/>
    <p:sldId id="284" r:id="rId53"/>
    <p:sldId id="332" r:id="rId54"/>
    <p:sldId id="281" r:id="rId55"/>
    <p:sldId id="333" r:id="rId56"/>
    <p:sldId id="276" r:id="rId57"/>
    <p:sldId id="277" r:id="rId58"/>
    <p:sldId id="336" r:id="rId59"/>
    <p:sldId id="335" r:id="rId60"/>
    <p:sldId id="334" r:id="rId61"/>
    <p:sldId id="285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256"/>
            <p14:sldId id="257"/>
            <p14:sldId id="258"/>
            <p14:sldId id="260"/>
            <p14:sldId id="339"/>
            <p14:sldId id="261"/>
            <p14:sldId id="262"/>
            <p14:sldId id="314"/>
            <p14:sldId id="313"/>
            <p14:sldId id="263"/>
            <p14:sldId id="264"/>
            <p14:sldId id="265"/>
            <p14:sldId id="315"/>
            <p14:sldId id="266"/>
            <p14:sldId id="316"/>
            <p14:sldId id="289"/>
            <p14:sldId id="317"/>
            <p14:sldId id="268"/>
            <p14:sldId id="290"/>
            <p14:sldId id="302"/>
            <p14:sldId id="320"/>
            <p14:sldId id="319"/>
            <p14:sldId id="318"/>
            <p14:sldId id="292"/>
            <p14:sldId id="321"/>
            <p14:sldId id="269"/>
            <p14:sldId id="272"/>
            <p14:sldId id="340"/>
            <p14:sldId id="341"/>
            <p14:sldId id="270"/>
            <p14:sldId id="271"/>
            <p14:sldId id="322"/>
            <p14:sldId id="293"/>
            <p14:sldId id="294"/>
            <p14:sldId id="295"/>
            <p14:sldId id="296"/>
            <p14:sldId id="273"/>
            <p14:sldId id="282"/>
            <p14:sldId id="323"/>
            <p14:sldId id="274"/>
            <p14:sldId id="326"/>
            <p14:sldId id="325"/>
            <p14:sldId id="342"/>
            <p14:sldId id="324"/>
            <p14:sldId id="329"/>
            <p14:sldId id="328"/>
            <p14:sldId id="330"/>
            <p14:sldId id="301"/>
            <p14:sldId id="331"/>
            <p14:sldId id="297"/>
            <p14:sldId id="278"/>
            <p14:sldId id="284"/>
            <p14:sldId id="332"/>
            <p14:sldId id="281"/>
            <p14:sldId id="333"/>
            <p14:sldId id="276"/>
            <p14:sldId id="277"/>
            <p14:sldId id="336"/>
            <p14:sldId id="335"/>
            <p14:sldId id="334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9347" autoAdjust="0"/>
  </p:normalViewPr>
  <p:slideViewPr>
    <p:cSldViewPr>
      <p:cViewPr>
        <p:scale>
          <a:sx n="90" d="100"/>
          <a:sy n="90" d="100"/>
        </p:scale>
        <p:origin x="-24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Flelu\Articles\artic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560406869772263E-2"/>
          <c:y val="9.4401473313001055E-2"/>
          <c:w val="0.8968062456007343"/>
          <c:h val="0.76832435284968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'D:\Flelu\Articles\[figure 3.xlsx]date'!$G$20</c:f>
              <c:strCache>
                <c:ptCount val="1"/>
                <c:pt idx="0">
                  <c:v>Etude Angoulême - 1975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'D:\Flelu\Articles\[figure 3.xlsx]date'!$F$21:$F$36</c:f>
              <c:numCache>
                <c:formatCode>General</c:formatCode>
                <c:ptCount val="16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1974</c:v>
                </c:pt>
                <c:pt idx="8">
                  <c:v>1975</c:v>
                </c:pt>
                <c:pt idx="9">
                  <c:v>1994</c:v>
                </c:pt>
                <c:pt idx="10">
                  <c:v>2000</c:v>
                </c:pt>
                <c:pt idx="11">
                  <c:v>2002</c:v>
                </c:pt>
                <c:pt idx="12">
                  <c:v>2004</c:v>
                </c:pt>
                <c:pt idx="13">
                  <c:v>2006</c:v>
                </c:pt>
                <c:pt idx="14">
                  <c:v>2007</c:v>
                </c:pt>
                <c:pt idx="15">
                  <c:v>2015</c:v>
                </c:pt>
              </c:numCache>
            </c:numRef>
          </c:cat>
          <c:val>
            <c:numRef>
              <c:f>'D:\Flelu\Articles\[figure 3.xlsx]date'!$G$21:$G$36</c:f>
              <c:numCache>
                <c:formatCode>General</c:formatCode>
                <c:ptCount val="16"/>
                <c:pt idx="0">
                  <c:v>1</c:v>
                </c:pt>
                <c:pt idx="1">
                  <c:v>12</c:v>
                </c:pt>
                <c:pt idx="2">
                  <c:v>14</c:v>
                </c:pt>
                <c:pt idx="3">
                  <c:v>41</c:v>
                </c:pt>
                <c:pt idx="4">
                  <c:v>20</c:v>
                </c:pt>
                <c:pt idx="5">
                  <c:v>105</c:v>
                </c:pt>
                <c:pt idx="6">
                  <c:v>9</c:v>
                </c:pt>
                <c:pt idx="7">
                  <c:v>4</c:v>
                </c:pt>
                <c:pt idx="8">
                  <c:v>13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'D:\Flelu\Articles\[figure 3.xlsx]date'!$H$20</c:f>
              <c:strCache>
                <c:ptCount val="1"/>
                <c:pt idx="0">
                  <c:v>Autres études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'D:\Flelu\Articles\[figure 3.xlsx]date'!$F$21:$F$36</c:f>
              <c:numCache>
                <c:formatCode>General</c:formatCode>
                <c:ptCount val="16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1974</c:v>
                </c:pt>
                <c:pt idx="8">
                  <c:v>1975</c:v>
                </c:pt>
                <c:pt idx="9">
                  <c:v>1994</c:v>
                </c:pt>
                <c:pt idx="10">
                  <c:v>2000</c:v>
                </c:pt>
                <c:pt idx="11">
                  <c:v>2002</c:v>
                </c:pt>
                <c:pt idx="12">
                  <c:v>2004</c:v>
                </c:pt>
                <c:pt idx="13">
                  <c:v>2006</c:v>
                </c:pt>
                <c:pt idx="14">
                  <c:v>2007</c:v>
                </c:pt>
                <c:pt idx="15">
                  <c:v>2015</c:v>
                </c:pt>
              </c:numCache>
            </c:numRef>
          </c:cat>
          <c:val>
            <c:numRef>
              <c:f>'D:\Flelu\Articles\[figure 3.xlsx]date'!$H$21:$H$36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strRef>
              <c:f>'D:\Flelu\Articles\[figure 3.xlsx]date'!$I$20</c:f>
              <c:strCache>
                <c:ptCount val="1"/>
                <c:pt idx="0">
                  <c:v>Phase terrain pour la numérisation de la carte - 2015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'D:\Flelu\Articles\[figure 3.xlsx]date'!$F$21:$F$36</c:f>
              <c:numCache>
                <c:formatCode>General</c:formatCode>
                <c:ptCount val="16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1974</c:v>
                </c:pt>
                <c:pt idx="8">
                  <c:v>1975</c:v>
                </c:pt>
                <c:pt idx="9">
                  <c:v>1994</c:v>
                </c:pt>
                <c:pt idx="10">
                  <c:v>2000</c:v>
                </c:pt>
                <c:pt idx="11">
                  <c:v>2002</c:v>
                </c:pt>
                <c:pt idx="12">
                  <c:v>2004</c:v>
                </c:pt>
                <c:pt idx="13">
                  <c:v>2006</c:v>
                </c:pt>
                <c:pt idx="14">
                  <c:v>2007</c:v>
                </c:pt>
                <c:pt idx="15">
                  <c:v>2015</c:v>
                </c:pt>
              </c:numCache>
            </c:numRef>
          </c:cat>
          <c:val>
            <c:numRef>
              <c:f>'D:\Flelu\Articles\[figure 3.xlsx]date'!$I$21:$I$36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75136"/>
        <c:axId val="50077056"/>
      </c:barChart>
      <c:catAx>
        <c:axId val="50075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Année du profil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50077056"/>
        <c:crosses val="autoZero"/>
        <c:auto val="1"/>
        <c:lblAlgn val="ctr"/>
        <c:lblOffset val="100"/>
        <c:noMultiLvlLbl val="0"/>
      </c:catAx>
      <c:valAx>
        <c:axId val="500770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Nombre de profils</a:t>
                </a:r>
              </a:p>
            </c:rich>
          </c:tx>
          <c:layout>
            <c:manualLayout>
              <c:xMode val="edge"/>
              <c:yMode val="edge"/>
              <c:x val="1.4256831772752837E-3"/>
              <c:y val="0.272062288777949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500751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0.57557</cdr:x>
      <cdr:y>0.41935</cdr:y>
    </cdr:from>
    <cdr:to>
      <cdr:x>0.57557</cdr:x>
      <cdr:y>0.75031</cdr:y>
    </cdr:to>
    <cdr:cxnSp macro="">
      <cdr:nvCxnSpPr>
        <cdr:cNvPr id="3" name="Connecteur droit avec flèche 2"/>
        <cdr:cNvCxnSpPr/>
      </cdr:nvCxnSpPr>
      <cdr:spPr>
        <a:xfrm xmlns:a="http://schemas.openxmlformats.org/drawingml/2006/main">
          <a:off x="4476155" y="1872208"/>
          <a:ext cx="0" cy="147756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0.43963</cdr:x>
      <cdr:y>0.25</cdr:y>
    </cdr:from>
    <cdr:to>
      <cdr:x>0.71031</cdr:x>
      <cdr:y>0.35101</cdr:y>
    </cdr:to>
    <cdr:sp macro="" textlink="">
      <cdr:nvSpPr>
        <cdr:cNvPr id="4" name="Zone de text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18980" y="792088"/>
          <a:ext cx="2105025" cy="32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fr-FR" sz="1800" b="1" dirty="0">
              <a:effectLst/>
              <a:latin typeface="Calibri"/>
              <a:ea typeface="Calibri"/>
              <a:cs typeface="Times New Roman"/>
            </a:rPr>
            <a:t>Numérisation de la carte d’Angoulême</a:t>
          </a:r>
          <a:endParaRPr lang="fr-FR" sz="2800" dirty="0">
            <a:effectLst/>
            <a:latin typeface="Calibri"/>
            <a:ea typeface="Calibri"/>
            <a:cs typeface="Times New Roman"/>
          </a:endParaRPr>
        </a:p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fr-FR" sz="1800" b="1" dirty="0">
              <a:effectLst/>
              <a:latin typeface="Calibri"/>
              <a:ea typeface="Calibri"/>
              <a:cs typeface="Times New Roman"/>
            </a:rPr>
            <a:t> </a:t>
          </a:r>
          <a:endParaRPr lang="fr-FR" sz="2800" dirty="0"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t>01/07/2016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7161B-09C3-46C2-A7E2-6065944E976F}" type="datetimeFigureOut">
              <a:rPr lang="fr-FR" smtClean="0"/>
              <a:t>01/07/2016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EBEA5-09FC-4B77-9B1B-824B88EB50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1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920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46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itchFamily="34" charset="0"/>
              <a:buChar char="•"/>
            </a:pPr>
            <a:r>
              <a:rPr lang="fr-FR" sz="2000" b="1" dirty="0" smtClean="0">
                <a:cs typeface="Arial" pitchFamily="34" charset="0"/>
              </a:rPr>
              <a:t>UCS correspondent aux polygones de la couche graphique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b="1" dirty="0" smtClean="0">
                <a:cs typeface="Arial" pitchFamily="34" charset="0"/>
              </a:rPr>
              <a:t>UCS réorganisées par Petites Régions Naturelles au lieu de grand types de sols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b="1" dirty="0" smtClean="0">
                <a:cs typeface="Arial" pitchFamily="34" charset="0"/>
              </a:rPr>
              <a:t>UTS déduites des informations présentes dans la notice et des données ponctuelles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46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sz="2000" b="0" dirty="0" smtClean="0">
                <a:cs typeface="Arial" pitchFamily="34" charset="0"/>
              </a:rPr>
              <a:t>Selon la</a:t>
            </a:r>
            <a:r>
              <a:rPr lang="fr-FR" sz="2000" b="0" baseline="0" dirty="0" smtClean="0">
                <a:cs typeface="Arial" pitchFamily="34" charset="0"/>
              </a:rPr>
              <a:t> qualité et la quantité de données disponibles l</a:t>
            </a:r>
            <a:r>
              <a:rPr lang="fr-FR" sz="2000" b="0" dirty="0" smtClean="0">
                <a:cs typeface="Arial" pitchFamily="34" charset="0"/>
              </a:rPr>
              <a:t>a phase terrain n’est donc pas obligatoire mais fortement conseillée</a:t>
            </a:r>
          </a:p>
          <a:p>
            <a:pPr marL="0" indent="0">
              <a:buFont typeface="Wingdings" pitchFamily="2" charset="2"/>
              <a:buNone/>
            </a:pPr>
            <a:r>
              <a:rPr lang="fr-FR" sz="2000" b="0" dirty="0" smtClean="0">
                <a:cs typeface="Arial" pitchFamily="34" charset="0"/>
              </a:rPr>
              <a:t>Dans le cas d’Angoulême elle était nécessaire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515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sz="2000" b="0" dirty="0" smtClean="0">
                <a:cs typeface="Arial" pitchFamily="34" charset="0"/>
              </a:rPr>
              <a:t>Selon la</a:t>
            </a:r>
            <a:r>
              <a:rPr lang="fr-FR" sz="2000" b="0" baseline="0" dirty="0" smtClean="0">
                <a:cs typeface="Arial" pitchFamily="34" charset="0"/>
              </a:rPr>
              <a:t> qualité et la quantité de données disponibles l</a:t>
            </a:r>
            <a:r>
              <a:rPr lang="fr-FR" sz="2000" b="0" dirty="0" smtClean="0">
                <a:cs typeface="Arial" pitchFamily="34" charset="0"/>
              </a:rPr>
              <a:t>a phase terrain n’est donc pas obligatoire mais fortement conseillée</a:t>
            </a:r>
          </a:p>
          <a:p>
            <a:pPr marL="0" indent="0">
              <a:buFont typeface="Wingdings" pitchFamily="2" charset="2"/>
              <a:buNone/>
            </a:pPr>
            <a:r>
              <a:rPr lang="fr-FR" sz="2000" b="0" dirty="0" smtClean="0">
                <a:cs typeface="Arial" pitchFamily="34" charset="0"/>
              </a:rPr>
              <a:t>Dans le cas d’Angoulême elle était nécessaire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515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sz="2000" b="0" dirty="0" smtClean="0">
                <a:cs typeface="Arial" pitchFamily="34" charset="0"/>
              </a:rPr>
              <a:t>Selon la</a:t>
            </a:r>
            <a:r>
              <a:rPr lang="fr-FR" sz="2000" b="0" baseline="0" dirty="0" smtClean="0">
                <a:cs typeface="Arial" pitchFamily="34" charset="0"/>
              </a:rPr>
              <a:t> qualité et la quantité de données disponibles l</a:t>
            </a:r>
            <a:r>
              <a:rPr lang="fr-FR" sz="2000" b="0" dirty="0" smtClean="0">
                <a:cs typeface="Arial" pitchFamily="34" charset="0"/>
              </a:rPr>
              <a:t>a phase terrain n’est donc pas obligatoire mais fortement conseillée</a:t>
            </a:r>
          </a:p>
          <a:p>
            <a:pPr marL="0" indent="0">
              <a:buFont typeface="Wingdings" pitchFamily="2" charset="2"/>
              <a:buNone/>
            </a:pPr>
            <a:r>
              <a:rPr lang="fr-FR" sz="2000" b="0" dirty="0" smtClean="0">
                <a:cs typeface="Arial" pitchFamily="34" charset="0"/>
              </a:rPr>
              <a:t>Dans le cas d’Angoulême elle était nécessaire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515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sz="2000" b="0" dirty="0" smtClean="0">
                <a:cs typeface="Arial" pitchFamily="34" charset="0"/>
              </a:rPr>
              <a:t>Selon la</a:t>
            </a:r>
            <a:r>
              <a:rPr lang="fr-FR" sz="2000" b="0" baseline="0" dirty="0" smtClean="0">
                <a:cs typeface="Arial" pitchFamily="34" charset="0"/>
              </a:rPr>
              <a:t> qualité et la quantité de données disponibles l</a:t>
            </a:r>
            <a:r>
              <a:rPr lang="fr-FR" sz="2000" b="0" dirty="0" smtClean="0">
                <a:cs typeface="Arial" pitchFamily="34" charset="0"/>
              </a:rPr>
              <a:t>a phase terrain n’est donc pas obligatoire mais fortement conseillée</a:t>
            </a:r>
          </a:p>
          <a:p>
            <a:pPr marL="0" indent="0">
              <a:buFont typeface="Wingdings" pitchFamily="2" charset="2"/>
              <a:buNone/>
            </a:pPr>
            <a:r>
              <a:rPr lang="fr-FR" sz="2000" b="0" dirty="0" smtClean="0">
                <a:cs typeface="Arial" pitchFamily="34" charset="0"/>
              </a:rPr>
              <a:t>Dans le cas d’Angoulême elle était nécessaire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515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000" b="1" dirty="0" smtClean="0">
                <a:cs typeface="Arial" pitchFamily="34" charset="0"/>
              </a:rPr>
              <a:t>Compléter UCS où les UTS présentent pas ou peu de profils caractéristiques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b="1" u="sng" dirty="0" smtClean="0">
                <a:cs typeface="Arial" pitchFamily="34" charset="0"/>
              </a:rPr>
              <a:t>Echantillonnage orienté + stratégie de transects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dirty="0" smtClean="0">
                <a:cs typeface="Arial" pitchFamily="34" charset="0"/>
              </a:rPr>
              <a:t>Vérifier la concordance entre sols prédits et sols observés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smtClean="0">
                <a:cs typeface="Arial" pitchFamily="34" charset="0"/>
              </a:rPr>
              <a:t>Valider limites des PRN</a:t>
            </a:r>
            <a:endParaRPr lang="fr-FR" sz="2000" b="1" dirty="0" smtClean="0"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515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000" b="1" dirty="0" smtClean="0">
                <a:cs typeface="Arial" pitchFamily="34" charset="0"/>
              </a:rPr>
              <a:t>Compléter UCS où les UTS présentent pas ou peu de profils caractéristiques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b="1" u="sng" dirty="0" smtClean="0">
                <a:cs typeface="Arial" pitchFamily="34" charset="0"/>
              </a:rPr>
              <a:t>Echantillonnage orienté + stratégie de transects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dirty="0" smtClean="0">
                <a:cs typeface="Arial" pitchFamily="34" charset="0"/>
              </a:rPr>
              <a:t>Vérifier la concordance entre sols prédits et sols observés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smtClean="0">
                <a:cs typeface="Arial" pitchFamily="34" charset="0"/>
              </a:rPr>
              <a:t>Valider limites des PRN</a:t>
            </a:r>
            <a:endParaRPr lang="fr-FR" sz="2000" b="1" dirty="0" smtClean="0"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515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Rajouter une illustration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926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26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02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651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651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651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651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651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651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Rajouter 1</a:t>
            </a:r>
            <a:r>
              <a:rPr lang="fr-FR" baseline="0" dirty="0" smtClean="0"/>
              <a:t> illustration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685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0150" lvl="2" indent="-285750">
              <a:buFont typeface="Arial" pitchFamily="34" charset="0"/>
              <a:buChar char="•"/>
            </a:pPr>
            <a:r>
              <a:rPr lang="fr-FR" sz="2000" b="1" cap="small" dirty="0" smtClean="0">
                <a:cs typeface="Arial" pitchFamily="34" charset="0"/>
                <a:sym typeface="Wingdings" pitchFamily="2" charset="2"/>
              </a:rPr>
              <a:t>ALOCRISOLS</a:t>
            </a:r>
            <a:r>
              <a:rPr lang="fr-FR" sz="2000" b="1" dirty="0" smtClean="0">
                <a:cs typeface="Arial" pitchFamily="34" charset="0"/>
                <a:sym typeface="Wingdings" pitchFamily="2" charset="2"/>
              </a:rPr>
              <a:t> (RP 2008) dérivés des </a:t>
            </a:r>
            <a:r>
              <a:rPr lang="fr-FR" sz="2000" b="1" i="1" dirty="0" smtClean="0">
                <a:cs typeface="Arial" pitchFamily="34" charset="0"/>
                <a:sym typeface="Wingdings" pitchFamily="2" charset="2"/>
              </a:rPr>
              <a:t>sols bruns (CPCS)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fr-FR" sz="2000" b="1" dirty="0" smtClean="0">
                <a:cs typeface="Arial" pitchFamily="34" charset="0"/>
                <a:sym typeface="Wingdings" pitchFamily="2" charset="2"/>
              </a:rPr>
              <a:t>ARENOSOLS (RP 2008) dérivés des </a:t>
            </a:r>
            <a:r>
              <a:rPr lang="fr-FR" sz="2000" b="1" i="1" dirty="0" smtClean="0">
                <a:cs typeface="Arial" pitchFamily="34" charset="0"/>
                <a:sym typeface="Wingdings" pitchFamily="2" charset="2"/>
              </a:rPr>
              <a:t>sols peu évolués (CPCS)</a:t>
            </a:r>
            <a:endParaRPr lang="fr-FR" sz="2000" b="1" dirty="0" smtClean="0">
              <a:cs typeface="Arial" pitchFamily="34" charset="0"/>
              <a:sym typeface="Wingdings" pitchFamily="2" charset="2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fr-FR" sz="2000" b="1" dirty="0" smtClean="0"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cap="small" dirty="0" smtClean="0">
                <a:cs typeface="Arial" pitchFamily="34" charset="0"/>
                <a:sym typeface="Wingdings" pitchFamily="2" charset="2"/>
              </a:rPr>
              <a:t>LANOSOLS (RP 2008) </a:t>
            </a:r>
            <a:r>
              <a:rPr lang="fr-FR" sz="2000" b="1" dirty="0" smtClean="0">
                <a:cs typeface="Arial" pitchFamily="34" charset="0"/>
                <a:sym typeface="Wingdings" pitchFamily="2" charset="2"/>
              </a:rPr>
              <a:t>dérivés des </a:t>
            </a:r>
            <a:r>
              <a:rPr lang="fr-FR" sz="2000" b="1" i="1" dirty="0" smtClean="0">
                <a:cs typeface="Arial" pitchFamily="34" charset="0"/>
                <a:sym typeface="Wingdings" pitchFamily="2" charset="2"/>
              </a:rPr>
              <a:t>sols lessivés (CPCS)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060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0150" lvl="2" indent="-285750">
              <a:buFont typeface="Arial" pitchFamily="34" charset="0"/>
              <a:buChar char="•"/>
            </a:pPr>
            <a:r>
              <a:rPr lang="fr-FR" sz="2000" b="1" cap="small" dirty="0" smtClean="0">
                <a:cs typeface="Arial" pitchFamily="34" charset="0"/>
                <a:sym typeface="Wingdings" pitchFamily="2" charset="2"/>
              </a:rPr>
              <a:t>ALOCRISOLS</a:t>
            </a:r>
            <a:r>
              <a:rPr lang="fr-FR" sz="2000" b="1" dirty="0" smtClean="0">
                <a:cs typeface="Arial" pitchFamily="34" charset="0"/>
                <a:sym typeface="Wingdings" pitchFamily="2" charset="2"/>
              </a:rPr>
              <a:t> (RP 2008) dérivés des </a:t>
            </a:r>
            <a:r>
              <a:rPr lang="fr-FR" sz="2000" b="1" i="1" dirty="0" smtClean="0">
                <a:cs typeface="Arial" pitchFamily="34" charset="0"/>
                <a:sym typeface="Wingdings" pitchFamily="2" charset="2"/>
              </a:rPr>
              <a:t>sols bruns (CPCS)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fr-FR" sz="2000" b="1" dirty="0" smtClean="0">
                <a:cs typeface="Arial" pitchFamily="34" charset="0"/>
                <a:sym typeface="Wingdings" pitchFamily="2" charset="2"/>
              </a:rPr>
              <a:t>ARENOSOLS (RP 2008) dérivés des </a:t>
            </a:r>
            <a:r>
              <a:rPr lang="fr-FR" sz="2000" b="1" i="1" dirty="0" smtClean="0">
                <a:cs typeface="Arial" pitchFamily="34" charset="0"/>
                <a:sym typeface="Wingdings" pitchFamily="2" charset="2"/>
              </a:rPr>
              <a:t>sols peu évolués (CPCS)</a:t>
            </a:r>
            <a:endParaRPr lang="fr-FR" sz="2000" b="1" dirty="0" smtClean="0">
              <a:cs typeface="Arial" pitchFamily="34" charset="0"/>
              <a:sym typeface="Wingdings" pitchFamily="2" charset="2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fr-FR" sz="2000" b="1" dirty="0" smtClean="0"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cap="small" dirty="0" smtClean="0">
                <a:cs typeface="Arial" pitchFamily="34" charset="0"/>
                <a:sym typeface="Wingdings" pitchFamily="2" charset="2"/>
              </a:rPr>
              <a:t>LANOSOLS (RP 2008) </a:t>
            </a:r>
            <a:r>
              <a:rPr lang="fr-FR" sz="2000" b="1" dirty="0" smtClean="0">
                <a:cs typeface="Arial" pitchFamily="34" charset="0"/>
                <a:sym typeface="Wingdings" pitchFamily="2" charset="2"/>
              </a:rPr>
              <a:t>dérivés des </a:t>
            </a:r>
            <a:r>
              <a:rPr lang="fr-FR" sz="2000" b="1" i="1" dirty="0" smtClean="0">
                <a:cs typeface="Arial" pitchFamily="34" charset="0"/>
                <a:sym typeface="Wingdings" pitchFamily="2" charset="2"/>
              </a:rPr>
              <a:t>sols lessivés (CPCS)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060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pitchFamily="34" charset="0"/>
              <a:buNone/>
            </a:pPr>
            <a:r>
              <a:rPr lang="fr-FR" sz="2000" b="0" i="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Attention</a:t>
            </a:r>
            <a:r>
              <a:rPr lang="fr-FR" sz="2000" b="0" i="0" baseline="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BRUNISOL  LUVISOL pas sûr du tout</a:t>
            </a:r>
            <a:endParaRPr lang="fr-FR" sz="2000" b="0" i="0" dirty="0">
              <a:solidFill>
                <a:srgbClr val="FF0000"/>
              </a:solidFill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15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z="1200" b="1" dirty="0" smtClean="0">
                <a:latin typeface="Calibri" panose="020F0502020204030204" pitchFamily="34" charset="0"/>
              </a:rPr>
              <a:t>1/250 000 : Aide à la décision au niveau national, régional et départemental </a:t>
            </a:r>
          </a:p>
          <a:p>
            <a:r>
              <a:rPr lang="fr-FR" altLang="fr-FR" sz="1200" b="1" dirty="0" smtClean="0">
                <a:latin typeface="Calibri" panose="020F0502020204030204" pitchFamily="34" charset="0"/>
              </a:rPr>
              <a:t>1/100 000 au 1/50 000 : </a:t>
            </a:r>
            <a:r>
              <a:rPr lang="fr-FR" altLang="fr-FR" sz="1200" b="1" dirty="0" smtClean="0">
                <a:latin typeface="Calibri" panose="020F0502020204030204" pitchFamily="34" charset="0"/>
                <a:cs typeface="Arial" charset="0"/>
              </a:rPr>
              <a:t>Utilisation sur des bassins-versants, délimitations de terroirs</a:t>
            </a:r>
          </a:p>
          <a:p>
            <a:r>
              <a:rPr lang="fr-FR" altLang="fr-FR" sz="1200" b="1" dirty="0" smtClean="0">
                <a:latin typeface="Calibri" panose="020F0502020204030204" pitchFamily="34" charset="0"/>
                <a:cs typeface="Arial" charset="0"/>
              </a:rPr>
              <a:t>≥</a:t>
            </a:r>
            <a:r>
              <a:rPr lang="fr-FR" altLang="fr-FR" sz="1200" b="1" dirty="0" smtClean="0">
                <a:latin typeface="Calibri" panose="020F0502020204030204" pitchFamily="34" charset="0"/>
              </a:rPr>
              <a:t> 1/10 000 </a:t>
            </a:r>
            <a:r>
              <a:rPr lang="fr-FR" altLang="fr-FR" sz="1200" b="1" dirty="0" smtClean="0">
                <a:latin typeface="Calibri" panose="020F0502020204030204" pitchFamily="34" charset="0"/>
                <a:cs typeface="Arial" charset="0"/>
              </a:rPr>
              <a:t>Utilisation directe au niveau de la parcelle (drainage, agriculture de précision, choix de variétés, ...) </a:t>
            </a:r>
          </a:p>
          <a:p>
            <a:endParaRPr lang="fr-FR" altLang="fr-FR" sz="1200" b="1" dirty="0" smtClean="0">
              <a:latin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7442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pitchFamily="34" charset="0"/>
              <a:buNone/>
            </a:pPr>
            <a:r>
              <a:rPr lang="fr-FR" sz="2000" b="0" i="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Attention</a:t>
            </a:r>
            <a:r>
              <a:rPr lang="fr-FR" sz="2000" b="0" i="0" baseline="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BRUNISOL  LUVISOL pas sûr du tout</a:t>
            </a:r>
            <a:endParaRPr lang="fr-FR" sz="2000" b="0" i="0" dirty="0">
              <a:solidFill>
                <a:srgbClr val="FF0000"/>
              </a:solidFill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1532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pitchFamily="34" charset="0"/>
              <a:buNone/>
            </a:pPr>
            <a:r>
              <a:rPr lang="fr-FR" sz="2000" b="0" i="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Attention</a:t>
            </a:r>
            <a:r>
              <a:rPr lang="fr-FR" sz="2000" b="0" i="0" baseline="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BRUNISOL  LUVISOL pas sûr du tout</a:t>
            </a:r>
            <a:endParaRPr lang="fr-FR" sz="2000" b="0" i="0" dirty="0">
              <a:solidFill>
                <a:srgbClr val="FF0000"/>
              </a:solidFill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1532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pitchFamily="34" charset="0"/>
              <a:buNone/>
            </a:pPr>
            <a:r>
              <a:rPr lang="fr-FR" sz="2000" b="0" i="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Attention</a:t>
            </a:r>
            <a:r>
              <a:rPr lang="fr-FR" sz="2000" b="0" i="0" baseline="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BRUNISOL  LUVISOL pas sûr du tout</a:t>
            </a:r>
            <a:endParaRPr lang="fr-FR" sz="2000" b="0" i="0" dirty="0">
              <a:solidFill>
                <a:srgbClr val="FF0000"/>
              </a:solidFill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153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pitchFamily="34" charset="0"/>
              <a:buNone/>
            </a:pPr>
            <a:r>
              <a:rPr lang="fr-FR" sz="2000" b="0" i="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Attention</a:t>
            </a:r>
            <a:r>
              <a:rPr lang="fr-FR" sz="2000" b="0" i="0" baseline="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BRUNISOL  LUVISOL pas sûr du tout</a:t>
            </a:r>
            <a:endParaRPr lang="fr-FR" sz="2000" b="0" i="0" dirty="0">
              <a:solidFill>
                <a:srgbClr val="FF0000"/>
              </a:solidFill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153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pitchFamily="34" charset="0"/>
              <a:buNone/>
            </a:pPr>
            <a:r>
              <a:rPr lang="fr-FR" sz="2000" b="0" i="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Attention</a:t>
            </a:r>
            <a:r>
              <a:rPr lang="fr-FR" sz="2000" b="0" i="0" baseline="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BRUNISOL  LUVISOL pas sûr du tout</a:t>
            </a:r>
            <a:endParaRPr lang="fr-FR" sz="2000" b="0" i="0" dirty="0">
              <a:solidFill>
                <a:srgbClr val="FF0000"/>
              </a:solidFill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1532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pitchFamily="34" charset="0"/>
              <a:buNone/>
            </a:pPr>
            <a:r>
              <a:rPr lang="fr-FR" sz="2000" b="0" i="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Attention</a:t>
            </a:r>
            <a:r>
              <a:rPr lang="fr-FR" sz="2000" b="0" i="0" baseline="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BRUNISOL  LUVISOL pas sûr du tout</a:t>
            </a:r>
            <a:endParaRPr lang="fr-FR" sz="2000" b="0" i="0" dirty="0">
              <a:solidFill>
                <a:srgbClr val="FF0000"/>
              </a:solidFill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1532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pitchFamily="34" charset="0"/>
              <a:buNone/>
            </a:pPr>
            <a:r>
              <a:rPr lang="fr-FR" sz="2000" b="0" i="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Attention</a:t>
            </a:r>
            <a:r>
              <a:rPr lang="fr-FR" sz="2000" b="0" i="0" baseline="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BRUNISOL  LUVISOL pas sûr du tout</a:t>
            </a:r>
            <a:endParaRPr lang="fr-FR" sz="2000" b="0" i="0" dirty="0">
              <a:solidFill>
                <a:srgbClr val="FF0000"/>
              </a:solidFill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1532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Mettre</a:t>
            </a:r>
            <a:r>
              <a:rPr lang="fr-FR" baseline="0" dirty="0" smtClean="0"/>
              <a:t> la figure en couleur avec des couleurs tranchées et une légende beaucoup plus grosse (taille min = 24)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1576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Mettre</a:t>
            </a:r>
            <a:r>
              <a:rPr lang="fr-FR" baseline="0" dirty="0" smtClean="0"/>
              <a:t> la figure en couleur avec des couleurs tranchées et une légende beaucoup plus grosse (taille min = 24)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1576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Lire la légende dès le début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05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z="1200" b="1" dirty="0" smtClean="0">
                <a:latin typeface="Calibri" panose="020F0502020204030204" pitchFamily="34" charset="0"/>
              </a:rPr>
              <a:t>1/250 000 : Aide à la décision au niveau national, régional et départemental </a:t>
            </a:r>
          </a:p>
          <a:p>
            <a:r>
              <a:rPr lang="fr-FR" altLang="fr-FR" sz="1200" b="1" dirty="0" smtClean="0">
                <a:latin typeface="Calibri" panose="020F0502020204030204" pitchFamily="34" charset="0"/>
              </a:rPr>
              <a:t>1/100 000 au 1/50 000 : </a:t>
            </a:r>
            <a:r>
              <a:rPr lang="fr-FR" altLang="fr-FR" sz="1200" b="1" dirty="0" smtClean="0">
                <a:latin typeface="Calibri" panose="020F0502020204030204" pitchFamily="34" charset="0"/>
                <a:cs typeface="Arial" charset="0"/>
              </a:rPr>
              <a:t>Utilisation sur des bassins-versants, délimitations de terroirs</a:t>
            </a:r>
          </a:p>
          <a:p>
            <a:r>
              <a:rPr lang="fr-FR" altLang="fr-FR" sz="1200" b="1" dirty="0" smtClean="0">
                <a:latin typeface="Calibri" panose="020F0502020204030204" pitchFamily="34" charset="0"/>
                <a:cs typeface="Arial" charset="0"/>
              </a:rPr>
              <a:t>≥</a:t>
            </a:r>
            <a:r>
              <a:rPr lang="fr-FR" altLang="fr-FR" sz="1200" b="1" dirty="0" smtClean="0">
                <a:latin typeface="Calibri" panose="020F0502020204030204" pitchFamily="34" charset="0"/>
              </a:rPr>
              <a:t> 1/10 000 </a:t>
            </a:r>
            <a:r>
              <a:rPr lang="fr-FR" altLang="fr-FR" sz="1200" b="1" dirty="0" smtClean="0">
                <a:latin typeface="Calibri" panose="020F0502020204030204" pitchFamily="34" charset="0"/>
                <a:cs typeface="Arial" charset="0"/>
              </a:rPr>
              <a:t>Utilisation directe au niveau de la parcelle (drainage, agriculture de précision, choix de variétés, ...) </a:t>
            </a:r>
          </a:p>
          <a:p>
            <a:endParaRPr lang="fr-FR" altLang="fr-FR" sz="1200" b="1" dirty="0" smtClean="0">
              <a:latin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7442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Selon la qualité de la carte une phase</a:t>
            </a:r>
            <a:r>
              <a:rPr lang="fr-FR" baseline="0" dirty="0" smtClean="0"/>
              <a:t> terrain peut </a:t>
            </a:r>
            <a:r>
              <a:rPr lang="fr-FR" baseline="0" smtClean="0"/>
              <a:t>être obligatoire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1063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Selon la qualité de la carte une phase</a:t>
            </a:r>
            <a:r>
              <a:rPr lang="fr-FR" baseline="0" dirty="0" smtClean="0"/>
              <a:t> terrain peut </a:t>
            </a:r>
            <a:r>
              <a:rPr lang="fr-FR" baseline="0" smtClean="0"/>
              <a:t>être obligatoire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106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Selon la qualité de la carte une phase</a:t>
            </a:r>
            <a:r>
              <a:rPr lang="fr-FR" baseline="0" dirty="0" smtClean="0"/>
              <a:t> terrain peut </a:t>
            </a:r>
            <a:r>
              <a:rPr lang="fr-FR" baseline="0" smtClean="0"/>
              <a:t>être obligatoire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1063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Selon la qualité de la carte une phase</a:t>
            </a:r>
            <a:r>
              <a:rPr lang="fr-FR" baseline="0" dirty="0" smtClean="0"/>
              <a:t> terrain peut </a:t>
            </a:r>
            <a:r>
              <a:rPr lang="fr-FR" baseline="0" smtClean="0"/>
              <a:t>être obligatoire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10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Attention préciser que CPF est encore d’actualité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860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itchFamily="34" charset="0"/>
              <a:buChar char="•"/>
            </a:pPr>
            <a:r>
              <a:rPr lang="fr-FR" sz="2000" b="1" dirty="0" smtClean="0">
                <a:cs typeface="Arial" pitchFamily="34" charset="0"/>
              </a:rPr>
              <a:t>État des lieux des données disponibles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b="1" dirty="0" smtClean="0">
                <a:cs typeface="Arial" pitchFamily="34" charset="0"/>
              </a:rPr>
              <a:t>Rattachées aux UTS grâce à la notice explicative ou à leurs localisations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847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itchFamily="34" charset="0"/>
              <a:buChar char="•"/>
            </a:pPr>
            <a:r>
              <a:rPr lang="fr-FR" sz="2000" b="1" dirty="0" smtClean="0">
                <a:cs typeface="Arial" pitchFamily="34" charset="0"/>
              </a:rPr>
              <a:t>État des lieux des données disponibles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b="1" dirty="0" smtClean="0">
                <a:cs typeface="Arial" pitchFamily="34" charset="0"/>
              </a:rPr>
              <a:t>Rattachées aux UTS grâce à la notice explicative ou à leurs localisations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847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46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BEA5-09FC-4B77-9B1B-824B88EB506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4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2852936"/>
            <a:ext cx="2160000" cy="8944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733256"/>
            <a:ext cx="1260000" cy="6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8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22" name="Espace réservé du numéro de diapositive 3"/>
          <p:cNvSpPr txBox="1">
            <a:spLocks/>
          </p:cNvSpPr>
          <p:nvPr userDrawn="1"/>
        </p:nvSpPr>
        <p:spPr>
          <a:xfrm>
            <a:off x="7884368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1080000" cy="4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6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9196" y="3843045"/>
            <a:ext cx="7721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Méthodologie pour l’informatisation et l’actualisation d’un carte pédologique ancienne publiée au 1/100 000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99196" y="50038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coupure d’Angoulême (France)</a:t>
            </a:r>
            <a:endParaRPr lang="fr-FR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6" name="ZoneTexte 5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9" name="Picture 5" descr="Y:\COM-DOC\Communication\Logos\GIS\logo GIS bas def ss cartouc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878783" cy="89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0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ETAPES ET METHODOLOGIE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99196" y="48598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  <a:endParaRPr lang="fr-FR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_02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10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aricherdefo\Desktop\bot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5719"/>
            <a:ext cx="5830105" cy="4348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Y:\COM-DOC\Communication\Logos\GIS\logo GIS bas def ss cartouc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" y="5857844"/>
            <a:ext cx="1242265" cy="3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7" name="ZoneTexte 16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6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METHODOLOGIE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1268760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cs typeface="Arial" pitchFamily="34" charset="0"/>
              </a:rPr>
              <a:t>Carte pédologique d’Angoulême au 1/100 000</a:t>
            </a:r>
          </a:p>
          <a:p>
            <a:endParaRPr lang="fr-FR" sz="2400" b="1" dirty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Editée en 1975</a:t>
            </a:r>
          </a:p>
          <a:p>
            <a:endParaRPr lang="fr-FR" sz="2400" b="1" dirty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Rédigée par G. Callot</a:t>
            </a:r>
          </a:p>
          <a:p>
            <a:endParaRPr lang="fr-FR" sz="2400" b="1" dirty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219 profils disponibles réalisés sur la période 1965 - 1975</a:t>
            </a:r>
          </a:p>
        </p:txBody>
      </p:sp>
      <p:pic>
        <p:nvPicPr>
          <p:cNvPr id="7" name="Ima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9" b="10688"/>
          <a:stretch/>
        </p:blipFill>
        <p:spPr bwMode="auto">
          <a:xfrm>
            <a:off x="5220072" y="1154361"/>
            <a:ext cx="3923928" cy="4074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1" name="ZoneTexte 10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1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METHODOLOGIE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7" y="1154361"/>
            <a:ext cx="772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cs typeface="Arial" pitchFamily="34" charset="0"/>
              </a:rPr>
              <a:t>I - REALISATION D’UNE COUCHE GRAPHIQUE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600" b="1" dirty="0"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98" y="1477526"/>
            <a:ext cx="6656022" cy="4695826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1" name="ZoneTexte 10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6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METHODOLOGIE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7" y="1154361"/>
            <a:ext cx="772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cs typeface="Arial" pitchFamily="34" charset="0"/>
              </a:rPr>
              <a:t>I - REALISATION D’UNE COUCHE GRAPHIQUE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600" b="1" dirty="0"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299198" y="1477526"/>
            <a:ext cx="6656022" cy="4695826"/>
            <a:chOff x="1299198" y="1477526"/>
            <a:chExt cx="6656022" cy="469582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198" y="1477526"/>
              <a:ext cx="6656022" cy="4695826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1571006" y="2276871"/>
              <a:ext cx="566529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cs typeface="Arial" pitchFamily="34" charset="0"/>
                </a:rPr>
                <a:t>Digitalisation </a:t>
              </a:r>
            </a:p>
            <a:p>
              <a:endParaRPr lang="fr-FR" sz="2400" b="1" dirty="0" smtClean="0">
                <a:cs typeface="Arial" pitchFamily="34" charset="0"/>
              </a:endParaRPr>
            </a:p>
            <a:p>
              <a:r>
                <a:rPr lang="fr-FR" sz="2400" b="1" dirty="0">
                  <a:cs typeface="Arial" pitchFamily="34" charset="0"/>
                </a:rPr>
                <a:t>	G</a:t>
              </a:r>
              <a:r>
                <a:rPr lang="fr-FR" sz="2400" b="1" dirty="0" smtClean="0">
                  <a:cs typeface="Arial" pitchFamily="34" charset="0"/>
                </a:rPr>
                <a:t>éo référencement</a:t>
              </a:r>
            </a:p>
            <a:p>
              <a:endParaRPr lang="fr-FR" sz="2400" b="1" dirty="0" smtClean="0">
                <a:cs typeface="Arial" pitchFamily="34" charset="0"/>
              </a:endParaRPr>
            </a:p>
            <a:p>
              <a:r>
                <a:rPr lang="fr-FR" sz="2400" b="1" dirty="0" smtClean="0">
                  <a:cs typeface="Arial" pitchFamily="34" charset="0"/>
                </a:rPr>
                <a:t>		Labellisation </a:t>
              </a:r>
              <a:r>
                <a:rPr lang="fr-FR" sz="2400" b="1" dirty="0">
                  <a:cs typeface="Arial" pitchFamily="34" charset="0"/>
                </a:rPr>
                <a:t>des polygones</a:t>
              </a:r>
            </a:p>
            <a:p>
              <a:endParaRPr lang="fr-FR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7" name="ZoneTexte 16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9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METHODOLOGIE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5" y="1154361"/>
            <a:ext cx="77210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I - REALISATION D’UNE COUCHE GRAPHIQUE</a:t>
            </a:r>
          </a:p>
          <a:p>
            <a:r>
              <a:rPr lang="fr-FR" sz="2000" b="1" dirty="0" smtClean="0">
                <a:cs typeface="Arial" pitchFamily="34" charset="0"/>
              </a:rPr>
              <a:t>II - REALISATION D’UNE BASE SEMANTIQUE (DoneSol)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dirty="0" smtClean="0">
                <a:cs typeface="Arial" pitchFamily="34" charset="0"/>
              </a:rPr>
              <a:t>Données ponctuelles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600" b="1" dirty="0" smtClean="0"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fr-FR" sz="1600" b="1" dirty="0">
              <a:cs typeface="Arial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0" name="ZoneTexte 9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8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METHODOLOGIE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5" y="1154361"/>
            <a:ext cx="77210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I - REALISATION D’UNE COUCHE GRAPHIQUE</a:t>
            </a:r>
          </a:p>
          <a:p>
            <a:r>
              <a:rPr lang="fr-FR" sz="2000" b="1" dirty="0" smtClean="0">
                <a:cs typeface="Arial" pitchFamily="34" charset="0"/>
              </a:rPr>
              <a:t>II - REALISATION D’UNE BASE SEMANTIQUE (DoneSol)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dirty="0" smtClean="0">
                <a:cs typeface="Arial" pitchFamily="34" charset="0"/>
              </a:rPr>
              <a:t>Données ponctuelles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600" b="1" dirty="0" smtClean="0"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fr-FR" sz="1600" b="1" dirty="0"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66" y="2062824"/>
            <a:ext cx="5832170" cy="4114599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1" name="ZoneTexte 10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4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METHODOLOGIE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4" y="1154361"/>
            <a:ext cx="772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I - REALISATION D’UNE COUCHE GRAPHIQUE</a:t>
            </a:r>
          </a:p>
          <a:p>
            <a:r>
              <a:rPr lang="fr-FR" sz="2000" b="1" dirty="0" smtClean="0">
                <a:cs typeface="Arial" pitchFamily="34" charset="0"/>
              </a:rPr>
              <a:t>II - REALISATION D’UNE BASE SEMANTIQUE DONESOL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dirty="0" smtClean="0">
                <a:cs typeface="Arial" pitchFamily="34" charset="0"/>
              </a:rPr>
              <a:t>Données ponctuelles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dirty="0" smtClean="0">
                <a:cs typeface="Arial" pitchFamily="34" charset="0"/>
              </a:rPr>
              <a:t>Données surfaciques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600" b="1" dirty="0">
              <a:cs typeface="Arial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0" name="ZoneTexte 9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0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METHODOLOGIE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4" y="1154361"/>
            <a:ext cx="772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I - REALISATION D’UNE COUCHE GRAPHIQUE</a:t>
            </a:r>
          </a:p>
          <a:p>
            <a:r>
              <a:rPr lang="fr-FR" sz="2000" b="1" dirty="0" smtClean="0">
                <a:cs typeface="Arial" pitchFamily="34" charset="0"/>
              </a:rPr>
              <a:t>II - REALISATION D’UNE BASE SEMANTIQUE DONESOL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dirty="0" smtClean="0">
                <a:cs typeface="Arial" pitchFamily="34" charset="0"/>
              </a:rPr>
              <a:t>Données ponctuelles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dirty="0" smtClean="0">
                <a:cs typeface="Arial" pitchFamily="34" charset="0"/>
              </a:rPr>
              <a:t>Données surfaciques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600" b="1" dirty="0"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97262" y="2766119"/>
            <a:ext cx="8172618" cy="3099419"/>
            <a:chOff x="597262" y="2766119"/>
            <a:chExt cx="8172618" cy="3099419"/>
          </a:xfrm>
        </p:grpSpPr>
        <p:grpSp>
          <p:nvGrpSpPr>
            <p:cNvPr id="7" name="Groupe 6"/>
            <p:cNvGrpSpPr/>
            <p:nvPr/>
          </p:nvGrpSpPr>
          <p:grpSpPr>
            <a:xfrm>
              <a:off x="597262" y="3344455"/>
              <a:ext cx="8172618" cy="2521083"/>
              <a:chOff x="1187624" y="3370709"/>
              <a:chExt cx="7948773" cy="2521083"/>
            </a:xfrm>
          </p:grpSpPr>
          <p:sp>
            <p:nvSpPr>
              <p:cNvPr id="2" name="ZoneTexte 1"/>
              <p:cNvSpPr txBox="1"/>
              <p:nvPr/>
            </p:nvSpPr>
            <p:spPr>
              <a:xfrm>
                <a:off x="1220070" y="3836248"/>
                <a:ext cx="2736304" cy="16004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SOLS PEU EVOLUES</a:t>
                </a:r>
              </a:p>
              <a:p>
                <a:r>
                  <a:rPr lang="fr-FR" sz="1400" dirty="0" smtClean="0"/>
                  <a:t>SOLS CALCIMAGNESIQUES</a:t>
                </a:r>
                <a:br>
                  <a:rPr lang="fr-FR" sz="1400" dirty="0" smtClean="0"/>
                </a:br>
                <a:r>
                  <a:rPr lang="fr-FR" sz="1400" dirty="0" smtClean="0"/>
                  <a:t>SOLS FERSIALLITIQUES</a:t>
                </a:r>
                <a:br>
                  <a:rPr lang="fr-FR" sz="1400" dirty="0" smtClean="0"/>
                </a:br>
                <a:r>
                  <a:rPr lang="fr-FR" sz="1400" dirty="0" smtClean="0"/>
                  <a:t>SOLS BRUNIFIES</a:t>
                </a:r>
              </a:p>
              <a:p>
                <a:r>
                  <a:rPr lang="fr-FR" sz="1400" dirty="0" smtClean="0"/>
                  <a:t>SOLS LESSIVES</a:t>
                </a:r>
              </a:p>
              <a:p>
                <a:r>
                  <a:rPr lang="fr-FR" sz="1400" dirty="0" smtClean="0"/>
                  <a:t>SOLS HYDROMORPHES</a:t>
                </a:r>
              </a:p>
              <a:p>
                <a:r>
                  <a:rPr lang="fr-FR" sz="1400" dirty="0" smtClean="0"/>
                  <a:t>ASSOCIATIONS DE SOLS</a:t>
                </a:r>
                <a:endParaRPr lang="fr-FR" sz="1400" dirty="0"/>
              </a:p>
            </p:txBody>
          </p:sp>
          <p:sp>
            <p:nvSpPr>
              <p:cNvPr id="5" name="Flèche droite 4"/>
              <p:cNvSpPr/>
              <p:nvPr/>
            </p:nvSpPr>
            <p:spPr>
              <a:xfrm>
                <a:off x="4034037" y="4480666"/>
                <a:ext cx="1152129" cy="36004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5220072" y="3645023"/>
                <a:ext cx="3800202" cy="22467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Collines et Plateaux du massif ancien</a:t>
                </a:r>
              </a:p>
              <a:p>
                <a:r>
                  <a:rPr lang="fr-FR" sz="1400" dirty="0" smtClean="0"/>
                  <a:t>Terres de Doucins</a:t>
                </a:r>
              </a:p>
              <a:p>
                <a:r>
                  <a:rPr lang="fr-FR" sz="1400" dirty="0" smtClean="0"/>
                  <a:t>Les Marches du Seuil du Poitou</a:t>
                </a:r>
              </a:p>
              <a:p>
                <a:r>
                  <a:rPr lang="fr-FR" sz="1400" dirty="0" smtClean="0"/>
                  <a:t>Paysages vallonnés karstiques</a:t>
                </a:r>
              </a:p>
              <a:p>
                <a:r>
                  <a:rPr lang="fr-FR" sz="1400" dirty="0" smtClean="0"/>
                  <a:t>Plaine alluviale de la Charente aval</a:t>
                </a:r>
              </a:p>
              <a:p>
                <a:r>
                  <a:rPr lang="fr-FR" sz="1400" dirty="0" smtClean="0"/>
                  <a:t>Terres de Champagne Angoumois-</a:t>
                </a:r>
                <a:r>
                  <a:rPr lang="fr-FR" sz="1400" dirty="0" err="1" smtClean="0"/>
                  <a:t>Montmorelien</a:t>
                </a:r>
                <a:endParaRPr lang="fr-FR" sz="1400" dirty="0" smtClean="0"/>
              </a:p>
              <a:p>
                <a:r>
                  <a:rPr lang="fr-FR" sz="1400" dirty="0" smtClean="0"/>
                  <a:t>Terres de Groies de l’Angoumois</a:t>
                </a:r>
              </a:p>
              <a:p>
                <a:r>
                  <a:rPr lang="fr-FR" sz="1400" dirty="0" smtClean="0"/>
                  <a:t>Terres de Groies de la limite Angoumois-Cognaçais</a:t>
                </a:r>
              </a:p>
              <a:p>
                <a:r>
                  <a:rPr lang="fr-FR" sz="1400" dirty="0" smtClean="0"/>
                  <a:t>Vallées alluviales Charente, Vienne et affluents</a:t>
                </a:r>
                <a:endParaRPr lang="fr-FR" sz="1400" dirty="0"/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1187624" y="3573015"/>
                <a:ext cx="25527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/>
                  <a:t>Classement par types de sols :</a:t>
                </a:r>
                <a:endParaRPr lang="fr-FR" sz="1400" b="1" dirty="0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5220072" y="3370709"/>
                <a:ext cx="39163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/>
                  <a:t>Classement par Petites Régions Naturelles (PRN) :</a:t>
                </a:r>
                <a:endParaRPr lang="fr-FR" sz="1400" b="1" dirty="0"/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>
              <a:off x="2862066" y="2766119"/>
              <a:ext cx="2508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Création des PRN</a:t>
              </a:r>
              <a:endParaRPr lang="fr-FR" sz="2400" b="1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20" name="ZoneTexte 19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5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METHODOLOGIE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4" y="1154361"/>
            <a:ext cx="772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I - REALISATION D’UNE COUCHE GRAPHIQUE</a:t>
            </a:r>
          </a:p>
          <a:p>
            <a:r>
              <a:rPr lang="fr-FR" sz="2000" b="1" dirty="0" smtClean="0">
                <a:cs typeface="Arial" pitchFamily="34" charset="0"/>
              </a:rPr>
              <a:t>II - REALISATION D’UNE BASE SEMANTIQUE DONESOL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dirty="0" smtClean="0">
                <a:cs typeface="Arial" pitchFamily="34" charset="0"/>
              </a:rPr>
              <a:t>Données ponctuelles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dirty="0" smtClean="0">
                <a:cs typeface="Arial" pitchFamily="34" charset="0"/>
              </a:rPr>
              <a:t>Données surfaciques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600" b="1" dirty="0">
              <a:cs typeface="Arial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119571" y="2780928"/>
            <a:ext cx="7116626" cy="2404104"/>
            <a:chOff x="395536" y="3113128"/>
            <a:chExt cx="7116626" cy="240410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113128"/>
              <a:ext cx="2819414" cy="1989098"/>
            </a:xfrm>
            <a:prstGeom prst="rect">
              <a:avLst/>
            </a:prstGeom>
          </p:spPr>
        </p:pic>
        <p:sp>
          <p:nvSpPr>
            <p:cNvPr id="15" name="Flèche courbée vers le haut 14"/>
            <p:cNvSpPr/>
            <p:nvPr/>
          </p:nvSpPr>
          <p:spPr>
            <a:xfrm>
              <a:off x="1979712" y="4653136"/>
              <a:ext cx="4248472" cy="864096"/>
            </a:xfrm>
            <a:prstGeom prst="curved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415818" y="410767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/>
                <a:t>Création des UCS</a:t>
              </a:r>
              <a:endParaRPr lang="fr-FR" sz="2400" b="1" dirty="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1419769" y="5857263"/>
            <a:ext cx="6816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Unité Cartographique de Sol (UCS) = couverture </a:t>
            </a:r>
            <a:r>
              <a:rPr lang="fr-FR" sz="1400" b="1" dirty="0"/>
              <a:t>pédologique homogène ou </a:t>
            </a:r>
            <a:r>
              <a:rPr lang="fr-FR" sz="1400" b="1" dirty="0" err="1" smtClean="0"/>
              <a:t>pédopaysage</a:t>
            </a:r>
            <a:endParaRPr lang="fr-FR" sz="1400" b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22" name="ZoneTexte 21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1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METHODOLOGIE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4" y="1154361"/>
            <a:ext cx="772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I - REALISATION D’UNE COUCHE GRAPHIQUE</a:t>
            </a:r>
          </a:p>
          <a:p>
            <a:r>
              <a:rPr lang="fr-FR" sz="2000" b="1" dirty="0" smtClean="0">
                <a:cs typeface="Arial" pitchFamily="34" charset="0"/>
              </a:rPr>
              <a:t>II - REALISATION D’UNE BASE SEMANTIQUE DONESOL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dirty="0" smtClean="0">
                <a:cs typeface="Arial" pitchFamily="34" charset="0"/>
              </a:rPr>
              <a:t>Données ponctuelles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dirty="0" smtClean="0">
                <a:cs typeface="Arial" pitchFamily="34" charset="0"/>
              </a:rPr>
              <a:t>Données surfaciques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600" b="1" dirty="0">
              <a:cs typeface="Arial" pitchFamily="34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1265594" y="2564904"/>
            <a:ext cx="7767452" cy="3096344"/>
            <a:chOff x="770711" y="2492896"/>
            <a:chExt cx="7767452" cy="3096344"/>
          </a:xfrm>
        </p:grpSpPr>
        <p:grpSp>
          <p:nvGrpSpPr>
            <p:cNvPr id="20" name="Groupe 19"/>
            <p:cNvGrpSpPr/>
            <p:nvPr/>
          </p:nvGrpSpPr>
          <p:grpSpPr>
            <a:xfrm>
              <a:off x="770711" y="2492896"/>
              <a:ext cx="4737393" cy="3096344"/>
              <a:chOff x="770711" y="2492896"/>
              <a:chExt cx="4737393" cy="3096344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8965" y="2492897"/>
                <a:ext cx="1317378" cy="1872208"/>
              </a:xfrm>
              <a:prstGeom prst="rect">
                <a:avLst/>
              </a:prstGeom>
            </p:spPr>
          </p:pic>
          <p:sp>
            <p:nvSpPr>
              <p:cNvPr id="8" name="Plus 7"/>
              <p:cNvSpPr/>
              <p:nvPr/>
            </p:nvSpPr>
            <p:spPr>
              <a:xfrm>
                <a:off x="1913076" y="4491118"/>
                <a:ext cx="509156" cy="491742"/>
              </a:xfrm>
              <a:prstGeom prst="mathPl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770711" y="5096187"/>
                <a:ext cx="27935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 smtClean="0"/>
                  <a:t>DONNEES PONCTUELLES</a:t>
                </a:r>
                <a:endParaRPr lang="fr-FR" sz="2000" b="1" dirty="0"/>
              </a:p>
            </p:txBody>
          </p:sp>
          <p:sp>
            <p:nvSpPr>
              <p:cNvPr id="15" name="Flèche droite 14"/>
              <p:cNvSpPr/>
              <p:nvPr/>
            </p:nvSpPr>
            <p:spPr>
              <a:xfrm>
                <a:off x="3928428" y="3807042"/>
                <a:ext cx="1579676" cy="468052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Accolade fermante 15"/>
              <p:cNvSpPr/>
              <p:nvPr/>
            </p:nvSpPr>
            <p:spPr>
              <a:xfrm>
                <a:off x="3312202" y="2492896"/>
                <a:ext cx="504056" cy="3096344"/>
              </a:xfrm>
              <a:prstGeom prst="righ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5736899" y="3810235"/>
              <a:ext cx="2801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Création des UTS</a:t>
              </a:r>
              <a:endParaRPr lang="fr-FR" sz="2400" b="1" dirty="0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508965" y="5856512"/>
            <a:ext cx="455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Unité Typologique de Sol (UTS) = Types de sol</a:t>
            </a:r>
            <a:endParaRPr lang="fr-FR" sz="1400" b="1" dirty="0"/>
          </a:p>
        </p:txBody>
      </p:sp>
      <p:grpSp>
        <p:nvGrpSpPr>
          <p:cNvPr id="24" name="Groupe 23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25" name="ZoneTexte 24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5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7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SOMMAIRE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99197" y="1103160"/>
            <a:ext cx="72332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CONTEXTE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METHODOLOGIE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RESULTATS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DISCUSSION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1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4" name="ZoneTexte 13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2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METHODOLOGIE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3" y="1154361"/>
            <a:ext cx="7721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 - REALISATION D’UNE COUCHE GRAPHIQUE</a:t>
            </a:r>
          </a:p>
          <a:p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II - REALISATION D’UNE BASE SEMANTIQUE DONESOL</a:t>
            </a:r>
          </a:p>
          <a:p>
            <a:r>
              <a:rPr lang="fr-FR" sz="2000" b="1" dirty="0" smtClean="0">
                <a:cs typeface="Arial" pitchFamily="34" charset="0"/>
              </a:rPr>
              <a:t>III - ELABORATION D’UNE PHASE TERRAIN</a:t>
            </a:r>
          </a:p>
        </p:txBody>
      </p:sp>
      <p:pic>
        <p:nvPicPr>
          <p:cNvPr id="14" name="Picture 2" descr="W:\Donnees_IGCS\CPF\488_Angouleme\terrain\PHOTOS\Secteur C\29-5 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43008" b="36876"/>
          <a:stretch/>
        </p:blipFill>
        <p:spPr bwMode="auto">
          <a:xfrm rot="5400000">
            <a:off x="-2647055" y="2636101"/>
            <a:ext cx="6240557" cy="9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1" name="ZoneTexte 10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3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METHODOLOGIE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3" y="1154361"/>
            <a:ext cx="7721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 - REALISATION D’UNE COUCHE GRAPHIQUE</a:t>
            </a:r>
          </a:p>
          <a:p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II - REALISATION D’UNE BASE SEMANTIQUE DONESOL</a:t>
            </a:r>
          </a:p>
          <a:p>
            <a:r>
              <a:rPr lang="fr-FR" sz="2000" b="1" dirty="0" smtClean="0">
                <a:cs typeface="Arial" pitchFamily="34" charset="0"/>
              </a:rPr>
              <a:t>III - ELABORATION D’UNE PHASE TERRAIN</a:t>
            </a:r>
          </a:p>
        </p:txBody>
      </p:sp>
      <p:pic>
        <p:nvPicPr>
          <p:cNvPr id="14" name="Picture 2" descr="W:\Donnees_IGCS\CPF\488_Angouleme\terrain\PHOTOS\Secteur C\29-5 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43008" b="36876"/>
          <a:stretch/>
        </p:blipFill>
        <p:spPr bwMode="auto">
          <a:xfrm rot="5400000">
            <a:off x="-2647055" y="2636101"/>
            <a:ext cx="6240557" cy="9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35198" y="2492896"/>
            <a:ext cx="7649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Objectifs</a:t>
            </a:r>
            <a:r>
              <a:rPr lang="fr-FR" sz="2000" b="1" dirty="0" smtClean="0"/>
              <a:t> : </a:t>
            </a:r>
          </a:p>
          <a:p>
            <a:pPr marL="400050" indent="-400050">
              <a:buAutoNum type="romanLcParenBoth"/>
            </a:pPr>
            <a:r>
              <a:rPr lang="fr-FR" sz="2000" b="1" dirty="0" smtClean="0"/>
              <a:t>Compléter les UCS pour lesquelles les UTS présentent peu ou pas de profils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1" name="ZoneTexte 10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1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METHODOLOGIE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3" y="1154361"/>
            <a:ext cx="7721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 - REALISATION D’UNE COUCHE GRAPHIQUE</a:t>
            </a:r>
          </a:p>
          <a:p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II - REALISATION D’UNE BASE SEMANTIQUE DONESOL</a:t>
            </a:r>
          </a:p>
          <a:p>
            <a:r>
              <a:rPr lang="fr-FR" sz="2000" b="1" dirty="0" smtClean="0">
                <a:cs typeface="Arial" pitchFamily="34" charset="0"/>
              </a:rPr>
              <a:t>III - ELABORATION D’UNE PHASE TERRAIN</a:t>
            </a:r>
          </a:p>
        </p:txBody>
      </p:sp>
      <p:pic>
        <p:nvPicPr>
          <p:cNvPr id="14" name="Picture 2" descr="W:\Donnees_IGCS\CPF\488_Angouleme\terrain\PHOTOS\Secteur C\29-5 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43008" b="36876"/>
          <a:stretch/>
        </p:blipFill>
        <p:spPr bwMode="auto">
          <a:xfrm rot="5400000">
            <a:off x="-2647055" y="2636101"/>
            <a:ext cx="6240557" cy="9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35198" y="2492896"/>
            <a:ext cx="7649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Objectifs</a:t>
            </a:r>
            <a:r>
              <a:rPr lang="fr-FR" sz="2000" b="1" dirty="0" smtClean="0"/>
              <a:t> : </a:t>
            </a:r>
          </a:p>
          <a:p>
            <a:pPr marL="400050" indent="-400050">
              <a:buAutoNum type="romanLcParenBoth"/>
            </a:pPr>
            <a:r>
              <a:rPr lang="fr-FR" sz="2000" b="1" dirty="0" smtClean="0"/>
              <a:t>Compléter les UCS pour lesquelles les UTS présentent peu ou pas de profils</a:t>
            </a:r>
          </a:p>
          <a:p>
            <a:pPr marL="400050" indent="-400050">
              <a:buAutoNum type="romanLcParenBoth"/>
            </a:pPr>
            <a:r>
              <a:rPr lang="fr-FR" sz="2000" b="1" dirty="0" smtClean="0"/>
              <a:t>Vérifier concordance entre sols décrits et sols observés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1" name="ZoneTexte 10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7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METHODOLOGIE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3" y="1154361"/>
            <a:ext cx="7721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 - REALISATION D’UNE COUCHE GRAPHIQUE</a:t>
            </a:r>
          </a:p>
          <a:p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II - REALISATION D’UNE BASE SEMANTIQUE DONESOL</a:t>
            </a:r>
          </a:p>
          <a:p>
            <a:r>
              <a:rPr lang="fr-FR" sz="2000" b="1" dirty="0" smtClean="0">
                <a:cs typeface="Arial" pitchFamily="34" charset="0"/>
              </a:rPr>
              <a:t>III - ELABORATION D’UNE PHASE TERRAIN</a:t>
            </a:r>
          </a:p>
        </p:txBody>
      </p:sp>
      <p:pic>
        <p:nvPicPr>
          <p:cNvPr id="14" name="Picture 2" descr="W:\Donnees_IGCS\CPF\488_Angouleme\terrain\PHOTOS\Secteur C\29-5 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43008" b="36876"/>
          <a:stretch/>
        </p:blipFill>
        <p:spPr bwMode="auto">
          <a:xfrm rot="5400000">
            <a:off x="-2647055" y="2636101"/>
            <a:ext cx="6240557" cy="9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35198" y="2492896"/>
            <a:ext cx="76490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Objectifs</a:t>
            </a:r>
            <a:r>
              <a:rPr lang="fr-FR" sz="2000" b="1" dirty="0" smtClean="0"/>
              <a:t> : </a:t>
            </a:r>
          </a:p>
          <a:p>
            <a:pPr marL="400050" indent="-400050">
              <a:buAutoNum type="romanLcParenBoth"/>
            </a:pPr>
            <a:r>
              <a:rPr lang="fr-FR" sz="2000" b="1" dirty="0" smtClean="0"/>
              <a:t>Compléter les UCS pour lesquelles les UTS présentent peu ou pas de profils</a:t>
            </a:r>
          </a:p>
          <a:p>
            <a:pPr marL="400050" indent="-400050">
              <a:buAutoNum type="romanLcParenBoth"/>
            </a:pPr>
            <a:r>
              <a:rPr lang="fr-FR" sz="2000" b="1" dirty="0" smtClean="0"/>
              <a:t>Vérifier concordance entre sols décrits et sols observés</a:t>
            </a:r>
          </a:p>
          <a:p>
            <a:pPr marL="400050" indent="-400050">
              <a:buAutoNum type="romanLcParenBoth"/>
            </a:pPr>
            <a:r>
              <a:rPr lang="fr-FR" sz="2000" b="1" dirty="0" smtClean="0"/>
              <a:t>Valider limites des PRN</a:t>
            </a:r>
            <a:endParaRPr lang="fr-FR" sz="2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1" name="ZoneTexte 10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3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3909" r="8396"/>
          <a:stretch/>
        </p:blipFill>
        <p:spPr>
          <a:xfrm>
            <a:off x="2089608" y="2094614"/>
            <a:ext cx="5187928" cy="407069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METHODOLOGIE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3" y="1154361"/>
            <a:ext cx="7721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 - REALISATION D’UNE COUCHE GRAPHIQUE</a:t>
            </a:r>
          </a:p>
          <a:p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II - REALISATION D’UNE BASE SEMANTIQUE DONESOL</a:t>
            </a:r>
          </a:p>
          <a:p>
            <a:r>
              <a:rPr lang="fr-FR" sz="2000" b="1" dirty="0" smtClean="0">
                <a:cs typeface="Arial" pitchFamily="34" charset="0"/>
              </a:rPr>
              <a:t>III - ELABORATION D’UNE PHASE TERRAIN</a:t>
            </a:r>
          </a:p>
        </p:txBody>
      </p:sp>
      <p:pic>
        <p:nvPicPr>
          <p:cNvPr id="14" name="Picture 2" descr="W:\Donnees_IGCS\CPF\488_Angouleme\terrain\PHOTOS\Secteur C\29-5 (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43008" b="36876"/>
          <a:stretch/>
        </p:blipFill>
        <p:spPr bwMode="auto">
          <a:xfrm rot="5400000">
            <a:off x="-2647055" y="2636101"/>
            <a:ext cx="6240557" cy="9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1" name="ZoneTexte 10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7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3909" r="8396"/>
          <a:stretch/>
        </p:blipFill>
        <p:spPr>
          <a:xfrm>
            <a:off x="2089608" y="2094614"/>
            <a:ext cx="5187928" cy="407069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METHODOLOGIE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3" y="1154361"/>
            <a:ext cx="7721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 - REALISATION D’UNE COUCHE GRAPHIQUE</a:t>
            </a:r>
          </a:p>
          <a:p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II - REALISATION D’UNE BASE SEMANTIQUE DONESOL</a:t>
            </a:r>
          </a:p>
          <a:p>
            <a:r>
              <a:rPr lang="fr-FR" sz="2000" b="1" dirty="0" smtClean="0">
                <a:cs typeface="Arial" pitchFamily="34" charset="0"/>
              </a:rPr>
              <a:t>III - ELABORATION D’UNE PHASE TERRAIN</a:t>
            </a:r>
          </a:p>
        </p:txBody>
      </p:sp>
      <p:pic>
        <p:nvPicPr>
          <p:cNvPr id="14" name="Picture 2" descr="W:\Donnees_IGCS\CPF\488_Angouleme\terrain\PHOTOS\Secteur C\29-5 (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43008" b="36876"/>
          <a:stretch/>
        </p:blipFill>
        <p:spPr bwMode="auto">
          <a:xfrm rot="5400000">
            <a:off x="-2647055" y="2636101"/>
            <a:ext cx="6240557" cy="9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123728" y="2989401"/>
            <a:ext cx="484787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cap="all" dirty="0" smtClean="0"/>
              <a:t>Echantillonnage orienté </a:t>
            </a:r>
          </a:p>
          <a:p>
            <a:r>
              <a:rPr lang="fr-FR" sz="2000" b="1" cap="all" dirty="0"/>
              <a:t>	</a:t>
            </a:r>
            <a:r>
              <a:rPr lang="fr-FR" sz="2000" b="1" cap="all" dirty="0" smtClean="0"/>
              <a:t>	+ 	</a:t>
            </a:r>
          </a:p>
          <a:p>
            <a:r>
              <a:rPr lang="fr-FR" sz="2000" b="1" cap="all" dirty="0"/>
              <a:t>	</a:t>
            </a:r>
            <a:r>
              <a:rPr lang="fr-FR" sz="2000" b="1" cap="all" dirty="0" smtClean="0"/>
              <a:t>	Stratégie de transects</a:t>
            </a:r>
            <a:endParaRPr lang="fr-FR" sz="2000" b="1" cap="all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8" name="ZoneTexte 17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70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RESULTATS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99196" y="48598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  <a:endParaRPr lang="fr-FR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_03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26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 descr="Y:\COM-DOC\Communication\Logos\GIS\logo GIS bas def ss cartouc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" y="5857844"/>
            <a:ext cx="1242265" cy="3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1" name="ZoneTexte 10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6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772107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Temps de travail nécessaire par phases de travail</a:t>
            </a:r>
          </a:p>
          <a:p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Cas de la carte d’Angoulême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RESULTATS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013711"/>
              </p:ext>
            </p:extLst>
          </p:nvPr>
        </p:nvGraphicFramePr>
        <p:xfrm>
          <a:off x="1411036" y="1523693"/>
          <a:ext cx="7609239" cy="37155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249196"/>
                <a:gridCol w="2360043"/>
              </a:tblGrid>
              <a:tr h="2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Phase de travail</a:t>
                      </a:r>
                      <a:endParaRPr lang="fr-FR" sz="2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Temps </a:t>
                      </a:r>
                      <a:r>
                        <a:rPr lang="fr-FR" sz="1800" dirty="0" smtClean="0">
                          <a:effectLst/>
                        </a:rPr>
                        <a:t>passé (</a:t>
                      </a:r>
                      <a:r>
                        <a:rPr lang="fr-FR" sz="1800" dirty="0" err="1" smtClean="0">
                          <a:effectLst/>
                        </a:rPr>
                        <a:t>ETPjour</a:t>
                      </a:r>
                      <a:r>
                        <a:rPr lang="fr-FR" sz="1800" dirty="0" smtClean="0">
                          <a:effectLst/>
                        </a:rPr>
                        <a:t>)</a:t>
                      </a: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</a:tr>
              <a:tr h="2480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1.         Numérisation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215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2.         Structuration </a:t>
                      </a:r>
                      <a:r>
                        <a:rPr lang="fr-FR" sz="1600" b="1" dirty="0">
                          <a:effectLst/>
                        </a:rPr>
                        <a:t>de la base de données </a:t>
                      </a:r>
                      <a:r>
                        <a:rPr lang="fr-FR" sz="1600" b="1" dirty="0" smtClean="0">
                          <a:effectLst/>
                        </a:rPr>
                        <a:t>(création</a:t>
                      </a:r>
                      <a:r>
                        <a:rPr lang="fr-FR" sz="1600" b="1" baseline="0" dirty="0" smtClean="0">
                          <a:effectLst/>
                        </a:rPr>
                        <a:t> PRN)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3.         Création </a:t>
                      </a:r>
                      <a:r>
                        <a:rPr lang="fr-FR" sz="1600" b="1" dirty="0">
                          <a:effectLst/>
                        </a:rPr>
                        <a:t>des </a:t>
                      </a:r>
                      <a:r>
                        <a:rPr lang="fr-FR" sz="1600" b="1" dirty="0" smtClean="0">
                          <a:effectLst/>
                        </a:rPr>
                        <a:t>UCS et UTS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4.         Saisie </a:t>
                      </a:r>
                      <a:r>
                        <a:rPr lang="fr-FR" sz="1600" b="1" dirty="0">
                          <a:effectLst/>
                        </a:rPr>
                        <a:t>des données sur </a:t>
                      </a:r>
                      <a:r>
                        <a:rPr lang="fr-FR" sz="1600" b="1" dirty="0" err="1">
                          <a:effectLst/>
                        </a:rPr>
                        <a:t>DoneSol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5.         Vérifications </a:t>
                      </a:r>
                      <a:r>
                        <a:rPr lang="fr-FR" sz="1600" b="1" dirty="0">
                          <a:effectLst/>
                        </a:rPr>
                        <a:t>des saisies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5 à</a:t>
                      </a:r>
                      <a:r>
                        <a:rPr lang="fr-FR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10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50 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10 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</a:tr>
              <a:tr h="49607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6.         Préparation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de la phase de terrain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7.         Réalisation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de la phase de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terrain (5 jours)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30 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958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8.         Traitement </a:t>
                      </a:r>
                      <a:r>
                        <a:rPr lang="fr-FR" sz="1600" b="1" dirty="0">
                          <a:effectLst/>
                        </a:rPr>
                        <a:t>des échantillons et saisie des sondages (description et analyse)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9.         Traitement </a:t>
                      </a:r>
                      <a:r>
                        <a:rPr lang="fr-FR" sz="1600" b="1" dirty="0">
                          <a:effectLst/>
                        </a:rPr>
                        <a:t>des nouvelles données (allocation des sondages)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20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</a:tr>
              <a:tr h="2480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~ 200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Accolade ouvrante 2"/>
          <p:cNvSpPr/>
          <p:nvPr/>
        </p:nvSpPr>
        <p:spPr>
          <a:xfrm>
            <a:off x="1187624" y="1844824"/>
            <a:ext cx="85282" cy="288032"/>
          </a:xfrm>
          <a:prstGeom prst="leftBrac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2882" y="1790181"/>
            <a:ext cx="130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</a:t>
            </a:r>
            <a:r>
              <a:rPr lang="fr-FR" b="1" baseline="30000" dirty="0" smtClean="0"/>
              <a:t>ère</a:t>
            </a:r>
            <a:r>
              <a:rPr lang="fr-FR" b="1" dirty="0" smtClean="0"/>
              <a:t> étape</a:t>
            </a:r>
            <a:endParaRPr lang="fr-FR" b="1" dirty="0"/>
          </a:p>
        </p:txBody>
      </p:sp>
      <p:grpSp>
        <p:nvGrpSpPr>
          <p:cNvPr id="18" name="Groupe 17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9" name="ZoneTexte 18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3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772107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Temps de travail nécessaire par phases de travail</a:t>
            </a:r>
          </a:p>
          <a:p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Cas de la carte d’Angoulême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RESULTATS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60409"/>
              </p:ext>
            </p:extLst>
          </p:nvPr>
        </p:nvGraphicFramePr>
        <p:xfrm>
          <a:off x="1411036" y="1523693"/>
          <a:ext cx="7609239" cy="37155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249196"/>
                <a:gridCol w="2360043"/>
              </a:tblGrid>
              <a:tr h="2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Phase de travail</a:t>
                      </a:r>
                      <a:endParaRPr lang="fr-FR" sz="2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Temps </a:t>
                      </a:r>
                      <a:r>
                        <a:rPr lang="fr-FR" sz="1800" dirty="0" smtClean="0">
                          <a:effectLst/>
                        </a:rPr>
                        <a:t>passé (</a:t>
                      </a:r>
                      <a:r>
                        <a:rPr lang="fr-FR" sz="1800" dirty="0" err="1" smtClean="0">
                          <a:effectLst/>
                        </a:rPr>
                        <a:t>ETPjour</a:t>
                      </a:r>
                      <a:r>
                        <a:rPr lang="fr-FR" sz="1800" dirty="0" smtClean="0">
                          <a:effectLst/>
                        </a:rPr>
                        <a:t>)</a:t>
                      </a: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</a:tr>
              <a:tr h="2480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1.         Numérisation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215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2.         Structuration </a:t>
                      </a:r>
                      <a:r>
                        <a:rPr lang="fr-FR" sz="1600" b="1" dirty="0">
                          <a:effectLst/>
                        </a:rPr>
                        <a:t>de la base de données </a:t>
                      </a:r>
                      <a:r>
                        <a:rPr lang="fr-FR" sz="1600" b="1" dirty="0" smtClean="0">
                          <a:effectLst/>
                        </a:rPr>
                        <a:t>(création</a:t>
                      </a:r>
                      <a:r>
                        <a:rPr lang="fr-FR" sz="1600" b="1" baseline="0" dirty="0" smtClean="0">
                          <a:effectLst/>
                        </a:rPr>
                        <a:t> PRN)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3.         Création </a:t>
                      </a:r>
                      <a:r>
                        <a:rPr lang="fr-FR" sz="1600" b="1" dirty="0">
                          <a:effectLst/>
                        </a:rPr>
                        <a:t>des </a:t>
                      </a:r>
                      <a:r>
                        <a:rPr lang="fr-FR" sz="1600" b="1" dirty="0" smtClean="0">
                          <a:effectLst/>
                        </a:rPr>
                        <a:t>UCS et UTS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4.         Saisie </a:t>
                      </a:r>
                      <a:r>
                        <a:rPr lang="fr-FR" sz="1600" b="1" dirty="0">
                          <a:effectLst/>
                        </a:rPr>
                        <a:t>des données sur </a:t>
                      </a:r>
                      <a:r>
                        <a:rPr lang="fr-FR" sz="1600" b="1" dirty="0" err="1">
                          <a:effectLst/>
                        </a:rPr>
                        <a:t>DoneSol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5.         Vérifications </a:t>
                      </a:r>
                      <a:r>
                        <a:rPr lang="fr-FR" sz="1600" b="1" dirty="0">
                          <a:effectLst/>
                        </a:rPr>
                        <a:t>des saisies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5 à</a:t>
                      </a:r>
                      <a:r>
                        <a:rPr lang="fr-FR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10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50 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10 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</a:tr>
              <a:tr h="49607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6.         Préparation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de la phase de terrain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7.         Réalisation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de la phase de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terrain (5 jours)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30 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958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8.         Traitement </a:t>
                      </a:r>
                      <a:r>
                        <a:rPr lang="fr-FR" sz="1600" b="1" dirty="0">
                          <a:effectLst/>
                        </a:rPr>
                        <a:t>des échantillons et saisie des sondages (description et analyse)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9.         Traitement </a:t>
                      </a:r>
                      <a:r>
                        <a:rPr lang="fr-FR" sz="1600" b="1" dirty="0">
                          <a:effectLst/>
                        </a:rPr>
                        <a:t>des nouvelles données (allocation des sondages)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20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</a:tr>
              <a:tr h="2480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~ 200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Accolade ouvrante 2"/>
          <p:cNvSpPr/>
          <p:nvPr/>
        </p:nvSpPr>
        <p:spPr>
          <a:xfrm>
            <a:off x="1187624" y="1844824"/>
            <a:ext cx="85282" cy="288032"/>
          </a:xfrm>
          <a:prstGeom prst="leftBrac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/>
          <p:cNvSpPr/>
          <p:nvPr/>
        </p:nvSpPr>
        <p:spPr>
          <a:xfrm>
            <a:off x="1187624" y="2173441"/>
            <a:ext cx="85282" cy="1039536"/>
          </a:xfrm>
          <a:prstGeom prst="leftBrac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2882" y="1790181"/>
            <a:ext cx="130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</a:t>
            </a:r>
            <a:r>
              <a:rPr lang="fr-FR" b="1" baseline="30000" dirty="0" smtClean="0"/>
              <a:t>ère</a:t>
            </a:r>
            <a:r>
              <a:rPr lang="fr-FR" b="1" dirty="0" smtClean="0"/>
              <a:t> étape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2882" y="2507802"/>
            <a:ext cx="130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</a:t>
            </a:r>
            <a:r>
              <a:rPr lang="fr-FR" b="1" baseline="30000" dirty="0" smtClean="0"/>
              <a:t>ème</a:t>
            </a:r>
            <a:r>
              <a:rPr lang="fr-FR" b="1" dirty="0" smtClean="0"/>
              <a:t> étape</a:t>
            </a:r>
            <a:endParaRPr lang="fr-FR" b="1" dirty="0"/>
          </a:p>
        </p:txBody>
      </p:sp>
      <p:grpSp>
        <p:nvGrpSpPr>
          <p:cNvPr id="18" name="Groupe 17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9" name="ZoneTexte 18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9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772107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Temps de travail nécessaire par phases de travail</a:t>
            </a:r>
          </a:p>
          <a:p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Cas de la carte d’Angoulême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RESULTATS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61029"/>
              </p:ext>
            </p:extLst>
          </p:nvPr>
        </p:nvGraphicFramePr>
        <p:xfrm>
          <a:off x="1411036" y="1523693"/>
          <a:ext cx="7609239" cy="37155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249196"/>
                <a:gridCol w="2360043"/>
              </a:tblGrid>
              <a:tr h="2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Phase de travail</a:t>
                      </a:r>
                      <a:endParaRPr lang="fr-FR" sz="2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Temps </a:t>
                      </a:r>
                      <a:r>
                        <a:rPr lang="fr-FR" sz="1800" dirty="0" smtClean="0">
                          <a:effectLst/>
                        </a:rPr>
                        <a:t>passé (</a:t>
                      </a:r>
                      <a:r>
                        <a:rPr lang="fr-FR" sz="1800" dirty="0" err="1" smtClean="0">
                          <a:effectLst/>
                        </a:rPr>
                        <a:t>ETPjour</a:t>
                      </a:r>
                      <a:r>
                        <a:rPr lang="fr-FR" sz="1800" dirty="0" smtClean="0">
                          <a:effectLst/>
                        </a:rPr>
                        <a:t>)</a:t>
                      </a: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</a:tr>
              <a:tr h="2480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1.         Numérisation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215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2.         Structuration </a:t>
                      </a:r>
                      <a:r>
                        <a:rPr lang="fr-FR" sz="1600" b="1" dirty="0">
                          <a:effectLst/>
                        </a:rPr>
                        <a:t>de la base de données </a:t>
                      </a:r>
                      <a:r>
                        <a:rPr lang="fr-FR" sz="1600" b="1" dirty="0" smtClean="0">
                          <a:effectLst/>
                        </a:rPr>
                        <a:t>(création</a:t>
                      </a:r>
                      <a:r>
                        <a:rPr lang="fr-FR" sz="1600" b="1" baseline="0" dirty="0" smtClean="0">
                          <a:effectLst/>
                        </a:rPr>
                        <a:t> PRN)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3.         Création </a:t>
                      </a:r>
                      <a:r>
                        <a:rPr lang="fr-FR" sz="1600" b="1" dirty="0">
                          <a:effectLst/>
                        </a:rPr>
                        <a:t>des </a:t>
                      </a:r>
                      <a:r>
                        <a:rPr lang="fr-FR" sz="1600" b="1" dirty="0" smtClean="0">
                          <a:effectLst/>
                        </a:rPr>
                        <a:t>UCS et UTS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4.         Saisie </a:t>
                      </a:r>
                      <a:r>
                        <a:rPr lang="fr-FR" sz="1600" b="1" dirty="0">
                          <a:effectLst/>
                        </a:rPr>
                        <a:t>des données sur </a:t>
                      </a:r>
                      <a:r>
                        <a:rPr lang="fr-FR" sz="1600" b="1" dirty="0" err="1">
                          <a:effectLst/>
                        </a:rPr>
                        <a:t>DoneSol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5.         Vérifications </a:t>
                      </a:r>
                      <a:r>
                        <a:rPr lang="fr-FR" sz="1600" b="1" dirty="0">
                          <a:effectLst/>
                        </a:rPr>
                        <a:t>des saisies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5 à</a:t>
                      </a:r>
                      <a:r>
                        <a:rPr lang="fr-FR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10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50 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10 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</a:tr>
              <a:tr h="49607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6.         Préparation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de la phase de terrain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7.         Réalisation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de la phase de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terrain (5 jours)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30 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958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8.         Traitement </a:t>
                      </a:r>
                      <a:r>
                        <a:rPr lang="fr-FR" sz="1600" b="1" dirty="0">
                          <a:effectLst/>
                        </a:rPr>
                        <a:t>des échantillons et saisie des sondages (description et analyse)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b="1" dirty="0" smtClean="0">
                          <a:effectLst/>
                        </a:rPr>
                        <a:t>9.         Traitement </a:t>
                      </a:r>
                      <a:r>
                        <a:rPr lang="fr-FR" sz="1600" b="1" dirty="0">
                          <a:effectLst/>
                        </a:rPr>
                        <a:t>des nouvelles données (allocation des sondages)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20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D20"/>
                    </a:solidFill>
                  </a:tcPr>
                </a:tc>
              </a:tr>
              <a:tr h="2480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~ 200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Accolade ouvrante 2"/>
          <p:cNvSpPr/>
          <p:nvPr/>
        </p:nvSpPr>
        <p:spPr>
          <a:xfrm>
            <a:off x="1187624" y="1844824"/>
            <a:ext cx="85282" cy="288032"/>
          </a:xfrm>
          <a:prstGeom prst="leftBrac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/>
          <p:cNvSpPr/>
          <p:nvPr/>
        </p:nvSpPr>
        <p:spPr>
          <a:xfrm>
            <a:off x="1187624" y="2173441"/>
            <a:ext cx="85282" cy="1039536"/>
          </a:xfrm>
          <a:prstGeom prst="leftBrac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ccolade ouvrante 14"/>
          <p:cNvSpPr/>
          <p:nvPr/>
        </p:nvSpPr>
        <p:spPr>
          <a:xfrm>
            <a:off x="1187624" y="3284984"/>
            <a:ext cx="85282" cy="1656184"/>
          </a:xfrm>
          <a:prstGeom prst="leftBrac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2882" y="1790181"/>
            <a:ext cx="130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</a:t>
            </a:r>
            <a:r>
              <a:rPr lang="fr-FR" b="1" baseline="30000" dirty="0" smtClean="0"/>
              <a:t>ère</a:t>
            </a:r>
            <a:r>
              <a:rPr lang="fr-FR" b="1" dirty="0" smtClean="0"/>
              <a:t> étape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2882" y="2507802"/>
            <a:ext cx="130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</a:t>
            </a:r>
            <a:r>
              <a:rPr lang="fr-FR" b="1" baseline="30000" dirty="0" smtClean="0"/>
              <a:t>ème</a:t>
            </a:r>
            <a:r>
              <a:rPr lang="fr-FR" b="1" dirty="0" smtClean="0"/>
              <a:t> étape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2882" y="3928410"/>
            <a:ext cx="130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</a:t>
            </a:r>
            <a:r>
              <a:rPr lang="fr-FR" b="1" baseline="30000" dirty="0" smtClean="0"/>
              <a:t>ème</a:t>
            </a:r>
            <a:r>
              <a:rPr lang="fr-FR" b="1" dirty="0" smtClean="0"/>
              <a:t> étape</a:t>
            </a:r>
            <a:endParaRPr lang="fr-FR" b="1" dirty="0"/>
          </a:p>
        </p:txBody>
      </p:sp>
      <p:grpSp>
        <p:nvGrpSpPr>
          <p:cNvPr id="18" name="Groupe 17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9" name="ZoneTexte 18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7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CONTEXTE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_01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 descr="Y:\COM-DOC\Communication\Logos\GIS\logo GIS bas def ss cartouc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" y="5857844"/>
            <a:ext cx="1242265" cy="3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richerdefo\Desktop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5026150" cy="376961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4" name="ZoneTexte 13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9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Répartition des données ponctuelles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RESULTATS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625220324"/>
              </p:ext>
            </p:extLst>
          </p:nvPr>
        </p:nvGraphicFramePr>
        <p:xfrm>
          <a:off x="107505" y="1412776"/>
          <a:ext cx="890801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0" name="ZoneTexte 9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9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299195" y="1416839"/>
            <a:ext cx="7721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cs typeface="Arial" pitchFamily="34" charset="0"/>
              </a:rPr>
              <a:t>Taux de concordance par type de sols décrits: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fr-FR" sz="1600" b="1" dirty="0"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fr-FR" sz="1600" b="1" dirty="0"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99196" y="692696"/>
            <a:ext cx="78448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Concordance types de sols décrits/sols observés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RESULTATS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60726" y="5864182"/>
            <a:ext cx="3369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LELU et al. (2016) Etude et Gestion des Sols</a:t>
            </a:r>
            <a:endParaRPr lang="fr-FR" sz="1400" dirty="0"/>
          </a:p>
        </p:txBody>
      </p:sp>
      <p:grpSp>
        <p:nvGrpSpPr>
          <p:cNvPr id="9" name="Groupe 8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0" name="ZoneTexte 9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5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1590978" y="2103197"/>
            <a:ext cx="7137510" cy="440491"/>
            <a:chOff x="1610954" y="2103197"/>
            <a:chExt cx="7137510" cy="440491"/>
          </a:xfrm>
        </p:grpSpPr>
        <p:sp>
          <p:nvSpPr>
            <p:cNvPr id="24" name="Rectangle 23"/>
            <p:cNvSpPr/>
            <p:nvPr/>
          </p:nvSpPr>
          <p:spPr>
            <a:xfrm>
              <a:off x="1610954" y="2111640"/>
              <a:ext cx="1592894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19672" y="2103197"/>
              <a:ext cx="7128792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1299195" y="1416839"/>
            <a:ext cx="77210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cs typeface="Arial" pitchFamily="34" charset="0"/>
              </a:rPr>
              <a:t>Taux de concordance par type de sols décrits: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000" b="1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Sols lessivés : 20%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1600" b="1" dirty="0" smtClean="0">
                <a:cs typeface="Arial" pitchFamily="34" charset="0"/>
              </a:rPr>
              <a:t>Sols observés à la place : BRUNISOLS </a:t>
            </a:r>
            <a:r>
              <a:rPr lang="fr-FR" sz="1600" b="1" dirty="0" err="1" smtClean="0">
                <a:cs typeface="Arial" pitchFamily="34" charset="0"/>
              </a:rPr>
              <a:t>luvique</a:t>
            </a:r>
            <a:r>
              <a:rPr lang="fr-FR" sz="1600" b="1" dirty="0" smtClean="0">
                <a:cs typeface="Arial" pitchFamily="34" charset="0"/>
              </a:rPr>
              <a:t> et PLANOSOLS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fr-FR" sz="1600" b="1" dirty="0"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fr-FR" sz="1600" b="1" dirty="0"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99196" y="692696"/>
            <a:ext cx="78448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Concordance types de sols décrits/sols observés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RESULTATS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60726" y="5864182"/>
            <a:ext cx="3369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LELU et al. (2016) Etude et Gestion des Sols</a:t>
            </a:r>
            <a:endParaRPr lang="fr-FR" sz="1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5" name="ZoneTexte 14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8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1590978" y="2103197"/>
            <a:ext cx="7137510" cy="1033382"/>
            <a:chOff x="1590978" y="2103197"/>
            <a:chExt cx="7137510" cy="1033382"/>
          </a:xfrm>
        </p:grpSpPr>
        <p:grpSp>
          <p:nvGrpSpPr>
            <p:cNvPr id="10" name="Groupe 9"/>
            <p:cNvGrpSpPr/>
            <p:nvPr/>
          </p:nvGrpSpPr>
          <p:grpSpPr>
            <a:xfrm>
              <a:off x="1590978" y="2696088"/>
              <a:ext cx="7137510" cy="440491"/>
              <a:chOff x="1610954" y="2103197"/>
              <a:chExt cx="7137510" cy="44049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10954" y="2111640"/>
                <a:ext cx="1872208" cy="4320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19672" y="2103197"/>
                <a:ext cx="7128792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1590978" y="2103197"/>
              <a:ext cx="7137510" cy="440491"/>
              <a:chOff x="1610954" y="2103197"/>
              <a:chExt cx="7137510" cy="44049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610954" y="2111640"/>
                <a:ext cx="1592894" cy="4320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19672" y="2103197"/>
                <a:ext cx="7128792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2" name="ZoneTexte 11"/>
          <p:cNvSpPr txBox="1"/>
          <p:nvPr/>
        </p:nvSpPr>
        <p:spPr>
          <a:xfrm>
            <a:off x="1299196" y="692696"/>
            <a:ext cx="78448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Concordance types de sols décrits/sols observés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RESULTATS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5" y="1416839"/>
            <a:ext cx="77210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cs typeface="Arial" pitchFamily="34" charset="0"/>
              </a:rPr>
              <a:t>Taux de concordance par type de sols décrits :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000" b="1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Sols lessivés : 20%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fr-FR" sz="1600" b="1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Sols fersiallitiques carbonatés : 28%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1600" b="1" dirty="0">
                <a:cs typeface="Arial" pitchFamily="34" charset="0"/>
              </a:rPr>
              <a:t>Sols observés à la place : </a:t>
            </a:r>
            <a:r>
              <a:rPr lang="fr-FR" sz="1600" b="1" dirty="0" smtClean="0">
                <a:cs typeface="Arial" pitchFamily="34" charset="0"/>
              </a:rPr>
              <a:t>CALCOSOLS, RENDOSOLS, CALCISOLS, RENDISOLS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fr-FR" sz="1600" b="1" dirty="0"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fr-FR" sz="1600" b="1" dirty="0"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60726" y="5864182"/>
            <a:ext cx="3369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LELU et al. (2016) Etude et Gestion des Sols</a:t>
            </a:r>
            <a:endParaRPr lang="fr-FR" sz="140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6" name="ZoneTexte 15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2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1590978" y="2103197"/>
            <a:ext cx="7137511" cy="1642156"/>
            <a:chOff x="1590978" y="2103197"/>
            <a:chExt cx="7137511" cy="1642156"/>
          </a:xfrm>
        </p:grpSpPr>
        <p:grpSp>
          <p:nvGrpSpPr>
            <p:cNvPr id="10" name="Groupe 9"/>
            <p:cNvGrpSpPr/>
            <p:nvPr/>
          </p:nvGrpSpPr>
          <p:grpSpPr>
            <a:xfrm>
              <a:off x="1590978" y="2696088"/>
              <a:ext cx="7137510" cy="440491"/>
              <a:chOff x="1610954" y="2103197"/>
              <a:chExt cx="7137510" cy="44049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10954" y="2111640"/>
                <a:ext cx="1872208" cy="4320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19672" y="2103197"/>
                <a:ext cx="7128792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1590978" y="2103197"/>
              <a:ext cx="7137510" cy="440491"/>
              <a:chOff x="1610954" y="2103197"/>
              <a:chExt cx="7137510" cy="44049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610954" y="2111640"/>
                <a:ext cx="1592894" cy="4320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19672" y="2103197"/>
                <a:ext cx="7128792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1590978" y="3304862"/>
              <a:ext cx="7137511" cy="440491"/>
              <a:chOff x="1610953" y="2103197"/>
              <a:chExt cx="7137511" cy="44049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10953" y="2111640"/>
                <a:ext cx="3807707" cy="4320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619672" y="2103197"/>
                <a:ext cx="7128792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2" name="ZoneTexte 11"/>
          <p:cNvSpPr txBox="1"/>
          <p:nvPr/>
        </p:nvSpPr>
        <p:spPr>
          <a:xfrm>
            <a:off x="1299196" y="692696"/>
            <a:ext cx="78448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Concordance types de sols décrits/sols observés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RESULTATS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5" y="1416839"/>
            <a:ext cx="77210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cs typeface="Arial" pitchFamily="34" charset="0"/>
              </a:rPr>
              <a:t>Taux de concordance par type de sols décrits :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000" b="1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Sols lessivés : 20%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fr-FR" sz="1600" b="1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Sols fersiallitiques carbonatés : 28%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fr-FR" sz="1600" b="1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Sols bruns : 52%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1600" b="1" dirty="0">
                <a:cs typeface="Arial" pitchFamily="34" charset="0"/>
              </a:rPr>
              <a:t>Sols observés à la place : </a:t>
            </a:r>
            <a:r>
              <a:rPr lang="fr-FR" sz="1600" b="1" dirty="0" smtClean="0">
                <a:cs typeface="Arial" pitchFamily="34" charset="0"/>
              </a:rPr>
              <a:t>ALOCRISOLS, REDOXISOLS, ARENOSOLS et sols lessivés</a:t>
            </a:r>
            <a:endParaRPr lang="fr-FR" sz="1600" b="1" dirty="0"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fr-FR" sz="1600" b="1" dirty="0"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60726" y="5864182"/>
            <a:ext cx="3369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LELU et al. (2016) Etude et Gestion des Sols</a:t>
            </a:r>
            <a:endParaRPr lang="fr-FR" sz="1400" dirty="0"/>
          </a:p>
        </p:txBody>
      </p:sp>
      <p:grpSp>
        <p:nvGrpSpPr>
          <p:cNvPr id="18" name="Groupe 17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9" name="ZoneTexte 18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1590978" y="2103197"/>
            <a:ext cx="7137511" cy="2248393"/>
            <a:chOff x="1590978" y="2103197"/>
            <a:chExt cx="7137511" cy="2248393"/>
          </a:xfrm>
        </p:grpSpPr>
        <p:grpSp>
          <p:nvGrpSpPr>
            <p:cNvPr id="10" name="Groupe 9"/>
            <p:cNvGrpSpPr/>
            <p:nvPr/>
          </p:nvGrpSpPr>
          <p:grpSpPr>
            <a:xfrm>
              <a:off x="1590978" y="2696088"/>
              <a:ext cx="7137510" cy="440491"/>
              <a:chOff x="1610954" y="2103197"/>
              <a:chExt cx="7137510" cy="44049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10954" y="2111640"/>
                <a:ext cx="1872208" cy="4320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19672" y="2103197"/>
                <a:ext cx="7128792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1590978" y="2103197"/>
              <a:ext cx="7137510" cy="440491"/>
              <a:chOff x="1610954" y="2103197"/>
              <a:chExt cx="7137510" cy="44049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610954" y="2111640"/>
                <a:ext cx="1592894" cy="4320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19672" y="2103197"/>
                <a:ext cx="7128792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1590978" y="3304862"/>
              <a:ext cx="7137511" cy="440491"/>
              <a:chOff x="1610953" y="2103197"/>
              <a:chExt cx="7137511" cy="44049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10953" y="2111640"/>
                <a:ext cx="3807707" cy="4320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619672" y="2103197"/>
                <a:ext cx="7128792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1590978" y="3911099"/>
              <a:ext cx="7137511" cy="440491"/>
              <a:chOff x="1610953" y="2103197"/>
              <a:chExt cx="7137511" cy="44049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10953" y="2111640"/>
                <a:ext cx="4905263" cy="4320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19672" y="2103197"/>
                <a:ext cx="7128792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2" name="ZoneTexte 11"/>
          <p:cNvSpPr txBox="1"/>
          <p:nvPr/>
        </p:nvSpPr>
        <p:spPr>
          <a:xfrm>
            <a:off x="1299196" y="692696"/>
            <a:ext cx="78448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Concordance types de sols décrits/sols observés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RESULTATS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5" y="1416839"/>
            <a:ext cx="77210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cs typeface="Arial" pitchFamily="34" charset="0"/>
              </a:rPr>
              <a:t>Taux de concordance par type de sols décrits :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000" b="1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Sols lessivés : 20%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fr-FR" sz="1600" b="1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Sols fersiallitiques carbonatés : 28%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fr-FR" sz="1600" b="1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Sols bruns : 52%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600" b="1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Sols tourbeux : 67%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1600" b="1" dirty="0">
                <a:cs typeface="Arial" pitchFamily="34" charset="0"/>
              </a:rPr>
              <a:t>Sols observés à la place : </a:t>
            </a:r>
            <a:r>
              <a:rPr lang="fr-FR" sz="1600" b="1" dirty="0" smtClean="0">
                <a:cs typeface="Arial" pitchFamily="34" charset="0"/>
              </a:rPr>
              <a:t>CALCOSOLS drainés ou anthropiques</a:t>
            </a:r>
            <a:endParaRPr lang="fr-FR" sz="1600" b="1" dirty="0"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fr-FR" sz="1600" b="1" dirty="0"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60726" y="5864182"/>
            <a:ext cx="3369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LELU et al. (2016) Etude et Gestion des Sols</a:t>
            </a:r>
            <a:endParaRPr lang="fr-FR" sz="1400" dirty="0"/>
          </a:p>
        </p:txBody>
      </p:sp>
      <p:grpSp>
        <p:nvGrpSpPr>
          <p:cNvPr id="27" name="Groupe 26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28" name="ZoneTexte 27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7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590978" y="2103197"/>
            <a:ext cx="7137511" cy="2841284"/>
            <a:chOff x="1590978" y="2103197"/>
            <a:chExt cx="7137511" cy="2841284"/>
          </a:xfrm>
        </p:grpSpPr>
        <p:grpSp>
          <p:nvGrpSpPr>
            <p:cNvPr id="14" name="Groupe 13"/>
            <p:cNvGrpSpPr/>
            <p:nvPr/>
          </p:nvGrpSpPr>
          <p:grpSpPr>
            <a:xfrm>
              <a:off x="1590978" y="2696088"/>
              <a:ext cx="7137510" cy="440491"/>
              <a:chOff x="1610954" y="2103197"/>
              <a:chExt cx="7137510" cy="44049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610954" y="2111640"/>
                <a:ext cx="1872208" cy="4320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19672" y="2103197"/>
                <a:ext cx="7128792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" name="Groupe 4"/>
            <p:cNvGrpSpPr/>
            <p:nvPr/>
          </p:nvGrpSpPr>
          <p:grpSpPr>
            <a:xfrm>
              <a:off x="1590978" y="2103197"/>
              <a:ext cx="7137510" cy="440491"/>
              <a:chOff x="1610954" y="2103197"/>
              <a:chExt cx="7137510" cy="44049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610954" y="2111640"/>
                <a:ext cx="1592894" cy="4320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1619672" y="2103197"/>
                <a:ext cx="7128792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1590978" y="3304862"/>
              <a:ext cx="7137511" cy="440491"/>
              <a:chOff x="1610953" y="2103197"/>
              <a:chExt cx="7137511" cy="44049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610953" y="2111640"/>
                <a:ext cx="3807707" cy="4320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19672" y="2103197"/>
                <a:ext cx="7128792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0" name="Groupe 19"/>
            <p:cNvGrpSpPr/>
            <p:nvPr/>
          </p:nvGrpSpPr>
          <p:grpSpPr>
            <a:xfrm>
              <a:off x="1590978" y="3911099"/>
              <a:ext cx="7137511" cy="440491"/>
              <a:chOff x="1610953" y="2103197"/>
              <a:chExt cx="7137511" cy="44049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10953" y="2111640"/>
                <a:ext cx="4905263" cy="4320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619672" y="2103197"/>
                <a:ext cx="7128792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3" name="Groupe 22"/>
            <p:cNvGrpSpPr/>
            <p:nvPr/>
          </p:nvGrpSpPr>
          <p:grpSpPr>
            <a:xfrm>
              <a:off x="1590978" y="4503990"/>
              <a:ext cx="7137511" cy="440491"/>
              <a:chOff x="1610953" y="2103197"/>
              <a:chExt cx="7137511" cy="44049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610953" y="2111640"/>
                <a:ext cx="6005358" cy="4320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19672" y="2103197"/>
                <a:ext cx="7128792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8" name="ZoneTexte 7"/>
          <p:cNvSpPr txBox="1"/>
          <p:nvPr/>
        </p:nvSpPr>
        <p:spPr>
          <a:xfrm>
            <a:off x="1299195" y="1416839"/>
            <a:ext cx="772107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cs typeface="Arial" pitchFamily="34" charset="0"/>
              </a:rPr>
              <a:t>Taux de concordance par type de sols décrits :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000" b="1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Sols lessivés : 20%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fr-FR" sz="1600" b="1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Sols fersiallitiques carbonatés : 28%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fr-FR" sz="1600" b="1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Sols bruns : 52%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600" b="1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Sols tourbeux : 67%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600" b="1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</a:rPr>
              <a:t>Sols calcimagnésiques : 84%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1600" b="1" dirty="0">
                <a:cs typeface="Arial" pitchFamily="34" charset="0"/>
              </a:rPr>
              <a:t>Sols observés à la place </a:t>
            </a:r>
            <a:r>
              <a:rPr lang="fr-FR" sz="1600" b="1" dirty="0" smtClean="0">
                <a:cs typeface="Arial" pitchFamily="34" charset="0"/>
              </a:rPr>
              <a:t>: sols lessivés, BRUNISOLS, ARENOSOLS, HISTOSOLS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600" b="1" dirty="0"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99196" y="692696"/>
            <a:ext cx="78448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Concordance types de sols décrits/sols observés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RESULTATS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60726" y="5864182"/>
            <a:ext cx="3369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LELU et al. (2016) Etude et Gestion des Sols</a:t>
            </a:r>
            <a:endParaRPr lang="fr-FR" sz="1400" dirty="0"/>
          </a:p>
        </p:txBody>
      </p:sp>
      <p:grpSp>
        <p:nvGrpSpPr>
          <p:cNvPr id="26" name="Groupe 25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27" name="ZoneTexte 26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99196" y="48598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Exemple de la carte d’Angoulême</a:t>
            </a:r>
            <a:endParaRPr lang="fr-FR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_04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37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 descr="Y:\COM-DOC\Communication\Logos\GIS\logo GIS bas def ss cartouc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" y="5857844"/>
            <a:ext cx="1242265" cy="3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5" name="ZoneTexte 14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5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Intérêt de la phase terrain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1268760"/>
            <a:ext cx="7665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cs typeface="Arial" pitchFamily="34" charset="0"/>
              </a:rPr>
              <a:t>Différences d’observations causées par :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fr-FR" sz="2400" b="1" dirty="0" smtClean="0">
              <a:cs typeface="Arial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0" name="ZoneTexte 9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4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Intérêt de la phase terrain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1268760"/>
            <a:ext cx="7665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cs typeface="Arial" pitchFamily="34" charset="0"/>
              </a:rPr>
              <a:t>Différences d’observations causées par 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Évolution de la classification de sol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fr-FR" sz="2400" b="1" dirty="0" smtClean="0">
              <a:cs typeface="Arial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299196" y="2276872"/>
            <a:ext cx="7433046" cy="3170099"/>
            <a:chOff x="1299196" y="3068959"/>
            <a:chExt cx="7433046" cy="3170099"/>
          </a:xfrm>
        </p:grpSpPr>
        <p:grpSp>
          <p:nvGrpSpPr>
            <p:cNvPr id="29" name="Groupe 28"/>
            <p:cNvGrpSpPr/>
            <p:nvPr/>
          </p:nvGrpSpPr>
          <p:grpSpPr>
            <a:xfrm>
              <a:off x="1299196" y="3068959"/>
              <a:ext cx="7433046" cy="3170099"/>
              <a:chOff x="1299196" y="3301532"/>
              <a:chExt cx="7433046" cy="3170099"/>
            </a:xfrm>
          </p:grpSpPr>
          <p:sp>
            <p:nvSpPr>
              <p:cNvPr id="2" name="ZoneTexte 1"/>
              <p:cNvSpPr txBox="1"/>
              <p:nvPr/>
            </p:nvSpPr>
            <p:spPr>
              <a:xfrm>
                <a:off x="1299196" y="3301533"/>
                <a:ext cx="2232248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CPCS 1967</a:t>
                </a:r>
              </a:p>
              <a:p>
                <a:pPr algn="ctr"/>
                <a:endParaRPr lang="fr-FR" dirty="0" smtClean="0"/>
              </a:p>
              <a:p>
                <a:endParaRPr lang="fr-FR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/>
                  <a:t>Sols bruns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fr-FR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fr-FR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/>
                  <a:t>Sols lessivés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fr-FR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fr-FR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/>
                  <a:t>Sols peu évolués</a:t>
                </a:r>
                <a:endParaRPr lang="fr-FR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6084168" y="3301532"/>
                <a:ext cx="2648074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RP 2008</a:t>
                </a:r>
              </a:p>
              <a:p>
                <a:endParaRPr lang="fr-FR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/>
                  <a:t>BRUNISOLS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u="sng" dirty="0" smtClean="0">
                    <a:solidFill>
                      <a:srgbClr val="FF0000"/>
                    </a:solidFill>
                  </a:rPr>
                  <a:t>ALOCRISOLS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u="sng" dirty="0" smtClean="0">
                    <a:solidFill>
                      <a:srgbClr val="FF0000"/>
                    </a:solidFill>
                  </a:rPr>
                  <a:t>BRUNISOLS </a:t>
                </a:r>
                <a:r>
                  <a:rPr lang="fr-FR" u="sng" dirty="0" err="1" smtClean="0">
                    <a:solidFill>
                      <a:srgbClr val="FF0000"/>
                    </a:solidFill>
                  </a:rPr>
                  <a:t>luviques</a:t>
                </a:r>
                <a:endParaRPr lang="fr-FR" u="sng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fr-FR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/>
                  <a:t>LUVISOLS</a:t>
                </a:r>
                <a:endParaRPr lang="fr-FR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u="sng" dirty="0" smtClean="0">
                    <a:solidFill>
                      <a:srgbClr val="FF0000"/>
                    </a:solidFill>
                  </a:rPr>
                  <a:t>NEOLUVISOLS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u="sng" dirty="0" smtClean="0">
                    <a:solidFill>
                      <a:srgbClr val="FF0000"/>
                    </a:solidFill>
                  </a:rPr>
                  <a:t>PLANOSOLS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fr-FR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u="sng" dirty="0" smtClean="0">
                    <a:solidFill>
                      <a:srgbClr val="FF0000"/>
                    </a:solidFill>
                  </a:rPr>
                  <a:t>ARENOSOLS </a:t>
                </a:r>
                <a:r>
                  <a:rPr lang="fr-FR" dirty="0" smtClean="0"/>
                  <a:t>…</a:t>
                </a:r>
                <a:endParaRPr lang="fr-FR" dirty="0"/>
              </a:p>
            </p:txBody>
          </p:sp>
          <p:grpSp>
            <p:nvGrpSpPr>
              <p:cNvPr id="21" name="Groupe 20"/>
              <p:cNvGrpSpPr/>
              <p:nvPr/>
            </p:nvGrpSpPr>
            <p:grpSpPr>
              <a:xfrm>
                <a:off x="3031532" y="4005064"/>
                <a:ext cx="2947777" cy="576064"/>
                <a:chOff x="3031532" y="4005064"/>
                <a:chExt cx="2947777" cy="576064"/>
              </a:xfrm>
            </p:grpSpPr>
            <p:cxnSp>
              <p:nvCxnSpPr>
                <p:cNvPr id="4" name="Connecteur droit avec flèche 3"/>
                <p:cNvCxnSpPr/>
                <p:nvPr/>
              </p:nvCxnSpPr>
              <p:spPr>
                <a:xfrm flipV="1">
                  <a:off x="3031532" y="4005064"/>
                  <a:ext cx="2947777" cy="2880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eur droit avec flèche 15"/>
                <p:cNvCxnSpPr/>
                <p:nvPr/>
              </p:nvCxnSpPr>
              <p:spPr>
                <a:xfrm flipV="1">
                  <a:off x="3031532" y="4293096"/>
                  <a:ext cx="2947777" cy="838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avec flèche 17"/>
                <p:cNvCxnSpPr/>
                <p:nvPr/>
              </p:nvCxnSpPr>
              <p:spPr>
                <a:xfrm>
                  <a:off x="3031532" y="4301480"/>
                  <a:ext cx="2947777" cy="2796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e 21"/>
              <p:cNvGrpSpPr/>
              <p:nvPr/>
            </p:nvGrpSpPr>
            <p:grpSpPr>
              <a:xfrm>
                <a:off x="3064383" y="5153709"/>
                <a:ext cx="2947777" cy="288032"/>
                <a:chOff x="3031532" y="4293096"/>
                <a:chExt cx="2947777" cy="288032"/>
              </a:xfrm>
            </p:grpSpPr>
            <p:cxnSp>
              <p:nvCxnSpPr>
                <p:cNvPr id="24" name="Connecteur droit avec flèche 23"/>
                <p:cNvCxnSpPr/>
                <p:nvPr/>
              </p:nvCxnSpPr>
              <p:spPr>
                <a:xfrm flipV="1">
                  <a:off x="3031532" y="4293096"/>
                  <a:ext cx="2947777" cy="838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avec flèche 24"/>
                <p:cNvCxnSpPr/>
                <p:nvPr/>
              </p:nvCxnSpPr>
              <p:spPr>
                <a:xfrm>
                  <a:off x="3031532" y="4301480"/>
                  <a:ext cx="2947777" cy="2796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Connecteur droit avec flèche 27"/>
              <p:cNvCxnSpPr/>
              <p:nvPr/>
            </p:nvCxnSpPr>
            <p:spPr>
              <a:xfrm>
                <a:off x="3535588" y="5974213"/>
                <a:ext cx="2476572" cy="2796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Connecteur droit avec flèche 29"/>
            <p:cNvCxnSpPr/>
            <p:nvPr/>
          </p:nvCxnSpPr>
          <p:spPr>
            <a:xfrm>
              <a:off x="3016607" y="4929520"/>
              <a:ext cx="2995553" cy="5592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26" name="ZoneTexte 25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7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71562" y="1400002"/>
            <a:ext cx="5076054" cy="4333254"/>
            <a:chOff x="71562" y="1265011"/>
            <a:chExt cx="5076054" cy="4333254"/>
          </a:xfrm>
        </p:grpSpPr>
        <p:grpSp>
          <p:nvGrpSpPr>
            <p:cNvPr id="22" name="Groupe 21"/>
            <p:cNvGrpSpPr/>
            <p:nvPr/>
          </p:nvGrpSpPr>
          <p:grpSpPr>
            <a:xfrm>
              <a:off x="162408" y="1265011"/>
              <a:ext cx="4894362" cy="4333254"/>
              <a:chOff x="162408" y="1265011"/>
              <a:chExt cx="4894362" cy="4333254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8" y="1265011"/>
                <a:ext cx="4894362" cy="4333254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rgbClr val="C00000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" name="ZoneTexte 2"/>
              <p:cNvSpPr txBox="1"/>
              <p:nvPr/>
            </p:nvSpPr>
            <p:spPr>
              <a:xfrm rot="5400000">
                <a:off x="-1092243" y="3381528"/>
                <a:ext cx="3200876" cy="369332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fr-FR" sz="2800" b="1" dirty="0" smtClean="0">
                    <a:solidFill>
                      <a:srgbClr val="C00000"/>
                    </a:solidFill>
                  </a:rPr>
                  <a:t>DON</a:t>
                </a:r>
              </a:p>
              <a:p>
                <a:pPr algn="ctr"/>
                <a:r>
                  <a:rPr lang="fr-FR" sz="2800" b="1" dirty="0" smtClean="0">
                    <a:solidFill>
                      <a:srgbClr val="C00000"/>
                    </a:solidFill>
                  </a:rPr>
                  <a:t>E</a:t>
                </a:r>
              </a:p>
              <a:p>
                <a:pPr algn="ctr"/>
                <a:r>
                  <a:rPr lang="fr-FR" sz="2800" b="1" dirty="0" smtClean="0">
                    <a:solidFill>
                      <a:srgbClr val="C00000"/>
                    </a:solidFill>
                  </a:rPr>
                  <a:t>S</a:t>
                </a:r>
              </a:p>
              <a:p>
                <a:pPr algn="ctr"/>
                <a:r>
                  <a:rPr lang="fr-FR" sz="2800" b="1" dirty="0" smtClean="0">
                    <a:solidFill>
                      <a:srgbClr val="C00000"/>
                    </a:solidFill>
                  </a:rPr>
                  <a:t>O</a:t>
                </a:r>
              </a:p>
              <a:p>
                <a:pPr algn="ctr"/>
                <a:r>
                  <a:rPr lang="fr-FR" sz="2800" b="1" dirty="0" smtClean="0">
                    <a:solidFill>
                      <a:srgbClr val="C00000"/>
                    </a:solidFill>
                  </a:rPr>
                  <a:t>L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1562" y="5281462"/>
              <a:ext cx="507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Clr>
                  <a:srgbClr val="C5DD01"/>
                </a:buClr>
              </a:pPr>
              <a:r>
                <a:rPr lang="fr-FR" sz="1400" i="1" dirty="0">
                  <a:solidFill>
                    <a:srgbClr val="6F9D20"/>
                  </a:solidFill>
                  <a:latin typeface="Arial" pitchFamily="34" charset="0"/>
                  <a:cs typeface="Arial" pitchFamily="34" charset="0"/>
                </a:rPr>
                <a:t>Lien vers </a:t>
              </a:r>
              <a:r>
                <a:rPr lang="fr-FR" sz="1400" i="1" dirty="0" err="1" smtClean="0">
                  <a:solidFill>
                    <a:srgbClr val="6F9D20"/>
                  </a:solidFill>
                  <a:latin typeface="Arial" pitchFamily="34" charset="0"/>
                  <a:cs typeface="Arial" pitchFamily="34" charset="0"/>
                </a:rPr>
                <a:t>DoneSol</a:t>
              </a:r>
              <a:r>
                <a:rPr lang="fr-FR" sz="1400" i="1" dirty="0" smtClean="0">
                  <a:solidFill>
                    <a:srgbClr val="6F9D20"/>
                  </a:solidFill>
                  <a:latin typeface="Arial" pitchFamily="34" charset="0"/>
                  <a:cs typeface="Arial" pitchFamily="34" charset="0"/>
                </a:rPr>
                <a:t> web </a:t>
              </a:r>
              <a:r>
                <a:rPr lang="fr-FR" sz="1400" i="1" dirty="0">
                  <a:solidFill>
                    <a:srgbClr val="6F9D20"/>
                  </a:solidFill>
                  <a:latin typeface="Arial" pitchFamily="34" charset="0"/>
                  <a:cs typeface="Arial" pitchFamily="34" charset="0"/>
                </a:rPr>
                <a:t>: https://dw3.gissol.fr/login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299196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CONTEXTE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99195" y="692696"/>
            <a:ext cx="7721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Inventaire Gestion et Conservation des Sols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4775450" y="1211975"/>
            <a:ext cx="1548316" cy="4368240"/>
            <a:chOff x="4775450" y="1076984"/>
            <a:chExt cx="1548316" cy="4368240"/>
          </a:xfrm>
        </p:grpSpPr>
        <p:sp>
          <p:nvSpPr>
            <p:cNvPr id="28" name="Rectangle 27"/>
            <p:cNvSpPr/>
            <p:nvPr/>
          </p:nvSpPr>
          <p:spPr>
            <a:xfrm>
              <a:off x="6070586" y="1699477"/>
              <a:ext cx="144016" cy="37457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lèche courbée vers la droite 4"/>
            <p:cNvSpPr/>
            <p:nvPr/>
          </p:nvSpPr>
          <p:spPr>
            <a:xfrm rot="6238573">
              <a:off x="5247753" y="604681"/>
              <a:ext cx="603709" cy="154831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4725467" y="1494490"/>
            <a:ext cx="4306411" cy="4085725"/>
            <a:chOff x="4725467" y="1359499"/>
            <a:chExt cx="4306411" cy="4085725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05466" y="3087896"/>
              <a:ext cx="1421284" cy="10370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/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466" y="1359499"/>
              <a:ext cx="1414808" cy="1539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1" name="Groupe 30"/>
            <p:cNvGrpSpPr/>
            <p:nvPr/>
          </p:nvGrpSpPr>
          <p:grpSpPr>
            <a:xfrm>
              <a:off x="4725467" y="1699477"/>
              <a:ext cx="2834253" cy="3637735"/>
              <a:chOff x="4725467" y="1699477"/>
              <a:chExt cx="2834253" cy="3637735"/>
            </a:xfrm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4725468" y="1699477"/>
                <a:ext cx="2834252" cy="8708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400" dirty="0"/>
                  <a:t>Référentiel Régional </a:t>
                </a:r>
                <a:r>
                  <a:rPr lang="fr-FR" sz="1400" dirty="0" smtClean="0"/>
                  <a:t>Pédologique 1/250 000 </a:t>
                </a:r>
              </a:p>
              <a:p>
                <a:pPr algn="ctr">
                  <a:defRPr/>
                </a:pPr>
                <a:r>
                  <a:rPr lang="fr-FR" sz="1400" dirty="0" smtClean="0"/>
                  <a:t>- </a:t>
                </a:r>
                <a:r>
                  <a:rPr lang="fr-FR" dirty="0" smtClean="0"/>
                  <a:t>RRP</a:t>
                </a:r>
                <a:endParaRPr lang="fr-FR" dirty="0"/>
              </a:p>
            </p:txBody>
          </p:sp>
          <p:sp>
            <p:nvSpPr>
              <p:cNvPr id="14" name="Rectangle à coins arrondis 13"/>
              <p:cNvSpPr/>
              <p:nvPr/>
            </p:nvSpPr>
            <p:spPr>
              <a:xfrm>
                <a:off x="4725468" y="3085743"/>
                <a:ext cx="2834252" cy="1041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400" dirty="0"/>
                  <a:t>Connaissance Pédologique de la </a:t>
                </a:r>
                <a:r>
                  <a:rPr lang="fr-FR" sz="1400" dirty="0" smtClean="0"/>
                  <a:t>France 1/100 000 et 1/50 000 </a:t>
                </a:r>
              </a:p>
              <a:p>
                <a:pPr algn="ctr">
                  <a:defRPr/>
                </a:pPr>
                <a:r>
                  <a:rPr lang="fr-FR" sz="1400" dirty="0" smtClean="0"/>
                  <a:t>- </a:t>
                </a:r>
                <a:r>
                  <a:rPr lang="fr-FR" dirty="0" smtClean="0"/>
                  <a:t>CPF</a:t>
                </a:r>
                <a:endParaRPr lang="fr-FR" dirty="0"/>
              </a:p>
            </p:txBody>
          </p:sp>
          <p:sp>
            <p:nvSpPr>
              <p:cNvPr id="15" name="Rectangle à coins arrondis 14"/>
              <p:cNvSpPr/>
              <p:nvPr/>
            </p:nvSpPr>
            <p:spPr>
              <a:xfrm>
                <a:off x="4725467" y="4530172"/>
                <a:ext cx="2834253" cy="8070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400" dirty="0"/>
                  <a:t>Secteur de </a:t>
                </a:r>
                <a:r>
                  <a:rPr lang="fr-FR" sz="1400" dirty="0" smtClean="0"/>
                  <a:t>Référence </a:t>
                </a:r>
                <a:r>
                  <a:rPr lang="fr-FR" altLang="fr-FR" sz="1400" dirty="0" smtClean="0">
                    <a:latin typeface="Calibri" panose="020F0502020204030204" pitchFamily="34" charset="0"/>
                    <a:cs typeface="Arial" charset="0"/>
                  </a:rPr>
                  <a:t>≥ 1/10 000 </a:t>
                </a:r>
              </a:p>
              <a:p>
                <a:pPr algn="ctr">
                  <a:defRPr/>
                </a:pPr>
                <a:r>
                  <a:rPr lang="fr-FR" sz="1400" dirty="0" smtClean="0"/>
                  <a:t>- </a:t>
                </a:r>
                <a:r>
                  <a:rPr lang="fr-FR" dirty="0" smtClean="0"/>
                  <a:t>SR</a:t>
                </a:r>
                <a:endParaRPr lang="fr-FR" dirty="0"/>
              </a:p>
            </p:txBody>
          </p:sp>
        </p:grpSp>
        <p:pic>
          <p:nvPicPr>
            <p:cNvPr id="20" name="Picture 2" descr="W:\Donnees_IGCS\Programme_IGCS_regions\SCANS_ETUDES\1070_CANTON-de-GY_PLAINE-GRAYLOISE\1070_carte_pedo_drainag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754" y="4422160"/>
              <a:ext cx="1419124" cy="102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ZoneTexte 20"/>
          <p:cNvSpPr txBox="1"/>
          <p:nvPr/>
        </p:nvSpPr>
        <p:spPr>
          <a:xfrm>
            <a:off x="5489693" y="5631631"/>
            <a:ext cx="36188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/>
              <a:t>Richer de Forges et al. (2014) </a:t>
            </a:r>
            <a:r>
              <a:rPr lang="fr-FR" sz="1200" dirty="0" smtClean="0"/>
              <a:t>Etude et Gestion des Sols</a:t>
            </a:r>
          </a:p>
          <a:p>
            <a:r>
              <a:rPr lang="fr-FR" sz="1200" dirty="0" smtClean="0"/>
              <a:t>Laroche et </a:t>
            </a:r>
            <a:r>
              <a:rPr lang="fr-FR" sz="1200" dirty="0"/>
              <a:t>al. (2014) Etude et Gestion des </a:t>
            </a:r>
            <a:r>
              <a:rPr lang="fr-FR" sz="1200" dirty="0" smtClean="0"/>
              <a:t>Sols</a:t>
            </a:r>
            <a:endParaRPr lang="fr-FR" sz="1200" dirty="0"/>
          </a:p>
        </p:txBody>
      </p:sp>
      <p:grpSp>
        <p:nvGrpSpPr>
          <p:cNvPr id="24" name="Groupe 23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33" name="ZoneTexte 32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1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Intérêt de la phase terrain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1268760"/>
            <a:ext cx="78448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cs typeface="Arial" pitchFamily="34" charset="0"/>
              </a:rPr>
              <a:t>Différences d’observations causées par :</a:t>
            </a:r>
            <a:endParaRPr lang="fr-FR" sz="2400" b="1" dirty="0" smtClean="0"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Évolution de la classification de sol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400" b="1" dirty="0" smtClean="0">
                <a:cs typeface="Arial" pitchFamily="34" charset="0"/>
              </a:rPr>
              <a:t>Évolution anthropique ou naturelle du sol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0" name="ZoneTexte 9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2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Intérêt de la phase terrain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1268760"/>
            <a:ext cx="78448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cs typeface="Arial" pitchFamily="34" charset="0"/>
              </a:rPr>
              <a:t>Différences d’observations causées par :</a:t>
            </a:r>
            <a:endParaRPr lang="fr-FR" sz="2400" b="1" dirty="0" smtClean="0"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Évolution de la classification de sol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400" b="1" dirty="0" smtClean="0">
                <a:cs typeface="Arial" pitchFamily="34" charset="0"/>
              </a:rPr>
              <a:t>Évolution anthropique ou naturelle du sol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20693" y="2925935"/>
            <a:ext cx="131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BRUNISOLS</a:t>
            </a:r>
            <a:endParaRPr lang="fr-FR" b="1" dirty="0"/>
          </a:p>
        </p:txBody>
      </p:sp>
      <p:sp>
        <p:nvSpPr>
          <p:cNvPr id="3" name="Flèche vers le bas 2"/>
          <p:cNvSpPr/>
          <p:nvPr/>
        </p:nvSpPr>
        <p:spPr>
          <a:xfrm>
            <a:off x="1224725" y="3295267"/>
            <a:ext cx="504056" cy="20882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r="7538"/>
          <a:stretch/>
        </p:blipFill>
        <p:spPr bwMode="auto">
          <a:xfrm>
            <a:off x="0" y="3501008"/>
            <a:ext cx="2953506" cy="148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928706" y="5517232"/>
            <a:ext cx="10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LUVISOLS</a:t>
            </a:r>
            <a:endParaRPr lang="fr-FR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2915816" y="2925935"/>
            <a:ext cx="0" cy="302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8" name="ZoneTexte 17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3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Intérêt de la phase terrain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1268760"/>
            <a:ext cx="78448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cs typeface="Arial" pitchFamily="34" charset="0"/>
              </a:rPr>
              <a:t>Différences d’observations causées par :</a:t>
            </a:r>
            <a:endParaRPr lang="fr-FR" sz="2400" b="1" dirty="0" smtClean="0"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Évolution de la classification de sol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400" b="1" dirty="0" smtClean="0">
                <a:cs typeface="Arial" pitchFamily="34" charset="0"/>
              </a:rPr>
              <a:t>Évolution anthropique ou naturelle du sol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20693" y="2925935"/>
            <a:ext cx="131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BRUNISOLS</a:t>
            </a:r>
            <a:endParaRPr lang="fr-FR" b="1" dirty="0"/>
          </a:p>
        </p:txBody>
      </p:sp>
      <p:sp>
        <p:nvSpPr>
          <p:cNvPr id="3" name="Flèche vers le bas 2"/>
          <p:cNvSpPr/>
          <p:nvPr/>
        </p:nvSpPr>
        <p:spPr>
          <a:xfrm>
            <a:off x="1224725" y="3295267"/>
            <a:ext cx="504056" cy="20882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r="7538"/>
          <a:stretch/>
        </p:blipFill>
        <p:spPr bwMode="auto">
          <a:xfrm>
            <a:off x="0" y="3501008"/>
            <a:ext cx="2953506" cy="148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928706" y="5517232"/>
            <a:ext cx="10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LUVISOLS</a:t>
            </a:r>
            <a:endParaRPr lang="fr-FR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2915816" y="2925935"/>
            <a:ext cx="0" cy="302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 rot="18934492">
            <a:off x="469783" y="3907750"/>
            <a:ext cx="2013936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NATUREL</a:t>
            </a:r>
            <a:endParaRPr lang="fr-FR" sz="3600" b="1" dirty="0">
              <a:solidFill>
                <a:srgbClr val="FF0000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21" name="ZoneTexte 20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9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e bas 16"/>
          <p:cNvSpPr/>
          <p:nvPr/>
        </p:nvSpPr>
        <p:spPr>
          <a:xfrm>
            <a:off x="4103948" y="3356992"/>
            <a:ext cx="504056" cy="20882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Intérêt de la phase terrain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1268760"/>
            <a:ext cx="78448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cs typeface="Arial" pitchFamily="34" charset="0"/>
              </a:rPr>
              <a:t>Différences d’observations causées par :</a:t>
            </a:r>
            <a:endParaRPr lang="fr-FR" sz="2400" b="1" dirty="0" smtClean="0"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Évolution de la classification de sol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400" b="1" dirty="0" smtClean="0">
                <a:cs typeface="Arial" pitchFamily="34" charset="0"/>
              </a:rPr>
              <a:t>Évolution anthropique ou naturelle du sol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20693" y="2925935"/>
            <a:ext cx="131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BRUNISOLS</a:t>
            </a:r>
            <a:endParaRPr lang="fr-FR" b="1" dirty="0"/>
          </a:p>
        </p:txBody>
      </p:sp>
      <p:sp>
        <p:nvSpPr>
          <p:cNvPr id="3" name="Flèche vers le bas 2"/>
          <p:cNvSpPr/>
          <p:nvPr/>
        </p:nvSpPr>
        <p:spPr>
          <a:xfrm>
            <a:off x="1224725" y="3295267"/>
            <a:ext cx="504056" cy="20882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r="7538"/>
          <a:stretch/>
        </p:blipFill>
        <p:spPr bwMode="auto">
          <a:xfrm>
            <a:off x="0" y="3501008"/>
            <a:ext cx="2953506" cy="148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928706" y="5517232"/>
            <a:ext cx="10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LUVISOLS</a:t>
            </a:r>
            <a:endParaRPr lang="fr-FR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2915816" y="2925935"/>
            <a:ext cx="0" cy="302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 rot="18934492">
            <a:off x="469783" y="3907750"/>
            <a:ext cx="2013936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NATUREL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16113" y="2787435"/>
            <a:ext cx="147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FERSIALSOLS CARBONATES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3848" y="3570923"/>
            <a:ext cx="2304256" cy="153692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353792" y="5517232"/>
            <a:ext cx="200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CALCOSOLS rouges</a:t>
            </a:r>
            <a:endParaRPr lang="fr-FR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5796136" y="2889435"/>
            <a:ext cx="0" cy="302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21" name="ZoneTexte 20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8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e bas 16"/>
          <p:cNvSpPr/>
          <p:nvPr/>
        </p:nvSpPr>
        <p:spPr>
          <a:xfrm>
            <a:off x="4103948" y="3356992"/>
            <a:ext cx="504056" cy="20882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Intérêt de la phase terrain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1268760"/>
            <a:ext cx="78448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cs typeface="Arial" pitchFamily="34" charset="0"/>
              </a:rPr>
              <a:t>Différences d’observations causées par :</a:t>
            </a:r>
            <a:endParaRPr lang="fr-FR" sz="2400" b="1" dirty="0" smtClean="0"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Évolution de la classification de sol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400" b="1" dirty="0" smtClean="0">
                <a:cs typeface="Arial" pitchFamily="34" charset="0"/>
              </a:rPr>
              <a:t>Évolution anthropique ou naturelle du sol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20693" y="2925935"/>
            <a:ext cx="131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BRUNISOLS</a:t>
            </a:r>
            <a:endParaRPr lang="fr-FR" b="1" dirty="0"/>
          </a:p>
        </p:txBody>
      </p:sp>
      <p:sp>
        <p:nvSpPr>
          <p:cNvPr id="3" name="Flèche vers le bas 2"/>
          <p:cNvSpPr/>
          <p:nvPr/>
        </p:nvSpPr>
        <p:spPr>
          <a:xfrm>
            <a:off x="1224725" y="3295267"/>
            <a:ext cx="504056" cy="20882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r="7538"/>
          <a:stretch/>
        </p:blipFill>
        <p:spPr bwMode="auto">
          <a:xfrm>
            <a:off x="0" y="3501008"/>
            <a:ext cx="2953506" cy="148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928706" y="5517232"/>
            <a:ext cx="10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LUVISOLS</a:t>
            </a:r>
            <a:endParaRPr lang="fr-FR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2915816" y="2925935"/>
            <a:ext cx="0" cy="302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 rot="18934492">
            <a:off x="469783" y="3907750"/>
            <a:ext cx="2013936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NATUREL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16113" y="2787435"/>
            <a:ext cx="147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FERSIALSOLS CARBONATES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3848" y="3570923"/>
            <a:ext cx="2304256" cy="153692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353792" y="5517232"/>
            <a:ext cx="200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CALCOSOLS rouges</a:t>
            </a:r>
            <a:endParaRPr lang="fr-FR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5796136" y="2889435"/>
            <a:ext cx="0" cy="302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 rot="18934492">
            <a:off x="2807088" y="4016215"/>
            <a:ext cx="3097775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ANTHROPIQUE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22" name="ZoneTexte 21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94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e bas 16"/>
          <p:cNvSpPr/>
          <p:nvPr/>
        </p:nvSpPr>
        <p:spPr>
          <a:xfrm>
            <a:off x="4103948" y="3356992"/>
            <a:ext cx="504056" cy="20882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Intérêt de la phase terrain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1268760"/>
            <a:ext cx="78448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cs typeface="Arial" pitchFamily="34" charset="0"/>
              </a:rPr>
              <a:t>Différences d’observations causées par :</a:t>
            </a:r>
            <a:endParaRPr lang="fr-FR" sz="2400" b="1" dirty="0" smtClean="0"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Évolution de la classification de sol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400" b="1" dirty="0" smtClean="0">
                <a:cs typeface="Arial" pitchFamily="34" charset="0"/>
              </a:rPr>
              <a:t>Évolution anthropique ou naturelle du sol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20693" y="2925935"/>
            <a:ext cx="131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BRUNISOLS</a:t>
            </a:r>
            <a:endParaRPr lang="fr-FR" b="1" dirty="0"/>
          </a:p>
        </p:txBody>
      </p:sp>
      <p:sp>
        <p:nvSpPr>
          <p:cNvPr id="3" name="Flèche vers le bas 2"/>
          <p:cNvSpPr/>
          <p:nvPr/>
        </p:nvSpPr>
        <p:spPr>
          <a:xfrm>
            <a:off x="1224725" y="3295267"/>
            <a:ext cx="504056" cy="20882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r="7538"/>
          <a:stretch/>
        </p:blipFill>
        <p:spPr bwMode="auto">
          <a:xfrm>
            <a:off x="0" y="3501008"/>
            <a:ext cx="2953506" cy="148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928706" y="5517232"/>
            <a:ext cx="10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LUVISOLS</a:t>
            </a:r>
            <a:endParaRPr lang="fr-FR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2915816" y="2925935"/>
            <a:ext cx="0" cy="302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 rot="18934492">
            <a:off x="469783" y="3907750"/>
            <a:ext cx="2013936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NATUREL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16113" y="2787435"/>
            <a:ext cx="147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FERSIALSOLS CARBONATES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3848" y="3570923"/>
            <a:ext cx="2304256" cy="153692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353792" y="5517232"/>
            <a:ext cx="200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CALCOSOLS rouges</a:t>
            </a:r>
            <a:endParaRPr lang="fr-FR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5796136" y="2889435"/>
            <a:ext cx="0" cy="302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 rot="18934492">
            <a:off x="2807088" y="4016215"/>
            <a:ext cx="3097775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ANTHROPIQUE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95228"/>
            <a:ext cx="5742079" cy="995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cap="small" dirty="0" smtClean="0">
                <a:solidFill>
                  <a:srgbClr val="FF0000"/>
                </a:solidFill>
              </a:rPr>
              <a:t>Effet de classification ?</a:t>
            </a:r>
            <a:endParaRPr lang="fr-FR" sz="2800" b="1" cap="small" dirty="0">
              <a:solidFill>
                <a:srgbClr val="FF0000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22" name="ZoneTexte 21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0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e bas 16"/>
          <p:cNvSpPr/>
          <p:nvPr/>
        </p:nvSpPr>
        <p:spPr>
          <a:xfrm>
            <a:off x="4103948" y="3356992"/>
            <a:ext cx="504056" cy="20882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Intérêt de la phase terrain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1268760"/>
            <a:ext cx="78448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cs typeface="Arial" pitchFamily="34" charset="0"/>
              </a:rPr>
              <a:t>Différences d’observations causées par :</a:t>
            </a:r>
            <a:endParaRPr lang="fr-FR" sz="2400" b="1" dirty="0" smtClean="0"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Évolution de la classification de sol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400" b="1" dirty="0" smtClean="0">
                <a:cs typeface="Arial" pitchFamily="34" charset="0"/>
              </a:rPr>
              <a:t>Évolution anthropique ou naturelle du sol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20693" y="2925935"/>
            <a:ext cx="131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BRUNISOLS</a:t>
            </a:r>
            <a:endParaRPr lang="fr-FR" b="1" dirty="0"/>
          </a:p>
        </p:txBody>
      </p:sp>
      <p:sp>
        <p:nvSpPr>
          <p:cNvPr id="3" name="Flèche vers le bas 2"/>
          <p:cNvSpPr/>
          <p:nvPr/>
        </p:nvSpPr>
        <p:spPr>
          <a:xfrm>
            <a:off x="1224725" y="3295267"/>
            <a:ext cx="504056" cy="20882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r="7538"/>
          <a:stretch/>
        </p:blipFill>
        <p:spPr bwMode="auto">
          <a:xfrm>
            <a:off x="0" y="3501008"/>
            <a:ext cx="2953506" cy="148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928706" y="5517232"/>
            <a:ext cx="10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LUVISOLS</a:t>
            </a:r>
            <a:endParaRPr lang="fr-FR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2915816" y="2925935"/>
            <a:ext cx="0" cy="302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 rot="18934492">
            <a:off x="469783" y="3907750"/>
            <a:ext cx="2013936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NATUREL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16113" y="2787435"/>
            <a:ext cx="147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FERSIALSOLS CARBONATES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3848" y="3570923"/>
            <a:ext cx="2304256" cy="153692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353792" y="5517232"/>
            <a:ext cx="200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CALCOSOLS rouges</a:t>
            </a:r>
            <a:endParaRPr lang="fr-FR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5796136" y="2889435"/>
            <a:ext cx="0" cy="302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 rot="18934492">
            <a:off x="2807088" y="4016215"/>
            <a:ext cx="3097775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ANTHROPIQUE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092154" y="292593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HISTOSOLS carbonatés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408204" y="5445225"/>
            <a:ext cx="224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Sols calcaires drainés/anthropiques</a:t>
            </a:r>
            <a:endParaRPr lang="fr-FR" b="1" dirty="0"/>
          </a:p>
        </p:txBody>
      </p:sp>
      <p:sp>
        <p:nvSpPr>
          <p:cNvPr id="23" name="Flèche vers le bas 22"/>
          <p:cNvSpPr/>
          <p:nvPr/>
        </p:nvSpPr>
        <p:spPr>
          <a:xfrm>
            <a:off x="7280286" y="3295266"/>
            <a:ext cx="504056" cy="21499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71" y="3356992"/>
            <a:ext cx="1147486" cy="86061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8"/>
          <a:stretch/>
        </p:blipFill>
        <p:spPr>
          <a:xfrm>
            <a:off x="6107864" y="4293096"/>
            <a:ext cx="2848900" cy="7987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795228"/>
            <a:ext cx="5742079" cy="995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cap="small" dirty="0" smtClean="0">
                <a:solidFill>
                  <a:srgbClr val="FF0000"/>
                </a:solidFill>
              </a:rPr>
              <a:t>Effet de classification ?</a:t>
            </a:r>
            <a:endParaRPr lang="fr-FR" sz="2800" b="1" cap="small" dirty="0">
              <a:solidFill>
                <a:srgbClr val="FF0000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27" name="ZoneTexte 26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9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e bas 16"/>
          <p:cNvSpPr/>
          <p:nvPr/>
        </p:nvSpPr>
        <p:spPr>
          <a:xfrm>
            <a:off x="4103948" y="3356992"/>
            <a:ext cx="504056" cy="20882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Intérêt de la phase terrain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1268760"/>
            <a:ext cx="78448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cs typeface="Arial" pitchFamily="34" charset="0"/>
              </a:rPr>
              <a:t>Différences d’observations causées par :</a:t>
            </a:r>
            <a:endParaRPr lang="fr-FR" sz="2400" b="1" dirty="0" smtClean="0"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Évolution de la classification de sol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400" b="1" dirty="0" smtClean="0">
                <a:cs typeface="Arial" pitchFamily="34" charset="0"/>
              </a:rPr>
              <a:t>Évolution anthropique ou naturelle du sol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20693" y="2925935"/>
            <a:ext cx="131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BRUNISOLS</a:t>
            </a:r>
            <a:endParaRPr lang="fr-FR" b="1" dirty="0"/>
          </a:p>
        </p:txBody>
      </p:sp>
      <p:sp>
        <p:nvSpPr>
          <p:cNvPr id="3" name="Flèche vers le bas 2"/>
          <p:cNvSpPr/>
          <p:nvPr/>
        </p:nvSpPr>
        <p:spPr>
          <a:xfrm>
            <a:off x="1224725" y="3295267"/>
            <a:ext cx="504056" cy="20882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r="7538"/>
          <a:stretch/>
        </p:blipFill>
        <p:spPr bwMode="auto">
          <a:xfrm>
            <a:off x="0" y="3501008"/>
            <a:ext cx="2953506" cy="148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928706" y="5517232"/>
            <a:ext cx="10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LUVISOLS</a:t>
            </a:r>
            <a:endParaRPr lang="fr-FR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2915816" y="2925935"/>
            <a:ext cx="0" cy="302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 rot="18934492">
            <a:off x="469783" y="3907750"/>
            <a:ext cx="2013936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NATUREL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16113" y="2787435"/>
            <a:ext cx="147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FERSIALSOLS CARBONATES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3848" y="3570923"/>
            <a:ext cx="2304256" cy="153692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353792" y="5517232"/>
            <a:ext cx="200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CALCOSOLS rouges</a:t>
            </a:r>
            <a:endParaRPr lang="fr-FR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5796136" y="2889435"/>
            <a:ext cx="0" cy="302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 rot="18934492">
            <a:off x="2807088" y="4016215"/>
            <a:ext cx="3097775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ANTHROPIQUE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092154" y="292593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HISTOSOLS carbonatés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408204" y="5445225"/>
            <a:ext cx="224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Sols calcaires drainés/anthropiques</a:t>
            </a:r>
            <a:endParaRPr lang="fr-FR" b="1" dirty="0"/>
          </a:p>
        </p:txBody>
      </p:sp>
      <p:sp>
        <p:nvSpPr>
          <p:cNvPr id="23" name="Flèche vers le bas 22"/>
          <p:cNvSpPr/>
          <p:nvPr/>
        </p:nvSpPr>
        <p:spPr>
          <a:xfrm>
            <a:off x="7280286" y="3295266"/>
            <a:ext cx="504056" cy="21499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71" y="3356992"/>
            <a:ext cx="1147486" cy="86061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8"/>
          <a:stretch/>
        </p:blipFill>
        <p:spPr>
          <a:xfrm>
            <a:off x="6107864" y="4293096"/>
            <a:ext cx="2848900" cy="798796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 rot="18934492">
            <a:off x="5983426" y="4077942"/>
            <a:ext cx="3097775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ANTHROPIQUE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95228"/>
            <a:ext cx="5742079" cy="995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cap="small" dirty="0" smtClean="0">
                <a:solidFill>
                  <a:srgbClr val="FF0000"/>
                </a:solidFill>
              </a:rPr>
              <a:t>Effet de classification ?</a:t>
            </a:r>
            <a:endParaRPr lang="fr-FR" sz="2800" b="1" cap="small" dirty="0">
              <a:solidFill>
                <a:srgbClr val="FF0000"/>
              </a:solidFill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28" name="ZoneTexte 27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5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Évolution de l’urbanisation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90" y="1124744"/>
            <a:ext cx="6888950" cy="486015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9" name="ZoneTexte 8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1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Évolution de l’urbanisation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90" y="1124744"/>
            <a:ext cx="6888950" cy="48601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39156" y="4819524"/>
            <a:ext cx="74888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Chiffres de l’urbanisation (Corine Land </a:t>
            </a:r>
            <a:r>
              <a:rPr lang="fr-FR" sz="2400" b="1" u="sng" dirty="0" err="1" smtClean="0"/>
              <a:t>Cover</a:t>
            </a:r>
            <a:r>
              <a:rPr lang="fr-FR" sz="2400" b="1" u="sng" dirty="0" smtClean="0"/>
              <a:t> 1990-2006)</a:t>
            </a:r>
            <a:r>
              <a:rPr lang="fr-FR" sz="2400" b="1" dirty="0" smtClean="0"/>
              <a:t> :</a:t>
            </a:r>
          </a:p>
          <a:p>
            <a:r>
              <a:rPr lang="fr-FR" sz="2400" b="1" dirty="0" smtClean="0"/>
              <a:t>France : 10%</a:t>
            </a:r>
          </a:p>
          <a:p>
            <a:r>
              <a:rPr lang="fr-FR" sz="2400" b="1" dirty="0" smtClean="0"/>
              <a:t>Angoulême : 7%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0" name="ZoneTexte 9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20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71562" y="1400002"/>
            <a:ext cx="5076054" cy="4333254"/>
            <a:chOff x="71562" y="1265011"/>
            <a:chExt cx="5076054" cy="4333254"/>
          </a:xfrm>
        </p:grpSpPr>
        <p:grpSp>
          <p:nvGrpSpPr>
            <p:cNvPr id="22" name="Groupe 21"/>
            <p:cNvGrpSpPr/>
            <p:nvPr/>
          </p:nvGrpSpPr>
          <p:grpSpPr>
            <a:xfrm>
              <a:off x="162408" y="1265011"/>
              <a:ext cx="4894362" cy="4333254"/>
              <a:chOff x="162408" y="1265011"/>
              <a:chExt cx="4894362" cy="4333254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8" y="1265011"/>
                <a:ext cx="4894362" cy="4333254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rgbClr val="C00000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" name="ZoneTexte 2"/>
              <p:cNvSpPr txBox="1"/>
              <p:nvPr/>
            </p:nvSpPr>
            <p:spPr>
              <a:xfrm rot="5400000">
                <a:off x="-1092243" y="3381528"/>
                <a:ext cx="3200876" cy="369332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fr-FR" sz="2800" b="1" dirty="0" smtClean="0">
                    <a:solidFill>
                      <a:srgbClr val="C00000"/>
                    </a:solidFill>
                  </a:rPr>
                  <a:t>DON</a:t>
                </a:r>
              </a:p>
              <a:p>
                <a:pPr algn="ctr"/>
                <a:r>
                  <a:rPr lang="fr-FR" sz="2800" b="1" dirty="0" smtClean="0">
                    <a:solidFill>
                      <a:srgbClr val="C00000"/>
                    </a:solidFill>
                  </a:rPr>
                  <a:t>E</a:t>
                </a:r>
              </a:p>
              <a:p>
                <a:pPr algn="ctr"/>
                <a:r>
                  <a:rPr lang="fr-FR" sz="2800" b="1" dirty="0" smtClean="0">
                    <a:solidFill>
                      <a:srgbClr val="C00000"/>
                    </a:solidFill>
                  </a:rPr>
                  <a:t>S</a:t>
                </a:r>
              </a:p>
              <a:p>
                <a:pPr algn="ctr"/>
                <a:r>
                  <a:rPr lang="fr-FR" sz="2800" b="1" dirty="0" smtClean="0">
                    <a:solidFill>
                      <a:srgbClr val="C00000"/>
                    </a:solidFill>
                  </a:rPr>
                  <a:t>O</a:t>
                </a:r>
              </a:p>
              <a:p>
                <a:pPr algn="ctr"/>
                <a:r>
                  <a:rPr lang="fr-FR" sz="2800" b="1" dirty="0" smtClean="0">
                    <a:solidFill>
                      <a:srgbClr val="C00000"/>
                    </a:solidFill>
                  </a:rPr>
                  <a:t>L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1562" y="5281462"/>
              <a:ext cx="507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Clr>
                  <a:srgbClr val="C5DD01"/>
                </a:buClr>
              </a:pPr>
              <a:r>
                <a:rPr lang="fr-FR" sz="1400" i="1" dirty="0">
                  <a:solidFill>
                    <a:srgbClr val="6F9D20"/>
                  </a:solidFill>
                  <a:latin typeface="Arial" pitchFamily="34" charset="0"/>
                  <a:cs typeface="Arial" pitchFamily="34" charset="0"/>
                </a:rPr>
                <a:t>Lien vers </a:t>
              </a:r>
              <a:r>
                <a:rPr lang="fr-FR" sz="1400" i="1" dirty="0" err="1" smtClean="0">
                  <a:solidFill>
                    <a:srgbClr val="6F9D20"/>
                  </a:solidFill>
                  <a:latin typeface="Arial" pitchFamily="34" charset="0"/>
                  <a:cs typeface="Arial" pitchFamily="34" charset="0"/>
                </a:rPr>
                <a:t>DoneSol</a:t>
              </a:r>
              <a:r>
                <a:rPr lang="fr-FR" sz="1400" i="1" dirty="0" smtClean="0">
                  <a:solidFill>
                    <a:srgbClr val="6F9D20"/>
                  </a:solidFill>
                  <a:latin typeface="Arial" pitchFamily="34" charset="0"/>
                  <a:cs typeface="Arial" pitchFamily="34" charset="0"/>
                </a:rPr>
                <a:t> web </a:t>
              </a:r>
              <a:r>
                <a:rPr lang="fr-FR" sz="1400" i="1" dirty="0">
                  <a:solidFill>
                    <a:srgbClr val="6F9D20"/>
                  </a:solidFill>
                  <a:latin typeface="Arial" pitchFamily="34" charset="0"/>
                  <a:cs typeface="Arial" pitchFamily="34" charset="0"/>
                </a:rPr>
                <a:t>: https://dw3.gissol.fr/login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299196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CONTEXTE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99195" y="692696"/>
            <a:ext cx="7721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Inventaire Gestion et Conservation des Sols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4775450" y="1211975"/>
            <a:ext cx="1548316" cy="4368240"/>
            <a:chOff x="4775450" y="1076984"/>
            <a:chExt cx="1548316" cy="4368240"/>
          </a:xfrm>
        </p:grpSpPr>
        <p:sp>
          <p:nvSpPr>
            <p:cNvPr id="28" name="Rectangle 27"/>
            <p:cNvSpPr/>
            <p:nvPr/>
          </p:nvSpPr>
          <p:spPr>
            <a:xfrm>
              <a:off x="6070586" y="1699477"/>
              <a:ext cx="144016" cy="37457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lèche courbée vers la droite 4"/>
            <p:cNvSpPr/>
            <p:nvPr/>
          </p:nvSpPr>
          <p:spPr>
            <a:xfrm rot="6238573">
              <a:off x="5247753" y="604681"/>
              <a:ext cx="603709" cy="154831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4725467" y="1494490"/>
            <a:ext cx="4306411" cy="4085725"/>
            <a:chOff x="4725467" y="1359499"/>
            <a:chExt cx="4306411" cy="4085725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05466" y="3087896"/>
              <a:ext cx="1421284" cy="10370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/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466" y="1359499"/>
              <a:ext cx="1414808" cy="1539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1" name="Groupe 30"/>
            <p:cNvGrpSpPr/>
            <p:nvPr/>
          </p:nvGrpSpPr>
          <p:grpSpPr>
            <a:xfrm>
              <a:off x="4725467" y="1699477"/>
              <a:ext cx="2834253" cy="3637735"/>
              <a:chOff x="4725467" y="1699477"/>
              <a:chExt cx="2834253" cy="3637735"/>
            </a:xfrm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4725468" y="1699477"/>
                <a:ext cx="2834252" cy="87081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400" dirty="0"/>
                  <a:t>Référentiel Régional </a:t>
                </a:r>
                <a:r>
                  <a:rPr lang="fr-FR" sz="1400" dirty="0" smtClean="0"/>
                  <a:t>Pédologique 1/250 000 </a:t>
                </a:r>
              </a:p>
              <a:p>
                <a:pPr algn="ctr">
                  <a:defRPr/>
                </a:pPr>
                <a:r>
                  <a:rPr lang="fr-FR" sz="1400" dirty="0" smtClean="0"/>
                  <a:t>- </a:t>
                </a:r>
                <a:r>
                  <a:rPr lang="fr-FR" dirty="0" smtClean="0"/>
                  <a:t>RRP</a:t>
                </a:r>
                <a:endParaRPr lang="fr-FR" dirty="0"/>
              </a:p>
            </p:txBody>
          </p:sp>
          <p:sp>
            <p:nvSpPr>
              <p:cNvPr id="14" name="Rectangle à coins arrondis 13"/>
              <p:cNvSpPr/>
              <p:nvPr/>
            </p:nvSpPr>
            <p:spPr>
              <a:xfrm>
                <a:off x="4725468" y="3085743"/>
                <a:ext cx="2834252" cy="1041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400" dirty="0"/>
                  <a:t>Connaissance Pédologique de la </a:t>
                </a:r>
                <a:r>
                  <a:rPr lang="fr-FR" sz="1400" dirty="0" smtClean="0"/>
                  <a:t>France 1/100 000 et 1/50 000 </a:t>
                </a:r>
              </a:p>
              <a:p>
                <a:pPr algn="ctr">
                  <a:defRPr/>
                </a:pPr>
                <a:r>
                  <a:rPr lang="fr-FR" sz="1400" dirty="0" smtClean="0"/>
                  <a:t>- </a:t>
                </a:r>
                <a:r>
                  <a:rPr lang="fr-FR" dirty="0" smtClean="0"/>
                  <a:t>CPF</a:t>
                </a:r>
                <a:endParaRPr lang="fr-FR" dirty="0"/>
              </a:p>
            </p:txBody>
          </p:sp>
          <p:sp>
            <p:nvSpPr>
              <p:cNvPr id="15" name="Rectangle à coins arrondis 14"/>
              <p:cNvSpPr/>
              <p:nvPr/>
            </p:nvSpPr>
            <p:spPr>
              <a:xfrm>
                <a:off x="4725467" y="4530172"/>
                <a:ext cx="2834253" cy="80704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400" dirty="0"/>
                  <a:t>Secteur de </a:t>
                </a:r>
                <a:r>
                  <a:rPr lang="fr-FR" sz="1400" dirty="0" smtClean="0"/>
                  <a:t>Référence </a:t>
                </a:r>
                <a:r>
                  <a:rPr lang="fr-FR" altLang="fr-FR" sz="1400" dirty="0" smtClean="0">
                    <a:latin typeface="Calibri" panose="020F0502020204030204" pitchFamily="34" charset="0"/>
                    <a:cs typeface="Arial" charset="0"/>
                  </a:rPr>
                  <a:t>≥ 1/10 000 </a:t>
                </a:r>
              </a:p>
              <a:p>
                <a:pPr algn="ctr">
                  <a:defRPr/>
                </a:pPr>
                <a:r>
                  <a:rPr lang="fr-FR" sz="1400" dirty="0" smtClean="0"/>
                  <a:t>- </a:t>
                </a:r>
                <a:r>
                  <a:rPr lang="fr-FR" dirty="0" smtClean="0"/>
                  <a:t>SR</a:t>
                </a:r>
                <a:endParaRPr lang="fr-FR" dirty="0"/>
              </a:p>
            </p:txBody>
          </p:sp>
        </p:grpSp>
        <p:pic>
          <p:nvPicPr>
            <p:cNvPr id="20" name="Picture 2" descr="W:\Donnees_IGCS\Programme_IGCS_regions\SCANS_ETUDES\1070_CANTON-de-GY_PLAINE-GRAYLOISE\1070_carte_pedo_drainage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754" y="4422160"/>
              <a:ext cx="1419124" cy="102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ZoneTexte 20"/>
          <p:cNvSpPr txBox="1"/>
          <p:nvPr/>
        </p:nvSpPr>
        <p:spPr>
          <a:xfrm>
            <a:off x="5489693" y="5631631"/>
            <a:ext cx="36188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/>
              <a:t>Richer de Forges et al. (2014) </a:t>
            </a:r>
            <a:r>
              <a:rPr lang="fr-FR" sz="1200" dirty="0" smtClean="0"/>
              <a:t>Etude et Gestion des Sols</a:t>
            </a:r>
          </a:p>
          <a:p>
            <a:r>
              <a:rPr lang="fr-FR" sz="1200" dirty="0" smtClean="0"/>
              <a:t>Laroche et </a:t>
            </a:r>
            <a:r>
              <a:rPr lang="fr-FR" sz="1200" dirty="0"/>
              <a:t>al. (2014) Etude et Gestion des </a:t>
            </a:r>
            <a:r>
              <a:rPr lang="fr-FR" sz="1200" dirty="0" smtClean="0"/>
              <a:t>Sols</a:t>
            </a:r>
            <a:endParaRPr lang="fr-FR" sz="1200" dirty="0"/>
          </a:p>
        </p:txBody>
      </p:sp>
      <p:grpSp>
        <p:nvGrpSpPr>
          <p:cNvPr id="24" name="Groupe 23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33" name="ZoneTexte 32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5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Intérêt de la phase terrain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4430" y="1340768"/>
            <a:ext cx="76652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cs typeface="Arial" pitchFamily="34" charset="0"/>
              </a:rPr>
              <a:t>Différences d’observations causées par :</a:t>
            </a:r>
            <a:endParaRPr lang="fr-FR" sz="2400" b="1" dirty="0" smtClean="0"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  <a:sym typeface="Wingdings" pitchFamily="2" charset="2"/>
              </a:rPr>
              <a:t>Évolution de la classification de sol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Évolution anthropique ou naturelle du sol </a:t>
            </a:r>
            <a:endParaRPr lang="fr-FR" sz="2000" b="1" dirty="0">
              <a:solidFill>
                <a:schemeClr val="bg1">
                  <a:lumMod val="85000"/>
                </a:schemeClr>
              </a:solidFill>
              <a:cs typeface="Arial" pitchFamily="34" charset="0"/>
              <a:sym typeface="Wingdings" pitchFamily="2" charset="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Incertitude liée aux limites entre deux UCS ou à une mauvaise interprétation de la notice</a:t>
            </a:r>
            <a:endParaRPr lang="fr-FR" sz="2400" b="1" dirty="0">
              <a:cs typeface="Arial" pitchFamily="34" charset="0"/>
              <a:sym typeface="Wingdings" pitchFamily="2" charset="2"/>
            </a:endParaRPr>
          </a:p>
          <a:p>
            <a:pPr marL="1200150" lvl="2" indent="-285750">
              <a:buFont typeface="Arial" pitchFamily="34" charset="0"/>
              <a:buChar char="•"/>
            </a:pPr>
            <a:endParaRPr lang="fr-FR" sz="2000" b="1" dirty="0" smtClean="0">
              <a:cs typeface="Arial" pitchFamily="34" charset="0"/>
              <a:sym typeface="Wingdings" pitchFamily="2" charset="2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fr-FR" sz="2400" b="1" dirty="0" smtClean="0"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98" y="3212976"/>
            <a:ext cx="5969546" cy="2815742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0" name="ZoneTexte 9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Répartition des différences d’allocations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9195" y="783869"/>
            <a:ext cx="7669862" cy="5427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9" name="ZoneTexte 8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1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87624" y="692696"/>
            <a:ext cx="7956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Réflexion autour de l’utilisation des cartes anciennes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1558702"/>
            <a:ext cx="85689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cs typeface="Arial" pitchFamily="34" charset="0"/>
              </a:rPr>
              <a:t>Doit-on mettre à jour les données anciennes de la carte aves les informations actuelles ou la numérisation doit-elle correspondre à la carte au moment de sa réalisation ?</a:t>
            </a:r>
          </a:p>
          <a:p>
            <a:endParaRPr lang="fr-FR" sz="2400" b="1" dirty="0" smtClean="0">
              <a:cs typeface="Arial" pitchFamily="34" charset="0"/>
              <a:sym typeface="Wingdings" pitchFamily="2" charset="2"/>
            </a:endParaRPr>
          </a:p>
          <a:p>
            <a:endParaRPr lang="fr-FR" sz="2400" b="1" dirty="0">
              <a:cs typeface="Arial" pitchFamily="34" charset="0"/>
              <a:sym typeface="Wingdings" pitchFamily="2" charset="2"/>
            </a:endParaRPr>
          </a:p>
          <a:p>
            <a:pPr marL="1200150" lvl="2" indent="-285750">
              <a:buFont typeface="Arial" pitchFamily="34" charset="0"/>
              <a:buChar char="•"/>
            </a:pPr>
            <a:endParaRPr lang="fr-FR" sz="2000" b="1" dirty="0" smtClean="0">
              <a:cs typeface="Arial" pitchFamily="34" charset="0"/>
              <a:sym typeface="Wingdings" pitchFamily="2" charset="2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fr-FR" sz="2400" b="1" dirty="0" smtClean="0">
              <a:cs typeface="Arial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0" name="ZoneTexte 9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5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87624" y="692696"/>
            <a:ext cx="7956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Réflexion autour de l’utilisation des cartes anciennes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1558702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cs typeface="Arial" pitchFamily="34" charset="0"/>
              </a:rPr>
              <a:t>Doit-on mettre à jour les données anciennes de la carte aves les informations actuelles ou la numérisation doit-elle correspondre à la carte au moment de sa réalisation ?</a:t>
            </a:r>
          </a:p>
          <a:p>
            <a:endParaRPr lang="fr-FR" sz="2400" b="1" dirty="0" smtClean="0">
              <a:cs typeface="Arial" pitchFamily="34" charset="0"/>
              <a:sym typeface="Wingdings" pitchFamily="2" charset="2"/>
            </a:endParaRPr>
          </a:p>
          <a:p>
            <a:r>
              <a:rPr lang="fr-FR" sz="2400" b="1" u="sng" dirty="0" smtClean="0">
                <a:cs typeface="Arial" pitchFamily="34" charset="0"/>
                <a:sym typeface="Wingdings" pitchFamily="2" charset="2"/>
              </a:rPr>
              <a:t>Notre proposition </a:t>
            </a: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Une carte ancienne réalisée à partir de la notice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Une carte partiellement actualisée (graphique + sémantique)</a:t>
            </a:r>
            <a:endParaRPr lang="fr-FR" sz="2400" b="1" dirty="0">
              <a:cs typeface="Arial" pitchFamily="34" charset="0"/>
              <a:sym typeface="Wingdings" pitchFamily="2" charset="2"/>
            </a:endParaRPr>
          </a:p>
          <a:p>
            <a:endParaRPr lang="fr-FR" sz="2400" b="1" dirty="0">
              <a:cs typeface="Arial" pitchFamily="34" charset="0"/>
              <a:sym typeface="Wingdings" pitchFamily="2" charset="2"/>
            </a:endParaRPr>
          </a:p>
          <a:p>
            <a:pPr marL="1200150" lvl="2" indent="-285750">
              <a:buFont typeface="Arial" pitchFamily="34" charset="0"/>
              <a:buChar char="•"/>
            </a:pPr>
            <a:endParaRPr lang="fr-FR" sz="2000" b="1" dirty="0" smtClean="0">
              <a:cs typeface="Arial" pitchFamily="34" charset="0"/>
              <a:sym typeface="Wingdings" pitchFamily="2" charset="2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fr-FR" sz="2400" b="1" dirty="0" smtClean="0">
              <a:cs typeface="Arial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0" name="ZoneTexte 9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9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Limites de la méthode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1558702"/>
            <a:ext cx="87129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Méthode d’échantillonnage  maximise le nombre de non concordance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 smtClean="0">
              <a:cs typeface="Arial" pitchFamily="34" charset="0"/>
              <a:sym typeface="Wingdings" pitchFamily="2" charset="2"/>
            </a:endParaRPr>
          </a:p>
          <a:p>
            <a:pPr marL="1200150" lvl="2" indent="-285750">
              <a:buFont typeface="Arial" pitchFamily="34" charset="0"/>
              <a:buChar char="•"/>
            </a:pPr>
            <a:endParaRPr lang="fr-FR" sz="2000" b="1" dirty="0" smtClean="0">
              <a:cs typeface="Arial" pitchFamily="34" charset="0"/>
              <a:sym typeface="Wingdings" pitchFamily="2" charset="2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fr-FR" sz="2400" b="1" dirty="0" smtClean="0">
              <a:cs typeface="Arial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9" name="ZoneTexte 8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3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Limites de la méthode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1558702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Méthode d’échantillonnage  maximise le nombre de non concordance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 smtClean="0"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 Chronophage </a:t>
            </a:r>
            <a:endParaRPr lang="fr-FR" sz="2400" b="1" dirty="0">
              <a:cs typeface="Arial" pitchFamily="34" charset="0"/>
              <a:sym typeface="Wingdings" pitchFamily="2" charset="2"/>
            </a:endParaRPr>
          </a:p>
          <a:p>
            <a:pPr marL="1200150" lvl="2" indent="-285750">
              <a:buFont typeface="Arial" pitchFamily="34" charset="0"/>
              <a:buChar char="•"/>
            </a:pPr>
            <a:endParaRPr lang="fr-FR" sz="2000" b="1" dirty="0" smtClean="0">
              <a:cs typeface="Arial" pitchFamily="34" charset="0"/>
              <a:sym typeface="Wingdings" pitchFamily="2" charset="2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fr-FR" sz="2400" b="1" dirty="0" smtClean="0"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23" y="2060848"/>
            <a:ext cx="2143125" cy="2143125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5" name="ZoneTexte 14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2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_05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56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 descr="Y:\COM-DOC\Communication\Logos\GIS\logo GIS bas def ss cartouc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" y="5857844"/>
            <a:ext cx="1242265" cy="3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0" name="ZoneTexte 9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8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196752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Nécessité de sauvegarder et capitaliser les connaissances acquises sur les sols depuis 1960 </a:t>
            </a:r>
          </a:p>
          <a:p>
            <a:pPr marL="800100" lvl="1" indent="-342900">
              <a:buFont typeface="Wingdings"/>
              <a:buChar char="à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informatisation des cartes pédologiques anciennes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9" name="ZoneTexte 8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8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196752"/>
            <a:ext cx="8748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Nécessité de sauvegarder et capitaliser les connaissances acquises sur les sols depuis 1960 </a:t>
            </a:r>
          </a:p>
          <a:p>
            <a:pPr marL="800100" lvl="1" indent="-342900">
              <a:buFont typeface="Wingdings"/>
              <a:buChar char="à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informatisation des cartes pédologiques anciennes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Attention : qualité de la notice, quantité de données disponibles, évolution </a:t>
            </a:r>
            <a:r>
              <a:rPr lang="fr-FR" sz="2400" b="1" dirty="0">
                <a:cs typeface="Arial" pitchFamily="34" charset="0"/>
                <a:sym typeface="Wingdings" pitchFamily="2" charset="2"/>
              </a:rPr>
              <a:t>de la </a:t>
            </a: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classification, </a:t>
            </a:r>
            <a:r>
              <a:rPr lang="fr-FR" sz="2400" b="1" dirty="0">
                <a:cs typeface="Arial" pitchFamily="34" charset="0"/>
                <a:sym typeface="Wingdings" pitchFamily="2" charset="2"/>
              </a:rPr>
              <a:t>évolution </a:t>
            </a: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anthropique ou naturelle du sol, …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9" name="ZoneTexte 8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9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196752"/>
            <a:ext cx="8748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Nécessité de sauvegarder et capitaliser les connaissances acquises sur les sols depuis 1960 </a:t>
            </a:r>
          </a:p>
          <a:p>
            <a:pPr marL="800100" lvl="1" indent="-342900">
              <a:buFont typeface="Wingdings"/>
              <a:buChar char="à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informatisation des cartes pédologiques anciennes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Attention : qualité de la notice, quantité de données disponibles, évolution </a:t>
            </a:r>
            <a:r>
              <a:rPr lang="fr-FR" sz="2400" b="1" dirty="0">
                <a:cs typeface="Arial" pitchFamily="34" charset="0"/>
                <a:sym typeface="Wingdings" pitchFamily="2" charset="2"/>
              </a:rPr>
              <a:t>de la </a:t>
            </a: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classification, </a:t>
            </a:r>
            <a:r>
              <a:rPr lang="fr-FR" sz="2400" b="1" dirty="0">
                <a:cs typeface="Arial" pitchFamily="34" charset="0"/>
                <a:sym typeface="Wingdings" pitchFamily="2" charset="2"/>
              </a:rPr>
              <a:t>évolution </a:t>
            </a: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anthropique ou naturelle du sol, …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Importance de la phase terrain  validation et compréhension des évolutions et localisation des changements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9" name="ZoneTexte 8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94807" y="1340768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Cartographie des sols à moyennes échelles </a:t>
            </a:r>
            <a:r>
              <a:rPr lang="fr-FR" b="1" dirty="0" smtClean="0"/>
              <a:t>: 1/100 000 et 1/50 </a:t>
            </a:r>
            <a:r>
              <a:rPr lang="fr-FR" b="1" dirty="0"/>
              <a:t>000</a:t>
            </a:r>
          </a:p>
          <a:p>
            <a:pPr lvl="1"/>
            <a:endParaRPr lang="fr-FR" b="1" dirty="0"/>
          </a:p>
          <a:p>
            <a:r>
              <a:rPr lang="fr-FR" b="1" dirty="0"/>
              <a:t>Mis en place en 1968</a:t>
            </a:r>
          </a:p>
          <a:p>
            <a:endParaRPr lang="fr-FR" b="1" dirty="0"/>
          </a:p>
          <a:p>
            <a:r>
              <a:rPr lang="fr-FR" b="1" dirty="0"/>
              <a:t>Source importante de connaissances sur les sols</a:t>
            </a:r>
          </a:p>
          <a:p>
            <a:endParaRPr lang="fr-FR" b="1" dirty="0"/>
          </a:p>
          <a:p>
            <a:r>
              <a:rPr lang="fr-FR" b="1" dirty="0" smtClean="0"/>
              <a:t>Utilisations </a:t>
            </a:r>
            <a:r>
              <a:rPr lang="fr-FR" b="1" dirty="0"/>
              <a:t>multiples : 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Cartes thématiques variées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Données d’entrée pour des modèles de recherche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Amélioration des cartographies numériques (</a:t>
            </a:r>
            <a:r>
              <a:rPr lang="fr-FR" b="1" i="1" dirty="0" err="1"/>
              <a:t>GlobalSoilMap</a:t>
            </a:r>
            <a:r>
              <a:rPr lang="fr-FR" b="1" dirty="0"/>
              <a:t>…)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Amélioration de la qualité des cartes au 1/250 000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99195" y="692696"/>
            <a:ext cx="7721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Volet Connaissance Pédologique de la France - CPF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CONTEXTE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richer\articles\en_cours\EGS_CPF\CPF100000_2016_v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8288" r="7545" b="25644"/>
          <a:stretch/>
        </p:blipFill>
        <p:spPr bwMode="auto">
          <a:xfrm>
            <a:off x="5142062" y="1195667"/>
            <a:ext cx="3966442" cy="42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584600" y="5534081"/>
            <a:ext cx="35253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Source : </a:t>
            </a:r>
            <a:r>
              <a:rPr lang="fr-FR" sz="1000" dirty="0"/>
              <a:t>Richer de Forges et al. (2014) Etude et Gestion des </a:t>
            </a:r>
            <a:r>
              <a:rPr lang="fr-FR" sz="1000" dirty="0" smtClean="0"/>
              <a:t>Sols </a:t>
            </a:r>
            <a:endParaRPr lang="fr-FR" sz="10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4" name="ZoneTexte 13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2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196752"/>
            <a:ext cx="8748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Nécessité de sauvegarder et capitaliser les connaissances acquises sur les sols depuis 1960 </a:t>
            </a:r>
          </a:p>
          <a:p>
            <a:pPr marL="800100" lvl="1" indent="-342900">
              <a:buFont typeface="Wingdings"/>
              <a:buChar char="à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informatisation des cartes pédologiques anciennes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Attention : qualité de la notice, quantité de données disponibles, évolution </a:t>
            </a:r>
            <a:r>
              <a:rPr lang="fr-FR" sz="2400" b="1" dirty="0">
                <a:cs typeface="Arial" pitchFamily="34" charset="0"/>
                <a:sym typeface="Wingdings" pitchFamily="2" charset="2"/>
              </a:rPr>
              <a:t>de la </a:t>
            </a: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classification, </a:t>
            </a:r>
            <a:r>
              <a:rPr lang="fr-FR" sz="2400" b="1" dirty="0">
                <a:cs typeface="Arial" pitchFamily="34" charset="0"/>
                <a:sym typeface="Wingdings" pitchFamily="2" charset="2"/>
              </a:rPr>
              <a:t>évolution </a:t>
            </a: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anthropique ou naturelle du sol, …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Importance de la phase terrain  validation et compréhension des évolutions et localisation des changements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2 cartes : version originale + </a:t>
            </a:r>
            <a:r>
              <a:rPr lang="fr-FR" sz="2400" b="1" dirty="0">
                <a:cs typeface="Arial" pitchFamily="34" charset="0"/>
                <a:sym typeface="Wingdings" pitchFamily="2" charset="2"/>
              </a:rPr>
              <a:t>version </a:t>
            </a:r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partiellement réactualisée</a:t>
            </a:r>
            <a:endParaRPr lang="fr-FR" sz="2400" b="1" dirty="0" smtClean="0">
              <a:cs typeface="Arial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9" name="ZoneTexte 8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8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9"/>
          <a:stretch/>
        </p:blipFill>
        <p:spPr>
          <a:xfrm>
            <a:off x="0" y="0"/>
            <a:ext cx="9144000" cy="618254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03154" y="1556792"/>
            <a:ext cx="356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Merci de votre attention</a:t>
            </a:r>
            <a:endParaRPr lang="fr-FR" sz="2400" b="1" dirty="0" smtClean="0">
              <a:cs typeface="Arial" pitchFamily="34" charset="0"/>
            </a:endParaRPr>
          </a:p>
        </p:txBody>
      </p:sp>
      <p:pic>
        <p:nvPicPr>
          <p:cNvPr id="14" name="Picture 5" descr="Y:\COM-DOC\Communication\Logos\GIS\logo GIS bas def ss cartouc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" y="5857844"/>
            <a:ext cx="1242265" cy="3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75556" y="2009768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err="1" smtClean="0"/>
              <a:t>Lelu</a:t>
            </a:r>
            <a:r>
              <a:rPr lang="fr-FR" sz="1400" b="1" dirty="0" smtClean="0"/>
              <a:t> F., Richer-de-Forges A. C., </a:t>
            </a:r>
            <a:r>
              <a:rPr lang="fr-FR" sz="1400" b="1" dirty="0" err="1" smtClean="0"/>
              <a:t>Girot</a:t>
            </a:r>
            <a:r>
              <a:rPr lang="fr-FR" sz="1400" b="1" dirty="0" smtClean="0"/>
              <a:t> G., Perrier C., </a:t>
            </a:r>
            <a:r>
              <a:rPr lang="fr-FR" sz="1400" b="1" dirty="0" err="1" smtClean="0"/>
              <a:t>Tientcheu</a:t>
            </a:r>
            <a:r>
              <a:rPr lang="fr-FR" sz="1400" b="1" dirty="0" smtClean="0"/>
              <a:t> E., </a:t>
            </a:r>
            <a:r>
              <a:rPr lang="fr-FR" sz="1400" b="1" dirty="0" err="1" smtClean="0"/>
              <a:t>Arrouays</a:t>
            </a:r>
            <a:r>
              <a:rPr lang="fr-FR" sz="1400" b="1" dirty="0" smtClean="0"/>
              <a:t> D., 2016 – Méthodologie pour l’informatisation et l’actualisation d’une carte pédologique ancienne publiée au 1/100 000. </a:t>
            </a:r>
            <a:r>
              <a:rPr lang="fr-FR" sz="1400" b="1" i="1" dirty="0" smtClean="0"/>
              <a:t>Etude et Gestion des Sols</a:t>
            </a:r>
            <a:r>
              <a:rPr lang="fr-FR" sz="1400" b="1" dirty="0" smtClean="0"/>
              <a:t>, 23, pp 21-34</a:t>
            </a:r>
            <a:endParaRPr lang="fr-FR" sz="1400" b="1" i="1" dirty="0"/>
          </a:p>
        </p:txBody>
      </p:sp>
      <p:grpSp>
        <p:nvGrpSpPr>
          <p:cNvPr id="15" name="Groupe 14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6" name="ZoneTexte 15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Problématique et Objectif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CONTEXTE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8863" y="141277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cs typeface="Arial" pitchFamily="34" charset="0"/>
              </a:rPr>
              <a:t>Informatisation des cartes anciennes = enjeu majeur pour capitaliser les données existantes</a:t>
            </a:r>
          </a:p>
          <a:p>
            <a:endParaRPr lang="fr-FR" sz="2400" b="1" dirty="0">
              <a:cs typeface="Arial" pitchFamily="34" charset="0"/>
            </a:endParaRPr>
          </a:p>
          <a:p>
            <a:endParaRPr lang="fr-FR" sz="1200" dirty="0">
              <a:latin typeface="Arial" pitchFamily="34" charset="0"/>
              <a:cs typeface="Arial" pitchFamily="34" charset="0"/>
            </a:endParaRPr>
          </a:p>
          <a:p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0" name="ZoneTexte 9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0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Problématique et Objectif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CONTEXTE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8863" y="141277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cs typeface="Arial" pitchFamily="34" charset="0"/>
              </a:rPr>
              <a:t>Informatisation des cartes anciennes = enjeu majeur pour capitaliser les données existantes</a:t>
            </a:r>
          </a:p>
          <a:p>
            <a:endParaRPr lang="fr-FR" sz="2400" b="1" dirty="0">
              <a:cs typeface="Arial" pitchFamily="34" charset="0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cs typeface="Arial" pitchFamily="34" charset="0"/>
              </a:rPr>
              <a:t>MAIS</a:t>
            </a:r>
            <a:r>
              <a:rPr lang="fr-FR" sz="2400" b="1" dirty="0" smtClean="0">
                <a:cs typeface="Arial" pitchFamily="34" charset="0"/>
              </a:rPr>
              <a:t> incohérences d’interprétations des informations liées à :</a:t>
            </a:r>
          </a:p>
          <a:p>
            <a:endParaRPr lang="fr-FR" sz="2400" b="1" dirty="0" smtClean="0">
              <a:cs typeface="Arial" pitchFamily="34" charset="0"/>
            </a:endParaRPr>
          </a:p>
          <a:p>
            <a:pPr marL="1200150" lvl="2" indent="-285750">
              <a:buFont typeface="Wingdings" pitchFamily="2" charset="2"/>
              <a:buChar char="Ø"/>
            </a:pPr>
            <a:r>
              <a:rPr lang="fr-FR" sz="2400" b="1" dirty="0" smtClean="0">
                <a:cs typeface="Arial" pitchFamily="34" charset="0"/>
              </a:rPr>
              <a:t>L’impossibilité de contacter l’auteur</a:t>
            </a:r>
          </a:p>
          <a:p>
            <a:pPr marL="1200150" lvl="2" indent="-285750">
              <a:buFont typeface="Wingdings" pitchFamily="2" charset="2"/>
              <a:buChar char="Ø"/>
            </a:pPr>
            <a:endParaRPr lang="fr-FR" sz="2400" b="1" dirty="0" smtClean="0">
              <a:cs typeface="Arial" pitchFamily="34" charset="0"/>
            </a:endParaRPr>
          </a:p>
          <a:p>
            <a:pPr marL="1200150" lvl="2" indent="-285750">
              <a:buFont typeface="Wingdings" pitchFamily="2" charset="2"/>
              <a:buChar char="Ø"/>
            </a:pPr>
            <a:r>
              <a:rPr lang="fr-FR" sz="2400" b="1" dirty="0" smtClean="0">
                <a:cs typeface="Arial" pitchFamily="34" charset="0"/>
              </a:rPr>
              <a:t>L’hétérogénéité de la qualité et de la quantité des données disponibles</a:t>
            </a:r>
          </a:p>
          <a:p>
            <a:pPr marL="1200150" lvl="2" indent="-285750">
              <a:buFont typeface="Wingdings" pitchFamily="2" charset="2"/>
              <a:buChar char="Ø"/>
            </a:pPr>
            <a:endParaRPr lang="fr-FR" sz="2400" b="1" dirty="0" smtClean="0">
              <a:cs typeface="Arial" pitchFamily="34" charset="0"/>
            </a:endParaRPr>
          </a:p>
          <a:p>
            <a:pPr marL="1200150" lvl="2" indent="-285750">
              <a:buFont typeface="Wingdings" pitchFamily="2" charset="2"/>
              <a:buChar char="Ø"/>
            </a:pPr>
            <a:endParaRPr lang="fr-FR" sz="2400" b="1" dirty="0">
              <a:cs typeface="Arial" pitchFamily="34" charset="0"/>
            </a:endParaRPr>
          </a:p>
          <a:p>
            <a:endParaRPr lang="fr-FR" sz="1200" dirty="0">
              <a:latin typeface="Arial" pitchFamily="34" charset="0"/>
              <a:cs typeface="Arial" pitchFamily="34" charset="0"/>
            </a:endParaRPr>
          </a:p>
          <a:p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0" name="ZoneTexte 9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24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99196" y="692696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Problématique et Objectif</a:t>
            </a:r>
            <a:endParaRPr lang="fr-FR" sz="24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CONTEXTE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8863" y="1412776"/>
            <a:ext cx="849694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cs typeface="Arial" pitchFamily="34" charset="0"/>
              </a:rPr>
              <a:t>Informatisation des cartes anciennes = enjeu majeur pour capitaliser les données existantes</a:t>
            </a:r>
          </a:p>
          <a:p>
            <a:endParaRPr lang="fr-FR" sz="2400" b="1" dirty="0">
              <a:cs typeface="Arial" pitchFamily="34" charset="0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cs typeface="Arial" pitchFamily="34" charset="0"/>
              </a:rPr>
              <a:t>MAIS</a:t>
            </a:r>
            <a:r>
              <a:rPr lang="fr-FR" sz="2400" b="1" dirty="0" smtClean="0">
                <a:cs typeface="Arial" pitchFamily="34" charset="0"/>
              </a:rPr>
              <a:t> incohérences d’interprétations des informations liées à :</a:t>
            </a:r>
          </a:p>
          <a:p>
            <a:endParaRPr lang="fr-FR" sz="2400" b="1" dirty="0" smtClean="0">
              <a:cs typeface="Arial" pitchFamily="34" charset="0"/>
            </a:endParaRPr>
          </a:p>
          <a:p>
            <a:pPr marL="1200150" lvl="2" indent="-285750">
              <a:buFont typeface="Wingdings" pitchFamily="2" charset="2"/>
              <a:buChar char="Ø"/>
            </a:pPr>
            <a:r>
              <a:rPr lang="fr-FR" sz="2400" b="1" dirty="0" smtClean="0">
                <a:cs typeface="Arial" pitchFamily="34" charset="0"/>
              </a:rPr>
              <a:t>L’impossibilité de contacter l’auteur</a:t>
            </a:r>
          </a:p>
          <a:p>
            <a:pPr marL="1200150" lvl="2" indent="-285750">
              <a:buFont typeface="Wingdings" pitchFamily="2" charset="2"/>
              <a:buChar char="Ø"/>
            </a:pPr>
            <a:endParaRPr lang="fr-FR" sz="2400" b="1" dirty="0" smtClean="0">
              <a:cs typeface="Arial" pitchFamily="34" charset="0"/>
            </a:endParaRPr>
          </a:p>
          <a:p>
            <a:pPr marL="1200150" lvl="2" indent="-285750">
              <a:buFont typeface="Wingdings" pitchFamily="2" charset="2"/>
              <a:buChar char="Ø"/>
            </a:pPr>
            <a:r>
              <a:rPr lang="fr-FR" sz="2400" b="1" dirty="0" smtClean="0">
                <a:cs typeface="Arial" pitchFamily="34" charset="0"/>
              </a:rPr>
              <a:t>L’hétérogénéité de la qualité et de la quantité des données disponibles</a:t>
            </a:r>
          </a:p>
          <a:p>
            <a:pPr marL="1200150" lvl="2" indent="-285750">
              <a:buFont typeface="Wingdings" pitchFamily="2" charset="2"/>
              <a:buChar char="Ø"/>
            </a:pPr>
            <a:endParaRPr lang="fr-FR" sz="2400" b="1" dirty="0" smtClean="0">
              <a:cs typeface="Arial" pitchFamily="34" charset="0"/>
            </a:endParaRPr>
          </a:p>
          <a:p>
            <a:pPr marL="1200150" lvl="2" indent="-285750">
              <a:buFont typeface="Wingdings" pitchFamily="2" charset="2"/>
              <a:buChar char="Ø"/>
            </a:pPr>
            <a:endParaRPr lang="fr-FR" sz="2400" b="1" dirty="0">
              <a:cs typeface="Arial" pitchFamily="34" charset="0"/>
            </a:endParaRPr>
          </a:p>
          <a:p>
            <a:r>
              <a:rPr lang="fr-FR" sz="2400" b="1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fr-FR" sz="2400" b="1" dirty="0" smtClean="0">
                <a:cs typeface="Arial" pitchFamily="34" charset="0"/>
              </a:rPr>
              <a:t>Méthode d’informatisation adaptée aux cartes anciennes</a:t>
            </a:r>
          </a:p>
          <a:p>
            <a:endParaRPr lang="fr-FR" sz="1200" dirty="0">
              <a:latin typeface="Arial" pitchFamily="34" charset="0"/>
              <a:cs typeface="Arial" pitchFamily="34" charset="0"/>
            </a:endParaRPr>
          </a:p>
          <a:p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299196" y="6510536"/>
            <a:ext cx="7721078" cy="230832"/>
            <a:chOff x="1299196" y="6468467"/>
            <a:chExt cx="7721078" cy="230832"/>
          </a:xfrm>
        </p:grpSpPr>
        <p:sp>
          <p:nvSpPr>
            <p:cNvPr id="10" name="ZoneTexte 9"/>
            <p:cNvSpPr txBox="1"/>
            <p:nvPr/>
          </p:nvSpPr>
          <p:spPr>
            <a:xfrm>
              <a:off x="1299196" y="6468467"/>
              <a:ext cx="69452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Florent LELU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A. 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Richer-de-Forges,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Girot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Perrier, 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Tientcheu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et </a:t>
              </a:r>
              <a:r>
                <a:rPr lang="fr-F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fr-FR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Arrouays</a:t>
              </a:r>
              <a:r>
                <a:rPr lang="fr-FR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JES 2016 Louvain la Neuve</a:t>
              </a:r>
              <a:endParaRPr lang="fr-FR" sz="900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15622" y="6468467"/>
              <a:ext cx="1904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07/ 07/ 2016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2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5078</Words>
  <Application>Microsoft Office PowerPoint</Application>
  <PresentationFormat>Affichage à l'écran (4:3)</PresentationFormat>
  <Paragraphs>757</Paragraphs>
  <Slides>61</Slides>
  <Notes>43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Florent Lelu</cp:lastModifiedBy>
  <cp:revision>140</cp:revision>
  <dcterms:created xsi:type="dcterms:W3CDTF">2013-02-12T09:22:20Z</dcterms:created>
  <dcterms:modified xsi:type="dcterms:W3CDTF">2016-07-01T14:40:41Z</dcterms:modified>
</cp:coreProperties>
</file>