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3600" cy="43205400"/>
  <p:notesSz cx="7099300" cy="10234613"/>
  <p:defaultTextStyle>
    <a:defPPr>
      <a:defRPr lang="fr-FR"/>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A5C7"/>
    <a:srgbClr val="344248"/>
    <a:srgbClr val="57414B"/>
    <a:srgbClr val="C38EBF"/>
    <a:srgbClr val="643435"/>
    <a:srgbClr val="CC2438"/>
    <a:srgbClr val="143356"/>
    <a:srgbClr val="BCD631"/>
    <a:srgbClr val="516A4B"/>
    <a:srgbClr val="81CA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2658" y="828"/>
      </p:cViewPr>
      <p:guideLst>
        <p:guide orient="horz" pos="13608"/>
        <p:guide pos="90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160270" y="13421680"/>
            <a:ext cx="24483060" cy="9261158"/>
          </a:xfrm>
        </p:spPr>
        <p:txBody>
          <a:bodyPr/>
          <a:lstStyle/>
          <a:p>
            <a:r>
              <a:rPr lang="fr-FR" smtClean="0"/>
              <a:t>Modifiez le style du titre</a:t>
            </a:r>
            <a:endParaRPr lang="fr-FR"/>
          </a:p>
        </p:txBody>
      </p:sp>
      <p:sp>
        <p:nvSpPr>
          <p:cNvPr id="3" name="Sous-titre 2"/>
          <p:cNvSpPr>
            <a:spLocks noGrp="1"/>
          </p:cNvSpPr>
          <p:nvPr>
            <p:ph type="subTitle" idx="1"/>
          </p:nvPr>
        </p:nvSpPr>
        <p:spPr>
          <a:xfrm>
            <a:off x="4320540" y="24483060"/>
            <a:ext cx="20162520" cy="11041380"/>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6C3AD11-11C6-4323-980C-215B176DAB10}" type="datetimeFigureOut">
              <a:rPr lang="fr-FR" smtClean="0"/>
              <a:t>01/12/2016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2489964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C3AD11-11C6-4323-980C-215B176DAB10}" type="datetimeFigureOut">
              <a:rPr lang="fr-FR" smtClean="0"/>
              <a:t>01/12/2016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381474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783225" y="10901365"/>
            <a:ext cx="20412551" cy="23224902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35568" y="10901365"/>
            <a:ext cx="60767595" cy="23224902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C3AD11-11C6-4323-980C-215B176DAB10}" type="datetimeFigureOut">
              <a:rPr lang="fr-FR" smtClean="0"/>
              <a:t>01/12/2016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1825310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6C3AD11-11C6-4323-980C-215B176DAB10}" type="datetimeFigureOut">
              <a:rPr lang="fr-FR" smtClean="0"/>
              <a:t>01/12/2016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79061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75286" y="27763473"/>
            <a:ext cx="24483060" cy="8581073"/>
          </a:xfrm>
        </p:spPr>
        <p:txBody>
          <a:bodyPr anchor="t"/>
          <a:lstStyle>
            <a:lvl1pPr algn="l">
              <a:defRPr sz="18000" b="1" cap="all"/>
            </a:lvl1pPr>
          </a:lstStyle>
          <a:p>
            <a:r>
              <a:rPr lang="fr-FR" smtClean="0"/>
              <a:t>Modifiez le style du titre</a:t>
            </a:r>
            <a:endParaRPr lang="fr-FR"/>
          </a:p>
        </p:txBody>
      </p:sp>
      <p:sp>
        <p:nvSpPr>
          <p:cNvPr id="3" name="Espace réservé du texte 2"/>
          <p:cNvSpPr>
            <a:spLocks noGrp="1"/>
          </p:cNvSpPr>
          <p:nvPr>
            <p:ph type="body" idx="1"/>
          </p:nvPr>
        </p:nvSpPr>
        <p:spPr>
          <a:xfrm>
            <a:off x="2275286" y="18312295"/>
            <a:ext cx="24483060" cy="9451178"/>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6C3AD11-11C6-4323-980C-215B176DAB10}" type="datetimeFigureOut">
              <a:rPr lang="fr-FR" smtClean="0"/>
              <a:t>01/12/2016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332643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35570" y="63507940"/>
            <a:ext cx="40590072" cy="179642453"/>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5605700" y="63507940"/>
            <a:ext cx="40590075" cy="179642453"/>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6C3AD11-11C6-4323-980C-215B176DAB10}" type="datetimeFigureOut">
              <a:rPr lang="fr-FR" smtClean="0"/>
              <a:t>01/12/2016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2355126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440180" y="1730219"/>
            <a:ext cx="25923240" cy="72009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1440180" y="9671212"/>
            <a:ext cx="12726592" cy="403050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fr-FR" smtClean="0"/>
              <a:t>Modifiez les styles du texte du masque</a:t>
            </a:r>
          </a:p>
        </p:txBody>
      </p:sp>
      <p:sp>
        <p:nvSpPr>
          <p:cNvPr id="4" name="Espace réservé du contenu 3"/>
          <p:cNvSpPr>
            <a:spLocks noGrp="1"/>
          </p:cNvSpPr>
          <p:nvPr>
            <p:ph sz="half" idx="2"/>
          </p:nvPr>
        </p:nvSpPr>
        <p:spPr>
          <a:xfrm>
            <a:off x="1440180" y="13701713"/>
            <a:ext cx="12726592" cy="2489311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14631830" y="9671212"/>
            <a:ext cx="12731591" cy="4030501"/>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fr-FR" smtClean="0"/>
              <a:t>Modifiez les styles du texte du masque</a:t>
            </a:r>
          </a:p>
        </p:txBody>
      </p:sp>
      <p:sp>
        <p:nvSpPr>
          <p:cNvPr id="6" name="Espace réservé du contenu 5"/>
          <p:cNvSpPr>
            <a:spLocks noGrp="1"/>
          </p:cNvSpPr>
          <p:nvPr>
            <p:ph sz="quarter" idx="4"/>
          </p:nvPr>
        </p:nvSpPr>
        <p:spPr>
          <a:xfrm>
            <a:off x="14631830" y="13701713"/>
            <a:ext cx="12731591" cy="24893114"/>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6C3AD11-11C6-4323-980C-215B176DAB10}" type="datetimeFigureOut">
              <a:rPr lang="fr-FR" smtClean="0"/>
              <a:t>01/12/2016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320155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6C3AD11-11C6-4323-980C-215B176DAB10}" type="datetimeFigureOut">
              <a:rPr lang="fr-FR" smtClean="0"/>
              <a:t>01/12/2016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4280492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C3AD11-11C6-4323-980C-215B176DAB10}" type="datetimeFigureOut">
              <a:rPr lang="fr-FR" smtClean="0"/>
              <a:t>01/12/2016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407383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40182" y="1720215"/>
            <a:ext cx="9476186" cy="7320915"/>
          </a:xfrm>
        </p:spPr>
        <p:txBody>
          <a:bodyPr anchor="b"/>
          <a:lstStyle>
            <a:lvl1pPr algn="l">
              <a:defRPr sz="9000" b="1"/>
            </a:lvl1pPr>
          </a:lstStyle>
          <a:p>
            <a:r>
              <a:rPr lang="fr-FR" smtClean="0"/>
              <a:t>Modifiez le style du titre</a:t>
            </a:r>
            <a:endParaRPr lang="fr-FR"/>
          </a:p>
        </p:txBody>
      </p:sp>
      <p:sp>
        <p:nvSpPr>
          <p:cNvPr id="3" name="Espace réservé du contenu 2"/>
          <p:cNvSpPr>
            <a:spLocks noGrp="1"/>
          </p:cNvSpPr>
          <p:nvPr>
            <p:ph idx="1"/>
          </p:nvPr>
        </p:nvSpPr>
        <p:spPr>
          <a:xfrm>
            <a:off x="11261407" y="1720218"/>
            <a:ext cx="16102013" cy="36874612"/>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1440182" y="9041133"/>
            <a:ext cx="9476186" cy="29553697"/>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C3AD11-11C6-4323-980C-215B176DAB10}" type="datetimeFigureOut">
              <a:rPr lang="fr-FR" smtClean="0"/>
              <a:t>01/12/2016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3138194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45707" y="30243780"/>
            <a:ext cx="17282160" cy="3570449"/>
          </a:xfrm>
        </p:spPr>
        <p:txBody>
          <a:bodyPr anchor="b"/>
          <a:lstStyle>
            <a:lvl1pPr algn="l">
              <a:defRPr sz="9000" b="1"/>
            </a:lvl1pPr>
          </a:lstStyle>
          <a:p>
            <a:r>
              <a:rPr lang="fr-FR" smtClean="0"/>
              <a:t>Modifiez le style du titre</a:t>
            </a:r>
            <a:endParaRPr lang="fr-FR"/>
          </a:p>
        </p:txBody>
      </p:sp>
      <p:sp>
        <p:nvSpPr>
          <p:cNvPr id="3" name="Espace réservé pour une image  2"/>
          <p:cNvSpPr>
            <a:spLocks noGrp="1"/>
          </p:cNvSpPr>
          <p:nvPr>
            <p:ph type="pic" idx="1"/>
          </p:nvPr>
        </p:nvSpPr>
        <p:spPr>
          <a:xfrm>
            <a:off x="5645707" y="3860483"/>
            <a:ext cx="17282160" cy="2592324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fr-FR"/>
          </a:p>
        </p:txBody>
      </p:sp>
      <p:sp>
        <p:nvSpPr>
          <p:cNvPr id="4" name="Espace réservé du texte 3"/>
          <p:cNvSpPr>
            <a:spLocks noGrp="1"/>
          </p:cNvSpPr>
          <p:nvPr>
            <p:ph type="body" sz="half" idx="2"/>
          </p:nvPr>
        </p:nvSpPr>
        <p:spPr>
          <a:xfrm>
            <a:off x="5645707" y="33814229"/>
            <a:ext cx="17282160" cy="5070631"/>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6C3AD11-11C6-4323-980C-215B176DAB10}" type="datetimeFigureOut">
              <a:rPr lang="fr-FR" smtClean="0"/>
              <a:t>01/12/2016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9BE0B3B-6E33-4AAB-8C4B-8B041D2294E5}" type="slidenum">
              <a:rPr lang="fr-FR" smtClean="0"/>
              <a:t>‹N°›</a:t>
            </a:fld>
            <a:endParaRPr lang="fr-FR"/>
          </a:p>
        </p:txBody>
      </p:sp>
    </p:spTree>
    <p:extLst>
      <p:ext uri="{BB962C8B-B14F-4D97-AF65-F5344CB8AC3E}">
        <p14:creationId xmlns:p14="http://schemas.microsoft.com/office/powerpoint/2010/main" val="4365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440180" y="1730219"/>
            <a:ext cx="25923240" cy="7200900"/>
          </a:xfrm>
          <a:prstGeom prst="rect">
            <a:avLst/>
          </a:prstGeom>
        </p:spPr>
        <p:txBody>
          <a:bodyPr vert="horz" lIns="411480" tIns="205740" rIns="411480" bIns="20574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1440180" y="10081263"/>
            <a:ext cx="25923240" cy="28513567"/>
          </a:xfrm>
          <a:prstGeom prst="rect">
            <a:avLst/>
          </a:prstGeom>
        </p:spPr>
        <p:txBody>
          <a:bodyPr vert="horz" lIns="411480" tIns="205740" rIns="411480" bIns="20574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1440180" y="40045008"/>
            <a:ext cx="6720840" cy="2300288"/>
          </a:xfrm>
          <a:prstGeom prst="rect">
            <a:avLst/>
          </a:prstGeom>
        </p:spPr>
        <p:txBody>
          <a:bodyPr vert="horz" lIns="411480" tIns="205740" rIns="411480" bIns="205740" rtlCol="0" anchor="ctr"/>
          <a:lstStyle>
            <a:lvl1pPr algn="l">
              <a:defRPr sz="5400">
                <a:solidFill>
                  <a:schemeClr val="tx1">
                    <a:tint val="75000"/>
                  </a:schemeClr>
                </a:solidFill>
              </a:defRPr>
            </a:lvl1pPr>
          </a:lstStyle>
          <a:p>
            <a:fld id="{06C3AD11-11C6-4323-980C-215B176DAB10}" type="datetimeFigureOut">
              <a:rPr lang="fr-FR" smtClean="0"/>
              <a:t>01/12/2016</a:t>
            </a:fld>
            <a:endParaRPr lang="fr-FR"/>
          </a:p>
        </p:txBody>
      </p:sp>
      <p:sp>
        <p:nvSpPr>
          <p:cNvPr id="5" name="Espace réservé du pied de page 4"/>
          <p:cNvSpPr>
            <a:spLocks noGrp="1"/>
          </p:cNvSpPr>
          <p:nvPr>
            <p:ph type="ftr" sz="quarter" idx="3"/>
          </p:nvPr>
        </p:nvSpPr>
        <p:spPr>
          <a:xfrm>
            <a:off x="9841230" y="40045008"/>
            <a:ext cx="9121140" cy="2300288"/>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20642580" y="40045008"/>
            <a:ext cx="6720840" cy="2300288"/>
          </a:xfrm>
          <a:prstGeom prst="rect">
            <a:avLst/>
          </a:prstGeom>
        </p:spPr>
        <p:txBody>
          <a:bodyPr vert="horz" lIns="411480" tIns="205740" rIns="411480" bIns="205740" rtlCol="0" anchor="ctr"/>
          <a:lstStyle>
            <a:lvl1pPr algn="r">
              <a:defRPr sz="5400">
                <a:solidFill>
                  <a:schemeClr val="tx1">
                    <a:tint val="75000"/>
                  </a:schemeClr>
                </a:solidFill>
              </a:defRPr>
            </a:lvl1pPr>
          </a:lstStyle>
          <a:p>
            <a:fld id="{39BE0B3B-6E33-4AAB-8C4B-8B041D2294E5}" type="slidenum">
              <a:rPr lang="fr-FR" smtClean="0"/>
              <a:t>‹N°›</a:t>
            </a:fld>
            <a:endParaRPr lang="fr-FR"/>
          </a:p>
        </p:txBody>
      </p:sp>
    </p:spTree>
    <p:extLst>
      <p:ext uri="{BB962C8B-B14F-4D97-AF65-F5344CB8AC3E}">
        <p14:creationId xmlns:p14="http://schemas.microsoft.com/office/powerpoint/2010/main" val="2969244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4114800" rtl="0" eaLnBrk="1" latinLnBrk="0" hangingPunct="1">
        <a:spcBef>
          <a:spcPct val="20000"/>
        </a:spcBef>
        <a:buFont typeface="Arial" pitchFamily="34" charset="0"/>
        <a:buChar char="•"/>
        <a:defRPr sz="14400" kern="1200">
          <a:solidFill>
            <a:schemeClr val="tx1"/>
          </a:solidFill>
          <a:latin typeface="+mn-lt"/>
          <a:ea typeface="+mn-ea"/>
          <a:cs typeface="+mn-cs"/>
        </a:defRPr>
      </a:lvl1pPr>
      <a:lvl2pPr marL="3343275" indent="-1285875" algn="l" defTabSz="4114800" rtl="0" eaLnBrk="1" latinLnBrk="0" hangingPunct="1">
        <a:spcBef>
          <a:spcPct val="20000"/>
        </a:spcBef>
        <a:buFont typeface="Arial" pitchFamily="34" charset="0"/>
        <a:buChar char="–"/>
        <a:defRPr sz="12600" kern="1200">
          <a:solidFill>
            <a:schemeClr val="tx1"/>
          </a:solidFill>
          <a:latin typeface="+mn-lt"/>
          <a:ea typeface="+mn-ea"/>
          <a:cs typeface="+mn-cs"/>
        </a:defRPr>
      </a:lvl2pPr>
      <a:lvl3pPr marL="5143500" indent="-1028700" algn="l" defTabSz="4114800" rtl="0" eaLnBrk="1" latinLnBrk="0" hangingPunct="1">
        <a:spcBef>
          <a:spcPct val="20000"/>
        </a:spcBef>
        <a:buFont typeface="Arial" pitchFamily="34" charset="0"/>
        <a:buChar char="•"/>
        <a:defRPr sz="10800" kern="1200">
          <a:solidFill>
            <a:schemeClr val="tx1"/>
          </a:solidFill>
          <a:latin typeface="+mn-lt"/>
          <a:ea typeface="+mn-ea"/>
          <a:cs typeface="+mn-cs"/>
        </a:defRPr>
      </a:lvl3pPr>
      <a:lvl4pPr marL="7200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2583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3157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3731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4305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487900" indent="-1028700" algn="l" defTabSz="4114800"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fr-FR"/>
      </a:defPPr>
      <a:lvl1pPr marL="0" algn="l" defTabSz="4114800" rtl="0" eaLnBrk="1" latinLnBrk="0" hangingPunct="1">
        <a:defRPr sz="8100" kern="1200">
          <a:solidFill>
            <a:schemeClr val="tx1"/>
          </a:solidFill>
          <a:latin typeface="+mn-lt"/>
          <a:ea typeface="+mn-ea"/>
          <a:cs typeface="+mn-cs"/>
        </a:defRPr>
      </a:lvl1pPr>
      <a:lvl2pPr marL="2057400" algn="l" defTabSz="4114800" rtl="0" eaLnBrk="1" latinLnBrk="0" hangingPunct="1">
        <a:defRPr sz="8100" kern="1200">
          <a:solidFill>
            <a:schemeClr val="tx1"/>
          </a:solidFill>
          <a:latin typeface="+mn-lt"/>
          <a:ea typeface="+mn-ea"/>
          <a:cs typeface="+mn-cs"/>
        </a:defRPr>
      </a:lvl2pPr>
      <a:lvl3pPr marL="4114800" algn="l" defTabSz="4114800" rtl="0" eaLnBrk="1" latinLnBrk="0" hangingPunct="1">
        <a:defRPr sz="8100" kern="1200">
          <a:solidFill>
            <a:schemeClr val="tx1"/>
          </a:solidFill>
          <a:latin typeface="+mn-lt"/>
          <a:ea typeface="+mn-ea"/>
          <a:cs typeface="+mn-cs"/>
        </a:defRPr>
      </a:lvl3pPr>
      <a:lvl4pPr marL="6172200" algn="l" defTabSz="4114800" rtl="0" eaLnBrk="1" latinLnBrk="0" hangingPunct="1">
        <a:defRPr sz="8100" kern="1200">
          <a:solidFill>
            <a:schemeClr val="tx1"/>
          </a:solidFill>
          <a:latin typeface="+mn-lt"/>
          <a:ea typeface="+mn-ea"/>
          <a:cs typeface="+mn-cs"/>
        </a:defRPr>
      </a:lvl4pPr>
      <a:lvl5pPr marL="8229600" algn="l" defTabSz="4114800" rtl="0" eaLnBrk="1" latinLnBrk="0" hangingPunct="1">
        <a:defRPr sz="8100" kern="1200">
          <a:solidFill>
            <a:schemeClr val="tx1"/>
          </a:solidFill>
          <a:latin typeface="+mn-lt"/>
          <a:ea typeface="+mn-ea"/>
          <a:cs typeface="+mn-cs"/>
        </a:defRPr>
      </a:lvl5pPr>
      <a:lvl6pPr marL="10287000" algn="l" defTabSz="4114800" rtl="0" eaLnBrk="1" latinLnBrk="0" hangingPunct="1">
        <a:defRPr sz="8100" kern="1200">
          <a:solidFill>
            <a:schemeClr val="tx1"/>
          </a:solidFill>
          <a:latin typeface="+mn-lt"/>
          <a:ea typeface="+mn-ea"/>
          <a:cs typeface="+mn-cs"/>
        </a:defRPr>
      </a:lvl6pPr>
      <a:lvl7pPr marL="12344400" algn="l" defTabSz="4114800" rtl="0" eaLnBrk="1" latinLnBrk="0" hangingPunct="1">
        <a:defRPr sz="8100" kern="1200">
          <a:solidFill>
            <a:schemeClr val="tx1"/>
          </a:solidFill>
          <a:latin typeface="+mn-lt"/>
          <a:ea typeface="+mn-ea"/>
          <a:cs typeface="+mn-cs"/>
        </a:defRPr>
      </a:lvl7pPr>
      <a:lvl8pPr marL="14401800" algn="l" defTabSz="4114800" rtl="0" eaLnBrk="1" latinLnBrk="0" hangingPunct="1">
        <a:defRPr sz="8100" kern="1200">
          <a:solidFill>
            <a:schemeClr val="tx1"/>
          </a:solidFill>
          <a:latin typeface="+mn-lt"/>
          <a:ea typeface="+mn-ea"/>
          <a:cs typeface="+mn-cs"/>
        </a:defRPr>
      </a:lvl8pPr>
      <a:lvl9pPr marL="16459200" algn="l" defTabSz="41148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8800000" cy="4320000"/>
          </a:xfrm>
          <a:prstGeom prst="rect">
            <a:avLst/>
          </a:prstGeom>
          <a:solidFill>
            <a:srgbClr val="3442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0" y="0"/>
            <a:ext cx="5760000" cy="5760000"/>
          </a:xfrm>
          <a:prstGeom prst="rect">
            <a:avLst/>
          </a:prstGeom>
          <a:solidFill>
            <a:srgbClr val="47A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600" y="38885400"/>
            <a:ext cx="28800000" cy="4320000"/>
          </a:xfrm>
          <a:prstGeom prst="rect">
            <a:avLst/>
          </a:prstGeom>
          <a:solidFill>
            <a:srgbClr val="47A5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6336904" y="655337"/>
            <a:ext cx="21602400" cy="2585323"/>
          </a:xfrm>
          <a:prstGeom prst="rect">
            <a:avLst/>
          </a:prstGeom>
          <a:noFill/>
        </p:spPr>
        <p:txBody>
          <a:bodyPr wrap="square" rtlCol="0">
            <a:spAutoFit/>
          </a:bodyPr>
          <a:lstStyle/>
          <a:p>
            <a:r>
              <a:rPr lang="fr-FR" b="1" cap="all" spc="-150" dirty="0" err="1" smtClean="0">
                <a:solidFill>
                  <a:schemeClr val="bg1"/>
                </a:solidFill>
                <a:latin typeface="Myriad Pro" pitchFamily="34" charset="0"/>
              </a:rPr>
              <a:t>Frow</a:t>
            </a:r>
            <a:r>
              <a:rPr lang="fr-FR" b="1" cap="all" spc="-150" dirty="0" smtClean="0">
                <a:solidFill>
                  <a:schemeClr val="bg1"/>
                </a:solidFill>
                <a:latin typeface="Myriad Pro" pitchFamily="34" charset="0"/>
              </a:rPr>
              <a:t> </a:t>
            </a:r>
            <a:r>
              <a:rPr lang="fr-FR" b="1" cap="all" spc="-150" dirty="0" err="1" smtClean="0">
                <a:solidFill>
                  <a:schemeClr val="bg1"/>
                </a:solidFill>
                <a:latin typeface="Myriad Pro" pitchFamily="34" charset="0"/>
              </a:rPr>
              <a:t>raw</a:t>
            </a:r>
            <a:r>
              <a:rPr lang="fr-FR" b="1" cap="all" spc="-150" dirty="0" smtClean="0">
                <a:solidFill>
                  <a:schemeClr val="bg1"/>
                </a:solidFill>
                <a:latin typeface="Myriad Pro" pitchFamily="34" charset="0"/>
              </a:rPr>
              <a:t> data to web services</a:t>
            </a:r>
          </a:p>
          <a:p>
            <a:r>
              <a:rPr lang="fr-FR" cap="all" spc="-150" dirty="0" smtClean="0">
                <a:solidFill>
                  <a:schemeClr val="bg1"/>
                </a:solidFill>
                <a:latin typeface="Myriad Pro" pitchFamily="34" charset="0"/>
              </a:rPr>
              <a:t>The french </a:t>
            </a:r>
            <a:r>
              <a:rPr lang="fr-FR" cap="all" spc="-150" dirty="0" err="1" smtClean="0">
                <a:solidFill>
                  <a:schemeClr val="bg1"/>
                </a:solidFill>
                <a:latin typeface="Myriad Pro" pitchFamily="34" charset="0"/>
              </a:rPr>
              <a:t>soil</a:t>
            </a:r>
            <a:r>
              <a:rPr lang="fr-FR" cap="all" spc="-150" dirty="0" smtClean="0">
                <a:solidFill>
                  <a:schemeClr val="bg1"/>
                </a:solidFill>
                <a:latin typeface="Myriad Pro" pitchFamily="34" charset="0"/>
              </a:rPr>
              <a:t> information system</a:t>
            </a:r>
            <a:endParaRPr lang="fr-FR" cap="all" spc="-150" dirty="0">
              <a:solidFill>
                <a:schemeClr val="bg1"/>
              </a:solidFill>
              <a:latin typeface="Myriad Pro" pitchFamily="34" charset="0"/>
            </a:endParaRPr>
          </a:p>
        </p:txBody>
      </p:sp>
      <p:sp>
        <p:nvSpPr>
          <p:cNvPr id="8" name="ZoneTexte 7"/>
          <p:cNvSpPr txBox="1"/>
          <p:nvPr/>
        </p:nvSpPr>
        <p:spPr>
          <a:xfrm>
            <a:off x="6336904" y="4680820"/>
            <a:ext cx="21602400" cy="707886"/>
          </a:xfrm>
          <a:prstGeom prst="rect">
            <a:avLst/>
          </a:prstGeom>
          <a:noFill/>
        </p:spPr>
        <p:txBody>
          <a:bodyPr wrap="square" rtlCol="0">
            <a:spAutoFit/>
          </a:bodyPr>
          <a:lstStyle/>
          <a:p>
            <a:r>
              <a:rPr lang="fr-FR" sz="4000" b="1" cap="all" spc="-150" dirty="0">
                <a:solidFill>
                  <a:srgbClr val="344248"/>
                </a:solidFill>
                <a:latin typeface="Myriad Pro" pitchFamily="34" charset="0"/>
              </a:rPr>
              <a:t>B. Toutain </a:t>
            </a:r>
            <a:r>
              <a:rPr lang="fr-FR" sz="4000" b="1" cap="all" spc="-150" baseline="30000" dirty="0">
                <a:solidFill>
                  <a:srgbClr val="344248"/>
                </a:solidFill>
                <a:latin typeface="Myriad Pro" pitchFamily="34" charset="0"/>
              </a:rPr>
              <a:t>1</a:t>
            </a:r>
            <a:r>
              <a:rPr lang="fr-FR" sz="4000" b="1" cap="all" spc="-150" dirty="0">
                <a:solidFill>
                  <a:srgbClr val="344248"/>
                </a:solidFill>
                <a:latin typeface="Myriad Pro" pitchFamily="34" charset="0"/>
              </a:rPr>
              <a:t> , N. </a:t>
            </a:r>
            <a:r>
              <a:rPr lang="fr-FR" sz="4000" b="1" cap="all" spc="-150" dirty="0" err="1">
                <a:solidFill>
                  <a:srgbClr val="344248"/>
                </a:solidFill>
                <a:latin typeface="Myriad Pro" pitchFamily="34" charset="0"/>
              </a:rPr>
              <a:t>Saby</a:t>
            </a:r>
            <a:r>
              <a:rPr lang="fr-FR" sz="4000" b="1" cap="all" spc="-150" dirty="0">
                <a:solidFill>
                  <a:srgbClr val="344248"/>
                </a:solidFill>
                <a:latin typeface="Myriad Pro" pitchFamily="34" charset="0"/>
              </a:rPr>
              <a:t> </a:t>
            </a:r>
            <a:r>
              <a:rPr lang="fr-FR" sz="4000" b="1" cap="all" spc="-150" baseline="30000" dirty="0">
                <a:solidFill>
                  <a:srgbClr val="344248"/>
                </a:solidFill>
                <a:latin typeface="Myriad Pro" pitchFamily="34" charset="0"/>
              </a:rPr>
              <a:t>1</a:t>
            </a:r>
            <a:r>
              <a:rPr lang="fr-FR" sz="4000" b="1" cap="all" spc="-150" dirty="0">
                <a:solidFill>
                  <a:srgbClr val="344248"/>
                </a:solidFill>
                <a:latin typeface="Myriad Pro" pitchFamily="34" charset="0"/>
              </a:rPr>
              <a:t> , M. Martin </a:t>
            </a:r>
            <a:r>
              <a:rPr lang="fr-FR" sz="4000" b="1" cap="all" spc="-150" baseline="30000" dirty="0">
                <a:solidFill>
                  <a:srgbClr val="344248"/>
                </a:solidFill>
                <a:latin typeface="Myriad Pro" pitchFamily="34" charset="0"/>
              </a:rPr>
              <a:t>1</a:t>
            </a:r>
            <a:r>
              <a:rPr lang="fr-FR" sz="4000" b="1" cap="all" spc="-150" dirty="0">
                <a:solidFill>
                  <a:srgbClr val="344248"/>
                </a:solidFill>
                <a:latin typeface="Myriad Pro" pitchFamily="34" charset="0"/>
              </a:rPr>
              <a:t> , F. Millet </a:t>
            </a:r>
            <a:r>
              <a:rPr lang="fr-FR" sz="4000" b="1" cap="all" spc="-150" baseline="30000" dirty="0">
                <a:solidFill>
                  <a:srgbClr val="344248"/>
                </a:solidFill>
                <a:latin typeface="Myriad Pro" pitchFamily="34" charset="0"/>
              </a:rPr>
              <a:t>1</a:t>
            </a:r>
            <a:r>
              <a:rPr lang="fr-FR" sz="4000" b="1" cap="all" spc="-150" dirty="0">
                <a:solidFill>
                  <a:srgbClr val="344248"/>
                </a:solidFill>
                <a:latin typeface="Myriad Pro" pitchFamily="34" charset="0"/>
              </a:rPr>
              <a:t> , J.-P. Chenu </a:t>
            </a:r>
            <a:r>
              <a:rPr lang="fr-FR" sz="4000" b="1" cap="all" spc="-150" baseline="30000" dirty="0">
                <a:solidFill>
                  <a:srgbClr val="344248"/>
                </a:solidFill>
                <a:latin typeface="Myriad Pro" pitchFamily="34" charset="0"/>
              </a:rPr>
              <a:t>1</a:t>
            </a:r>
            <a:r>
              <a:rPr lang="fr-FR" sz="4000" b="1" cap="all" spc="-150" dirty="0">
                <a:solidFill>
                  <a:srgbClr val="344248"/>
                </a:solidFill>
                <a:latin typeface="Myriad Pro" pitchFamily="34" charset="0"/>
              </a:rPr>
              <a:t> , J.-B. Paroissien </a:t>
            </a:r>
            <a:r>
              <a:rPr lang="fr-FR" sz="4000" b="1" cap="all" spc="-150" baseline="30000" dirty="0">
                <a:solidFill>
                  <a:srgbClr val="344248"/>
                </a:solidFill>
                <a:latin typeface="Myriad Pro" pitchFamily="34" charset="0"/>
              </a:rPr>
              <a:t>1</a:t>
            </a:r>
            <a:r>
              <a:rPr lang="fr-FR" sz="4000" b="1" cap="all" spc="-150" dirty="0">
                <a:solidFill>
                  <a:srgbClr val="344248"/>
                </a:solidFill>
                <a:latin typeface="Myriad Pro" pitchFamily="34" charset="0"/>
              </a:rPr>
              <a:t> , M. </a:t>
            </a:r>
            <a:r>
              <a:rPr lang="fr-FR" sz="4000" b="1" cap="all" spc="-150" dirty="0" err="1">
                <a:solidFill>
                  <a:srgbClr val="344248"/>
                </a:solidFill>
                <a:latin typeface="Myriad Pro" pitchFamily="34" charset="0"/>
              </a:rPr>
              <a:t>Bardy</a:t>
            </a:r>
            <a:r>
              <a:rPr lang="fr-FR" sz="4000" b="1" cap="all" spc="-150" dirty="0">
                <a:solidFill>
                  <a:srgbClr val="344248"/>
                </a:solidFill>
                <a:latin typeface="Myriad Pro" pitchFamily="34" charset="0"/>
              </a:rPr>
              <a:t> </a:t>
            </a:r>
            <a:r>
              <a:rPr lang="fr-FR" sz="4000" b="1" cap="all" spc="-150" baseline="30000" dirty="0" smtClean="0">
                <a:solidFill>
                  <a:srgbClr val="344248"/>
                </a:solidFill>
                <a:latin typeface="Myriad Pro" pitchFamily="34" charset="0"/>
              </a:rPr>
              <a:t>1</a:t>
            </a:r>
            <a:endParaRPr lang="fr-FR" sz="4000" b="1" cap="all" spc="-150" baseline="30000" dirty="0">
              <a:solidFill>
                <a:srgbClr val="344248"/>
              </a:solidFill>
              <a:latin typeface="Myriad Pro" pitchFamily="34" charset="0"/>
            </a:endParaRPr>
          </a:p>
        </p:txBody>
      </p:sp>
      <p:pic>
        <p:nvPicPr>
          <p:cNvPr id="9" name="Imag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7866" y="879869"/>
            <a:ext cx="4738918" cy="1942555"/>
          </a:xfrm>
          <a:prstGeom prst="rect">
            <a:avLst/>
          </a:prstGeom>
        </p:spPr>
      </p:pic>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2738" y="40068721"/>
            <a:ext cx="4537262" cy="1859893"/>
          </a:xfrm>
          <a:prstGeom prst="rect">
            <a:avLst/>
          </a:prstGeom>
        </p:spPr>
      </p:pic>
      <p:pic>
        <p:nvPicPr>
          <p:cNvPr id="13" name="Imag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955993" y="38976572"/>
            <a:ext cx="6423471" cy="6498512"/>
          </a:xfrm>
          <a:prstGeom prst="rect">
            <a:avLst/>
          </a:prstGeom>
        </p:spPr>
      </p:pic>
      <p:pic>
        <p:nvPicPr>
          <p:cNvPr id="14" name="Imag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906856" y="40183423"/>
            <a:ext cx="3244947" cy="1630488"/>
          </a:xfrm>
          <a:prstGeom prst="rect">
            <a:avLst/>
          </a:prstGeom>
        </p:spPr>
      </p:pic>
      <p:sp>
        <p:nvSpPr>
          <p:cNvPr id="15" name="CustomShape 9"/>
          <p:cNvSpPr/>
          <p:nvPr/>
        </p:nvSpPr>
        <p:spPr>
          <a:xfrm>
            <a:off x="6409080" y="40235760"/>
            <a:ext cx="12025168" cy="1692854"/>
          </a:xfrm>
          <a:prstGeom prst="rect">
            <a:avLst/>
          </a:prstGeom>
          <a:noFill/>
          <a:ln>
            <a:noFill/>
          </a:ln>
        </p:spPr>
        <p:txBody>
          <a:bodyPr lIns="90000" tIns="45000" rIns="90000" bIns="45000"/>
          <a:lstStyle/>
          <a:p>
            <a:pPr>
              <a:lnSpc>
                <a:spcPct val="100000"/>
              </a:lnSpc>
            </a:pPr>
            <a:r>
              <a:rPr lang="fr-FR" sz="2800" baseline="30000" dirty="0">
                <a:solidFill>
                  <a:srgbClr val="FFFFFF"/>
                </a:solidFill>
                <a:latin typeface="Myriad Pro"/>
              </a:rPr>
              <a:t>1 </a:t>
            </a:r>
            <a:r>
              <a:rPr lang="fr-FR" sz="2800" dirty="0">
                <a:solidFill>
                  <a:srgbClr val="FFFFFF"/>
                </a:solidFill>
                <a:latin typeface="Myriad Pro"/>
              </a:rPr>
              <a:t>INRA US 1106 INFOSOL </a:t>
            </a:r>
            <a:endParaRPr dirty="0"/>
          </a:p>
          <a:p>
            <a:pPr>
              <a:lnSpc>
                <a:spcPct val="100000"/>
              </a:lnSpc>
            </a:pPr>
            <a:endParaRPr lang="fr-FR" sz="2800" dirty="0" smtClean="0">
              <a:solidFill>
                <a:srgbClr val="FFFFFF"/>
              </a:solidFill>
              <a:latin typeface="Myriad Pro"/>
            </a:endParaRPr>
          </a:p>
          <a:p>
            <a:pPr>
              <a:lnSpc>
                <a:spcPct val="100000"/>
              </a:lnSpc>
            </a:pPr>
            <a:r>
              <a:rPr lang="fr-FR" sz="2800" dirty="0" smtClean="0">
                <a:solidFill>
                  <a:srgbClr val="FFFFFF"/>
                </a:solidFill>
                <a:latin typeface="Myriad Pro"/>
              </a:rPr>
              <a:t>Centre </a:t>
            </a:r>
            <a:r>
              <a:rPr lang="fr-FR" sz="2800" dirty="0">
                <a:solidFill>
                  <a:srgbClr val="FFFFFF"/>
                </a:solidFill>
                <a:latin typeface="Myriad Pro"/>
              </a:rPr>
              <a:t>Val de Loire,</a:t>
            </a:r>
            <a:endParaRPr dirty="0"/>
          </a:p>
          <a:p>
            <a:pPr>
              <a:lnSpc>
                <a:spcPct val="100000"/>
              </a:lnSpc>
            </a:pPr>
            <a:r>
              <a:rPr lang="fr-FR" sz="2800" dirty="0">
                <a:solidFill>
                  <a:srgbClr val="FFFFFF"/>
                </a:solidFill>
                <a:latin typeface="Myriad Pro"/>
              </a:rPr>
              <a:t>2163 Avenue de la Pomme de Pin, CS 40001 Ardon, 45075 Orléans </a:t>
            </a:r>
            <a:endParaRPr dirty="0"/>
          </a:p>
        </p:txBody>
      </p:sp>
      <p:sp>
        <p:nvSpPr>
          <p:cNvPr id="2" name="Rectangle 1"/>
          <p:cNvSpPr/>
          <p:nvPr/>
        </p:nvSpPr>
        <p:spPr>
          <a:xfrm>
            <a:off x="498866" y="7438599"/>
            <a:ext cx="27512446" cy="7478970"/>
          </a:xfrm>
          <a:prstGeom prst="rect">
            <a:avLst/>
          </a:prstGeom>
        </p:spPr>
        <p:txBody>
          <a:bodyPr wrap="square">
            <a:spAutoFit/>
          </a:bodyPr>
          <a:lstStyle/>
          <a:p>
            <a:pPr algn="just"/>
            <a:endParaRPr lang="fr-FR" sz="3200" dirty="0"/>
          </a:p>
          <a:p>
            <a:pPr algn="just"/>
            <a:r>
              <a:rPr lang="en-US" sz="3200" dirty="0"/>
              <a:t> At the French national level, soil data are collected according to harmonized protocols and formats in the frame of the French Soil Scientific Interest Group (</a:t>
            </a:r>
            <a:r>
              <a:rPr lang="en-US" sz="3200" dirty="0" err="1"/>
              <a:t>Gis</a:t>
            </a:r>
            <a:r>
              <a:rPr lang="en-US" sz="3200" dirty="0"/>
              <a:t> Sol)</a:t>
            </a:r>
            <a:r>
              <a:rPr lang="en-US" sz="3200" baseline="30000" dirty="0"/>
              <a:t>1</a:t>
            </a:r>
            <a:r>
              <a:rPr lang="en-US" sz="3200" dirty="0"/>
              <a:t>, created in 2001 in response to a need to inventory and monitor French </a:t>
            </a:r>
            <a:r>
              <a:rPr lang="en-US" sz="3200" dirty="0" smtClean="0"/>
              <a:t>soils</a:t>
            </a:r>
            <a:r>
              <a:rPr lang="en-US" sz="3200" dirty="0"/>
              <a:t>. Data collection is based on a network of partners with a national coverage coordinated by the </a:t>
            </a:r>
            <a:r>
              <a:rPr lang="en-US" sz="3200" dirty="0" err="1"/>
              <a:t>Inra</a:t>
            </a:r>
            <a:r>
              <a:rPr lang="en-US" sz="3200" dirty="0"/>
              <a:t> </a:t>
            </a:r>
            <a:r>
              <a:rPr lang="en-US" sz="3200" dirty="0" err="1"/>
              <a:t>InfoSol</a:t>
            </a:r>
            <a:r>
              <a:rPr lang="en-US" sz="3200" dirty="0"/>
              <a:t> unit that ensures the homogeneity and quality of data. Data are stored in harmonized formats in the French soil information system. </a:t>
            </a:r>
          </a:p>
          <a:p>
            <a:pPr algn="just"/>
            <a:r>
              <a:rPr lang="en-US" sz="3200" dirty="0" smtClean="0"/>
              <a:t>The </a:t>
            </a:r>
            <a:r>
              <a:rPr lang="en-US" sz="3200" dirty="0"/>
              <a:t>first ten years of </a:t>
            </a:r>
            <a:r>
              <a:rPr lang="en-US" sz="3200" dirty="0" err="1"/>
              <a:t>Gis</a:t>
            </a:r>
            <a:r>
              <a:rPr lang="en-US" sz="3200" dirty="0"/>
              <a:t> Sol were dedicated to the amplification of existing </a:t>
            </a:r>
            <a:r>
              <a:rPr lang="en-US" sz="3200" dirty="0" err="1"/>
              <a:t>programmes</a:t>
            </a:r>
            <a:r>
              <a:rPr lang="en-US" sz="3200" dirty="0"/>
              <a:t> of soil survey and soil test collection, as well as the set-up of a national soil monitoring </a:t>
            </a:r>
            <a:r>
              <a:rPr lang="en-US" sz="3200" dirty="0" err="1"/>
              <a:t>programme</a:t>
            </a:r>
            <a:r>
              <a:rPr lang="en-US" sz="3200" dirty="0"/>
              <a:t>. France now has: </a:t>
            </a:r>
          </a:p>
          <a:p>
            <a:pPr marL="457200" indent="-457200" algn="just">
              <a:buFont typeface="Arial" panose="020B0604020202020204" pitchFamily="34" charset="0"/>
              <a:buChar char="•"/>
            </a:pPr>
            <a:r>
              <a:rPr lang="en-US" sz="3200" dirty="0" smtClean="0"/>
              <a:t>an </a:t>
            </a:r>
            <a:r>
              <a:rPr lang="en-US" sz="3200" dirty="0"/>
              <a:t>operational soil monitoring network, whose second sampling campaign that has just started </a:t>
            </a:r>
          </a:p>
          <a:p>
            <a:pPr marL="457200" indent="-457200" algn="just">
              <a:buFont typeface="Arial" panose="020B0604020202020204" pitchFamily="34" charset="0"/>
              <a:buChar char="•"/>
            </a:pPr>
            <a:r>
              <a:rPr lang="en-US" sz="3200" dirty="0" smtClean="0"/>
              <a:t>a </a:t>
            </a:r>
            <a:r>
              <a:rPr lang="en-US" sz="3200" dirty="0"/>
              <a:t>national soil map coverage at 1/250 000 almost complete </a:t>
            </a:r>
          </a:p>
          <a:p>
            <a:pPr marL="457200" indent="-457200" algn="just">
              <a:buFont typeface="Arial" panose="020B0604020202020204" pitchFamily="34" charset="0"/>
              <a:buChar char="•"/>
            </a:pPr>
            <a:r>
              <a:rPr lang="en-US" sz="3200" dirty="0" smtClean="0"/>
              <a:t>an </a:t>
            </a:r>
            <a:r>
              <a:rPr lang="en-US" sz="3200" dirty="0"/>
              <a:t>ongoing process for soil test collection </a:t>
            </a:r>
          </a:p>
          <a:p>
            <a:pPr algn="just"/>
            <a:r>
              <a:rPr lang="en-US" sz="3200" dirty="0" smtClean="0"/>
              <a:t>At </a:t>
            </a:r>
            <a:r>
              <a:rPr lang="en-US" sz="3200" dirty="0"/>
              <a:t>the end of this first period, large dataset covering the whole national territory had been produced. Together with an increased awareness on soil and a context of data opening, this generated a growing interest in these datasets, and a higher number of requests for data, treated on an individual basis. Furthermore, data users reported difficulties in the appropriation of the data, in relation with the relational structure of databases, imposed by the need for data integrity and unicity. In 2012, the </a:t>
            </a:r>
            <a:r>
              <a:rPr lang="en-US" sz="3200" dirty="0" err="1"/>
              <a:t>Gis</a:t>
            </a:r>
            <a:r>
              <a:rPr lang="en-US" sz="3200" dirty="0"/>
              <a:t> Sol endorsed a new agreement, encompassing an objective of increasing data dissemination. </a:t>
            </a:r>
          </a:p>
          <a:p>
            <a:pPr algn="just"/>
            <a:r>
              <a:rPr lang="en-US" sz="3200" b="1" dirty="0" smtClean="0"/>
              <a:t>To </a:t>
            </a:r>
            <a:r>
              <a:rPr lang="en-US" sz="3200" b="1" dirty="0"/>
              <a:t>achieve this new objective, the French national soil information system was totally redesigned, based on business intelligence models developed by Inmon</a:t>
            </a:r>
            <a:r>
              <a:rPr lang="en-US" sz="3200" b="1" baseline="30000" dirty="0"/>
              <a:t>2</a:t>
            </a:r>
            <a:r>
              <a:rPr lang="en-US" sz="3200" b="1" dirty="0"/>
              <a:t>. The French soil information system now has three components (figure </a:t>
            </a:r>
            <a:r>
              <a:rPr lang="en-US" sz="3200" b="1" dirty="0" smtClean="0"/>
              <a:t>1). </a:t>
            </a:r>
            <a:endParaRPr lang="fr-FR" sz="3200" b="1" dirty="0"/>
          </a:p>
        </p:txBody>
      </p:sp>
      <p:sp>
        <p:nvSpPr>
          <p:cNvPr id="3" name="Rectangle 2"/>
          <p:cNvSpPr/>
          <p:nvPr/>
        </p:nvSpPr>
        <p:spPr>
          <a:xfrm>
            <a:off x="498866" y="17570252"/>
            <a:ext cx="12020592" cy="14865608"/>
          </a:xfrm>
          <a:prstGeom prst="rect">
            <a:avLst/>
          </a:prstGeom>
        </p:spPr>
        <p:txBody>
          <a:bodyPr wrap="square">
            <a:spAutoFit/>
          </a:bodyPr>
          <a:lstStyle/>
          <a:p>
            <a:pPr algn="just"/>
            <a:r>
              <a:rPr lang="en-US" sz="3200" i="1" u="sng" dirty="0"/>
              <a:t>Operational information systems</a:t>
            </a:r>
            <a:r>
              <a:rPr lang="en-US" sz="3200" i="1" dirty="0"/>
              <a:t> </a:t>
            </a:r>
            <a:r>
              <a:rPr lang="en-US" sz="3200" dirty="0"/>
              <a:t>(A on figure 1): Soil data are stored in databases using harmonized national formats. Data are inserted either directly by partners in charge of soil description and sampling using user-friendly web interfaces, or inserted by the </a:t>
            </a:r>
            <a:r>
              <a:rPr lang="en-US" sz="3200" dirty="0" err="1"/>
              <a:t>Inra</a:t>
            </a:r>
            <a:r>
              <a:rPr lang="en-US" sz="3200" dirty="0"/>
              <a:t> </a:t>
            </a:r>
            <a:r>
              <a:rPr lang="en-US" sz="3200" dirty="0" err="1"/>
              <a:t>InfoSol</a:t>
            </a:r>
            <a:r>
              <a:rPr lang="en-US" sz="3200" dirty="0"/>
              <a:t> Unit. Databases are coupled with a tool, called </a:t>
            </a:r>
            <a:r>
              <a:rPr lang="en-US" sz="3200" dirty="0" err="1"/>
              <a:t>Sivercoh</a:t>
            </a:r>
            <a:r>
              <a:rPr lang="en-US" sz="3200" dirty="0"/>
              <a:t>, used for performing quality checks on the data. This tool is configured with sets of requests aiming at checking the consistency of databases, which are applied to every new database, with a system to track inconsistencies and any corrections of the data. </a:t>
            </a:r>
          </a:p>
          <a:p>
            <a:pPr algn="just"/>
            <a:endParaRPr lang="en-US" sz="3200" i="1" u="sng" dirty="0" smtClean="0"/>
          </a:p>
          <a:p>
            <a:pPr algn="just"/>
            <a:r>
              <a:rPr lang="en-US" sz="3200" i="1" u="sng" dirty="0" smtClean="0"/>
              <a:t>Decision </a:t>
            </a:r>
            <a:r>
              <a:rPr lang="en-US" sz="3200" i="1" u="sng" dirty="0"/>
              <a:t>support information system</a:t>
            </a:r>
            <a:r>
              <a:rPr lang="en-US" sz="3200" i="1" dirty="0"/>
              <a:t> </a:t>
            </a:r>
            <a:r>
              <a:rPr lang="en-US" sz="3200" dirty="0"/>
              <a:t>(B on figure 1): Soil data as well as external multi-sources data used as </a:t>
            </a:r>
            <a:r>
              <a:rPr lang="en-US" sz="3200" dirty="0" err="1"/>
              <a:t>covariables</a:t>
            </a:r>
            <a:r>
              <a:rPr lang="en-US" sz="3200" dirty="0"/>
              <a:t> in soil data processing are inserted in a data warehouse (figure 2), where they undergo a first step called “data staging”. In this step, multi-source data with various formats are first </a:t>
            </a:r>
            <a:r>
              <a:rPr lang="en-US" sz="3200" dirty="0" smtClean="0"/>
              <a:t>homogenized </a:t>
            </a:r>
            <a:r>
              <a:rPr lang="en-US" sz="3200" dirty="0"/>
              <a:t>into a common database system. They are then transformed using Extract, Transform and Load (ETL) processes and linked to international reference data in order to make datasets interoperable. Every data transformation is traced and repeatable. Data are then filtered, aggregated and made available </a:t>
            </a:r>
            <a:r>
              <a:rPr lang="en-US" sz="3200" i="1" dirty="0"/>
              <a:t>via </a:t>
            </a:r>
            <a:r>
              <a:rPr lang="en-US" sz="3200" dirty="0" err="1"/>
              <a:t>datamarts</a:t>
            </a:r>
            <a:r>
              <a:rPr lang="en-US" sz="3200" dirty="0"/>
              <a:t> designed to meet the needs of specific users. </a:t>
            </a:r>
            <a:endParaRPr lang="en-US" sz="3200" dirty="0" smtClean="0"/>
          </a:p>
          <a:p>
            <a:pPr algn="just"/>
            <a:endParaRPr lang="en-US" sz="3200" i="1" u="sng" dirty="0" smtClean="0"/>
          </a:p>
          <a:p>
            <a:pPr algn="just"/>
            <a:r>
              <a:rPr lang="en-US" sz="3200" i="1" u="sng" dirty="0" smtClean="0"/>
              <a:t>Statistical </a:t>
            </a:r>
            <a:r>
              <a:rPr lang="en-US" sz="3200" i="1" u="sng" dirty="0"/>
              <a:t>information system </a:t>
            </a:r>
            <a:r>
              <a:rPr lang="en-US" sz="3200" dirty="0"/>
              <a:t>(C on figure 1): Scripts used for processing data in order to produce maps of soil properties or indicators are stored in the statistical information system. They are linked on the one end to </a:t>
            </a:r>
            <a:r>
              <a:rPr lang="en-US" sz="3200" dirty="0" err="1"/>
              <a:t>datamarts</a:t>
            </a:r>
            <a:r>
              <a:rPr lang="en-US" sz="3200" dirty="0"/>
              <a:t> stored in the decision support information system, and on the other end to a </a:t>
            </a:r>
            <a:r>
              <a:rPr lang="en-US" sz="3200" dirty="0" err="1"/>
              <a:t>Geoserver</a:t>
            </a:r>
            <a:r>
              <a:rPr lang="en-US" sz="3200" dirty="0"/>
              <a:t> that is then used to produce web services. </a:t>
            </a:r>
            <a:endParaRPr lang="en-US" sz="3200" dirty="0" smtClean="0"/>
          </a:p>
          <a:p>
            <a:pPr algn="just"/>
            <a:endParaRPr lang="en-US" sz="3200" dirty="0"/>
          </a:p>
          <a:p>
            <a:pPr algn="just"/>
            <a:r>
              <a:rPr lang="en-US" sz="3200" dirty="0"/>
              <a:t>In every component, data are described by extensive metadata meeting international standards. </a:t>
            </a:r>
            <a:endParaRPr lang="fr-FR" sz="3200" dirty="0"/>
          </a:p>
        </p:txBody>
      </p:sp>
      <p:sp>
        <p:nvSpPr>
          <p:cNvPr id="18" name="Rectangle 17"/>
          <p:cNvSpPr/>
          <p:nvPr/>
        </p:nvSpPr>
        <p:spPr>
          <a:xfrm>
            <a:off x="498866" y="34734285"/>
            <a:ext cx="27440438" cy="2062103"/>
          </a:xfrm>
          <a:prstGeom prst="rect">
            <a:avLst/>
          </a:prstGeom>
        </p:spPr>
        <p:txBody>
          <a:bodyPr wrap="square">
            <a:spAutoFit/>
          </a:bodyPr>
          <a:lstStyle/>
          <a:p>
            <a:pPr algn="just"/>
            <a:r>
              <a:rPr lang="en-US" sz="3200" dirty="0"/>
              <a:t>Redesigning the French soil information system thus improves the efficiency of data validation, storage, processing and dissemination. It enhances its quality by avoiding as much as possible errors and inconsistencies and by assuring the traceability of the transformations performed. Furthermore, transformation steps used to integrate data in the </a:t>
            </a:r>
            <a:r>
              <a:rPr lang="en-US" sz="3200" dirty="0" err="1"/>
              <a:t>datawarehouse</a:t>
            </a:r>
            <a:r>
              <a:rPr lang="en-US" sz="3200" dirty="0"/>
              <a:t> </a:t>
            </a:r>
            <a:r>
              <a:rPr lang="en-US" sz="3200" dirty="0" smtClean="0"/>
              <a:t>facilitate </a:t>
            </a:r>
            <a:r>
              <a:rPr lang="en-US" sz="3200" dirty="0"/>
              <a:t>data appropriation, since they are available in tables rather than in relational databases. It thus highly improves data accessibility and visibility, and enables easier and more frequent updates of available data. </a:t>
            </a:r>
            <a:endParaRPr lang="fr-FR" sz="3200" dirty="0"/>
          </a:p>
        </p:txBody>
      </p:sp>
      <p:sp>
        <p:nvSpPr>
          <p:cNvPr id="19" name="CustomShape 22"/>
          <p:cNvSpPr/>
          <p:nvPr/>
        </p:nvSpPr>
        <p:spPr>
          <a:xfrm>
            <a:off x="518040" y="37220759"/>
            <a:ext cx="27655200" cy="1519845"/>
          </a:xfrm>
          <a:prstGeom prst="rect">
            <a:avLst/>
          </a:prstGeom>
          <a:noFill/>
          <a:ln>
            <a:noFill/>
          </a:ln>
        </p:spPr>
        <p:txBody>
          <a:bodyPr lIns="90000" tIns="45000" rIns="90000" bIns="45000"/>
          <a:lstStyle/>
          <a:p>
            <a:pPr>
              <a:lnSpc>
                <a:spcPct val="100000"/>
              </a:lnSpc>
            </a:pPr>
            <a:r>
              <a:rPr lang="fr-FR" sz="2000" b="1" dirty="0">
                <a:solidFill>
                  <a:srgbClr val="000000"/>
                </a:solidFill>
                <a:latin typeface="Myriad Pro"/>
              </a:rPr>
              <a:t>Références</a:t>
            </a:r>
            <a:endParaRPr sz="2000" dirty="0"/>
          </a:p>
          <a:p>
            <a:r>
              <a:rPr lang="fr-FR" sz="2000" dirty="0"/>
              <a:t>1. https://www.gissol.fr/ </a:t>
            </a:r>
          </a:p>
          <a:p>
            <a:r>
              <a:rPr lang="en-US" sz="2000" dirty="0"/>
              <a:t>2. W.H. Inmon, John Wiley &amp; Sons; 576 p. (2005) </a:t>
            </a:r>
          </a:p>
          <a:p>
            <a:r>
              <a:rPr lang="fr-FR" sz="2000" dirty="0"/>
              <a:t>3. A.C. Richer de Forges et al., </a:t>
            </a:r>
            <a:r>
              <a:rPr lang="fr-FR" sz="2000" i="1" dirty="0"/>
              <a:t>Etude et Gestion des Sols </a:t>
            </a:r>
            <a:r>
              <a:rPr lang="fr-FR" sz="2000" b="1" dirty="0"/>
              <a:t>21</a:t>
            </a:r>
            <a:r>
              <a:rPr lang="fr-FR" sz="2000" dirty="0"/>
              <a:t>, pp. 25-36 (2014) </a:t>
            </a:r>
          </a:p>
          <a:p>
            <a:r>
              <a:rPr lang="fr-FR" sz="2000" dirty="0"/>
              <a:t>4. http://annuaires.gissol.fr/applicasol </a:t>
            </a:r>
            <a:endParaRPr sz="2000" dirty="0"/>
          </a:p>
        </p:txBody>
      </p:sp>
      <p:sp>
        <p:nvSpPr>
          <p:cNvPr id="20" name="Rectangle à coins arrondis 19"/>
          <p:cNvSpPr/>
          <p:nvPr/>
        </p:nvSpPr>
        <p:spPr>
          <a:xfrm>
            <a:off x="518040" y="6120980"/>
            <a:ext cx="27655200" cy="1440160"/>
          </a:xfrm>
          <a:prstGeom prst="roundRect">
            <a:avLst/>
          </a:prstGeom>
          <a:solidFill>
            <a:srgbClr val="344248"/>
          </a:solidFill>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r>
              <a:rPr lang="fr-FR" sz="6600" dirty="0" smtClean="0"/>
              <a:t>Introduction</a:t>
            </a:r>
            <a:endParaRPr lang="fr-FR" sz="6600" dirty="0"/>
          </a:p>
        </p:txBody>
      </p:sp>
      <p:sp>
        <p:nvSpPr>
          <p:cNvPr id="21" name="Rectangle à coins arrondis 20"/>
          <p:cNvSpPr/>
          <p:nvPr/>
        </p:nvSpPr>
        <p:spPr>
          <a:xfrm>
            <a:off x="401072" y="15410012"/>
            <a:ext cx="27655200" cy="1440160"/>
          </a:xfrm>
          <a:prstGeom prst="roundRect">
            <a:avLst/>
          </a:prstGeom>
          <a:solidFill>
            <a:srgbClr val="344248"/>
          </a:solidFill>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r>
              <a:rPr lang="fr-FR" sz="6600" dirty="0" smtClean="0"/>
              <a:t>Architecture of the French </a:t>
            </a:r>
            <a:r>
              <a:rPr lang="fr-FR" sz="6600" dirty="0" err="1" smtClean="0"/>
              <a:t>soil</a:t>
            </a:r>
            <a:r>
              <a:rPr lang="fr-FR" sz="6600" dirty="0" smtClean="0"/>
              <a:t> </a:t>
            </a:r>
            <a:r>
              <a:rPr lang="fr-FR" sz="6600" dirty="0" smtClean="0"/>
              <a:t>information </a:t>
            </a:r>
            <a:r>
              <a:rPr lang="fr-FR" sz="6600" dirty="0" smtClean="0"/>
              <a:t>system</a:t>
            </a:r>
            <a:endParaRPr lang="fr-FR" sz="6600" dirty="0"/>
          </a:p>
        </p:txBody>
      </p:sp>
      <p:sp>
        <p:nvSpPr>
          <p:cNvPr id="22" name="Rectangle à coins arrondis 21"/>
          <p:cNvSpPr/>
          <p:nvPr/>
        </p:nvSpPr>
        <p:spPr>
          <a:xfrm>
            <a:off x="518040" y="33118733"/>
            <a:ext cx="27655200" cy="1440160"/>
          </a:xfrm>
          <a:prstGeom prst="roundRect">
            <a:avLst/>
          </a:prstGeom>
          <a:solidFill>
            <a:srgbClr val="344248"/>
          </a:solidFill>
        </p:spPr>
        <p:style>
          <a:lnRef idx="2">
            <a:schemeClr val="accent1">
              <a:shade val="50000"/>
            </a:schemeClr>
          </a:lnRef>
          <a:fillRef idx="1">
            <a:schemeClr val="accent1"/>
          </a:fillRef>
          <a:effectRef idx="0">
            <a:schemeClr val="accent1"/>
          </a:effectRef>
          <a:fontRef idx="minor">
            <a:schemeClr val="lt1"/>
          </a:fontRef>
        </p:style>
        <p:txBody>
          <a:bodyPr lIns="720000" rtlCol="0" anchor="ctr"/>
          <a:lstStyle/>
          <a:p>
            <a:r>
              <a:rPr lang="fr-FR" sz="6600" dirty="0" smtClean="0"/>
              <a:t>Conclusion</a:t>
            </a:r>
            <a:endParaRPr lang="fr-FR" sz="66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72849" y="16994188"/>
            <a:ext cx="11901563" cy="8136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3" name="Groupe 22"/>
          <p:cNvGrpSpPr/>
          <p:nvPr/>
        </p:nvGrpSpPr>
        <p:grpSpPr>
          <a:xfrm>
            <a:off x="14895207" y="25923180"/>
            <a:ext cx="11379205" cy="6952036"/>
            <a:chOff x="71760" y="755501"/>
            <a:chExt cx="9920068" cy="6060588"/>
          </a:xfrm>
        </p:grpSpPr>
        <p:sp>
          <p:nvSpPr>
            <p:cNvPr id="273" name="Chevron 272"/>
            <p:cNvSpPr/>
            <p:nvPr/>
          </p:nvSpPr>
          <p:spPr>
            <a:xfrm>
              <a:off x="2468322" y="1124833"/>
              <a:ext cx="2105019" cy="4320480"/>
            </a:xfrm>
            <a:prstGeom prst="chevron">
              <a:avLst>
                <a:gd name="adj" fmla="val 17575"/>
              </a:avLst>
            </a:prstGeom>
            <a:no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Arial"/>
                <a:ea typeface="DejaVu Sans"/>
                <a:cs typeface="DejaVu Sans"/>
              </a:endParaRPr>
            </a:p>
          </p:txBody>
        </p:sp>
        <p:sp>
          <p:nvSpPr>
            <p:cNvPr id="274" name="Pentagone 273"/>
            <p:cNvSpPr/>
            <p:nvPr/>
          </p:nvSpPr>
          <p:spPr>
            <a:xfrm>
              <a:off x="71760" y="1124833"/>
              <a:ext cx="2143578" cy="4320480"/>
            </a:xfrm>
            <a:prstGeom prst="homePlate">
              <a:avLst>
                <a:gd name="adj" fmla="val 16262"/>
              </a:avLst>
            </a:prstGeom>
            <a:no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275" name="Chevron 274"/>
            <p:cNvSpPr/>
            <p:nvPr/>
          </p:nvSpPr>
          <p:spPr>
            <a:xfrm>
              <a:off x="4826325" y="1043533"/>
              <a:ext cx="2752280" cy="4320480"/>
            </a:xfrm>
            <a:prstGeom prst="chevron">
              <a:avLst>
                <a:gd name="adj" fmla="val 15099"/>
              </a:avLst>
            </a:prstGeom>
            <a:no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Arial"/>
                <a:ea typeface="DejaVu Sans"/>
                <a:cs typeface="DejaVu Sans"/>
              </a:endParaRPr>
            </a:p>
          </p:txBody>
        </p:sp>
        <p:sp>
          <p:nvSpPr>
            <p:cNvPr id="276" name="Chevron 275"/>
            <p:cNvSpPr/>
            <p:nvPr/>
          </p:nvSpPr>
          <p:spPr>
            <a:xfrm>
              <a:off x="7831588" y="1111260"/>
              <a:ext cx="2160240" cy="4320480"/>
            </a:xfrm>
            <a:prstGeom prst="chevron">
              <a:avLst>
                <a:gd name="adj" fmla="val 24764"/>
              </a:avLst>
            </a:prstGeom>
            <a:no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black"/>
                </a:solidFill>
                <a:effectLst/>
                <a:uLnTx/>
                <a:uFillTx/>
                <a:latin typeface="Arial"/>
                <a:ea typeface="DejaVu Sans"/>
                <a:cs typeface="DejaVu Sans"/>
              </a:endParaRPr>
            </a:p>
          </p:txBody>
        </p:sp>
        <p:sp>
          <p:nvSpPr>
            <p:cNvPr id="277" name="Cylindre 276"/>
            <p:cNvSpPr/>
            <p:nvPr/>
          </p:nvSpPr>
          <p:spPr>
            <a:xfrm>
              <a:off x="287784" y="1278924"/>
              <a:ext cx="800419" cy="864096"/>
            </a:xfrm>
            <a:prstGeom prst="can">
              <a:avLst/>
            </a:prstGeom>
            <a:solidFill>
              <a:srgbClr val="C0504D"/>
            </a:solidFill>
            <a:ln w="25400" cap="flat" cmpd="sng" algn="ctr">
              <a:solidFill>
                <a:srgbClr val="C0504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smtClean="0">
                  <a:ln>
                    <a:noFill/>
                  </a:ln>
                  <a:solidFill>
                    <a:prstClr val="white"/>
                  </a:solidFill>
                  <a:effectLst/>
                  <a:uLnTx/>
                  <a:uFillTx/>
                  <a:latin typeface="Berlin Sans FB" panose="020E0602020502020306" pitchFamily="34" charset="0"/>
                  <a:ea typeface="DejaVu Sans"/>
                  <a:cs typeface="DejaVu Sans"/>
                </a:rPr>
                <a:t>Donesol3</a:t>
              </a:r>
            </a:p>
          </p:txBody>
        </p:sp>
        <p:sp>
          <p:nvSpPr>
            <p:cNvPr id="278" name="Cylindre 277"/>
            <p:cNvSpPr/>
            <p:nvPr/>
          </p:nvSpPr>
          <p:spPr>
            <a:xfrm>
              <a:off x="1146174" y="2250596"/>
              <a:ext cx="800419" cy="864096"/>
            </a:xfrm>
            <a:prstGeom prst="can">
              <a:avLst/>
            </a:prstGeom>
            <a:solidFill>
              <a:srgbClr val="9BBB59"/>
            </a:solidFill>
            <a:ln w="25400" cap="flat" cmpd="sng" algn="ctr">
              <a:solidFill>
                <a:srgbClr val="9BBB5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800" b="0" i="0" u="none" strike="noStrike" kern="0" cap="none" spc="0" normalizeH="0" baseline="0" noProof="0" dirty="0" smtClean="0">
                  <a:ln>
                    <a:noFill/>
                  </a:ln>
                  <a:solidFill>
                    <a:prstClr val="white"/>
                  </a:solidFill>
                  <a:effectLst/>
                  <a:uLnTx/>
                  <a:uFillTx/>
                  <a:latin typeface="Arial"/>
                  <a:ea typeface="DejaVu Sans"/>
                  <a:cs typeface="DejaVu Sans"/>
                </a:rPr>
                <a:t>BDAT</a:t>
              </a:r>
            </a:p>
          </p:txBody>
        </p:sp>
        <p:sp>
          <p:nvSpPr>
            <p:cNvPr id="279" name="Cylindre 278"/>
            <p:cNvSpPr/>
            <p:nvPr/>
          </p:nvSpPr>
          <p:spPr>
            <a:xfrm>
              <a:off x="287784" y="3222268"/>
              <a:ext cx="800419" cy="864096"/>
            </a:xfrm>
            <a:prstGeom prst="can">
              <a:avLst/>
            </a:prstGeom>
            <a:solidFill>
              <a:srgbClr val="8064A2"/>
            </a:solidFill>
            <a:ln w="25400" cap="flat" cmpd="sng" algn="ctr">
              <a:solidFill>
                <a:srgbClr val="8064A2">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1" i="0" u="none" strike="noStrike" kern="0" cap="none" spc="0" normalizeH="0" baseline="0" noProof="0" dirty="0" smtClean="0">
                  <a:ln>
                    <a:noFill/>
                  </a:ln>
                  <a:solidFill>
                    <a:prstClr val="white"/>
                  </a:solidFill>
                  <a:effectLst/>
                  <a:uLnTx/>
                  <a:uFillTx/>
                  <a:latin typeface="Arial"/>
                  <a:ea typeface="DejaVu Sans"/>
                  <a:cs typeface="DejaVu Sans"/>
                </a:rPr>
                <a:t>BDETM</a:t>
              </a:r>
            </a:p>
          </p:txBody>
        </p:sp>
        <p:sp>
          <p:nvSpPr>
            <p:cNvPr id="280" name="Organigramme : Multidocument 279"/>
            <p:cNvSpPr/>
            <p:nvPr/>
          </p:nvSpPr>
          <p:spPr>
            <a:xfrm>
              <a:off x="287784" y="4193940"/>
              <a:ext cx="1419726" cy="1130947"/>
            </a:xfrm>
            <a:prstGeom prst="flowChartMultidocument">
              <a:avLst/>
            </a:prstGeom>
            <a:solidFill>
              <a:srgbClr val="4BACC6"/>
            </a:solidFill>
            <a:ln w="25400" cap="flat" cmpd="sng" algn="ctr">
              <a:solidFill>
                <a:srgbClr val="4BACC6">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err="1" smtClean="0">
                  <a:ln>
                    <a:noFill/>
                  </a:ln>
                  <a:solidFill>
                    <a:prstClr val="white"/>
                  </a:solidFill>
                  <a:effectLst/>
                  <a:uLnTx/>
                  <a:uFillTx/>
                  <a:latin typeface="Arial"/>
                  <a:ea typeface="DejaVu Sans"/>
                  <a:cs typeface="DejaVu Sans"/>
                </a:rPr>
                <a:t>Other</a:t>
              </a:r>
              <a:r>
                <a:rPr kumimoji="0" lang="fr-FR" sz="1600" b="0" i="0" u="none" strike="noStrike" kern="0" cap="none" spc="0" normalizeH="0" baseline="0" noProof="0" dirty="0" smtClean="0">
                  <a:ln>
                    <a:noFill/>
                  </a:ln>
                  <a:solidFill>
                    <a:prstClr val="white"/>
                  </a:solidFill>
                  <a:effectLst/>
                  <a:uLnTx/>
                  <a:uFillTx/>
                  <a:latin typeface="Arial"/>
                  <a:ea typeface="DejaVu Sans"/>
                  <a:cs typeface="DejaVu Sans"/>
                </a:rPr>
                <a:t> data sources</a:t>
              </a:r>
            </a:p>
          </p:txBody>
        </p:sp>
        <p:sp>
          <p:nvSpPr>
            <p:cNvPr id="281" name="CustomShape 20"/>
            <p:cNvSpPr/>
            <p:nvPr/>
          </p:nvSpPr>
          <p:spPr>
            <a:xfrm>
              <a:off x="3304983" y="3431748"/>
              <a:ext cx="309600" cy="356400"/>
            </a:xfrm>
            <a:prstGeom prst="rect">
              <a:avLst/>
            </a:prstGeom>
            <a:solidFill>
              <a:srgbClr val="8064A2"/>
            </a:solidFill>
            <a:ln w="25400" cap="flat" cmpd="sng" algn="ctr">
              <a:solidFill>
                <a:sysClr val="window" lastClr="FFFFFF">
                  <a:lumMod val="50000"/>
                </a:sysClr>
              </a:solidFill>
              <a:prstDash val="solid"/>
            </a:ln>
            <a:effectLst/>
          </p:spPr>
        </p:sp>
        <p:sp>
          <p:nvSpPr>
            <p:cNvPr id="282" name="CustomShape 32"/>
            <p:cNvSpPr/>
            <p:nvPr/>
          </p:nvSpPr>
          <p:spPr>
            <a:xfrm>
              <a:off x="3304983" y="2787564"/>
              <a:ext cx="309600" cy="356400"/>
            </a:xfrm>
            <a:prstGeom prst="rect">
              <a:avLst/>
            </a:prstGeom>
            <a:solidFill>
              <a:srgbClr val="9BBB59"/>
            </a:solidFill>
            <a:ln w="25400" cap="flat" cmpd="sng" algn="ctr">
              <a:solidFill>
                <a:sysClr val="window" lastClr="FFFFFF">
                  <a:lumMod val="50000"/>
                </a:sysClr>
              </a:solidFill>
              <a:prstDash val="solid"/>
            </a:ln>
            <a:effectLst/>
          </p:spPr>
        </p:sp>
        <p:grpSp>
          <p:nvGrpSpPr>
            <p:cNvPr id="283" name="Groupe 282"/>
            <p:cNvGrpSpPr/>
            <p:nvPr/>
          </p:nvGrpSpPr>
          <p:grpSpPr>
            <a:xfrm>
              <a:off x="2743350" y="1569813"/>
              <a:ext cx="1432866" cy="930780"/>
              <a:chOff x="2743350" y="1912140"/>
              <a:chExt cx="1432866" cy="930780"/>
            </a:xfrm>
          </p:grpSpPr>
          <p:sp>
            <p:nvSpPr>
              <p:cNvPr id="284" name="CustomShape 12"/>
              <p:cNvSpPr/>
              <p:nvPr/>
            </p:nvSpPr>
            <p:spPr>
              <a:xfrm>
                <a:off x="2743350" y="1912140"/>
                <a:ext cx="309600" cy="356400"/>
              </a:xfrm>
              <a:prstGeom prst="rect">
                <a:avLst/>
              </a:prstGeom>
              <a:solidFill>
                <a:srgbClr val="C0504D"/>
              </a:solidFill>
              <a:ln w="25400" cap="flat" cmpd="sng" algn="ctr">
                <a:solidFill>
                  <a:sysClr val="window" lastClr="FFFFFF">
                    <a:lumMod val="50000"/>
                  </a:sysClr>
                </a:solidFill>
                <a:prstDash val="solid"/>
              </a:ln>
              <a:effectLst/>
            </p:spPr>
          </p:sp>
          <p:sp>
            <p:nvSpPr>
              <p:cNvPr id="285" name="CustomShape 13"/>
              <p:cNvSpPr/>
              <p:nvPr/>
            </p:nvSpPr>
            <p:spPr>
              <a:xfrm>
                <a:off x="3866616" y="1912140"/>
                <a:ext cx="309600" cy="356400"/>
              </a:xfrm>
              <a:prstGeom prst="rect">
                <a:avLst/>
              </a:prstGeom>
              <a:solidFill>
                <a:srgbClr val="C0504D"/>
              </a:solidFill>
              <a:ln w="25400" cap="flat" cmpd="sng" algn="ctr">
                <a:solidFill>
                  <a:sysClr val="window" lastClr="FFFFFF">
                    <a:lumMod val="50000"/>
                  </a:sysClr>
                </a:solidFill>
                <a:prstDash val="solid"/>
              </a:ln>
              <a:effectLst/>
            </p:spPr>
          </p:sp>
          <p:sp>
            <p:nvSpPr>
              <p:cNvPr id="286" name="CustomShape 14"/>
              <p:cNvSpPr/>
              <p:nvPr/>
            </p:nvSpPr>
            <p:spPr>
              <a:xfrm>
                <a:off x="3304983" y="1912140"/>
                <a:ext cx="309600" cy="356400"/>
              </a:xfrm>
              <a:prstGeom prst="rect">
                <a:avLst/>
              </a:prstGeom>
              <a:solidFill>
                <a:srgbClr val="C0504D"/>
              </a:solidFill>
              <a:ln w="25400" cap="flat" cmpd="sng" algn="ctr">
                <a:solidFill>
                  <a:sysClr val="window" lastClr="FFFFFF">
                    <a:lumMod val="50000"/>
                  </a:sysClr>
                </a:solidFill>
                <a:prstDash val="solid"/>
              </a:ln>
              <a:effectLst/>
            </p:spPr>
          </p:sp>
          <p:sp>
            <p:nvSpPr>
              <p:cNvPr id="287" name="CustomShape 15"/>
              <p:cNvSpPr/>
              <p:nvPr/>
            </p:nvSpPr>
            <p:spPr>
              <a:xfrm>
                <a:off x="3304983" y="2486520"/>
                <a:ext cx="309600" cy="356400"/>
              </a:xfrm>
              <a:prstGeom prst="rect">
                <a:avLst/>
              </a:prstGeom>
              <a:solidFill>
                <a:srgbClr val="C0504D"/>
              </a:solidFill>
              <a:ln w="25400" cap="flat" cmpd="sng" algn="ctr">
                <a:solidFill>
                  <a:sysClr val="window" lastClr="FFFFFF">
                    <a:lumMod val="50000"/>
                  </a:sysClr>
                </a:solidFill>
                <a:prstDash val="solid"/>
              </a:ln>
              <a:effectLst/>
            </p:spPr>
          </p:sp>
          <p:cxnSp>
            <p:nvCxnSpPr>
              <p:cNvPr id="288" name="Line 42"/>
              <p:cNvCxnSpPr>
                <a:stCxn id="284" idx="3"/>
                <a:endCxn id="286" idx="1"/>
              </p:cNvCxnSpPr>
              <p:nvPr/>
            </p:nvCxnSpPr>
            <p:spPr>
              <a:xfrm>
                <a:off x="3052950" y="2090340"/>
                <a:ext cx="252033" cy="0"/>
              </a:xfrm>
              <a:prstGeom prst="straightConnector1">
                <a:avLst/>
              </a:prstGeom>
              <a:noFill/>
              <a:ln w="15875" cap="flat" cmpd="sng" algn="ctr">
                <a:solidFill>
                  <a:srgbClr val="C0504D">
                    <a:shade val="95000"/>
                    <a:satMod val="105000"/>
                  </a:srgbClr>
                </a:solidFill>
                <a:prstDash val="solid"/>
              </a:ln>
              <a:effectLst/>
            </p:spPr>
          </p:cxnSp>
          <p:cxnSp>
            <p:nvCxnSpPr>
              <p:cNvPr id="289" name="Line 43"/>
              <p:cNvCxnSpPr>
                <a:stCxn id="286" idx="3"/>
                <a:endCxn id="285" idx="1"/>
              </p:cNvCxnSpPr>
              <p:nvPr/>
            </p:nvCxnSpPr>
            <p:spPr>
              <a:xfrm>
                <a:off x="3614583" y="2090340"/>
                <a:ext cx="252033" cy="0"/>
              </a:xfrm>
              <a:prstGeom prst="straightConnector1">
                <a:avLst/>
              </a:prstGeom>
              <a:noFill/>
              <a:ln w="15875" cap="flat" cmpd="sng" algn="ctr">
                <a:solidFill>
                  <a:srgbClr val="C0504D">
                    <a:shade val="95000"/>
                    <a:satMod val="105000"/>
                  </a:srgbClr>
                </a:solidFill>
                <a:prstDash val="solid"/>
              </a:ln>
              <a:effectLst/>
            </p:spPr>
          </p:cxnSp>
          <p:cxnSp>
            <p:nvCxnSpPr>
              <p:cNvPr id="290" name="Line 44"/>
              <p:cNvCxnSpPr>
                <a:stCxn id="286" idx="2"/>
                <a:endCxn id="287" idx="0"/>
              </p:cNvCxnSpPr>
              <p:nvPr/>
            </p:nvCxnSpPr>
            <p:spPr>
              <a:xfrm>
                <a:off x="3459783" y="2268540"/>
                <a:ext cx="0" cy="217980"/>
              </a:xfrm>
              <a:prstGeom prst="straightConnector1">
                <a:avLst/>
              </a:prstGeom>
              <a:noFill/>
              <a:ln w="15875" cap="flat" cmpd="sng" algn="ctr">
                <a:solidFill>
                  <a:srgbClr val="C0504D">
                    <a:shade val="95000"/>
                    <a:satMod val="105000"/>
                  </a:srgbClr>
                </a:solidFill>
                <a:prstDash val="solid"/>
              </a:ln>
              <a:effectLst/>
            </p:spPr>
          </p:cxnSp>
        </p:grpSp>
        <p:sp>
          <p:nvSpPr>
            <p:cNvPr id="291" name="CustomShape 33"/>
            <p:cNvSpPr/>
            <p:nvPr/>
          </p:nvSpPr>
          <p:spPr>
            <a:xfrm>
              <a:off x="3205983" y="4075932"/>
              <a:ext cx="309600" cy="356400"/>
            </a:xfrm>
            <a:prstGeom prst="rect">
              <a:avLst/>
            </a:prstGeom>
            <a:solidFill>
              <a:srgbClr val="4BACC6"/>
            </a:solidFill>
            <a:ln w="25400" cap="flat" cmpd="sng" algn="ctr">
              <a:solidFill>
                <a:sysClr val="window" lastClr="FFFFFF">
                  <a:lumMod val="50000"/>
                </a:sysClr>
              </a:solidFill>
              <a:prstDash val="solid"/>
            </a:ln>
            <a:effectLst/>
          </p:spPr>
        </p:sp>
        <p:sp>
          <p:nvSpPr>
            <p:cNvPr id="292" name="CustomShape 69"/>
            <p:cNvSpPr/>
            <p:nvPr/>
          </p:nvSpPr>
          <p:spPr>
            <a:xfrm>
              <a:off x="3302463" y="4196532"/>
              <a:ext cx="309600" cy="356400"/>
            </a:xfrm>
            <a:prstGeom prst="rect">
              <a:avLst/>
            </a:prstGeom>
            <a:solidFill>
              <a:srgbClr val="4BACC6"/>
            </a:solidFill>
            <a:ln w="25400" cap="flat" cmpd="sng" algn="ctr">
              <a:solidFill>
                <a:sysClr val="window" lastClr="FFFFFF">
                  <a:lumMod val="50000"/>
                </a:sysClr>
              </a:solidFill>
              <a:prstDash val="solid"/>
            </a:ln>
            <a:effectLst/>
          </p:spPr>
        </p:sp>
        <p:sp>
          <p:nvSpPr>
            <p:cNvPr id="293" name="CustomShape 73"/>
            <p:cNvSpPr/>
            <p:nvPr/>
          </p:nvSpPr>
          <p:spPr>
            <a:xfrm>
              <a:off x="3403983" y="4311372"/>
              <a:ext cx="309600" cy="356400"/>
            </a:xfrm>
            <a:prstGeom prst="rect">
              <a:avLst/>
            </a:prstGeom>
            <a:solidFill>
              <a:srgbClr val="4BACC6"/>
            </a:solidFill>
            <a:ln w="25400" cap="flat" cmpd="sng" algn="ctr">
              <a:solidFill>
                <a:sysClr val="window" lastClr="FFFFFF">
                  <a:lumMod val="50000"/>
                </a:sysClr>
              </a:solidFill>
              <a:prstDash val="solid"/>
            </a:ln>
            <a:effectLst/>
          </p:spPr>
        </p:sp>
        <p:sp>
          <p:nvSpPr>
            <p:cNvPr id="294" name="CustomShape 48"/>
            <p:cNvSpPr/>
            <p:nvPr/>
          </p:nvSpPr>
          <p:spPr>
            <a:xfrm>
              <a:off x="6707880" y="3513180"/>
              <a:ext cx="309600" cy="356400"/>
            </a:xfrm>
            <a:prstGeom prst="rect">
              <a:avLst/>
            </a:prstGeom>
            <a:solidFill>
              <a:srgbClr val="8064A2"/>
            </a:solidFill>
            <a:ln w="25400" cap="flat" cmpd="sng" algn="ctr">
              <a:solidFill>
                <a:sysClr val="window" lastClr="FFFFFF">
                  <a:lumMod val="50000"/>
                </a:sysClr>
              </a:solidFill>
              <a:prstDash val="solid"/>
            </a:ln>
            <a:effectLst/>
          </p:spPr>
        </p:sp>
        <p:sp>
          <p:nvSpPr>
            <p:cNvPr id="295" name="CustomShape 49"/>
            <p:cNvSpPr/>
            <p:nvPr/>
          </p:nvSpPr>
          <p:spPr>
            <a:xfrm>
              <a:off x="6307920" y="3871380"/>
              <a:ext cx="309600" cy="356400"/>
            </a:xfrm>
            <a:prstGeom prst="rect">
              <a:avLst/>
            </a:prstGeom>
            <a:solidFill>
              <a:srgbClr val="9BBB59"/>
            </a:solidFill>
            <a:ln w="25400" cap="flat" cmpd="sng" algn="ctr">
              <a:solidFill>
                <a:sysClr val="window" lastClr="FFFFFF">
                  <a:lumMod val="50000"/>
                </a:sysClr>
              </a:solidFill>
              <a:prstDash val="solid"/>
            </a:ln>
            <a:effectLst/>
          </p:spPr>
        </p:sp>
        <p:sp>
          <p:nvSpPr>
            <p:cNvPr id="296" name="CustomShape 50"/>
            <p:cNvSpPr/>
            <p:nvPr/>
          </p:nvSpPr>
          <p:spPr>
            <a:xfrm>
              <a:off x="5712840" y="4163700"/>
              <a:ext cx="309600" cy="356400"/>
            </a:xfrm>
            <a:prstGeom prst="rect">
              <a:avLst/>
            </a:prstGeom>
            <a:solidFill>
              <a:srgbClr val="4BACC6"/>
            </a:solidFill>
            <a:ln w="25400" cap="flat" cmpd="sng" algn="ctr">
              <a:solidFill>
                <a:sysClr val="window" lastClr="FFFFFF">
                  <a:lumMod val="50000"/>
                </a:sysClr>
              </a:solidFill>
              <a:prstDash val="solid"/>
            </a:ln>
            <a:effectLst/>
          </p:spPr>
        </p:sp>
        <p:cxnSp>
          <p:nvCxnSpPr>
            <p:cNvPr id="297" name="Line 55"/>
            <p:cNvCxnSpPr>
              <a:stCxn id="296" idx="0"/>
              <a:endCxn id="302" idx="2"/>
            </p:cNvCxnSpPr>
            <p:nvPr/>
          </p:nvCxnSpPr>
          <p:spPr>
            <a:xfrm flipH="1" flipV="1">
              <a:off x="5794188" y="3173503"/>
              <a:ext cx="73452" cy="990197"/>
            </a:xfrm>
            <a:prstGeom prst="straightConnector1">
              <a:avLst/>
            </a:prstGeom>
            <a:ln w="15875">
              <a:solidFill>
                <a:sysClr val="window" lastClr="FFFFFF">
                  <a:lumMod val="50000"/>
                </a:sysClr>
              </a:solidFill>
            </a:ln>
          </p:spPr>
        </p:cxnSp>
        <p:cxnSp>
          <p:nvCxnSpPr>
            <p:cNvPr id="298" name="Line 56"/>
            <p:cNvCxnSpPr>
              <a:stCxn id="295" idx="0"/>
            </p:cNvCxnSpPr>
            <p:nvPr/>
          </p:nvCxnSpPr>
          <p:spPr>
            <a:xfrm flipH="1" flipV="1">
              <a:off x="6267600" y="3182700"/>
              <a:ext cx="195480" cy="689040"/>
            </a:xfrm>
            <a:prstGeom prst="straightConnector1">
              <a:avLst/>
            </a:prstGeom>
            <a:ln w="15875">
              <a:solidFill>
                <a:sysClr val="window" lastClr="FFFFFF">
                  <a:lumMod val="50000"/>
                </a:sysClr>
              </a:solidFill>
            </a:ln>
          </p:spPr>
        </p:cxnSp>
        <p:cxnSp>
          <p:nvCxnSpPr>
            <p:cNvPr id="299" name="Line 57"/>
            <p:cNvCxnSpPr>
              <a:stCxn id="295" idx="0"/>
            </p:cNvCxnSpPr>
            <p:nvPr/>
          </p:nvCxnSpPr>
          <p:spPr>
            <a:xfrm flipV="1">
              <a:off x="6462720" y="3186660"/>
              <a:ext cx="195120" cy="685080"/>
            </a:xfrm>
            <a:prstGeom prst="straightConnector1">
              <a:avLst/>
            </a:prstGeom>
            <a:ln w="15875">
              <a:solidFill>
                <a:sysClr val="window" lastClr="FFFFFF">
                  <a:lumMod val="50000"/>
                </a:sysClr>
              </a:solidFill>
            </a:ln>
          </p:spPr>
        </p:cxnSp>
        <p:cxnSp>
          <p:nvCxnSpPr>
            <p:cNvPr id="300" name="Line 58"/>
            <p:cNvCxnSpPr>
              <a:stCxn id="294" idx="0"/>
            </p:cNvCxnSpPr>
            <p:nvPr/>
          </p:nvCxnSpPr>
          <p:spPr>
            <a:xfrm flipV="1">
              <a:off x="6862680" y="3182700"/>
              <a:ext cx="205560" cy="330840"/>
            </a:xfrm>
            <a:prstGeom prst="straightConnector1">
              <a:avLst/>
            </a:prstGeom>
            <a:ln w="15875">
              <a:solidFill>
                <a:sysClr val="window" lastClr="FFFFFF">
                  <a:lumMod val="50000"/>
                </a:sysClr>
              </a:solidFill>
            </a:ln>
          </p:spPr>
        </p:cxnSp>
        <p:cxnSp>
          <p:nvCxnSpPr>
            <p:cNvPr id="301" name="Line 59"/>
            <p:cNvCxnSpPr>
              <a:stCxn id="294" idx="0"/>
            </p:cNvCxnSpPr>
            <p:nvPr/>
          </p:nvCxnSpPr>
          <p:spPr>
            <a:xfrm flipH="1" flipV="1">
              <a:off x="6657480" y="3186660"/>
              <a:ext cx="205560" cy="326880"/>
            </a:xfrm>
            <a:prstGeom prst="straightConnector1">
              <a:avLst/>
            </a:prstGeom>
            <a:ln w="15875">
              <a:solidFill>
                <a:sysClr val="window" lastClr="FFFFFF">
                  <a:lumMod val="50000"/>
                </a:sysClr>
              </a:solidFill>
            </a:ln>
          </p:spPr>
        </p:cxnSp>
        <p:sp>
          <p:nvSpPr>
            <p:cNvPr id="302" name="CustomShape 10"/>
            <p:cNvSpPr/>
            <p:nvPr/>
          </p:nvSpPr>
          <p:spPr>
            <a:xfrm>
              <a:off x="5639388" y="2817103"/>
              <a:ext cx="309600" cy="356400"/>
            </a:xfrm>
            <a:prstGeom prst="rect">
              <a:avLst/>
            </a:prstGeom>
            <a:solidFill>
              <a:srgbClr val="F79646"/>
            </a:solidFill>
            <a:ln w="25400" cap="flat" cmpd="sng" algn="ctr">
              <a:solidFill>
                <a:sysClr val="window" lastClr="FFFFFF">
                  <a:lumMod val="50000"/>
                </a:sysClr>
              </a:solidFill>
              <a:prstDash val="solid"/>
            </a:ln>
            <a:effectLst/>
          </p:spPr>
        </p:sp>
        <p:sp>
          <p:nvSpPr>
            <p:cNvPr id="303" name="CustomShape 11"/>
            <p:cNvSpPr/>
            <p:nvPr/>
          </p:nvSpPr>
          <p:spPr>
            <a:xfrm>
              <a:off x="6081412" y="2817103"/>
              <a:ext cx="309600" cy="356400"/>
            </a:xfrm>
            <a:prstGeom prst="rect">
              <a:avLst/>
            </a:prstGeom>
            <a:solidFill>
              <a:srgbClr val="F79646"/>
            </a:solidFill>
            <a:ln w="25400" cap="flat" cmpd="sng" algn="ctr">
              <a:solidFill>
                <a:sysClr val="window" lastClr="FFFFFF">
                  <a:lumMod val="50000"/>
                </a:sysClr>
              </a:solidFill>
              <a:prstDash val="solid"/>
            </a:ln>
            <a:effectLst/>
          </p:spPr>
        </p:sp>
        <p:sp>
          <p:nvSpPr>
            <p:cNvPr id="304" name="CustomShape 12"/>
            <p:cNvSpPr/>
            <p:nvPr/>
          </p:nvSpPr>
          <p:spPr>
            <a:xfrm>
              <a:off x="6523436" y="2817103"/>
              <a:ext cx="309600" cy="356400"/>
            </a:xfrm>
            <a:prstGeom prst="rect">
              <a:avLst/>
            </a:prstGeom>
            <a:solidFill>
              <a:srgbClr val="F79646"/>
            </a:solidFill>
            <a:ln w="25400" cap="flat" cmpd="sng" algn="ctr">
              <a:solidFill>
                <a:sysClr val="window" lastClr="FFFFFF">
                  <a:lumMod val="50000"/>
                </a:sysClr>
              </a:solidFill>
              <a:prstDash val="solid"/>
            </a:ln>
            <a:effectLst/>
          </p:spPr>
        </p:sp>
        <p:sp>
          <p:nvSpPr>
            <p:cNvPr id="305" name="CustomShape 13"/>
            <p:cNvSpPr/>
            <p:nvPr/>
          </p:nvSpPr>
          <p:spPr>
            <a:xfrm>
              <a:off x="6965460" y="2817103"/>
              <a:ext cx="309600" cy="356400"/>
            </a:xfrm>
            <a:prstGeom prst="rect">
              <a:avLst/>
            </a:prstGeom>
            <a:solidFill>
              <a:srgbClr val="F79646"/>
            </a:solidFill>
            <a:ln w="25400" cap="flat" cmpd="sng" algn="ctr">
              <a:solidFill>
                <a:sysClr val="window" lastClr="FFFFFF">
                  <a:lumMod val="50000"/>
                </a:sysClr>
              </a:solidFill>
              <a:prstDash val="solid"/>
            </a:ln>
            <a:effectLst/>
          </p:spPr>
        </p:sp>
        <p:sp>
          <p:nvSpPr>
            <p:cNvPr id="306" name="ZoneTexte 305"/>
            <p:cNvSpPr txBox="1"/>
            <p:nvPr/>
          </p:nvSpPr>
          <p:spPr>
            <a:xfrm>
              <a:off x="2537756" y="4955555"/>
              <a:ext cx="890052" cy="369332"/>
            </a:xfrm>
            <a:prstGeom prst="rect">
              <a:avLst/>
            </a:prstGeom>
            <a:noFill/>
          </p:spPr>
          <p:txBody>
            <a:bodyPr wrap="none" rtlCol="0">
              <a:spAutoFit/>
            </a:bodyPr>
            <a:lstStyle/>
            <a:p>
              <a:pPr defTabSz="914400"/>
              <a:r>
                <a:rPr lang="fr-FR" sz="1800" dirty="0" smtClean="0">
                  <a:solidFill>
                    <a:srgbClr val="EEECE1">
                      <a:lumMod val="50000"/>
                    </a:srgbClr>
                  </a:solidFill>
                  <a:latin typeface="Arial"/>
                  <a:ea typeface="DejaVu Sans"/>
                  <a:cs typeface="DejaVu Sans"/>
                </a:rPr>
                <a:t>a table</a:t>
              </a:r>
            </a:p>
          </p:txBody>
        </p:sp>
        <p:cxnSp>
          <p:nvCxnSpPr>
            <p:cNvPr id="307" name="Connecteur en arc 306"/>
            <p:cNvCxnSpPr>
              <a:stCxn id="306" idx="3"/>
              <a:endCxn id="293" idx="2"/>
            </p:cNvCxnSpPr>
            <p:nvPr/>
          </p:nvCxnSpPr>
          <p:spPr>
            <a:xfrm flipV="1">
              <a:off x="3427808" y="4667772"/>
              <a:ext cx="130975" cy="472449"/>
            </a:xfrm>
            <a:prstGeom prst="curvedConnector2">
              <a:avLst/>
            </a:prstGeom>
            <a:noFill/>
            <a:ln w="9525" cap="flat" cmpd="sng" algn="ctr">
              <a:solidFill>
                <a:srgbClr val="EEECE1">
                  <a:lumMod val="50000"/>
                </a:srgbClr>
              </a:solidFill>
              <a:prstDash val="dash"/>
              <a:tailEnd type="arrow"/>
            </a:ln>
            <a:effectLst/>
          </p:spPr>
        </p:cxnSp>
        <p:sp>
          <p:nvSpPr>
            <p:cNvPr id="308" name="CustomShape 73"/>
            <p:cNvSpPr/>
            <p:nvPr/>
          </p:nvSpPr>
          <p:spPr>
            <a:xfrm>
              <a:off x="5256336" y="4163700"/>
              <a:ext cx="309600" cy="356400"/>
            </a:xfrm>
            <a:prstGeom prst="rect">
              <a:avLst/>
            </a:prstGeom>
            <a:solidFill>
              <a:srgbClr val="4BACC6"/>
            </a:solidFill>
            <a:ln w="25400" cap="flat" cmpd="sng" algn="ctr">
              <a:solidFill>
                <a:sysClr val="window" lastClr="FFFFFF">
                  <a:lumMod val="50000"/>
                </a:sysClr>
              </a:solidFill>
              <a:prstDash val="solid"/>
            </a:ln>
            <a:effectLst/>
          </p:spPr>
        </p:sp>
        <p:sp>
          <p:nvSpPr>
            <p:cNvPr id="309" name="CustomShape 73"/>
            <p:cNvSpPr/>
            <p:nvPr/>
          </p:nvSpPr>
          <p:spPr>
            <a:xfrm>
              <a:off x="5256336" y="3690085"/>
              <a:ext cx="309600" cy="356400"/>
            </a:xfrm>
            <a:prstGeom prst="rect">
              <a:avLst/>
            </a:prstGeom>
            <a:solidFill>
              <a:srgbClr val="4BACC6"/>
            </a:solidFill>
            <a:ln w="25400" cap="flat" cmpd="sng" algn="ctr">
              <a:solidFill>
                <a:sysClr val="window" lastClr="FFFFFF">
                  <a:lumMod val="50000"/>
                </a:sysClr>
              </a:solidFill>
              <a:prstDash val="solid"/>
            </a:ln>
            <a:effectLst/>
          </p:spPr>
        </p:sp>
        <p:cxnSp>
          <p:nvCxnSpPr>
            <p:cNvPr id="310" name="Line 55"/>
            <p:cNvCxnSpPr>
              <a:stCxn id="309" idx="0"/>
              <a:endCxn id="302" idx="2"/>
            </p:cNvCxnSpPr>
            <p:nvPr/>
          </p:nvCxnSpPr>
          <p:spPr>
            <a:xfrm flipV="1">
              <a:off x="5411136" y="3173503"/>
              <a:ext cx="383052" cy="516582"/>
            </a:xfrm>
            <a:prstGeom prst="straightConnector1">
              <a:avLst/>
            </a:prstGeom>
            <a:ln w="15875">
              <a:solidFill>
                <a:sysClr val="window" lastClr="FFFFFF">
                  <a:lumMod val="50000"/>
                </a:sysClr>
              </a:solidFill>
            </a:ln>
          </p:spPr>
        </p:cxnSp>
        <p:cxnSp>
          <p:nvCxnSpPr>
            <p:cNvPr id="311" name="Line 55"/>
            <p:cNvCxnSpPr>
              <a:stCxn id="308" idx="3"/>
              <a:endCxn id="302" idx="2"/>
            </p:cNvCxnSpPr>
            <p:nvPr/>
          </p:nvCxnSpPr>
          <p:spPr>
            <a:xfrm flipV="1">
              <a:off x="5565936" y="3173503"/>
              <a:ext cx="228252" cy="1168397"/>
            </a:xfrm>
            <a:prstGeom prst="straightConnector1">
              <a:avLst/>
            </a:prstGeom>
            <a:ln w="15875">
              <a:solidFill>
                <a:sysClr val="window" lastClr="FFFFFF">
                  <a:lumMod val="50000"/>
                </a:sysClr>
              </a:solidFill>
            </a:ln>
          </p:spPr>
        </p:cxnSp>
        <p:sp>
          <p:nvSpPr>
            <p:cNvPr id="312" name="CustomShape 12"/>
            <p:cNvSpPr/>
            <p:nvPr/>
          </p:nvSpPr>
          <p:spPr>
            <a:xfrm>
              <a:off x="5405293" y="1569000"/>
              <a:ext cx="309600" cy="356400"/>
            </a:xfrm>
            <a:prstGeom prst="rect">
              <a:avLst/>
            </a:prstGeom>
            <a:solidFill>
              <a:srgbClr val="C0504D"/>
            </a:solidFill>
            <a:ln w="25400" cap="flat" cmpd="sng" algn="ctr">
              <a:solidFill>
                <a:sysClr val="window" lastClr="FFFFFF">
                  <a:lumMod val="50000"/>
                </a:sysClr>
              </a:solidFill>
              <a:prstDash val="solid"/>
            </a:ln>
            <a:effectLst/>
          </p:spPr>
        </p:sp>
        <p:sp>
          <p:nvSpPr>
            <p:cNvPr id="313" name="CustomShape 13"/>
            <p:cNvSpPr/>
            <p:nvPr/>
          </p:nvSpPr>
          <p:spPr>
            <a:xfrm>
              <a:off x="6528559" y="1569000"/>
              <a:ext cx="309600" cy="356400"/>
            </a:xfrm>
            <a:prstGeom prst="rect">
              <a:avLst/>
            </a:prstGeom>
            <a:solidFill>
              <a:srgbClr val="C0504D"/>
            </a:solidFill>
            <a:ln w="25400" cap="flat" cmpd="sng" algn="ctr">
              <a:solidFill>
                <a:sysClr val="window" lastClr="FFFFFF">
                  <a:lumMod val="50000"/>
                </a:sysClr>
              </a:solidFill>
              <a:prstDash val="solid"/>
            </a:ln>
            <a:effectLst/>
          </p:spPr>
        </p:sp>
        <p:sp>
          <p:nvSpPr>
            <p:cNvPr id="314" name="CustomShape 14"/>
            <p:cNvSpPr/>
            <p:nvPr/>
          </p:nvSpPr>
          <p:spPr>
            <a:xfrm>
              <a:off x="5966926" y="1569000"/>
              <a:ext cx="309600" cy="356400"/>
            </a:xfrm>
            <a:prstGeom prst="rect">
              <a:avLst/>
            </a:prstGeom>
            <a:solidFill>
              <a:srgbClr val="C0504D"/>
            </a:solidFill>
            <a:ln w="25400" cap="flat" cmpd="sng" algn="ctr">
              <a:solidFill>
                <a:sysClr val="window" lastClr="FFFFFF">
                  <a:lumMod val="50000"/>
                </a:sysClr>
              </a:solidFill>
              <a:prstDash val="solid"/>
            </a:ln>
            <a:effectLst/>
          </p:spPr>
        </p:sp>
        <p:sp>
          <p:nvSpPr>
            <p:cNvPr id="315" name="CustomShape 15"/>
            <p:cNvSpPr/>
            <p:nvPr/>
          </p:nvSpPr>
          <p:spPr>
            <a:xfrm>
              <a:off x="5966926" y="2143380"/>
              <a:ext cx="309600" cy="356400"/>
            </a:xfrm>
            <a:prstGeom prst="rect">
              <a:avLst/>
            </a:prstGeom>
            <a:solidFill>
              <a:srgbClr val="C0504D"/>
            </a:solidFill>
            <a:ln w="25400" cap="flat" cmpd="sng" algn="ctr">
              <a:solidFill>
                <a:sysClr val="window" lastClr="FFFFFF">
                  <a:lumMod val="50000"/>
                </a:sysClr>
              </a:solidFill>
              <a:prstDash val="solid"/>
            </a:ln>
            <a:effectLst/>
          </p:spPr>
        </p:sp>
        <p:cxnSp>
          <p:nvCxnSpPr>
            <p:cNvPr id="316" name="Line 42"/>
            <p:cNvCxnSpPr>
              <a:stCxn id="312" idx="3"/>
              <a:endCxn id="314" idx="1"/>
            </p:cNvCxnSpPr>
            <p:nvPr/>
          </p:nvCxnSpPr>
          <p:spPr>
            <a:xfrm>
              <a:off x="5714893" y="1747200"/>
              <a:ext cx="252033" cy="0"/>
            </a:xfrm>
            <a:prstGeom prst="straightConnector1">
              <a:avLst/>
            </a:prstGeom>
            <a:noFill/>
            <a:ln w="15875" cap="flat" cmpd="sng" algn="ctr">
              <a:solidFill>
                <a:srgbClr val="C0504D">
                  <a:shade val="95000"/>
                  <a:satMod val="105000"/>
                </a:srgbClr>
              </a:solidFill>
              <a:prstDash val="solid"/>
            </a:ln>
            <a:effectLst/>
          </p:spPr>
        </p:cxnSp>
        <p:cxnSp>
          <p:nvCxnSpPr>
            <p:cNvPr id="317" name="Line 43"/>
            <p:cNvCxnSpPr>
              <a:stCxn id="314" idx="3"/>
              <a:endCxn id="313" idx="1"/>
            </p:cNvCxnSpPr>
            <p:nvPr/>
          </p:nvCxnSpPr>
          <p:spPr>
            <a:xfrm>
              <a:off x="6276526" y="1747200"/>
              <a:ext cx="252033" cy="0"/>
            </a:xfrm>
            <a:prstGeom prst="straightConnector1">
              <a:avLst/>
            </a:prstGeom>
            <a:noFill/>
            <a:ln w="15875" cap="flat" cmpd="sng" algn="ctr">
              <a:solidFill>
                <a:srgbClr val="C0504D">
                  <a:shade val="95000"/>
                  <a:satMod val="105000"/>
                </a:srgbClr>
              </a:solidFill>
              <a:prstDash val="solid"/>
            </a:ln>
            <a:effectLst/>
          </p:spPr>
        </p:cxnSp>
        <p:cxnSp>
          <p:nvCxnSpPr>
            <p:cNvPr id="318" name="Line 44"/>
            <p:cNvCxnSpPr>
              <a:stCxn id="314" idx="2"/>
              <a:endCxn id="315" idx="0"/>
            </p:cNvCxnSpPr>
            <p:nvPr/>
          </p:nvCxnSpPr>
          <p:spPr>
            <a:xfrm>
              <a:off x="6121726" y="1925400"/>
              <a:ext cx="0" cy="217980"/>
            </a:xfrm>
            <a:prstGeom prst="straightConnector1">
              <a:avLst/>
            </a:prstGeom>
            <a:noFill/>
            <a:ln w="15875" cap="flat" cmpd="sng" algn="ctr">
              <a:solidFill>
                <a:srgbClr val="C0504D">
                  <a:shade val="95000"/>
                  <a:satMod val="105000"/>
                </a:srgbClr>
              </a:solidFill>
              <a:prstDash val="solid"/>
            </a:ln>
            <a:effectLst/>
          </p:spPr>
        </p:cxnSp>
        <p:sp>
          <p:nvSpPr>
            <p:cNvPr id="319" name="TextShape 28"/>
            <p:cNvSpPr txBox="1"/>
            <p:nvPr/>
          </p:nvSpPr>
          <p:spPr>
            <a:xfrm>
              <a:off x="7813173" y="5474135"/>
              <a:ext cx="1512000" cy="547560"/>
            </a:xfrm>
            <a:prstGeom prst="rect">
              <a:avLst/>
            </a:prstGeom>
            <a:noFill/>
            <a:ln>
              <a:noFill/>
            </a:ln>
          </p:spPr>
          <p:txBody>
            <a:bodyPr lIns="90000" tIns="45000" rIns="90000" bIns="45000"/>
            <a:lstStyle/>
            <a:p>
              <a:pPr defTabSz="914400"/>
              <a:r>
                <a:rPr lang="fr-FR" sz="1600" dirty="0" err="1">
                  <a:solidFill>
                    <a:prstClr val="black"/>
                  </a:solidFill>
                  <a:latin typeface="Berlin Sans FB" panose="020E0602020502020306" pitchFamily="34" charset="0"/>
                  <a:ea typeface="DejaVu Sans"/>
                  <a:cs typeface="DejaVu Sans"/>
                </a:rPr>
                <a:t>Ready</a:t>
              </a:r>
              <a:r>
                <a:rPr lang="fr-FR" sz="1600" dirty="0">
                  <a:solidFill>
                    <a:prstClr val="black"/>
                  </a:solidFill>
                  <a:latin typeface="Berlin Sans FB" panose="020E0602020502020306" pitchFamily="34" charset="0"/>
                  <a:ea typeface="DejaVu Sans"/>
                  <a:cs typeface="DejaVu Sans"/>
                </a:rPr>
                <a:t> to use data</a:t>
              </a:r>
              <a:endParaRPr sz="1800" dirty="0">
                <a:solidFill>
                  <a:prstClr val="black"/>
                </a:solidFill>
                <a:latin typeface="Berlin Sans FB" panose="020E0602020502020306" pitchFamily="34" charset="0"/>
                <a:ea typeface="DejaVu Sans"/>
                <a:cs typeface="DejaVu Sans"/>
              </a:endParaRPr>
            </a:p>
          </p:txBody>
        </p:sp>
        <p:sp>
          <p:nvSpPr>
            <p:cNvPr id="320" name="TextShape 29"/>
            <p:cNvSpPr txBox="1"/>
            <p:nvPr/>
          </p:nvSpPr>
          <p:spPr>
            <a:xfrm>
              <a:off x="4824288" y="5474135"/>
              <a:ext cx="2377440" cy="1233360"/>
            </a:xfrm>
            <a:prstGeom prst="rect">
              <a:avLst/>
            </a:prstGeom>
            <a:noFill/>
            <a:ln>
              <a:noFill/>
            </a:ln>
          </p:spPr>
          <p:txBody>
            <a:bodyPr lIns="90000" tIns="45000" rIns="90000" bIns="45000"/>
            <a:lstStyle/>
            <a:p>
              <a:pPr defTabSz="914400"/>
              <a:r>
                <a:rPr lang="fr-FR" sz="1600" dirty="0">
                  <a:solidFill>
                    <a:prstClr val="black"/>
                  </a:solidFill>
                  <a:latin typeface="Berlin Sans FB" panose="020E0602020502020306" pitchFamily="34" charset="0"/>
                  <a:ea typeface="DejaVu Sans"/>
                  <a:cs typeface="DejaVu Sans"/>
                </a:rPr>
                <a:t>Data </a:t>
              </a:r>
              <a:r>
                <a:rPr lang="fr-FR" sz="1600" dirty="0" err="1">
                  <a:solidFill>
                    <a:prstClr val="black"/>
                  </a:solidFill>
                  <a:latin typeface="Berlin Sans FB" panose="020E0602020502020306" pitchFamily="34" charset="0"/>
                  <a:ea typeface="DejaVu Sans"/>
                  <a:cs typeface="DejaVu Sans"/>
                </a:rPr>
                <a:t>from</a:t>
              </a:r>
              <a:r>
                <a:rPr lang="fr-FR" sz="1600" dirty="0">
                  <a:solidFill>
                    <a:prstClr val="black"/>
                  </a:solidFill>
                  <a:latin typeface="Berlin Sans FB" panose="020E0602020502020306" pitchFamily="34" charset="0"/>
                  <a:ea typeface="DejaVu Sans"/>
                  <a:cs typeface="DejaVu Sans"/>
                </a:rPr>
                <a:t> </a:t>
              </a:r>
              <a:r>
                <a:rPr lang="fr-FR" sz="1600" dirty="0" err="1">
                  <a:solidFill>
                    <a:prstClr val="black"/>
                  </a:solidFill>
                  <a:latin typeface="Berlin Sans FB" panose="020E0602020502020306" pitchFamily="34" charset="0"/>
                  <a:ea typeface="DejaVu Sans"/>
                  <a:cs typeface="DejaVu Sans"/>
                </a:rPr>
                <a:t>many</a:t>
              </a:r>
              <a:r>
                <a:rPr lang="fr-FR" sz="1600" dirty="0">
                  <a:solidFill>
                    <a:prstClr val="black"/>
                  </a:solidFill>
                  <a:latin typeface="Berlin Sans FB" panose="020E0602020502020306" pitchFamily="34" charset="0"/>
                  <a:ea typeface="DejaVu Sans"/>
                  <a:cs typeface="DejaVu Sans"/>
                </a:rPr>
                <a:t> sources </a:t>
              </a:r>
              <a:r>
                <a:rPr lang="fr-FR" sz="1600" dirty="0" err="1">
                  <a:solidFill>
                    <a:prstClr val="black"/>
                  </a:solidFill>
                  <a:latin typeface="Berlin Sans FB" panose="020E0602020502020306" pitchFamily="34" charset="0"/>
                  <a:ea typeface="DejaVu Sans"/>
                  <a:cs typeface="DejaVu Sans"/>
                </a:rPr>
                <a:t>that</a:t>
              </a:r>
              <a:r>
                <a:rPr lang="fr-FR" sz="1600" dirty="0">
                  <a:solidFill>
                    <a:prstClr val="black"/>
                  </a:solidFill>
                  <a:latin typeface="Berlin Sans FB" panose="020E0602020502020306" pitchFamily="34" charset="0"/>
                  <a:ea typeface="DejaVu Sans"/>
                  <a:cs typeface="DejaVu Sans"/>
                </a:rPr>
                <a:t> are </a:t>
              </a:r>
              <a:r>
                <a:rPr lang="fr-FR" sz="1600" dirty="0" err="1">
                  <a:solidFill>
                    <a:prstClr val="black"/>
                  </a:solidFill>
                  <a:latin typeface="Berlin Sans FB" panose="020E0602020502020306" pitchFamily="34" charset="0"/>
                  <a:ea typeface="DejaVu Sans"/>
                  <a:cs typeface="DejaVu Sans"/>
                </a:rPr>
                <a:t>linked</a:t>
              </a:r>
              <a:r>
                <a:rPr lang="fr-FR" sz="1600" dirty="0">
                  <a:solidFill>
                    <a:prstClr val="black"/>
                  </a:solidFill>
                  <a:latin typeface="Berlin Sans FB" panose="020E0602020502020306" pitchFamily="34" charset="0"/>
                  <a:ea typeface="DejaVu Sans"/>
                  <a:cs typeface="DejaVu Sans"/>
                </a:rPr>
                <a:t> to a </a:t>
              </a:r>
              <a:r>
                <a:rPr lang="fr-FR" sz="1600" dirty="0" err="1">
                  <a:solidFill>
                    <a:prstClr val="black"/>
                  </a:solidFill>
                  <a:latin typeface="Berlin Sans FB" panose="020E0602020502020306" pitchFamily="34" charset="0"/>
                  <a:ea typeface="DejaVu Sans"/>
                  <a:cs typeface="DejaVu Sans"/>
                </a:rPr>
                <a:t>shared</a:t>
              </a:r>
              <a:r>
                <a:rPr lang="fr-FR" sz="1600" dirty="0">
                  <a:solidFill>
                    <a:prstClr val="black"/>
                  </a:solidFill>
                  <a:latin typeface="Berlin Sans FB" panose="020E0602020502020306" pitchFamily="34" charset="0"/>
                  <a:ea typeface="DejaVu Sans"/>
                  <a:cs typeface="DejaVu Sans"/>
                </a:rPr>
                <a:t> set of </a:t>
              </a:r>
              <a:r>
                <a:rPr lang="fr-FR" sz="1600" dirty="0" err="1">
                  <a:solidFill>
                    <a:prstClr val="black"/>
                  </a:solidFill>
                  <a:latin typeface="Berlin Sans FB" panose="020E0602020502020306" pitchFamily="34" charset="0"/>
                  <a:ea typeface="DejaVu Sans"/>
                  <a:cs typeface="DejaVu Sans"/>
                </a:rPr>
                <a:t>reference</a:t>
              </a:r>
              <a:r>
                <a:rPr lang="fr-FR" sz="1600" dirty="0">
                  <a:solidFill>
                    <a:prstClr val="black"/>
                  </a:solidFill>
                  <a:latin typeface="Berlin Sans FB" panose="020E0602020502020306" pitchFamily="34" charset="0"/>
                  <a:ea typeface="DejaVu Sans"/>
                  <a:cs typeface="DejaVu Sans"/>
                </a:rPr>
                <a:t> data (time, </a:t>
              </a:r>
              <a:r>
                <a:rPr lang="fr-FR" sz="1600" dirty="0" err="1">
                  <a:solidFill>
                    <a:prstClr val="black"/>
                  </a:solidFill>
                  <a:latin typeface="Berlin Sans FB" panose="020E0602020502020306" pitchFamily="34" charset="0"/>
                  <a:ea typeface="DejaVu Sans"/>
                  <a:cs typeface="DejaVu Sans"/>
                </a:rPr>
                <a:t>space</a:t>
              </a:r>
              <a:r>
                <a:rPr lang="fr-FR" sz="1600" dirty="0">
                  <a:solidFill>
                    <a:prstClr val="black"/>
                  </a:solidFill>
                  <a:latin typeface="Berlin Sans FB" panose="020E0602020502020306" pitchFamily="34" charset="0"/>
                  <a:ea typeface="DejaVu Sans"/>
                  <a:cs typeface="DejaVu Sans"/>
                </a:rPr>
                <a:t> etc.)</a:t>
              </a:r>
              <a:endParaRPr sz="1800" dirty="0">
                <a:solidFill>
                  <a:prstClr val="black"/>
                </a:solidFill>
                <a:latin typeface="Berlin Sans FB" panose="020E0602020502020306" pitchFamily="34" charset="0"/>
                <a:ea typeface="DejaVu Sans"/>
                <a:cs typeface="DejaVu Sans"/>
              </a:endParaRPr>
            </a:p>
          </p:txBody>
        </p:sp>
        <p:sp>
          <p:nvSpPr>
            <p:cNvPr id="321" name="TextShape 30"/>
            <p:cNvSpPr txBox="1"/>
            <p:nvPr/>
          </p:nvSpPr>
          <p:spPr>
            <a:xfrm>
              <a:off x="2494288" y="5474135"/>
              <a:ext cx="1609920" cy="1233360"/>
            </a:xfrm>
            <a:prstGeom prst="rect">
              <a:avLst/>
            </a:prstGeom>
            <a:noFill/>
            <a:ln>
              <a:noFill/>
            </a:ln>
          </p:spPr>
          <p:txBody>
            <a:bodyPr lIns="90000" tIns="45000" rIns="90000" bIns="45000"/>
            <a:lstStyle/>
            <a:p>
              <a:pPr defTabSz="914400"/>
              <a:r>
                <a:rPr lang="fr-FR" sz="1600" dirty="0" err="1">
                  <a:solidFill>
                    <a:prstClr val="black"/>
                  </a:solidFill>
                  <a:latin typeface="Berlin Sans FB" panose="020E0602020502020306" pitchFamily="34" charset="0"/>
                  <a:ea typeface="DejaVu Sans"/>
                  <a:cs typeface="DejaVu Sans"/>
                </a:rPr>
                <a:t>Centralized</a:t>
              </a:r>
              <a:r>
                <a:rPr lang="fr-FR" sz="1600" dirty="0">
                  <a:solidFill>
                    <a:prstClr val="black"/>
                  </a:solidFill>
                  <a:latin typeface="Berlin Sans FB" panose="020E0602020502020306" pitchFamily="34" charset="0"/>
                  <a:ea typeface="DejaVu Sans"/>
                  <a:cs typeface="DejaVu Sans"/>
                </a:rPr>
                <a:t> data. </a:t>
              </a:r>
              <a:r>
                <a:rPr lang="fr-FR" sz="1600" dirty="0" err="1">
                  <a:solidFill>
                    <a:prstClr val="black"/>
                  </a:solidFill>
                  <a:latin typeface="Berlin Sans FB" panose="020E0602020502020306" pitchFamily="34" charset="0"/>
                  <a:ea typeface="DejaVu Sans"/>
                  <a:cs typeface="DejaVu Sans"/>
                </a:rPr>
                <a:t>These</a:t>
              </a:r>
              <a:r>
                <a:rPr lang="fr-FR" sz="1600" dirty="0">
                  <a:solidFill>
                    <a:prstClr val="black"/>
                  </a:solidFill>
                  <a:latin typeface="Berlin Sans FB" panose="020E0602020502020306" pitchFamily="34" charset="0"/>
                  <a:ea typeface="DejaVu Sans"/>
                  <a:cs typeface="DejaVu Sans"/>
                </a:rPr>
                <a:t> do not </a:t>
              </a:r>
              <a:r>
                <a:rPr lang="fr-FR" sz="1600" dirty="0" err="1">
                  <a:solidFill>
                    <a:prstClr val="black"/>
                  </a:solidFill>
                  <a:latin typeface="Berlin Sans FB" panose="020E0602020502020306" pitchFamily="34" charset="0"/>
                  <a:ea typeface="DejaVu Sans"/>
                  <a:cs typeface="DejaVu Sans"/>
                </a:rPr>
                <a:t>share</a:t>
              </a:r>
              <a:r>
                <a:rPr lang="fr-FR" sz="1600" dirty="0">
                  <a:solidFill>
                    <a:prstClr val="black"/>
                  </a:solidFill>
                  <a:latin typeface="Berlin Sans FB" panose="020E0602020502020306" pitchFamily="34" charset="0"/>
                  <a:ea typeface="DejaVu Sans"/>
                  <a:cs typeface="DejaVu Sans"/>
                </a:rPr>
                <a:t> a </a:t>
              </a:r>
              <a:r>
                <a:rPr lang="fr-FR" sz="1600" dirty="0" err="1">
                  <a:solidFill>
                    <a:prstClr val="black"/>
                  </a:solidFill>
                  <a:latin typeface="Berlin Sans FB" panose="020E0602020502020306" pitchFamily="34" charset="0"/>
                  <a:ea typeface="DejaVu Sans"/>
                  <a:cs typeface="DejaVu Sans"/>
                </a:rPr>
                <a:t>common</a:t>
              </a:r>
              <a:r>
                <a:rPr lang="fr-FR" sz="1600" dirty="0">
                  <a:solidFill>
                    <a:prstClr val="black"/>
                  </a:solidFill>
                  <a:latin typeface="Berlin Sans FB" panose="020E0602020502020306" pitchFamily="34" charset="0"/>
                  <a:ea typeface="DejaVu Sans"/>
                  <a:cs typeface="DejaVu Sans"/>
                </a:rPr>
                <a:t> structure </a:t>
              </a:r>
              <a:r>
                <a:rPr lang="fr-FR" sz="1600" dirty="0" err="1">
                  <a:solidFill>
                    <a:prstClr val="black"/>
                  </a:solidFill>
                  <a:latin typeface="Berlin Sans FB" panose="020E0602020502020306" pitchFamily="34" charset="0"/>
                  <a:ea typeface="DejaVu Sans"/>
                  <a:cs typeface="DejaVu Sans"/>
                </a:rPr>
                <a:t>yet</a:t>
              </a:r>
              <a:endParaRPr sz="1800" dirty="0">
                <a:solidFill>
                  <a:prstClr val="black"/>
                </a:solidFill>
                <a:latin typeface="Berlin Sans FB" panose="020E0602020502020306" pitchFamily="34" charset="0"/>
                <a:ea typeface="DejaVu Sans"/>
                <a:cs typeface="DejaVu Sans"/>
              </a:endParaRPr>
            </a:p>
          </p:txBody>
        </p:sp>
        <p:sp>
          <p:nvSpPr>
            <p:cNvPr id="322" name="TextShape 31"/>
            <p:cNvSpPr txBox="1"/>
            <p:nvPr/>
          </p:nvSpPr>
          <p:spPr>
            <a:xfrm>
              <a:off x="80073" y="5474135"/>
              <a:ext cx="1963080" cy="1341954"/>
            </a:xfrm>
            <a:prstGeom prst="rect">
              <a:avLst/>
            </a:prstGeom>
            <a:noFill/>
            <a:ln>
              <a:noFill/>
            </a:ln>
          </p:spPr>
          <p:txBody>
            <a:bodyPr lIns="90000" tIns="45000" rIns="90000" bIns="45000"/>
            <a:lstStyle/>
            <a:p>
              <a:pPr defTabSz="914400"/>
              <a:r>
                <a:rPr lang="fr-FR" sz="1600" dirty="0">
                  <a:solidFill>
                    <a:prstClr val="black"/>
                  </a:solidFill>
                  <a:latin typeface="Berlin Sans FB" panose="020E0602020502020306" pitchFamily="34" charset="0"/>
                  <a:ea typeface="DejaVu Sans"/>
                  <a:cs typeface="DejaVu Sans"/>
                </a:rPr>
                <a:t>Multiple data sources: </a:t>
              </a:r>
              <a:r>
                <a:rPr lang="fr-FR" sz="1600" dirty="0" err="1">
                  <a:solidFill>
                    <a:prstClr val="black"/>
                  </a:solidFill>
                  <a:latin typeface="Berlin Sans FB" panose="020E0602020502020306" pitchFamily="34" charset="0"/>
                  <a:ea typeface="DejaVu Sans"/>
                  <a:cs typeface="DejaVu Sans"/>
                </a:rPr>
                <a:t>relational</a:t>
              </a:r>
              <a:r>
                <a:rPr lang="fr-FR" sz="1600" dirty="0">
                  <a:solidFill>
                    <a:prstClr val="black"/>
                  </a:solidFill>
                  <a:latin typeface="Berlin Sans FB" panose="020E0602020502020306" pitchFamily="34" charset="0"/>
                  <a:ea typeface="DejaVu Sans"/>
                  <a:cs typeface="DejaVu Sans"/>
                </a:rPr>
                <a:t> </a:t>
              </a:r>
              <a:r>
                <a:rPr lang="fr-FR" sz="1600" dirty="0" err="1">
                  <a:solidFill>
                    <a:prstClr val="black"/>
                  </a:solidFill>
                  <a:latin typeface="Berlin Sans FB" panose="020E0602020502020306" pitchFamily="34" charset="0"/>
                  <a:ea typeface="DejaVu Sans"/>
                  <a:cs typeface="DejaVu Sans"/>
                </a:rPr>
                <a:t>databases</a:t>
              </a:r>
              <a:r>
                <a:rPr lang="fr-FR" sz="1600" dirty="0">
                  <a:solidFill>
                    <a:prstClr val="black"/>
                  </a:solidFill>
                  <a:latin typeface="Berlin Sans FB" panose="020E0602020502020306" pitchFamily="34" charset="0"/>
                  <a:ea typeface="DejaVu Sans"/>
                  <a:cs typeface="DejaVu Sans"/>
                </a:rPr>
                <a:t>, "flat" files (CSV, SHP etc.), web services etc.</a:t>
              </a:r>
              <a:endParaRPr sz="1800" dirty="0">
                <a:solidFill>
                  <a:prstClr val="black"/>
                </a:solidFill>
                <a:latin typeface="Berlin Sans FB" panose="020E0602020502020306" pitchFamily="34" charset="0"/>
                <a:ea typeface="DejaVu Sans"/>
                <a:cs typeface="DejaVu Sans"/>
              </a:endParaRPr>
            </a:p>
          </p:txBody>
        </p:sp>
        <p:grpSp>
          <p:nvGrpSpPr>
            <p:cNvPr id="323" name="Groupe 322"/>
            <p:cNvGrpSpPr/>
            <p:nvPr/>
          </p:nvGrpSpPr>
          <p:grpSpPr>
            <a:xfrm>
              <a:off x="8913601" y="2262646"/>
              <a:ext cx="591607" cy="647260"/>
              <a:chOff x="8769185" y="3328714"/>
              <a:chExt cx="591607" cy="647260"/>
            </a:xfrm>
          </p:grpSpPr>
          <p:sp>
            <p:nvSpPr>
              <p:cNvPr id="324" name="Rectangle 323"/>
              <p:cNvSpPr/>
              <p:nvPr/>
            </p:nvSpPr>
            <p:spPr>
              <a:xfrm>
                <a:off x="8881656" y="3328715"/>
                <a:ext cx="127401" cy="647259"/>
              </a:xfrm>
              <a:prstGeom prst="rect">
                <a:avLst/>
              </a:prstGeom>
              <a:solidFill>
                <a:srgbClr val="4BACC6"/>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25" name="Rectangle 324"/>
              <p:cNvSpPr/>
              <p:nvPr/>
            </p:nvSpPr>
            <p:spPr>
              <a:xfrm>
                <a:off x="9009057" y="3328714"/>
                <a:ext cx="351735" cy="647259"/>
              </a:xfrm>
              <a:prstGeom prst="rect">
                <a:avLst/>
              </a:prstGeom>
              <a:solidFill>
                <a:srgbClr val="C0504D"/>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26" name="CustomShape 13"/>
              <p:cNvSpPr/>
              <p:nvPr/>
            </p:nvSpPr>
            <p:spPr>
              <a:xfrm>
                <a:off x="8769185" y="3328714"/>
                <a:ext cx="112471" cy="647256"/>
              </a:xfrm>
              <a:prstGeom prst="rect">
                <a:avLst/>
              </a:prstGeom>
              <a:solidFill>
                <a:srgbClr val="F79646"/>
              </a:solidFill>
              <a:ln w="25400" cap="flat" cmpd="sng" algn="ctr">
                <a:solidFill>
                  <a:sysClr val="window" lastClr="FFFFFF">
                    <a:lumMod val="50000"/>
                  </a:sysClr>
                </a:solidFill>
                <a:prstDash val="solid"/>
              </a:ln>
              <a:effectLst/>
            </p:spPr>
          </p:sp>
        </p:grpSp>
        <p:grpSp>
          <p:nvGrpSpPr>
            <p:cNvPr id="327" name="Groupe 326"/>
            <p:cNvGrpSpPr/>
            <p:nvPr/>
          </p:nvGrpSpPr>
          <p:grpSpPr>
            <a:xfrm>
              <a:off x="8337241" y="1420473"/>
              <a:ext cx="591080" cy="647261"/>
              <a:chOff x="8456760" y="2581099"/>
              <a:chExt cx="591080" cy="647261"/>
            </a:xfrm>
          </p:grpSpPr>
          <p:sp>
            <p:nvSpPr>
              <p:cNvPr id="328" name="Rectangle 327"/>
              <p:cNvSpPr/>
              <p:nvPr/>
            </p:nvSpPr>
            <p:spPr>
              <a:xfrm>
                <a:off x="8568704" y="2581101"/>
                <a:ext cx="127401" cy="647259"/>
              </a:xfrm>
              <a:prstGeom prst="rect">
                <a:avLst/>
              </a:prstGeom>
              <a:solidFill>
                <a:srgbClr val="9BBB59"/>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29" name="Rectangle 328"/>
              <p:cNvSpPr/>
              <p:nvPr/>
            </p:nvSpPr>
            <p:spPr>
              <a:xfrm>
                <a:off x="8696105" y="2581100"/>
                <a:ext cx="160631" cy="647259"/>
              </a:xfrm>
              <a:prstGeom prst="rect">
                <a:avLst/>
              </a:prstGeom>
              <a:solidFill>
                <a:srgbClr val="8064A2"/>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30" name="Rectangle 329"/>
              <p:cNvSpPr/>
              <p:nvPr/>
            </p:nvSpPr>
            <p:spPr>
              <a:xfrm>
                <a:off x="8848505" y="2581099"/>
                <a:ext cx="199335" cy="647259"/>
              </a:xfrm>
              <a:prstGeom prst="rect">
                <a:avLst/>
              </a:prstGeom>
              <a:solidFill>
                <a:srgbClr val="C0504D"/>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31" name="CustomShape 13"/>
              <p:cNvSpPr/>
              <p:nvPr/>
            </p:nvSpPr>
            <p:spPr>
              <a:xfrm>
                <a:off x="8456760" y="2581099"/>
                <a:ext cx="112471" cy="647256"/>
              </a:xfrm>
              <a:prstGeom prst="rect">
                <a:avLst/>
              </a:prstGeom>
              <a:solidFill>
                <a:srgbClr val="F79646"/>
              </a:solidFill>
              <a:ln w="25400" cap="flat" cmpd="sng" algn="ctr">
                <a:solidFill>
                  <a:sysClr val="window" lastClr="FFFFFF">
                    <a:lumMod val="50000"/>
                  </a:sysClr>
                </a:solidFill>
                <a:prstDash val="solid"/>
              </a:ln>
              <a:effectLst/>
            </p:spPr>
          </p:sp>
        </p:grpSp>
        <p:grpSp>
          <p:nvGrpSpPr>
            <p:cNvPr id="332" name="Groupe 331"/>
            <p:cNvGrpSpPr/>
            <p:nvPr/>
          </p:nvGrpSpPr>
          <p:grpSpPr>
            <a:xfrm>
              <a:off x="8656061" y="3108118"/>
              <a:ext cx="591608" cy="647259"/>
              <a:chOff x="8464617" y="4115031"/>
              <a:chExt cx="591608" cy="647259"/>
            </a:xfrm>
          </p:grpSpPr>
          <p:sp>
            <p:nvSpPr>
              <p:cNvPr id="333" name="Rectangle 332"/>
              <p:cNvSpPr/>
              <p:nvPr/>
            </p:nvSpPr>
            <p:spPr>
              <a:xfrm>
                <a:off x="8577089" y="4115031"/>
                <a:ext cx="479136" cy="647259"/>
              </a:xfrm>
              <a:prstGeom prst="rect">
                <a:avLst/>
              </a:prstGeom>
              <a:solidFill>
                <a:srgbClr val="9BBB59"/>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34" name="CustomShape 13"/>
              <p:cNvSpPr/>
              <p:nvPr/>
            </p:nvSpPr>
            <p:spPr>
              <a:xfrm>
                <a:off x="8464617" y="4115031"/>
                <a:ext cx="112471" cy="647256"/>
              </a:xfrm>
              <a:prstGeom prst="rect">
                <a:avLst/>
              </a:prstGeom>
              <a:solidFill>
                <a:srgbClr val="F79646"/>
              </a:solidFill>
              <a:ln w="25400" cap="flat" cmpd="sng" algn="ctr">
                <a:solidFill>
                  <a:sysClr val="window" lastClr="FFFFFF">
                    <a:lumMod val="50000"/>
                  </a:sysClr>
                </a:solidFill>
                <a:prstDash val="solid"/>
              </a:ln>
              <a:effectLst/>
            </p:spPr>
          </p:sp>
        </p:grpSp>
        <p:grpSp>
          <p:nvGrpSpPr>
            <p:cNvPr id="335" name="Groupe 334"/>
            <p:cNvGrpSpPr/>
            <p:nvPr/>
          </p:nvGrpSpPr>
          <p:grpSpPr>
            <a:xfrm>
              <a:off x="8243304" y="4677628"/>
              <a:ext cx="591608" cy="647259"/>
              <a:chOff x="8456233" y="4923506"/>
              <a:chExt cx="591608" cy="647259"/>
            </a:xfrm>
          </p:grpSpPr>
          <p:sp>
            <p:nvSpPr>
              <p:cNvPr id="336" name="Rectangle 335"/>
              <p:cNvSpPr/>
              <p:nvPr/>
            </p:nvSpPr>
            <p:spPr>
              <a:xfrm>
                <a:off x="8568705" y="4923506"/>
                <a:ext cx="479136" cy="647259"/>
              </a:xfrm>
              <a:prstGeom prst="rect">
                <a:avLst/>
              </a:prstGeom>
              <a:solidFill>
                <a:srgbClr val="8064A2"/>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37" name="CustomShape 13"/>
              <p:cNvSpPr/>
              <p:nvPr/>
            </p:nvSpPr>
            <p:spPr>
              <a:xfrm>
                <a:off x="8456233" y="4923506"/>
                <a:ext cx="112471" cy="647256"/>
              </a:xfrm>
              <a:prstGeom prst="rect">
                <a:avLst/>
              </a:prstGeom>
              <a:solidFill>
                <a:srgbClr val="F79646"/>
              </a:solidFill>
              <a:ln w="25400" cap="flat" cmpd="sng" algn="ctr">
                <a:solidFill>
                  <a:sysClr val="window" lastClr="FFFFFF">
                    <a:lumMod val="50000"/>
                  </a:sysClr>
                </a:solidFill>
                <a:prstDash val="solid"/>
              </a:ln>
              <a:effectLst/>
            </p:spPr>
          </p:sp>
        </p:grpSp>
        <p:grpSp>
          <p:nvGrpSpPr>
            <p:cNvPr id="338" name="Groupe 337"/>
            <p:cNvGrpSpPr/>
            <p:nvPr/>
          </p:nvGrpSpPr>
          <p:grpSpPr>
            <a:xfrm>
              <a:off x="8828653" y="3933106"/>
              <a:ext cx="591607" cy="647260"/>
              <a:chOff x="8456233" y="1838901"/>
              <a:chExt cx="591607" cy="647260"/>
            </a:xfrm>
          </p:grpSpPr>
          <p:sp>
            <p:nvSpPr>
              <p:cNvPr id="339" name="Rectangle 338"/>
              <p:cNvSpPr/>
              <p:nvPr/>
            </p:nvSpPr>
            <p:spPr>
              <a:xfrm>
                <a:off x="8568704" y="1838902"/>
                <a:ext cx="127401" cy="647259"/>
              </a:xfrm>
              <a:prstGeom prst="rect">
                <a:avLst/>
              </a:prstGeom>
              <a:solidFill>
                <a:srgbClr val="C0504D"/>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40" name="Rectangle 339"/>
              <p:cNvSpPr/>
              <p:nvPr/>
            </p:nvSpPr>
            <p:spPr>
              <a:xfrm>
                <a:off x="8696105" y="1838901"/>
                <a:ext cx="351735" cy="647259"/>
              </a:xfrm>
              <a:prstGeom prst="rect">
                <a:avLst/>
              </a:prstGeom>
              <a:solidFill>
                <a:srgbClr val="C0504D"/>
              </a:solidFill>
              <a:ln w="25400" cap="flat" cmpd="sng" algn="ctr">
                <a:solidFill>
                  <a:sysClr val="window" lastClr="FFFFFF">
                    <a:lumMod val="50000"/>
                  </a:sys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smtClean="0">
                  <a:ln>
                    <a:noFill/>
                  </a:ln>
                  <a:solidFill>
                    <a:prstClr val="white"/>
                  </a:solidFill>
                  <a:effectLst/>
                  <a:uLnTx/>
                  <a:uFillTx/>
                  <a:latin typeface="Arial"/>
                  <a:ea typeface="DejaVu Sans"/>
                  <a:cs typeface="DejaVu Sans"/>
                </a:endParaRPr>
              </a:p>
            </p:txBody>
          </p:sp>
          <p:sp>
            <p:nvSpPr>
              <p:cNvPr id="341" name="CustomShape 13"/>
              <p:cNvSpPr/>
              <p:nvPr/>
            </p:nvSpPr>
            <p:spPr>
              <a:xfrm>
                <a:off x="8456233" y="1838901"/>
                <a:ext cx="112471" cy="647256"/>
              </a:xfrm>
              <a:prstGeom prst="rect">
                <a:avLst/>
              </a:prstGeom>
              <a:solidFill>
                <a:srgbClr val="F79646"/>
              </a:solidFill>
              <a:ln w="25400" cap="flat" cmpd="sng" algn="ctr">
                <a:solidFill>
                  <a:sysClr val="window" lastClr="FFFFFF">
                    <a:lumMod val="50000"/>
                  </a:sysClr>
                </a:solidFill>
                <a:prstDash val="solid"/>
              </a:ln>
              <a:effectLst/>
            </p:spPr>
          </p:sp>
        </p:grpSp>
        <p:cxnSp>
          <p:nvCxnSpPr>
            <p:cNvPr id="342" name="Line 56"/>
            <p:cNvCxnSpPr>
              <a:stCxn id="302" idx="0"/>
              <a:endCxn id="315" idx="2"/>
            </p:cNvCxnSpPr>
            <p:nvPr/>
          </p:nvCxnSpPr>
          <p:spPr>
            <a:xfrm flipV="1">
              <a:off x="5794188" y="2499780"/>
              <a:ext cx="327538" cy="317323"/>
            </a:xfrm>
            <a:prstGeom prst="straightConnector1">
              <a:avLst/>
            </a:prstGeom>
            <a:ln w="15875">
              <a:solidFill>
                <a:sysClr val="window" lastClr="FFFFFF">
                  <a:lumMod val="50000"/>
                </a:sysClr>
              </a:solidFill>
            </a:ln>
          </p:spPr>
        </p:cxnSp>
        <p:cxnSp>
          <p:nvCxnSpPr>
            <p:cNvPr id="343" name="Line 56"/>
            <p:cNvCxnSpPr>
              <a:stCxn id="304" idx="0"/>
              <a:endCxn id="313" idx="2"/>
            </p:cNvCxnSpPr>
            <p:nvPr/>
          </p:nvCxnSpPr>
          <p:spPr>
            <a:xfrm flipV="1">
              <a:off x="6678236" y="1925400"/>
              <a:ext cx="5123" cy="891703"/>
            </a:xfrm>
            <a:prstGeom prst="straightConnector1">
              <a:avLst/>
            </a:prstGeom>
            <a:ln w="15875">
              <a:solidFill>
                <a:sysClr val="window" lastClr="FFFFFF">
                  <a:lumMod val="50000"/>
                </a:sysClr>
              </a:solidFill>
            </a:ln>
          </p:spPr>
        </p:cxnSp>
        <p:cxnSp>
          <p:nvCxnSpPr>
            <p:cNvPr id="344" name="Connecteur en arc 343"/>
            <p:cNvCxnSpPr>
              <a:stCxn id="295" idx="3"/>
              <a:endCxn id="329" idx="2"/>
            </p:cNvCxnSpPr>
            <p:nvPr/>
          </p:nvCxnSpPr>
          <p:spPr>
            <a:xfrm flipV="1">
              <a:off x="6617520" y="2067733"/>
              <a:ext cx="2039382" cy="1981847"/>
            </a:xfrm>
            <a:prstGeom prst="curvedConnector2">
              <a:avLst/>
            </a:prstGeom>
            <a:noFill/>
            <a:ln w="15875" cap="flat" cmpd="sng" algn="ctr">
              <a:solidFill>
                <a:sysClr val="windowText" lastClr="000000"/>
              </a:solidFill>
              <a:prstDash val="solid"/>
              <a:tailEnd type="arrow"/>
            </a:ln>
            <a:effectLst/>
          </p:spPr>
        </p:cxnSp>
        <p:cxnSp>
          <p:nvCxnSpPr>
            <p:cNvPr id="345" name="Connecteur en arc 344"/>
            <p:cNvCxnSpPr>
              <a:stCxn id="304" idx="0"/>
              <a:endCxn id="331" idx="1"/>
            </p:cNvCxnSpPr>
            <p:nvPr/>
          </p:nvCxnSpPr>
          <p:spPr>
            <a:xfrm rot="5400000" flipH="1" flipV="1">
              <a:off x="6971237" y="1451100"/>
              <a:ext cx="1073002" cy="1659005"/>
            </a:xfrm>
            <a:prstGeom prst="curvedConnector2">
              <a:avLst/>
            </a:prstGeom>
            <a:noFill/>
            <a:ln w="15875" cap="flat" cmpd="sng" algn="ctr">
              <a:solidFill>
                <a:sysClr val="windowText" lastClr="000000"/>
              </a:solidFill>
              <a:prstDash val="solid"/>
              <a:tailEnd type="arrow"/>
            </a:ln>
            <a:effectLst/>
          </p:spPr>
        </p:cxnSp>
        <p:cxnSp>
          <p:nvCxnSpPr>
            <p:cNvPr id="346" name="Connecteur en arc 345"/>
            <p:cNvCxnSpPr>
              <a:stCxn id="294" idx="3"/>
              <a:endCxn id="328" idx="2"/>
            </p:cNvCxnSpPr>
            <p:nvPr/>
          </p:nvCxnSpPr>
          <p:spPr>
            <a:xfrm flipV="1">
              <a:off x="7017480" y="2067734"/>
              <a:ext cx="1495406" cy="1623646"/>
            </a:xfrm>
            <a:prstGeom prst="curvedConnector2">
              <a:avLst/>
            </a:prstGeom>
            <a:noFill/>
            <a:ln w="15875" cap="flat" cmpd="sng" algn="ctr">
              <a:solidFill>
                <a:sysClr val="windowText" lastClr="000000"/>
              </a:solidFill>
              <a:prstDash val="solid"/>
              <a:tailEnd type="arrow"/>
            </a:ln>
            <a:effectLst/>
          </p:spPr>
        </p:cxnSp>
        <p:cxnSp>
          <p:nvCxnSpPr>
            <p:cNvPr id="347" name="Connecteur en arc 346"/>
            <p:cNvCxnSpPr>
              <a:stCxn id="313" idx="0"/>
              <a:endCxn id="330" idx="0"/>
            </p:cNvCxnSpPr>
            <p:nvPr/>
          </p:nvCxnSpPr>
          <p:spPr>
            <a:xfrm rot="5400000" flipH="1" flipV="1">
              <a:off x="7681743" y="422090"/>
              <a:ext cx="148527" cy="2145295"/>
            </a:xfrm>
            <a:prstGeom prst="curvedConnector3">
              <a:avLst>
                <a:gd name="adj1" fmla="val 378322"/>
              </a:avLst>
            </a:prstGeom>
            <a:noFill/>
            <a:ln w="15875" cap="flat" cmpd="sng" algn="ctr">
              <a:solidFill>
                <a:sysClr val="windowText" lastClr="000000"/>
              </a:solidFill>
              <a:prstDash val="solid"/>
              <a:tailEnd type="arrow"/>
            </a:ln>
            <a:effectLst/>
          </p:spPr>
        </p:cxnSp>
        <p:sp>
          <p:nvSpPr>
            <p:cNvPr id="348" name="Rectangle 347"/>
            <p:cNvSpPr/>
            <p:nvPr/>
          </p:nvSpPr>
          <p:spPr>
            <a:xfrm>
              <a:off x="2448024" y="755501"/>
              <a:ext cx="1422184" cy="369332"/>
            </a:xfrm>
            <a:prstGeom prst="rect">
              <a:avLst/>
            </a:prstGeom>
          </p:spPr>
          <p:txBody>
            <a:bodyPr wrap="none">
              <a:spAutoFit/>
            </a:bodyPr>
            <a:lstStyle/>
            <a:p>
              <a:pPr defTabSz="914400"/>
              <a:r>
                <a:rPr lang="fr-FR" sz="1800" dirty="0" smtClean="0">
                  <a:solidFill>
                    <a:prstClr val="black"/>
                  </a:solidFill>
                  <a:latin typeface="Berlin Sans FB" panose="020E0602020502020306" pitchFamily="34" charset="0"/>
                  <a:ea typeface="DejaVu Sans"/>
                  <a:cs typeface="DejaVu Sans"/>
                </a:rPr>
                <a:t>Data </a:t>
              </a:r>
              <a:r>
                <a:rPr lang="fr-FR" sz="1800" dirty="0" err="1" smtClean="0">
                  <a:solidFill>
                    <a:prstClr val="black"/>
                  </a:solidFill>
                  <a:latin typeface="Berlin Sans FB" panose="020E0602020502020306" pitchFamily="34" charset="0"/>
                  <a:ea typeface="DejaVu Sans"/>
                  <a:cs typeface="DejaVu Sans"/>
                </a:rPr>
                <a:t>staging</a:t>
              </a:r>
              <a:endParaRPr lang="fr-FR" sz="1800" dirty="0">
                <a:solidFill>
                  <a:prstClr val="black"/>
                </a:solidFill>
                <a:latin typeface="Berlin Sans FB" panose="020E0602020502020306" pitchFamily="34" charset="0"/>
                <a:ea typeface="DejaVu Sans"/>
                <a:cs typeface="DejaVu Sans"/>
              </a:endParaRPr>
            </a:p>
          </p:txBody>
        </p:sp>
        <p:sp>
          <p:nvSpPr>
            <p:cNvPr id="349" name="Rectangle 348"/>
            <p:cNvSpPr/>
            <p:nvPr/>
          </p:nvSpPr>
          <p:spPr>
            <a:xfrm>
              <a:off x="71760" y="755501"/>
              <a:ext cx="2103461" cy="369332"/>
            </a:xfrm>
            <a:prstGeom prst="rect">
              <a:avLst/>
            </a:prstGeom>
          </p:spPr>
          <p:txBody>
            <a:bodyPr wrap="none">
              <a:spAutoFit/>
            </a:bodyPr>
            <a:lstStyle/>
            <a:p>
              <a:pPr defTabSz="914400"/>
              <a:r>
                <a:rPr lang="fr-FR" sz="1800" dirty="0" err="1" smtClean="0">
                  <a:solidFill>
                    <a:prstClr val="black"/>
                  </a:solidFill>
                  <a:latin typeface="Berlin Sans FB" panose="020E0602020502020306" pitchFamily="34" charset="0"/>
                  <a:ea typeface="DejaVu Sans"/>
                  <a:cs typeface="DejaVu Sans"/>
                </a:rPr>
                <a:t>Operational</a:t>
              </a:r>
              <a:r>
                <a:rPr lang="fr-FR" sz="1800" dirty="0" smtClean="0">
                  <a:solidFill>
                    <a:prstClr val="black"/>
                  </a:solidFill>
                  <a:latin typeface="Berlin Sans FB" panose="020E0602020502020306" pitchFamily="34" charset="0"/>
                  <a:ea typeface="DejaVu Sans"/>
                  <a:cs typeface="DejaVu Sans"/>
                </a:rPr>
                <a:t> </a:t>
              </a:r>
              <a:r>
                <a:rPr lang="fr-FR" sz="1800" dirty="0" err="1" smtClean="0">
                  <a:solidFill>
                    <a:prstClr val="black"/>
                  </a:solidFill>
                  <a:latin typeface="Berlin Sans FB" panose="020E0602020502020306" pitchFamily="34" charset="0"/>
                  <a:ea typeface="DejaVu Sans"/>
                  <a:cs typeface="DejaVu Sans"/>
                </a:rPr>
                <a:t>systems</a:t>
              </a:r>
              <a:endParaRPr lang="fr-FR" sz="1800" dirty="0">
                <a:solidFill>
                  <a:prstClr val="black"/>
                </a:solidFill>
                <a:latin typeface="Berlin Sans FB" panose="020E0602020502020306" pitchFamily="34" charset="0"/>
                <a:ea typeface="DejaVu Sans"/>
                <a:cs typeface="DejaVu Sans"/>
              </a:endParaRPr>
            </a:p>
          </p:txBody>
        </p:sp>
        <p:sp>
          <p:nvSpPr>
            <p:cNvPr id="350" name="TextShape 10"/>
            <p:cNvSpPr txBox="1"/>
            <p:nvPr/>
          </p:nvSpPr>
          <p:spPr>
            <a:xfrm>
              <a:off x="4824288" y="778153"/>
              <a:ext cx="1840320" cy="346680"/>
            </a:xfrm>
            <a:prstGeom prst="rect">
              <a:avLst/>
            </a:prstGeom>
            <a:noFill/>
            <a:ln>
              <a:noFill/>
            </a:ln>
          </p:spPr>
          <p:txBody>
            <a:bodyPr lIns="90000" tIns="45000" rIns="90000" bIns="45000"/>
            <a:lstStyle/>
            <a:p>
              <a:pPr defTabSz="914400"/>
              <a:r>
                <a:rPr lang="fr-FR" sz="1800" dirty="0">
                  <a:solidFill>
                    <a:prstClr val="black"/>
                  </a:solidFill>
                  <a:latin typeface="Berlin Sans FB" panose="020E0602020502020306" pitchFamily="34" charset="0"/>
                  <a:ea typeface="DejaVu Sans"/>
                  <a:cs typeface="DejaVu Sans"/>
                </a:rPr>
                <a:t>Data </a:t>
              </a:r>
              <a:r>
                <a:rPr lang="fr-FR" sz="1800" dirty="0" err="1">
                  <a:solidFill>
                    <a:prstClr val="black"/>
                  </a:solidFill>
                  <a:latin typeface="Berlin Sans FB" panose="020E0602020502020306" pitchFamily="34" charset="0"/>
                  <a:ea typeface="DejaVu Sans"/>
                  <a:cs typeface="DejaVu Sans"/>
                </a:rPr>
                <a:t>warehouse</a:t>
              </a:r>
              <a:endParaRPr sz="1800" dirty="0">
                <a:solidFill>
                  <a:prstClr val="black"/>
                </a:solidFill>
                <a:latin typeface="Berlin Sans FB" panose="020E0602020502020306" pitchFamily="34" charset="0"/>
                <a:ea typeface="DejaVu Sans"/>
                <a:cs typeface="DejaVu Sans"/>
              </a:endParaRPr>
            </a:p>
          </p:txBody>
        </p:sp>
        <p:sp>
          <p:nvSpPr>
            <p:cNvPr id="351" name="TextShape 11"/>
            <p:cNvSpPr txBox="1"/>
            <p:nvPr/>
          </p:nvSpPr>
          <p:spPr>
            <a:xfrm>
              <a:off x="8415104" y="778153"/>
              <a:ext cx="1233720" cy="346680"/>
            </a:xfrm>
            <a:prstGeom prst="rect">
              <a:avLst/>
            </a:prstGeom>
            <a:noFill/>
            <a:ln>
              <a:noFill/>
            </a:ln>
          </p:spPr>
          <p:txBody>
            <a:bodyPr lIns="90000" tIns="45000" rIns="90000" bIns="45000"/>
            <a:lstStyle/>
            <a:p>
              <a:pPr defTabSz="914400"/>
              <a:r>
                <a:rPr lang="fr-FR" sz="1800" dirty="0" err="1">
                  <a:solidFill>
                    <a:prstClr val="black"/>
                  </a:solidFill>
                  <a:latin typeface="Berlin Sans FB" panose="020E0602020502020306" pitchFamily="34" charset="0"/>
                  <a:ea typeface="DejaVu Sans"/>
                  <a:cs typeface="DejaVu Sans"/>
                </a:rPr>
                <a:t>Datamarts</a:t>
              </a:r>
              <a:endParaRPr sz="1800" dirty="0">
                <a:solidFill>
                  <a:prstClr val="black"/>
                </a:solidFill>
                <a:latin typeface="Berlin Sans FB" panose="020E0602020502020306" pitchFamily="34" charset="0"/>
                <a:ea typeface="DejaVu Sans"/>
                <a:cs typeface="DejaVu Sans"/>
              </a:endParaRPr>
            </a:p>
          </p:txBody>
        </p:sp>
        <p:cxnSp>
          <p:nvCxnSpPr>
            <p:cNvPr id="352" name="Connecteur droit avec flèche 351"/>
            <p:cNvCxnSpPr/>
            <p:nvPr/>
          </p:nvCxnSpPr>
          <p:spPr>
            <a:xfrm>
              <a:off x="2002847" y="4637523"/>
              <a:ext cx="622941" cy="0"/>
            </a:xfrm>
            <a:prstGeom prst="straightConnector1">
              <a:avLst/>
            </a:prstGeom>
            <a:noFill/>
            <a:ln w="31750" cap="flat" cmpd="sng" algn="ctr">
              <a:solidFill>
                <a:srgbClr val="4F81BD">
                  <a:shade val="95000"/>
                  <a:satMod val="105000"/>
                </a:srgbClr>
              </a:solidFill>
              <a:prstDash val="solid"/>
              <a:tailEnd type="arrow"/>
            </a:ln>
            <a:effectLst/>
          </p:spPr>
        </p:cxnSp>
        <p:cxnSp>
          <p:nvCxnSpPr>
            <p:cNvPr id="353" name="Connecteur droit avec flèche 352"/>
            <p:cNvCxnSpPr/>
            <p:nvPr/>
          </p:nvCxnSpPr>
          <p:spPr>
            <a:xfrm>
              <a:off x="4320232" y="4656573"/>
              <a:ext cx="656301" cy="0"/>
            </a:xfrm>
            <a:prstGeom prst="straightConnector1">
              <a:avLst/>
            </a:prstGeom>
            <a:noFill/>
            <a:ln w="31750" cap="flat" cmpd="sng" algn="ctr">
              <a:solidFill>
                <a:srgbClr val="4F81BD">
                  <a:shade val="95000"/>
                  <a:satMod val="105000"/>
                </a:srgbClr>
              </a:solidFill>
              <a:prstDash val="solid"/>
              <a:tailEnd type="arrow"/>
            </a:ln>
            <a:effectLst/>
          </p:spPr>
        </p:cxnSp>
        <p:cxnSp>
          <p:nvCxnSpPr>
            <p:cNvPr id="354" name="Connecteur droit avec flèche 353"/>
            <p:cNvCxnSpPr/>
            <p:nvPr/>
          </p:nvCxnSpPr>
          <p:spPr>
            <a:xfrm>
              <a:off x="7322563" y="4650885"/>
              <a:ext cx="720080" cy="1779"/>
            </a:xfrm>
            <a:prstGeom prst="straightConnector1">
              <a:avLst/>
            </a:prstGeom>
            <a:noFill/>
            <a:ln w="31750" cap="flat" cmpd="sng" algn="ctr">
              <a:solidFill>
                <a:srgbClr val="4F81BD">
                  <a:shade val="95000"/>
                  <a:satMod val="105000"/>
                </a:srgbClr>
              </a:solidFill>
              <a:prstDash val="solid"/>
              <a:tailEnd type="arrow"/>
            </a:ln>
            <a:effectLst/>
          </p:spPr>
        </p:cxnSp>
        <p:sp>
          <p:nvSpPr>
            <p:cNvPr id="355" name="TextShape 10"/>
            <p:cNvSpPr txBox="1"/>
            <p:nvPr/>
          </p:nvSpPr>
          <p:spPr>
            <a:xfrm>
              <a:off x="5648263" y="2826823"/>
              <a:ext cx="1674299" cy="346680"/>
            </a:xfrm>
            <a:prstGeom prst="rect">
              <a:avLst/>
            </a:prstGeom>
            <a:noFill/>
            <a:ln>
              <a:noFill/>
            </a:ln>
          </p:spPr>
          <p:txBody>
            <a:bodyPr lIns="90000" tIns="45000" rIns="90000" bIns="45000"/>
            <a:lstStyle/>
            <a:p>
              <a:pPr defTabSz="914400"/>
              <a:r>
                <a:rPr lang="fr-FR" sz="1800" dirty="0" smtClean="0">
                  <a:solidFill>
                    <a:prstClr val="black"/>
                  </a:solidFill>
                  <a:effectLst>
                    <a:outerShdw blurRad="38100" dist="38100" dir="2700000" algn="tl">
                      <a:srgbClr val="000000">
                        <a:alpha val="43137"/>
                      </a:srgbClr>
                    </a:outerShdw>
                  </a:effectLst>
                  <a:latin typeface="Berlin Sans FB" panose="020E0602020502020306" pitchFamily="34" charset="0"/>
                  <a:ea typeface="DejaVu Sans"/>
                  <a:cs typeface="DejaVu Sans"/>
                </a:rPr>
                <a:t>Reference data</a:t>
              </a:r>
              <a:endParaRPr sz="1800" dirty="0">
                <a:solidFill>
                  <a:prstClr val="black"/>
                </a:solidFill>
                <a:effectLst>
                  <a:outerShdw blurRad="38100" dist="38100" dir="2700000" algn="tl">
                    <a:srgbClr val="000000">
                      <a:alpha val="43137"/>
                    </a:srgbClr>
                  </a:outerShdw>
                </a:effectLst>
                <a:latin typeface="Berlin Sans FB" panose="020E0602020502020306" pitchFamily="34" charset="0"/>
                <a:ea typeface="DejaVu Sans"/>
                <a:cs typeface="DejaVu Sans"/>
              </a:endParaRPr>
            </a:p>
          </p:txBody>
        </p:sp>
      </p:grpSp>
      <p:sp>
        <p:nvSpPr>
          <p:cNvPr id="1024" name="Ellipse 1023"/>
          <p:cNvSpPr/>
          <p:nvPr/>
        </p:nvSpPr>
        <p:spPr>
          <a:xfrm>
            <a:off x="16994088" y="22250772"/>
            <a:ext cx="432048" cy="432048"/>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rPr>
              <a:t>A</a:t>
            </a:r>
            <a:endParaRPr lang="fr-FR" sz="2800" dirty="0">
              <a:solidFill>
                <a:schemeClr val="tx1"/>
              </a:solidFill>
            </a:endParaRPr>
          </a:p>
        </p:txBody>
      </p:sp>
      <p:sp>
        <p:nvSpPr>
          <p:cNvPr id="358" name="Ellipse 357"/>
          <p:cNvSpPr/>
          <p:nvPr/>
        </p:nvSpPr>
        <p:spPr>
          <a:xfrm>
            <a:off x="16994088" y="20090532"/>
            <a:ext cx="432048" cy="432048"/>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rPr>
              <a:t>B</a:t>
            </a:r>
            <a:endParaRPr lang="fr-FR" sz="2800" dirty="0">
              <a:solidFill>
                <a:schemeClr val="tx1"/>
              </a:solidFill>
            </a:endParaRPr>
          </a:p>
        </p:txBody>
      </p:sp>
      <p:sp>
        <p:nvSpPr>
          <p:cNvPr id="359" name="Ellipse 358"/>
          <p:cNvSpPr/>
          <p:nvPr/>
        </p:nvSpPr>
        <p:spPr>
          <a:xfrm>
            <a:off x="16994088" y="17930292"/>
            <a:ext cx="432048" cy="432048"/>
          </a:xfrm>
          <a:prstGeom prst="ellipse">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dirty="0" smtClean="0">
                <a:solidFill>
                  <a:schemeClr val="tx1"/>
                </a:solidFill>
              </a:rPr>
              <a:t>C</a:t>
            </a:r>
            <a:endParaRPr lang="fr-FR" sz="2800" dirty="0">
              <a:solidFill>
                <a:schemeClr val="tx1"/>
              </a:solidFill>
            </a:endParaRPr>
          </a:p>
        </p:txBody>
      </p:sp>
      <p:sp>
        <p:nvSpPr>
          <p:cNvPr id="1025" name="ZoneTexte 1024"/>
          <p:cNvSpPr txBox="1"/>
          <p:nvPr/>
        </p:nvSpPr>
        <p:spPr>
          <a:xfrm>
            <a:off x="14071399" y="25168755"/>
            <a:ext cx="5780883" cy="369332"/>
          </a:xfrm>
          <a:prstGeom prst="rect">
            <a:avLst/>
          </a:prstGeom>
          <a:noFill/>
        </p:spPr>
        <p:txBody>
          <a:bodyPr wrap="square" rtlCol="0">
            <a:spAutoFit/>
          </a:bodyPr>
          <a:lstStyle/>
          <a:p>
            <a:r>
              <a:rPr lang="fr-FR" sz="1800" b="1" dirty="0" smtClean="0"/>
              <a:t>Figure 1</a:t>
            </a:r>
            <a:r>
              <a:rPr lang="fr-FR" sz="1800" dirty="0" smtClean="0"/>
              <a:t> : </a:t>
            </a:r>
            <a:r>
              <a:rPr lang="en-US" sz="1800" dirty="0" smtClean="0"/>
              <a:t> </a:t>
            </a:r>
            <a:r>
              <a:rPr lang="en-US" sz="1800" i="1" dirty="0"/>
              <a:t>Architecture of the French soil information system </a:t>
            </a:r>
            <a:r>
              <a:rPr lang="fr-FR" sz="1800" dirty="0" smtClean="0"/>
              <a:t> </a:t>
            </a:r>
            <a:endParaRPr lang="fr-FR" sz="1800" dirty="0"/>
          </a:p>
        </p:txBody>
      </p:sp>
      <p:sp>
        <p:nvSpPr>
          <p:cNvPr id="361" name="ZoneTexte 360"/>
          <p:cNvSpPr txBox="1"/>
          <p:nvPr/>
        </p:nvSpPr>
        <p:spPr>
          <a:xfrm>
            <a:off x="14071399" y="32538624"/>
            <a:ext cx="5780883" cy="369332"/>
          </a:xfrm>
          <a:prstGeom prst="rect">
            <a:avLst/>
          </a:prstGeom>
          <a:noFill/>
        </p:spPr>
        <p:txBody>
          <a:bodyPr wrap="square" rtlCol="0">
            <a:spAutoFit/>
          </a:bodyPr>
          <a:lstStyle/>
          <a:p>
            <a:r>
              <a:rPr lang="fr-FR" sz="1800" b="1" dirty="0" smtClean="0"/>
              <a:t>Figure 2</a:t>
            </a:r>
            <a:r>
              <a:rPr lang="fr-FR" sz="1800" dirty="0" smtClean="0"/>
              <a:t> : </a:t>
            </a:r>
            <a:r>
              <a:rPr lang="en-US" sz="1800" dirty="0" smtClean="0"/>
              <a:t> </a:t>
            </a:r>
            <a:r>
              <a:rPr lang="en-US" sz="1800" i="1" dirty="0"/>
              <a:t>Transformations undergone in a data warehouse </a:t>
            </a:r>
            <a:r>
              <a:rPr lang="en-US" sz="1800" i="1" dirty="0" smtClean="0"/>
              <a:t> </a:t>
            </a:r>
            <a:r>
              <a:rPr lang="fr-FR" sz="1800" dirty="0" smtClean="0"/>
              <a:t> </a:t>
            </a:r>
            <a:endParaRPr lang="fr-FR" sz="1800" dirty="0"/>
          </a:p>
        </p:txBody>
      </p:sp>
      <p:grpSp>
        <p:nvGrpSpPr>
          <p:cNvPr id="12" name="Groupe 11"/>
          <p:cNvGrpSpPr/>
          <p:nvPr/>
        </p:nvGrpSpPr>
        <p:grpSpPr>
          <a:xfrm>
            <a:off x="16723689" y="36993331"/>
            <a:ext cx="11449551" cy="1747273"/>
            <a:chOff x="16633769" y="36993331"/>
            <a:chExt cx="11449551" cy="1747273"/>
          </a:xfrm>
        </p:grpSpPr>
        <p:pic>
          <p:nvPicPr>
            <p:cNvPr id="11" name="Picture 2" descr="O:\communs_infosol\COM-DOC\Communication\Logos\Partenaires\IRD-grand.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518332" y="37357280"/>
              <a:ext cx="1886603" cy="101937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O:\communs_infosol\COM-DOC\Communication\Logos\Partenaires\Haute-d_finition\maafCOUL_cle889919.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238726" y="36993713"/>
              <a:ext cx="1362459" cy="17465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communs_infosol\COM-DOC\Communication\Logos\GIS\Membres_2015\ADEME.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9845337" y="37001108"/>
              <a:ext cx="1607263" cy="1731719"/>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O:\communs_infosol\COM-DOC\Communication\Logos\GIS\Membres_2015\IGN.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696752" y="37000725"/>
              <a:ext cx="1577428" cy="173248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communs_infosol\COM-DOC\Communication\Logos\GIS\Membres_2015\MEEM.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6633769" y="36993331"/>
              <a:ext cx="1360805" cy="174727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O:\communs_infosol\COM-DOC\Communication\Logos\GIS\Membres_2015\INRA.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5649088" y="37345693"/>
              <a:ext cx="2434232" cy="1042549"/>
            </a:xfrm>
            <a:prstGeom prst="rect">
              <a:avLst/>
            </a:prstGeom>
            <a:noFill/>
            <a:extLst>
              <a:ext uri="{909E8E84-426E-40DD-AFC4-6F175D3DCCD1}">
                <a14:hiddenFill xmlns:a14="http://schemas.microsoft.com/office/drawing/2010/main">
                  <a:solidFill>
                    <a:srgbClr val="FFFFFF"/>
                  </a:solidFill>
                </a14:hiddenFill>
              </a:ext>
            </a:extLst>
          </p:spPr>
        </p:pic>
      </p:grpSp>
      <p:pic>
        <p:nvPicPr>
          <p:cNvPr id="1033" name="Picture 9" descr="O:\communs_infosol\COM-DOC\Communication\Logos\GIS\logo GIS bas def Sans Fd.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397713" y="879869"/>
            <a:ext cx="3932844" cy="2136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0170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924</Words>
  <Application>Microsoft Office PowerPoint</Application>
  <PresentationFormat>Personnalisé</PresentationFormat>
  <Paragraphs>50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Maison</dc:creator>
  <cp:lastModifiedBy>Benoît Toutain</cp:lastModifiedBy>
  <cp:revision>26</cp:revision>
  <cp:lastPrinted>2016-12-01T17:19:19Z</cp:lastPrinted>
  <dcterms:created xsi:type="dcterms:W3CDTF">2013-02-20T09:06:48Z</dcterms:created>
  <dcterms:modified xsi:type="dcterms:W3CDTF">2016-12-02T08:33:12Z</dcterms:modified>
</cp:coreProperties>
</file>