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8002250" cy="27003375"/>
  <p:notesSz cx="6797675" cy="9928225"/>
  <p:defaultTextStyle>
    <a:defPPr>
      <a:defRPr lang="en-US"/>
    </a:defPPr>
    <a:lvl1pPr marL="0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6835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93670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90505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87340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84174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81009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77844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74679" algn="l" defTabSz="9936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094"/>
    <a:srgbClr val="C2F094"/>
    <a:srgbClr val="DAEFC3"/>
    <a:srgbClr val="F8DD3E"/>
    <a:srgbClr val="FDE84D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45" autoAdjust="0"/>
    <p:restoredTop sz="94584" autoAdjust="0"/>
  </p:normalViewPr>
  <p:slideViewPr>
    <p:cSldViewPr>
      <p:cViewPr>
        <p:scale>
          <a:sx n="50" d="100"/>
          <a:sy n="50" d="100"/>
        </p:scale>
        <p:origin x="-178" y="360"/>
      </p:cViewPr>
      <p:guideLst>
        <p:guide orient="horz" pos="8505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5201B-DEE3-485A-8D14-F933F5DCBCF2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744538"/>
            <a:ext cx="24828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D0B36-633D-4A01-B206-B8CA6414E4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6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35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3670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0505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7340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4174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1009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7844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4679" algn="l" defTabSz="9936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0B36-633D-4A01-B206-B8CA6414E4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0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0171" y="8388551"/>
            <a:ext cx="15301913" cy="578822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00339" y="15301912"/>
            <a:ext cx="12601577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3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1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7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4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5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10343" y="5675710"/>
            <a:ext cx="2390923" cy="12096511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1317" y="5675710"/>
            <a:ext cx="6878987" cy="12096511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8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5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054" y="17352171"/>
            <a:ext cx="15301913" cy="5363171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2054" y="11445184"/>
            <a:ext cx="15301913" cy="590698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8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93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05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73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4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10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78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46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5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1319" y="33079135"/>
            <a:ext cx="4634957" cy="93561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66311" y="33079135"/>
            <a:ext cx="4634953" cy="93561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67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4" y="1081387"/>
            <a:ext cx="16202027" cy="45005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113" y="6044508"/>
            <a:ext cx="7954120" cy="2519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835" indent="0">
              <a:buNone/>
              <a:defRPr sz="2200" b="1"/>
            </a:lvl2pPr>
            <a:lvl3pPr marL="993670" indent="0">
              <a:buNone/>
              <a:defRPr sz="1900" b="1"/>
            </a:lvl3pPr>
            <a:lvl4pPr marL="1490505" indent="0">
              <a:buNone/>
              <a:defRPr sz="1700" b="1"/>
            </a:lvl4pPr>
            <a:lvl5pPr marL="1987340" indent="0">
              <a:buNone/>
              <a:defRPr sz="1700" b="1"/>
            </a:lvl5pPr>
            <a:lvl6pPr marL="2484174" indent="0">
              <a:buNone/>
              <a:defRPr sz="1700" b="1"/>
            </a:lvl6pPr>
            <a:lvl7pPr marL="2981009" indent="0">
              <a:buNone/>
              <a:defRPr sz="1700" b="1"/>
            </a:lvl7pPr>
            <a:lvl8pPr marL="3477844" indent="0">
              <a:buNone/>
              <a:defRPr sz="1700" b="1"/>
            </a:lvl8pPr>
            <a:lvl9pPr marL="3974679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0113" y="8563571"/>
            <a:ext cx="7954120" cy="1555819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144896" y="6044508"/>
            <a:ext cx="7957243" cy="2519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835" indent="0">
              <a:buNone/>
              <a:defRPr sz="2200" b="1"/>
            </a:lvl2pPr>
            <a:lvl3pPr marL="993670" indent="0">
              <a:buNone/>
              <a:defRPr sz="1900" b="1"/>
            </a:lvl3pPr>
            <a:lvl4pPr marL="1490505" indent="0">
              <a:buNone/>
              <a:defRPr sz="1700" b="1"/>
            </a:lvl4pPr>
            <a:lvl5pPr marL="1987340" indent="0">
              <a:buNone/>
              <a:defRPr sz="1700" b="1"/>
            </a:lvl5pPr>
            <a:lvl6pPr marL="2484174" indent="0">
              <a:buNone/>
              <a:defRPr sz="1700" b="1"/>
            </a:lvl6pPr>
            <a:lvl7pPr marL="2981009" indent="0">
              <a:buNone/>
              <a:defRPr sz="1700" b="1"/>
            </a:lvl7pPr>
            <a:lvl8pPr marL="3477844" indent="0">
              <a:buNone/>
              <a:defRPr sz="1700" b="1"/>
            </a:lvl8pPr>
            <a:lvl9pPr marL="3974679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144896" y="8563571"/>
            <a:ext cx="7957243" cy="1555819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0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6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2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6" y="1075135"/>
            <a:ext cx="5922617" cy="457557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38382" y="1075137"/>
            <a:ext cx="10063757" cy="2304663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0116" y="5650709"/>
            <a:ext cx="5922617" cy="18471060"/>
          </a:xfrm>
        </p:spPr>
        <p:txBody>
          <a:bodyPr/>
          <a:lstStyle>
            <a:lvl1pPr marL="0" indent="0">
              <a:buNone/>
              <a:defRPr sz="1500"/>
            </a:lvl1pPr>
            <a:lvl2pPr marL="496835" indent="0">
              <a:buNone/>
              <a:defRPr sz="1300"/>
            </a:lvl2pPr>
            <a:lvl3pPr marL="993670" indent="0">
              <a:buNone/>
              <a:defRPr sz="1100"/>
            </a:lvl3pPr>
            <a:lvl4pPr marL="1490505" indent="0">
              <a:buNone/>
              <a:defRPr sz="1000"/>
            </a:lvl4pPr>
            <a:lvl5pPr marL="1987340" indent="0">
              <a:buNone/>
              <a:defRPr sz="1000"/>
            </a:lvl5pPr>
            <a:lvl6pPr marL="2484174" indent="0">
              <a:buNone/>
              <a:defRPr sz="1000"/>
            </a:lvl6pPr>
            <a:lvl7pPr marL="2981009" indent="0">
              <a:buNone/>
              <a:defRPr sz="1000"/>
            </a:lvl7pPr>
            <a:lvl8pPr marL="3477844" indent="0">
              <a:buNone/>
              <a:defRPr sz="1000"/>
            </a:lvl8pPr>
            <a:lvl9pPr marL="3974679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23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8569" y="18902364"/>
            <a:ext cx="10801350" cy="22315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528569" y="2412802"/>
            <a:ext cx="10801350" cy="16202025"/>
          </a:xfrm>
        </p:spPr>
        <p:txBody>
          <a:bodyPr/>
          <a:lstStyle>
            <a:lvl1pPr marL="0" indent="0">
              <a:buNone/>
              <a:defRPr sz="3500"/>
            </a:lvl1pPr>
            <a:lvl2pPr marL="496835" indent="0">
              <a:buNone/>
              <a:defRPr sz="3100"/>
            </a:lvl2pPr>
            <a:lvl3pPr marL="993670" indent="0">
              <a:buNone/>
              <a:defRPr sz="2600"/>
            </a:lvl3pPr>
            <a:lvl4pPr marL="1490505" indent="0">
              <a:buNone/>
              <a:defRPr sz="2200"/>
            </a:lvl4pPr>
            <a:lvl5pPr marL="1987340" indent="0">
              <a:buNone/>
              <a:defRPr sz="2200"/>
            </a:lvl5pPr>
            <a:lvl6pPr marL="2484174" indent="0">
              <a:buNone/>
              <a:defRPr sz="2200"/>
            </a:lvl6pPr>
            <a:lvl7pPr marL="2981009" indent="0">
              <a:buNone/>
              <a:defRPr sz="2200"/>
            </a:lvl7pPr>
            <a:lvl8pPr marL="3477844" indent="0">
              <a:buNone/>
              <a:defRPr sz="2200"/>
            </a:lvl8pPr>
            <a:lvl9pPr marL="3974679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528569" y="21133893"/>
            <a:ext cx="10801350" cy="3169145"/>
          </a:xfrm>
        </p:spPr>
        <p:txBody>
          <a:bodyPr/>
          <a:lstStyle>
            <a:lvl1pPr marL="0" indent="0">
              <a:buNone/>
              <a:defRPr sz="1500"/>
            </a:lvl1pPr>
            <a:lvl2pPr marL="496835" indent="0">
              <a:buNone/>
              <a:defRPr sz="1300"/>
            </a:lvl2pPr>
            <a:lvl3pPr marL="993670" indent="0">
              <a:buNone/>
              <a:defRPr sz="1100"/>
            </a:lvl3pPr>
            <a:lvl4pPr marL="1490505" indent="0">
              <a:buNone/>
              <a:defRPr sz="1000"/>
            </a:lvl4pPr>
            <a:lvl5pPr marL="1987340" indent="0">
              <a:buNone/>
              <a:defRPr sz="1000"/>
            </a:lvl5pPr>
            <a:lvl6pPr marL="2484174" indent="0">
              <a:buNone/>
              <a:defRPr sz="1000"/>
            </a:lvl6pPr>
            <a:lvl7pPr marL="2981009" indent="0">
              <a:buNone/>
              <a:defRPr sz="1000"/>
            </a:lvl7pPr>
            <a:lvl8pPr marL="3477844" indent="0">
              <a:buNone/>
              <a:defRPr sz="1000"/>
            </a:lvl8pPr>
            <a:lvl9pPr marL="3974679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0114" y="1081387"/>
            <a:ext cx="16202027" cy="4500563"/>
          </a:xfrm>
          <a:prstGeom prst="rect">
            <a:avLst/>
          </a:prstGeom>
        </p:spPr>
        <p:txBody>
          <a:bodyPr vert="horz" lIns="99367" tIns="49683" rIns="99367" bIns="4968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114" y="6300790"/>
            <a:ext cx="16202027" cy="17820979"/>
          </a:xfrm>
          <a:prstGeom prst="rect">
            <a:avLst/>
          </a:prstGeom>
        </p:spPr>
        <p:txBody>
          <a:bodyPr vert="horz" lIns="99367" tIns="49683" rIns="99367" bIns="4968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0114" y="25028130"/>
            <a:ext cx="4200527" cy="1437679"/>
          </a:xfrm>
          <a:prstGeom prst="rect">
            <a:avLst/>
          </a:prstGeom>
        </p:spPr>
        <p:txBody>
          <a:bodyPr vert="horz" lIns="99367" tIns="49683" rIns="99367" bIns="496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5845-28AD-42C6-BDE5-8B7FDF0594AB}" type="datetimeFigureOut">
              <a:rPr lang="en-GB" smtClean="0"/>
              <a:t>29/08/2013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50771" y="25028130"/>
            <a:ext cx="5700713" cy="1437679"/>
          </a:xfrm>
          <a:prstGeom prst="rect">
            <a:avLst/>
          </a:prstGeom>
        </p:spPr>
        <p:txBody>
          <a:bodyPr vert="horz" lIns="99367" tIns="49683" rIns="99367" bIns="496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901614" y="25028130"/>
            <a:ext cx="4200527" cy="1437679"/>
          </a:xfrm>
          <a:prstGeom prst="rect">
            <a:avLst/>
          </a:prstGeom>
        </p:spPr>
        <p:txBody>
          <a:bodyPr vert="horz" lIns="99367" tIns="49683" rIns="99367" bIns="496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8B2C-6940-4E6B-9538-086C089347A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367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626" indent="-372626" algn="l" defTabSz="99367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7357" indent="-310522" algn="l" defTabSz="99367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2088" indent="-248417" algn="l" defTabSz="9936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8922" indent="-248417" algn="l" defTabSz="99367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5757" indent="-248417" algn="l" defTabSz="99367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2592" indent="-248417" algn="l" defTabSz="9936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427" indent="-248417" algn="l" defTabSz="9936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262" indent="-248417" algn="l" defTabSz="9936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096" indent="-248417" algn="l" defTabSz="9936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35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3670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505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340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174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009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77844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74679" algn="l" defTabSz="9936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gif"/><Relationship Id="rId15" Type="http://schemas.openxmlformats.org/officeDocument/2006/relationships/hyperlink" Target="http://www.cgfb.u-bordeaux2.fr/en/metabolome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1.wdp"/><Relationship Id="rId14" Type="http://schemas.openxmlformats.org/officeDocument/2006/relationships/hyperlink" Target="http://bioweb.supagro.inra.fr/phenody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à coins arrondis 156"/>
          <p:cNvSpPr/>
          <p:nvPr/>
        </p:nvSpPr>
        <p:spPr>
          <a:xfrm>
            <a:off x="6480845" y="20039967"/>
            <a:ext cx="5999200" cy="4320480"/>
          </a:xfrm>
          <a:prstGeom prst="roundRect">
            <a:avLst>
              <a:gd name="adj" fmla="val 67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endParaRPr lang="en-GB" sz="2300" dirty="0"/>
          </a:p>
        </p:txBody>
      </p:sp>
      <p:grpSp>
        <p:nvGrpSpPr>
          <p:cNvPr id="79" name="Groupe 78"/>
          <p:cNvGrpSpPr/>
          <p:nvPr/>
        </p:nvGrpSpPr>
        <p:grpSpPr>
          <a:xfrm>
            <a:off x="7260760" y="20608403"/>
            <a:ext cx="1886994" cy="3305686"/>
            <a:chOff x="7108960" y="21854615"/>
            <a:chExt cx="1886994" cy="3305686"/>
          </a:xfrm>
        </p:grpSpPr>
        <p:sp>
          <p:nvSpPr>
            <p:cNvPr id="78" name="Rectangle 77"/>
            <p:cNvSpPr/>
            <p:nvPr/>
          </p:nvSpPr>
          <p:spPr>
            <a:xfrm>
              <a:off x="7120905" y="21854615"/>
              <a:ext cx="1855446" cy="15683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7108960" y="23527146"/>
              <a:ext cx="1886994" cy="1633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5" name="Picture 5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1" r="51614"/>
          <a:stretch/>
        </p:blipFill>
        <p:spPr bwMode="auto">
          <a:xfrm>
            <a:off x="6552853" y="20501631"/>
            <a:ext cx="2702138" cy="385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75" y="108327"/>
            <a:ext cx="2345500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3288" y="25894107"/>
            <a:ext cx="12601577" cy="70599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1400" baseline="30000" dirty="0" smtClean="0"/>
              <a:t>1</a:t>
            </a:r>
            <a:r>
              <a:rPr lang="fr-FR" sz="1400" dirty="0" smtClean="0"/>
              <a:t>McLaughlin </a:t>
            </a:r>
            <a:r>
              <a:rPr lang="fr-FR" sz="1400" i="1" dirty="0"/>
              <a:t>et al.,</a:t>
            </a:r>
            <a:r>
              <a:rPr lang="fr-FR" sz="1400" b="1" dirty="0"/>
              <a:t> </a:t>
            </a:r>
            <a:r>
              <a:rPr lang="fr-FR" sz="1400" dirty="0" smtClean="0"/>
              <a:t>2004. </a:t>
            </a:r>
            <a:r>
              <a:rPr lang="en-US" sz="1400" i="1" dirty="0"/>
              <a:t>Annals of </a:t>
            </a:r>
            <a:r>
              <a:rPr lang="en-US" sz="1400" i="1" dirty="0" smtClean="0"/>
              <a:t>Botany</a:t>
            </a:r>
            <a:r>
              <a:rPr lang="en-US" sz="1400" dirty="0" smtClean="0"/>
              <a:t>, </a:t>
            </a:r>
            <a:r>
              <a:rPr lang="en-US" sz="1400" dirty="0"/>
              <a:t>94: </a:t>
            </a:r>
            <a:r>
              <a:rPr lang="en-US" sz="1400" dirty="0" smtClean="0"/>
              <a:t>675–689.</a:t>
            </a:r>
          </a:p>
          <a:p>
            <a:pPr algn="l"/>
            <a:r>
              <a:rPr lang="en-GB" sz="1400" baseline="30000" dirty="0" smtClean="0"/>
              <a:t>2</a:t>
            </a:r>
            <a:r>
              <a:rPr lang="en-GB" sz="1400" dirty="0" smtClean="0"/>
              <a:t>Muller </a:t>
            </a:r>
            <a:r>
              <a:rPr lang="en-GB" sz="1400" i="1" dirty="0" smtClean="0"/>
              <a:t>et </a:t>
            </a:r>
            <a:r>
              <a:rPr lang="en-GB" sz="1400" i="1" dirty="0"/>
              <a:t>al</a:t>
            </a:r>
            <a:r>
              <a:rPr lang="en-GB" sz="1400" dirty="0" smtClean="0"/>
              <a:t>., 2011</a:t>
            </a:r>
            <a:r>
              <a:rPr lang="en-GB" sz="1400" i="1" dirty="0" smtClean="0"/>
              <a:t>. </a:t>
            </a:r>
            <a:r>
              <a:rPr lang="en-US" sz="1400" i="1" dirty="0"/>
              <a:t>Journal of Experimental </a:t>
            </a:r>
            <a:r>
              <a:rPr lang="en-US" sz="1400" i="1" dirty="0" smtClean="0"/>
              <a:t>Botany, </a:t>
            </a:r>
            <a:r>
              <a:rPr lang="en-US" sz="1400" dirty="0"/>
              <a:t>62(6): 1715-1729. </a:t>
            </a:r>
            <a:endParaRPr lang="en-GB" sz="1400" dirty="0" smtClean="0"/>
          </a:p>
          <a:p>
            <a:pPr algn="l"/>
            <a:r>
              <a:rPr lang="en-GB" sz="1400" baseline="30000" dirty="0" smtClean="0"/>
              <a:t>3</a:t>
            </a:r>
            <a:r>
              <a:rPr lang="en-GB" sz="1400" dirty="0" smtClean="0"/>
              <a:t>Hiyane et al., 2010. </a:t>
            </a:r>
            <a:r>
              <a:rPr lang="en-US" sz="1400" i="1" dirty="0" smtClean="0"/>
              <a:t>Annals of Botany, </a:t>
            </a:r>
            <a:r>
              <a:rPr lang="en-US" sz="1400" dirty="0" smtClean="0"/>
              <a:t>106</a:t>
            </a:r>
            <a:r>
              <a:rPr lang="en-US" sz="1400" dirty="0"/>
              <a:t>: </a:t>
            </a:r>
            <a:r>
              <a:rPr lang="en-US" sz="1400" dirty="0" smtClean="0"/>
              <a:t>395–403.</a:t>
            </a:r>
          </a:p>
          <a:p>
            <a:pPr algn="l"/>
            <a:r>
              <a:rPr lang="en-US" sz="1400" baseline="30000" dirty="0" smtClean="0"/>
              <a:t>4</a:t>
            </a:r>
            <a:r>
              <a:rPr lang="en-US" sz="1400" dirty="0" smtClean="0"/>
              <a:t>Fuad-Hassan et al</a:t>
            </a:r>
            <a:r>
              <a:rPr lang="en-US" sz="1400" dirty="0"/>
              <a:t>., 2008. </a:t>
            </a:r>
            <a:r>
              <a:rPr lang="en-US" sz="1400" i="1" dirty="0"/>
              <a:t>Plant, Cell and </a:t>
            </a:r>
            <a:r>
              <a:rPr lang="en-US" sz="1400" i="1" dirty="0" smtClean="0"/>
              <a:t>Environment,</a:t>
            </a:r>
            <a:r>
              <a:rPr lang="en-US" sz="1400" dirty="0" smtClean="0"/>
              <a:t> 31: 1349–1360.</a:t>
            </a:r>
            <a:endParaRPr lang="en-GB" sz="1400" dirty="0"/>
          </a:p>
        </p:txBody>
      </p:sp>
      <p:sp>
        <p:nvSpPr>
          <p:cNvPr id="6" name="AutoShape 6" descr="LEPSE"/>
          <p:cNvSpPr>
            <a:spLocks noChangeAspect="1" noChangeArrowheads="1"/>
          </p:cNvSpPr>
          <p:nvPr/>
        </p:nvSpPr>
        <p:spPr bwMode="auto">
          <a:xfrm>
            <a:off x="8612622" y="-156549"/>
            <a:ext cx="628650" cy="32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7179" tIns="23589" rIns="47179" bIns="23589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73" y="108199"/>
            <a:ext cx="2178947" cy="1080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8529" y="180319"/>
            <a:ext cx="1407532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468177" y="1266515"/>
            <a:ext cx="17101900" cy="2597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r>
              <a:rPr lang="en-US" sz="4100" b="1" dirty="0" smtClean="0"/>
              <a:t>Ovary </a:t>
            </a:r>
            <a:r>
              <a:rPr lang="en-US" sz="4100" b="1" dirty="0"/>
              <a:t>abortion of maize under water deficit is linked to a developmental process and not </a:t>
            </a:r>
            <a:r>
              <a:rPr lang="en-US" sz="4100" b="1" dirty="0" smtClean="0"/>
              <a:t>to </a:t>
            </a:r>
            <a:r>
              <a:rPr lang="en-US" sz="4100" b="1" dirty="0"/>
              <a:t>carbon </a:t>
            </a:r>
            <a:r>
              <a:rPr lang="en-US" sz="4100" b="1" dirty="0" smtClean="0"/>
              <a:t>deprivation </a:t>
            </a:r>
            <a:r>
              <a:rPr lang="en-GB" sz="4100" dirty="0" smtClean="0"/>
              <a:t/>
            </a:r>
            <a:br>
              <a:rPr lang="en-GB" sz="4100" dirty="0" smtClean="0"/>
            </a:br>
            <a:r>
              <a:rPr lang="fr-FR" sz="2800" b="1" dirty="0" smtClean="0"/>
              <a:t>Vincent Oury</a:t>
            </a:r>
            <a:r>
              <a:rPr lang="fr-FR" sz="2800" b="1" baseline="30000" dirty="0" smtClean="0"/>
              <a:t>1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Duyên</a:t>
            </a:r>
            <a:r>
              <a:rPr lang="fr-FR" sz="2800" b="1" dirty="0" smtClean="0"/>
              <a:t> Prodhomme</a:t>
            </a:r>
            <a:r>
              <a:rPr lang="fr-FR" sz="2800" b="1" baseline="30000" dirty="0" smtClean="0"/>
              <a:t>2</a:t>
            </a:r>
            <a:r>
              <a:rPr lang="fr-FR" sz="2800" b="1" dirty="0" smtClean="0"/>
              <a:t>, Yves Gibon</a:t>
            </a:r>
            <a:r>
              <a:rPr lang="fr-FR" sz="2800" b="1" baseline="30000" dirty="0" smtClean="0"/>
              <a:t>2</a:t>
            </a:r>
            <a:r>
              <a:rPr lang="fr-FR" sz="2800" b="1" dirty="0" smtClean="0"/>
              <a:t>, François Tardieu</a:t>
            </a:r>
            <a:r>
              <a:rPr lang="fr-FR" sz="2800" b="1" baseline="30000" dirty="0" smtClean="0"/>
              <a:t>1 </a:t>
            </a:r>
            <a:r>
              <a:rPr lang="fr-FR" sz="2800" b="1" dirty="0" smtClean="0"/>
              <a:t>and Olivier Turc</a:t>
            </a:r>
            <a:r>
              <a:rPr lang="fr-FR" sz="2800" b="1" baseline="30000" dirty="0" smtClean="0"/>
              <a:t>1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aseline="30000" dirty="0" smtClean="0"/>
              <a:t>1</a:t>
            </a:r>
            <a:r>
              <a:rPr lang="fr-FR" sz="2500" dirty="0" smtClean="0"/>
              <a:t>INRA, UMR759, Laboratoire d'Ecophysiologie des Plantes sous Stress Environnementaux, F- 34060 Montpellier, France</a:t>
            </a:r>
          </a:p>
          <a:p>
            <a:pPr algn="ctr"/>
            <a:r>
              <a:rPr lang="fr-FR" sz="2500" baseline="30000" dirty="0" smtClean="0"/>
              <a:t>2</a:t>
            </a:r>
            <a:r>
              <a:rPr lang="fr-FR" sz="2500" dirty="0" smtClean="0"/>
              <a:t>INRA</a:t>
            </a:r>
            <a:r>
              <a:rPr lang="fr-FR" sz="2500" dirty="0"/>
              <a:t>, </a:t>
            </a:r>
            <a:r>
              <a:rPr lang="fr-FR" sz="2500" dirty="0" smtClean="0"/>
              <a:t>UMR619</a:t>
            </a:r>
            <a:r>
              <a:rPr lang="fr-FR" sz="2500" dirty="0"/>
              <a:t>, </a:t>
            </a:r>
            <a:r>
              <a:rPr lang="fr-FR" sz="2500" dirty="0" smtClean="0"/>
              <a:t>UMR Biologie du fruit, </a:t>
            </a:r>
            <a:r>
              <a:rPr lang="fr-FR" sz="2500" dirty="0"/>
              <a:t>F- </a:t>
            </a:r>
            <a:r>
              <a:rPr lang="fr-FR" sz="2500" dirty="0" smtClean="0"/>
              <a:t>33883 Villenave d’</a:t>
            </a:r>
            <a:r>
              <a:rPr lang="fr-FR" sz="2500" dirty="0" err="1" smtClean="0"/>
              <a:t>Ornon</a:t>
            </a:r>
            <a:r>
              <a:rPr lang="fr-FR" sz="2500" dirty="0" smtClean="0"/>
              <a:t>, France</a:t>
            </a:r>
            <a:endParaRPr lang="fr-FR" sz="25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21205" y="4414231"/>
            <a:ext cx="2140939" cy="9113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r>
              <a:rPr lang="en-GB" sz="3400" b="1" dirty="0" smtClean="0"/>
              <a:t>Context</a:t>
            </a:r>
            <a:endParaRPr lang="en-GB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16794" y="9511050"/>
            <a:ext cx="1931603" cy="9113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r>
              <a:rPr lang="en-GB" sz="3400" b="1" dirty="0"/>
              <a:t>Results</a:t>
            </a:r>
            <a:endParaRPr lang="en-GB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2889557" y="20057012"/>
            <a:ext cx="4656384" cy="9857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r>
              <a:rPr lang="en-GB" sz="3400" b="1" dirty="0" smtClean="0"/>
              <a:t>Conclusion</a:t>
            </a:r>
            <a:endParaRPr lang="en-GB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6835412" y="4371626"/>
            <a:ext cx="2140939" cy="9113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r>
              <a:rPr lang="en-GB" sz="3400" b="1" dirty="0" smtClean="0"/>
              <a:t>Methods</a:t>
            </a:r>
            <a:endParaRPr lang="en-GB" dirty="0"/>
          </a:p>
        </p:txBody>
      </p:sp>
      <p:cxnSp>
        <p:nvCxnSpPr>
          <p:cNvPr id="1163" name="Connecteur droit 1162"/>
          <p:cNvCxnSpPr/>
          <p:nvPr/>
        </p:nvCxnSpPr>
        <p:spPr>
          <a:xfrm>
            <a:off x="2665276" y="9757271"/>
            <a:ext cx="13960797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15512174" y="4519996"/>
            <a:ext cx="548395" cy="2140931"/>
            <a:chOff x="15337829" y="3996703"/>
            <a:chExt cx="382358" cy="2304184"/>
          </a:xfrm>
        </p:grpSpPr>
        <p:sp>
          <p:nvSpPr>
            <p:cNvPr id="13" name="ZoneTexte 12"/>
            <p:cNvSpPr txBox="1"/>
            <p:nvPr/>
          </p:nvSpPr>
          <p:spPr>
            <a:xfrm>
              <a:off x="15337829" y="3996703"/>
              <a:ext cx="38235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5389132" y="5916166"/>
              <a:ext cx="312906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174" name="Groupe 1173"/>
          <p:cNvGrpSpPr/>
          <p:nvPr/>
        </p:nvGrpSpPr>
        <p:grpSpPr>
          <a:xfrm>
            <a:off x="360165" y="14280127"/>
            <a:ext cx="6048672" cy="10310792"/>
            <a:chOff x="11936997" y="11481389"/>
            <a:chExt cx="6048672" cy="10310792"/>
          </a:xfrm>
        </p:grpSpPr>
        <p:sp>
          <p:nvSpPr>
            <p:cNvPr id="118" name="Rectangle à coins arrondis 117"/>
            <p:cNvSpPr/>
            <p:nvPr/>
          </p:nvSpPr>
          <p:spPr>
            <a:xfrm>
              <a:off x="12079410" y="11481389"/>
              <a:ext cx="5760640" cy="10310792"/>
            </a:xfrm>
            <a:prstGeom prst="roundRect">
              <a:avLst>
                <a:gd name="adj" fmla="val 675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47179" tIns="23589" rIns="47179" bIns="23589" spcCol="0" rtlCol="0" anchor="ctr"/>
            <a:lstStyle/>
            <a:p>
              <a:pPr algn="ctr"/>
              <a:endParaRPr lang="en-GB" sz="2300" dirty="0"/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11936997" y="11711061"/>
              <a:ext cx="60486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The C status of ovaries was unaffected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e 28"/>
            <p:cNvGrpSpPr/>
            <p:nvPr/>
          </p:nvGrpSpPr>
          <p:grpSpPr>
            <a:xfrm>
              <a:off x="13620576" y="12424875"/>
              <a:ext cx="3891864" cy="8619391"/>
              <a:chOff x="13351277" y="10311270"/>
              <a:chExt cx="3891864" cy="861939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351277" y="10311271"/>
                <a:ext cx="1236801" cy="13599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4670457" y="10311270"/>
                <a:ext cx="1247021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6015572" y="10311271"/>
                <a:ext cx="1227569" cy="13681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3370729" y="11773494"/>
                <a:ext cx="1217349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4670457" y="11773494"/>
                <a:ext cx="1266473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6015572" y="11773495"/>
                <a:ext cx="1227569" cy="13681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3370729" y="13213874"/>
                <a:ext cx="1217349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4670457" y="13213874"/>
                <a:ext cx="1247021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6015572" y="13213875"/>
                <a:ext cx="1227569" cy="13681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3370729" y="14676098"/>
                <a:ext cx="1217349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4670457" y="14676098"/>
                <a:ext cx="1266473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6015572" y="14676099"/>
                <a:ext cx="1227569" cy="13681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3370729" y="16108446"/>
                <a:ext cx="1197897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4670457" y="16108446"/>
                <a:ext cx="1227569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6015572" y="16108447"/>
                <a:ext cx="1227569" cy="13681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3370729" y="17570670"/>
                <a:ext cx="1197897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4670457" y="17570670"/>
                <a:ext cx="1247021" cy="13599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5996120" y="17570671"/>
                <a:ext cx="1247021" cy="13599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Rectangle à coins arrondis 166"/>
          <p:cNvSpPr/>
          <p:nvPr/>
        </p:nvSpPr>
        <p:spPr>
          <a:xfrm>
            <a:off x="3602327" y="9987487"/>
            <a:ext cx="6643500" cy="3820367"/>
          </a:xfrm>
          <a:prstGeom prst="roundRect">
            <a:avLst>
              <a:gd name="adj" fmla="val 67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7179" tIns="23589" rIns="47179" bIns="23589" spcCol="0" rtlCol="0" anchor="ctr"/>
          <a:lstStyle/>
          <a:p>
            <a:pPr algn="ctr"/>
            <a:endParaRPr lang="en-GB" sz="2300" dirty="0"/>
          </a:p>
        </p:txBody>
      </p:sp>
      <p:grpSp>
        <p:nvGrpSpPr>
          <p:cNvPr id="1176" name="Groupe 1175"/>
          <p:cNvGrpSpPr/>
          <p:nvPr/>
        </p:nvGrpSpPr>
        <p:grpSpPr>
          <a:xfrm>
            <a:off x="6594717" y="11166360"/>
            <a:ext cx="3350144" cy="2013618"/>
            <a:chOff x="1329811" y="14520167"/>
            <a:chExt cx="3610825" cy="2217606"/>
          </a:xfrm>
        </p:grpSpPr>
        <p:sp>
          <p:nvSpPr>
            <p:cNvPr id="168" name="Rectangle 167"/>
            <p:cNvSpPr/>
            <p:nvPr/>
          </p:nvSpPr>
          <p:spPr>
            <a:xfrm>
              <a:off x="1329811" y="14520167"/>
              <a:ext cx="2558745" cy="22176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888556" y="14777870"/>
              <a:ext cx="1052080" cy="1959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ZoneTexte 83"/>
          <p:cNvSpPr txBox="1"/>
          <p:nvPr/>
        </p:nvSpPr>
        <p:spPr>
          <a:xfrm>
            <a:off x="3600525" y="10045303"/>
            <a:ext cx="665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Abortion affected apical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ovaries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0" name="Picture 2" descr="C:\Documents and Settings\omackre\Bureau\IT\DROPS\communication\logo\Logo DROPS final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483" y="189633"/>
            <a:ext cx="3181131" cy="92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" name="ZoneTexte 227"/>
          <p:cNvSpPr txBox="1"/>
          <p:nvPr/>
        </p:nvSpPr>
        <p:spPr>
          <a:xfrm>
            <a:off x="8777797" y="20575729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8780382" y="22280939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pic>
        <p:nvPicPr>
          <p:cNvPr id="268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805" y="15199263"/>
            <a:ext cx="2590683" cy="414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0" name="ZoneTexte 269"/>
          <p:cNvSpPr txBox="1"/>
          <p:nvPr/>
        </p:nvSpPr>
        <p:spPr>
          <a:xfrm>
            <a:off x="17210037" y="18985616"/>
            <a:ext cx="4137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1cm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1" name="ZoneTexte 270"/>
          <p:cNvSpPr txBox="1"/>
          <p:nvPr/>
        </p:nvSpPr>
        <p:spPr>
          <a:xfrm>
            <a:off x="15049797" y="14943295"/>
            <a:ext cx="117610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WW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ZoneTexte 271"/>
          <p:cNvSpPr txBox="1"/>
          <p:nvPr/>
        </p:nvSpPr>
        <p:spPr>
          <a:xfrm>
            <a:off x="16057909" y="16096391"/>
            <a:ext cx="117610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WD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Ellipse 276"/>
          <p:cNvSpPr/>
          <p:nvPr/>
        </p:nvSpPr>
        <p:spPr>
          <a:xfrm rot="3511633">
            <a:off x="7215528" y="21451834"/>
            <a:ext cx="762988" cy="279724"/>
          </a:xfrm>
          <a:prstGeom prst="ellips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78" name="Ellipse 277"/>
          <p:cNvSpPr/>
          <p:nvPr/>
        </p:nvSpPr>
        <p:spPr>
          <a:xfrm rot="4017819">
            <a:off x="7452876" y="21279477"/>
            <a:ext cx="1051051" cy="303791"/>
          </a:xfrm>
          <a:prstGeom prst="ellips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Ellipse 278"/>
          <p:cNvSpPr/>
          <p:nvPr/>
        </p:nvSpPr>
        <p:spPr>
          <a:xfrm rot="2194971">
            <a:off x="8535253" y="21502434"/>
            <a:ext cx="597332" cy="399344"/>
          </a:xfrm>
          <a:prstGeom prst="ellips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ZoneTexte 279"/>
          <p:cNvSpPr txBox="1"/>
          <p:nvPr/>
        </p:nvSpPr>
        <p:spPr>
          <a:xfrm>
            <a:off x="7226511" y="21593586"/>
            <a:ext cx="4691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</a:t>
            </a:r>
            <a:endParaRPr lang="en-US" sz="9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ZoneTexte 280"/>
          <p:cNvSpPr txBox="1"/>
          <p:nvPr/>
        </p:nvSpPr>
        <p:spPr>
          <a:xfrm>
            <a:off x="7586551" y="20744298"/>
            <a:ext cx="6077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SE+7d</a:t>
            </a:r>
            <a:endParaRPr lang="en-US" sz="9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ZoneTexte 281"/>
          <p:cNvSpPr txBox="1"/>
          <p:nvPr/>
        </p:nvSpPr>
        <p:spPr>
          <a:xfrm>
            <a:off x="8562950" y="21248354"/>
            <a:ext cx="6077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SE+23d</a:t>
            </a:r>
            <a:endParaRPr lang="en-US" sz="9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1" name="Picture 17" descr="Accuei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98" y="28822"/>
            <a:ext cx="2386952" cy="12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10419743" y="9973295"/>
            <a:ext cx="7189024" cy="3240360"/>
            <a:chOff x="10419743" y="9770929"/>
            <a:chExt cx="7189024" cy="3240360"/>
          </a:xfrm>
        </p:grpSpPr>
        <p:grpSp>
          <p:nvGrpSpPr>
            <p:cNvPr id="1155" name="Groupe 1154"/>
            <p:cNvGrpSpPr/>
            <p:nvPr/>
          </p:nvGrpSpPr>
          <p:grpSpPr>
            <a:xfrm>
              <a:off x="10419743" y="9770929"/>
              <a:ext cx="7189024" cy="3226702"/>
              <a:chOff x="335415" y="18483897"/>
              <a:chExt cx="7189024" cy="3226702"/>
            </a:xfrm>
          </p:grpSpPr>
          <p:sp>
            <p:nvSpPr>
              <p:cNvPr id="108" name="Rectangle à coins arrondis 107"/>
              <p:cNvSpPr/>
              <p:nvPr/>
            </p:nvSpPr>
            <p:spPr>
              <a:xfrm>
                <a:off x="335415" y="18483897"/>
                <a:ext cx="7150334" cy="3226702"/>
              </a:xfrm>
              <a:prstGeom prst="roundRect">
                <a:avLst>
                  <a:gd name="adj" fmla="val 6751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47179" tIns="23589" rIns="47179" bIns="23589" spcCol="0" rtlCol="0" anchor="ctr"/>
              <a:lstStyle/>
              <a:p>
                <a:pPr algn="ctr"/>
                <a:endParaRPr lang="en-GB" sz="2300" dirty="0"/>
              </a:p>
            </p:txBody>
          </p:sp>
          <p:grpSp>
            <p:nvGrpSpPr>
              <p:cNvPr id="27" name="Groupe 26"/>
              <p:cNvGrpSpPr/>
              <p:nvPr/>
            </p:nvGrpSpPr>
            <p:grpSpPr>
              <a:xfrm>
                <a:off x="2845844" y="19638901"/>
                <a:ext cx="4478972" cy="1406700"/>
                <a:chOff x="3683416" y="20284083"/>
                <a:chExt cx="4855226" cy="1611473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3683416" y="20284085"/>
                  <a:ext cx="1461860" cy="16114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5233863" y="20284084"/>
                  <a:ext cx="1461860" cy="16114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7076782" y="20284083"/>
                  <a:ext cx="1461860" cy="16114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e 27"/>
              <p:cNvGrpSpPr/>
              <p:nvPr/>
            </p:nvGrpSpPr>
            <p:grpSpPr>
              <a:xfrm>
                <a:off x="896329" y="18742460"/>
                <a:ext cx="1289883" cy="2585087"/>
                <a:chOff x="1008238" y="18758271"/>
                <a:chExt cx="1600878" cy="3312368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1008238" y="18758271"/>
                  <a:ext cx="1600878" cy="15841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008238" y="20428102"/>
                  <a:ext cx="1600878" cy="164253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6" name="ZoneTexte 155"/>
              <p:cNvSpPr txBox="1"/>
              <p:nvPr/>
            </p:nvSpPr>
            <p:spPr>
              <a:xfrm>
                <a:off x="2157157" y="18516996"/>
                <a:ext cx="53672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Silks were  the first organs whose growth was limited by drought</a:t>
                </a:r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2996" y="9991337"/>
              <a:ext cx="2036521" cy="3019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96321" y="10741974"/>
              <a:ext cx="5149620" cy="2053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" name="ZoneTexte 88"/>
            <p:cNvSpPr txBox="1"/>
            <p:nvPr/>
          </p:nvSpPr>
          <p:spPr>
            <a:xfrm>
              <a:off x="11009755" y="9969983"/>
              <a:ext cx="320922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1009755" y="11354806"/>
              <a:ext cx="320922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12961565" y="10898376"/>
              <a:ext cx="306494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14401725" y="10898376"/>
              <a:ext cx="320922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17030112" y="10898376"/>
              <a:ext cx="320922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cxnSp>
          <p:nvCxnSpPr>
            <p:cNvPr id="232" name="Connecteur droit 231"/>
            <p:cNvCxnSpPr/>
            <p:nvPr/>
          </p:nvCxnSpPr>
          <p:spPr>
            <a:xfrm>
              <a:off x="11681513" y="10526826"/>
              <a:ext cx="116199" cy="1206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cteur droit 232"/>
            <p:cNvCxnSpPr/>
            <p:nvPr/>
          </p:nvCxnSpPr>
          <p:spPr>
            <a:xfrm>
              <a:off x="11915321" y="10835521"/>
              <a:ext cx="84612" cy="1720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ZoneTexte 236"/>
            <p:cNvSpPr txBox="1"/>
            <p:nvPr/>
          </p:nvSpPr>
          <p:spPr>
            <a:xfrm>
              <a:off x="11377389" y="10387106"/>
              <a:ext cx="42032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WW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ZoneTexte 242"/>
            <p:cNvSpPr txBox="1"/>
            <p:nvPr/>
          </p:nvSpPr>
          <p:spPr>
            <a:xfrm>
              <a:off x="11881445" y="10951497"/>
              <a:ext cx="42032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WD</a:t>
              </a:r>
              <a:endParaRPr lang="en-US" sz="7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5" name="Groupe 254"/>
            <p:cNvGrpSpPr/>
            <p:nvPr/>
          </p:nvGrpSpPr>
          <p:grpSpPr>
            <a:xfrm>
              <a:off x="13609637" y="11067073"/>
              <a:ext cx="831937" cy="707989"/>
              <a:chOff x="13318878" y="9362655"/>
              <a:chExt cx="831937" cy="707989"/>
            </a:xfrm>
          </p:grpSpPr>
          <p:sp>
            <p:nvSpPr>
              <p:cNvPr id="254" name="Rectangle 253"/>
              <p:cNvSpPr/>
              <p:nvPr/>
            </p:nvSpPr>
            <p:spPr>
              <a:xfrm>
                <a:off x="13318878" y="9362655"/>
                <a:ext cx="676032" cy="70798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3" name="Groupe 252"/>
              <p:cNvGrpSpPr/>
              <p:nvPr/>
            </p:nvGrpSpPr>
            <p:grpSpPr>
              <a:xfrm>
                <a:off x="13354298" y="9371545"/>
                <a:ext cx="796517" cy="666762"/>
                <a:chOff x="13658258" y="10261327"/>
                <a:chExt cx="796517" cy="666762"/>
              </a:xfrm>
            </p:grpSpPr>
            <p:sp>
              <p:nvSpPr>
                <p:cNvPr id="244" name="Ellipse 243"/>
                <p:cNvSpPr/>
                <p:nvPr/>
              </p:nvSpPr>
              <p:spPr>
                <a:xfrm>
                  <a:off x="13681645" y="10333335"/>
                  <a:ext cx="97242" cy="100027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Ellipse 244"/>
                <p:cNvSpPr/>
                <p:nvPr/>
              </p:nvSpPr>
              <p:spPr>
                <a:xfrm>
                  <a:off x="13681645" y="10477351"/>
                  <a:ext cx="97242" cy="100027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Triangle isocèle 245"/>
                <p:cNvSpPr/>
                <p:nvPr/>
              </p:nvSpPr>
              <p:spPr>
                <a:xfrm>
                  <a:off x="13658258" y="10776430"/>
                  <a:ext cx="144016" cy="121922"/>
                </a:xfrm>
                <a:prstGeom prst="triangle">
                  <a:avLst/>
                </a:prstGeom>
                <a:solidFill>
                  <a:srgbClr val="D6A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Triangle isocèle 246"/>
                <p:cNvSpPr/>
                <p:nvPr/>
              </p:nvSpPr>
              <p:spPr>
                <a:xfrm>
                  <a:off x="13664998" y="10604235"/>
                  <a:ext cx="144016" cy="121922"/>
                </a:xfrm>
                <a:prstGeom prst="triangle">
                  <a:avLst/>
                </a:prstGeom>
                <a:solidFill>
                  <a:srgbClr val="F8DD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ZoneTexte 247"/>
                <p:cNvSpPr txBox="1"/>
                <p:nvPr/>
              </p:nvSpPr>
              <p:spPr>
                <a:xfrm>
                  <a:off x="13734656" y="10261327"/>
                  <a:ext cx="71776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Arial" pitchFamily="34" charset="0"/>
                      <a:cs typeface="Arial" pitchFamily="34" charset="0"/>
                    </a:rPr>
                    <a:t>WW-ED</a:t>
                  </a:r>
                  <a:endParaRPr lang="en-US" sz="9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ZoneTexte 248"/>
                <p:cNvSpPr txBox="1"/>
                <p:nvPr/>
              </p:nvSpPr>
              <p:spPr>
                <a:xfrm>
                  <a:off x="13734656" y="10408804"/>
                  <a:ext cx="71776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Arial" pitchFamily="34" charset="0"/>
                      <a:cs typeface="Arial" pitchFamily="34" charset="0"/>
                    </a:rPr>
                    <a:t>WW-EN</a:t>
                  </a:r>
                  <a:endParaRPr lang="en-US" sz="9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ZoneTexte 249"/>
                <p:cNvSpPr txBox="1"/>
                <p:nvPr/>
              </p:nvSpPr>
              <p:spPr>
                <a:xfrm>
                  <a:off x="13737006" y="10549780"/>
                  <a:ext cx="71776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Arial" pitchFamily="34" charset="0"/>
                      <a:cs typeface="Arial" pitchFamily="34" charset="0"/>
                    </a:rPr>
                    <a:t>WD-ED</a:t>
                  </a:r>
                  <a:endParaRPr lang="en-US" sz="9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1" name="ZoneTexte 250"/>
                <p:cNvSpPr txBox="1"/>
                <p:nvPr/>
              </p:nvSpPr>
              <p:spPr>
                <a:xfrm>
                  <a:off x="13737006" y="10697257"/>
                  <a:ext cx="71776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Arial" pitchFamily="34" charset="0"/>
                      <a:cs typeface="Arial" pitchFamily="34" charset="0"/>
                    </a:rPr>
                    <a:t>WD-EN</a:t>
                  </a:r>
                  <a:endParaRPr lang="en-US" sz="9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283" name="Ellipse 282"/>
            <p:cNvSpPr/>
            <p:nvPr/>
          </p:nvSpPr>
          <p:spPr>
            <a:xfrm rot="4017819">
              <a:off x="11057219" y="12282506"/>
              <a:ext cx="243028" cy="226880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ZoneTexte 283"/>
            <p:cNvSpPr txBox="1"/>
            <p:nvPr/>
          </p:nvSpPr>
          <p:spPr>
            <a:xfrm>
              <a:off x="11521405" y="11396176"/>
              <a:ext cx="607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SE+5d</a:t>
              </a:r>
              <a:endParaRPr lang="en-US" sz="9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ZoneTexte 284"/>
            <p:cNvSpPr txBox="1"/>
            <p:nvPr/>
          </p:nvSpPr>
          <p:spPr>
            <a:xfrm>
              <a:off x="11049649" y="11688542"/>
              <a:ext cx="3529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SE</a:t>
              </a:r>
              <a:endParaRPr lang="en-US" sz="9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ZoneTexte 285"/>
            <p:cNvSpPr txBox="1"/>
            <p:nvPr/>
          </p:nvSpPr>
          <p:spPr>
            <a:xfrm>
              <a:off x="11213178" y="12321329"/>
              <a:ext cx="3529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HE</a:t>
              </a:r>
              <a:endParaRPr lang="en-US" sz="9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Ellipse 286"/>
            <p:cNvSpPr/>
            <p:nvPr/>
          </p:nvSpPr>
          <p:spPr>
            <a:xfrm rot="4017819">
              <a:off x="11080439" y="11882623"/>
              <a:ext cx="326372" cy="308424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Ellipse 287"/>
            <p:cNvSpPr/>
            <p:nvPr/>
          </p:nvSpPr>
          <p:spPr>
            <a:xfrm rot="4017819">
              <a:off x="11273736" y="11589564"/>
              <a:ext cx="535281" cy="333903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Ellipse 288"/>
            <p:cNvSpPr/>
            <p:nvPr/>
          </p:nvSpPr>
          <p:spPr>
            <a:xfrm rot="5400000">
              <a:off x="11851098" y="11801373"/>
              <a:ext cx="547700" cy="198974"/>
            </a:xfrm>
            <a:prstGeom prst="ellipse">
              <a:avLst/>
            </a:prstGeom>
            <a:noFill/>
            <a:ln w="12700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ZoneTexte 289"/>
            <p:cNvSpPr txBox="1"/>
            <p:nvPr/>
          </p:nvSpPr>
          <p:spPr>
            <a:xfrm>
              <a:off x="11737429" y="12160538"/>
              <a:ext cx="607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SE+15d</a:t>
              </a:r>
              <a:endParaRPr lang="en-US" sz="9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1225751" y="10015106"/>
              <a:ext cx="7169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Ears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11412013" y="12320498"/>
              <a:ext cx="7169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Silks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14650830" y="10952062"/>
              <a:ext cx="1003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Ovaries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36" y="15001812"/>
            <a:ext cx="5546769" cy="955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6" name="Groupe 255"/>
          <p:cNvGrpSpPr/>
          <p:nvPr/>
        </p:nvGrpSpPr>
        <p:grpSpPr>
          <a:xfrm>
            <a:off x="2592413" y="22477513"/>
            <a:ext cx="831937" cy="709832"/>
            <a:chOff x="13318878" y="9371545"/>
            <a:chExt cx="831937" cy="709832"/>
          </a:xfrm>
        </p:grpSpPr>
        <p:sp>
          <p:nvSpPr>
            <p:cNvPr id="257" name="Rectangle 256"/>
            <p:cNvSpPr/>
            <p:nvPr/>
          </p:nvSpPr>
          <p:spPr>
            <a:xfrm>
              <a:off x="13318878" y="9373388"/>
              <a:ext cx="676032" cy="70798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8" name="Groupe 257"/>
            <p:cNvGrpSpPr/>
            <p:nvPr/>
          </p:nvGrpSpPr>
          <p:grpSpPr>
            <a:xfrm>
              <a:off x="13354298" y="9371545"/>
              <a:ext cx="796517" cy="666762"/>
              <a:chOff x="13658258" y="10261327"/>
              <a:chExt cx="796517" cy="666762"/>
            </a:xfrm>
          </p:grpSpPr>
          <p:sp>
            <p:nvSpPr>
              <p:cNvPr id="259" name="Ellipse 258"/>
              <p:cNvSpPr/>
              <p:nvPr/>
            </p:nvSpPr>
            <p:spPr>
              <a:xfrm>
                <a:off x="13681645" y="10333335"/>
                <a:ext cx="97242" cy="10002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Ellipse 259"/>
              <p:cNvSpPr/>
              <p:nvPr/>
            </p:nvSpPr>
            <p:spPr>
              <a:xfrm>
                <a:off x="13681645" y="10477351"/>
                <a:ext cx="97242" cy="10002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Triangle isocèle 260"/>
              <p:cNvSpPr/>
              <p:nvPr/>
            </p:nvSpPr>
            <p:spPr>
              <a:xfrm>
                <a:off x="13658258" y="10776430"/>
                <a:ext cx="144016" cy="121922"/>
              </a:xfrm>
              <a:prstGeom prst="triangle">
                <a:avLst/>
              </a:prstGeom>
              <a:solidFill>
                <a:srgbClr val="D6A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Triangle isocèle 261"/>
              <p:cNvSpPr/>
              <p:nvPr/>
            </p:nvSpPr>
            <p:spPr>
              <a:xfrm>
                <a:off x="13664998" y="10604235"/>
                <a:ext cx="144016" cy="121922"/>
              </a:xfrm>
              <a:prstGeom prst="triangle">
                <a:avLst/>
              </a:prstGeom>
              <a:solidFill>
                <a:srgbClr val="F8DD3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ZoneTexte 262"/>
              <p:cNvSpPr txBox="1"/>
              <p:nvPr/>
            </p:nvSpPr>
            <p:spPr>
              <a:xfrm>
                <a:off x="13734656" y="10261327"/>
                <a:ext cx="71776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WW-ED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ZoneTexte 263"/>
              <p:cNvSpPr txBox="1"/>
              <p:nvPr/>
            </p:nvSpPr>
            <p:spPr>
              <a:xfrm>
                <a:off x="13734656" y="10408804"/>
                <a:ext cx="71776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WW-EN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ZoneTexte 264"/>
              <p:cNvSpPr txBox="1"/>
              <p:nvPr/>
            </p:nvSpPr>
            <p:spPr>
              <a:xfrm>
                <a:off x="13737006" y="10549780"/>
                <a:ext cx="71776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WD-ED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ZoneTexte 265"/>
              <p:cNvSpPr txBox="1"/>
              <p:nvPr/>
            </p:nvSpPr>
            <p:spPr>
              <a:xfrm>
                <a:off x="13737006" y="10697257"/>
                <a:ext cx="71776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WD-EN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6" name="Groupe 235"/>
          <p:cNvGrpSpPr/>
          <p:nvPr/>
        </p:nvGrpSpPr>
        <p:grpSpPr>
          <a:xfrm>
            <a:off x="9177108" y="21012671"/>
            <a:ext cx="3470375" cy="2940976"/>
            <a:chOff x="17714093" y="19977302"/>
            <a:chExt cx="3470375" cy="2940976"/>
          </a:xfrm>
        </p:grpSpPr>
        <p:sp>
          <p:nvSpPr>
            <p:cNvPr id="159" name="Rectangle 158"/>
            <p:cNvSpPr/>
            <p:nvPr/>
          </p:nvSpPr>
          <p:spPr>
            <a:xfrm>
              <a:off x="18434173" y="20007352"/>
              <a:ext cx="2312091" cy="226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2" t="48347" b="4335"/>
            <a:stretch/>
          </p:blipFill>
          <p:spPr bwMode="auto">
            <a:xfrm>
              <a:off x="17714093" y="19977302"/>
              <a:ext cx="3470375" cy="2940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7" name="ZoneTexte 196"/>
          <p:cNvSpPr txBox="1"/>
          <p:nvPr/>
        </p:nvSpPr>
        <p:spPr>
          <a:xfrm>
            <a:off x="10039197" y="21152810"/>
            <a:ext cx="30649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792212" y="4851430"/>
            <a:ext cx="590351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      		Water deficit during flowering 		can lead to abortion of most ovaries along the ear</a:t>
            </a:r>
            <a:r>
              <a:rPr lang="en-US" baseline="30000" dirty="0" smtClean="0"/>
              <a:t>1</a:t>
            </a:r>
            <a:r>
              <a:rPr lang="en-US" dirty="0" smtClean="0"/>
              <a:t>. This is generally explained in the literature by carbon deprivation of ovaries as the result of </a:t>
            </a:r>
            <a:r>
              <a:rPr lang="en-US" dirty="0"/>
              <a:t>photosynthesis inhibition </a:t>
            </a:r>
            <a:r>
              <a:rPr lang="en-US" dirty="0" smtClean="0"/>
              <a:t>due to water deficit. However several papers mention sugar accumulation in reproductive organs of water stressed plants</a:t>
            </a:r>
            <a:r>
              <a:rPr lang="en-US" baseline="30000" dirty="0" smtClean="0"/>
              <a:t>2</a:t>
            </a:r>
            <a:r>
              <a:rPr lang="en-US" dirty="0" smtClean="0"/>
              <a:t>, while others report no reduction in grain number with carbon deprivation due to shading</a:t>
            </a:r>
            <a:r>
              <a:rPr lang="en-US" baseline="30000" dirty="0"/>
              <a:t>3</a:t>
            </a:r>
            <a:r>
              <a:rPr lang="en-US" dirty="0" smtClean="0"/>
              <a:t>. To investigate the chronology of developmental and physiological events that lead to abortion, we have characterized the development and the metabolic content of ovaries of maize plants subjected to a moderate water deficit, which reduced but did not stop plant growth and photosynthesis.</a:t>
            </a:r>
            <a:endParaRPr lang="en-US" baseline="30000" dirty="0"/>
          </a:p>
        </p:txBody>
      </p:sp>
      <p:sp>
        <p:nvSpPr>
          <p:cNvPr id="200" name="ZoneTexte 199"/>
          <p:cNvSpPr txBox="1"/>
          <p:nvPr/>
        </p:nvSpPr>
        <p:spPr>
          <a:xfrm>
            <a:off x="7058054" y="4820940"/>
            <a:ext cx="7530024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      		1</a:t>
            </a:r>
            <a:r>
              <a:rPr lang="en-US" b="1" dirty="0" smtClean="0"/>
              <a:t>- </a:t>
            </a:r>
            <a:r>
              <a:rPr lang="en-US" dirty="0" smtClean="0"/>
              <a:t>A moderate water deficit around flowering, from 		tassel emergence to 5 days after silk emergence.</a:t>
            </a:r>
          </a:p>
          <a:p>
            <a:pPr algn="just"/>
            <a:r>
              <a:rPr lang="en-US" dirty="0" smtClean="0"/>
              <a:t>2</a:t>
            </a:r>
            <a:r>
              <a:rPr lang="en-US" b="1" dirty="0" smtClean="0"/>
              <a:t>- </a:t>
            </a:r>
            <a:r>
              <a:rPr lang="en-US" dirty="0" smtClean="0"/>
              <a:t> Three sampling stages during water deficit: husk emergence, silk emergence, and silk emergence+5d. A final harvest was done 15 d after silk emergence </a:t>
            </a:r>
            <a:r>
              <a:rPr lang="en-US" dirty="0"/>
              <a:t> (</a:t>
            </a:r>
            <a:r>
              <a:rPr lang="en-US" dirty="0" smtClean="0"/>
              <a:t>i.e. 8 d </a:t>
            </a:r>
            <a:r>
              <a:rPr lang="en-US" dirty="0"/>
              <a:t>after re-watering</a:t>
            </a:r>
            <a:r>
              <a:rPr lang="en-US" dirty="0" smtClean="0"/>
              <a:t>) to quantify grain set and ovary abortion.</a:t>
            </a:r>
          </a:p>
          <a:p>
            <a:pPr algn="just"/>
            <a:r>
              <a:rPr lang="en-US" dirty="0" smtClean="0"/>
              <a:t>3- Plants were cultivated </a:t>
            </a:r>
            <a:r>
              <a:rPr lang="en-US" dirty="0"/>
              <a:t>in controlled conditions at </a:t>
            </a:r>
            <a:r>
              <a:rPr lang="en-US" dirty="0" smtClean="0"/>
              <a:t>LEPSE </a:t>
            </a:r>
            <a:r>
              <a:rPr lang="en-US" dirty="0" err="1" smtClean="0"/>
              <a:t>phenotyping</a:t>
            </a:r>
            <a:r>
              <a:rPr lang="en-US" dirty="0" smtClean="0"/>
              <a:t> platform PHENODYN, allowing control of soil water content and plant transpiration rate for each plant with a 15 </a:t>
            </a:r>
            <a:r>
              <a:rPr lang="en-US" dirty="0" err="1" smtClean="0"/>
              <a:t>mn</a:t>
            </a:r>
            <a:r>
              <a:rPr lang="en-US" dirty="0" smtClean="0"/>
              <a:t> time step: </a:t>
            </a:r>
            <a:r>
              <a:rPr lang="en-US" dirty="0">
                <a:hlinkClick r:id="rId14"/>
              </a:rPr>
              <a:t>http://bioweb.supagro.inra.fr/phenodyn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/>
              <a:t>4</a:t>
            </a:r>
            <a:r>
              <a:rPr lang="en-US" dirty="0" smtClean="0"/>
              <a:t>- Metabolic </a:t>
            </a:r>
            <a:r>
              <a:rPr lang="en-US" dirty="0" err="1" smtClean="0"/>
              <a:t>phenotyping</a:t>
            </a:r>
            <a:r>
              <a:rPr lang="en-US" dirty="0" smtClean="0"/>
              <a:t> was achieved with robotized high-throughput system of UMR </a:t>
            </a:r>
            <a:r>
              <a:rPr lang="en-US" dirty="0" err="1" smtClean="0"/>
              <a:t>Biologie</a:t>
            </a:r>
            <a:r>
              <a:rPr lang="en-US" dirty="0" smtClean="0"/>
              <a:t> du fruit: </a:t>
            </a:r>
          </a:p>
          <a:p>
            <a:pPr algn="just"/>
            <a:r>
              <a:rPr lang="en-US" dirty="0" smtClean="0">
                <a:hlinkClick r:id="rId15"/>
              </a:rPr>
              <a:t>www.cgfb.u-bordeaux2.fr/en/metabolome</a:t>
            </a:r>
            <a:r>
              <a:rPr lang="en-US" dirty="0">
                <a:hlinkClick r:id="rId15"/>
              </a:rPr>
              <a:t>/</a:t>
            </a:r>
            <a:r>
              <a:rPr lang="en-US" dirty="0" smtClean="0"/>
              <a:t>	</a:t>
            </a:r>
            <a:endParaRPr lang="en-US" baseline="30000" dirty="0"/>
          </a:p>
        </p:txBody>
      </p:sp>
      <p:sp>
        <p:nvSpPr>
          <p:cNvPr id="201" name="ZoneTexte 200"/>
          <p:cNvSpPr txBox="1"/>
          <p:nvPr/>
        </p:nvSpPr>
        <p:spPr>
          <a:xfrm>
            <a:off x="12745541" y="8361824"/>
            <a:ext cx="4959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Fig.1: </a:t>
            </a:r>
            <a:r>
              <a:rPr lang="en-US" sz="1600" dirty="0"/>
              <a:t>Kinetics of (</a:t>
            </a:r>
            <a:r>
              <a:rPr lang="en-US" sz="1600" dirty="0" smtClean="0"/>
              <a:t>a) soil water potential and (b) transpiration rate per plant on an average day during the period</a:t>
            </a:r>
            <a:r>
              <a:rPr lang="en-US" sz="1600" dirty="0"/>
              <a:t> </a:t>
            </a:r>
            <a:r>
              <a:rPr lang="en-US" sz="1600" dirty="0" smtClean="0"/>
              <a:t>of water deficit (1 d after tassel </a:t>
            </a:r>
            <a:r>
              <a:rPr lang="en-US" sz="1600" dirty="0"/>
              <a:t>emergence to </a:t>
            </a:r>
            <a:r>
              <a:rPr lang="en-US" sz="1600" dirty="0" smtClean="0"/>
              <a:t>5 d after silk emergence). WW, well-watered plants; WD, plants in water deficit. Bars ,95% confidence intervals.</a:t>
            </a:r>
            <a:endParaRPr lang="en-US" sz="1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7579" y="4434632"/>
            <a:ext cx="3359134" cy="413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8" name="ZoneTexte 237"/>
          <p:cNvSpPr txBox="1"/>
          <p:nvPr/>
        </p:nvSpPr>
        <p:spPr>
          <a:xfrm>
            <a:off x="13609637" y="3977467"/>
            <a:ext cx="390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moderate water deficit</a:t>
            </a:r>
            <a:endParaRPr lang="en-US" sz="2800" b="1" dirty="0"/>
          </a:p>
        </p:txBody>
      </p:sp>
      <p:sp>
        <p:nvSpPr>
          <p:cNvPr id="204" name="ZoneTexte 203"/>
          <p:cNvSpPr txBox="1"/>
          <p:nvPr/>
        </p:nvSpPr>
        <p:spPr>
          <a:xfrm>
            <a:off x="360165" y="10526707"/>
            <a:ext cx="32421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Fig.2: (a) Number of developed grains (colored bars) and aborted ovaries (white bars) per ear; and (b) grain and ovary volume according to their position along the ear 15 d after silk emergence. Basal, median and apical zones correspond to the portions of the ear used in metabolic analyses. WW, well-watered plants; WD, plants in water deficit. Bars, 90% </a:t>
            </a:r>
            <a:r>
              <a:rPr lang="en-US" sz="1600" dirty="0"/>
              <a:t>confidence </a:t>
            </a:r>
            <a:r>
              <a:rPr lang="en-US" sz="1600" dirty="0" smtClean="0"/>
              <a:t>intervals. </a:t>
            </a:r>
            <a:r>
              <a:rPr lang="en-US" sz="1600" i="1" dirty="0" smtClean="0"/>
              <a:t>n</a:t>
            </a:r>
            <a:r>
              <a:rPr lang="en-US" sz="1600" dirty="0" smtClean="0"/>
              <a:t>≥3.</a:t>
            </a:r>
            <a:endParaRPr lang="en-US" sz="1600" dirty="0"/>
          </a:p>
        </p:txBody>
      </p:sp>
      <p:sp>
        <p:nvSpPr>
          <p:cNvPr id="205" name="ZoneTexte 204"/>
          <p:cNvSpPr txBox="1"/>
          <p:nvPr/>
        </p:nvSpPr>
        <p:spPr>
          <a:xfrm>
            <a:off x="10419744" y="13213655"/>
            <a:ext cx="7150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Fig.3: Fresh weight of (a) ear, (b) silks, and (</a:t>
            </a:r>
            <a:r>
              <a:rPr lang="en-US" sz="1600" dirty="0" err="1" smtClean="0"/>
              <a:t>c,d,e</a:t>
            </a:r>
            <a:r>
              <a:rPr lang="en-US" sz="1600" dirty="0" smtClean="0"/>
              <a:t>) ovaries as a function of water status, developmental stage, time of day, and position along the ear. WW</a:t>
            </a:r>
            <a:r>
              <a:rPr lang="en-US" sz="1600" dirty="0"/>
              <a:t>, well-watered plants; WD, </a:t>
            </a:r>
            <a:r>
              <a:rPr lang="en-US" sz="1600" dirty="0" smtClean="0"/>
              <a:t>plants in water deficit. HE, husk emergence; SE, silk emergence. ED, end of day; EN, end of night. Bars, </a:t>
            </a:r>
            <a:r>
              <a:rPr lang="en-US" sz="1600" dirty="0"/>
              <a:t>90% confidence intervals</a:t>
            </a:r>
            <a:r>
              <a:rPr lang="en-US" sz="1600" dirty="0" smtClean="0"/>
              <a:t>.</a:t>
            </a:r>
            <a:r>
              <a:rPr lang="en-US" sz="1600" i="1" dirty="0"/>
              <a:t> n</a:t>
            </a:r>
            <a:r>
              <a:rPr lang="en-US" sz="1600" dirty="0"/>
              <a:t>≥3.</a:t>
            </a:r>
          </a:p>
          <a:p>
            <a:pPr algn="just"/>
            <a:endParaRPr lang="en-US" sz="1600" dirty="0"/>
          </a:p>
        </p:txBody>
      </p:sp>
      <p:grpSp>
        <p:nvGrpSpPr>
          <p:cNvPr id="206" name="Groupe 205"/>
          <p:cNvGrpSpPr/>
          <p:nvPr/>
        </p:nvGrpSpPr>
        <p:grpSpPr>
          <a:xfrm>
            <a:off x="6480845" y="14844777"/>
            <a:ext cx="8386480" cy="5569678"/>
            <a:chOff x="6651463" y="13970013"/>
            <a:chExt cx="10545190" cy="7183274"/>
          </a:xfrm>
        </p:grpSpPr>
        <p:sp>
          <p:nvSpPr>
            <p:cNvPr id="207" name="Rectangle 206"/>
            <p:cNvSpPr/>
            <p:nvPr/>
          </p:nvSpPr>
          <p:spPr>
            <a:xfrm>
              <a:off x="13609637" y="16251971"/>
              <a:ext cx="2730385" cy="2057812"/>
            </a:xfrm>
            <a:prstGeom prst="rect">
              <a:avLst/>
            </a:prstGeom>
            <a:gradFill>
              <a:gsLst>
                <a:gs pos="85000">
                  <a:srgbClr val="DAF094"/>
                </a:gs>
                <a:gs pos="61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651463" y="16251970"/>
              <a:ext cx="2383094" cy="2057812"/>
            </a:xfrm>
            <a:prstGeom prst="rect">
              <a:avLst/>
            </a:prstGeom>
            <a:gradFill>
              <a:gsLst>
                <a:gs pos="85000">
                  <a:srgbClr val="DAF094"/>
                </a:gs>
                <a:gs pos="61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9034557" y="16307196"/>
              <a:ext cx="4578909" cy="2057812"/>
            </a:xfrm>
            <a:prstGeom prst="rect">
              <a:avLst/>
            </a:prstGeom>
            <a:gradFill>
              <a:gsLst>
                <a:gs pos="100000">
                  <a:srgbClr val="FDE84D"/>
                </a:gs>
                <a:gs pos="61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2" name="Connecteur droit avec flèche 211"/>
            <p:cNvCxnSpPr/>
            <p:nvPr/>
          </p:nvCxnSpPr>
          <p:spPr>
            <a:xfrm>
              <a:off x="6651463" y="18360926"/>
              <a:ext cx="1014571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212"/>
            <p:cNvCxnSpPr/>
            <p:nvPr/>
          </p:nvCxnSpPr>
          <p:spPr>
            <a:xfrm>
              <a:off x="8869622" y="18365009"/>
              <a:ext cx="0" cy="34752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cteur droit 213"/>
            <p:cNvCxnSpPr/>
            <p:nvPr/>
          </p:nvCxnSpPr>
          <p:spPr>
            <a:xfrm>
              <a:off x="10029203" y="18365009"/>
              <a:ext cx="0" cy="355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/>
          </p:nvCxnSpPr>
          <p:spPr>
            <a:xfrm>
              <a:off x="11392801" y="18040704"/>
              <a:ext cx="0" cy="6799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eur droit 215"/>
            <p:cNvCxnSpPr/>
            <p:nvPr/>
          </p:nvCxnSpPr>
          <p:spPr>
            <a:xfrm>
              <a:off x="16358116" y="18040704"/>
              <a:ext cx="0" cy="6799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cteur droit 216"/>
            <p:cNvCxnSpPr/>
            <p:nvPr/>
          </p:nvCxnSpPr>
          <p:spPr>
            <a:xfrm>
              <a:off x="13613467" y="18360926"/>
              <a:ext cx="0" cy="3597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ZoneTexte 217"/>
            <p:cNvSpPr txBox="1"/>
            <p:nvPr/>
          </p:nvSpPr>
          <p:spPr>
            <a:xfrm rot="3168066">
              <a:off x="8096472" y="19638108"/>
              <a:ext cx="25071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Tassel 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emergence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ZoneTexte 218"/>
            <p:cNvSpPr txBox="1"/>
            <p:nvPr/>
          </p:nvSpPr>
          <p:spPr>
            <a:xfrm rot="3168066">
              <a:off x="9383810" y="19465021"/>
              <a:ext cx="2215893" cy="58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Husk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emergence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ZoneTexte 219"/>
            <p:cNvSpPr txBox="1"/>
            <p:nvPr/>
          </p:nvSpPr>
          <p:spPr>
            <a:xfrm rot="3168066">
              <a:off x="10683307" y="19418076"/>
              <a:ext cx="2215893" cy="58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Silk 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emergence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ZoneTexte 220"/>
            <p:cNvSpPr txBox="1"/>
            <p:nvPr/>
          </p:nvSpPr>
          <p:spPr>
            <a:xfrm rot="3168066">
              <a:off x="12810798" y="19373971"/>
              <a:ext cx="2215893" cy="812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Silk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emergence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+5d 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 rot="3168066">
              <a:off x="15747465" y="19038533"/>
              <a:ext cx="1373657" cy="812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Silk emergence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+15d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ZoneTexte 238"/>
            <p:cNvSpPr txBox="1"/>
            <p:nvPr/>
          </p:nvSpPr>
          <p:spPr>
            <a:xfrm>
              <a:off x="10340829" y="14040422"/>
              <a:ext cx="2078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1600" b="1" i="1" baseline="30000" dirty="0" smtClean="0">
                  <a:latin typeface="Arial" pitchFamily="34" charset="0"/>
                  <a:cs typeface="Arial" pitchFamily="34" charset="0"/>
                </a:rPr>
                <a:t>st</a:t>
              </a:r>
              <a:r>
                <a:rPr lang="en-US" sz="1600" b="1" i="1" dirty="0" smtClean="0">
                  <a:latin typeface="Arial" pitchFamily="34" charset="0"/>
                  <a:cs typeface="Arial" pitchFamily="34" charset="0"/>
                </a:rPr>
                <a:t> fertilizations</a:t>
              </a:r>
              <a:endParaRPr lang="en-US" sz="16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ZoneTexte 239"/>
            <p:cNvSpPr txBox="1"/>
            <p:nvPr/>
          </p:nvSpPr>
          <p:spPr>
            <a:xfrm>
              <a:off x="8288426" y="14227393"/>
              <a:ext cx="1180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u="sng" dirty="0" smtClean="0">
                  <a:latin typeface="Arial" pitchFamily="34" charset="0"/>
                  <a:cs typeface="Arial" pitchFamily="34" charset="0"/>
                </a:rPr>
                <a:t>Before</a:t>
              </a:r>
              <a:endParaRPr lang="en-US" sz="1600" b="1" i="1" u="sng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ZoneTexte 240"/>
            <p:cNvSpPr txBox="1"/>
            <p:nvPr/>
          </p:nvSpPr>
          <p:spPr>
            <a:xfrm>
              <a:off x="13393613" y="14213116"/>
              <a:ext cx="1180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u="sng" dirty="0" smtClean="0">
                  <a:latin typeface="Arial" pitchFamily="34" charset="0"/>
                  <a:cs typeface="Arial" pitchFamily="34" charset="0"/>
                </a:rPr>
                <a:t>After</a:t>
              </a:r>
              <a:endParaRPr lang="en-US" sz="1600" b="1" i="1" u="sng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ZoneTexte 241"/>
            <p:cNvSpPr txBox="1"/>
            <p:nvPr/>
          </p:nvSpPr>
          <p:spPr>
            <a:xfrm>
              <a:off x="6727427" y="14781231"/>
              <a:ext cx="4614261" cy="2619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1- No negative effect on sugar content in ovaries, even a tendency for sucrose to accumulate (Fig 4)</a:t>
              </a:r>
            </a:p>
            <a:p>
              <a:pPr algn="ctr"/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2- No negative effect on ovary and ear fresh weight (Fig 3)</a:t>
              </a:r>
            </a:p>
            <a:p>
              <a:pPr algn="ctr"/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3- But a reduction in silk fresh weight</a:t>
              </a: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(Fig 4, 5)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9593654" y="17297169"/>
              <a:ext cx="3576277" cy="5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8DD3E"/>
                  </a:solidFill>
                  <a:latin typeface="Arial" pitchFamily="34" charset="0"/>
                  <a:cs typeface="Arial" pitchFamily="34" charset="0"/>
                </a:rPr>
                <a:t>Water deficit period</a:t>
              </a:r>
              <a:endParaRPr lang="en-US" sz="2000" b="1" dirty="0">
                <a:solidFill>
                  <a:srgbClr val="F8DD3E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9" name="Connecteur droit avec flèche 268"/>
            <p:cNvCxnSpPr/>
            <p:nvPr/>
          </p:nvCxnSpPr>
          <p:spPr>
            <a:xfrm>
              <a:off x="11392801" y="14830466"/>
              <a:ext cx="0" cy="31412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ZoneTexte 272"/>
            <p:cNvSpPr txBox="1"/>
            <p:nvPr/>
          </p:nvSpPr>
          <p:spPr>
            <a:xfrm>
              <a:off x="11659673" y="14781231"/>
              <a:ext cx="4614261" cy="2897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Reduction in the number of emerged silks from apical zone</a:t>
              </a:r>
            </a:p>
            <a:p>
              <a:pPr algn="ctr"/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14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Reduction in the number of fertilized ovaries in apical zone</a:t>
              </a:r>
            </a:p>
            <a:p>
              <a:pPr algn="ctr"/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14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Reduction in the grain number in apical zone</a:t>
              </a:r>
            </a:p>
          </p:txBody>
        </p:sp>
        <p:sp>
          <p:nvSpPr>
            <p:cNvPr id="274" name="Flèche vers le bas 273"/>
            <p:cNvSpPr/>
            <p:nvPr/>
          </p:nvSpPr>
          <p:spPr>
            <a:xfrm>
              <a:off x="13782638" y="15537043"/>
              <a:ext cx="331055" cy="288032"/>
            </a:xfrm>
            <a:prstGeom prst="downArrow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76" name="Flèche vers le bas 275"/>
            <p:cNvSpPr/>
            <p:nvPr/>
          </p:nvSpPr>
          <p:spPr>
            <a:xfrm>
              <a:off x="13782638" y="16653440"/>
              <a:ext cx="331055" cy="288032"/>
            </a:xfrm>
            <a:prstGeom prst="downArrow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2" name="Rectangle à coins arrondis 291"/>
            <p:cNvSpPr/>
            <p:nvPr/>
          </p:nvSpPr>
          <p:spPr>
            <a:xfrm>
              <a:off x="6651463" y="13970013"/>
              <a:ext cx="10545190" cy="6120680"/>
            </a:xfrm>
            <a:prstGeom prst="roundRect">
              <a:avLst/>
            </a:pr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93" name="ZoneTexte 292"/>
          <p:cNvSpPr txBox="1"/>
          <p:nvPr/>
        </p:nvSpPr>
        <p:spPr>
          <a:xfrm>
            <a:off x="6754005" y="20054415"/>
            <a:ext cx="5585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central role for silk growth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ZoneTexte 293"/>
          <p:cNvSpPr txBox="1"/>
          <p:nvPr/>
        </p:nvSpPr>
        <p:spPr>
          <a:xfrm>
            <a:off x="483026" y="24635632"/>
            <a:ext cx="578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Fig.4: Ovary metabolite content as a function of water status, developmental stage, time of day, and position along the ear. WW</a:t>
            </a:r>
            <a:r>
              <a:rPr lang="en-US" sz="1600" dirty="0"/>
              <a:t>, well-watered plants; WD, </a:t>
            </a:r>
            <a:r>
              <a:rPr lang="en-US" sz="1600" dirty="0" smtClean="0"/>
              <a:t>plants in water </a:t>
            </a:r>
            <a:r>
              <a:rPr lang="en-US" sz="1600" dirty="0" smtClean="0"/>
              <a:t>deficit. </a:t>
            </a:r>
            <a:r>
              <a:rPr lang="en-US" sz="1600" dirty="0"/>
              <a:t>ED, end of day; EN, end of night. </a:t>
            </a:r>
            <a:r>
              <a:rPr lang="en-US" sz="1600" dirty="0" smtClean="0"/>
              <a:t>Bars, </a:t>
            </a:r>
            <a:r>
              <a:rPr lang="en-US" sz="1600" dirty="0"/>
              <a:t>90% confidence intervals</a:t>
            </a:r>
            <a:r>
              <a:rPr lang="en-US" sz="1600" dirty="0" smtClean="0"/>
              <a:t>.</a:t>
            </a:r>
            <a:r>
              <a:rPr lang="en-US" sz="1600" i="1" dirty="0"/>
              <a:t> n</a:t>
            </a:r>
            <a:r>
              <a:rPr lang="en-US" sz="1600" dirty="0"/>
              <a:t>≥3.</a:t>
            </a:r>
          </a:p>
          <a:p>
            <a:pPr algn="just"/>
            <a:endParaRPr lang="en-US" sz="1600" dirty="0"/>
          </a:p>
        </p:txBody>
      </p:sp>
      <p:sp>
        <p:nvSpPr>
          <p:cNvPr id="295" name="ZoneTexte 294"/>
          <p:cNvSpPr txBox="1"/>
          <p:nvPr/>
        </p:nvSpPr>
        <p:spPr>
          <a:xfrm>
            <a:off x="6602065" y="24431221"/>
            <a:ext cx="59046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Fig.5: Effect of water deficit on (a) silk fresh weight per ear, and (b) number of emerged silks per ear, at different developmental stages</a:t>
            </a:r>
            <a:r>
              <a:rPr lang="en-US" sz="1600" dirty="0"/>
              <a:t>. </a:t>
            </a:r>
            <a:r>
              <a:rPr lang="en-US" sz="1600" dirty="0" smtClean="0"/>
              <a:t>SE</a:t>
            </a:r>
            <a:r>
              <a:rPr lang="en-US" sz="1600" dirty="0"/>
              <a:t>, silk </a:t>
            </a:r>
            <a:r>
              <a:rPr lang="en-US" sz="1600" dirty="0" smtClean="0"/>
              <a:t>emergence. Bars</a:t>
            </a:r>
            <a:r>
              <a:rPr lang="en-US" sz="1600" dirty="0"/>
              <a:t>, 90% confidence intervals.</a:t>
            </a:r>
            <a:r>
              <a:rPr lang="en-US" sz="1600" i="1" dirty="0"/>
              <a:t> n</a:t>
            </a:r>
            <a:r>
              <a:rPr lang="en-US" sz="1600" dirty="0"/>
              <a:t>≥3</a:t>
            </a:r>
            <a:r>
              <a:rPr lang="en-US" sz="1600" dirty="0" smtClean="0"/>
              <a:t>. (c)  Relationship between number of emerged silks and grain number. 1 point per plant. WW</a:t>
            </a:r>
            <a:r>
              <a:rPr lang="en-US" sz="1600" dirty="0"/>
              <a:t>, well-watered plants; </a:t>
            </a:r>
            <a:r>
              <a:rPr lang="en-US" sz="1600" dirty="0" smtClean="0"/>
              <a:t>WD1 and WD2, plants resp. in moderate and severe water deficits</a:t>
            </a:r>
            <a:r>
              <a:rPr lang="en-US" sz="1600" dirty="0"/>
              <a:t>. </a:t>
            </a:r>
          </a:p>
          <a:p>
            <a:pPr algn="just"/>
            <a:endParaRPr lang="en-US" sz="1600" dirty="0"/>
          </a:p>
        </p:txBody>
      </p:sp>
      <p:sp>
        <p:nvSpPr>
          <p:cNvPr id="296" name="ZoneTexte 295"/>
          <p:cNvSpPr txBox="1"/>
          <p:nvPr/>
        </p:nvSpPr>
        <p:spPr>
          <a:xfrm>
            <a:off x="12961565" y="21278551"/>
            <a:ext cx="456789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Our </a:t>
            </a:r>
            <a:r>
              <a:rPr lang="en-US" dirty="0" smtClean="0"/>
              <a:t>results show that ovary abortion occurred </a:t>
            </a:r>
            <a:r>
              <a:rPr lang="en-US" dirty="0"/>
              <a:t>in water deficit </a:t>
            </a:r>
            <a:r>
              <a:rPr lang="en-US" dirty="0" smtClean="0"/>
              <a:t>conditions </a:t>
            </a:r>
            <a:r>
              <a:rPr lang="en-US" dirty="0"/>
              <a:t>without </a:t>
            </a:r>
            <a:r>
              <a:rPr lang="en-US" dirty="0" smtClean="0"/>
              <a:t>carbon deprivation in ovaries. Silks were the </a:t>
            </a:r>
            <a:r>
              <a:rPr lang="en-US" dirty="0"/>
              <a:t>first organs affected by </a:t>
            </a:r>
            <a:r>
              <a:rPr lang="en-US" dirty="0" smtClean="0"/>
              <a:t>water deficit, before fertilization, due to the high sensitivity of silk elongation to drought</a:t>
            </a:r>
            <a:r>
              <a:rPr lang="en-US" baseline="30000" dirty="0"/>
              <a:t>4</a:t>
            </a:r>
            <a:r>
              <a:rPr lang="en-US" dirty="0" smtClean="0"/>
              <a:t>. As a consequence, water deficits reduced the number of emerged silks and therefore the number of potential grains. </a:t>
            </a:r>
            <a:r>
              <a:rPr lang="en-US" dirty="0"/>
              <a:t>Hence, </a:t>
            </a:r>
            <a:r>
              <a:rPr lang="en-US" dirty="0" smtClean="0"/>
              <a:t>our </a:t>
            </a:r>
            <a:r>
              <a:rPr lang="en-US" dirty="0"/>
              <a:t>results suggest a central role for hydraulic and developmental processes rather than a sugar signal.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are currently analyzing the genetic variability of the processes presented here </a:t>
            </a:r>
            <a:endParaRPr lang="en-US" dirty="0"/>
          </a:p>
        </p:txBody>
      </p:sp>
      <p:pic>
        <p:nvPicPr>
          <p:cNvPr id="1154" name="Picture 8"/>
          <p:cNvPicPr>
            <a:picLocks noChangeAspect="1" noChangeArrowheads="1"/>
          </p:cNvPicPr>
          <p:nvPr/>
        </p:nvPicPr>
        <p:blipFill rotWithShape="1"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47"/>
          <a:stretch/>
        </p:blipFill>
        <p:spPr bwMode="auto">
          <a:xfrm>
            <a:off x="5808933" y="10657196"/>
            <a:ext cx="4383511" cy="3150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" name="ZoneTexte 296"/>
          <p:cNvSpPr txBox="1"/>
          <p:nvPr/>
        </p:nvSpPr>
        <p:spPr>
          <a:xfrm>
            <a:off x="9546542" y="1134144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grpSp>
        <p:nvGrpSpPr>
          <p:cNvPr id="1157" name="Groupe 1156"/>
          <p:cNvGrpSpPr/>
          <p:nvPr/>
        </p:nvGrpSpPr>
        <p:grpSpPr>
          <a:xfrm>
            <a:off x="3672533" y="11053415"/>
            <a:ext cx="1981297" cy="2587089"/>
            <a:chOff x="3717390" y="11070072"/>
            <a:chExt cx="1981297" cy="2587089"/>
          </a:xfrm>
        </p:grpSpPr>
        <p:grpSp>
          <p:nvGrpSpPr>
            <p:cNvPr id="298" name="Groupe 297"/>
            <p:cNvGrpSpPr/>
            <p:nvPr/>
          </p:nvGrpSpPr>
          <p:grpSpPr>
            <a:xfrm>
              <a:off x="3717390" y="11070072"/>
              <a:ext cx="1981297" cy="2587089"/>
              <a:chOff x="-5007727" y="10948999"/>
              <a:chExt cx="2135465" cy="2849172"/>
            </a:xfrm>
          </p:grpSpPr>
          <p:sp>
            <p:nvSpPr>
              <p:cNvPr id="299" name="Rectangle 298"/>
              <p:cNvSpPr/>
              <p:nvPr/>
            </p:nvSpPr>
            <p:spPr>
              <a:xfrm>
                <a:off x="-4309228" y="11027252"/>
                <a:ext cx="1296144" cy="2278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0" name="Picture 3" descr="D:\LEPSE\Thèse\Articles Personnels\ID4\ID4 figures\yield.png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07727" y="10948999"/>
                <a:ext cx="2135465" cy="28491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01" name="ZoneTexte 300"/>
            <p:cNvSpPr txBox="1"/>
            <p:nvPr/>
          </p:nvSpPr>
          <p:spPr>
            <a:xfrm>
              <a:off x="5189275" y="11070072"/>
              <a:ext cx="320922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91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LEPSE</Template>
  <TotalTime>11325</TotalTime>
  <Words>718</Words>
  <Application>Microsoft Office PowerPoint</Application>
  <PresentationFormat>Personnalisé</PresentationFormat>
  <Paragraphs>93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variation of radiation-use efficiency in a high-throughput phenotyping platform Llorenç Cabrera-Bosquet, Christian Fournier, Claude Welcker, Benoît Suard and François Tardieu INRA, UMR759, Laboratoire d'Ecophysiologie des Plantes sous Stress Environnementaux, F- 34060 Montpellier, France</dc:title>
  <dc:creator>cabrera</dc:creator>
  <cp:lastModifiedBy>turc</cp:lastModifiedBy>
  <cp:revision>159</cp:revision>
  <cp:lastPrinted>2013-08-28T10:50:09Z</cp:lastPrinted>
  <dcterms:created xsi:type="dcterms:W3CDTF">2013-08-02T12:58:21Z</dcterms:created>
  <dcterms:modified xsi:type="dcterms:W3CDTF">2013-08-29T09:28:17Z</dcterms:modified>
</cp:coreProperties>
</file>