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797675" cy="9928225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631"/>
    <a:srgbClr val="FFFFFF"/>
    <a:srgbClr val="8BAC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075" autoAdjust="0"/>
  </p:normalViewPr>
  <p:slideViewPr>
    <p:cSldViewPr>
      <p:cViewPr>
        <p:scale>
          <a:sx n="33" d="100"/>
          <a:sy n="33" d="100"/>
        </p:scale>
        <p:origin x="-804" y="-30"/>
      </p:cViewPr>
      <p:guideLst>
        <p:guide orient="horz" pos="13608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996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147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531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061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643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5512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15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049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383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381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65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AD11-11C6-4323-980C-215B176DAB10}" type="datetimeFigureOut">
              <a:rPr lang="fr-FR" smtClean="0"/>
              <a:pPr/>
              <a:t>27/06/2013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0B3B-6E33-4AAB-8C4B-8B041D2294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924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0" y="0"/>
            <a:ext cx="28800000" cy="4320000"/>
          </a:xfrm>
          <a:prstGeom prst="rect">
            <a:avLst/>
          </a:prstGeom>
          <a:solidFill>
            <a:srgbClr val="8BA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760840" cy="4392788"/>
          </a:xfrm>
          <a:prstGeom prst="rect">
            <a:avLst/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4" name="Rectangle 343"/>
          <p:cNvSpPr/>
          <p:nvPr/>
        </p:nvSpPr>
        <p:spPr>
          <a:xfrm>
            <a:off x="17930192" y="36004300"/>
            <a:ext cx="10873408" cy="7200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>
            <a:off x="18002200" y="16130092"/>
            <a:ext cx="10369152" cy="1656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0" name="Rectangle 339"/>
          <p:cNvSpPr/>
          <p:nvPr/>
        </p:nvSpPr>
        <p:spPr>
          <a:xfrm>
            <a:off x="288232" y="29523580"/>
            <a:ext cx="17425936" cy="123853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7" name="Rectangle 336"/>
          <p:cNvSpPr/>
          <p:nvPr/>
        </p:nvSpPr>
        <p:spPr>
          <a:xfrm>
            <a:off x="288232" y="22250772"/>
            <a:ext cx="5904656" cy="6912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2" name="Rectangle 311"/>
          <p:cNvSpPr/>
          <p:nvPr/>
        </p:nvSpPr>
        <p:spPr>
          <a:xfrm>
            <a:off x="8929192" y="13825836"/>
            <a:ext cx="9361040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0" y="4320780"/>
            <a:ext cx="28803600" cy="5760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>
            <a:off x="17858184" y="29523580"/>
            <a:ext cx="10945416" cy="86409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0" y="42052972"/>
            <a:ext cx="28803600" cy="1152428"/>
          </a:xfrm>
          <a:prstGeom prst="rect">
            <a:avLst/>
          </a:prstGeom>
          <a:solidFill>
            <a:srgbClr val="8BA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pic>
        <p:nvPicPr>
          <p:cNvPr id="47" name="Image 46" descr="CRISPR-Cas-adaptive-immune-system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269039"/>
              </a:clrFrom>
              <a:clrTo>
                <a:srgbClr val="2690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7304" y="5046420"/>
            <a:ext cx="11260481" cy="77968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40960" y="0"/>
            <a:ext cx="1973019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cap="all" spc="-150" dirty="0" smtClean="0">
                <a:solidFill>
                  <a:schemeClr val="bg1"/>
                </a:solidFill>
                <a:latin typeface="Myriad Pro" pitchFamily="34" charset="0"/>
              </a:rPr>
              <a:t>D</a:t>
            </a:r>
            <a:r>
              <a:rPr lang="fr-FR" sz="7200" b="1" spc="-150" dirty="0" smtClean="0">
                <a:solidFill>
                  <a:schemeClr val="bg1"/>
                </a:solidFill>
                <a:latin typeface="Myriad Pro" pitchFamily="34" charset="0"/>
              </a:rPr>
              <a:t>IVERSITY</a:t>
            </a:r>
            <a:r>
              <a:rPr lang="fr-FR" sz="7200" b="1" cap="all" spc="-150" dirty="0" smtClean="0">
                <a:solidFill>
                  <a:schemeClr val="bg1"/>
                </a:solidFill>
                <a:latin typeface="Myriad Pro" pitchFamily="34" charset="0"/>
              </a:rPr>
              <a:t> OF CRISPR SYSTEM In the </a:t>
            </a:r>
            <a:r>
              <a:rPr lang="fr-FR" sz="7200" b="1" cap="all" spc="-150" dirty="0" err="1" smtClean="0">
                <a:solidFill>
                  <a:schemeClr val="bg1"/>
                </a:solidFill>
                <a:latin typeface="Myriad Pro" pitchFamily="34" charset="0"/>
              </a:rPr>
              <a:t>euryarchaeal</a:t>
            </a:r>
            <a:r>
              <a:rPr lang="fr-FR" sz="7200" b="1" cap="all" spc="-150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fr-FR" sz="7200" b="1" cap="all" spc="-150" dirty="0" err="1" smtClean="0">
                <a:solidFill>
                  <a:schemeClr val="bg1"/>
                </a:solidFill>
                <a:latin typeface="Myriad Pro" pitchFamily="34" charset="0"/>
              </a:rPr>
              <a:t>pyrococcales</a:t>
            </a:r>
            <a:r>
              <a:rPr lang="fr-FR" b="1" cap="all" spc="-150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fr-FR" sz="4000" b="1" cap="all" spc="-150" dirty="0" smtClean="0">
                <a:solidFill>
                  <a:schemeClr val="bg1"/>
                </a:solidFill>
                <a:latin typeface="Myriad Pro" pitchFamily="34" charset="0"/>
              </a:rPr>
              <a:t>[1]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569152" y="2448572"/>
            <a:ext cx="195141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cap="all" spc="-150" dirty="0" smtClean="0">
                <a:solidFill>
                  <a:schemeClr val="bg1"/>
                </a:solidFill>
                <a:latin typeface="Myriad Pro"/>
              </a:rPr>
              <a:t>C</a:t>
            </a:r>
            <a:r>
              <a:rPr lang="fr-FR" sz="3200" b="1" spc="-150" dirty="0" smtClean="0">
                <a:solidFill>
                  <a:schemeClr val="bg1"/>
                </a:solidFill>
                <a:latin typeface="Myriad Pro"/>
              </a:rPr>
              <a:t>édric</a:t>
            </a:r>
            <a:r>
              <a:rPr lang="fr-FR" sz="3200" b="1" cap="all" spc="-150" dirty="0" smtClean="0">
                <a:solidFill>
                  <a:schemeClr val="bg1"/>
                </a:solidFill>
                <a:latin typeface="Myriad Pro"/>
              </a:rPr>
              <a:t> Norais</a:t>
            </a:r>
            <a:r>
              <a:rPr lang="fr-FR" sz="3200" b="1" cap="all" spc="-150" dirty="0" smtClean="0">
                <a:solidFill>
                  <a:schemeClr val="bg1"/>
                </a:solidFill>
                <a:latin typeface="Calibri"/>
              </a:rPr>
              <a:t>¹</a:t>
            </a:r>
            <a:r>
              <a:rPr lang="fr-FR" sz="3200" b="1" cap="all" spc="-150" dirty="0" smtClean="0">
                <a:solidFill>
                  <a:schemeClr val="bg1"/>
                </a:solidFill>
                <a:latin typeface="Myriad Pro"/>
              </a:rPr>
              <a:t>, A</a:t>
            </a:r>
            <a:r>
              <a:rPr lang="fr-FR" sz="3200" b="1" spc="-150" dirty="0" smtClean="0">
                <a:solidFill>
                  <a:schemeClr val="bg1"/>
                </a:solidFill>
                <a:latin typeface="Myriad Pro"/>
              </a:rPr>
              <a:t>nnick</a:t>
            </a:r>
            <a:r>
              <a:rPr lang="fr-FR" sz="3200" b="1" cap="all" spc="-150" dirty="0" smtClean="0">
                <a:solidFill>
                  <a:schemeClr val="bg1"/>
                </a:solidFill>
                <a:latin typeface="Myriad Pro"/>
              </a:rPr>
              <a:t> Moisan</a:t>
            </a:r>
            <a:r>
              <a:rPr lang="fr-FR" sz="3200" b="1" cap="all" spc="-150" dirty="0" smtClean="0">
                <a:solidFill>
                  <a:schemeClr val="bg1"/>
                </a:solidFill>
                <a:latin typeface="Calibri"/>
              </a:rPr>
              <a:t>²</a:t>
            </a:r>
            <a:r>
              <a:rPr lang="fr-FR" sz="3200" b="1" cap="all" spc="-150" dirty="0" smtClean="0">
                <a:solidFill>
                  <a:schemeClr val="bg1"/>
                </a:solidFill>
                <a:latin typeface="Myriad Pro"/>
              </a:rPr>
              <a:t>, C</a:t>
            </a:r>
            <a:r>
              <a:rPr lang="fr-FR" sz="3200" b="1" spc="-150" dirty="0" smtClean="0">
                <a:solidFill>
                  <a:schemeClr val="bg1"/>
                </a:solidFill>
                <a:latin typeface="Myriad Pro"/>
              </a:rPr>
              <a:t>hristine</a:t>
            </a:r>
            <a:r>
              <a:rPr lang="fr-FR" sz="3200" b="1" cap="all" spc="-150" dirty="0" smtClean="0">
                <a:solidFill>
                  <a:schemeClr val="bg1"/>
                </a:solidFill>
                <a:latin typeface="Myriad Pro"/>
              </a:rPr>
              <a:t> Gaspin</a:t>
            </a:r>
            <a:r>
              <a:rPr lang="fr-FR" sz="3200" b="1" cap="all" spc="-150" dirty="0" smtClean="0">
                <a:solidFill>
                  <a:schemeClr val="bg1"/>
                </a:solidFill>
                <a:latin typeface="Calibri"/>
              </a:rPr>
              <a:t>²</a:t>
            </a:r>
            <a:r>
              <a:rPr lang="fr-FR" sz="3200" b="1" cap="all" spc="-150" dirty="0" smtClean="0">
                <a:solidFill>
                  <a:schemeClr val="bg1"/>
                </a:solidFill>
                <a:latin typeface="Myriad Pro"/>
              </a:rPr>
              <a:t>, B</a:t>
            </a:r>
            <a:r>
              <a:rPr lang="fr-FR" sz="3200" b="1" spc="-150" dirty="0" smtClean="0">
                <a:solidFill>
                  <a:schemeClr val="bg1"/>
                </a:solidFill>
                <a:latin typeface="Myriad Pro"/>
              </a:rPr>
              <a:t>éatrice</a:t>
            </a:r>
            <a:r>
              <a:rPr lang="fr-FR" sz="3200" b="1" cap="all" spc="-150" dirty="0" smtClean="0">
                <a:solidFill>
                  <a:schemeClr val="bg1"/>
                </a:solidFill>
                <a:latin typeface="Myriad Pro"/>
              </a:rPr>
              <a:t> Clouet </a:t>
            </a:r>
            <a:r>
              <a:rPr lang="fr-FR" sz="3200" b="1" spc="-150" dirty="0" smtClean="0">
                <a:solidFill>
                  <a:schemeClr val="bg1"/>
                </a:solidFill>
                <a:latin typeface="Myriad Pro"/>
              </a:rPr>
              <a:t>d’</a:t>
            </a:r>
            <a:r>
              <a:rPr lang="fr-FR" sz="3200" b="1" cap="all" spc="-150" dirty="0" smtClean="0">
                <a:solidFill>
                  <a:schemeClr val="bg1"/>
                </a:solidFill>
                <a:latin typeface="Myriad Pro"/>
              </a:rPr>
              <a:t>orvaL</a:t>
            </a:r>
            <a:r>
              <a:rPr lang="fr-FR" sz="3200" b="1" cap="all" spc="-150" dirty="0" smtClean="0">
                <a:solidFill>
                  <a:schemeClr val="bg1"/>
                </a:solidFill>
                <a:latin typeface="Calibri"/>
              </a:rPr>
              <a:t>³</a:t>
            </a:r>
          </a:p>
          <a:p>
            <a:r>
              <a:rPr lang="fr-FR" sz="2400" b="1" spc="-150" dirty="0" smtClean="0">
                <a:solidFill>
                  <a:schemeClr val="bg1"/>
                </a:solidFill>
                <a:latin typeface="Calibri" pitchFamily="34" charset="0"/>
                <a:cs typeface="Miriam Fixed" pitchFamily="49" charset="-79"/>
              </a:rPr>
              <a:t>¹Laboratoire de biochimie, UMR7654 CNRS, Ecole Polytechnique, Palaiseau, France</a:t>
            </a:r>
          </a:p>
          <a:p>
            <a:r>
              <a:rPr lang="fr-FR" sz="2400" b="1" spc="-150" dirty="0" smtClean="0">
                <a:solidFill>
                  <a:schemeClr val="bg1"/>
                </a:solidFill>
                <a:latin typeface="Calibri" pitchFamily="34" charset="0"/>
                <a:cs typeface="Miriam Fixed" pitchFamily="49" charset="-79"/>
              </a:rPr>
              <a:t>²Unité Mathématique et Informatique Appliquées, UR875 INRA, F-31326, Castanet-Tolosan, France.</a:t>
            </a:r>
          </a:p>
          <a:p>
            <a:r>
              <a:rPr lang="fr-FR" sz="2400" b="1" spc="-150" dirty="0" smtClean="0">
                <a:solidFill>
                  <a:schemeClr val="bg1"/>
                </a:solidFill>
                <a:latin typeface="Calibri" pitchFamily="34" charset="0"/>
                <a:cs typeface="Miriam Fixed" pitchFamily="49" charset="-79"/>
              </a:rPr>
              <a:t>³Laboratoire de Microbiologie et Génétique Moléculaire, UMR5100, CNRS et Université Toulouse III, 31062, Toulouse, France.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288" y="792388"/>
            <a:ext cx="3896292" cy="1597150"/>
          </a:xfrm>
          <a:prstGeom prst="rect">
            <a:avLst/>
          </a:prstGeom>
        </p:spPr>
      </p:pic>
      <p:graphicFrame>
        <p:nvGraphicFramePr>
          <p:cNvPr id="33" name="Objet 32"/>
          <p:cNvGraphicFramePr>
            <a:graphicFrameLocks noChangeAspect="1"/>
          </p:cNvGraphicFramePr>
          <p:nvPr/>
        </p:nvGraphicFramePr>
        <p:xfrm>
          <a:off x="4292600" y="1803400"/>
          <a:ext cx="914400" cy="198438"/>
        </p:xfrm>
        <a:graphic>
          <a:graphicData uri="http://schemas.openxmlformats.org/presentationml/2006/ole">
            <p:oleObj spid="_x0000_s1026" name="Equation" r:id="rId5" imgW="914400" imgH="198720" progId="Equation.DSMT4">
              <p:embed/>
            </p:oleObj>
          </a:graphicData>
        </a:graphic>
      </p:graphicFrame>
      <p:pic>
        <p:nvPicPr>
          <p:cNvPr id="35" name="Picture" descr="A description..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6624" y="29811612"/>
            <a:ext cx="50403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" descr="A description..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29592" y="29811612"/>
            <a:ext cx="51125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 descr="cedric.png"/>
          <p:cNvPicPr>
            <a:picLocks noChangeAspect="1"/>
          </p:cNvPicPr>
          <p:nvPr/>
        </p:nvPicPr>
        <p:blipFill>
          <a:blip r:embed="rId8" cstate="print"/>
          <a:srcRect l="26783" t="45403" r="25505" b="17302"/>
          <a:stretch>
            <a:fillRect/>
          </a:stretch>
        </p:blipFill>
        <p:spPr>
          <a:xfrm rot="5400000">
            <a:off x="1116324" y="33952072"/>
            <a:ext cx="6840760" cy="7632848"/>
          </a:xfrm>
          <a:prstGeom prst="rect">
            <a:avLst/>
          </a:prstGeom>
        </p:spPr>
      </p:pic>
      <p:pic>
        <p:nvPicPr>
          <p:cNvPr id="38" name="Image 37" descr="FigureAMo.png"/>
          <p:cNvPicPr>
            <a:picLocks noChangeAspect="1"/>
          </p:cNvPicPr>
          <p:nvPr/>
        </p:nvPicPr>
        <p:blipFill>
          <a:blip r:embed="rId9" cstate="print"/>
          <a:srcRect t="4480" r="5081" b="3681"/>
          <a:stretch>
            <a:fillRect/>
          </a:stretch>
        </p:blipFill>
        <p:spPr>
          <a:xfrm>
            <a:off x="6552928" y="18218323"/>
            <a:ext cx="15049672" cy="11017225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5832848" y="4176764"/>
            <a:ext cx="22970752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400" b="1" dirty="0" smtClean="0"/>
              <a:t>CRISPR-Cas </a:t>
            </a:r>
            <a:r>
              <a:rPr lang="fr-FR" sz="4400" b="1" dirty="0" err="1" smtClean="0"/>
              <a:t>systems</a:t>
            </a:r>
            <a:r>
              <a:rPr lang="fr-FR" sz="4400" b="1" dirty="0" smtClean="0"/>
              <a:t>: RNA-</a:t>
            </a:r>
            <a:r>
              <a:rPr lang="fr-FR" sz="4400" b="1" dirty="0" err="1" smtClean="0"/>
              <a:t>interference</a:t>
            </a:r>
            <a:r>
              <a:rPr lang="fr-FR" sz="4400" b="1" dirty="0" smtClean="0"/>
              <a:t>-</a:t>
            </a:r>
            <a:r>
              <a:rPr lang="fr-FR" sz="4400" b="1" dirty="0" err="1" smtClean="0"/>
              <a:t>based</a:t>
            </a:r>
            <a:r>
              <a:rPr lang="fr-FR" sz="4400" b="1" dirty="0" smtClean="0"/>
              <a:t> immune </a:t>
            </a:r>
            <a:r>
              <a:rPr lang="fr-FR" sz="4400" b="1" dirty="0" err="1" smtClean="0"/>
              <a:t>systems</a:t>
            </a:r>
            <a:r>
              <a:rPr lang="fr-FR" sz="4400" b="1" dirty="0" smtClean="0"/>
              <a:t> in procaryotes</a:t>
            </a:r>
            <a:endParaRPr lang="fr-FR" sz="44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432248" y="5112868"/>
            <a:ext cx="957706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CRISPR-</a:t>
            </a:r>
            <a:r>
              <a:rPr lang="en-US" sz="3600" b="1" dirty="0" err="1" smtClean="0"/>
              <a:t>cas</a:t>
            </a:r>
            <a:r>
              <a:rPr lang="en-US" sz="3600" b="1" dirty="0" smtClean="0"/>
              <a:t> systems </a:t>
            </a:r>
            <a:r>
              <a:rPr lang="en-US" sz="3600" dirty="0" smtClean="0"/>
              <a:t>are found in approximately 48% of sequenced bacteria and 90% of sequenced </a:t>
            </a:r>
            <a:r>
              <a:rPr lang="en-US" sz="3600" dirty="0" err="1" smtClean="0"/>
              <a:t>archaea</a:t>
            </a:r>
            <a:r>
              <a:rPr lang="en-US" sz="3600" dirty="0" smtClean="0"/>
              <a:t>. They function as </a:t>
            </a:r>
            <a:r>
              <a:rPr lang="en-US" sz="3600" b="1" dirty="0" smtClean="0"/>
              <a:t>prokaryotic immune systems</a:t>
            </a:r>
            <a:r>
              <a:rPr lang="en-US" sz="3600" dirty="0" smtClean="0"/>
              <a:t>, in that </a:t>
            </a:r>
            <a:r>
              <a:rPr lang="en-US" sz="3600" dirty="0" smtClean="0"/>
              <a:t>they </a:t>
            </a:r>
            <a:r>
              <a:rPr lang="en-US" sz="3600" dirty="0" smtClean="0"/>
              <a:t>confer resistance to exogenous genetic elements.</a:t>
            </a:r>
          </a:p>
          <a:p>
            <a:pPr algn="just"/>
            <a:r>
              <a:rPr lang="en-US" sz="3600" b="1" dirty="0" smtClean="0"/>
              <a:t>CRISPR</a:t>
            </a:r>
            <a:r>
              <a:rPr lang="en-US" sz="3600" dirty="0" smtClean="0"/>
              <a:t>s (Clustered Regularly Interspaced Short </a:t>
            </a:r>
            <a:r>
              <a:rPr lang="en-US" sz="3600" dirty="0" err="1" smtClean="0"/>
              <a:t>Palindromic</a:t>
            </a:r>
            <a:r>
              <a:rPr lang="en-US" sz="3600" dirty="0" smtClean="0"/>
              <a:t> Repeats) are arrays of direct </a:t>
            </a:r>
            <a:r>
              <a:rPr lang="en-US" sz="3600" b="1" dirty="0" smtClean="0"/>
              <a:t>repeats</a:t>
            </a:r>
            <a:r>
              <a:rPr lang="en-US" sz="3600" dirty="0" smtClean="0"/>
              <a:t> separated by variable short sequences called </a:t>
            </a:r>
            <a:r>
              <a:rPr lang="en-US" sz="3600" b="1" dirty="0" smtClean="0"/>
              <a:t>spacers</a:t>
            </a:r>
            <a:r>
              <a:rPr lang="en-US" sz="3600" dirty="0" smtClean="0"/>
              <a:t> or guides that generally derived from invader genetic elements such as plasmids and </a:t>
            </a:r>
            <a:r>
              <a:rPr lang="en-US" sz="3600" dirty="0" err="1" smtClean="0"/>
              <a:t>prophages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smtClean="0"/>
              <a:t>CRISPR-associated (</a:t>
            </a:r>
            <a:r>
              <a:rPr lang="en-US" sz="3600" b="1" i="1" dirty="0" err="1" smtClean="0"/>
              <a:t>cas</a:t>
            </a:r>
            <a:r>
              <a:rPr lang="en-US" sz="3600" dirty="0" smtClean="0"/>
              <a:t>) genes are often located adjacent to the CRISPR locus. They code for different </a:t>
            </a:r>
            <a:r>
              <a:rPr lang="fr-FR" sz="3600" dirty="0" err="1" smtClean="0"/>
              <a:t>proteins</a:t>
            </a:r>
            <a:r>
              <a:rPr lang="fr-FR" sz="3600" dirty="0" smtClean="0"/>
              <a:t> </a:t>
            </a:r>
            <a:r>
              <a:rPr lang="fr-FR" sz="3600" dirty="0" err="1" smtClean="0"/>
              <a:t>involved</a:t>
            </a:r>
            <a:r>
              <a:rPr lang="fr-FR" sz="3600" dirty="0" smtClean="0"/>
              <a:t> </a:t>
            </a:r>
            <a:r>
              <a:rPr lang="fr-FR" sz="3600" dirty="0" err="1" smtClean="0"/>
              <a:t>at</a:t>
            </a:r>
            <a:r>
              <a:rPr lang="fr-FR" sz="3600" dirty="0" smtClean="0"/>
              <a:t> </a:t>
            </a:r>
            <a:r>
              <a:rPr lang="fr-FR" sz="3600" dirty="0" err="1" smtClean="0"/>
              <a:t>each</a:t>
            </a:r>
            <a:r>
              <a:rPr lang="fr-FR" sz="3600" dirty="0" smtClean="0"/>
              <a:t> stage of CRISPR </a:t>
            </a:r>
            <a:r>
              <a:rPr lang="fr-FR" sz="3600" dirty="0" err="1" smtClean="0"/>
              <a:t>mechanism</a:t>
            </a:r>
            <a:r>
              <a:rPr lang="fr-FR" sz="3600" dirty="0" smtClean="0"/>
              <a:t>.</a:t>
            </a:r>
          </a:p>
        </p:txBody>
      </p:sp>
      <p:pic>
        <p:nvPicPr>
          <p:cNvPr id="25" name="Image 24" descr="logo-cnrs.jpg"/>
          <p:cNvPicPr>
            <a:picLocks noChangeAspect="1"/>
          </p:cNvPicPr>
          <p:nvPr/>
        </p:nvPicPr>
        <p:blipFill>
          <a:blip r:embed="rId10" cstate="print"/>
          <a:srcRect l="26702" r="29119" b="2903"/>
          <a:stretch>
            <a:fillRect/>
          </a:stretch>
        </p:blipFill>
        <p:spPr>
          <a:xfrm>
            <a:off x="0" y="2448572"/>
            <a:ext cx="2016424" cy="1920404"/>
          </a:xfrm>
          <a:prstGeom prst="rect">
            <a:avLst/>
          </a:prstGeom>
        </p:spPr>
      </p:pic>
      <p:pic>
        <p:nvPicPr>
          <p:cNvPr id="26" name="Image 25" descr="logoecoleclair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8432" y="2448572"/>
            <a:ext cx="3600400" cy="82688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" name="Image 26" descr="Logo_UnivTls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88432" y="3240660"/>
            <a:ext cx="3600400" cy="109574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22106656" y="36004300"/>
            <a:ext cx="2519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err="1" smtClean="0"/>
              <a:t>References</a:t>
            </a:r>
            <a:endParaRPr lang="fr-FR" sz="40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17858184" y="36796388"/>
            <a:ext cx="105851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[1] </a:t>
            </a:r>
            <a:r>
              <a:rPr lang="fr-FR" sz="2800" dirty="0" err="1" smtClean="0"/>
              <a:t>Norais</a:t>
            </a:r>
            <a:r>
              <a:rPr lang="fr-FR" sz="2800" dirty="0" smtClean="0"/>
              <a:t> C, </a:t>
            </a:r>
            <a:r>
              <a:rPr lang="fr-FR" sz="2800" dirty="0" err="1" smtClean="0"/>
              <a:t>Moisan</a:t>
            </a:r>
            <a:r>
              <a:rPr lang="fr-FR" sz="2800" dirty="0" smtClean="0"/>
              <a:t> A, </a:t>
            </a:r>
            <a:r>
              <a:rPr lang="fr-FR" sz="2800" dirty="0" err="1" smtClean="0"/>
              <a:t>Gaspin</a:t>
            </a:r>
            <a:r>
              <a:rPr lang="fr-FR" sz="2800" dirty="0" smtClean="0"/>
              <a:t> C, </a:t>
            </a:r>
            <a:r>
              <a:rPr lang="fr-FR" sz="2800" dirty="0" err="1" smtClean="0"/>
              <a:t>Clouet-d'Orval</a:t>
            </a:r>
            <a:r>
              <a:rPr lang="fr-FR" sz="2800" dirty="0" smtClean="0"/>
              <a:t> B. </a:t>
            </a:r>
            <a:r>
              <a:rPr lang="fr-FR" sz="2800" dirty="0" err="1" smtClean="0"/>
              <a:t>Diversity</a:t>
            </a:r>
            <a:r>
              <a:rPr lang="fr-FR" sz="2800" dirty="0" smtClean="0"/>
              <a:t> of CRISPR </a:t>
            </a:r>
            <a:r>
              <a:rPr lang="fr-FR" sz="2800" dirty="0" err="1" smtClean="0"/>
              <a:t>systems</a:t>
            </a:r>
            <a:r>
              <a:rPr lang="fr-FR" sz="2800" dirty="0" smtClean="0"/>
              <a:t> in the </a:t>
            </a:r>
            <a:r>
              <a:rPr lang="fr-FR" sz="2800" dirty="0" err="1" smtClean="0"/>
              <a:t>euryarchaeal</a:t>
            </a:r>
            <a:r>
              <a:rPr lang="fr-FR" sz="2800" dirty="0" smtClean="0"/>
              <a:t> </a:t>
            </a:r>
            <a:r>
              <a:rPr lang="fr-FR" sz="2800" dirty="0" err="1" smtClean="0"/>
              <a:t>Pyrococcales</a:t>
            </a:r>
            <a:r>
              <a:rPr lang="fr-FR" sz="2800" dirty="0" smtClean="0"/>
              <a:t>. RNA </a:t>
            </a:r>
            <a:r>
              <a:rPr lang="fr-FR" sz="2800" dirty="0" err="1" smtClean="0"/>
              <a:t>Biol</a:t>
            </a:r>
            <a:r>
              <a:rPr lang="fr-FR" sz="2800" dirty="0" smtClean="0"/>
              <a:t>. 2013 </a:t>
            </a:r>
            <a:r>
              <a:rPr lang="fr-FR" sz="2800" dirty="0" err="1" smtClean="0"/>
              <a:t>Feb</a:t>
            </a:r>
            <a:r>
              <a:rPr lang="fr-FR" sz="2800" dirty="0" smtClean="0"/>
              <a:t> 19;10(5).</a:t>
            </a:r>
          </a:p>
          <a:p>
            <a:r>
              <a:rPr lang="fr-FR" sz="2800" dirty="0" smtClean="0"/>
              <a:t>[2] </a:t>
            </a:r>
            <a:r>
              <a:rPr lang="fr-FR" sz="2800" dirty="0" err="1" smtClean="0"/>
              <a:t>Grissa</a:t>
            </a:r>
            <a:r>
              <a:rPr lang="fr-FR" sz="2800" dirty="0" smtClean="0"/>
              <a:t>  I, </a:t>
            </a:r>
            <a:r>
              <a:rPr lang="fr-FR" sz="2800" dirty="0" err="1" smtClean="0"/>
              <a:t>Vergnaud</a:t>
            </a:r>
            <a:r>
              <a:rPr lang="fr-FR" sz="2800" dirty="0" smtClean="0"/>
              <a:t> G., </a:t>
            </a:r>
            <a:r>
              <a:rPr lang="fr-FR" sz="2800" dirty="0" err="1" smtClean="0"/>
              <a:t>Pourcel</a:t>
            </a:r>
            <a:r>
              <a:rPr lang="fr-FR" sz="2800" dirty="0" smtClean="0"/>
              <a:t> C., The </a:t>
            </a:r>
            <a:r>
              <a:rPr lang="fr-FR" sz="2800" dirty="0" err="1" smtClean="0"/>
              <a:t>CRISPRdb</a:t>
            </a:r>
            <a:r>
              <a:rPr lang="fr-FR" sz="2800" dirty="0" smtClean="0"/>
              <a:t> </a:t>
            </a:r>
            <a:r>
              <a:rPr lang="fr-FR" sz="2800" dirty="0" err="1" smtClean="0"/>
              <a:t>database</a:t>
            </a:r>
            <a:r>
              <a:rPr lang="fr-FR" sz="2800" dirty="0" smtClean="0"/>
              <a:t> and </a:t>
            </a:r>
            <a:r>
              <a:rPr lang="fr-FR" sz="2800" dirty="0" err="1" smtClean="0"/>
              <a:t>tools</a:t>
            </a:r>
            <a:r>
              <a:rPr lang="fr-FR" sz="2800" dirty="0" smtClean="0"/>
              <a:t> to display </a:t>
            </a:r>
            <a:r>
              <a:rPr lang="fr-FR" sz="2800" dirty="0" err="1" smtClean="0"/>
              <a:t>CRISPRs</a:t>
            </a:r>
            <a:r>
              <a:rPr lang="fr-FR" sz="2800" dirty="0" smtClean="0"/>
              <a:t> and </a:t>
            </a:r>
            <a:r>
              <a:rPr lang="fr-FR" sz="2800" dirty="0" err="1" smtClean="0"/>
              <a:t>generate</a:t>
            </a:r>
            <a:r>
              <a:rPr lang="fr-FR" sz="2800" dirty="0" smtClean="0"/>
              <a:t> </a:t>
            </a:r>
            <a:r>
              <a:rPr lang="fr-FR" sz="2800" dirty="0" err="1" smtClean="0"/>
              <a:t>dictionaries</a:t>
            </a:r>
            <a:r>
              <a:rPr lang="fr-FR" sz="2800" dirty="0" smtClean="0"/>
              <a:t> of </a:t>
            </a:r>
            <a:r>
              <a:rPr lang="fr-FR" sz="2800" dirty="0" err="1" smtClean="0"/>
              <a:t>spacers</a:t>
            </a:r>
            <a:r>
              <a:rPr lang="fr-FR" sz="2800" dirty="0" smtClean="0"/>
              <a:t> and </a:t>
            </a:r>
            <a:r>
              <a:rPr lang="fr-FR" sz="2800" dirty="0" err="1" smtClean="0"/>
              <a:t>repeats</a:t>
            </a:r>
            <a:r>
              <a:rPr lang="fr-FR" sz="2800" dirty="0" smtClean="0"/>
              <a:t>. BMC  </a:t>
            </a:r>
            <a:r>
              <a:rPr lang="fr-FR" sz="2800" dirty="0" err="1" smtClean="0"/>
              <a:t>Bioinformatics</a:t>
            </a:r>
            <a:r>
              <a:rPr lang="fr-FR" sz="2800" dirty="0" smtClean="0"/>
              <a:t> . 2007; 8:172.</a:t>
            </a:r>
          </a:p>
          <a:p>
            <a:r>
              <a:rPr lang="fr-FR" sz="2800" dirty="0" smtClean="0"/>
              <a:t>[3] </a:t>
            </a:r>
            <a:r>
              <a:rPr lang="fr-FR" sz="2800" dirty="0" err="1" smtClean="0"/>
              <a:t>Kunin</a:t>
            </a:r>
            <a:r>
              <a:rPr lang="fr-FR" sz="2800" dirty="0" smtClean="0"/>
              <a:t> V.,</a:t>
            </a:r>
            <a:r>
              <a:rPr lang="fr-FR" sz="2800" dirty="0" err="1" smtClean="0"/>
              <a:t>Sorek</a:t>
            </a:r>
            <a:r>
              <a:rPr lang="fr-FR" sz="2800" dirty="0" smtClean="0"/>
              <a:t> R., </a:t>
            </a:r>
            <a:r>
              <a:rPr lang="fr-FR" sz="2800" dirty="0" err="1" smtClean="0"/>
              <a:t>Hugenholtz</a:t>
            </a:r>
            <a:r>
              <a:rPr lang="fr-FR" sz="2800" dirty="0" smtClean="0"/>
              <a:t> P. </a:t>
            </a:r>
            <a:r>
              <a:rPr lang="fr-FR" sz="2800" dirty="0" err="1" smtClean="0"/>
              <a:t>Evolutionary</a:t>
            </a:r>
            <a:r>
              <a:rPr lang="fr-FR" sz="2800" dirty="0" smtClean="0"/>
              <a:t> conservation of </a:t>
            </a:r>
            <a:r>
              <a:rPr lang="fr-FR" sz="2800" dirty="0" err="1" smtClean="0"/>
              <a:t>sequence</a:t>
            </a:r>
            <a:r>
              <a:rPr lang="fr-FR" sz="2800" dirty="0" smtClean="0"/>
              <a:t> and </a:t>
            </a:r>
            <a:r>
              <a:rPr lang="fr-FR" sz="2800" dirty="0" err="1" smtClean="0"/>
              <a:t>secondary</a:t>
            </a:r>
            <a:r>
              <a:rPr lang="fr-FR" sz="2800" dirty="0" smtClean="0"/>
              <a:t> structures in CRISPR </a:t>
            </a:r>
            <a:r>
              <a:rPr lang="fr-FR" sz="2800" dirty="0" err="1" smtClean="0"/>
              <a:t>repeats</a:t>
            </a:r>
            <a:r>
              <a:rPr lang="fr-FR" sz="2800" dirty="0" smtClean="0"/>
              <a:t>. </a:t>
            </a:r>
            <a:r>
              <a:rPr lang="fr-FR" sz="2800" dirty="0" err="1" smtClean="0"/>
              <a:t>Genome</a:t>
            </a:r>
            <a:r>
              <a:rPr lang="fr-FR" sz="2800" dirty="0" smtClean="0"/>
              <a:t> </a:t>
            </a:r>
            <a:r>
              <a:rPr lang="fr-FR" sz="2800" dirty="0" err="1" smtClean="0"/>
              <a:t>Biology</a:t>
            </a:r>
            <a:r>
              <a:rPr lang="fr-FR" sz="2800" dirty="0" smtClean="0"/>
              <a:t> 2007, 8:R61.</a:t>
            </a:r>
          </a:p>
          <a:p>
            <a:r>
              <a:rPr lang="fr-FR" sz="2800" dirty="0" smtClean="0"/>
              <a:t>[4] Makarova KS, </a:t>
            </a:r>
            <a:r>
              <a:rPr lang="fr-FR" sz="2800" dirty="0" err="1" smtClean="0"/>
              <a:t>Haft</a:t>
            </a:r>
            <a:r>
              <a:rPr lang="fr-FR" sz="2800" dirty="0" smtClean="0"/>
              <a:t> DH, </a:t>
            </a:r>
            <a:r>
              <a:rPr lang="fr-FR" sz="2800" dirty="0" err="1" smtClean="0"/>
              <a:t>Barrangou</a:t>
            </a:r>
            <a:r>
              <a:rPr lang="fr-FR" sz="2800" dirty="0" smtClean="0"/>
              <a:t> R, </a:t>
            </a:r>
            <a:r>
              <a:rPr lang="fr-FR" sz="2800" dirty="0" err="1" smtClean="0"/>
              <a:t>Brouns</a:t>
            </a:r>
            <a:r>
              <a:rPr lang="fr-FR" sz="2800" dirty="0" smtClean="0"/>
              <a:t> S, Charpentier E, Horvath P, Moineau S, </a:t>
            </a:r>
            <a:r>
              <a:rPr lang="fr-FR" sz="2800" dirty="0" err="1" smtClean="0"/>
              <a:t>Mojica</a:t>
            </a:r>
            <a:r>
              <a:rPr lang="fr-FR" sz="2800" dirty="0" smtClean="0"/>
              <a:t> FJ, </a:t>
            </a:r>
            <a:r>
              <a:rPr lang="fr-FR" sz="2800" dirty="0" err="1" smtClean="0"/>
              <a:t>Yakunin</a:t>
            </a:r>
            <a:r>
              <a:rPr lang="fr-FR" sz="2800" dirty="0" smtClean="0"/>
              <a:t> AF, van de </a:t>
            </a:r>
            <a:r>
              <a:rPr lang="fr-FR" sz="2800" dirty="0" err="1" smtClean="0"/>
              <a:t>Oost</a:t>
            </a:r>
            <a:r>
              <a:rPr lang="fr-FR" sz="2800" dirty="0" smtClean="0"/>
              <a:t> J, et al. Evolution and classification of the CRISPR/Cas </a:t>
            </a:r>
            <a:r>
              <a:rPr lang="fr-FR" sz="2800" dirty="0" err="1" smtClean="0"/>
              <a:t>systems</a:t>
            </a:r>
            <a:r>
              <a:rPr lang="fr-FR" sz="2800" dirty="0" smtClean="0"/>
              <a:t>. Nat </a:t>
            </a:r>
            <a:r>
              <a:rPr lang="fr-FR" sz="2800" dirty="0" err="1" smtClean="0"/>
              <a:t>Rev</a:t>
            </a:r>
            <a:r>
              <a:rPr lang="fr-FR" sz="2800" dirty="0" smtClean="0"/>
              <a:t> </a:t>
            </a:r>
            <a:r>
              <a:rPr lang="fr-FR" sz="2800" dirty="0" err="1" smtClean="0"/>
              <a:t>Microbiol</a:t>
            </a:r>
            <a:r>
              <a:rPr lang="fr-FR" sz="2800" dirty="0" smtClean="0"/>
              <a:t> 2011; 9:467-77.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0162440" y="6084976"/>
            <a:ext cx="8281120" cy="67403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fr-FR" sz="3600" b="1" dirty="0" smtClean="0"/>
              <a:t>Acquisition:</a:t>
            </a:r>
            <a:r>
              <a:rPr lang="en-US" sz="3600" b="1" dirty="0" smtClean="0"/>
              <a:t> </a:t>
            </a:r>
            <a:r>
              <a:rPr lang="en-US" sz="3600" dirty="0" smtClean="0"/>
              <a:t>new</a:t>
            </a:r>
            <a:r>
              <a:rPr lang="en-US" sz="3600" b="1" dirty="0" smtClean="0"/>
              <a:t> </a:t>
            </a:r>
            <a:r>
              <a:rPr lang="en-US" sz="3600" dirty="0" smtClean="0"/>
              <a:t>spacers are incorporated into the genome between CRISPR repeats, after exposure to each new foreign element.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sz="3600" b="1" dirty="0" smtClean="0"/>
              <a:t>Expression</a:t>
            </a:r>
            <a:r>
              <a:rPr lang="fr-FR" sz="3600" dirty="0" smtClean="0"/>
              <a:t>: </a:t>
            </a:r>
            <a:r>
              <a:rPr lang="fr-FR" sz="3600" dirty="0" err="1" smtClean="0"/>
              <a:t>small</a:t>
            </a:r>
            <a:r>
              <a:rPr lang="fr-FR" sz="3600" dirty="0" smtClean="0"/>
              <a:t> non-</a:t>
            </a:r>
            <a:r>
              <a:rPr lang="fr-FR" sz="3600" dirty="0" err="1" smtClean="0"/>
              <a:t>coding</a:t>
            </a:r>
            <a:r>
              <a:rPr lang="fr-FR" sz="3600" dirty="0" smtClean="0"/>
              <a:t> CRISPR </a:t>
            </a:r>
            <a:r>
              <a:rPr lang="fr-FR" sz="3600" dirty="0" err="1" smtClean="0"/>
              <a:t>RNAs</a:t>
            </a:r>
            <a:r>
              <a:rPr lang="fr-FR" sz="3600" dirty="0" smtClean="0"/>
              <a:t> (</a:t>
            </a:r>
            <a:r>
              <a:rPr lang="fr-FR" sz="3600" dirty="0" err="1" smtClean="0"/>
              <a:t>crRNAs</a:t>
            </a:r>
            <a:r>
              <a:rPr lang="fr-FR" sz="3600" dirty="0" smtClean="0"/>
              <a:t>) are </a:t>
            </a:r>
            <a:r>
              <a:rPr lang="fr-FR" sz="3600" dirty="0" err="1" smtClean="0"/>
              <a:t>generated</a:t>
            </a:r>
            <a:r>
              <a:rPr lang="fr-FR" sz="3600" dirty="0" smtClean="0"/>
              <a:t>. A long </a:t>
            </a:r>
            <a:r>
              <a:rPr lang="fr-FR" sz="3600" dirty="0" err="1" smtClean="0"/>
              <a:t>precursor</a:t>
            </a:r>
            <a:r>
              <a:rPr lang="fr-FR" sz="3600" dirty="0" smtClean="0"/>
              <a:t> </a:t>
            </a:r>
            <a:r>
              <a:rPr lang="fr-FR" sz="3600" dirty="0" err="1" smtClean="0"/>
              <a:t>is</a:t>
            </a:r>
            <a:r>
              <a:rPr lang="fr-FR" sz="3600" dirty="0" smtClean="0"/>
              <a:t> first </a:t>
            </a:r>
            <a:r>
              <a:rPr lang="fr-FR" sz="3600" dirty="0" err="1" smtClean="0"/>
              <a:t>produced</a:t>
            </a:r>
            <a:r>
              <a:rPr lang="fr-FR" sz="3600" dirty="0" smtClean="0"/>
              <a:t> </a:t>
            </a:r>
            <a:r>
              <a:rPr lang="fr-FR" sz="3600" dirty="0" err="1" smtClean="0"/>
              <a:t>then</a:t>
            </a:r>
            <a:r>
              <a:rPr lang="fr-FR" sz="3600" dirty="0" smtClean="0"/>
              <a:t> </a:t>
            </a:r>
            <a:r>
              <a:rPr lang="fr-FR" sz="3600" dirty="0" err="1" smtClean="0"/>
              <a:t>processed</a:t>
            </a:r>
            <a:r>
              <a:rPr lang="fr-FR" sz="3600" dirty="0" smtClean="0"/>
              <a:t> </a:t>
            </a:r>
            <a:r>
              <a:rPr lang="fr-FR" sz="3600" dirty="0" err="1" smtClean="0"/>
              <a:t>between</a:t>
            </a:r>
            <a:r>
              <a:rPr lang="fr-FR" sz="3600" dirty="0" smtClean="0"/>
              <a:t> </a:t>
            </a:r>
            <a:r>
              <a:rPr lang="fr-FR" sz="3600" dirty="0" err="1" smtClean="0"/>
              <a:t>repeats</a:t>
            </a:r>
            <a:r>
              <a:rPr lang="fr-FR" sz="3600" dirty="0" smtClean="0"/>
              <a:t> and </a:t>
            </a:r>
            <a:r>
              <a:rPr lang="fr-FR" sz="3600" dirty="0" err="1" smtClean="0"/>
              <a:t>matured</a:t>
            </a:r>
            <a:r>
              <a:rPr lang="fr-FR" sz="3600" dirty="0" smtClean="0"/>
              <a:t> </a:t>
            </a:r>
            <a:r>
              <a:rPr lang="fr-FR" sz="3600" dirty="0" err="1" smtClean="0"/>
              <a:t>into</a:t>
            </a:r>
            <a:r>
              <a:rPr lang="fr-FR" sz="3600" dirty="0" smtClean="0"/>
              <a:t> </a:t>
            </a:r>
            <a:r>
              <a:rPr lang="fr-FR" sz="3600" dirty="0" err="1" smtClean="0"/>
              <a:t>crRNAs</a:t>
            </a:r>
            <a:r>
              <a:rPr lang="fr-FR" sz="3600" dirty="0" smtClean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fr-FR" sz="3600" b="1" dirty="0" err="1" smtClean="0"/>
              <a:t>Interference</a:t>
            </a:r>
            <a:r>
              <a:rPr lang="fr-FR" sz="3600" b="1" dirty="0" smtClean="0"/>
              <a:t>: </a:t>
            </a:r>
            <a:r>
              <a:rPr lang="en-US" sz="3600" dirty="0" err="1" smtClean="0"/>
              <a:t>crRNAs-Cas</a:t>
            </a:r>
            <a:r>
              <a:rPr lang="en-US" sz="3600" dirty="0" smtClean="0"/>
              <a:t> protein complexes bind to invading nucleic acid target and cleave it.</a:t>
            </a:r>
            <a:endParaRPr lang="fr-FR" sz="3600" dirty="0"/>
          </a:p>
        </p:txBody>
      </p:sp>
      <p:pic>
        <p:nvPicPr>
          <p:cNvPr id="55" name="Image 54" descr="cedric.png"/>
          <p:cNvPicPr>
            <a:picLocks noChangeAspect="1"/>
          </p:cNvPicPr>
          <p:nvPr/>
        </p:nvPicPr>
        <p:blipFill>
          <a:blip r:embed="rId8" cstate="print"/>
          <a:srcRect l="26295" t="18053" r="25505" b="55633"/>
          <a:stretch>
            <a:fillRect/>
          </a:stretch>
        </p:blipFill>
        <p:spPr>
          <a:xfrm rot="5400000">
            <a:off x="10307806" y="35057734"/>
            <a:ext cx="6834198" cy="5270947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0657384" y="13969852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/>
              <a:t>Collect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genes</a:t>
            </a:r>
            <a:r>
              <a:rPr lang="fr-FR" sz="2800" b="1" dirty="0" smtClean="0"/>
              <a:t> in </a:t>
            </a:r>
            <a:r>
              <a:rPr lang="fr-FR" sz="2800" b="1" dirty="0" smtClean="0"/>
              <a:t>CRISPR </a:t>
            </a:r>
            <a:r>
              <a:rPr lang="fr-FR" sz="2800" b="1" dirty="0" err="1" smtClean="0"/>
              <a:t>neighborhoods</a:t>
            </a:r>
            <a:endParaRPr lang="fr-FR" sz="2800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4032648" y="41116868"/>
            <a:ext cx="9449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Model of </a:t>
            </a:r>
            <a:r>
              <a:rPr lang="fr-FR" sz="4000" b="1" dirty="0" err="1" smtClean="0"/>
              <a:t>pyrococcal</a:t>
            </a:r>
            <a:r>
              <a:rPr lang="fr-FR" sz="4000" b="1" dirty="0" smtClean="0"/>
              <a:t> CRISPR mode of action</a:t>
            </a:r>
            <a:endParaRPr lang="fr-FR" sz="4000" b="1" dirty="0"/>
          </a:p>
        </p:txBody>
      </p:sp>
      <p:sp>
        <p:nvSpPr>
          <p:cNvPr id="58" name="ZoneTexte 57"/>
          <p:cNvSpPr txBox="1"/>
          <p:nvPr/>
        </p:nvSpPr>
        <p:spPr>
          <a:xfrm flipH="1">
            <a:off x="22034648" y="2959558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Conclusions</a:t>
            </a:r>
            <a:endParaRPr lang="fr-FR" sz="4000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4896744" y="380925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3600" dirty="0" smtClean="0"/>
          </a:p>
        </p:txBody>
      </p:sp>
      <p:sp>
        <p:nvSpPr>
          <p:cNvPr id="62" name="Rectangle 61"/>
          <p:cNvSpPr/>
          <p:nvPr/>
        </p:nvSpPr>
        <p:spPr>
          <a:xfrm>
            <a:off x="17930192" y="30603700"/>
            <a:ext cx="105131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Three different </a:t>
            </a:r>
            <a:r>
              <a:rPr lang="en-US" sz="3200" i="1" dirty="0" err="1" smtClean="0"/>
              <a:t>cas</a:t>
            </a:r>
            <a:r>
              <a:rPr lang="en-US" sz="3200" dirty="0" smtClean="0"/>
              <a:t> genes types were identified within the six </a:t>
            </a:r>
            <a:r>
              <a:rPr lang="en-US" sz="3200" dirty="0" err="1" smtClean="0"/>
              <a:t>pyrococcal</a:t>
            </a:r>
            <a:r>
              <a:rPr lang="en-US" sz="3200" dirty="0" smtClean="0"/>
              <a:t> genomes (subtypes I-A, III-A and III-B). Subtype I-A is ubiquitously represented. Sequence alignments show strong homologies between </a:t>
            </a:r>
            <a:r>
              <a:rPr lang="en-US" sz="3200" dirty="0" smtClean="0"/>
              <a:t>CRISPRs and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smtClean="0"/>
              <a:t>proteins belonging to similar systems.</a:t>
            </a:r>
          </a:p>
          <a:p>
            <a:pPr algn="just"/>
            <a:r>
              <a:rPr lang="en-US" sz="3200" dirty="0" smtClean="0"/>
              <a:t>The diversity of CRISPR system situations in the </a:t>
            </a:r>
            <a:r>
              <a:rPr lang="en-US" sz="3200" dirty="0" err="1" smtClean="0"/>
              <a:t>Pyrococcales</a:t>
            </a:r>
            <a:r>
              <a:rPr lang="en-US" sz="3200" dirty="0" smtClean="0"/>
              <a:t> illustrates the modularity and instability of CRISPR systems.</a:t>
            </a:r>
          </a:p>
          <a:p>
            <a:pPr algn="just"/>
            <a:r>
              <a:rPr lang="en-US" sz="3200" dirty="0" smtClean="0"/>
              <a:t> There are lot of things that we still do not understand but knowledge in the CRISPR field is added as quickly as guide sequences in an active CRISPR array.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889732"/>
            <a:ext cx="28803600" cy="79208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4752728" y="12889732"/>
            <a:ext cx="2253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err="1" smtClean="0"/>
              <a:t>Bioinformatic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tools</a:t>
            </a:r>
            <a:r>
              <a:rPr lang="fr-FR" sz="4000" b="1" dirty="0" smtClean="0"/>
              <a:t> for </a:t>
            </a:r>
            <a:r>
              <a:rPr lang="fr-FR" sz="4000" b="1" dirty="0" err="1" smtClean="0"/>
              <a:t>studying</a:t>
            </a:r>
            <a:r>
              <a:rPr lang="fr-FR" sz="4000" b="1" dirty="0" smtClean="0"/>
              <a:t> the </a:t>
            </a:r>
            <a:r>
              <a:rPr lang="fr-FR" sz="4000" b="1" dirty="0" err="1" smtClean="0"/>
              <a:t>diversity</a:t>
            </a:r>
            <a:r>
              <a:rPr lang="fr-FR" sz="4000" b="1" dirty="0" smtClean="0"/>
              <a:t> of CRISPR and cas </a:t>
            </a:r>
            <a:r>
              <a:rPr lang="fr-FR" sz="4000" b="1" dirty="0" err="1" smtClean="0"/>
              <a:t>genes</a:t>
            </a:r>
            <a:r>
              <a:rPr lang="fr-FR" sz="4000" b="1" dirty="0" smtClean="0"/>
              <a:t> in six </a:t>
            </a:r>
            <a:r>
              <a:rPr lang="fr-FR" sz="4000" b="1" dirty="0" err="1" smtClean="0"/>
              <a:t>pyrococcal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genomes</a:t>
            </a:r>
            <a:endParaRPr lang="fr-FR" sz="4000" b="1" dirty="0"/>
          </a:p>
        </p:txBody>
      </p:sp>
      <p:sp>
        <p:nvSpPr>
          <p:cNvPr id="107" name="Rectangle 106"/>
          <p:cNvSpPr/>
          <p:nvPr/>
        </p:nvSpPr>
        <p:spPr>
          <a:xfrm>
            <a:off x="432248" y="17426236"/>
            <a:ext cx="5760640" cy="16561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6" name="Rectangle 105"/>
          <p:cNvSpPr/>
          <p:nvPr/>
        </p:nvSpPr>
        <p:spPr>
          <a:xfrm>
            <a:off x="360240" y="13969852"/>
            <a:ext cx="5760640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648272" y="14833948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 smtClean="0"/>
              <a:t>CRISPRdb</a:t>
            </a:r>
            <a:r>
              <a:rPr lang="fr-FR" sz="3600" b="1" dirty="0" smtClean="0"/>
              <a:t>[2]</a:t>
            </a:r>
            <a:endParaRPr lang="fr-FR" sz="3600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1080320" y="14185876"/>
            <a:ext cx="444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Identification of </a:t>
            </a:r>
            <a:r>
              <a:rPr lang="fr-FR" sz="2800" b="1" dirty="0" err="1" smtClean="0"/>
              <a:t>CRISPRs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loci</a:t>
            </a:r>
            <a:endParaRPr lang="fr-FR" sz="2800" b="1" dirty="0"/>
          </a:p>
        </p:txBody>
      </p:sp>
      <p:sp>
        <p:nvSpPr>
          <p:cNvPr id="105" name="Rectangle 104"/>
          <p:cNvSpPr/>
          <p:nvPr/>
        </p:nvSpPr>
        <p:spPr>
          <a:xfrm>
            <a:off x="3456584" y="14833948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 smtClean="0"/>
              <a:t>Patscan</a:t>
            </a:r>
            <a:endParaRPr lang="fr-FR" sz="3600" b="1" dirty="0"/>
          </a:p>
        </p:txBody>
      </p:sp>
      <p:sp>
        <p:nvSpPr>
          <p:cNvPr id="108" name="ZoneTexte 107"/>
          <p:cNvSpPr txBox="1"/>
          <p:nvPr/>
        </p:nvSpPr>
        <p:spPr>
          <a:xfrm>
            <a:off x="864296" y="1742623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Identification of </a:t>
            </a:r>
            <a:r>
              <a:rPr lang="fr-FR" sz="2800" b="1" dirty="0" err="1" smtClean="0"/>
              <a:t>CRISPRs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features</a:t>
            </a:r>
            <a:endParaRPr lang="fr-FR" sz="2800" b="1" dirty="0"/>
          </a:p>
        </p:txBody>
      </p:sp>
      <p:sp>
        <p:nvSpPr>
          <p:cNvPr id="109" name="Organigramme : Données stockées 108"/>
          <p:cNvSpPr/>
          <p:nvPr/>
        </p:nvSpPr>
        <p:spPr>
          <a:xfrm>
            <a:off x="2448472" y="16130092"/>
            <a:ext cx="1944216" cy="93610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CRISPR </a:t>
            </a:r>
            <a:r>
              <a:rPr lang="fr-FR" sz="2800" dirty="0" err="1" smtClean="0"/>
              <a:t>loci</a:t>
            </a:r>
            <a:endParaRPr lang="fr-FR" sz="2800" dirty="0"/>
          </a:p>
        </p:txBody>
      </p:sp>
      <p:sp>
        <p:nvSpPr>
          <p:cNvPr id="110" name="Organigramme : Données stockées 109"/>
          <p:cNvSpPr/>
          <p:nvPr/>
        </p:nvSpPr>
        <p:spPr>
          <a:xfrm>
            <a:off x="576264" y="18218324"/>
            <a:ext cx="1944216" cy="72008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/>
              <a:t>Promoters</a:t>
            </a:r>
            <a:endParaRPr lang="fr-FR" sz="2000" dirty="0"/>
          </a:p>
        </p:txBody>
      </p:sp>
      <p:sp>
        <p:nvSpPr>
          <p:cNvPr id="94" name="Rectangle 93"/>
          <p:cNvSpPr/>
          <p:nvPr/>
        </p:nvSpPr>
        <p:spPr>
          <a:xfrm>
            <a:off x="360240" y="19298444"/>
            <a:ext cx="5832648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1440360" y="1944246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Clustering</a:t>
            </a:r>
            <a:endParaRPr lang="fr-FR" sz="2800" b="1" dirty="0"/>
          </a:p>
        </p:txBody>
      </p:sp>
      <p:sp>
        <p:nvSpPr>
          <p:cNvPr id="96" name="ZoneTexte 95"/>
          <p:cNvSpPr txBox="1"/>
          <p:nvPr/>
        </p:nvSpPr>
        <p:spPr>
          <a:xfrm>
            <a:off x="1152328" y="20162540"/>
            <a:ext cx="194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Promoters</a:t>
            </a:r>
            <a:endParaRPr lang="fr-FR" sz="2800" b="1" dirty="0"/>
          </a:p>
        </p:txBody>
      </p:sp>
      <p:sp>
        <p:nvSpPr>
          <p:cNvPr id="97" name="ZoneTexte 96"/>
          <p:cNvSpPr txBox="1"/>
          <p:nvPr/>
        </p:nvSpPr>
        <p:spPr>
          <a:xfrm>
            <a:off x="4104656" y="20162540"/>
            <a:ext cx="156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Repeats</a:t>
            </a:r>
            <a:endParaRPr lang="fr-FR" sz="2800" b="1" dirty="0"/>
          </a:p>
        </p:txBody>
      </p:sp>
      <p:grpSp>
        <p:nvGrpSpPr>
          <p:cNvPr id="145" name="Groupe 144"/>
          <p:cNvGrpSpPr/>
          <p:nvPr/>
        </p:nvGrpSpPr>
        <p:grpSpPr>
          <a:xfrm>
            <a:off x="19874408" y="13897844"/>
            <a:ext cx="8569152" cy="1872208"/>
            <a:chOff x="10225336" y="13969852"/>
            <a:chExt cx="8640960" cy="1872208"/>
          </a:xfrm>
        </p:grpSpPr>
        <p:sp>
          <p:nvSpPr>
            <p:cNvPr id="83" name="Rectangle 82"/>
            <p:cNvSpPr/>
            <p:nvPr/>
          </p:nvSpPr>
          <p:spPr>
            <a:xfrm>
              <a:off x="10225336" y="13969852"/>
              <a:ext cx="8640960" cy="1872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10513368" y="14041860"/>
              <a:ext cx="820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err="1" smtClean="0"/>
                <a:t>Collect</a:t>
              </a:r>
              <a:r>
                <a:rPr lang="fr-FR" sz="2800" b="1" dirty="0" smtClean="0"/>
                <a:t> all known </a:t>
              </a:r>
              <a:r>
                <a:rPr lang="fr-FR" sz="2800" b="1" i="1" dirty="0" smtClean="0"/>
                <a:t>cas </a:t>
              </a:r>
              <a:r>
                <a:rPr lang="fr-FR" sz="2800" b="1" dirty="0" err="1" smtClean="0"/>
                <a:t>genes</a:t>
              </a:r>
              <a:endParaRPr lang="fr-FR" sz="2800" b="1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3393688" y="14761940"/>
              <a:ext cx="2448272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 err="1" smtClean="0"/>
                <a:t>Litterature</a:t>
              </a:r>
              <a:endParaRPr lang="fr-FR" sz="3600" b="1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274008" y="14833948"/>
              <a:ext cx="237626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 smtClean="0"/>
                <a:t>Annotation</a:t>
              </a:r>
              <a:endParaRPr lang="fr-FR" sz="3600" b="1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513368" y="14761940"/>
              <a:ext cx="2520280" cy="7920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 err="1" smtClean="0"/>
                <a:t>CRISPRdb</a:t>
              </a:r>
              <a:endParaRPr lang="fr-FR" sz="3600" b="1" dirty="0"/>
            </a:p>
          </p:txBody>
        </p:sp>
      </p:grpSp>
      <p:sp>
        <p:nvSpPr>
          <p:cNvPr id="88" name="ZoneTexte 87"/>
          <p:cNvSpPr txBox="1"/>
          <p:nvPr/>
        </p:nvSpPr>
        <p:spPr>
          <a:xfrm>
            <a:off x="21026536" y="1620210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Clustering</a:t>
            </a:r>
            <a:r>
              <a:rPr lang="fr-FR" sz="2800" b="1" dirty="0" err="1" smtClean="0"/>
              <a:t>of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protein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genes</a:t>
            </a:r>
            <a:endParaRPr lang="fr-FR" sz="2800" b="1" dirty="0"/>
          </a:p>
        </p:txBody>
      </p:sp>
      <p:sp>
        <p:nvSpPr>
          <p:cNvPr id="89" name="Organigramme : Données stockées 88"/>
          <p:cNvSpPr/>
          <p:nvPr/>
        </p:nvSpPr>
        <p:spPr>
          <a:xfrm>
            <a:off x="22970752" y="18290332"/>
            <a:ext cx="4824536" cy="93610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Groups of </a:t>
            </a:r>
            <a:r>
              <a:rPr lang="fr-FR" sz="2800" dirty="0" err="1" smtClean="0"/>
              <a:t>homologuous</a:t>
            </a:r>
            <a:r>
              <a:rPr lang="fr-FR" sz="2800" dirty="0" smtClean="0"/>
              <a:t> </a:t>
            </a:r>
            <a:r>
              <a:rPr lang="fr-FR" sz="2800" dirty="0" err="1" smtClean="0"/>
              <a:t>genes</a:t>
            </a:r>
            <a:endParaRPr lang="fr-FR" sz="2800" dirty="0"/>
          </a:p>
        </p:txBody>
      </p:sp>
      <p:sp>
        <p:nvSpPr>
          <p:cNvPr id="99" name="Rectangle 98"/>
          <p:cNvSpPr/>
          <p:nvPr/>
        </p:nvSpPr>
        <p:spPr>
          <a:xfrm>
            <a:off x="22394688" y="16850172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Blast</a:t>
            </a:r>
            <a:endParaRPr lang="fr-FR" sz="3600" b="1" dirty="0"/>
          </a:p>
        </p:txBody>
      </p:sp>
      <p:sp>
        <p:nvSpPr>
          <p:cNvPr id="101" name="Rectangle 100"/>
          <p:cNvSpPr/>
          <p:nvPr/>
        </p:nvSpPr>
        <p:spPr>
          <a:xfrm>
            <a:off x="21890632" y="19658484"/>
            <a:ext cx="6624736" cy="2448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25419024" y="20522580"/>
            <a:ext cx="2671660" cy="1395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COG </a:t>
            </a:r>
            <a:r>
              <a:rPr lang="fr-FR" sz="3600" b="1" dirty="0" err="1" smtClean="0"/>
              <a:t>database</a:t>
            </a:r>
            <a:endParaRPr lang="fr-FR" sz="3600" b="1" dirty="0"/>
          </a:p>
        </p:txBody>
      </p:sp>
      <p:sp>
        <p:nvSpPr>
          <p:cNvPr id="100" name="Rectangle 99"/>
          <p:cNvSpPr/>
          <p:nvPr/>
        </p:nvSpPr>
        <p:spPr>
          <a:xfrm>
            <a:off x="22106656" y="20522580"/>
            <a:ext cx="2907395" cy="1302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 smtClean="0"/>
              <a:t>TIGRFam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database</a:t>
            </a:r>
            <a:endParaRPr lang="fr-FR" sz="3600" b="1" dirty="0"/>
          </a:p>
        </p:txBody>
      </p:sp>
      <p:sp>
        <p:nvSpPr>
          <p:cNvPr id="103" name="ZoneTexte 102"/>
          <p:cNvSpPr txBox="1"/>
          <p:nvPr/>
        </p:nvSpPr>
        <p:spPr>
          <a:xfrm>
            <a:off x="22394688" y="19802500"/>
            <a:ext cx="554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Identification of </a:t>
            </a:r>
            <a:r>
              <a:rPr lang="fr-FR" sz="2800" b="1" i="1" dirty="0" smtClean="0"/>
              <a:t>cas </a:t>
            </a:r>
            <a:r>
              <a:rPr lang="fr-FR" sz="2800" b="1" dirty="0" err="1" smtClean="0"/>
              <a:t>genes</a:t>
            </a:r>
            <a:endParaRPr lang="fr-FR" sz="2800" b="1" dirty="0"/>
          </a:p>
        </p:txBody>
      </p:sp>
      <p:pic>
        <p:nvPicPr>
          <p:cNvPr id="90" name="Image 89" descr="groupe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0239" y="30269630"/>
            <a:ext cx="8545910" cy="3502422"/>
          </a:xfrm>
          <a:prstGeom prst="rect">
            <a:avLst/>
          </a:prstGeom>
        </p:spPr>
      </p:pic>
      <p:pic>
        <p:nvPicPr>
          <p:cNvPr id="91" name="Image 90" descr="group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57184" y="30099644"/>
            <a:ext cx="8784976" cy="3749057"/>
          </a:xfrm>
          <a:prstGeom prst="rect">
            <a:avLst/>
          </a:prstGeom>
        </p:spPr>
      </p:pic>
      <p:grpSp>
        <p:nvGrpSpPr>
          <p:cNvPr id="241" name="Groupe 240"/>
          <p:cNvGrpSpPr/>
          <p:nvPr/>
        </p:nvGrpSpPr>
        <p:grpSpPr>
          <a:xfrm rot="16200000" flipV="1">
            <a:off x="12600722" y="14474786"/>
            <a:ext cx="865852" cy="4464496"/>
            <a:chOff x="10081320" y="15770052"/>
            <a:chExt cx="576064" cy="1656184"/>
          </a:xfrm>
        </p:grpSpPr>
        <p:cxnSp>
          <p:nvCxnSpPr>
            <p:cNvPr id="230" name="Connecteur droit 229"/>
            <p:cNvCxnSpPr/>
            <p:nvPr/>
          </p:nvCxnSpPr>
          <p:spPr>
            <a:xfrm>
              <a:off x="10369352" y="15770052"/>
              <a:ext cx="0" cy="165618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0" name="Groupe 209"/>
            <p:cNvGrpSpPr/>
            <p:nvPr/>
          </p:nvGrpSpPr>
          <p:grpSpPr>
            <a:xfrm>
              <a:off x="10081320" y="15918823"/>
              <a:ext cx="576064" cy="313889"/>
              <a:chOff x="12601600" y="16418124"/>
              <a:chExt cx="410344" cy="1080120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2673608" y="16994188"/>
                <a:ext cx="288032" cy="50405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2" name="Organigramme : Décision 211"/>
              <p:cNvSpPr/>
              <p:nvPr/>
            </p:nvSpPr>
            <p:spPr>
              <a:xfrm>
                <a:off x="12601600" y="16418124"/>
                <a:ext cx="410344" cy="648072"/>
              </a:xfrm>
              <a:prstGeom prst="flowChartDecisi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7" name="Groupe 216"/>
            <p:cNvGrpSpPr/>
            <p:nvPr/>
          </p:nvGrpSpPr>
          <p:grpSpPr>
            <a:xfrm>
              <a:off x="10081320" y="16232712"/>
              <a:ext cx="576064" cy="313889"/>
              <a:chOff x="12601600" y="16418124"/>
              <a:chExt cx="410344" cy="108012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2673608" y="16994188"/>
                <a:ext cx="288032" cy="50405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9" name="Organigramme : Décision 218"/>
              <p:cNvSpPr/>
              <p:nvPr/>
            </p:nvSpPr>
            <p:spPr>
              <a:xfrm>
                <a:off x="12601600" y="16418124"/>
                <a:ext cx="410344" cy="648072"/>
              </a:xfrm>
              <a:prstGeom prst="flowChartDecisi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2" name="Groupe 209"/>
            <p:cNvGrpSpPr/>
            <p:nvPr/>
          </p:nvGrpSpPr>
          <p:grpSpPr>
            <a:xfrm>
              <a:off x="10081320" y="16533523"/>
              <a:ext cx="576064" cy="313889"/>
              <a:chOff x="12601600" y="16418124"/>
              <a:chExt cx="410344" cy="108012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2673608" y="16994188"/>
                <a:ext cx="288032" cy="50405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7" name="Organigramme : Décision 226"/>
              <p:cNvSpPr/>
              <p:nvPr/>
            </p:nvSpPr>
            <p:spPr>
              <a:xfrm>
                <a:off x="12601600" y="16418124"/>
                <a:ext cx="410344" cy="648072"/>
              </a:xfrm>
              <a:prstGeom prst="flowChartDecisi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3" name="Groupe 216"/>
            <p:cNvGrpSpPr/>
            <p:nvPr/>
          </p:nvGrpSpPr>
          <p:grpSpPr>
            <a:xfrm>
              <a:off x="10081320" y="16847412"/>
              <a:ext cx="576064" cy="313889"/>
              <a:chOff x="12601600" y="16418124"/>
              <a:chExt cx="410344" cy="108012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12673608" y="16994188"/>
                <a:ext cx="288032" cy="50405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5" name="Organigramme : Décision 224"/>
              <p:cNvSpPr/>
              <p:nvPr/>
            </p:nvSpPr>
            <p:spPr>
              <a:xfrm>
                <a:off x="12601600" y="16418124"/>
                <a:ext cx="410344" cy="648072"/>
              </a:xfrm>
              <a:prstGeom prst="flowChartDecisi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90" name="Groupe 289"/>
          <p:cNvGrpSpPr/>
          <p:nvPr/>
        </p:nvGrpSpPr>
        <p:grpSpPr>
          <a:xfrm rot="16200000" flipV="1">
            <a:off x="12727050" y="11684162"/>
            <a:ext cx="469181" cy="6624736"/>
            <a:chOff x="13825736" y="13537804"/>
            <a:chExt cx="1800200" cy="10369152"/>
          </a:xfrm>
        </p:grpSpPr>
        <p:cxnSp>
          <p:nvCxnSpPr>
            <p:cNvPr id="233" name="Connecteur droit 232"/>
            <p:cNvCxnSpPr/>
            <p:nvPr/>
          </p:nvCxnSpPr>
          <p:spPr>
            <a:xfrm>
              <a:off x="14689832" y="13537804"/>
              <a:ext cx="72008" cy="10369152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Connecteur droit 245"/>
            <p:cNvCxnSpPr/>
            <p:nvPr/>
          </p:nvCxnSpPr>
          <p:spPr>
            <a:xfrm>
              <a:off x="14761840" y="16490132"/>
              <a:ext cx="0" cy="4536504"/>
            </a:xfrm>
            <a:prstGeom prst="line">
              <a:avLst/>
            </a:prstGeom>
            <a:ln w="7620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0" name="Groupe 249"/>
            <p:cNvGrpSpPr/>
            <p:nvPr/>
          </p:nvGrpSpPr>
          <p:grpSpPr>
            <a:xfrm>
              <a:off x="13825736" y="17498244"/>
              <a:ext cx="1800200" cy="1414885"/>
              <a:chOff x="10081320" y="15770052"/>
              <a:chExt cx="576064" cy="1656184"/>
            </a:xfrm>
          </p:grpSpPr>
          <p:cxnSp>
            <p:nvCxnSpPr>
              <p:cNvPr id="251" name="Connecteur droit 250"/>
              <p:cNvCxnSpPr/>
              <p:nvPr/>
            </p:nvCxnSpPr>
            <p:spPr>
              <a:xfrm>
                <a:off x="10369352" y="15770052"/>
                <a:ext cx="0" cy="165618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2" name="Groupe 209"/>
              <p:cNvGrpSpPr/>
              <p:nvPr/>
            </p:nvGrpSpPr>
            <p:grpSpPr>
              <a:xfrm>
                <a:off x="10081320" y="15918823"/>
                <a:ext cx="576064" cy="313889"/>
                <a:chOff x="12601600" y="16418124"/>
                <a:chExt cx="410344" cy="1080120"/>
              </a:xfrm>
            </p:grpSpPr>
            <p:sp>
              <p:nvSpPr>
                <p:cNvPr id="262" name="Rectangle 261"/>
                <p:cNvSpPr/>
                <p:nvPr/>
              </p:nvSpPr>
              <p:spPr>
                <a:xfrm>
                  <a:off x="12673608" y="16994188"/>
                  <a:ext cx="288032" cy="50405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3" name="Organigramme : Décision 262"/>
                <p:cNvSpPr/>
                <p:nvPr/>
              </p:nvSpPr>
              <p:spPr>
                <a:xfrm>
                  <a:off x="12601600" y="16418124"/>
                  <a:ext cx="410344" cy="648072"/>
                </a:xfrm>
                <a:prstGeom prst="flowChartDecisio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53" name="Groupe 216"/>
              <p:cNvGrpSpPr/>
              <p:nvPr/>
            </p:nvGrpSpPr>
            <p:grpSpPr>
              <a:xfrm>
                <a:off x="10081320" y="16232712"/>
                <a:ext cx="576064" cy="313889"/>
                <a:chOff x="12601600" y="16418124"/>
                <a:chExt cx="410344" cy="1080120"/>
              </a:xfrm>
            </p:grpSpPr>
            <p:sp>
              <p:nvSpPr>
                <p:cNvPr id="260" name="Rectangle 259"/>
                <p:cNvSpPr/>
                <p:nvPr/>
              </p:nvSpPr>
              <p:spPr>
                <a:xfrm>
                  <a:off x="12673608" y="16994188"/>
                  <a:ext cx="288032" cy="50405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1" name="Organigramme : Décision 260"/>
                <p:cNvSpPr/>
                <p:nvPr/>
              </p:nvSpPr>
              <p:spPr>
                <a:xfrm>
                  <a:off x="12601600" y="16418124"/>
                  <a:ext cx="410344" cy="648072"/>
                </a:xfrm>
                <a:prstGeom prst="flowChartDecisio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54" name="Groupe 209"/>
              <p:cNvGrpSpPr/>
              <p:nvPr/>
            </p:nvGrpSpPr>
            <p:grpSpPr>
              <a:xfrm>
                <a:off x="10081320" y="16533523"/>
                <a:ext cx="576064" cy="313889"/>
                <a:chOff x="12601600" y="16418124"/>
                <a:chExt cx="410344" cy="1080120"/>
              </a:xfrm>
            </p:grpSpPr>
            <p:sp>
              <p:nvSpPr>
                <p:cNvPr id="258" name="Rectangle 257"/>
                <p:cNvSpPr/>
                <p:nvPr/>
              </p:nvSpPr>
              <p:spPr>
                <a:xfrm>
                  <a:off x="12673608" y="16994188"/>
                  <a:ext cx="288032" cy="504056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9" name="Organigramme : Décision 258"/>
                <p:cNvSpPr/>
                <p:nvPr/>
              </p:nvSpPr>
              <p:spPr>
                <a:xfrm>
                  <a:off x="12601600" y="16418124"/>
                  <a:ext cx="410344" cy="648072"/>
                </a:xfrm>
                <a:prstGeom prst="flowChartDecisio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55" name="Groupe 216"/>
              <p:cNvGrpSpPr/>
              <p:nvPr/>
            </p:nvGrpSpPr>
            <p:grpSpPr>
              <a:xfrm>
                <a:off x="10081320" y="16847412"/>
                <a:ext cx="576064" cy="313889"/>
                <a:chOff x="12601600" y="16418124"/>
                <a:chExt cx="410344" cy="1080120"/>
              </a:xfrm>
            </p:grpSpPr>
            <p:sp>
              <p:nvSpPr>
                <p:cNvPr id="256" name="Rectangle 255"/>
                <p:cNvSpPr/>
                <p:nvPr/>
              </p:nvSpPr>
              <p:spPr>
                <a:xfrm>
                  <a:off x="12673608" y="16994188"/>
                  <a:ext cx="288032" cy="50405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7" name="Organigramme : Décision 256"/>
                <p:cNvSpPr/>
                <p:nvPr/>
              </p:nvSpPr>
              <p:spPr>
                <a:xfrm>
                  <a:off x="12601600" y="16418124"/>
                  <a:ext cx="410344" cy="648072"/>
                </a:xfrm>
                <a:prstGeom prst="flowChartDecision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64" name="Flèche vers le bas 263"/>
            <p:cNvSpPr/>
            <p:nvPr/>
          </p:nvSpPr>
          <p:spPr>
            <a:xfrm>
              <a:off x="14194777" y="18903115"/>
              <a:ext cx="1125125" cy="738201"/>
            </a:xfrm>
            <a:prstGeom prst="downArrow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6" name="Flèche vers le bas 265"/>
            <p:cNvSpPr/>
            <p:nvPr/>
          </p:nvSpPr>
          <p:spPr>
            <a:xfrm>
              <a:off x="14194777" y="15950310"/>
              <a:ext cx="1125125" cy="738201"/>
            </a:xfrm>
            <a:prstGeom prst="downArrow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7" name="Flèche vers le bas 266"/>
            <p:cNvSpPr/>
            <p:nvPr/>
          </p:nvSpPr>
          <p:spPr>
            <a:xfrm flipV="1">
              <a:off x="14194777" y="16688512"/>
              <a:ext cx="1125125" cy="738201"/>
            </a:xfrm>
            <a:prstGeom prst="downArrow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7" name="Flèche vers le bas 236"/>
            <p:cNvSpPr/>
            <p:nvPr/>
          </p:nvSpPr>
          <p:spPr>
            <a:xfrm>
              <a:off x="14194777" y="19825867"/>
              <a:ext cx="1125125" cy="738201"/>
            </a:xfrm>
            <a:prstGeom prst="downArrow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5" name="Flèche vers le bas 274"/>
            <p:cNvSpPr/>
            <p:nvPr/>
          </p:nvSpPr>
          <p:spPr>
            <a:xfrm>
              <a:off x="14185776" y="21602700"/>
              <a:ext cx="1125125" cy="738201"/>
            </a:xfrm>
            <a:prstGeom prst="downArrow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5" name="Flèche vers le bas 264"/>
            <p:cNvSpPr/>
            <p:nvPr/>
          </p:nvSpPr>
          <p:spPr>
            <a:xfrm flipV="1">
              <a:off x="14113768" y="14617924"/>
              <a:ext cx="1125125" cy="738201"/>
            </a:xfrm>
            <a:prstGeom prst="downArrow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6" name="Flèche vers le bas 275"/>
            <p:cNvSpPr/>
            <p:nvPr/>
          </p:nvSpPr>
          <p:spPr>
            <a:xfrm>
              <a:off x="14185776" y="22826836"/>
              <a:ext cx="1125125" cy="738201"/>
            </a:xfrm>
            <a:prstGeom prst="downArrow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94" name="Connecteur droit 293"/>
          <p:cNvCxnSpPr>
            <a:endCxn id="263" idx="1"/>
          </p:cNvCxnSpPr>
          <p:nvPr/>
        </p:nvCxnSpPr>
        <p:spPr>
          <a:xfrm flipH="1" flipV="1">
            <a:off x="13611130" y="15231120"/>
            <a:ext cx="1654766" cy="1403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necteur droit 296"/>
          <p:cNvCxnSpPr>
            <a:endCxn id="256" idx="1"/>
          </p:cNvCxnSpPr>
          <p:nvPr/>
        </p:nvCxnSpPr>
        <p:spPr>
          <a:xfrm flipV="1">
            <a:off x="10801400" y="15148788"/>
            <a:ext cx="2222952" cy="1485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Connecteur droit avec flèche 327"/>
          <p:cNvCxnSpPr/>
          <p:nvPr/>
        </p:nvCxnSpPr>
        <p:spPr>
          <a:xfrm flipH="1">
            <a:off x="4392688" y="16706156"/>
            <a:ext cx="6048672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6" name="Image 335" descr="kuning.png"/>
          <p:cNvPicPr>
            <a:picLocks noChangeAspect="1"/>
          </p:cNvPicPr>
          <p:nvPr/>
        </p:nvPicPr>
        <p:blipFill>
          <a:blip r:embed="rId15" cstate="print"/>
          <a:srcRect r="11027" b="3125"/>
          <a:stretch>
            <a:fillRect/>
          </a:stretch>
        </p:blipFill>
        <p:spPr>
          <a:xfrm>
            <a:off x="360240" y="23417671"/>
            <a:ext cx="5688632" cy="4521733"/>
          </a:xfrm>
          <a:prstGeom prst="rect">
            <a:avLst/>
          </a:prstGeom>
        </p:spPr>
      </p:pic>
      <p:sp>
        <p:nvSpPr>
          <p:cNvPr id="338" name="ZoneTexte 337"/>
          <p:cNvSpPr txBox="1"/>
          <p:nvPr/>
        </p:nvSpPr>
        <p:spPr>
          <a:xfrm>
            <a:off x="288232" y="22394788"/>
            <a:ext cx="59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Comparison</a:t>
            </a:r>
            <a:r>
              <a:rPr lang="fr-FR" sz="2800" b="1" dirty="0" smtClean="0"/>
              <a:t> to </a:t>
            </a:r>
            <a:r>
              <a:rPr lang="fr-FR" sz="2800" b="1" dirty="0" err="1" smtClean="0"/>
              <a:t>space</a:t>
            </a:r>
            <a:r>
              <a:rPr lang="fr-FR" sz="2800" b="1" dirty="0" smtClean="0"/>
              <a:t> of CRISPR </a:t>
            </a:r>
            <a:r>
              <a:rPr lang="fr-FR" sz="2800" b="1" dirty="0" err="1" smtClean="0"/>
              <a:t>repeats</a:t>
            </a:r>
            <a:endParaRPr lang="fr-FR" sz="2800" b="1" dirty="0"/>
          </a:p>
        </p:txBody>
      </p:sp>
      <p:sp>
        <p:nvSpPr>
          <p:cNvPr id="339" name="Rectangle 338"/>
          <p:cNvSpPr/>
          <p:nvPr/>
        </p:nvSpPr>
        <p:spPr>
          <a:xfrm>
            <a:off x="576264" y="28011412"/>
            <a:ext cx="54726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 smtClean="0"/>
              <a:t>Space</a:t>
            </a:r>
            <a:r>
              <a:rPr lang="fr-FR" sz="3600" b="1" dirty="0" smtClean="0"/>
              <a:t> of CRISPR </a:t>
            </a:r>
            <a:r>
              <a:rPr lang="fr-FR" sz="3600" b="1" dirty="0" err="1" smtClean="0"/>
              <a:t>repeats</a:t>
            </a:r>
            <a:r>
              <a:rPr lang="fr-FR" sz="3600" b="1" dirty="0" smtClean="0"/>
              <a:t>[3</a:t>
            </a:r>
            <a:r>
              <a:rPr lang="fr-FR" sz="3600" dirty="0" smtClean="0"/>
              <a:t>]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1890432" y="22322780"/>
            <a:ext cx="6624736" cy="6912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5" name="Rectangle 324"/>
          <p:cNvSpPr/>
          <p:nvPr/>
        </p:nvSpPr>
        <p:spPr>
          <a:xfrm>
            <a:off x="22610712" y="28155428"/>
            <a:ext cx="55446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Makarova nomenclature[4]</a:t>
            </a:r>
            <a:endParaRPr lang="fr-FR" sz="3600" dirty="0" smtClean="0"/>
          </a:p>
        </p:txBody>
      </p:sp>
      <p:sp>
        <p:nvSpPr>
          <p:cNvPr id="52" name="ZoneTexte 51"/>
          <p:cNvSpPr txBox="1"/>
          <p:nvPr/>
        </p:nvSpPr>
        <p:spPr>
          <a:xfrm>
            <a:off x="21962640" y="2239478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Identification of CRISPR/Cas system types</a:t>
            </a:r>
            <a:endParaRPr lang="fr-FR" sz="2800" b="1" dirty="0"/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360240" y="2297085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1299999" lon="0" rev="0"/>
            </a:camera>
            <a:lightRig rig="threePt" dir="t"/>
          </a:scene3d>
        </p:spPr>
      </p:pic>
      <p:sp>
        <p:nvSpPr>
          <p:cNvPr id="343" name="ZoneTexte 342"/>
          <p:cNvSpPr txBox="1"/>
          <p:nvPr/>
        </p:nvSpPr>
        <p:spPr>
          <a:xfrm>
            <a:off x="12097544" y="12385676"/>
            <a:ext cx="6649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*http://noobnim.in.th/crispr-cas-system/crispr-cas-adaptive-immune-system/</a:t>
            </a:r>
          </a:p>
          <a:p>
            <a:endParaRPr lang="fr-FR" sz="1600" dirty="0"/>
          </a:p>
        </p:txBody>
      </p:sp>
      <p:sp>
        <p:nvSpPr>
          <p:cNvPr id="345" name="ZoneTexte 344"/>
          <p:cNvSpPr txBox="1"/>
          <p:nvPr/>
        </p:nvSpPr>
        <p:spPr>
          <a:xfrm>
            <a:off x="504256" y="30171652"/>
            <a:ext cx="89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smtClean="0"/>
              <a:t>Group1</a:t>
            </a:r>
            <a:endParaRPr lang="fr-FR" sz="1800" b="1" dirty="0"/>
          </a:p>
        </p:txBody>
      </p:sp>
      <p:pic>
        <p:nvPicPr>
          <p:cNvPr id="54" name="Image 53" descr="makarova_clas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2250672" y="22932868"/>
            <a:ext cx="5616624" cy="517431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679258" y="22898845"/>
            <a:ext cx="764301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Organigramme : Données stockées 120"/>
          <p:cNvSpPr/>
          <p:nvPr/>
        </p:nvSpPr>
        <p:spPr>
          <a:xfrm>
            <a:off x="2376464" y="18218324"/>
            <a:ext cx="1944216" cy="72846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/>
              <a:t>Repeat</a:t>
            </a:r>
            <a:r>
              <a:rPr lang="fr-FR" sz="2000" dirty="0" err="1" smtClean="0"/>
              <a:t>s</a:t>
            </a:r>
            <a:endParaRPr lang="fr-FR" sz="2000" dirty="0"/>
          </a:p>
        </p:txBody>
      </p:sp>
      <p:sp>
        <p:nvSpPr>
          <p:cNvPr id="122" name="Organigramme : Données stockées 121"/>
          <p:cNvSpPr/>
          <p:nvPr/>
        </p:nvSpPr>
        <p:spPr>
          <a:xfrm>
            <a:off x="4176664" y="18218324"/>
            <a:ext cx="1944216" cy="72008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 smtClean="0"/>
              <a:t>Spac</a:t>
            </a:r>
            <a:r>
              <a:rPr lang="fr-FR" sz="2000" dirty="0" err="1" smtClean="0"/>
              <a:t>ers</a:t>
            </a:r>
            <a:endParaRPr lang="fr-FR" sz="2000" dirty="0"/>
          </a:p>
        </p:txBody>
      </p:sp>
      <p:sp>
        <p:nvSpPr>
          <p:cNvPr id="124" name="Rectangle 123"/>
          <p:cNvSpPr/>
          <p:nvPr/>
        </p:nvSpPr>
        <p:spPr>
          <a:xfrm>
            <a:off x="3672608" y="20738604"/>
            <a:ext cx="2160240" cy="989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 smtClean="0"/>
              <a:t>Multalin</a:t>
            </a:r>
            <a:endParaRPr lang="fr-FR" sz="3600" b="1" dirty="0"/>
          </a:p>
        </p:txBody>
      </p:sp>
      <p:sp>
        <p:nvSpPr>
          <p:cNvPr id="125" name="Rectangle 124"/>
          <p:cNvSpPr/>
          <p:nvPr/>
        </p:nvSpPr>
        <p:spPr>
          <a:xfrm>
            <a:off x="864296" y="20738604"/>
            <a:ext cx="2160240" cy="989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 smtClean="0"/>
              <a:t>Multalin</a:t>
            </a:r>
            <a:endParaRPr lang="fr-FR" sz="3600" b="1" dirty="0"/>
          </a:p>
        </p:txBody>
      </p:sp>
      <p:sp>
        <p:nvSpPr>
          <p:cNvPr id="126" name="Rectangle 125"/>
          <p:cNvSpPr/>
          <p:nvPr/>
        </p:nvSpPr>
        <p:spPr>
          <a:xfrm>
            <a:off x="3168552" y="24194988"/>
            <a:ext cx="1368152" cy="360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126"/>
          <p:cNvSpPr/>
          <p:nvPr/>
        </p:nvSpPr>
        <p:spPr>
          <a:xfrm>
            <a:off x="12673608" y="29739604"/>
            <a:ext cx="4896544" cy="360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8929192" y="30171652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/>
          <p:cNvSpPr txBox="1"/>
          <p:nvPr/>
        </p:nvSpPr>
        <p:spPr>
          <a:xfrm>
            <a:off x="8857184" y="30099644"/>
            <a:ext cx="89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 smtClean="0"/>
              <a:t>Group2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xmlns="" val="13340170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579</Words>
  <Application>Microsoft Office PowerPoint</Application>
  <PresentationFormat>Personnalisé</PresentationFormat>
  <Paragraphs>54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Thème Office</vt:lpstr>
      <vt:lpstr>Equation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INRA</cp:lastModifiedBy>
  <cp:revision>375</cp:revision>
  <dcterms:created xsi:type="dcterms:W3CDTF">2013-02-20T09:06:48Z</dcterms:created>
  <dcterms:modified xsi:type="dcterms:W3CDTF">2013-06-27T10:10:14Z</dcterms:modified>
</cp:coreProperties>
</file>