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1"/>
  </p:notesMasterIdLst>
  <p:sldIdLst>
    <p:sldId id="256" r:id="rId6"/>
    <p:sldId id="259" r:id="rId7"/>
    <p:sldId id="260" r:id="rId8"/>
    <p:sldId id="258" r:id="rId9"/>
    <p:sldId id="261" r:id="rId10"/>
    <p:sldId id="269" r:id="rId11"/>
    <p:sldId id="265" r:id="rId12"/>
    <p:sldId id="267" r:id="rId13"/>
    <p:sldId id="266" r:id="rId14"/>
    <p:sldId id="268" r:id="rId15"/>
    <p:sldId id="278" r:id="rId16"/>
    <p:sldId id="274" r:id="rId17"/>
    <p:sldId id="277" r:id="rId18"/>
    <p:sldId id="275" r:id="rId19"/>
    <p:sldId id="276" r:id="rId20"/>
    <p:sldId id="286" r:id="rId21"/>
    <p:sldId id="282" r:id="rId22"/>
    <p:sldId id="285" r:id="rId23"/>
    <p:sldId id="280" r:id="rId24"/>
    <p:sldId id="279" r:id="rId25"/>
    <p:sldId id="281" r:id="rId26"/>
    <p:sldId id="284" r:id="rId27"/>
    <p:sldId id="272" r:id="rId28"/>
    <p:sldId id="273" r:id="rId29"/>
    <p:sldId id="27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965"/>
    <a:srgbClr val="F490CC"/>
    <a:srgbClr val="FB8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9" autoAdjust="0"/>
    <p:restoredTop sz="94660"/>
  </p:normalViewPr>
  <p:slideViewPr>
    <p:cSldViewPr>
      <p:cViewPr varScale="1">
        <p:scale>
          <a:sx n="109" d="100"/>
          <a:sy n="109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'CO2 sans juin'!$BB$6</c:f>
              <c:strCache>
                <c:ptCount val="1"/>
                <c:pt idx="0">
                  <c:v>GN-C+</c:v>
                </c:pt>
              </c:strCache>
            </c:strRef>
          </c:tx>
          <c:spPr>
            <a:ln w="38100">
              <a:solidFill>
                <a:srgbClr val="F490CC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plus>
            <c:min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juin'!$BC$6:$BN$6</c:f>
              <c:numCache>
                <c:formatCode>General</c:formatCode>
                <c:ptCount val="12"/>
                <c:pt idx="0">
                  <c:v>8.2865615165069393</c:v>
                </c:pt>
                <c:pt idx="1">
                  <c:v>13.233326715954533</c:v>
                </c:pt>
                <c:pt idx="2">
                  <c:v>16.049795954044487</c:v>
                </c:pt>
                <c:pt idx="3">
                  <c:v>44.387710663982695</c:v>
                </c:pt>
                <c:pt idx="4">
                  <c:v>29.298254421033022</c:v>
                </c:pt>
                <c:pt idx="5">
                  <c:v>8.9834183477963148</c:v>
                </c:pt>
                <c:pt idx="6">
                  <c:v>5.8468579820864637</c:v>
                </c:pt>
                <c:pt idx="7">
                  <c:v>-5.923880790118929</c:v>
                </c:pt>
                <c:pt idx="8">
                  <c:v>44.121449950444529</c:v>
                </c:pt>
                <c:pt idx="9">
                  <c:v>24.273180776596693</c:v>
                </c:pt>
                <c:pt idx="10">
                  <c:v>6.7474999999999996</c:v>
                </c:pt>
                <c:pt idx="11" formatCode="0.00">
                  <c:v>7.9506094724339533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0D-4B26-8A41-697071A5EFAC}"/>
            </c:ext>
          </c:extLst>
        </c:ser>
        <c:ser>
          <c:idx val="1"/>
          <c:order val="1"/>
          <c:tx>
            <c:strRef>
              <c:f>'CO2 sans juin'!$BB$8</c:f>
              <c:strCache>
                <c:ptCount val="1"/>
                <c:pt idx="0">
                  <c:v>GN-C-</c:v>
                </c:pt>
              </c:strCache>
            </c:strRef>
          </c:tx>
          <c:spPr>
            <a:ln w="41275">
              <a:solidFill>
                <a:srgbClr val="9B2965"/>
              </a:solidFill>
              <a:prstDash val="dash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plus>
            <c:min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juin'!$BC$8:$BN$8</c:f>
              <c:numCache>
                <c:formatCode>General</c:formatCode>
                <c:ptCount val="12"/>
                <c:pt idx="0">
                  <c:v>4.7622110872979722</c:v>
                </c:pt>
                <c:pt idx="1">
                  <c:v>7.8188112720594853</c:v>
                </c:pt>
                <c:pt idx="2">
                  <c:v>11.464705565690466</c:v>
                </c:pt>
                <c:pt idx="3">
                  <c:v>41.78211083170612</c:v>
                </c:pt>
                <c:pt idx="4">
                  <c:v>19.274748372835333</c:v>
                </c:pt>
                <c:pt idx="5">
                  <c:v>27.840295570965957</c:v>
                </c:pt>
                <c:pt idx="6">
                  <c:v>18.695143323984418</c:v>
                </c:pt>
                <c:pt idx="7">
                  <c:v>10.915293046494899</c:v>
                </c:pt>
                <c:pt idx="8">
                  <c:v>33.287898278102702</c:v>
                </c:pt>
                <c:pt idx="9">
                  <c:v>15.182499940913525</c:v>
                </c:pt>
                <c:pt idx="10">
                  <c:v>0.38</c:v>
                </c:pt>
                <c:pt idx="11">
                  <c:v>4.3769342453038753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0D-4B26-8A41-697071A5E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152880"/>
        <c:axId val="449022168"/>
      </c:lineChart>
      <c:catAx>
        <c:axId val="44315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449022168"/>
        <c:crosses val="autoZero"/>
        <c:auto val="0"/>
        <c:lblAlgn val="ctr"/>
        <c:lblOffset val="100"/>
        <c:noMultiLvlLbl val="0"/>
      </c:catAx>
      <c:valAx>
        <c:axId val="449022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fr-FR"/>
          </a:p>
        </c:txPr>
        <c:crossAx val="443152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'CO2 sans juin'!$BB$6</c:f>
              <c:strCache>
                <c:ptCount val="1"/>
                <c:pt idx="0">
                  <c:v>GN-C+</c:v>
                </c:pt>
              </c:strCache>
            </c:strRef>
          </c:tx>
          <c:spPr>
            <a:ln w="38100">
              <a:solidFill>
                <a:srgbClr val="F490CC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plus>
            <c:min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juin'!$BC$6:$BN$6</c:f>
              <c:numCache>
                <c:formatCode>General</c:formatCode>
                <c:ptCount val="12"/>
                <c:pt idx="0">
                  <c:v>8.2865615165069393</c:v>
                </c:pt>
                <c:pt idx="1">
                  <c:v>13.233326715954533</c:v>
                </c:pt>
                <c:pt idx="2">
                  <c:v>16.049795954044487</c:v>
                </c:pt>
                <c:pt idx="3">
                  <c:v>44.387710663982695</c:v>
                </c:pt>
                <c:pt idx="4">
                  <c:v>29.298254421033022</c:v>
                </c:pt>
                <c:pt idx="5">
                  <c:v>8.9834183477963148</c:v>
                </c:pt>
                <c:pt idx="6">
                  <c:v>5.8468579820864637</c:v>
                </c:pt>
                <c:pt idx="7">
                  <c:v>-5.923880790118929</c:v>
                </c:pt>
                <c:pt idx="8">
                  <c:v>44.121449950444529</c:v>
                </c:pt>
                <c:pt idx="9">
                  <c:v>24.273180776596693</c:v>
                </c:pt>
                <c:pt idx="10">
                  <c:v>6.7474999999999996</c:v>
                </c:pt>
                <c:pt idx="11" formatCode="0.00">
                  <c:v>7.9506094724339533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7B-476F-B42D-A7A90B117880}"/>
            </c:ext>
          </c:extLst>
        </c:ser>
        <c:ser>
          <c:idx val="1"/>
          <c:order val="1"/>
          <c:tx>
            <c:strRef>
              <c:f>'CO2 sans juin'!$BB$8</c:f>
              <c:strCache>
                <c:ptCount val="1"/>
                <c:pt idx="0">
                  <c:v>GN-C-</c:v>
                </c:pt>
              </c:strCache>
            </c:strRef>
          </c:tx>
          <c:spPr>
            <a:ln w="41275">
              <a:solidFill>
                <a:srgbClr val="9B2965"/>
              </a:solidFill>
              <a:prstDash val="dash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plus>
            <c:min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juin'!$BC$8:$BN$8</c:f>
              <c:numCache>
                <c:formatCode>General</c:formatCode>
                <c:ptCount val="12"/>
                <c:pt idx="0">
                  <c:v>4.7622110872979722</c:v>
                </c:pt>
                <c:pt idx="1">
                  <c:v>7.8188112720594853</c:v>
                </c:pt>
                <c:pt idx="2">
                  <c:v>11.464705565690466</c:v>
                </c:pt>
                <c:pt idx="3">
                  <c:v>41.78211083170612</c:v>
                </c:pt>
                <c:pt idx="4">
                  <c:v>19.274748372835333</c:v>
                </c:pt>
                <c:pt idx="5">
                  <c:v>27.840295570965957</c:v>
                </c:pt>
                <c:pt idx="6">
                  <c:v>18.695143323984418</c:v>
                </c:pt>
                <c:pt idx="7">
                  <c:v>10.915293046494899</c:v>
                </c:pt>
                <c:pt idx="8">
                  <c:v>33.287898278102702</c:v>
                </c:pt>
                <c:pt idx="9">
                  <c:v>15.182499940913525</c:v>
                </c:pt>
                <c:pt idx="10">
                  <c:v>0.38</c:v>
                </c:pt>
                <c:pt idx="11">
                  <c:v>4.3769342453038753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7B-476F-B42D-A7A90B117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9023344"/>
        <c:axId val="449026872"/>
      </c:lineChart>
      <c:catAx>
        <c:axId val="44902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449026872"/>
        <c:crosses val="autoZero"/>
        <c:auto val="0"/>
        <c:lblAlgn val="ctr"/>
        <c:lblOffset val="100"/>
        <c:noMultiLvlLbl val="0"/>
      </c:catAx>
      <c:valAx>
        <c:axId val="4490268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fr-FR"/>
          </a:p>
        </c:txPr>
        <c:crossAx val="449023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'CO2 sans juin'!$BB$10</c:f>
              <c:strCache>
                <c:ptCount val="1"/>
                <c:pt idx="0">
                  <c:v>GLN-C-</c:v>
                </c:pt>
              </c:strCache>
            </c:strRef>
          </c:tx>
          <c:spPr>
            <a:ln w="57150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juin'!$BC$11:$BN$11</c:f>
                <c:numCache>
                  <c:formatCode>General</c:formatCode>
                  <c:ptCount val="12"/>
                  <c:pt idx="0">
                    <c:v>1.6503162123403323</c:v>
                  </c:pt>
                  <c:pt idx="1">
                    <c:v>1.9778382731634343</c:v>
                  </c:pt>
                  <c:pt idx="2">
                    <c:v>5.0348820894683595</c:v>
                  </c:pt>
                  <c:pt idx="3">
                    <c:v>11.008166709241594</c:v>
                  </c:pt>
                  <c:pt idx="4">
                    <c:v>2.3331417882959946</c:v>
                  </c:pt>
                  <c:pt idx="5">
                    <c:v>5.8012445785407047</c:v>
                  </c:pt>
                  <c:pt idx="6">
                    <c:v>12.683837460667727</c:v>
                  </c:pt>
                  <c:pt idx="7">
                    <c:v>7.4272869683275307</c:v>
                  </c:pt>
                  <c:pt idx="8">
                    <c:v>6.4099328171214589</c:v>
                  </c:pt>
                  <c:pt idx="9">
                    <c:v>5.0737752643798588</c:v>
                  </c:pt>
                  <c:pt idx="10">
                    <c:v>0.37004504230341084</c:v>
                  </c:pt>
                  <c:pt idx="11">
                    <c:v>6.775223348806958</c:v>
                  </c:pt>
                </c:numCache>
              </c:numRef>
            </c:plus>
            <c:minus>
              <c:numRef>
                <c:f>'CO2 sans juin'!$BC$11:$BN$11</c:f>
                <c:numCache>
                  <c:formatCode>General</c:formatCode>
                  <c:ptCount val="12"/>
                  <c:pt idx="0">
                    <c:v>1.6503162123403323</c:v>
                  </c:pt>
                  <c:pt idx="1">
                    <c:v>1.9778382731634343</c:v>
                  </c:pt>
                  <c:pt idx="2">
                    <c:v>5.0348820894683595</c:v>
                  </c:pt>
                  <c:pt idx="3">
                    <c:v>11.008166709241594</c:v>
                  </c:pt>
                  <c:pt idx="4">
                    <c:v>2.3331417882959946</c:v>
                  </c:pt>
                  <c:pt idx="5">
                    <c:v>5.8012445785407047</c:v>
                  </c:pt>
                  <c:pt idx="6">
                    <c:v>12.683837460667727</c:v>
                  </c:pt>
                  <c:pt idx="7">
                    <c:v>7.4272869683275307</c:v>
                  </c:pt>
                  <c:pt idx="8">
                    <c:v>6.4099328171214589</c:v>
                  </c:pt>
                  <c:pt idx="9">
                    <c:v>5.0737752643798588</c:v>
                  </c:pt>
                  <c:pt idx="10">
                    <c:v>0.37004504230341084</c:v>
                  </c:pt>
                  <c:pt idx="11">
                    <c:v>6.775223348806958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juin'!$BC$10:$BN$10</c:f>
              <c:numCache>
                <c:formatCode>General</c:formatCode>
                <c:ptCount val="12"/>
                <c:pt idx="0">
                  <c:v>4.799757362638486</c:v>
                </c:pt>
                <c:pt idx="1">
                  <c:v>7.7307143941868866</c:v>
                </c:pt>
                <c:pt idx="2">
                  <c:v>14.890593355918842</c:v>
                </c:pt>
                <c:pt idx="3">
                  <c:v>46.609424930991018</c:v>
                </c:pt>
                <c:pt idx="4">
                  <c:v>7.4805553366736275</c:v>
                </c:pt>
                <c:pt idx="5">
                  <c:v>31.006680605450054</c:v>
                </c:pt>
                <c:pt idx="6">
                  <c:v>17.553099792095381</c:v>
                </c:pt>
                <c:pt idx="7">
                  <c:v>-10.331544930831127</c:v>
                </c:pt>
                <c:pt idx="8">
                  <c:v>25.690327572924627</c:v>
                </c:pt>
                <c:pt idx="9">
                  <c:v>31.328038926114051</c:v>
                </c:pt>
                <c:pt idx="10">
                  <c:v>1.0333333333333334</c:v>
                </c:pt>
                <c:pt idx="11">
                  <c:v>9.2087319231704328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C2-4E24-84EE-87DBBDB5EEFE}"/>
            </c:ext>
          </c:extLst>
        </c:ser>
        <c:ser>
          <c:idx val="3"/>
          <c:order val="1"/>
          <c:tx>
            <c:strRef>
              <c:f>'CO2 sans juin'!$BB$12</c:f>
              <c:strCache>
                <c:ptCount val="1"/>
                <c:pt idx="0">
                  <c:v>GLN-C+</c:v>
                </c:pt>
              </c:strCache>
            </c:strRef>
          </c:tx>
          <c:spPr>
            <a:ln w="4127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juin'!$BC$13:$BN$13</c:f>
                <c:numCache>
                  <c:formatCode>General</c:formatCode>
                  <c:ptCount val="12"/>
                  <c:pt idx="0">
                    <c:v>3.0603404002615227</c:v>
                  </c:pt>
                  <c:pt idx="1">
                    <c:v>2.7425485890987868</c:v>
                  </c:pt>
                  <c:pt idx="2">
                    <c:v>5.8293900095604716</c:v>
                  </c:pt>
                  <c:pt idx="3">
                    <c:v>7.864814707767418</c:v>
                  </c:pt>
                  <c:pt idx="4">
                    <c:v>7.9194081788898778</c:v>
                  </c:pt>
                  <c:pt idx="5">
                    <c:v>12.548187493015542</c:v>
                  </c:pt>
                  <c:pt idx="6">
                    <c:v>15.579218277771025</c:v>
                  </c:pt>
                  <c:pt idx="7">
                    <c:v>8.3982903090070131</c:v>
                  </c:pt>
                  <c:pt idx="8">
                    <c:v>7.2006621549974259</c:v>
                  </c:pt>
                  <c:pt idx="9">
                    <c:v>3.9824464189214237</c:v>
                  </c:pt>
                  <c:pt idx="10">
                    <c:v>1.2189476335484344</c:v>
                  </c:pt>
                  <c:pt idx="11">
                    <c:v>10.544302741843357</c:v>
                  </c:pt>
                </c:numCache>
              </c:numRef>
            </c:plus>
            <c:minus>
              <c:numRef>
                <c:f>'CO2 sans juin'!$BC$13:$BN$13</c:f>
                <c:numCache>
                  <c:formatCode>General</c:formatCode>
                  <c:ptCount val="12"/>
                  <c:pt idx="0">
                    <c:v>3.0603404002615227</c:v>
                  </c:pt>
                  <c:pt idx="1">
                    <c:v>2.7425485890987868</c:v>
                  </c:pt>
                  <c:pt idx="2">
                    <c:v>5.8293900095604716</c:v>
                  </c:pt>
                  <c:pt idx="3">
                    <c:v>7.864814707767418</c:v>
                  </c:pt>
                  <c:pt idx="4">
                    <c:v>7.9194081788898778</c:v>
                  </c:pt>
                  <c:pt idx="5">
                    <c:v>12.548187493015542</c:v>
                  </c:pt>
                  <c:pt idx="6">
                    <c:v>15.579218277771025</c:v>
                  </c:pt>
                  <c:pt idx="7">
                    <c:v>8.3982903090070131</c:v>
                  </c:pt>
                  <c:pt idx="8">
                    <c:v>7.2006621549974259</c:v>
                  </c:pt>
                  <c:pt idx="9">
                    <c:v>3.9824464189214237</c:v>
                  </c:pt>
                  <c:pt idx="10">
                    <c:v>1.2189476335484344</c:v>
                  </c:pt>
                  <c:pt idx="11">
                    <c:v>10.544302741843357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juin'!$BC$12:$BN$12</c:f>
              <c:numCache>
                <c:formatCode>General</c:formatCode>
                <c:ptCount val="12"/>
                <c:pt idx="0">
                  <c:v>9.7668678013592594</c:v>
                </c:pt>
                <c:pt idx="1">
                  <c:v>14.67419610392724</c:v>
                </c:pt>
                <c:pt idx="2">
                  <c:v>21.445057784332512</c:v>
                </c:pt>
                <c:pt idx="3">
                  <c:v>63.594175838983446</c:v>
                </c:pt>
                <c:pt idx="4">
                  <c:v>29.600560728058806</c:v>
                </c:pt>
                <c:pt idx="5">
                  <c:v>40.348184226312206</c:v>
                </c:pt>
                <c:pt idx="6">
                  <c:v>14.400612506380256</c:v>
                </c:pt>
                <c:pt idx="7">
                  <c:v>-7.9284325720730058</c:v>
                </c:pt>
                <c:pt idx="8">
                  <c:v>21.90322100959099</c:v>
                </c:pt>
                <c:pt idx="9">
                  <c:v>37.69617687123592</c:v>
                </c:pt>
                <c:pt idx="10">
                  <c:v>3.4833333333333338</c:v>
                </c:pt>
                <c:pt idx="11">
                  <c:v>7.6789671460589553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C2-4E24-84EE-87DBBDB5E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9024912"/>
        <c:axId val="449019816"/>
      </c:lineChart>
      <c:catAx>
        <c:axId val="44902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449019816"/>
        <c:crosses val="autoZero"/>
        <c:auto val="0"/>
        <c:lblAlgn val="ctr"/>
        <c:lblOffset val="100"/>
        <c:noMultiLvlLbl val="0"/>
      </c:catAx>
      <c:valAx>
        <c:axId val="4490198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fr-FR"/>
          </a:p>
        </c:txPr>
        <c:crossAx val="449024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'CO2 sans juin'!$BB$6</c:f>
              <c:strCache>
                <c:ptCount val="1"/>
                <c:pt idx="0">
                  <c:v>GN-C+</c:v>
                </c:pt>
              </c:strCache>
            </c:strRef>
          </c:tx>
          <c:spPr>
            <a:ln w="38100">
              <a:solidFill>
                <a:srgbClr val="F490CC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plus>
            <c:min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juin'!$BC$6:$BN$6</c:f>
              <c:numCache>
                <c:formatCode>General</c:formatCode>
                <c:ptCount val="12"/>
                <c:pt idx="0">
                  <c:v>8.2865615165069393</c:v>
                </c:pt>
                <c:pt idx="1">
                  <c:v>13.233326715954533</c:v>
                </c:pt>
                <c:pt idx="2">
                  <c:v>16.049795954044487</c:v>
                </c:pt>
                <c:pt idx="3">
                  <c:v>44.387710663982695</c:v>
                </c:pt>
                <c:pt idx="4">
                  <c:v>29.298254421033022</c:v>
                </c:pt>
                <c:pt idx="5">
                  <c:v>8.9834183477963148</c:v>
                </c:pt>
                <c:pt idx="6">
                  <c:v>5.8468579820864637</c:v>
                </c:pt>
                <c:pt idx="7">
                  <c:v>-5.923880790118929</c:v>
                </c:pt>
                <c:pt idx="8">
                  <c:v>44.121449950444529</c:v>
                </c:pt>
                <c:pt idx="9">
                  <c:v>24.273180776596693</c:v>
                </c:pt>
                <c:pt idx="10">
                  <c:v>6.7474999999999996</c:v>
                </c:pt>
                <c:pt idx="11" formatCode="0.00">
                  <c:v>7.9506094724339533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7C-42C0-927E-9C57BFF69A4C}"/>
            </c:ext>
          </c:extLst>
        </c:ser>
        <c:ser>
          <c:idx val="1"/>
          <c:order val="1"/>
          <c:tx>
            <c:strRef>
              <c:f>'CO2 sans juin'!$BB$8</c:f>
              <c:strCache>
                <c:ptCount val="1"/>
                <c:pt idx="0">
                  <c:v>GN-C-</c:v>
                </c:pt>
              </c:strCache>
            </c:strRef>
          </c:tx>
          <c:spPr>
            <a:ln w="41275">
              <a:solidFill>
                <a:srgbClr val="9B2965"/>
              </a:solidFill>
              <a:prstDash val="dash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plus>
            <c:min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juin'!$BC$8:$BN$8</c:f>
              <c:numCache>
                <c:formatCode>General</c:formatCode>
                <c:ptCount val="12"/>
                <c:pt idx="0">
                  <c:v>4.7622110872979722</c:v>
                </c:pt>
                <c:pt idx="1">
                  <c:v>7.8188112720594853</c:v>
                </c:pt>
                <c:pt idx="2">
                  <c:v>11.464705565690466</c:v>
                </c:pt>
                <c:pt idx="3">
                  <c:v>41.78211083170612</c:v>
                </c:pt>
                <c:pt idx="4">
                  <c:v>19.274748372835333</c:v>
                </c:pt>
                <c:pt idx="5">
                  <c:v>27.840295570965957</c:v>
                </c:pt>
                <c:pt idx="6">
                  <c:v>18.695143323984418</c:v>
                </c:pt>
                <c:pt idx="7">
                  <c:v>10.915293046494899</c:v>
                </c:pt>
                <c:pt idx="8">
                  <c:v>33.287898278102702</c:v>
                </c:pt>
                <c:pt idx="9">
                  <c:v>15.182499940913525</c:v>
                </c:pt>
                <c:pt idx="10">
                  <c:v>0.38</c:v>
                </c:pt>
                <c:pt idx="11">
                  <c:v>4.3769342453038753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7C-42C0-927E-9C57BFF69A4C}"/>
            </c:ext>
          </c:extLst>
        </c:ser>
        <c:ser>
          <c:idx val="2"/>
          <c:order val="2"/>
          <c:tx>
            <c:strRef>
              <c:f>'CO2 sans juin'!$BB$10</c:f>
              <c:strCache>
                <c:ptCount val="1"/>
                <c:pt idx="0">
                  <c:v>GLN-C-</c:v>
                </c:pt>
              </c:strCache>
            </c:strRef>
          </c:tx>
          <c:spPr>
            <a:ln w="57150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juin'!$BC$11:$BN$11</c:f>
                <c:numCache>
                  <c:formatCode>General</c:formatCode>
                  <c:ptCount val="12"/>
                  <c:pt idx="0">
                    <c:v>1.6503162123403323</c:v>
                  </c:pt>
                  <c:pt idx="1">
                    <c:v>1.9778382731634343</c:v>
                  </c:pt>
                  <c:pt idx="2">
                    <c:v>5.0348820894683595</c:v>
                  </c:pt>
                  <c:pt idx="3">
                    <c:v>11.008166709241594</c:v>
                  </c:pt>
                  <c:pt idx="4">
                    <c:v>2.3331417882959946</c:v>
                  </c:pt>
                  <c:pt idx="5">
                    <c:v>5.8012445785407047</c:v>
                  </c:pt>
                  <c:pt idx="6">
                    <c:v>12.683837460667727</c:v>
                  </c:pt>
                  <c:pt idx="7">
                    <c:v>7.4272869683275307</c:v>
                  </c:pt>
                  <c:pt idx="8">
                    <c:v>6.4099328171214589</c:v>
                  </c:pt>
                  <c:pt idx="9">
                    <c:v>5.0737752643798588</c:v>
                  </c:pt>
                  <c:pt idx="10">
                    <c:v>0.37004504230341084</c:v>
                  </c:pt>
                  <c:pt idx="11">
                    <c:v>6.775223348806958</c:v>
                  </c:pt>
                </c:numCache>
              </c:numRef>
            </c:plus>
            <c:minus>
              <c:numRef>
                <c:f>'CO2 sans juin'!$BC$11:$BN$11</c:f>
                <c:numCache>
                  <c:formatCode>General</c:formatCode>
                  <c:ptCount val="12"/>
                  <c:pt idx="0">
                    <c:v>1.6503162123403323</c:v>
                  </c:pt>
                  <c:pt idx="1">
                    <c:v>1.9778382731634343</c:v>
                  </c:pt>
                  <c:pt idx="2">
                    <c:v>5.0348820894683595</c:v>
                  </c:pt>
                  <c:pt idx="3">
                    <c:v>11.008166709241594</c:v>
                  </c:pt>
                  <c:pt idx="4">
                    <c:v>2.3331417882959946</c:v>
                  </c:pt>
                  <c:pt idx="5">
                    <c:v>5.8012445785407047</c:v>
                  </c:pt>
                  <c:pt idx="6">
                    <c:v>12.683837460667727</c:v>
                  </c:pt>
                  <c:pt idx="7">
                    <c:v>7.4272869683275307</c:v>
                  </c:pt>
                  <c:pt idx="8">
                    <c:v>6.4099328171214589</c:v>
                  </c:pt>
                  <c:pt idx="9">
                    <c:v>5.0737752643798588</c:v>
                  </c:pt>
                  <c:pt idx="10">
                    <c:v>0.37004504230341084</c:v>
                  </c:pt>
                  <c:pt idx="11">
                    <c:v>6.775223348806958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juin'!$BC$10:$BN$10</c:f>
              <c:numCache>
                <c:formatCode>General</c:formatCode>
                <c:ptCount val="12"/>
                <c:pt idx="0">
                  <c:v>4.799757362638486</c:v>
                </c:pt>
                <c:pt idx="1">
                  <c:v>7.7307143941868866</c:v>
                </c:pt>
                <c:pt idx="2">
                  <c:v>14.890593355918842</c:v>
                </c:pt>
                <c:pt idx="3">
                  <c:v>46.609424930991018</c:v>
                </c:pt>
                <c:pt idx="4">
                  <c:v>7.4805553366736275</c:v>
                </c:pt>
                <c:pt idx="5">
                  <c:v>31.006680605450054</c:v>
                </c:pt>
                <c:pt idx="6">
                  <c:v>17.553099792095381</c:v>
                </c:pt>
                <c:pt idx="7">
                  <c:v>-10.331544930831127</c:v>
                </c:pt>
                <c:pt idx="8">
                  <c:v>25.690327572924627</c:v>
                </c:pt>
                <c:pt idx="9">
                  <c:v>31.328038926114051</c:v>
                </c:pt>
                <c:pt idx="10">
                  <c:v>1.0333333333333334</c:v>
                </c:pt>
                <c:pt idx="11">
                  <c:v>9.2087319231704328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7C-42C0-927E-9C57BFF69A4C}"/>
            </c:ext>
          </c:extLst>
        </c:ser>
        <c:ser>
          <c:idx val="3"/>
          <c:order val="3"/>
          <c:tx>
            <c:strRef>
              <c:f>'CO2 sans juin'!$BB$12</c:f>
              <c:strCache>
                <c:ptCount val="1"/>
                <c:pt idx="0">
                  <c:v>GLN-C+</c:v>
                </c:pt>
              </c:strCache>
            </c:strRef>
          </c:tx>
          <c:spPr>
            <a:ln w="4127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juin'!$BC$13:$BN$13</c:f>
                <c:numCache>
                  <c:formatCode>General</c:formatCode>
                  <c:ptCount val="12"/>
                  <c:pt idx="0">
                    <c:v>3.0603404002615227</c:v>
                  </c:pt>
                  <c:pt idx="1">
                    <c:v>2.7425485890987868</c:v>
                  </c:pt>
                  <c:pt idx="2">
                    <c:v>5.8293900095604716</c:v>
                  </c:pt>
                  <c:pt idx="3">
                    <c:v>7.864814707767418</c:v>
                  </c:pt>
                  <c:pt idx="4">
                    <c:v>7.9194081788898778</c:v>
                  </c:pt>
                  <c:pt idx="5">
                    <c:v>12.548187493015542</c:v>
                  </c:pt>
                  <c:pt idx="6">
                    <c:v>15.579218277771025</c:v>
                  </c:pt>
                  <c:pt idx="7">
                    <c:v>8.3982903090070131</c:v>
                  </c:pt>
                  <c:pt idx="8">
                    <c:v>7.2006621549974259</c:v>
                  </c:pt>
                  <c:pt idx="9">
                    <c:v>3.9824464189214237</c:v>
                  </c:pt>
                  <c:pt idx="10">
                    <c:v>1.2189476335484344</c:v>
                  </c:pt>
                  <c:pt idx="11">
                    <c:v>10.544302741843357</c:v>
                  </c:pt>
                </c:numCache>
              </c:numRef>
            </c:plus>
            <c:minus>
              <c:numRef>
                <c:f>'CO2 sans juin'!$BC$13:$BN$13</c:f>
                <c:numCache>
                  <c:formatCode>General</c:formatCode>
                  <c:ptCount val="12"/>
                  <c:pt idx="0">
                    <c:v>3.0603404002615227</c:v>
                  </c:pt>
                  <c:pt idx="1">
                    <c:v>2.7425485890987868</c:v>
                  </c:pt>
                  <c:pt idx="2">
                    <c:v>5.8293900095604716</c:v>
                  </c:pt>
                  <c:pt idx="3">
                    <c:v>7.864814707767418</c:v>
                  </c:pt>
                  <c:pt idx="4">
                    <c:v>7.9194081788898778</c:v>
                  </c:pt>
                  <c:pt idx="5">
                    <c:v>12.548187493015542</c:v>
                  </c:pt>
                  <c:pt idx="6">
                    <c:v>15.579218277771025</c:v>
                  </c:pt>
                  <c:pt idx="7">
                    <c:v>8.3982903090070131</c:v>
                  </c:pt>
                  <c:pt idx="8">
                    <c:v>7.2006621549974259</c:v>
                  </c:pt>
                  <c:pt idx="9">
                    <c:v>3.9824464189214237</c:v>
                  </c:pt>
                  <c:pt idx="10">
                    <c:v>1.2189476335484344</c:v>
                  </c:pt>
                  <c:pt idx="11">
                    <c:v>10.544302741843357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juin'!$BC$12:$BN$12</c:f>
              <c:numCache>
                <c:formatCode>General</c:formatCode>
                <c:ptCount val="12"/>
                <c:pt idx="0">
                  <c:v>9.7668678013592594</c:v>
                </c:pt>
                <c:pt idx="1">
                  <c:v>14.67419610392724</c:v>
                </c:pt>
                <c:pt idx="2">
                  <c:v>21.445057784332512</c:v>
                </c:pt>
                <c:pt idx="3">
                  <c:v>63.594175838983446</c:v>
                </c:pt>
                <c:pt idx="4">
                  <c:v>29.600560728058806</c:v>
                </c:pt>
                <c:pt idx="5">
                  <c:v>40.348184226312206</c:v>
                </c:pt>
                <c:pt idx="6">
                  <c:v>14.400612506380256</c:v>
                </c:pt>
                <c:pt idx="7">
                  <c:v>-7.9284325720730058</c:v>
                </c:pt>
                <c:pt idx="8">
                  <c:v>21.90322100959099</c:v>
                </c:pt>
                <c:pt idx="9">
                  <c:v>37.69617687123592</c:v>
                </c:pt>
                <c:pt idx="10">
                  <c:v>3.4833333333333338</c:v>
                </c:pt>
                <c:pt idx="11">
                  <c:v>7.6789671460589553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7C-42C0-927E-9C57BFF69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9020992"/>
        <c:axId val="449021384"/>
      </c:lineChart>
      <c:catAx>
        <c:axId val="4490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449021384"/>
        <c:crosses val="autoZero"/>
        <c:auto val="0"/>
        <c:lblAlgn val="ctr"/>
        <c:lblOffset val="100"/>
        <c:noMultiLvlLbl val="0"/>
      </c:catAx>
      <c:valAx>
        <c:axId val="4490213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fr-FR"/>
          </a:p>
        </c:txPr>
        <c:crossAx val="449020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'CO2 sans juin'!$BB$6</c:f>
              <c:strCache>
                <c:ptCount val="1"/>
                <c:pt idx="0">
                  <c:v>GN-C+</c:v>
                </c:pt>
              </c:strCache>
            </c:strRef>
          </c:tx>
          <c:spPr>
            <a:ln w="38100">
              <a:solidFill>
                <a:srgbClr val="F490CC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plus>
            <c:minus>
              <c:numRef>
                <c:f>'CO2 sans juin'!$BC$7:$BN$7</c:f>
                <c:numCache>
                  <c:formatCode>General</c:formatCode>
                  <c:ptCount val="12"/>
                  <c:pt idx="0">
                    <c:v>1.4257199613224776</c:v>
                  </c:pt>
                  <c:pt idx="1">
                    <c:v>2.2457092990242939</c:v>
                  </c:pt>
                  <c:pt idx="2">
                    <c:v>2.2114562973022118</c:v>
                  </c:pt>
                  <c:pt idx="3">
                    <c:v>3.0987345894271123</c:v>
                  </c:pt>
                  <c:pt idx="4">
                    <c:v>10.201277265539447</c:v>
                  </c:pt>
                  <c:pt idx="5">
                    <c:v>14.239563281231375</c:v>
                  </c:pt>
                  <c:pt idx="6">
                    <c:v>7.2872060121891762</c:v>
                  </c:pt>
                  <c:pt idx="7">
                    <c:v>4.2550139469688553</c:v>
                  </c:pt>
                  <c:pt idx="8">
                    <c:v>7.3126160300064091</c:v>
                  </c:pt>
                  <c:pt idx="9">
                    <c:v>15.085431037654512</c:v>
                  </c:pt>
                  <c:pt idx="10">
                    <c:v>1.449629262949671</c:v>
                  </c:pt>
                  <c:pt idx="11">
                    <c:v>8.2054124531834471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juin'!$BC$6:$BN$6</c:f>
              <c:numCache>
                <c:formatCode>General</c:formatCode>
                <c:ptCount val="12"/>
                <c:pt idx="0">
                  <c:v>8.2865615165069393</c:v>
                </c:pt>
                <c:pt idx="1">
                  <c:v>13.233326715954533</c:v>
                </c:pt>
                <c:pt idx="2">
                  <c:v>16.049795954044487</c:v>
                </c:pt>
                <c:pt idx="3">
                  <c:v>44.387710663982695</c:v>
                </c:pt>
                <c:pt idx="4">
                  <c:v>29.298254421033022</c:v>
                </c:pt>
                <c:pt idx="5">
                  <c:v>8.9834183477963148</c:v>
                </c:pt>
                <c:pt idx="6">
                  <c:v>5.8468579820864637</c:v>
                </c:pt>
                <c:pt idx="7">
                  <c:v>-5.923880790118929</c:v>
                </c:pt>
                <c:pt idx="8">
                  <c:v>44.121449950444529</c:v>
                </c:pt>
                <c:pt idx="9">
                  <c:v>24.273180776596693</c:v>
                </c:pt>
                <c:pt idx="10">
                  <c:v>6.7474999999999996</c:v>
                </c:pt>
                <c:pt idx="11" formatCode="0.00">
                  <c:v>7.9506094724339533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47-4EC2-B740-1A47319DECF9}"/>
            </c:ext>
          </c:extLst>
        </c:ser>
        <c:ser>
          <c:idx val="1"/>
          <c:order val="1"/>
          <c:tx>
            <c:strRef>
              <c:f>'CO2 sans juin'!$BB$8</c:f>
              <c:strCache>
                <c:ptCount val="1"/>
                <c:pt idx="0">
                  <c:v>GN-C-</c:v>
                </c:pt>
              </c:strCache>
            </c:strRef>
          </c:tx>
          <c:spPr>
            <a:ln w="41275">
              <a:solidFill>
                <a:srgbClr val="9B2965"/>
              </a:solidFill>
              <a:prstDash val="dash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plus>
            <c:minus>
              <c:numRef>
                <c:f>'CO2 sans juin'!$BC$9:$BN$9</c:f>
                <c:numCache>
                  <c:formatCode>General</c:formatCode>
                  <c:ptCount val="12"/>
                  <c:pt idx="0">
                    <c:v>2.4958320065563284</c:v>
                  </c:pt>
                  <c:pt idx="1">
                    <c:v>2.4805007103205217</c:v>
                  </c:pt>
                  <c:pt idx="2">
                    <c:v>1.0987651374080141</c:v>
                  </c:pt>
                  <c:pt idx="3">
                    <c:v>7.2402846834762471</c:v>
                  </c:pt>
                  <c:pt idx="4">
                    <c:v>6.2415597965233172</c:v>
                  </c:pt>
                  <c:pt idx="5">
                    <c:v>6.3232821369222245</c:v>
                  </c:pt>
                  <c:pt idx="6">
                    <c:v>3.8392621141319889</c:v>
                  </c:pt>
                  <c:pt idx="7">
                    <c:v>8.2568671033224597</c:v>
                  </c:pt>
                  <c:pt idx="8">
                    <c:v>7.9235229790283759</c:v>
                  </c:pt>
                  <c:pt idx="9">
                    <c:v>6.4737934480658641</c:v>
                  </c:pt>
                  <c:pt idx="10">
                    <c:v>1.259179627111769</c:v>
                  </c:pt>
                  <c:pt idx="11">
                    <c:v>4.9675882605422688</c:v>
                  </c:pt>
                </c:numCache>
              </c:numRef>
            </c:minus>
          </c:errBars>
          <c:cat>
            <c:strRef>
              <c:f>'CO2 sans juin'!$BC$5:$BN$5</c:f>
              <c:strCache>
                <c:ptCount val="12"/>
                <c:pt idx="0">
                  <c:v>14-déc.</c:v>
                </c:pt>
                <c:pt idx="1">
                  <c:v>8-févr.</c:v>
                </c:pt>
                <c:pt idx="2">
                  <c:v>12-mars</c:v>
                </c:pt>
                <c:pt idx="3">
                  <c:v>11-avr.</c:v>
                </c:pt>
                <c:pt idx="4">
                  <c:v>24-avr.</c:v>
                </c:pt>
                <c:pt idx="5">
                  <c:v>12-mai</c:v>
                </c:pt>
                <c:pt idx="6">
                  <c:v>25-mai</c:v>
                </c:pt>
                <c:pt idx="7">
                  <c:v>12-juil.</c:v>
                </c:pt>
                <c:pt idx="8">
                  <c:v>2 aout</c:v>
                </c:pt>
                <c:pt idx="9">
                  <c:v>31 aout</c:v>
                </c:pt>
                <c:pt idx="10">
                  <c:v>19-sept</c:v>
                </c:pt>
                <c:pt idx="11">
                  <c:v>12-oct</c:v>
                </c:pt>
              </c:strCache>
            </c:strRef>
          </c:cat>
          <c:val>
            <c:numRef>
              <c:f>'CO2 sans juin'!$BC$8:$BN$8</c:f>
              <c:numCache>
                <c:formatCode>General</c:formatCode>
                <c:ptCount val="12"/>
                <c:pt idx="0">
                  <c:v>4.7622110872979722</c:v>
                </c:pt>
                <c:pt idx="1">
                  <c:v>7.8188112720594853</c:v>
                </c:pt>
                <c:pt idx="2">
                  <c:v>11.464705565690466</c:v>
                </c:pt>
                <c:pt idx="3">
                  <c:v>41.78211083170612</c:v>
                </c:pt>
                <c:pt idx="4">
                  <c:v>19.274748372835333</c:v>
                </c:pt>
                <c:pt idx="5">
                  <c:v>27.840295570965957</c:v>
                </c:pt>
                <c:pt idx="6">
                  <c:v>18.695143323984418</c:v>
                </c:pt>
                <c:pt idx="7">
                  <c:v>10.915293046494899</c:v>
                </c:pt>
                <c:pt idx="8">
                  <c:v>33.287898278102702</c:v>
                </c:pt>
                <c:pt idx="9">
                  <c:v>15.182499940913525</c:v>
                </c:pt>
                <c:pt idx="10">
                  <c:v>0.38</c:v>
                </c:pt>
                <c:pt idx="11">
                  <c:v>4.3769342453038753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47-4EC2-B740-1A47319DE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8738336"/>
        <c:axId val="378732456"/>
      </c:lineChart>
      <c:catAx>
        <c:axId val="37873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378732456"/>
        <c:crosses val="autoZero"/>
        <c:auto val="0"/>
        <c:lblAlgn val="ctr"/>
        <c:lblOffset val="100"/>
        <c:noMultiLvlLbl val="0"/>
      </c:catAx>
      <c:valAx>
        <c:axId val="3787324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fr-FR"/>
          </a:p>
        </c:txPr>
        <c:crossAx val="378738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B308C-1769-40AC-AD05-ED1E5FD6844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F1FE2-0B21-4697-BB70-6A4E272E34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9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EBFE-0B51-4976-95C5-F3DC501301FC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0239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546A-3992-42DC-BA15-EC7B68A87EA1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7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673D5-8427-4D6B-BD2E-3FBAAC2CB5A5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1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0719-9B92-4F9E-B395-E7F5A983291A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461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59FC-67C2-42C3-9455-54154474AFF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2675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9C81-90DC-404F-B410-7F408B6384BB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7B67-0F54-4C9A-B841-860F50A39B30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389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7732-FC90-49A6-9066-E3573FF8DE6C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1137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9CE8-CD0A-4BD3-AAF5-9B9057C63225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39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1E4AE-6CAA-4389-A309-02F4251D750F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21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918A-028F-4FD6-A8A6-D54B7A4508B7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391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7BF8-BD09-4C52-B1CA-521617DD2828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30951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7904-4B88-476B-8841-1DCE96E1FC1F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01800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C52D-5703-42C2-9993-35FAC4D43FFD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7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D311-1EC1-4752-B539-9E11B9EF28E1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05CB-2CB8-496E-9F5B-DB3F8686012A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1122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429B-0EAD-4B27-ACA4-3C1F0D77EE9F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91062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A6FE-0EEB-409B-AD2B-C40DE8092995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9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3306-B33A-41F5-B58D-EA7432008127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23121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57153-6856-4CBC-8A6D-CA16A24C592D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6554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091-F8C6-402D-B7EA-5319B885CDB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47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94D-5353-4E95-AEB4-F529D23DB31D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0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E3E0-0EBA-4C78-A96F-A085C19CBA4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A196-4829-4CBA-BD46-53A0516166E2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46864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CCF-35A7-4316-A7E3-E16842F35A00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14234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41A1-3D99-4AC4-8F51-2DEEB953FC41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7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1FC5-BDF6-4149-8977-CCC24C906176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65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B1F7-8FEC-4558-B0B5-1C9E81CC485A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9458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A099-3300-4106-A013-403C961723CB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8171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7EF-9A4C-4786-A9E0-D6FAADE7CB1B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34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675A-1B37-41B5-B66A-35B653AA84E2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8915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64A2-D477-4C08-B8C9-179E4AF5E406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6295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B4C8-DA64-4895-BC8C-4C2F125C83EC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7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A115-6D84-4D2C-99C7-6F2EE2B939DC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2432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887-AB30-409E-A0E3-2B0682BE8C0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02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0795-7CBD-4C01-9587-9649AFB49AAE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243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CD18-EF3D-48D8-A956-7E0B50A50AC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34983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4BC6-F1FC-45CD-9767-88A2946E92D6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00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F9D3-E9DC-496B-AF04-946692075653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75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53C1-3792-4BAE-9559-61B9315CF5B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459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4568-8A7C-4026-8C28-2F258E7F1967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2856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1D09-E011-4A37-B340-5CA776AA89D7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8B812-FADD-4F2E-BE00-EF40E4982002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3060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2E2C-488B-4F54-99CD-A0096F15F899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959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B833-387B-4A95-A1D4-F283D543DDF6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329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8C4D-5FEE-4C38-A2F2-4BFBE311D265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02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B5F-9E62-4007-8AA1-E8BE3AC025A1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79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7C91-092F-4B75-A23E-A075BFFAAA62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56601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2D1-9627-426E-8CA1-E7E1F69C4BDD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49050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3269-6CDF-47E2-92B9-AF12B669F485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74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4E8F-FFB4-4D05-A78E-8646939A1977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4894-6026-43C4-BA64-F73581E4AEAC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4063-4212-4C4E-BE01-8E8495C07B33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2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412B-E21D-4020-A801-EB93F01487E4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67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968C-9F14-4F16-90AA-B601905D1CF3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8339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EB5CFEE-7130-4E50-833A-6DA031F9F778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78E642-A523-4B6D-B3DD-43CD54240C4E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3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3F3974B-E014-4681-BBCD-E72F8711E4BC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9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19769E5-7DAD-4FC1-B917-700582A49B53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2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ADA137F-7EA9-4818-A7CD-041998B86239}" type="datetime1">
              <a:rPr lang="en-US" smtClean="0">
                <a:solidFill>
                  <a:srgbClr val="696464"/>
                </a:solidFill>
              </a:rPr>
              <a:t>4/23/2018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57A3288-1961-4268-B52C-8309A3A9DB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1340768"/>
            <a:ext cx="7772400" cy="233169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B8661"/>
                </a:solidFill>
              </a:rPr>
              <a:t>The CO</a:t>
            </a:r>
            <a:r>
              <a:rPr lang="en-US" b="1" i="1" baseline="-25000" dirty="0">
                <a:solidFill>
                  <a:srgbClr val="FB8661"/>
                </a:solidFill>
              </a:rPr>
              <a:t>2</a:t>
            </a:r>
            <a:r>
              <a:rPr lang="en-US" b="1" i="1" dirty="0">
                <a:solidFill>
                  <a:srgbClr val="FB8661"/>
                </a:solidFill>
              </a:rPr>
              <a:t>-induced acceleration of soil organic carbon mineralization counteracted by </a:t>
            </a:r>
            <a:r>
              <a:rPr lang="en-US" b="1" i="1" dirty="0" smtClean="0">
                <a:solidFill>
                  <a:srgbClr val="FB8661"/>
                </a:solidFill>
              </a:rPr>
              <a:t>legumes</a:t>
            </a:r>
            <a:r>
              <a:rPr lang="en-US" dirty="0">
                <a:solidFill>
                  <a:srgbClr val="FB8661"/>
                </a:solidFill>
              </a:rPr>
              <a:t/>
            </a:r>
            <a:br>
              <a:rPr lang="en-US" dirty="0">
                <a:solidFill>
                  <a:srgbClr val="FB8661"/>
                </a:solidFill>
              </a:rPr>
            </a:br>
            <a:endParaRPr lang="en-US" dirty="0">
              <a:solidFill>
                <a:srgbClr val="FB866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3999" cy="835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18" y="6544460"/>
            <a:ext cx="735161" cy="27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65" y="6294524"/>
            <a:ext cx="570953" cy="2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64" y="6544460"/>
            <a:ext cx="572754" cy="24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Symboles-tripode-CMJ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24" y="6338085"/>
            <a:ext cx="545747" cy="206536"/>
          </a:xfrm>
          <a:prstGeom prst="rect">
            <a:avLst/>
          </a:prstGeom>
        </p:spPr>
      </p:pic>
      <p:pic>
        <p:nvPicPr>
          <p:cNvPr id="3074" name="Picture 2" descr="header-WORKSHO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6"/>
          <a:stretch/>
        </p:blipFill>
        <p:spPr bwMode="auto">
          <a:xfrm>
            <a:off x="-21704" y="9563"/>
            <a:ext cx="2357807" cy="8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504" y="6190456"/>
            <a:ext cx="7632848" cy="83894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CROS Camille,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ALVAREZ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Gaël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 KEUPER Frida,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REVAILLOT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Sandrine, FALCIMAGNE Robert, SALCEDO Alexandre,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FONTAINE 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Sébastien</a:t>
            </a:r>
            <a:endParaRPr lang="en-US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35496" y="6237312"/>
            <a:ext cx="457200" cy="457200"/>
          </a:xfrm>
        </p:spPr>
        <p:txBody>
          <a:bodyPr/>
          <a:lstStyle/>
          <a:p>
            <a:fld id="{757A3288-1961-4268-B52C-8309A3A9DB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_4961-1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18717" r="24643" b="4568"/>
          <a:stretch/>
        </p:blipFill>
        <p:spPr bwMode="auto">
          <a:xfrm>
            <a:off x="187710" y="1388395"/>
            <a:ext cx="3405180" cy="23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5" y="4367980"/>
            <a:ext cx="3436189" cy="227432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 rot="5400000">
            <a:off x="-41942" y="3979896"/>
            <a:ext cx="1132482" cy="50620"/>
          </a:xfrm>
          <a:prstGeom prst="rightArrow">
            <a:avLst/>
          </a:prstGeom>
          <a:solidFill>
            <a:schemeClr val="accent2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900533" y="3696990"/>
            <a:ext cx="224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baseline="30000" dirty="0" smtClean="0"/>
              <a:t>13</a:t>
            </a:r>
            <a:r>
              <a:rPr lang="en-US" b="1" dirty="0" smtClean="0"/>
              <a:t>C-depleted 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 of fossil-fuel origin</a:t>
            </a:r>
            <a:endParaRPr lang="fr-FR" b="1" dirty="0"/>
          </a:p>
        </p:txBody>
      </p:sp>
      <p:sp>
        <p:nvSpPr>
          <p:cNvPr id="25" name="Rectangle 24"/>
          <p:cNvSpPr/>
          <p:nvPr/>
        </p:nvSpPr>
        <p:spPr>
          <a:xfrm>
            <a:off x="4826223" y="1522418"/>
            <a:ext cx="3101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>
                <a:sym typeface="Wingdings" panose="05000000000000000000" pitchFamily="2" charset="2"/>
              </a:rPr>
              <a:t>Tracing</a:t>
            </a:r>
            <a:r>
              <a:rPr lang="fr-FR" b="1" dirty="0" smtClean="0">
                <a:sym typeface="Wingdings" panose="05000000000000000000" pitchFamily="2" charset="2"/>
              </a:rPr>
              <a:t> source of </a:t>
            </a:r>
            <a:r>
              <a:rPr lang="fr-FR" b="1" dirty="0" err="1" smtClean="0">
                <a:sym typeface="Wingdings" panose="05000000000000000000" pitchFamily="2" charset="2"/>
              </a:rPr>
              <a:t>respired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c</a:t>
            </a:r>
            <a:r>
              <a:rPr lang="fr-FR" b="1" dirty="0" err="1" smtClean="0">
                <a:sym typeface="Wingdings" panose="05000000000000000000" pitchFamily="2" charset="2"/>
              </a:rPr>
              <a:t>arbon</a:t>
            </a:r>
            <a:r>
              <a:rPr lang="fr-FR" b="1" dirty="0" smtClean="0">
                <a:sym typeface="Wingdings" panose="05000000000000000000" pitchFamily="2" charset="2"/>
              </a:rPr>
              <a:t>  in </a:t>
            </a:r>
            <a:r>
              <a:rPr lang="fr-FR" b="1" dirty="0" err="1" smtClean="0">
                <a:sym typeface="Wingdings" panose="05000000000000000000" pitchFamily="2" charset="2"/>
              </a:rPr>
              <a:t>presence</a:t>
            </a:r>
            <a:r>
              <a:rPr lang="fr-FR" b="1" dirty="0" smtClean="0">
                <a:sym typeface="Wingdings" panose="05000000000000000000" pitchFamily="2" charset="2"/>
              </a:rPr>
              <a:t> of living plants</a:t>
            </a:r>
            <a:endParaRPr lang="fr-FR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9" t="21833" r="40644" b="21098"/>
          <a:stretch/>
        </p:blipFill>
        <p:spPr bwMode="auto">
          <a:xfrm>
            <a:off x="5550572" y="2488389"/>
            <a:ext cx="1552634" cy="317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vers le bas 2"/>
          <p:cNvSpPr/>
          <p:nvPr/>
        </p:nvSpPr>
        <p:spPr>
          <a:xfrm>
            <a:off x="6357796" y="2806100"/>
            <a:ext cx="120759" cy="46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012160" y="338725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13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endParaRPr lang="fr-FR" b="1" dirty="0"/>
          </a:p>
        </p:txBody>
      </p:sp>
      <p:pic>
        <p:nvPicPr>
          <p:cNvPr id="5125" name="Picture 5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51" y="4249363"/>
            <a:ext cx="700502" cy="7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èche vers le bas 29"/>
          <p:cNvSpPr/>
          <p:nvPr/>
        </p:nvSpPr>
        <p:spPr>
          <a:xfrm>
            <a:off x="6371214" y="3814212"/>
            <a:ext cx="120759" cy="46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e bas 30"/>
          <p:cNvSpPr/>
          <p:nvPr/>
        </p:nvSpPr>
        <p:spPr>
          <a:xfrm>
            <a:off x="6344676" y="4987527"/>
            <a:ext cx="120759" cy="383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courbée vers la gauche 11"/>
          <p:cNvSpPr/>
          <p:nvPr/>
        </p:nvSpPr>
        <p:spPr>
          <a:xfrm>
            <a:off x="7361951" y="5445224"/>
            <a:ext cx="285064" cy="8667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Flèche courbée vers la gauche 59"/>
          <p:cNvSpPr/>
          <p:nvPr/>
        </p:nvSpPr>
        <p:spPr>
          <a:xfrm flipH="1" flipV="1">
            <a:off x="4932040" y="5445224"/>
            <a:ext cx="285064" cy="8667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105873" y="5885193"/>
            <a:ext cx="2326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>
                <a:sym typeface="Wingdings" panose="05000000000000000000" pitchFamily="2" charset="2"/>
              </a:rPr>
              <a:t>Follow</a:t>
            </a:r>
            <a:r>
              <a:rPr lang="fr-FR" sz="1600" b="1" dirty="0" smtClean="0">
                <a:sym typeface="Wingdings" panose="05000000000000000000" pitchFamily="2" charset="2"/>
              </a:rPr>
              <a:t> humification and Rhizosphere </a:t>
            </a:r>
            <a:r>
              <a:rPr lang="fr-FR" sz="1600" b="1" dirty="0">
                <a:sym typeface="Wingdings" panose="05000000000000000000" pitchFamily="2" charset="2"/>
              </a:rPr>
              <a:t>P</a:t>
            </a:r>
            <a:r>
              <a:rPr lang="fr-FR" sz="1600" b="1" dirty="0" smtClean="0">
                <a:sym typeface="Wingdings" panose="05000000000000000000" pitchFamily="2" charset="2"/>
              </a:rPr>
              <a:t>riming Effect</a:t>
            </a:r>
            <a:endParaRPr lang="fr-FR" sz="1600" b="1" dirty="0" smtClean="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498988" y="116632"/>
            <a:ext cx="8537507" cy="1143000"/>
          </a:xfrm>
          <a:prstGeom prst="rect">
            <a:avLst/>
          </a:prstGeom>
        </p:spPr>
        <p:txBody>
          <a:bodyPr bIns="91440" anchor="b" anchorCtr="0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devices</a:t>
            </a:r>
            <a:endParaRPr lang="fr-FR" dirty="0" smtClean="0"/>
          </a:p>
          <a:p>
            <a:r>
              <a:rPr lang="fr-FR" dirty="0" smtClean="0"/>
              <a:t>                                 </a:t>
            </a:r>
            <a:r>
              <a:rPr lang="fr-FR" u="sng" dirty="0" err="1" smtClean="0"/>
              <a:t>Labeling</a:t>
            </a:r>
            <a:r>
              <a:rPr lang="fr-FR" u="sng" dirty="0" smtClean="0"/>
              <a:t> </a:t>
            </a:r>
            <a:r>
              <a:rPr lang="fr-FR" u="sng" dirty="0" err="1"/>
              <a:t>platform</a:t>
            </a:r>
            <a:r>
              <a:rPr lang="en-US" u="sng" dirty="0"/>
              <a:t> (</a:t>
            </a:r>
            <a:r>
              <a:rPr lang="en-US" u="sng" baseline="30000" dirty="0"/>
              <a:t>13</a:t>
            </a:r>
            <a:r>
              <a:rPr lang="en-US" u="sng" dirty="0"/>
              <a:t>CO</a:t>
            </a:r>
            <a:r>
              <a:rPr lang="en-US" u="sng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498988" y="116632"/>
            <a:ext cx="8537507" cy="114300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400" dirty="0" err="1" smtClean="0"/>
              <a:t>Experimental</a:t>
            </a:r>
            <a:r>
              <a:rPr lang="fr-FR" sz="3400" dirty="0" smtClean="0"/>
              <a:t> </a:t>
            </a:r>
            <a:r>
              <a:rPr lang="fr-FR" sz="3400" dirty="0" err="1" smtClean="0"/>
              <a:t>devices</a:t>
            </a:r>
            <a:endParaRPr lang="fr-FR" sz="3400" dirty="0" smtClean="0"/>
          </a:p>
          <a:p>
            <a:r>
              <a:rPr lang="fr-FR" sz="3400" dirty="0" smtClean="0"/>
              <a:t>                         </a:t>
            </a:r>
            <a:r>
              <a:rPr lang="fr-FR" sz="3400" u="sng" dirty="0" smtClean="0"/>
              <a:t>Gaz exchanges </a:t>
            </a:r>
            <a:r>
              <a:rPr lang="fr-FR" sz="3400" u="sng" dirty="0" err="1" smtClean="0"/>
              <a:t>measurements</a:t>
            </a:r>
            <a:endParaRPr lang="en-US" sz="3400" u="sng" dirty="0"/>
          </a:p>
        </p:txBody>
      </p:sp>
      <p:grpSp>
        <p:nvGrpSpPr>
          <p:cNvPr id="2" name="Groupe 1"/>
          <p:cNvGrpSpPr/>
          <p:nvPr/>
        </p:nvGrpSpPr>
        <p:grpSpPr>
          <a:xfrm flipH="1">
            <a:off x="396344" y="1644915"/>
            <a:ext cx="1552634" cy="3172859"/>
            <a:chOff x="4805162" y="1963151"/>
            <a:chExt cx="1552634" cy="317285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79" t="21833" r="40644" b="21098"/>
            <a:stretch/>
          </p:blipFill>
          <p:spPr bwMode="auto">
            <a:xfrm>
              <a:off x="4805162" y="1963151"/>
              <a:ext cx="1552634" cy="317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lèche vers le bas 2"/>
            <p:cNvSpPr/>
            <p:nvPr/>
          </p:nvSpPr>
          <p:spPr>
            <a:xfrm>
              <a:off x="5612386" y="2280862"/>
              <a:ext cx="120759" cy="468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266750" y="2862013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/>
                <a:t>13</a:t>
              </a:r>
              <a:r>
                <a:rPr lang="en-US" b="1" dirty="0"/>
                <a:t>CO</a:t>
              </a:r>
              <a:r>
                <a:rPr lang="en-US" b="1" baseline="-25000" dirty="0"/>
                <a:t>2</a:t>
              </a:r>
              <a:endParaRPr lang="fr-FR" b="1" dirty="0"/>
            </a:p>
          </p:txBody>
        </p:sp>
        <p:pic>
          <p:nvPicPr>
            <p:cNvPr id="5125" name="Picture 5" descr="Afficher l'image d'orig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041" y="3724125"/>
              <a:ext cx="700502" cy="724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lèche vers le bas 29"/>
            <p:cNvSpPr/>
            <p:nvPr/>
          </p:nvSpPr>
          <p:spPr>
            <a:xfrm>
              <a:off x="5625804" y="3288974"/>
              <a:ext cx="120759" cy="468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 vers le bas 16"/>
            <p:cNvSpPr/>
            <p:nvPr/>
          </p:nvSpPr>
          <p:spPr>
            <a:xfrm rot="5400000">
              <a:off x="5054307" y="4142404"/>
              <a:ext cx="120759" cy="383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1" b="11466"/>
          <a:stretch/>
        </p:blipFill>
        <p:spPr bwMode="auto">
          <a:xfrm>
            <a:off x="2768310" y="1945412"/>
            <a:ext cx="2259920" cy="251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0251" b="25616"/>
          <a:stretch/>
        </p:blipFill>
        <p:spPr bwMode="auto">
          <a:xfrm>
            <a:off x="2123728" y="4795068"/>
            <a:ext cx="4936331" cy="18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lèche vers le bas 21"/>
          <p:cNvSpPr/>
          <p:nvPr/>
        </p:nvSpPr>
        <p:spPr>
          <a:xfrm rot="16200000" flipH="1">
            <a:off x="2225931" y="3250725"/>
            <a:ext cx="144015" cy="644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 flipH="1">
            <a:off x="3419872" y="4472776"/>
            <a:ext cx="144015" cy="644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 rot="16200000" flipH="1">
            <a:off x="817473" y="5225257"/>
            <a:ext cx="144015" cy="644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98988" y="554754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r>
              <a:rPr lang="fr-FR" dirty="0" smtClean="0"/>
              <a:t>ir flux</a:t>
            </a:r>
            <a:endParaRPr lang="en-US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582311" y="1616965"/>
            <a:ext cx="2955496" cy="259228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fr-FR" sz="1800" b="1" dirty="0" smtClean="0"/>
          </a:p>
          <a:p>
            <a:r>
              <a:rPr lang="fr-FR" sz="1800" dirty="0" err="1" smtClean="0"/>
              <a:t>Measure</a:t>
            </a:r>
            <a:r>
              <a:rPr lang="fr-FR" sz="1800" dirty="0" smtClean="0"/>
              <a:t> of </a:t>
            </a:r>
            <a:r>
              <a:rPr lang="fr-FR" sz="1800" dirty="0" err="1" smtClean="0"/>
              <a:t>differential</a:t>
            </a:r>
            <a:r>
              <a:rPr lang="fr-FR" sz="1800" dirty="0" smtClean="0"/>
              <a:t> CO</a:t>
            </a:r>
            <a:r>
              <a:rPr lang="fr-FR" sz="1800" baseline="-25000" dirty="0" smtClean="0"/>
              <a:t>2 </a:t>
            </a:r>
            <a:r>
              <a:rPr lang="fr-FR" sz="1800" dirty="0" err="1" smtClean="0"/>
              <a:t>each</a:t>
            </a:r>
            <a:r>
              <a:rPr lang="fr-FR" sz="1800" dirty="0" smtClean="0"/>
              <a:t> 30 minutes on </a:t>
            </a:r>
            <a:r>
              <a:rPr lang="fr-FR" sz="1800" dirty="0" err="1" smtClean="0"/>
              <a:t>each</a:t>
            </a:r>
            <a:r>
              <a:rPr lang="fr-FR" sz="1800" dirty="0" smtClean="0"/>
              <a:t> pots</a:t>
            </a:r>
          </a:p>
          <a:p>
            <a:endParaRPr lang="fr-FR" sz="1800" dirty="0" smtClean="0"/>
          </a:p>
          <a:p>
            <a:r>
              <a:rPr lang="fr-FR" sz="1800" dirty="0" err="1" smtClean="0"/>
              <a:t>Calculation</a:t>
            </a:r>
            <a:r>
              <a:rPr lang="fr-FR" sz="1800" dirty="0" smtClean="0"/>
              <a:t> of net </a:t>
            </a:r>
            <a:r>
              <a:rPr lang="fr-FR" sz="1800" dirty="0" err="1" smtClean="0"/>
              <a:t>ecosystem</a:t>
            </a:r>
            <a:r>
              <a:rPr lang="fr-FR" sz="1800" dirty="0" smtClean="0"/>
              <a:t> exchange</a:t>
            </a:r>
          </a:p>
          <a:p>
            <a:endParaRPr lang="fr-FR" sz="1800" dirty="0" smtClean="0"/>
          </a:p>
          <a:p>
            <a:r>
              <a:rPr lang="fr-FR" sz="1800" dirty="0" err="1" smtClean="0"/>
              <a:t>Deduction</a:t>
            </a:r>
            <a:r>
              <a:rPr lang="fr-FR" sz="1800" dirty="0" smtClean="0"/>
              <a:t> of </a:t>
            </a:r>
            <a:r>
              <a:rPr lang="fr-FR" sz="1800" dirty="0" err="1" smtClean="0"/>
              <a:t>ecosystem</a:t>
            </a:r>
            <a:r>
              <a:rPr lang="fr-FR" sz="1800" dirty="0" smtClean="0"/>
              <a:t> respiration and </a:t>
            </a:r>
            <a:r>
              <a:rPr lang="fr-FR" sz="1800" dirty="0" err="1" smtClean="0"/>
              <a:t>photosynthesis</a:t>
            </a:r>
            <a:endParaRPr lang="fr-FR" sz="1800" dirty="0" smtClean="0"/>
          </a:p>
          <a:p>
            <a:endParaRPr lang="fr-FR" sz="1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999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Effect</a:t>
            </a:r>
            <a:r>
              <a:rPr lang="fr-FR" dirty="0" smtClean="0"/>
              <a:t> of </a:t>
            </a:r>
            <a:r>
              <a:rPr lang="fr-FR" dirty="0" err="1" smtClean="0"/>
              <a:t>eleveted</a:t>
            </a:r>
            <a:r>
              <a:rPr lang="fr-FR" dirty="0" smtClean="0"/>
              <a:t> CO</a:t>
            </a:r>
            <a:r>
              <a:rPr lang="fr-FR" baseline="-25000" dirty="0" smtClean="0"/>
              <a:t>2</a:t>
            </a:r>
            <a:r>
              <a:rPr lang="fr-FR" dirty="0" smtClean="0"/>
              <a:t> on total plant production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957749" y="2205352"/>
            <a:ext cx="2955496" cy="393613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fr-FR" sz="18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 err="1" smtClean="0"/>
              <a:t>Globally</a:t>
            </a:r>
            <a:r>
              <a:rPr lang="fr-FR" sz="1800" dirty="0" smtClean="0"/>
              <a:t> </a:t>
            </a:r>
            <a:r>
              <a:rPr lang="fr-FR" sz="1800" dirty="0" err="1" smtClean="0"/>
              <a:t>higher</a:t>
            </a:r>
            <a:r>
              <a:rPr lang="fr-FR" sz="1800" dirty="0" smtClean="0"/>
              <a:t> plant production in </a:t>
            </a:r>
            <a:r>
              <a:rPr lang="fr-FR" sz="1800" dirty="0" err="1" smtClean="0"/>
              <a:t>elevated</a:t>
            </a:r>
            <a:r>
              <a:rPr lang="fr-FR" sz="1800" dirty="0" smtClean="0"/>
              <a:t> CO</a:t>
            </a:r>
            <a:r>
              <a:rPr lang="fr-FR" sz="1800" baseline="-25000" dirty="0" smtClean="0"/>
              <a:t>2 </a:t>
            </a:r>
            <a:r>
              <a:rPr lang="fr-FR" sz="1800" dirty="0" smtClean="0"/>
              <a:t>(p-value=0,04)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 err="1"/>
              <a:t>After</a:t>
            </a:r>
            <a:r>
              <a:rPr lang="fr-FR" sz="1800" dirty="0"/>
              <a:t> </a:t>
            </a:r>
            <a:r>
              <a:rPr lang="fr-FR" sz="1800" dirty="0" err="1" smtClean="0"/>
              <a:t>summer</a:t>
            </a:r>
            <a:r>
              <a:rPr lang="fr-FR" sz="1800" dirty="0" smtClean="0"/>
              <a:t>, </a:t>
            </a:r>
            <a:r>
              <a:rPr lang="fr-FR" sz="1800" dirty="0"/>
              <a:t>no </a:t>
            </a:r>
            <a:r>
              <a:rPr lang="fr-FR" sz="1800" dirty="0" err="1"/>
              <a:t>significant</a:t>
            </a:r>
            <a:r>
              <a:rPr lang="fr-FR" sz="1800" dirty="0"/>
              <a:t> </a:t>
            </a:r>
            <a:r>
              <a:rPr lang="fr-FR" sz="1800" dirty="0" err="1"/>
              <a:t>difference</a:t>
            </a:r>
            <a:r>
              <a:rPr lang="fr-FR" sz="1800" dirty="0"/>
              <a:t> in </a:t>
            </a:r>
            <a:r>
              <a:rPr lang="fr-FR" sz="1800" dirty="0" err="1" smtClean="0"/>
              <a:t>monocrop</a:t>
            </a:r>
            <a:endParaRPr lang="fr-FR" sz="1800" dirty="0" smtClean="0"/>
          </a:p>
          <a:p>
            <a:pPr marL="0" indent="0">
              <a:buNone/>
            </a:pPr>
            <a:endParaRPr lang="fr-FR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 err="1" smtClean="0"/>
              <a:t>After</a:t>
            </a:r>
            <a:r>
              <a:rPr lang="fr-FR" sz="1800" dirty="0" smtClean="0"/>
              <a:t> one </a:t>
            </a:r>
            <a:r>
              <a:rPr lang="fr-FR" sz="1800" dirty="0" err="1" smtClean="0"/>
              <a:t>year</a:t>
            </a:r>
            <a:r>
              <a:rPr lang="fr-FR" sz="1800" dirty="0" smtClean="0"/>
              <a:t>, </a:t>
            </a:r>
            <a:r>
              <a:rPr lang="fr-FR" sz="1800" dirty="0" err="1"/>
              <a:t>h</a:t>
            </a:r>
            <a:r>
              <a:rPr lang="fr-FR" sz="1800" dirty="0" err="1" smtClean="0"/>
              <a:t>igher</a:t>
            </a:r>
            <a:r>
              <a:rPr lang="fr-FR" sz="1800" dirty="0" smtClean="0"/>
              <a:t> production in </a:t>
            </a:r>
            <a:r>
              <a:rPr lang="fr-FR" sz="1800" dirty="0" err="1" smtClean="0"/>
              <a:t>intercrop</a:t>
            </a:r>
            <a:r>
              <a:rPr lang="fr-FR" sz="1800" dirty="0" smtClean="0"/>
              <a:t> </a:t>
            </a:r>
            <a:r>
              <a:rPr lang="fr-FR" sz="1800" dirty="0" err="1" smtClean="0"/>
              <a:t>than</a:t>
            </a:r>
            <a:r>
              <a:rPr lang="fr-FR" sz="1800" dirty="0" smtClean="0"/>
              <a:t> </a:t>
            </a:r>
            <a:r>
              <a:rPr lang="fr-FR" sz="1800" dirty="0" err="1" smtClean="0"/>
              <a:t>monocrop</a:t>
            </a:r>
            <a:endParaRPr lang="fr-FR" sz="1800" dirty="0" smtClean="0"/>
          </a:p>
          <a:p>
            <a:pPr marL="0" indent="0">
              <a:buNone/>
            </a:pPr>
            <a:endParaRPr lang="fr-FR" sz="1800" b="1" dirty="0" smtClean="0"/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30" name="Groupe 29"/>
          <p:cNvGrpSpPr/>
          <p:nvPr/>
        </p:nvGrpSpPr>
        <p:grpSpPr>
          <a:xfrm>
            <a:off x="149896" y="2285311"/>
            <a:ext cx="5733370" cy="4360323"/>
            <a:chOff x="179513" y="2051556"/>
            <a:chExt cx="5982997" cy="4699104"/>
          </a:xfrm>
        </p:grpSpPr>
        <p:grpSp>
          <p:nvGrpSpPr>
            <p:cNvPr id="26" name="Groupe 25"/>
            <p:cNvGrpSpPr/>
            <p:nvPr/>
          </p:nvGrpSpPr>
          <p:grpSpPr>
            <a:xfrm>
              <a:off x="448350" y="2060848"/>
              <a:ext cx="5714160" cy="4418319"/>
              <a:chOff x="448350" y="2060848"/>
              <a:chExt cx="5714160" cy="4418319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8"/>
              <a:stretch/>
            </p:blipFill>
            <p:spPr bwMode="auto">
              <a:xfrm>
                <a:off x="448350" y="2060848"/>
                <a:ext cx="5714160" cy="4418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5" t="1340" r="40148" b="1523"/>
              <a:stretch/>
            </p:blipFill>
            <p:spPr bwMode="auto">
              <a:xfrm>
                <a:off x="829679" y="2120063"/>
                <a:ext cx="1638044" cy="429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8" r="66990"/>
              <a:stretch/>
            </p:blipFill>
            <p:spPr bwMode="auto">
              <a:xfrm>
                <a:off x="2467724" y="2060848"/>
                <a:ext cx="1755513" cy="4418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ZoneTexte 6"/>
            <p:cNvSpPr txBox="1"/>
            <p:nvPr/>
          </p:nvSpPr>
          <p:spPr>
            <a:xfrm>
              <a:off x="899592" y="550794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ab</a:t>
              </a:r>
              <a:endParaRPr lang="en-US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0" t="56505" r="3331" b="33808"/>
            <a:stretch/>
          </p:blipFill>
          <p:spPr bwMode="auto">
            <a:xfrm>
              <a:off x="732504" y="2236221"/>
              <a:ext cx="494586" cy="166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248605" y="2277886"/>
              <a:ext cx="1233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Intercrop</a:t>
              </a:r>
              <a:r>
                <a:rPr lang="fr-FR" dirty="0" smtClean="0"/>
                <a:t> C-</a:t>
              </a:r>
              <a:endParaRPr lang="en-US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248605" y="2651501"/>
              <a:ext cx="1315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Intercrop</a:t>
              </a:r>
              <a:r>
                <a:rPr lang="fr-FR" dirty="0" smtClean="0"/>
                <a:t> C+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227090" y="3029324"/>
              <a:ext cx="1323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Monocrop</a:t>
              </a:r>
              <a:r>
                <a:rPr lang="fr-FR" dirty="0" smtClean="0"/>
                <a:t> C-</a:t>
              </a:r>
              <a:endParaRPr lang="en-US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240184" y="3366390"/>
              <a:ext cx="1405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Monocrop</a:t>
              </a:r>
              <a:r>
                <a:rPr lang="fr-FR" dirty="0" smtClean="0"/>
                <a:t> C+</a:t>
              </a:r>
              <a:endParaRPr lang="en-US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364994" y="5323274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</a:t>
              </a:r>
              <a:endParaRPr lang="en-US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701339" y="557994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</a:t>
              </a:r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131004" y="5323274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</a:t>
              </a:r>
              <a:endParaRPr lang="en-US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824049" y="5042942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ab</a:t>
              </a:r>
              <a:endParaRPr lang="en-US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451831" y="5195342"/>
              <a:ext cx="272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</a:t>
              </a:r>
              <a:endParaRPr lang="en-US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627784" y="5210616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bc</a:t>
              </a:r>
              <a:endParaRPr lang="en-US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093558" y="4974402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</a:t>
              </a:r>
              <a:endParaRPr lang="en-US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508104" y="4715852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bc</a:t>
              </a:r>
              <a:endParaRPr lang="en-US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163264" y="4931876"/>
              <a:ext cx="272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</a:t>
              </a:r>
              <a:endParaRPr lang="en-US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788024" y="2051556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</a:t>
              </a:r>
              <a:endParaRPr lang="en-US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355976" y="371703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</a:t>
              </a:r>
              <a:endParaRPr lang="en-US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00039" y="6381328"/>
              <a:ext cx="7214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March</a:t>
              </a:r>
              <a:endParaRPr lang="en-US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053748" y="6358981"/>
              <a:ext cx="5355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May</a:t>
              </a:r>
              <a:endParaRPr lang="en-US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804877" y="6358981"/>
              <a:ext cx="10644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November</a:t>
              </a:r>
              <a:endParaRPr lang="en-US" dirty="0"/>
            </a:p>
          </p:txBody>
        </p:sp>
        <p:sp>
          <p:nvSpPr>
            <p:cNvPr id="29" name="ZoneTexte 28"/>
            <p:cNvSpPr txBox="1"/>
            <p:nvPr/>
          </p:nvSpPr>
          <p:spPr>
            <a:xfrm rot="16200000">
              <a:off x="-670945" y="4012641"/>
              <a:ext cx="20702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Total plant </a:t>
              </a:r>
              <a:r>
                <a:rPr lang="fr-FR" dirty="0" err="1" smtClean="0"/>
                <a:t>biomass</a:t>
              </a:r>
              <a:r>
                <a:rPr lang="fr-FR" dirty="0" smtClean="0"/>
                <a:t> (g)</a:t>
              </a:r>
              <a:endParaRPr lang="en-US" dirty="0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1379799" y="1988865"/>
            <a:ext cx="4073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Shoot + </a:t>
            </a:r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biomass</a:t>
            </a:r>
            <a:r>
              <a:rPr lang="fr-FR" dirty="0" smtClean="0"/>
              <a:t> </a:t>
            </a:r>
            <a:r>
              <a:rPr lang="fr-FR" dirty="0" err="1" smtClean="0"/>
              <a:t>along</a:t>
            </a:r>
            <a:r>
              <a:rPr lang="fr-FR" dirty="0" smtClean="0"/>
              <a:t> the </a:t>
            </a:r>
            <a:r>
              <a:rPr lang="fr-FR" dirty="0" err="1" smtClean="0"/>
              <a:t>year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63880" y="2066917"/>
            <a:ext cx="2973750" cy="4453187"/>
            <a:chOff x="1157660" y="310083"/>
            <a:chExt cx="3986494" cy="627017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59" t="29798" r="24566" b="9251"/>
            <a:stretch/>
          </p:blipFill>
          <p:spPr bwMode="auto">
            <a:xfrm>
              <a:off x="1157660" y="310083"/>
              <a:ext cx="2025488" cy="627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21" t="29785" r="4420" b="9263"/>
            <a:stretch/>
          </p:blipFill>
          <p:spPr bwMode="auto">
            <a:xfrm>
              <a:off x="1475656" y="310083"/>
              <a:ext cx="3668498" cy="627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892480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eleveted</a:t>
            </a:r>
            <a:r>
              <a:rPr lang="fr-FR" dirty="0"/>
              <a:t>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smtClean="0"/>
              <a:t>on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err="1" smtClean="0"/>
              <a:t>roots</a:t>
            </a:r>
            <a:r>
              <a:rPr lang="fr-FR" dirty="0" smtClean="0"/>
              <a:t> production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99992" y="2564904"/>
            <a:ext cx="4248472" cy="28612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8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 smtClean="0"/>
              <a:t>On one </a:t>
            </a:r>
            <a:r>
              <a:rPr lang="fr-FR" sz="1800" dirty="0" err="1" smtClean="0"/>
              <a:t>year</a:t>
            </a:r>
            <a:r>
              <a:rPr lang="fr-FR" sz="1800" dirty="0" smtClean="0"/>
              <a:t>, </a:t>
            </a:r>
            <a:r>
              <a:rPr lang="fr-FR" sz="1800" dirty="0" err="1" smtClean="0"/>
              <a:t>higher</a:t>
            </a:r>
            <a:r>
              <a:rPr lang="fr-FR" sz="1800" dirty="0" smtClean="0"/>
              <a:t> </a:t>
            </a:r>
            <a:r>
              <a:rPr lang="fr-FR" sz="1800" dirty="0" err="1" smtClean="0"/>
              <a:t>root</a:t>
            </a:r>
            <a:r>
              <a:rPr lang="fr-FR" sz="1800" dirty="0" smtClean="0"/>
              <a:t> production in </a:t>
            </a:r>
            <a:r>
              <a:rPr lang="fr-FR" sz="1800" dirty="0" err="1" smtClean="0"/>
              <a:t>elevated</a:t>
            </a:r>
            <a:r>
              <a:rPr lang="fr-FR" sz="1800" dirty="0" smtClean="0"/>
              <a:t> CO</a:t>
            </a:r>
            <a:r>
              <a:rPr lang="fr-FR" sz="1800" baseline="-25000" dirty="0" smtClean="0"/>
              <a:t>2 </a:t>
            </a:r>
            <a:r>
              <a:rPr lang="fr-FR" sz="1800" dirty="0" smtClean="0"/>
              <a:t>(p-value=0,002)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>
              <a:buFont typeface="Wingdings" pitchFamily="2" charset="2"/>
              <a:buChar char="à"/>
            </a:pPr>
            <a:r>
              <a:rPr lang="fr-FR" sz="1800" b="1" dirty="0" smtClean="0">
                <a:sym typeface="Wingdings" panose="05000000000000000000" pitchFamily="2" charset="2"/>
              </a:rPr>
              <a:t>The </a:t>
            </a:r>
            <a:r>
              <a:rPr lang="fr-FR" sz="1800" b="1" dirty="0" err="1" smtClean="0">
                <a:sym typeface="Wingdings" panose="05000000000000000000" pitchFamily="2" charset="2"/>
              </a:rPr>
              <a:t>higher</a:t>
            </a:r>
            <a:r>
              <a:rPr lang="fr-FR" sz="1800" b="1" dirty="0" smtClean="0">
                <a:sym typeface="Wingdings" panose="05000000000000000000" pitchFamily="2" charset="2"/>
              </a:rPr>
              <a:t> plant production </a:t>
            </a:r>
            <a:r>
              <a:rPr lang="fr-FR" sz="1800" b="1" dirty="0" err="1" smtClean="0">
                <a:sym typeface="Wingdings" panose="05000000000000000000" pitchFamily="2" charset="2"/>
              </a:rPr>
              <a:t>is</a:t>
            </a:r>
            <a:r>
              <a:rPr lang="fr-FR" sz="1800" b="1" dirty="0" smtClean="0">
                <a:sym typeface="Wingdings" panose="05000000000000000000" pitchFamily="2" charset="2"/>
              </a:rPr>
              <a:t> </a:t>
            </a:r>
            <a:r>
              <a:rPr lang="fr-FR" sz="1800" b="1" dirty="0" err="1" smtClean="0">
                <a:sym typeface="Wingdings" panose="05000000000000000000" pitchFamily="2" charset="2"/>
              </a:rPr>
              <a:t>especially</a:t>
            </a:r>
            <a:r>
              <a:rPr lang="fr-FR" sz="1800" b="1" dirty="0" smtClean="0">
                <a:sym typeface="Wingdings" panose="05000000000000000000" pitchFamily="2" charset="2"/>
              </a:rPr>
              <a:t> due to </a:t>
            </a:r>
            <a:r>
              <a:rPr lang="fr-FR" sz="1800" b="1" dirty="0" err="1" smtClean="0">
                <a:sym typeface="Wingdings" panose="05000000000000000000" pitchFamily="2" charset="2"/>
              </a:rPr>
              <a:t>higher</a:t>
            </a:r>
            <a:r>
              <a:rPr lang="fr-FR" sz="1800" b="1" dirty="0" smtClean="0">
                <a:sym typeface="Wingdings" panose="05000000000000000000" pitchFamily="2" charset="2"/>
              </a:rPr>
              <a:t> </a:t>
            </a:r>
            <a:r>
              <a:rPr lang="fr-FR" sz="1800" b="1" dirty="0" err="1" smtClean="0">
                <a:sym typeface="Wingdings" panose="05000000000000000000" pitchFamily="2" charset="2"/>
              </a:rPr>
              <a:t>root</a:t>
            </a:r>
            <a:r>
              <a:rPr lang="fr-FR" sz="1800" b="1" dirty="0" smtClean="0">
                <a:sym typeface="Wingdings" panose="05000000000000000000" pitchFamily="2" charset="2"/>
              </a:rPr>
              <a:t> </a:t>
            </a:r>
            <a:r>
              <a:rPr lang="fr-FR" sz="1800" b="1" dirty="0" err="1" smtClean="0">
                <a:sym typeface="Wingdings" panose="05000000000000000000" pitchFamily="2" charset="2"/>
              </a:rPr>
              <a:t>investissment</a:t>
            </a:r>
            <a:endParaRPr lang="fr-FR" sz="1800" b="1" dirty="0"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à"/>
            </a:pPr>
            <a:endParaRPr lang="fr-FR" sz="1800" b="1" dirty="0" smtClean="0"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sz="1800" b="1" dirty="0" err="1" smtClean="0">
                <a:sym typeface="Wingdings" panose="05000000000000000000" pitchFamily="2" charset="2"/>
              </a:rPr>
              <a:t>Higher</a:t>
            </a:r>
            <a:r>
              <a:rPr lang="fr-FR" sz="1800" b="1" dirty="0" smtClean="0">
                <a:sym typeface="Wingdings" panose="05000000000000000000" pitchFamily="2" charset="2"/>
              </a:rPr>
              <a:t> </a:t>
            </a:r>
            <a:r>
              <a:rPr lang="fr-FR" sz="1800" b="1" dirty="0" err="1" smtClean="0">
                <a:sym typeface="Wingdings" panose="05000000000000000000" pitchFamily="2" charset="2"/>
              </a:rPr>
              <a:t>soil</a:t>
            </a:r>
            <a:r>
              <a:rPr lang="fr-FR" sz="1800" b="1" dirty="0" smtClean="0">
                <a:sym typeface="Wingdings" panose="05000000000000000000" pitchFamily="2" charset="2"/>
              </a:rPr>
              <a:t> exploration in </a:t>
            </a:r>
            <a:r>
              <a:rPr lang="fr-FR" sz="1800" b="1" dirty="0" err="1" smtClean="0">
                <a:sym typeface="Wingdings" panose="05000000000000000000" pitchFamily="2" charset="2"/>
              </a:rPr>
              <a:t>elevated</a:t>
            </a:r>
            <a:r>
              <a:rPr lang="fr-FR" sz="1800" b="1" dirty="0" smtClean="0">
                <a:sym typeface="Wingdings" panose="05000000000000000000" pitchFamily="2" charset="2"/>
              </a:rPr>
              <a:t> CO</a:t>
            </a:r>
            <a:r>
              <a:rPr lang="fr-FR" sz="1800" b="1" baseline="-25000" dirty="0" smtClean="0">
                <a:sym typeface="Wingdings" panose="05000000000000000000" pitchFamily="2" charset="2"/>
              </a:rPr>
              <a:t>2</a:t>
            </a:r>
            <a:endParaRPr lang="fr-FR" sz="1800" b="1" baseline="-25000" dirty="0" smtClean="0"/>
          </a:p>
          <a:p>
            <a:pPr marL="0" indent="0">
              <a:buFont typeface="Wingdings 2"/>
              <a:buNone/>
            </a:pPr>
            <a:endParaRPr lang="en-US" sz="1800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-94524" y="4108844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biomass</a:t>
            </a:r>
            <a:r>
              <a:rPr lang="fr-FR" dirty="0" smtClean="0"/>
              <a:t> (g)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489797" y="1625126"/>
            <a:ext cx="4666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biomass</a:t>
            </a:r>
            <a:r>
              <a:rPr lang="fr-FR" dirty="0" smtClean="0"/>
              <a:t> production </a:t>
            </a:r>
            <a:r>
              <a:rPr lang="fr-FR" dirty="0" err="1" smtClean="0"/>
              <a:t>including</a:t>
            </a:r>
            <a:r>
              <a:rPr lang="fr-FR" dirty="0" smtClean="0"/>
              <a:t> the 3 </a:t>
            </a:r>
            <a:r>
              <a:rPr lang="fr-FR" dirty="0" err="1" smtClean="0"/>
              <a:t>harvests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2857862" y="1862159"/>
            <a:ext cx="258376" cy="34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1572276" y="335699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419457" y="4948026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baseline="30000" dirty="0" smtClean="0"/>
              <a:t>-</a:t>
            </a:r>
            <a:endParaRPr lang="en-US" baseline="30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642244" y="491576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baseline="30000" dirty="0"/>
              <a:t>+</a:t>
            </a:r>
            <a:endParaRPr lang="en-US" baseline="30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892480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Consequences</a:t>
            </a:r>
            <a:r>
              <a:rPr lang="fr-FR" dirty="0" smtClean="0"/>
              <a:t> of </a:t>
            </a:r>
            <a:r>
              <a:rPr lang="fr-FR" dirty="0" err="1" smtClean="0"/>
              <a:t>root</a:t>
            </a:r>
            <a:r>
              <a:rPr lang="fr-FR" dirty="0" smtClean="0"/>
              <a:t> exploration on </a:t>
            </a:r>
            <a:r>
              <a:rPr lang="fr-FR" dirty="0" err="1" smtClean="0"/>
              <a:t>mineral</a:t>
            </a:r>
            <a:r>
              <a:rPr lang="fr-FR" dirty="0" smtClean="0"/>
              <a:t> N in </a:t>
            </a:r>
            <a:r>
              <a:rPr lang="fr-FR" dirty="0" err="1" smtClean="0"/>
              <a:t>soil</a:t>
            </a: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436749" y="1408498"/>
            <a:ext cx="5575411" cy="4961108"/>
            <a:chOff x="827584" y="1339747"/>
            <a:chExt cx="3963801" cy="496110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1" r="14030"/>
            <a:stretch/>
          </p:blipFill>
          <p:spPr bwMode="auto">
            <a:xfrm>
              <a:off x="827584" y="1339747"/>
              <a:ext cx="3963801" cy="496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7" t="2801" r="41446"/>
            <a:stretch/>
          </p:blipFill>
          <p:spPr bwMode="auto">
            <a:xfrm>
              <a:off x="1187624" y="1339747"/>
              <a:ext cx="1199072" cy="496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2801" r="67829"/>
            <a:stretch/>
          </p:blipFill>
          <p:spPr bwMode="auto">
            <a:xfrm>
              <a:off x="2358634" y="1339747"/>
              <a:ext cx="1164565" cy="496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e 8"/>
          <p:cNvGrpSpPr/>
          <p:nvPr/>
        </p:nvGrpSpPr>
        <p:grpSpPr>
          <a:xfrm>
            <a:off x="4354185" y="1517233"/>
            <a:ext cx="1391744" cy="1215199"/>
            <a:chOff x="799946" y="2264365"/>
            <a:chExt cx="1705168" cy="144612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88" t="56505" r="3331" b="34427"/>
            <a:stretch/>
          </p:blipFill>
          <p:spPr bwMode="auto">
            <a:xfrm>
              <a:off x="799946" y="2264365"/>
              <a:ext cx="345750" cy="14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1166313" y="2303026"/>
              <a:ext cx="1182506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Intercrop</a:t>
              </a:r>
              <a:r>
                <a:rPr lang="fr-FR" dirty="0" smtClean="0"/>
                <a:t> C-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66313" y="2649705"/>
              <a:ext cx="1260849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Intercrop</a:t>
              </a:r>
              <a:r>
                <a:rPr lang="fr-FR" dirty="0" smtClean="0"/>
                <a:t> C+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145695" y="3000289"/>
              <a:ext cx="1268529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Monocrop</a:t>
              </a:r>
              <a:r>
                <a:rPr lang="fr-FR" dirty="0" smtClean="0"/>
                <a:t> C-</a:t>
              </a:r>
              <a:endParaRPr lang="en-US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158243" y="3313054"/>
              <a:ext cx="1346871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Monocrop</a:t>
              </a:r>
              <a:r>
                <a:rPr lang="fr-FR" dirty="0" smtClean="0"/>
                <a:t> C+</a:t>
              </a:r>
              <a:endParaRPr lang="en-US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416821" y="6165304"/>
            <a:ext cx="691378" cy="3427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March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152699" y="6189930"/>
            <a:ext cx="513249" cy="3427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May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4629370" y="6157086"/>
            <a:ext cx="1020047" cy="3427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November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-1455065" y="3624567"/>
            <a:ext cx="3778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Nitrogen</a:t>
            </a:r>
            <a:r>
              <a:rPr lang="fr-FR" dirty="0" smtClean="0"/>
              <a:t> </a:t>
            </a:r>
            <a:r>
              <a:rPr lang="fr-FR" dirty="0" err="1" smtClean="0"/>
              <a:t>mineral</a:t>
            </a:r>
            <a:r>
              <a:rPr lang="fr-FR" dirty="0" smtClean="0"/>
              <a:t> : N0</a:t>
            </a:r>
            <a:r>
              <a:rPr lang="fr-FR" baseline="-25000" dirty="0" smtClean="0"/>
              <a:t>3</a:t>
            </a:r>
            <a:r>
              <a:rPr lang="fr-FR" baseline="30000" dirty="0" smtClean="0"/>
              <a:t>-</a:t>
            </a:r>
            <a:r>
              <a:rPr lang="fr-FR" dirty="0" smtClean="0"/>
              <a:t> +NH</a:t>
            </a:r>
            <a:r>
              <a:rPr lang="fr-FR" baseline="-25000" dirty="0" smtClean="0"/>
              <a:t>4</a:t>
            </a:r>
            <a:r>
              <a:rPr lang="fr-FR" dirty="0" smtClean="0"/>
              <a:t> </a:t>
            </a:r>
            <a:r>
              <a:rPr lang="fr-FR" baseline="30000" dirty="0" smtClean="0"/>
              <a:t>+</a:t>
            </a:r>
            <a:r>
              <a:rPr lang="fr-FR" dirty="0" smtClean="0"/>
              <a:t> (mg/kg)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344255" y="2734132"/>
            <a:ext cx="285115" cy="262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4653211" y="2680703"/>
            <a:ext cx="8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Bare</a:t>
            </a:r>
            <a:r>
              <a:rPr lang="fr-FR" dirty="0" smtClean="0"/>
              <a:t> </a:t>
            </a:r>
            <a:r>
              <a:rPr lang="fr-FR" dirty="0" err="1" smtClean="0"/>
              <a:t>soil</a:t>
            </a:r>
            <a:endParaRPr lang="en-US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6012160" y="2358171"/>
            <a:ext cx="2955496" cy="39361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1800" dirty="0" err="1" smtClean="0"/>
              <a:t>Planted</a:t>
            </a:r>
            <a:r>
              <a:rPr lang="fr-FR" sz="1800" dirty="0" smtClean="0"/>
              <a:t> </a:t>
            </a:r>
            <a:r>
              <a:rPr lang="fr-FR" sz="1800" dirty="0" err="1" smtClean="0"/>
              <a:t>effect</a:t>
            </a:r>
            <a:r>
              <a:rPr lang="fr-FR" sz="180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 err="1" smtClean="0"/>
              <a:t>Fastly</a:t>
            </a:r>
            <a:r>
              <a:rPr lang="fr-FR" sz="1800" dirty="0" smtClean="0"/>
              <a:t> </a:t>
            </a:r>
            <a:r>
              <a:rPr lang="fr-FR" sz="1800" dirty="0" err="1" smtClean="0"/>
              <a:t>mineral</a:t>
            </a:r>
            <a:r>
              <a:rPr lang="fr-FR" sz="1800" dirty="0" smtClean="0"/>
              <a:t> N exhaustion in </a:t>
            </a:r>
            <a:r>
              <a:rPr lang="fr-FR" sz="1800" dirty="0" err="1" smtClean="0"/>
              <a:t>monocrop</a:t>
            </a:r>
            <a:r>
              <a:rPr lang="fr-FR" sz="1800" dirty="0" smtClean="0"/>
              <a:t>  </a:t>
            </a:r>
            <a:r>
              <a:rPr lang="fr-FR" sz="1800" dirty="0" err="1" smtClean="0"/>
              <a:t>elevated</a:t>
            </a:r>
            <a:r>
              <a:rPr lang="fr-FR" sz="1800" dirty="0" smtClean="0"/>
              <a:t>  CO</a:t>
            </a:r>
            <a:r>
              <a:rPr lang="fr-FR" sz="1800" baseline="-25000" dirty="0" smtClean="0"/>
              <a:t>2</a:t>
            </a:r>
            <a:endParaRPr lang="fr-FR" sz="1800" baseline="-250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Font typeface="Wingdings 2"/>
              <a:buNone/>
            </a:pPr>
            <a:endParaRPr lang="fr-FR" sz="1800" dirty="0" smtClean="0"/>
          </a:p>
          <a:p>
            <a:pPr marL="0" indent="0">
              <a:buFont typeface="Wingdings 2"/>
              <a:buNone/>
            </a:pPr>
            <a:r>
              <a:rPr lang="fr-FR" sz="1800" b="1" dirty="0" smtClean="0">
                <a:sym typeface="Wingdings" panose="05000000000000000000" pitchFamily="2" charset="2"/>
              </a:rPr>
              <a:t> In </a:t>
            </a:r>
            <a:r>
              <a:rPr lang="fr-FR" sz="1800" b="1" dirty="0" err="1" smtClean="0">
                <a:sym typeface="Wingdings" panose="05000000000000000000" pitchFamily="2" charset="2"/>
              </a:rPr>
              <a:t>november</a:t>
            </a:r>
            <a:r>
              <a:rPr lang="fr-FR" sz="1800" b="1" dirty="0" smtClean="0">
                <a:sym typeface="Wingdings" panose="05000000000000000000" pitchFamily="2" charset="2"/>
              </a:rPr>
              <a:t> , absence of </a:t>
            </a:r>
            <a:r>
              <a:rPr lang="fr-FR" sz="1800" b="1" dirty="0" err="1" smtClean="0">
                <a:sym typeface="Wingdings" panose="05000000000000000000" pitchFamily="2" charset="2"/>
              </a:rPr>
              <a:t>biomass</a:t>
            </a:r>
            <a:r>
              <a:rPr lang="fr-FR" sz="1800" b="1" dirty="0" smtClean="0">
                <a:sym typeface="Wingdings" panose="05000000000000000000" pitchFamily="2" charset="2"/>
              </a:rPr>
              <a:t> </a:t>
            </a:r>
            <a:r>
              <a:rPr lang="fr-FR" sz="1800" b="1" dirty="0" err="1" smtClean="0">
                <a:sym typeface="Wingdings" panose="05000000000000000000" pitchFamily="2" charset="2"/>
              </a:rPr>
              <a:t>difference</a:t>
            </a:r>
            <a:r>
              <a:rPr lang="fr-FR" sz="1800" b="1" dirty="0" smtClean="0">
                <a:sym typeface="Wingdings" panose="05000000000000000000" pitchFamily="2" charset="2"/>
              </a:rPr>
              <a:t> due to N limitation ?</a:t>
            </a:r>
            <a:endParaRPr lang="fr-FR" sz="1800" b="1" dirty="0" smtClean="0"/>
          </a:p>
          <a:p>
            <a:pPr marL="0" indent="0">
              <a:buFont typeface="Wingdings 2"/>
              <a:buNone/>
            </a:pPr>
            <a:endParaRPr lang="en-US" sz="1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043608" y="1268760"/>
            <a:ext cx="258376" cy="34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3015062" y="544924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26" name="ZoneTexte 25"/>
          <p:cNvSpPr txBox="1"/>
          <p:nvPr/>
        </p:nvSpPr>
        <p:spPr>
          <a:xfrm>
            <a:off x="1346840" y="5373216"/>
            <a:ext cx="27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</a:t>
            </a:r>
            <a:endParaRPr lang="en-US" dirty="0"/>
          </a:p>
        </p:txBody>
      </p:sp>
      <p:sp>
        <p:nvSpPr>
          <p:cNvPr id="27" name="ZoneTexte 26"/>
          <p:cNvSpPr txBox="1"/>
          <p:nvPr/>
        </p:nvSpPr>
        <p:spPr>
          <a:xfrm>
            <a:off x="1574798" y="537321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bc</a:t>
            </a:r>
            <a:endParaRPr lang="en-US" dirty="0"/>
          </a:p>
        </p:txBody>
      </p:sp>
      <p:sp>
        <p:nvSpPr>
          <p:cNvPr id="28" name="ZoneTexte 27"/>
          <p:cNvSpPr txBox="1"/>
          <p:nvPr/>
        </p:nvSpPr>
        <p:spPr>
          <a:xfrm>
            <a:off x="1908004" y="5185975"/>
            <a:ext cx="27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>
            <a:off x="2195736" y="54359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>
            <a:off x="2729448" y="4509120"/>
            <a:ext cx="258376" cy="34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4313624" y="3014287"/>
            <a:ext cx="258376" cy="34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3281732" y="5445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3595634" y="5445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5" name="ZoneTexte 34"/>
          <p:cNvSpPr txBox="1"/>
          <p:nvPr/>
        </p:nvSpPr>
        <p:spPr>
          <a:xfrm>
            <a:off x="3882892" y="544924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6" name="ZoneTexte 35"/>
          <p:cNvSpPr txBox="1"/>
          <p:nvPr/>
        </p:nvSpPr>
        <p:spPr>
          <a:xfrm>
            <a:off x="4606904" y="54043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7" name="ZoneTexte 36"/>
          <p:cNvSpPr txBox="1"/>
          <p:nvPr/>
        </p:nvSpPr>
        <p:spPr>
          <a:xfrm>
            <a:off x="4873574" y="540035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8" name="ZoneTexte 37"/>
          <p:cNvSpPr txBox="1"/>
          <p:nvPr/>
        </p:nvSpPr>
        <p:spPr>
          <a:xfrm>
            <a:off x="5187476" y="540035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>
            <a:off x="5474734" y="54043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061725" y="2029230"/>
            <a:ext cx="285115" cy="38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729448" y="4981245"/>
            <a:ext cx="285614" cy="93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286386" y="3501008"/>
            <a:ext cx="285614" cy="2433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34128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Consequences</a:t>
            </a:r>
            <a:r>
              <a:rPr lang="fr-FR" dirty="0" smtClean="0"/>
              <a:t> of N limitation on RPE</a:t>
            </a:r>
            <a:endParaRPr lang="en-US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193247" y="5563108"/>
            <a:ext cx="7560413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20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err="1" smtClean="0"/>
              <a:t>Globally</a:t>
            </a:r>
            <a:r>
              <a:rPr lang="fr-FR" sz="2000" dirty="0" smtClean="0"/>
              <a:t> </a:t>
            </a:r>
            <a:r>
              <a:rPr lang="fr-FR" sz="2000" dirty="0" err="1" smtClean="0"/>
              <a:t>higher</a:t>
            </a:r>
            <a:r>
              <a:rPr lang="fr-FR" sz="2000" dirty="0" smtClean="0"/>
              <a:t> RPE in </a:t>
            </a:r>
            <a:r>
              <a:rPr lang="fr-FR" sz="2000" dirty="0" err="1" smtClean="0"/>
              <a:t>monocrop</a:t>
            </a:r>
            <a:r>
              <a:rPr lang="fr-FR" sz="2000" dirty="0" smtClean="0"/>
              <a:t> C+ </a:t>
            </a:r>
            <a:r>
              <a:rPr lang="fr-FR" sz="2000" dirty="0" err="1" smtClean="0"/>
              <a:t>compared</a:t>
            </a:r>
            <a:r>
              <a:rPr lang="fr-FR" sz="2000" dirty="0" smtClean="0"/>
              <a:t> to </a:t>
            </a:r>
            <a:r>
              <a:rPr lang="fr-FR" sz="2000" dirty="0" err="1" smtClean="0"/>
              <a:t>monocrop</a:t>
            </a:r>
            <a:r>
              <a:rPr lang="fr-FR" sz="2000" dirty="0" smtClean="0"/>
              <a:t> C-</a:t>
            </a:r>
          </a:p>
        </p:txBody>
      </p:sp>
      <p:grpSp>
        <p:nvGrpSpPr>
          <p:cNvPr id="2048" name="Groupe 2047"/>
          <p:cNvGrpSpPr/>
          <p:nvPr/>
        </p:nvGrpSpPr>
        <p:grpSpPr>
          <a:xfrm>
            <a:off x="323527" y="804879"/>
            <a:ext cx="8228964" cy="4484821"/>
            <a:chOff x="107505" y="2644600"/>
            <a:chExt cx="8228964" cy="4484821"/>
          </a:xfrm>
        </p:grpSpPr>
        <p:graphicFrame>
          <p:nvGraphicFramePr>
            <p:cNvPr id="4" name="Graphique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05330288"/>
                </p:ext>
              </p:extLst>
            </p:nvPr>
          </p:nvGraphicFramePr>
          <p:xfrm>
            <a:off x="380347" y="2644600"/>
            <a:ext cx="7956122" cy="4085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ZoneTexte 11"/>
            <p:cNvSpPr txBox="1"/>
            <p:nvPr/>
          </p:nvSpPr>
          <p:spPr>
            <a:xfrm>
              <a:off x="1540254" y="465313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355032" y="300464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003104" y="302670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224808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68144" y="302241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588224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64288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827093" y="2857392"/>
              <a:ext cx="11865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Close</a:t>
              </a:r>
              <a:r>
                <a:rPr lang="fr-FR" sz="1100" dirty="0" smtClean="0"/>
                <a:t> to alpha= 5%</a:t>
              </a:r>
              <a:endParaRPr lang="en-US" sz="1100" dirty="0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754641" y="2763322"/>
              <a:ext cx="1173634" cy="610651"/>
              <a:chOff x="637972" y="2340921"/>
              <a:chExt cx="2198912" cy="838318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50" t="61036" r="3288" b="33808"/>
              <a:stretch/>
            </p:blipFill>
            <p:spPr bwMode="auto">
              <a:xfrm>
                <a:off x="637972" y="2356947"/>
                <a:ext cx="486497" cy="822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ZoneTexte 27"/>
              <p:cNvSpPr txBox="1"/>
              <p:nvPr/>
            </p:nvSpPr>
            <p:spPr>
              <a:xfrm>
                <a:off x="1174826" y="2340921"/>
                <a:ext cx="1563609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C-</a:t>
                </a:r>
                <a:endParaRPr lang="en-US" sz="14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179382" y="2672209"/>
                <a:ext cx="1657502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C+</a:t>
                </a:r>
                <a:endParaRPr lang="en-US" sz="1400" dirty="0"/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 rot="16200000">
              <a:off x="-870776" y="4374829"/>
              <a:ext cx="2325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RPE (mg  C / </a:t>
              </a:r>
              <a:r>
                <a:rPr lang="fr-FR" dirty="0" err="1" smtClean="0"/>
                <a:t>chambers</a:t>
              </a:r>
              <a:r>
                <a:rPr lang="fr-FR" dirty="0" smtClean="0"/>
                <a:t>)</a:t>
              </a:r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043610" y="676008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267542" y="6760089"/>
              <a:ext cx="3052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Difference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between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C+ vs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C-</a:t>
              </a:r>
              <a:endParaRPr lang="en-US" sz="1200" dirty="0"/>
            </a:p>
          </p:txBody>
        </p:sp>
      </p:grpSp>
      <p:cxnSp>
        <p:nvCxnSpPr>
          <p:cNvPr id="2051" name="Connecteur droit avec flèche 2050"/>
          <p:cNvCxnSpPr/>
          <p:nvPr/>
        </p:nvCxnSpPr>
        <p:spPr>
          <a:xfrm>
            <a:off x="4716016" y="1484784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268349" y="1484784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7209585" y="1484784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331640" y="5301208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475656" y="5116542"/>
            <a:ext cx="633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mowing</a:t>
            </a:r>
            <a:endParaRPr lang="en-US" sz="1200" dirty="0"/>
          </a:p>
        </p:txBody>
      </p:sp>
      <p:sp>
        <p:nvSpPr>
          <p:cNvPr id="2054" name="Espace réservé du numéro de diapositive 20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34128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Consequences</a:t>
            </a:r>
            <a:r>
              <a:rPr lang="fr-FR" dirty="0" smtClean="0"/>
              <a:t> of N limitation on RPE</a:t>
            </a:r>
            <a:endParaRPr lang="en-US" dirty="0"/>
          </a:p>
        </p:txBody>
      </p:sp>
      <p:grpSp>
        <p:nvGrpSpPr>
          <p:cNvPr id="2048" name="Groupe 2047"/>
          <p:cNvGrpSpPr/>
          <p:nvPr/>
        </p:nvGrpSpPr>
        <p:grpSpPr>
          <a:xfrm>
            <a:off x="323527" y="804879"/>
            <a:ext cx="8228964" cy="4484821"/>
            <a:chOff x="107505" y="2644600"/>
            <a:chExt cx="8228964" cy="4484821"/>
          </a:xfrm>
        </p:grpSpPr>
        <p:graphicFrame>
          <p:nvGraphicFramePr>
            <p:cNvPr id="4" name="Graphique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88133252"/>
                </p:ext>
              </p:extLst>
            </p:nvPr>
          </p:nvGraphicFramePr>
          <p:xfrm>
            <a:off x="380347" y="2644600"/>
            <a:ext cx="7956122" cy="4085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ZoneTexte 11"/>
            <p:cNvSpPr txBox="1"/>
            <p:nvPr/>
          </p:nvSpPr>
          <p:spPr>
            <a:xfrm>
              <a:off x="1540254" y="465313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355032" y="300464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003104" y="302670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224808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68144" y="302241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588224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64288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827093" y="2857392"/>
              <a:ext cx="11865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Close</a:t>
              </a:r>
              <a:r>
                <a:rPr lang="fr-FR" sz="1100" dirty="0" smtClean="0"/>
                <a:t> to alpha= 5%</a:t>
              </a:r>
              <a:endParaRPr lang="en-US" sz="1100" dirty="0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754641" y="2763322"/>
              <a:ext cx="1173634" cy="610651"/>
              <a:chOff x="637972" y="2340921"/>
              <a:chExt cx="2198912" cy="838318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50" t="61036" r="3288" b="33808"/>
              <a:stretch/>
            </p:blipFill>
            <p:spPr bwMode="auto">
              <a:xfrm>
                <a:off x="637972" y="2356947"/>
                <a:ext cx="486497" cy="822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ZoneTexte 27"/>
              <p:cNvSpPr txBox="1"/>
              <p:nvPr/>
            </p:nvSpPr>
            <p:spPr>
              <a:xfrm>
                <a:off x="1174826" y="2340921"/>
                <a:ext cx="1563609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C-</a:t>
                </a:r>
                <a:endParaRPr lang="en-US" sz="14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179382" y="2672209"/>
                <a:ext cx="1657502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C+</a:t>
                </a:r>
                <a:endParaRPr lang="en-US" sz="1400" dirty="0"/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 rot="16200000">
              <a:off x="-870776" y="4374829"/>
              <a:ext cx="2325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RPE (mg  C / </a:t>
              </a:r>
              <a:r>
                <a:rPr lang="fr-FR" dirty="0" err="1" smtClean="0"/>
                <a:t>chambers</a:t>
              </a:r>
              <a:r>
                <a:rPr lang="fr-FR" dirty="0" smtClean="0"/>
                <a:t>)</a:t>
              </a:r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043610" y="676008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267542" y="6760089"/>
              <a:ext cx="3052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Difference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between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C+ vs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C-</a:t>
              </a:r>
              <a:endParaRPr lang="en-US" sz="1200" dirty="0"/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>
            <a:off x="1331640" y="5301208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475656" y="5116542"/>
            <a:ext cx="633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mowing</a:t>
            </a:r>
            <a:endParaRPr lang="en-US" sz="1200" dirty="0"/>
          </a:p>
        </p:txBody>
      </p:sp>
      <p:sp>
        <p:nvSpPr>
          <p:cNvPr id="2054" name="Espace réservé du numéro de diapositive 20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254605" y="5345832"/>
            <a:ext cx="7560413" cy="15121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err="1" smtClean="0"/>
              <a:t>Globally</a:t>
            </a:r>
            <a:r>
              <a:rPr lang="fr-FR" sz="2000" dirty="0" smtClean="0"/>
              <a:t> </a:t>
            </a:r>
            <a:r>
              <a:rPr lang="fr-FR" sz="2000" dirty="0" err="1" smtClean="0"/>
              <a:t>higher</a:t>
            </a:r>
            <a:r>
              <a:rPr lang="fr-FR" sz="2000" dirty="0" smtClean="0"/>
              <a:t> RPE in </a:t>
            </a:r>
            <a:r>
              <a:rPr lang="fr-FR" sz="2000" dirty="0" err="1" smtClean="0"/>
              <a:t>monocrop</a:t>
            </a:r>
            <a:r>
              <a:rPr lang="fr-FR" sz="2000" dirty="0" smtClean="0"/>
              <a:t> C+ </a:t>
            </a:r>
            <a:r>
              <a:rPr lang="fr-FR" sz="2000" dirty="0" err="1" smtClean="0"/>
              <a:t>compared</a:t>
            </a:r>
            <a:r>
              <a:rPr lang="fr-FR" sz="2000" dirty="0" smtClean="0"/>
              <a:t> to </a:t>
            </a:r>
            <a:r>
              <a:rPr lang="fr-FR" sz="2000" dirty="0" err="1" smtClean="0"/>
              <a:t>monocrop</a:t>
            </a:r>
            <a:r>
              <a:rPr lang="fr-FR" sz="2000" dirty="0" smtClean="0"/>
              <a:t> C-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err="1" smtClean="0"/>
              <a:t>Sensitivity</a:t>
            </a:r>
            <a:r>
              <a:rPr lang="fr-FR" sz="2000" dirty="0" smtClean="0"/>
              <a:t> of </a:t>
            </a:r>
            <a:r>
              <a:rPr lang="fr-FR" sz="2000" dirty="0" err="1" smtClean="0"/>
              <a:t>extreme</a:t>
            </a:r>
            <a:r>
              <a:rPr lang="fr-FR" sz="2000" dirty="0" smtClean="0"/>
              <a:t>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 </a:t>
            </a:r>
            <a:r>
              <a:rPr lang="fr-FR" sz="2000" dirty="0" err="1" smtClean="0"/>
              <a:t>higher</a:t>
            </a:r>
            <a:r>
              <a:rPr lang="fr-FR" sz="2000" dirty="0" smtClean="0"/>
              <a:t> in </a:t>
            </a:r>
            <a:r>
              <a:rPr lang="fr-FR" sz="2000" dirty="0" err="1"/>
              <a:t>monocrop</a:t>
            </a:r>
            <a:r>
              <a:rPr lang="fr-FR" sz="2000" dirty="0"/>
              <a:t> C+ </a:t>
            </a:r>
            <a:r>
              <a:rPr lang="fr-FR" sz="2000" dirty="0" err="1"/>
              <a:t>compared</a:t>
            </a:r>
            <a:r>
              <a:rPr lang="fr-FR" sz="2000" dirty="0"/>
              <a:t> to </a:t>
            </a:r>
            <a:r>
              <a:rPr lang="fr-FR" sz="2000" dirty="0" err="1"/>
              <a:t>monocrop</a:t>
            </a:r>
            <a:r>
              <a:rPr lang="fr-FR" sz="2000" dirty="0"/>
              <a:t> </a:t>
            </a:r>
            <a:r>
              <a:rPr lang="fr-FR" sz="2000" dirty="0" smtClean="0"/>
              <a:t>C-</a:t>
            </a:r>
            <a:endParaRPr lang="fr-FR" sz="2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015731" y="4077072"/>
            <a:ext cx="7444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1"/>
                </a:solidFill>
              </a:rPr>
              <a:t> NA              4,43°C      11,65°C      16,15°C      </a:t>
            </a:r>
            <a:r>
              <a:rPr lang="fr-FR" sz="1100" b="1" dirty="0" smtClean="0">
                <a:solidFill>
                  <a:schemeClr val="accent1"/>
                </a:solidFill>
              </a:rPr>
              <a:t>0,49°C</a:t>
            </a:r>
            <a:r>
              <a:rPr lang="fr-FR" sz="1100" dirty="0" smtClean="0">
                <a:solidFill>
                  <a:schemeClr val="accent1"/>
                </a:solidFill>
              </a:rPr>
              <a:t>        8,37°C        15,77°C        2</a:t>
            </a:r>
            <a:r>
              <a:rPr lang="fr-FR" sz="1100" b="1" dirty="0" smtClean="0">
                <a:solidFill>
                  <a:schemeClr val="accent1"/>
                </a:solidFill>
              </a:rPr>
              <a:t>7,98°C</a:t>
            </a:r>
            <a:r>
              <a:rPr lang="fr-FR" sz="1100" dirty="0" smtClean="0">
                <a:solidFill>
                  <a:schemeClr val="accent1"/>
                </a:solidFill>
              </a:rPr>
              <a:t>     21,32°C     24,14°C     NA               7,23°C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991407" y="1844824"/>
            <a:ext cx="1588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Temperature</a:t>
            </a:r>
            <a:r>
              <a:rPr lang="fr-FR" sz="1600" dirty="0" smtClean="0"/>
              <a:t> </a:t>
            </a:r>
            <a:r>
              <a:rPr lang="fr-FR" sz="1600" dirty="0" err="1" smtClean="0"/>
              <a:t>effect</a:t>
            </a:r>
            <a:endParaRPr lang="en-US" sz="1600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3995936" y="2132856"/>
            <a:ext cx="1612304" cy="106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0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34128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Consequences</a:t>
            </a:r>
            <a:r>
              <a:rPr lang="fr-FR" dirty="0" smtClean="0"/>
              <a:t> of N limitation on RPE</a:t>
            </a:r>
            <a:endParaRPr lang="en-US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730328" y="5229200"/>
            <a:ext cx="7560413" cy="15121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20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err="1" smtClean="0"/>
              <a:t>Globally</a:t>
            </a:r>
            <a:r>
              <a:rPr lang="fr-FR" sz="2000" dirty="0" smtClean="0"/>
              <a:t> no </a:t>
            </a:r>
            <a:r>
              <a:rPr lang="fr-FR" sz="2000" dirty="0" err="1" smtClean="0"/>
              <a:t>difference</a:t>
            </a:r>
            <a:r>
              <a:rPr lang="fr-FR" sz="2000" dirty="0" smtClean="0"/>
              <a:t> of RPE in </a:t>
            </a:r>
            <a:r>
              <a:rPr lang="fr-FR" sz="2000" dirty="0" err="1" smtClean="0"/>
              <a:t>intercrop</a:t>
            </a:r>
            <a:endParaRPr lang="fr-FR" sz="2000" dirty="0" smtClean="0"/>
          </a:p>
        </p:txBody>
      </p:sp>
      <p:grpSp>
        <p:nvGrpSpPr>
          <p:cNvPr id="2048" name="Groupe 2047"/>
          <p:cNvGrpSpPr/>
          <p:nvPr/>
        </p:nvGrpSpPr>
        <p:grpSpPr>
          <a:xfrm>
            <a:off x="292696" y="805583"/>
            <a:ext cx="8228964" cy="4270872"/>
            <a:chOff x="107505" y="2644600"/>
            <a:chExt cx="8228964" cy="4270872"/>
          </a:xfrm>
        </p:grpSpPr>
        <p:graphicFrame>
          <p:nvGraphicFramePr>
            <p:cNvPr id="4" name="Graphique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85539618"/>
                </p:ext>
              </p:extLst>
            </p:nvPr>
          </p:nvGraphicFramePr>
          <p:xfrm>
            <a:off x="380347" y="2644600"/>
            <a:ext cx="7956122" cy="4085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ZoneTexte 10"/>
            <p:cNvSpPr txBox="1"/>
            <p:nvPr/>
          </p:nvSpPr>
          <p:spPr>
            <a:xfrm>
              <a:off x="1542833" y="4480649"/>
              <a:ext cx="28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*</a:t>
              </a:r>
              <a:endParaRPr lang="en-US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355032" y="370774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*</a:t>
              </a:r>
              <a:endParaRPr lang="en-US" dirty="0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799707" y="2797223"/>
              <a:ext cx="1096012" cy="554154"/>
              <a:chOff x="722407" y="2387465"/>
              <a:chExt cx="2053482" cy="760758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50" t="56505" r="3261" b="38788"/>
              <a:stretch/>
            </p:blipFill>
            <p:spPr bwMode="auto">
              <a:xfrm>
                <a:off x="722407" y="2397539"/>
                <a:ext cx="494567" cy="750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1189082" y="2387465"/>
                <a:ext cx="1465022" cy="365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Intercrop</a:t>
                </a:r>
                <a:r>
                  <a:rPr lang="fr-FR" sz="1400" dirty="0" smtClean="0"/>
                  <a:t> C-</a:t>
                </a:r>
                <a:endParaRPr lang="en-US" sz="14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1216974" y="2782881"/>
                <a:ext cx="1558915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Intercrop</a:t>
                </a:r>
                <a:r>
                  <a:rPr lang="fr-FR" sz="1400" dirty="0" smtClean="0"/>
                  <a:t> C+</a:t>
                </a:r>
                <a:endParaRPr lang="en-US" sz="1400" dirty="0"/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 rot="16200000">
              <a:off x="-870776" y="4374829"/>
              <a:ext cx="2325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RPE (mg  C / </a:t>
              </a:r>
              <a:r>
                <a:rPr lang="fr-FR" dirty="0" err="1" smtClean="0"/>
                <a:t>chambers</a:t>
              </a:r>
              <a:r>
                <a:rPr lang="fr-FR" dirty="0" smtClean="0"/>
                <a:t>)</a:t>
              </a:r>
              <a:endParaRPr lang="en-US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090843" y="6546140"/>
              <a:ext cx="28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*</a:t>
              </a:r>
              <a:endParaRPr lang="en-US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293092" y="6564161"/>
              <a:ext cx="2940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Difference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between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intercrop</a:t>
              </a:r>
              <a:r>
                <a:rPr lang="fr-FR" sz="1200" dirty="0" smtClean="0"/>
                <a:t> C+ vs </a:t>
              </a:r>
              <a:r>
                <a:rPr lang="fr-FR" sz="1200" dirty="0" err="1" smtClean="0"/>
                <a:t>intercrop</a:t>
              </a:r>
              <a:r>
                <a:rPr lang="fr-FR" sz="1200" dirty="0" smtClean="0"/>
                <a:t> C-</a:t>
              </a:r>
              <a:endParaRPr lang="en-US" sz="1200" dirty="0"/>
            </a:p>
          </p:txBody>
        </p:sp>
      </p:grpSp>
      <p:cxnSp>
        <p:nvCxnSpPr>
          <p:cNvPr id="2051" name="Connecteur droit avec flèche 2050"/>
          <p:cNvCxnSpPr/>
          <p:nvPr/>
        </p:nvCxnSpPr>
        <p:spPr>
          <a:xfrm>
            <a:off x="4918347" y="2133932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237516" y="2133932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7198735" y="2133932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331640" y="5157192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547664" y="5013176"/>
            <a:ext cx="633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mowing</a:t>
            </a:r>
            <a:endParaRPr lang="en-US" sz="1200" dirty="0"/>
          </a:p>
        </p:txBody>
      </p:sp>
      <p:sp>
        <p:nvSpPr>
          <p:cNvPr id="2054" name="Espace réservé du numéro de diapositive 20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34128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Consequences</a:t>
            </a:r>
            <a:r>
              <a:rPr lang="fr-FR" dirty="0" smtClean="0"/>
              <a:t> of N limitation on RPE</a:t>
            </a:r>
            <a:endParaRPr lang="en-US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914218" y="5364857"/>
            <a:ext cx="8069923" cy="15121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2200" b="1" dirty="0" smtClean="0"/>
          </a:p>
          <a:p>
            <a:pPr marL="0" indent="0">
              <a:buNone/>
            </a:pPr>
            <a:r>
              <a:rPr lang="fr-FR" sz="2200" dirty="0" smtClean="0">
                <a:sym typeface="Wingdings" panose="05000000000000000000" pitchFamily="2" charset="2"/>
              </a:rPr>
              <a:t> N limitation in </a:t>
            </a:r>
            <a:r>
              <a:rPr lang="fr-FR" sz="2200" dirty="0" err="1" smtClean="0">
                <a:sym typeface="Wingdings" panose="05000000000000000000" pitchFamily="2" charset="2"/>
              </a:rPr>
              <a:t>elevated</a:t>
            </a:r>
            <a:r>
              <a:rPr lang="fr-FR" sz="2200" dirty="0" smtClean="0">
                <a:sym typeface="Wingdings" panose="05000000000000000000" pitchFamily="2" charset="2"/>
              </a:rPr>
              <a:t> CO</a:t>
            </a:r>
            <a:r>
              <a:rPr lang="fr-FR" sz="2200" baseline="-25000" dirty="0" smtClean="0">
                <a:sym typeface="Wingdings" panose="05000000000000000000" pitchFamily="2" charset="2"/>
              </a:rPr>
              <a:t>2</a:t>
            </a:r>
            <a:r>
              <a:rPr lang="fr-FR" sz="2200" dirty="0" smtClean="0">
                <a:sym typeface="Wingdings" panose="05000000000000000000" pitchFamily="2" charset="2"/>
              </a:rPr>
              <a:t> </a:t>
            </a:r>
            <a:r>
              <a:rPr lang="fr-FR" sz="2200" dirty="0" err="1" smtClean="0">
                <a:sym typeface="Wingdings" panose="05000000000000000000" pitchFamily="2" charset="2"/>
              </a:rPr>
              <a:t>induce</a:t>
            </a:r>
            <a:r>
              <a:rPr lang="fr-FR" sz="2200" dirty="0" smtClean="0">
                <a:sym typeface="Wingdings" panose="05000000000000000000" pitchFamily="2" charset="2"/>
              </a:rPr>
              <a:t>  more RPE in </a:t>
            </a:r>
            <a:r>
              <a:rPr lang="fr-FR" sz="2200" dirty="0" err="1" smtClean="0">
                <a:sym typeface="Wingdings" panose="05000000000000000000" pitchFamily="2" charset="2"/>
              </a:rPr>
              <a:t>ryegrass</a:t>
            </a:r>
            <a:r>
              <a:rPr lang="fr-FR" sz="2200" dirty="0" smtClean="0">
                <a:sym typeface="Wingdings" panose="05000000000000000000" pitchFamily="2" charset="2"/>
              </a:rPr>
              <a:t> monoculture </a:t>
            </a:r>
            <a:r>
              <a:rPr lang="fr-FR" sz="2200" dirty="0" err="1" smtClean="0">
                <a:sym typeface="Wingdings" panose="05000000000000000000" pitchFamily="2" charset="2"/>
              </a:rPr>
              <a:t>depending</a:t>
            </a:r>
            <a:r>
              <a:rPr lang="fr-FR" sz="2200" dirty="0" smtClean="0">
                <a:sym typeface="Wingdings" panose="05000000000000000000" pitchFamily="2" charset="2"/>
              </a:rPr>
              <a:t> on </a:t>
            </a:r>
            <a:r>
              <a:rPr lang="fr-FR" sz="2200" dirty="0" err="1" smtClean="0">
                <a:sym typeface="Wingdings" panose="05000000000000000000" pitchFamily="2" charset="2"/>
              </a:rPr>
              <a:t>season</a:t>
            </a:r>
            <a:endParaRPr lang="fr-FR" sz="2200" dirty="0"/>
          </a:p>
        </p:txBody>
      </p:sp>
      <p:grpSp>
        <p:nvGrpSpPr>
          <p:cNvPr id="2048" name="Groupe 2047"/>
          <p:cNvGrpSpPr/>
          <p:nvPr/>
        </p:nvGrpSpPr>
        <p:grpSpPr>
          <a:xfrm>
            <a:off x="323529" y="1138046"/>
            <a:ext cx="8228964" cy="4085160"/>
            <a:chOff x="107505" y="2644600"/>
            <a:chExt cx="8228964" cy="4085160"/>
          </a:xfrm>
        </p:grpSpPr>
        <p:graphicFrame>
          <p:nvGraphicFramePr>
            <p:cNvPr id="4" name="Graphique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37003580"/>
                </p:ext>
              </p:extLst>
            </p:nvPr>
          </p:nvGraphicFramePr>
          <p:xfrm>
            <a:off x="380347" y="2644600"/>
            <a:ext cx="7956122" cy="4085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Connecteur droit avec flèche 5"/>
            <p:cNvCxnSpPr/>
            <p:nvPr/>
          </p:nvCxnSpPr>
          <p:spPr>
            <a:xfrm>
              <a:off x="4584501" y="3448064"/>
              <a:ext cx="114679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463620" y="3105403"/>
              <a:ext cx="15887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effect</a:t>
              </a:r>
              <a:endParaRPr lang="en-US" sz="16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542833" y="4480649"/>
              <a:ext cx="28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*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540254" y="465313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355032" y="347942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3347864" y="3456949"/>
              <a:ext cx="29763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4003104" y="343877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224808" y="344806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68144" y="343447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588224" y="344806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64288" y="344806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816452" y="3605412"/>
              <a:ext cx="11865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Close</a:t>
              </a:r>
              <a:r>
                <a:rPr lang="fr-FR" sz="1100" dirty="0" smtClean="0"/>
                <a:t> to alpha= 5%</a:t>
              </a:r>
              <a:endParaRPr lang="en-US" sz="11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355032" y="370774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*</a:t>
              </a:r>
              <a:endParaRPr lang="en-US" dirty="0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799707" y="2847630"/>
              <a:ext cx="1144325" cy="1125319"/>
              <a:chOff x="722407" y="2456663"/>
              <a:chExt cx="2144000" cy="1544868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50" t="56505" r="3331" b="33808"/>
              <a:stretch/>
            </p:blipFill>
            <p:spPr bwMode="auto">
              <a:xfrm>
                <a:off x="722407" y="2456663"/>
                <a:ext cx="473951" cy="1544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1216975" y="2495324"/>
                <a:ext cx="1465021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Intercrop</a:t>
                </a:r>
                <a:r>
                  <a:rPr lang="fr-FR" sz="1400" dirty="0" smtClean="0"/>
                  <a:t> C-</a:t>
                </a:r>
                <a:endParaRPr lang="en-US" sz="14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1216975" y="2842003"/>
                <a:ext cx="1558914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Intercrop</a:t>
                </a:r>
                <a:r>
                  <a:rPr lang="fr-FR" sz="1400" dirty="0" smtClean="0"/>
                  <a:t> C+</a:t>
                </a:r>
                <a:endParaRPr lang="en-US" sz="1400" dirty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1196357" y="3192587"/>
                <a:ext cx="1563609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C-</a:t>
                </a:r>
                <a:endParaRPr lang="en-US" sz="14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208905" y="3505352"/>
                <a:ext cx="1657502" cy="365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C+</a:t>
                </a:r>
                <a:endParaRPr lang="en-US" sz="1400" dirty="0"/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 rot="16200000">
              <a:off x="-953331" y="4374829"/>
              <a:ext cx="2491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RPE (mg of C / </a:t>
              </a:r>
              <a:r>
                <a:rPr lang="fr-FR" dirty="0" err="1" smtClean="0"/>
                <a:t>chambers</a:t>
              </a:r>
              <a:r>
                <a:rPr lang="fr-FR" dirty="0" smtClean="0"/>
                <a:t>)</a:t>
              </a:r>
              <a:endParaRPr lang="en-US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149150" y="6011996"/>
              <a:ext cx="28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*</a:t>
              </a:r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138670" y="623731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*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321295" y="6027385"/>
              <a:ext cx="2940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Difference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between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intercrop</a:t>
              </a:r>
              <a:r>
                <a:rPr lang="fr-FR" sz="1200" dirty="0" smtClean="0"/>
                <a:t> C+ vs </a:t>
              </a:r>
              <a:r>
                <a:rPr lang="fr-FR" sz="1200" dirty="0" err="1" smtClean="0"/>
                <a:t>intercrop</a:t>
              </a:r>
              <a:r>
                <a:rPr lang="fr-FR" sz="1200" dirty="0" smtClean="0"/>
                <a:t> C-</a:t>
              </a:r>
              <a:endParaRPr lang="en-US" sz="120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296112" y="6258798"/>
              <a:ext cx="3052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Difference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between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C+ vs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C-</a:t>
              </a:r>
              <a:endParaRPr lang="en-US" sz="1200" dirty="0"/>
            </a:p>
          </p:txBody>
        </p:sp>
      </p:grpSp>
      <p:cxnSp>
        <p:nvCxnSpPr>
          <p:cNvPr id="2051" name="Connecteur droit avec flèche 2050"/>
          <p:cNvCxnSpPr/>
          <p:nvPr/>
        </p:nvCxnSpPr>
        <p:spPr>
          <a:xfrm>
            <a:off x="4949180" y="2466395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268349" y="2466395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7229568" y="2466395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427344" y="5157192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547664" y="5013176"/>
            <a:ext cx="633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mowing</a:t>
            </a:r>
            <a:endParaRPr lang="en-US" sz="1200" dirty="0"/>
          </a:p>
        </p:txBody>
      </p:sp>
      <p:sp>
        <p:nvSpPr>
          <p:cNvPr id="2053" name="ZoneTexte 2052"/>
          <p:cNvSpPr txBox="1"/>
          <p:nvPr/>
        </p:nvSpPr>
        <p:spPr>
          <a:xfrm>
            <a:off x="1087739" y="4221088"/>
            <a:ext cx="7444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chemeClr val="accent1"/>
                </a:solidFill>
              </a:rPr>
              <a:t> NA              4,43°C      11,65°C      16,15°C      </a:t>
            </a:r>
            <a:r>
              <a:rPr lang="fr-FR" sz="1050" b="1" dirty="0" smtClean="0">
                <a:solidFill>
                  <a:schemeClr val="accent1"/>
                </a:solidFill>
              </a:rPr>
              <a:t>0,49°C</a:t>
            </a:r>
            <a:r>
              <a:rPr lang="fr-FR" sz="1050" dirty="0" smtClean="0">
                <a:solidFill>
                  <a:schemeClr val="accent1"/>
                </a:solidFill>
              </a:rPr>
              <a:t>        8,37°C        15,77°C        2</a:t>
            </a:r>
            <a:r>
              <a:rPr lang="fr-FR" sz="1050" b="1" dirty="0" smtClean="0">
                <a:solidFill>
                  <a:schemeClr val="accent1"/>
                </a:solidFill>
              </a:rPr>
              <a:t>7,98°C</a:t>
            </a:r>
            <a:r>
              <a:rPr lang="fr-FR" sz="1050" dirty="0" smtClean="0">
                <a:solidFill>
                  <a:schemeClr val="accent1"/>
                </a:solidFill>
              </a:rPr>
              <a:t>     21,32°C     24,14°C     NA               7,23°C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2054" name="Espace réservé du numéro de diapositive 20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photosynthesis</a:t>
            </a:r>
            <a:r>
              <a:rPr lang="fr-FR" dirty="0" smtClean="0"/>
              <a:t> proxy and RPE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/>
          <a:stretch/>
        </p:blipFill>
        <p:spPr bwMode="auto">
          <a:xfrm>
            <a:off x="179512" y="1709135"/>
            <a:ext cx="4320480" cy="43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05136" y="2073805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  p – value = 0,0002 </a:t>
            </a:r>
            <a:r>
              <a:rPr lang="fr-FR" sz="1400" dirty="0"/>
              <a:t>S</a:t>
            </a:r>
            <a:r>
              <a:rPr lang="fr-FR" sz="1400" dirty="0" smtClean="0"/>
              <a:t>pearman </a:t>
            </a:r>
          </a:p>
          <a:p>
            <a:r>
              <a:rPr lang="fr-FR" sz="1400" dirty="0"/>
              <a:t>R</a:t>
            </a:r>
            <a:r>
              <a:rPr lang="fr-FR" sz="1400" baseline="30000" dirty="0" smtClean="0"/>
              <a:t>2</a:t>
            </a:r>
            <a:r>
              <a:rPr lang="fr-FR" sz="1400" dirty="0" smtClean="0"/>
              <a:t> =0,77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/>
          <a:stretch/>
        </p:blipFill>
        <p:spPr bwMode="auto">
          <a:xfrm>
            <a:off x="4473302" y="1690084"/>
            <a:ext cx="4320480" cy="438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076056" y="2073805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p </a:t>
            </a:r>
            <a:r>
              <a:rPr lang="fr-FR" sz="1400" dirty="0" smtClean="0"/>
              <a:t>– value = 0,01 </a:t>
            </a:r>
            <a:r>
              <a:rPr lang="fr-FR" sz="1400" dirty="0"/>
              <a:t>S</a:t>
            </a:r>
            <a:r>
              <a:rPr lang="fr-FR" sz="1400" dirty="0" smtClean="0"/>
              <a:t>pearman </a:t>
            </a:r>
          </a:p>
          <a:p>
            <a:r>
              <a:rPr lang="fr-FR" sz="1400" dirty="0" smtClean="0"/>
              <a:t>R</a:t>
            </a:r>
            <a:r>
              <a:rPr lang="fr-FR" sz="1400" baseline="30000" dirty="0" smtClean="0"/>
              <a:t>2</a:t>
            </a:r>
            <a:r>
              <a:rPr lang="fr-FR" sz="1400" dirty="0" smtClean="0"/>
              <a:t> =0,63</a:t>
            </a:r>
            <a:endParaRPr lang="en-US" sz="1400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-1111436" y="3382221"/>
            <a:ext cx="27271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cumulative RPE (mg of C / </a:t>
            </a:r>
            <a:r>
              <a:rPr lang="fr-FR" sz="1400" dirty="0" err="1" smtClean="0"/>
              <a:t>chambers</a:t>
            </a:r>
            <a:r>
              <a:rPr lang="fr-FR" sz="1400" dirty="0"/>
              <a:t>)</a:t>
            </a:r>
            <a:endParaRPr lang="en-US" sz="1400" dirty="0"/>
          </a:p>
        </p:txBody>
      </p:sp>
      <p:sp>
        <p:nvSpPr>
          <p:cNvPr id="9" name="ZoneTexte 8"/>
          <p:cNvSpPr txBox="1"/>
          <p:nvPr/>
        </p:nvSpPr>
        <p:spPr>
          <a:xfrm rot="16200000">
            <a:off x="3218294" y="3334130"/>
            <a:ext cx="27271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cumulative RPE (mg of C / </a:t>
            </a:r>
            <a:r>
              <a:rPr lang="fr-FR" sz="1400" dirty="0" err="1" smtClean="0"/>
              <a:t>chambers</a:t>
            </a:r>
            <a:r>
              <a:rPr lang="fr-FR" sz="1400" dirty="0"/>
              <a:t>)</a:t>
            </a:r>
            <a:endParaRPr lang="en-US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115616" y="5785519"/>
            <a:ext cx="27271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cumulative RP (mg of C / </a:t>
            </a:r>
            <a:r>
              <a:rPr lang="fr-FR" sz="1400" dirty="0" err="1" smtClean="0"/>
              <a:t>chambers</a:t>
            </a:r>
            <a:r>
              <a:rPr lang="fr-FR" sz="1400" dirty="0"/>
              <a:t>)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796136" y="5742846"/>
            <a:ext cx="17822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cumulative biomasse (g)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971600" y="1476486"/>
            <a:ext cx="24147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cumulative RP vs cumulative RPE</a:t>
            </a:r>
            <a:endParaRPr lang="en-US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426160" y="1476486"/>
            <a:ext cx="2728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cumulative </a:t>
            </a:r>
            <a:r>
              <a:rPr lang="fr-FR" sz="1400" dirty="0" err="1" smtClean="0"/>
              <a:t>biomass</a:t>
            </a:r>
            <a:r>
              <a:rPr lang="fr-FR" sz="1400" dirty="0" smtClean="0"/>
              <a:t> vs cumulative RPE</a:t>
            </a:r>
            <a:endParaRPr lang="en-US" sz="14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2757686" y="6165304"/>
            <a:ext cx="5397426" cy="530383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smtClean="0">
                <a:sym typeface="Wingdings" panose="05000000000000000000" pitchFamily="2" charset="2"/>
              </a:rPr>
              <a:t>More </a:t>
            </a:r>
            <a:r>
              <a:rPr lang="fr-FR" sz="1600" b="1" dirty="0" err="1" smtClean="0">
                <a:sym typeface="Wingdings" panose="05000000000000000000" pitchFamily="2" charset="2"/>
              </a:rPr>
              <a:t>biomass</a:t>
            </a:r>
            <a:r>
              <a:rPr lang="fr-FR" sz="1600" b="1" dirty="0" smtClean="0">
                <a:sym typeface="Wingdings" panose="05000000000000000000" pitchFamily="2" charset="2"/>
              </a:rPr>
              <a:t> = more RPE</a:t>
            </a:r>
          </a:p>
          <a:p>
            <a:pPr marL="0" indent="0">
              <a:buNone/>
            </a:pPr>
            <a:r>
              <a:rPr lang="fr-FR" sz="1600" b="1" dirty="0" smtClean="0">
                <a:sym typeface="Wingdings" panose="05000000000000000000" pitchFamily="2" charset="2"/>
              </a:rPr>
              <a:t> </a:t>
            </a:r>
            <a:r>
              <a:rPr lang="fr-FR" sz="1600" b="1" dirty="0" err="1" smtClean="0">
                <a:sym typeface="Wingdings" panose="05000000000000000000" pitchFamily="2" charset="2"/>
              </a:rPr>
              <a:t>Destocking</a:t>
            </a:r>
            <a:r>
              <a:rPr lang="fr-FR" sz="1600" b="1" dirty="0" smtClean="0">
                <a:sym typeface="Wingdings" panose="05000000000000000000" pitchFamily="2" charset="2"/>
              </a:rPr>
              <a:t> in </a:t>
            </a:r>
            <a:r>
              <a:rPr lang="fr-FR" sz="1600" b="1" dirty="0" err="1" smtClean="0">
                <a:sym typeface="Wingdings" panose="05000000000000000000" pitchFamily="2" charset="2"/>
              </a:rPr>
              <a:t>monocrop</a:t>
            </a:r>
            <a:r>
              <a:rPr lang="fr-FR" sz="1600" b="1" dirty="0" smtClean="0"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ym typeface="Wingdings" panose="05000000000000000000" pitchFamily="2" charset="2"/>
              </a:rPr>
              <a:t>elevated</a:t>
            </a:r>
            <a:r>
              <a:rPr lang="fr-FR" sz="1600" b="1" dirty="0" smtClean="0">
                <a:sym typeface="Wingdings" panose="05000000000000000000" pitchFamily="2" charset="2"/>
              </a:rPr>
              <a:t> CO2</a:t>
            </a:r>
            <a:endParaRPr lang="fr-FR" sz="1600" b="1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9727" y="209007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Impacts of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/>
            </a:r>
            <a:br>
              <a:rPr lang="fr-FR" dirty="0" smtClean="0"/>
            </a:b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28161" r="50792" b="21641"/>
          <a:stretch/>
        </p:blipFill>
        <p:spPr bwMode="auto">
          <a:xfrm>
            <a:off x="827350" y="1484784"/>
            <a:ext cx="7281055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952302" y="6402799"/>
            <a:ext cx="219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Steffen </a:t>
            </a:r>
            <a:r>
              <a:rPr lang="fr-FR" i="1" dirty="0" smtClean="0"/>
              <a:t>et al., </a:t>
            </a:r>
            <a:r>
              <a:rPr lang="fr-FR" dirty="0" smtClean="0"/>
              <a:t>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9783" y="1502275"/>
            <a:ext cx="1296144" cy="5040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4211960" y="2006331"/>
            <a:ext cx="504056" cy="149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3639784" y="2006331"/>
            <a:ext cx="572176" cy="149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67944" y="4131329"/>
            <a:ext cx="4791218" cy="152519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dirty="0" smtClean="0"/>
              <a:t>In long </a:t>
            </a:r>
            <a:r>
              <a:rPr lang="fr-FR" sz="2000" dirty="0" err="1" smtClean="0"/>
              <a:t>term</a:t>
            </a:r>
            <a:r>
              <a:rPr lang="fr-FR" sz="2000" dirty="0" smtClean="0"/>
              <a:t>,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of SOM </a:t>
            </a:r>
            <a:r>
              <a:rPr lang="fr-FR" sz="2000" dirty="0" err="1" smtClean="0"/>
              <a:t>decomposition</a:t>
            </a:r>
            <a:r>
              <a:rPr lang="fr-FR" sz="2000" dirty="0" smtClean="0"/>
              <a:t> </a:t>
            </a:r>
            <a:r>
              <a:rPr lang="fr-FR" sz="2000" dirty="0" smtClean="0">
                <a:sym typeface="Wingdings" panose="05000000000000000000" pitchFamily="2" charset="2"/>
              </a:rPr>
              <a:t> </a:t>
            </a:r>
            <a:r>
              <a:rPr lang="fr-FR" sz="2000" dirty="0" err="1" smtClean="0">
                <a:sym typeface="Wingdings" panose="05000000000000000000" pitchFamily="2" charset="2"/>
              </a:rPr>
              <a:t>decrease</a:t>
            </a:r>
            <a:r>
              <a:rPr lang="fr-FR" sz="2000" dirty="0" smtClean="0">
                <a:sym typeface="Wingdings" panose="05000000000000000000" pitchFamily="2" charset="2"/>
              </a:rPr>
              <a:t> of </a:t>
            </a:r>
            <a:r>
              <a:rPr lang="fr-FR" sz="2000" dirty="0" err="1" smtClean="0">
                <a:sym typeface="Wingdings" panose="05000000000000000000" pitchFamily="2" charset="2"/>
              </a:rPr>
              <a:t>soil</a:t>
            </a:r>
            <a:r>
              <a:rPr lang="fr-FR" sz="2000" dirty="0" smtClean="0">
                <a:sym typeface="Wingdings" panose="05000000000000000000" pitchFamily="2" charset="2"/>
              </a:rPr>
              <a:t> stock</a:t>
            </a:r>
          </a:p>
          <a:p>
            <a:pPr marL="0" indent="0">
              <a:buNone/>
            </a:pPr>
            <a:endParaRPr lang="fr-FR" sz="20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err="1" smtClean="0">
                <a:sym typeface="Wingdings" panose="05000000000000000000" pitchFamily="2" charset="2"/>
              </a:rPr>
              <a:t>Attenuation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with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legumes</a:t>
            </a:r>
            <a:endParaRPr lang="fr-FR" sz="2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000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99592" y="96039"/>
            <a:ext cx="777240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Conclusion </a:t>
            </a:r>
            <a:br>
              <a:rPr lang="fr-FR" dirty="0" smtClean="0"/>
            </a:br>
            <a:r>
              <a:rPr lang="fr-FR" sz="2700" dirty="0" smtClean="0"/>
              <a:t>Our </a:t>
            </a:r>
            <a:r>
              <a:rPr lang="fr-FR" sz="2700" dirty="0" err="1" smtClean="0"/>
              <a:t>results</a:t>
            </a:r>
            <a:r>
              <a:rPr lang="fr-FR" sz="2700" dirty="0" smtClean="0"/>
              <a:t> in front of </a:t>
            </a:r>
            <a:r>
              <a:rPr lang="fr-FR" sz="2700" dirty="0" err="1" smtClean="0"/>
              <a:t>others</a:t>
            </a:r>
            <a:r>
              <a:rPr lang="fr-FR" sz="2700" dirty="0" smtClean="0"/>
              <a:t> </a:t>
            </a:r>
            <a:r>
              <a:rPr lang="fr-FR" sz="2700" dirty="0" err="1" smtClean="0"/>
              <a:t>papers</a:t>
            </a:r>
            <a:endParaRPr lang="en-US" sz="27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53753" r="32749" b="25939"/>
          <a:stretch/>
        </p:blipFill>
        <p:spPr bwMode="auto">
          <a:xfrm>
            <a:off x="3789809" y="1232415"/>
            <a:ext cx="3010669" cy="20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179512" y="922511"/>
            <a:ext cx="3338620" cy="2726920"/>
            <a:chOff x="299221" y="1772816"/>
            <a:chExt cx="3085999" cy="24323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72" t="31125" r="49641" b="47027"/>
            <a:stretch>
              <a:fillRect/>
            </a:stretch>
          </p:blipFill>
          <p:spPr bwMode="auto">
            <a:xfrm>
              <a:off x="299221" y="1772816"/>
              <a:ext cx="3024336" cy="206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1593" t="93814" r="35385" b="2550"/>
            <a:stretch/>
          </p:blipFill>
          <p:spPr bwMode="auto">
            <a:xfrm>
              <a:off x="1047750" y="3838216"/>
              <a:ext cx="2337470" cy="366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74167" r="31875" b="2550"/>
          <a:stretch/>
        </p:blipFill>
        <p:spPr bwMode="auto">
          <a:xfrm>
            <a:off x="467544" y="4378281"/>
            <a:ext cx="3168352" cy="236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94255" r="31875" b="2550"/>
          <a:stretch/>
        </p:blipFill>
        <p:spPr bwMode="auto">
          <a:xfrm>
            <a:off x="3789809" y="3248715"/>
            <a:ext cx="3168352" cy="3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543125" y="816967"/>
            <a:ext cx="11095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Plant </a:t>
            </a:r>
            <a:r>
              <a:rPr lang="fr-FR" sz="1400" dirty="0" err="1" smtClean="0"/>
              <a:t>biomass</a:t>
            </a:r>
            <a:r>
              <a:rPr lang="fr-FR" sz="1400" dirty="0" smtClean="0"/>
              <a:t> 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275424" y="909690"/>
            <a:ext cx="8499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Mineral</a:t>
            </a:r>
            <a:r>
              <a:rPr lang="fr-FR" sz="1400" dirty="0" smtClean="0"/>
              <a:t> N</a:t>
            </a:r>
            <a:endParaRPr lang="en-US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89397" y="4091042"/>
            <a:ext cx="10839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Soil</a:t>
            </a:r>
            <a:r>
              <a:rPr lang="fr-FR" sz="1400" dirty="0" smtClean="0"/>
              <a:t> C </a:t>
            </a:r>
            <a:r>
              <a:rPr lang="fr-FR" sz="1400" dirty="0" err="1" smtClean="0"/>
              <a:t>storage</a:t>
            </a:r>
            <a:endParaRPr 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18" y="2492896"/>
            <a:ext cx="545614" cy="54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79512" y="3771110"/>
            <a:ext cx="2387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Adapted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Perveen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2014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30" y="2341894"/>
            <a:ext cx="244670" cy="24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7772607" y="2333522"/>
            <a:ext cx="8963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 </a:t>
            </a:r>
            <a:r>
              <a:rPr lang="fr-FR" sz="1400" dirty="0" err="1" smtClean="0"/>
              <a:t>intercop</a:t>
            </a:r>
            <a:endParaRPr lang="en-US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7685326" y="1948849"/>
            <a:ext cx="10164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 </a:t>
            </a:r>
            <a:r>
              <a:rPr lang="fr-FR" sz="1400" dirty="0" err="1" smtClean="0"/>
              <a:t>monocrop</a:t>
            </a:r>
            <a:endParaRPr lang="en-US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7311121" y="1412776"/>
            <a:ext cx="14557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/>
              <a:t>E</a:t>
            </a:r>
            <a:r>
              <a:rPr lang="fr-FR" sz="1400" dirty="0" err="1" smtClean="0"/>
              <a:t>ffect</a:t>
            </a:r>
            <a:r>
              <a:rPr lang="fr-FR" sz="1400" dirty="0" smtClean="0"/>
              <a:t> of </a:t>
            </a:r>
            <a:r>
              <a:rPr lang="fr-FR" sz="1400" dirty="0" err="1" smtClean="0"/>
              <a:t>elevated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CO2  in </a:t>
            </a:r>
            <a:r>
              <a:rPr lang="fr-FR" sz="1400" dirty="0" err="1" smtClean="0"/>
              <a:t>adequation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619187" y="6218148"/>
            <a:ext cx="3383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Hu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2001; </a:t>
            </a:r>
            <a:r>
              <a:rPr lang="fr-FR" sz="1400" dirty="0" err="1" smtClean="0"/>
              <a:t>Dijsktra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2013; </a:t>
            </a:r>
            <a:r>
              <a:rPr lang="fr-FR" sz="1400" dirty="0" err="1" smtClean="0"/>
              <a:t>Perveen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2014;  Nie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2016; </a:t>
            </a:r>
            <a:r>
              <a:rPr lang="fr-FR" sz="1400" dirty="0" err="1" smtClean="0"/>
              <a:t>Vestergard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2016;</a:t>
            </a:r>
          </a:p>
        </p:txBody>
      </p:sp>
      <p:grpSp>
        <p:nvGrpSpPr>
          <p:cNvPr id="3073" name="Groupe 3072"/>
          <p:cNvGrpSpPr/>
          <p:nvPr/>
        </p:nvGrpSpPr>
        <p:grpSpPr>
          <a:xfrm>
            <a:off x="1592823" y="2586564"/>
            <a:ext cx="352802" cy="380582"/>
            <a:chOff x="1592823" y="2586564"/>
            <a:chExt cx="352802" cy="380582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1592823" y="2721250"/>
              <a:ext cx="118323" cy="234532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1720342" y="2586564"/>
              <a:ext cx="225283" cy="380582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2" name="Connecteur droit 3071"/>
            <p:cNvCxnSpPr/>
            <p:nvPr/>
          </p:nvCxnSpPr>
          <p:spPr>
            <a:xfrm>
              <a:off x="1674636" y="2967146"/>
              <a:ext cx="72000" cy="0"/>
            </a:xfrm>
            <a:prstGeom prst="line">
              <a:avLst/>
            </a:prstGeom>
            <a:ln w="5715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4772535" y="2408624"/>
            <a:ext cx="352802" cy="380582"/>
            <a:chOff x="1592823" y="2586564"/>
            <a:chExt cx="352802" cy="380582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1592823" y="2721250"/>
              <a:ext cx="118323" cy="234532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V="1">
              <a:off x="1720342" y="2586564"/>
              <a:ext cx="225283" cy="380582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1674636" y="2967146"/>
              <a:ext cx="72000" cy="0"/>
            </a:xfrm>
            <a:prstGeom prst="line">
              <a:avLst/>
            </a:prstGeom>
            <a:ln w="5715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>
            <a:off x="1553183" y="5358169"/>
            <a:ext cx="352802" cy="380582"/>
            <a:chOff x="1592823" y="2586564"/>
            <a:chExt cx="352802" cy="380582"/>
          </a:xfrm>
        </p:grpSpPr>
        <p:cxnSp>
          <p:nvCxnSpPr>
            <p:cNvPr id="42" name="Connecteur droit 41"/>
            <p:cNvCxnSpPr/>
            <p:nvPr/>
          </p:nvCxnSpPr>
          <p:spPr>
            <a:xfrm>
              <a:off x="1592823" y="2721250"/>
              <a:ext cx="118323" cy="234532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flipV="1">
              <a:off x="1720342" y="2586564"/>
              <a:ext cx="225283" cy="380582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1674636" y="2967146"/>
              <a:ext cx="72000" cy="0"/>
            </a:xfrm>
            <a:prstGeom prst="line">
              <a:avLst/>
            </a:prstGeom>
            <a:ln w="5715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/>
          <p:cNvGrpSpPr/>
          <p:nvPr/>
        </p:nvGrpSpPr>
        <p:grpSpPr>
          <a:xfrm>
            <a:off x="7400508" y="1961086"/>
            <a:ext cx="250789" cy="212595"/>
            <a:chOff x="1651984" y="2747211"/>
            <a:chExt cx="309440" cy="219935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1651984" y="2851496"/>
              <a:ext cx="59163" cy="104285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V="1">
              <a:off x="1720342" y="2747211"/>
              <a:ext cx="241082" cy="219935"/>
            </a:xfrm>
            <a:prstGeom prst="line">
              <a:avLst/>
            </a:prstGeom>
            <a:ln w="7620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1674636" y="2967146"/>
              <a:ext cx="72000" cy="0"/>
            </a:xfrm>
            <a:prstGeom prst="line">
              <a:avLst/>
            </a:prstGeom>
            <a:ln w="57150">
              <a:solidFill>
                <a:srgbClr val="F49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0" name="Espace réservé du numéro de diapositive 30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989316" y="2202162"/>
            <a:ext cx="0" cy="1010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3851920" y="2408624"/>
            <a:ext cx="0" cy="804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3080" idx="7"/>
          </p:cNvCxnSpPr>
          <p:nvPr/>
        </p:nvCxnSpPr>
        <p:spPr>
          <a:xfrm flipV="1">
            <a:off x="536549" y="5656519"/>
            <a:ext cx="3003" cy="620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8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76477" y="2132856"/>
            <a:ext cx="5041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rgbClr val="D34817">
                    <a:lumMod val="75000"/>
                  </a:srgbClr>
                </a:solidFill>
              </a:rPr>
              <a:t>Thank</a:t>
            </a:r>
            <a:r>
              <a:rPr lang="fr-FR" sz="3200" b="1" dirty="0" smtClean="0">
                <a:solidFill>
                  <a:srgbClr val="D34817">
                    <a:lumMod val="75000"/>
                  </a:srgbClr>
                </a:solidFill>
              </a:rPr>
              <a:t> for </a:t>
            </a:r>
            <a:r>
              <a:rPr lang="fr-FR" sz="3200" b="1" dirty="0" err="1" smtClean="0">
                <a:solidFill>
                  <a:srgbClr val="D34817">
                    <a:lumMod val="75000"/>
                  </a:srgbClr>
                </a:solidFill>
              </a:rPr>
              <a:t>your</a:t>
            </a:r>
            <a:r>
              <a:rPr lang="fr-FR" sz="3200" b="1" dirty="0" smtClean="0">
                <a:solidFill>
                  <a:srgbClr val="D34817">
                    <a:lumMod val="75000"/>
                  </a:srgbClr>
                </a:solidFill>
              </a:rPr>
              <a:t> attention </a:t>
            </a:r>
            <a:r>
              <a:rPr lang="fr-FR" sz="3200" b="1" dirty="0" smtClean="0">
                <a:solidFill>
                  <a:srgbClr val="D34817">
                    <a:lumMod val="75000"/>
                  </a:srgbClr>
                </a:solidFill>
                <a:sym typeface="Wingdings" panose="05000000000000000000" pitchFamily="2" charset="2"/>
              </a:rPr>
              <a:t> </a:t>
            </a:r>
            <a:endParaRPr lang="en-US" sz="3200" b="1" dirty="0">
              <a:solidFill>
                <a:srgbClr val="D34817">
                  <a:lumMod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34128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Consequences</a:t>
            </a:r>
            <a:r>
              <a:rPr lang="fr-FR" dirty="0" smtClean="0"/>
              <a:t> of N limitation on RPE</a:t>
            </a:r>
            <a:endParaRPr lang="en-US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254605" y="5229200"/>
            <a:ext cx="7560413" cy="15121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err="1" smtClean="0"/>
              <a:t>Globally</a:t>
            </a:r>
            <a:r>
              <a:rPr lang="fr-FR" sz="1600" dirty="0" smtClean="0"/>
              <a:t> </a:t>
            </a:r>
            <a:r>
              <a:rPr lang="fr-FR" sz="1600" dirty="0" err="1" smtClean="0"/>
              <a:t>higher</a:t>
            </a:r>
            <a:r>
              <a:rPr lang="fr-FR" sz="1600" dirty="0" smtClean="0"/>
              <a:t> RPE in </a:t>
            </a:r>
            <a:r>
              <a:rPr lang="fr-FR" sz="1600" dirty="0" err="1" smtClean="0"/>
              <a:t>monocrop</a:t>
            </a:r>
            <a:r>
              <a:rPr lang="fr-FR" sz="1600" dirty="0" smtClean="0"/>
              <a:t> C+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</a:t>
            </a:r>
            <a:r>
              <a:rPr lang="fr-FR" sz="1600" dirty="0" err="1" smtClean="0"/>
              <a:t>monocrop</a:t>
            </a:r>
            <a:r>
              <a:rPr lang="fr-FR" sz="1600" dirty="0" smtClean="0"/>
              <a:t> C-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err="1" smtClean="0"/>
              <a:t>Sensitivity</a:t>
            </a:r>
            <a:r>
              <a:rPr lang="fr-FR" sz="1600" dirty="0" smtClean="0"/>
              <a:t> of </a:t>
            </a:r>
            <a:r>
              <a:rPr lang="fr-FR" sz="1600" dirty="0" err="1" smtClean="0"/>
              <a:t>extreme</a:t>
            </a:r>
            <a:r>
              <a:rPr lang="fr-FR" sz="1600" dirty="0" smtClean="0"/>
              <a:t>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</a:t>
            </a:r>
            <a:r>
              <a:rPr lang="fr-FR" sz="1600" dirty="0" err="1" smtClean="0"/>
              <a:t>higher</a:t>
            </a:r>
            <a:r>
              <a:rPr lang="fr-FR" sz="1600" dirty="0" smtClean="0"/>
              <a:t> in </a:t>
            </a:r>
            <a:r>
              <a:rPr lang="fr-FR" sz="1600" dirty="0" err="1"/>
              <a:t>monocrop</a:t>
            </a:r>
            <a:r>
              <a:rPr lang="fr-FR" sz="1600" dirty="0"/>
              <a:t> C+ </a:t>
            </a:r>
            <a:r>
              <a:rPr lang="fr-FR" sz="1600" dirty="0" err="1"/>
              <a:t>compared</a:t>
            </a:r>
            <a:r>
              <a:rPr lang="fr-FR" sz="1600" dirty="0"/>
              <a:t> to </a:t>
            </a:r>
            <a:r>
              <a:rPr lang="fr-FR" sz="1600" dirty="0" err="1"/>
              <a:t>monocrop</a:t>
            </a:r>
            <a:r>
              <a:rPr lang="fr-FR" sz="1600" dirty="0"/>
              <a:t> </a:t>
            </a:r>
            <a:r>
              <a:rPr lang="fr-FR" sz="1600" dirty="0" smtClean="0"/>
              <a:t>C-</a:t>
            </a:r>
            <a:endParaRPr lang="fr-FR" sz="1600" dirty="0"/>
          </a:p>
        </p:txBody>
      </p:sp>
      <p:grpSp>
        <p:nvGrpSpPr>
          <p:cNvPr id="2048" name="Groupe 2047"/>
          <p:cNvGrpSpPr/>
          <p:nvPr/>
        </p:nvGrpSpPr>
        <p:grpSpPr>
          <a:xfrm>
            <a:off x="323527" y="620688"/>
            <a:ext cx="8228964" cy="4496329"/>
            <a:chOff x="107505" y="2644600"/>
            <a:chExt cx="8228964" cy="4496329"/>
          </a:xfrm>
        </p:grpSpPr>
        <p:graphicFrame>
          <p:nvGraphicFramePr>
            <p:cNvPr id="4" name="Graphique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42019604"/>
                </p:ext>
              </p:extLst>
            </p:nvPr>
          </p:nvGraphicFramePr>
          <p:xfrm>
            <a:off x="380347" y="2644600"/>
            <a:ext cx="7956122" cy="4085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ZoneTexte 11"/>
            <p:cNvSpPr txBox="1"/>
            <p:nvPr/>
          </p:nvSpPr>
          <p:spPr>
            <a:xfrm>
              <a:off x="1540254" y="465313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355032" y="300464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003104" y="302670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224808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68144" y="302241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588224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64288" y="303599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851476" y="2864937"/>
              <a:ext cx="11865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Close</a:t>
              </a:r>
              <a:r>
                <a:rPr lang="fr-FR" sz="1100" dirty="0" smtClean="0"/>
                <a:t> to alpha= 5%</a:t>
              </a:r>
              <a:endParaRPr lang="en-US" sz="1100" dirty="0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785620" y="2772703"/>
              <a:ext cx="1158412" cy="598976"/>
              <a:chOff x="696014" y="2353799"/>
              <a:chExt cx="2170393" cy="822290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50" t="61036" r="3331" b="33808"/>
              <a:stretch/>
            </p:blipFill>
            <p:spPr bwMode="auto">
              <a:xfrm>
                <a:off x="696014" y="2353799"/>
                <a:ext cx="473950" cy="822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ZoneTexte 27"/>
              <p:cNvSpPr txBox="1"/>
              <p:nvPr/>
            </p:nvSpPr>
            <p:spPr>
              <a:xfrm>
                <a:off x="1196357" y="2375645"/>
                <a:ext cx="1563609" cy="365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C-</a:t>
                </a:r>
                <a:endParaRPr lang="en-US" sz="14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208905" y="2688410"/>
                <a:ext cx="1657502" cy="365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Monocrop</a:t>
                </a:r>
                <a:r>
                  <a:rPr lang="fr-FR" sz="1400" dirty="0" smtClean="0"/>
                  <a:t> C+</a:t>
                </a:r>
                <a:endParaRPr lang="en-US" sz="1400" dirty="0"/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 rot="16200000">
              <a:off x="-953331" y="4374829"/>
              <a:ext cx="2491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RPE (mg of C / </a:t>
              </a:r>
              <a:r>
                <a:rPr lang="fr-FR" dirty="0" err="1" smtClean="0"/>
                <a:t>chambers</a:t>
              </a:r>
              <a:r>
                <a:rPr lang="fr-FR" dirty="0" smtClean="0"/>
                <a:t>)</a:t>
              </a:r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041178" y="67715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9B2965"/>
                  </a:solidFill>
                </a:rPr>
                <a:t>*</a:t>
              </a:r>
              <a:endParaRPr lang="en-US" dirty="0">
                <a:solidFill>
                  <a:srgbClr val="9B2965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267542" y="6760089"/>
              <a:ext cx="3052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Difference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between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C+ vs </a:t>
              </a:r>
              <a:r>
                <a:rPr lang="fr-FR" sz="1200" dirty="0" err="1" smtClean="0"/>
                <a:t>monocrop</a:t>
              </a:r>
              <a:r>
                <a:rPr lang="fr-FR" sz="1200" dirty="0" smtClean="0"/>
                <a:t> C-</a:t>
              </a:r>
              <a:endParaRPr lang="en-US" sz="1200" dirty="0"/>
            </a:p>
          </p:txBody>
        </p:sp>
      </p:grpSp>
      <p:cxnSp>
        <p:nvCxnSpPr>
          <p:cNvPr id="2051" name="Connecteur droit avec flèche 2050"/>
          <p:cNvCxnSpPr/>
          <p:nvPr/>
        </p:nvCxnSpPr>
        <p:spPr>
          <a:xfrm>
            <a:off x="4815794" y="1290080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268349" y="1290081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7209585" y="1290079"/>
            <a:ext cx="0" cy="403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331640" y="5157192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547664" y="5013176"/>
            <a:ext cx="633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mowing</a:t>
            </a:r>
            <a:endParaRPr lang="en-US" sz="1200" dirty="0"/>
          </a:p>
        </p:txBody>
      </p:sp>
      <p:sp>
        <p:nvSpPr>
          <p:cNvPr id="2054" name="Espace réservé du numéro de diapositive 20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1087739" y="3887470"/>
            <a:ext cx="7444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1"/>
                </a:solidFill>
              </a:rPr>
              <a:t> NA              4,43°C      11,65°C      16,15°C      </a:t>
            </a:r>
            <a:r>
              <a:rPr lang="fr-FR" sz="1100" b="1" dirty="0" smtClean="0">
                <a:solidFill>
                  <a:schemeClr val="accent1"/>
                </a:solidFill>
              </a:rPr>
              <a:t>0,49°C</a:t>
            </a:r>
            <a:r>
              <a:rPr lang="fr-FR" sz="1100" dirty="0" smtClean="0">
                <a:solidFill>
                  <a:schemeClr val="accent1"/>
                </a:solidFill>
              </a:rPr>
              <a:t>        8,37°C        15,77°C        2</a:t>
            </a:r>
            <a:r>
              <a:rPr lang="fr-FR" sz="1100" b="1" dirty="0" smtClean="0">
                <a:solidFill>
                  <a:schemeClr val="accent1"/>
                </a:solidFill>
              </a:rPr>
              <a:t>7,98°C</a:t>
            </a:r>
            <a:r>
              <a:rPr lang="fr-FR" sz="1100" dirty="0" smtClean="0">
                <a:solidFill>
                  <a:schemeClr val="accent1"/>
                </a:solidFill>
              </a:rPr>
              <a:t>     21,32°C     24,14°C     NA               7,23°C</a:t>
            </a:r>
            <a:endParaRPr lang="en-US" sz="1100" dirty="0">
              <a:solidFill>
                <a:schemeClr val="accent1"/>
              </a:solidFill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3973758" y="1843110"/>
            <a:ext cx="1612304" cy="106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243408"/>
            <a:ext cx="777240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  <a:latin typeface="+mn-lt"/>
              </a:rPr>
              <a:t>Matching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the model ?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53753" r="32749" b="25939"/>
          <a:stretch/>
        </p:blipFill>
        <p:spPr bwMode="auto">
          <a:xfrm>
            <a:off x="5076056" y="1275234"/>
            <a:ext cx="3010669" cy="20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539552" y="1033315"/>
            <a:ext cx="3338620" cy="2726920"/>
            <a:chOff x="299221" y="1772816"/>
            <a:chExt cx="3085999" cy="24323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72" t="31125" r="49641" b="47027"/>
            <a:stretch>
              <a:fillRect/>
            </a:stretch>
          </p:blipFill>
          <p:spPr bwMode="auto">
            <a:xfrm>
              <a:off x="299221" y="1772816"/>
              <a:ext cx="3024336" cy="206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1593" t="93814" r="35385" b="2550"/>
            <a:stretch/>
          </p:blipFill>
          <p:spPr bwMode="auto">
            <a:xfrm>
              <a:off x="1047750" y="3838216"/>
              <a:ext cx="2337470" cy="366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4905" y="6396334"/>
            <a:ext cx="1445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Perveen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55776" y="793949"/>
            <a:ext cx="271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Raygrass en monoculture </a:t>
            </a:r>
            <a:endParaRPr lang="en-US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-244929" y="3682878"/>
            <a:ext cx="526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Mitigé: sensibilité chaleur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 Remise en question du choix de l’espèce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74167" r="31875" b="2550"/>
          <a:stretch/>
        </p:blipFill>
        <p:spPr bwMode="auto">
          <a:xfrm>
            <a:off x="2555776" y="4398025"/>
            <a:ext cx="3168352" cy="236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94255" r="31875" b="2550"/>
          <a:stretch/>
        </p:blipFill>
        <p:spPr bwMode="auto">
          <a:xfrm>
            <a:off x="5106516" y="3336413"/>
            <a:ext cx="3168352" cy="3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427984" y="3660714"/>
            <a:ext cx="411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Oui au départ puis seulement tendance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 Suit-on la courbe ? Récolte novembre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364089" y="486152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Résultats de bilan de C important 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MAIS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Décomposition SOM plus élevée en CO2+ hormis été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243408"/>
            <a:ext cx="777240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  <a:latin typeface="+mn-lt"/>
              </a:rPr>
              <a:t>Matching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the model ?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53753" r="32749" b="25939"/>
          <a:stretch/>
        </p:blipFill>
        <p:spPr bwMode="auto">
          <a:xfrm>
            <a:off x="5076056" y="1275234"/>
            <a:ext cx="3010669" cy="20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539552" y="1033315"/>
            <a:ext cx="3338620" cy="2726920"/>
            <a:chOff x="299221" y="1772816"/>
            <a:chExt cx="3085999" cy="24323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72" t="31125" r="49641" b="47027"/>
            <a:stretch>
              <a:fillRect/>
            </a:stretch>
          </p:blipFill>
          <p:spPr bwMode="auto">
            <a:xfrm>
              <a:off x="299221" y="1772816"/>
              <a:ext cx="3024336" cy="206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1593" t="93814" r="35385" b="2550"/>
            <a:stretch/>
          </p:blipFill>
          <p:spPr bwMode="auto">
            <a:xfrm>
              <a:off x="1047750" y="3838216"/>
              <a:ext cx="2337470" cy="366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4905" y="6396334"/>
            <a:ext cx="1445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Perveen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55776" y="793949"/>
            <a:ext cx="264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Raygrass associé au trèfle</a:t>
            </a:r>
            <a:endParaRPr lang="en-US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-244929" y="3737888"/>
            <a:ext cx="5267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Biomasse très élevée en CO</a:t>
            </a:r>
            <a:r>
              <a:rPr lang="fr-FR" sz="1400" b="1" baseline="-25000" dirty="0" smtClean="0">
                <a:solidFill>
                  <a:schemeClr val="accent2"/>
                </a:solidFill>
              </a:rPr>
              <a:t>2</a:t>
            </a:r>
            <a:r>
              <a:rPr lang="fr-FR" sz="1400" b="1" dirty="0" smtClean="0">
                <a:solidFill>
                  <a:schemeClr val="accent2"/>
                </a:solidFill>
              </a:rPr>
              <a:t>+ 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74167" r="31875" b="2550"/>
          <a:stretch/>
        </p:blipFill>
        <p:spPr bwMode="auto">
          <a:xfrm>
            <a:off x="2555776" y="4398025"/>
            <a:ext cx="3168352" cy="236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575" t="94255" r="31875" b="2550"/>
          <a:stretch/>
        </p:blipFill>
        <p:spPr bwMode="auto">
          <a:xfrm>
            <a:off x="5106516" y="3336413"/>
            <a:ext cx="3168352" cy="3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427984" y="3660714"/>
            <a:ext cx="411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Aucune différence 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 Fixation symbiotique du N  atténuation  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28878" y="4861520"/>
            <a:ext cx="37444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Résultats de bilan de C important 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MAIS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implantation trèfle,  décomposition SOM pas différente 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+ 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Biomasse très élevé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 STOCKAGE ??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892480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eleveted</a:t>
            </a:r>
            <a:r>
              <a:rPr lang="fr-FR" dirty="0"/>
              <a:t> CO2 </a:t>
            </a:r>
            <a:r>
              <a:rPr lang="fr-FR" dirty="0" smtClean="0"/>
              <a:t>on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err="1" smtClean="0"/>
              <a:t>roots</a:t>
            </a:r>
            <a:r>
              <a:rPr lang="fr-FR" dirty="0" smtClean="0"/>
              <a:t> production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4" t="29010" r="4891" b="7385"/>
          <a:stretch/>
        </p:blipFill>
        <p:spPr bwMode="auto">
          <a:xfrm>
            <a:off x="526329" y="2492896"/>
            <a:ext cx="3648022" cy="424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796136" y="2204864"/>
            <a:ext cx="2955496" cy="39361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On one </a:t>
            </a:r>
            <a:r>
              <a:rPr lang="fr-FR" sz="1600" dirty="0" err="1" smtClean="0"/>
              <a:t>year</a:t>
            </a:r>
            <a:r>
              <a:rPr lang="fr-FR" sz="1600" dirty="0" smtClean="0"/>
              <a:t>, </a:t>
            </a:r>
            <a:r>
              <a:rPr lang="fr-FR" sz="1600" dirty="0" err="1" smtClean="0"/>
              <a:t>higher</a:t>
            </a:r>
            <a:r>
              <a:rPr lang="fr-FR" sz="1600" dirty="0" smtClean="0"/>
              <a:t> </a:t>
            </a:r>
            <a:r>
              <a:rPr lang="fr-FR" sz="1600" dirty="0" err="1" smtClean="0"/>
              <a:t>root</a:t>
            </a:r>
            <a:r>
              <a:rPr lang="fr-FR" sz="1600" dirty="0" smtClean="0"/>
              <a:t> production in </a:t>
            </a:r>
            <a:r>
              <a:rPr lang="fr-FR" sz="1600" dirty="0" err="1" smtClean="0"/>
              <a:t>elevated</a:t>
            </a:r>
            <a:r>
              <a:rPr lang="fr-FR" sz="1600" dirty="0" smtClean="0"/>
              <a:t> CO</a:t>
            </a:r>
            <a:r>
              <a:rPr lang="fr-FR" sz="1600" baseline="-25000" dirty="0" smtClean="0"/>
              <a:t>2 </a:t>
            </a:r>
            <a:r>
              <a:rPr lang="fr-FR" sz="1050" dirty="0" smtClean="0"/>
              <a:t>(p-value=0,002)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0" indent="0">
              <a:buFont typeface="Wingdings 2"/>
              <a:buNone/>
            </a:pPr>
            <a:endParaRPr lang="fr-FR" sz="1600" b="1" dirty="0" smtClean="0"/>
          </a:p>
          <a:p>
            <a:pPr marL="0" indent="0">
              <a:buFont typeface="Wingdings 2"/>
              <a:buNone/>
            </a:pP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504" y="792213"/>
            <a:ext cx="1368152" cy="1334855"/>
            <a:chOff x="2277232" y="866798"/>
            <a:chExt cx="1833369" cy="154486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0" t="56505" r="3331" b="33808"/>
            <a:stretch/>
          </p:blipFill>
          <p:spPr bwMode="auto">
            <a:xfrm>
              <a:off x="2277232" y="866798"/>
              <a:ext cx="473951" cy="1544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2771800" y="905459"/>
              <a:ext cx="1182506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Intercrop</a:t>
              </a:r>
              <a:r>
                <a:rPr lang="fr-FR" dirty="0" smtClean="0"/>
                <a:t> C-</a:t>
              </a:r>
              <a:endParaRPr lang="en-US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771800" y="1252138"/>
              <a:ext cx="1260849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Intercrop</a:t>
              </a:r>
              <a:r>
                <a:rPr lang="fr-FR" dirty="0" smtClean="0"/>
                <a:t> C+</a:t>
              </a:r>
              <a:endParaRPr lang="en-US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751182" y="1602722"/>
              <a:ext cx="1268529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Monocrop</a:t>
              </a:r>
              <a:r>
                <a:rPr lang="fr-FR" dirty="0" smtClean="0"/>
                <a:t> C-</a:t>
              </a:r>
              <a:endParaRPr lang="en-US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763730" y="1915487"/>
              <a:ext cx="1346871" cy="34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Monocrop</a:t>
              </a:r>
              <a:r>
                <a:rPr lang="fr-FR" dirty="0" smtClean="0"/>
                <a:t> C+</a:t>
              </a:r>
              <a:endParaRPr lang="en-US" dirty="0"/>
            </a:p>
          </p:txBody>
        </p:sp>
      </p:grpSp>
      <p:sp>
        <p:nvSpPr>
          <p:cNvPr id="13" name="ZoneTexte 12"/>
          <p:cNvSpPr txBox="1"/>
          <p:nvPr/>
        </p:nvSpPr>
        <p:spPr>
          <a:xfrm rot="16200000">
            <a:off x="-340336" y="4194868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biomass</a:t>
            </a:r>
            <a:r>
              <a:rPr lang="fr-FR" dirty="0" smtClean="0"/>
              <a:t> (g)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96150" y="2127068"/>
            <a:ext cx="4073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Exemple of </a:t>
            </a:r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biomass</a:t>
            </a:r>
            <a:r>
              <a:rPr lang="fr-FR" dirty="0" smtClean="0"/>
              <a:t> in </a:t>
            </a:r>
            <a:r>
              <a:rPr lang="fr-FR" dirty="0" err="1" smtClean="0"/>
              <a:t>srping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3491880" y="2504337"/>
            <a:ext cx="258376" cy="34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865352" y="2332984"/>
            <a:ext cx="258376" cy="34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2699792" y="43071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1043608" y="36647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Impacts of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> on CO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emissions</a:t>
            </a:r>
            <a:r>
              <a:rPr lang="fr-FR" dirty="0" smtClean="0"/>
              <a:t/>
            </a:r>
            <a:br>
              <a:rPr lang="fr-FR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48923" r="37137" b="20165"/>
          <a:stretch/>
        </p:blipFill>
        <p:spPr bwMode="auto">
          <a:xfrm>
            <a:off x="179512" y="1808124"/>
            <a:ext cx="8689834" cy="406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36296" y="6466856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IPPC 2016 report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Consequences</a:t>
            </a:r>
            <a:r>
              <a:rPr lang="fr-FR" dirty="0" smtClean="0"/>
              <a:t> of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>
                <a:sym typeface="Wingdings" panose="05000000000000000000" pitchFamily="2" charset="2"/>
              </a:rPr>
              <a:t>		</a:t>
            </a:r>
            <a:r>
              <a:rPr lang="fr-FR" sz="4400" b="1" dirty="0" err="1" smtClean="0">
                <a:sym typeface="Wingdings" panose="05000000000000000000" pitchFamily="2" charset="2"/>
              </a:rPr>
              <a:t>climate</a:t>
            </a:r>
            <a:r>
              <a:rPr lang="fr-FR" sz="4400" b="1" dirty="0" smtClean="0">
                <a:sym typeface="Wingdings" panose="05000000000000000000" pitchFamily="2" charset="2"/>
              </a:rPr>
              <a:t> change</a:t>
            </a:r>
            <a:endParaRPr lang="en-US" sz="4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41236" r="51866" b="24086"/>
          <a:stretch/>
        </p:blipFill>
        <p:spPr bwMode="auto">
          <a:xfrm>
            <a:off x="188709" y="2436235"/>
            <a:ext cx="8271723" cy="401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36296" y="6466856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IPPC 2016 report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1578" y="3727951"/>
            <a:ext cx="180020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275856" y="1901280"/>
            <a:ext cx="3384376" cy="39959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IPPC projections: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375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Effect</a:t>
            </a:r>
            <a:r>
              <a:rPr lang="fr-FR" dirty="0" smtClean="0"/>
              <a:t> of </a:t>
            </a:r>
            <a:r>
              <a:rPr lang="fr-FR" dirty="0" err="1" smtClean="0"/>
              <a:t>elevated</a:t>
            </a:r>
            <a:r>
              <a:rPr lang="fr-FR" dirty="0" smtClean="0"/>
              <a:t> CO</a:t>
            </a:r>
            <a:r>
              <a:rPr lang="fr-FR" baseline="-25000" dirty="0" smtClean="0"/>
              <a:t>2</a:t>
            </a:r>
            <a:r>
              <a:rPr lang="fr-FR" dirty="0" smtClean="0"/>
              <a:t> on </a:t>
            </a:r>
            <a:r>
              <a:rPr lang="fr-FR" dirty="0" err="1" smtClean="0"/>
              <a:t>planted</a:t>
            </a:r>
            <a:r>
              <a:rPr lang="fr-FR" dirty="0" smtClean="0"/>
              <a:t> </a:t>
            </a:r>
            <a:r>
              <a:rPr lang="fr-FR" dirty="0" err="1" smtClean="0"/>
              <a:t>ecosystem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07504" y="1340768"/>
            <a:ext cx="8229600" cy="4572000"/>
          </a:xfrm>
        </p:spPr>
        <p:txBody>
          <a:bodyPr/>
          <a:lstStyle/>
          <a:p>
            <a:pPr algn="ctr"/>
            <a:r>
              <a:rPr lang="fr-FR" dirty="0" smtClean="0"/>
              <a:t> Stimulation of </a:t>
            </a:r>
            <a:r>
              <a:rPr lang="fr-FR" dirty="0" err="1" smtClean="0"/>
              <a:t>growth</a:t>
            </a:r>
            <a:r>
              <a:rPr lang="fr-FR" dirty="0" smtClean="0"/>
              <a:t> </a:t>
            </a:r>
            <a:r>
              <a:rPr lang="fr-FR" dirty="0" err="1" smtClean="0"/>
              <a:t>primary</a:t>
            </a:r>
            <a:r>
              <a:rPr lang="fr-FR" dirty="0" smtClean="0"/>
              <a:t> production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increase</a:t>
            </a:r>
            <a:r>
              <a:rPr lang="fr-FR" dirty="0" smtClean="0">
                <a:sym typeface="Wingdings" panose="05000000000000000000" pitchFamily="2" charset="2"/>
              </a:rPr>
              <a:t> plant production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t="42985" r="51045" b="23317"/>
          <a:stretch/>
        </p:blipFill>
        <p:spPr bwMode="auto">
          <a:xfrm>
            <a:off x="1652414" y="2101493"/>
            <a:ext cx="4991686" cy="44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769521" y="5805264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Diaz </a:t>
            </a:r>
            <a:r>
              <a:rPr lang="fr-FR" sz="1400" i="1" dirty="0" smtClean="0"/>
              <a:t>et al</a:t>
            </a:r>
            <a:r>
              <a:rPr lang="fr-FR" sz="1400" dirty="0" smtClean="0"/>
              <a:t>., 1993 ; </a:t>
            </a:r>
            <a:r>
              <a:rPr lang="fr-FR" sz="1400" dirty="0" err="1" smtClean="0"/>
              <a:t>Zanetti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1996; Cheng 1999; hu 2001; </a:t>
            </a:r>
            <a:r>
              <a:rPr lang="fr-FR" sz="1400" dirty="0"/>
              <a:t>S</a:t>
            </a:r>
            <a:r>
              <a:rPr lang="fr-FR" sz="1400" dirty="0" smtClean="0"/>
              <a:t>chneider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2004; </a:t>
            </a:r>
            <a:r>
              <a:rPr lang="fr-FR" sz="1400" dirty="0" err="1" smtClean="0"/>
              <a:t>Groenigen</a:t>
            </a:r>
            <a:r>
              <a:rPr lang="fr-FR" sz="1400" dirty="0" smtClean="0"/>
              <a:t> </a:t>
            </a:r>
            <a:r>
              <a:rPr lang="fr-FR" sz="1400" i="1" dirty="0" smtClean="0"/>
              <a:t>et al</a:t>
            </a:r>
            <a:r>
              <a:rPr lang="fr-FR" sz="1400" dirty="0" smtClean="0"/>
              <a:t>., 2006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843808" y="6550223"/>
            <a:ext cx="1774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Reddy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2010</a:t>
            </a:r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255" y="636396"/>
            <a:ext cx="860935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/>
              <a:t>What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en-US" b="1" dirty="0"/>
              <a:t>the consequences of modification of plant functioning due to CO</a:t>
            </a:r>
            <a:r>
              <a:rPr lang="en-US" b="1" baseline="-25000" dirty="0"/>
              <a:t>2</a:t>
            </a:r>
            <a:r>
              <a:rPr lang="en-US" b="1" dirty="0"/>
              <a:t> increase on soil processes ?</a:t>
            </a:r>
          </a:p>
        </p:txBody>
      </p:sp>
      <p:grpSp>
        <p:nvGrpSpPr>
          <p:cNvPr id="49" name="Groupe 48"/>
          <p:cNvGrpSpPr/>
          <p:nvPr/>
        </p:nvGrpSpPr>
        <p:grpSpPr>
          <a:xfrm>
            <a:off x="-468560" y="1501670"/>
            <a:ext cx="10033459" cy="5311706"/>
            <a:chOff x="-468560" y="1501670"/>
            <a:chExt cx="10033459" cy="5311706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7" t="5593" r="50945" b="17420"/>
            <a:stretch/>
          </p:blipFill>
          <p:spPr bwMode="auto">
            <a:xfrm>
              <a:off x="4038071" y="1568469"/>
              <a:ext cx="1201440" cy="16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à coins arrondis 8"/>
            <p:cNvSpPr/>
            <p:nvPr/>
          </p:nvSpPr>
          <p:spPr>
            <a:xfrm>
              <a:off x="7020272" y="2636912"/>
              <a:ext cx="1886532" cy="1096800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r>
                <a:rPr lang="fr-FR" sz="2400" kern="0" dirty="0">
                  <a:solidFill>
                    <a:prstClr val="black"/>
                  </a:solidFill>
                </a:rPr>
                <a:t>N mineral </a:t>
              </a:r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7026018" y="4171891"/>
              <a:ext cx="1878677" cy="1132788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r>
                <a:rPr lang="fr-FR" sz="2400" kern="0" dirty="0">
                  <a:solidFill>
                    <a:prstClr val="black"/>
                  </a:solidFill>
                </a:rPr>
                <a:t>SOM</a:t>
              </a:r>
            </a:p>
            <a:p>
              <a:pPr algn="ctr" defTabSz="4176522">
                <a:defRPr/>
              </a:pPr>
              <a:r>
                <a:rPr lang="fr-FR" sz="1400" kern="0" dirty="0">
                  <a:solidFill>
                    <a:prstClr val="black"/>
                  </a:solidFill>
                </a:rPr>
                <a:t>Soil organic matter</a:t>
              </a: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232086" y="4208681"/>
              <a:ext cx="1878677" cy="1132788"/>
            </a:xfrm>
            <a:prstGeom prst="round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r>
                <a:rPr lang="fr-FR" sz="2400" kern="0" dirty="0">
                  <a:solidFill>
                    <a:prstClr val="black"/>
                  </a:solidFill>
                </a:rPr>
                <a:t>FOM</a:t>
              </a:r>
              <a:r>
                <a:rPr lang="fr-FR" sz="2000" kern="0" dirty="0">
                  <a:solidFill>
                    <a:prstClr val="black"/>
                  </a:solidFill>
                </a:rPr>
                <a:t> </a:t>
              </a:r>
            </a:p>
            <a:p>
              <a:pPr algn="ctr" defTabSz="4176522">
                <a:defRPr/>
              </a:pPr>
              <a:r>
                <a:rPr lang="fr-FR" sz="1400" kern="0" dirty="0">
                  <a:solidFill>
                    <a:prstClr val="black"/>
                  </a:solidFill>
                </a:rPr>
                <a:t>Fresh organic matter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606564" y="2741664"/>
              <a:ext cx="2808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N uptake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 rot="19772509">
              <a:off x="4465574" y="3267362"/>
              <a:ext cx="2325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Immobilization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164953" y="4149080"/>
              <a:ext cx="21522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Humification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443193" y="5246508"/>
              <a:ext cx="1771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 err="1">
                  <a:solidFill>
                    <a:prstClr val="black"/>
                  </a:solidFill>
                </a:rPr>
                <a:t>Rhizosphere</a:t>
              </a:r>
              <a:r>
                <a:rPr lang="fr-FR" sz="1600" b="1" kern="0" dirty="0">
                  <a:solidFill>
                    <a:prstClr val="black"/>
                  </a:solidFill>
                </a:rPr>
                <a:t> Priming </a:t>
              </a:r>
              <a:r>
                <a:rPr lang="fr-FR" sz="1600" b="1" kern="0" dirty="0" err="1">
                  <a:solidFill>
                    <a:prstClr val="black"/>
                  </a:solidFill>
                </a:rPr>
                <a:t>Effect</a:t>
              </a:r>
              <a:endParaRPr lang="fr-FR" sz="16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-1243" y="2423008"/>
              <a:ext cx="9036000" cy="0"/>
            </a:xfrm>
            <a:prstGeom prst="line">
              <a:avLst/>
            </a:prstGeom>
            <a:noFill/>
            <a:ln w="381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7" name="ZoneTexte 16"/>
            <p:cNvSpPr txBox="1"/>
            <p:nvPr/>
          </p:nvSpPr>
          <p:spPr>
            <a:xfrm rot="19538659">
              <a:off x="1624896" y="3129140"/>
              <a:ext cx="25048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Root exudation</a:t>
              </a:r>
              <a:endParaRPr lang="fr-FR" sz="2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-468560" y="2456618"/>
              <a:ext cx="1296144" cy="612342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ts val="58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SzPct val="8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SzPct val="80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FontTx/>
                <a:buChar char="o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rtl="0" eaLnBrk="1" latinLnBrk="0" hangingPunct="1">
                <a:spcBef>
                  <a:spcPts val="370"/>
                </a:spcBef>
                <a:buClr>
                  <a:schemeClr val="accent2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20040" lvl="1" indent="0" algn="ctr">
                <a:buClr>
                  <a:srgbClr val="71685A"/>
                </a:buClr>
                <a:buFont typeface="Wingdings 2"/>
                <a:buNone/>
              </a:pPr>
              <a:r>
                <a:rPr lang="fr-FR" sz="2000" b="1" dirty="0" smtClean="0">
                  <a:solidFill>
                    <a:srgbClr val="956B43">
                      <a:lumMod val="75000"/>
                    </a:srgbClr>
                  </a:solidFill>
                  <a:latin typeface="Arial"/>
                </a:rPr>
                <a:t>soil</a:t>
              </a: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3415099" y="5408801"/>
              <a:ext cx="2197503" cy="547493"/>
            </a:xfrm>
            <a:prstGeom prst="roundRect">
              <a:avLst/>
            </a:prstGeom>
            <a:noFill/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r>
                <a:rPr lang="fr-FR" kern="0" dirty="0">
                  <a:solidFill>
                    <a:prstClr val="black"/>
                  </a:solidFill>
                </a:rPr>
                <a:t>Microbial</a:t>
              </a:r>
              <a:r>
                <a:rPr lang="fr-FR" sz="2000" kern="0" dirty="0">
                  <a:solidFill>
                    <a:prstClr val="black"/>
                  </a:solidFill>
                </a:rPr>
                <a:t> biomass</a:t>
              </a:r>
            </a:p>
            <a:p>
              <a:pPr algn="ctr" defTabSz="4176522">
                <a:defRPr/>
              </a:pPr>
              <a:endParaRPr lang="fr-FR" sz="200" kern="0" dirty="0">
                <a:solidFill>
                  <a:prstClr val="black"/>
                </a:solidFill>
              </a:endParaRPr>
            </a:p>
            <a:p>
              <a:pPr algn="ctr" defTabSz="4176522">
                <a:defRPr/>
              </a:pPr>
              <a:endParaRPr lang="fr-FR" sz="1400" kern="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3543745" y="4208681"/>
              <a:ext cx="1903008" cy="1132788"/>
            </a:xfrm>
            <a:prstGeom prst="roundRect">
              <a:avLst/>
            </a:prstGeom>
            <a:noFill/>
            <a:ln w="381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endParaRPr lang="fr-FR" sz="4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241791" y="1501670"/>
              <a:ext cx="2183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Fontaine </a:t>
              </a:r>
              <a:r>
                <a:rPr lang="fr-FR" sz="1400" i="1" dirty="0">
                  <a:solidFill>
                    <a:prstClr val="black"/>
                  </a:solidFill>
                  <a:latin typeface="Arial"/>
                </a:rPr>
                <a:t>et al., </a:t>
              </a:r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2011</a:t>
              </a:r>
            </a:p>
            <a:p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Perveen </a:t>
              </a:r>
              <a:r>
                <a:rPr lang="fr-FR" sz="1400" i="1" dirty="0">
                  <a:solidFill>
                    <a:prstClr val="black"/>
                  </a:solidFill>
                  <a:latin typeface="Arial"/>
                </a:rPr>
                <a:t>et al., </a:t>
              </a:r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2014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1942039" y="2809888"/>
              <a:ext cx="2096032" cy="1425754"/>
            </a:xfrm>
            <a:prstGeom prst="straightConnector1">
              <a:avLst/>
            </a:prstGeom>
            <a:noFill/>
            <a:ln w="76200" cap="flat" cmpd="sng" algn="ctr">
              <a:solidFill>
                <a:srgbClr val="94C600"/>
              </a:solidFill>
              <a:prstDash val="solid"/>
              <a:tailEnd type="arrow"/>
            </a:ln>
            <a:effectLst/>
          </p:spPr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2117314" y="3068960"/>
              <a:ext cx="2094646" cy="1386675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cxnSp>
          <p:nvCxnSpPr>
            <p:cNvPr id="24" name="Connecteur droit avec flèche 23"/>
            <p:cNvCxnSpPr/>
            <p:nvPr/>
          </p:nvCxnSpPr>
          <p:spPr>
            <a:xfrm>
              <a:off x="2117314" y="4900619"/>
              <a:ext cx="1440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117313" y="4581128"/>
              <a:ext cx="1440000" cy="16300"/>
            </a:xfrm>
            <a:prstGeom prst="straightConnector1">
              <a:avLst/>
            </a:prstGeom>
            <a:noFill/>
            <a:ln w="57150" cap="flat" cmpd="sng" algn="ctr">
              <a:solidFill>
                <a:srgbClr val="94C600"/>
              </a:solidFill>
              <a:prstDash val="solid"/>
              <a:tailEnd type="arrow"/>
            </a:ln>
            <a:effectLst/>
          </p:spPr>
        </p:cxnSp>
        <p:cxnSp>
          <p:nvCxnSpPr>
            <p:cNvPr id="26" name="Connecteur droit avec flèche 25"/>
            <p:cNvCxnSpPr/>
            <p:nvPr/>
          </p:nvCxnSpPr>
          <p:spPr>
            <a:xfrm>
              <a:off x="5459944" y="4737761"/>
              <a:ext cx="1584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cxnSp>
          <p:nvCxnSpPr>
            <p:cNvPr id="27" name="Connecteur droit avec flèche 26"/>
            <p:cNvCxnSpPr/>
            <p:nvPr/>
          </p:nvCxnSpPr>
          <p:spPr>
            <a:xfrm>
              <a:off x="74702" y="1961321"/>
              <a:ext cx="792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94C600"/>
              </a:solidFill>
              <a:prstDash val="solid"/>
              <a:tailEnd type="arrow"/>
            </a:ln>
            <a:effectLst/>
          </p:spPr>
        </p:cxnSp>
        <p:sp>
          <p:nvSpPr>
            <p:cNvPr id="28" name="ZoneTexte 27"/>
            <p:cNvSpPr txBox="1"/>
            <p:nvPr/>
          </p:nvSpPr>
          <p:spPr>
            <a:xfrm>
              <a:off x="832508" y="1807959"/>
              <a:ext cx="915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C fluxes</a:t>
              </a: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5431080" y="4509120"/>
              <a:ext cx="1620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94C6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0" name="Connecteur droit avec flèche 29"/>
            <p:cNvCxnSpPr/>
            <p:nvPr/>
          </p:nvCxnSpPr>
          <p:spPr>
            <a:xfrm>
              <a:off x="94538" y="2276872"/>
              <a:ext cx="756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sp>
          <p:nvSpPr>
            <p:cNvPr id="31" name="ZoneTexte 30"/>
            <p:cNvSpPr txBox="1"/>
            <p:nvPr/>
          </p:nvSpPr>
          <p:spPr>
            <a:xfrm>
              <a:off x="832507" y="2085682"/>
              <a:ext cx="915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N fluxes</a:t>
              </a: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>
              <a:off x="4815915" y="2852936"/>
              <a:ext cx="2141659" cy="1307104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cxnSp>
          <p:nvCxnSpPr>
            <p:cNvPr id="33" name="Connecteur droit avec flèche 32"/>
            <p:cNvCxnSpPr/>
            <p:nvPr/>
          </p:nvCxnSpPr>
          <p:spPr>
            <a:xfrm flipH="1" flipV="1">
              <a:off x="4835952" y="2783906"/>
              <a:ext cx="2215129" cy="12992"/>
            </a:xfrm>
            <a:prstGeom prst="straightConnector1">
              <a:avLst/>
            </a:prstGeom>
            <a:noFill/>
            <a:ln w="7620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cxnSp>
          <p:nvCxnSpPr>
            <p:cNvPr id="34" name="Connecteur droit avec flèche 33"/>
            <p:cNvCxnSpPr/>
            <p:nvPr/>
          </p:nvCxnSpPr>
          <p:spPr>
            <a:xfrm flipH="1">
              <a:off x="5462984" y="5013176"/>
              <a:ext cx="15480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94C6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5" name="Connecteur droit avec flèche 34"/>
            <p:cNvCxnSpPr/>
            <p:nvPr/>
          </p:nvCxnSpPr>
          <p:spPr>
            <a:xfrm flipH="1">
              <a:off x="5472272" y="5241335"/>
              <a:ext cx="1548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5155778" y="3117596"/>
              <a:ext cx="1852359" cy="1091617"/>
            </a:xfrm>
            <a:prstGeom prst="straightConnector1">
              <a:avLst/>
            </a:prstGeom>
            <a:noFill/>
            <a:ln w="7620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sp>
          <p:nvSpPr>
            <p:cNvPr id="37" name="Rectangle à coins arrondis 36"/>
            <p:cNvSpPr/>
            <p:nvPr/>
          </p:nvSpPr>
          <p:spPr>
            <a:xfrm>
              <a:off x="3754384" y="4283364"/>
              <a:ext cx="1481730" cy="503059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r>
                <a:rPr lang="fr-FR" sz="1600" kern="0" dirty="0">
                  <a:solidFill>
                    <a:prstClr val="black"/>
                  </a:solidFill>
                </a:rPr>
                <a:t>SOM </a:t>
              </a:r>
            </a:p>
            <a:p>
              <a:pPr algn="ctr" defTabSz="4176522">
                <a:defRPr/>
              </a:pPr>
              <a:r>
                <a:rPr lang="fr-FR" sz="1600" kern="0" dirty="0">
                  <a:solidFill>
                    <a:prstClr val="black"/>
                  </a:solidFill>
                </a:rPr>
                <a:t>builders</a:t>
              </a:r>
            </a:p>
          </p:txBody>
        </p:sp>
        <p:sp>
          <p:nvSpPr>
            <p:cNvPr id="38" name="Rectangle à coins arrondis 37"/>
            <p:cNvSpPr/>
            <p:nvPr/>
          </p:nvSpPr>
          <p:spPr>
            <a:xfrm>
              <a:off x="3754384" y="4797152"/>
              <a:ext cx="1481730" cy="445572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176522">
                <a:defRPr/>
              </a:pPr>
              <a:r>
                <a:rPr lang="fr-FR" sz="1600" kern="0" dirty="0">
                  <a:solidFill>
                    <a:prstClr val="black"/>
                  </a:solidFill>
                </a:rPr>
                <a:t>SOM decomposers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 rot="19824993">
              <a:off x="5089241" y="3586148"/>
              <a:ext cx="21845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Mineralization</a:t>
              </a:r>
              <a:endParaRPr lang="fr-FR" sz="14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V="1">
              <a:off x="7928042" y="4017627"/>
              <a:ext cx="1180462" cy="15958"/>
            </a:xfrm>
            <a:prstGeom prst="straightConnector1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  <a:tailEnd type="arrow"/>
            </a:ln>
            <a:effectLst/>
          </p:spPr>
        </p:cxnSp>
        <p:sp>
          <p:nvSpPr>
            <p:cNvPr id="41" name="ZoneTexte 40"/>
            <p:cNvSpPr txBox="1"/>
            <p:nvPr/>
          </p:nvSpPr>
          <p:spPr>
            <a:xfrm>
              <a:off x="7380312" y="3717032"/>
              <a:ext cx="21845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leaching</a:t>
              </a:r>
              <a:endParaRPr lang="fr-FR" sz="14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 flipV="1">
              <a:off x="5080841" y="2249566"/>
              <a:ext cx="1247984" cy="19062"/>
            </a:xfrm>
            <a:prstGeom prst="straightConnector1">
              <a:avLst/>
            </a:prstGeom>
            <a:noFill/>
            <a:ln w="57150" cap="flat" cmpd="sng" algn="ctr">
              <a:solidFill>
                <a:srgbClr val="94C600"/>
              </a:solidFill>
              <a:prstDash val="solid"/>
              <a:tailEnd type="arrow"/>
            </a:ln>
            <a:effectLst/>
          </p:spPr>
        </p:cxnSp>
        <p:cxnSp>
          <p:nvCxnSpPr>
            <p:cNvPr id="43" name="Connecteur droit avec flèche 42"/>
            <p:cNvCxnSpPr>
              <a:endCxn id="44" idx="0"/>
            </p:cNvCxnSpPr>
            <p:nvPr/>
          </p:nvCxnSpPr>
          <p:spPr>
            <a:xfrm>
              <a:off x="4540206" y="5706294"/>
              <a:ext cx="0" cy="828000"/>
            </a:xfrm>
            <a:prstGeom prst="straightConnector1">
              <a:avLst/>
            </a:prstGeom>
            <a:noFill/>
            <a:ln w="57150" cap="flat" cmpd="sng" algn="ctr">
              <a:solidFill>
                <a:srgbClr val="94C600"/>
              </a:solidFill>
              <a:prstDash val="solid"/>
              <a:tailEnd type="arrow"/>
            </a:ln>
            <a:effectLst/>
          </p:spPr>
        </p:cxnSp>
        <p:sp>
          <p:nvSpPr>
            <p:cNvPr id="44" name="ZoneTexte 43"/>
            <p:cNvSpPr txBox="1"/>
            <p:nvPr/>
          </p:nvSpPr>
          <p:spPr>
            <a:xfrm>
              <a:off x="3844911" y="6474822"/>
              <a:ext cx="15233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CO</a:t>
              </a:r>
              <a:r>
                <a:rPr lang="fr-FR" sz="1600" b="1" kern="0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98218" y="2045801"/>
              <a:ext cx="1019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CO</a:t>
              </a:r>
              <a:r>
                <a:rPr lang="fr-FR" sz="1600" b="1" kern="0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638791" y="5796553"/>
              <a:ext cx="1373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Soil </a:t>
              </a:r>
            </a:p>
            <a:p>
              <a:pPr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respiration</a:t>
              </a:r>
              <a:endParaRPr lang="fr-FR" sz="14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4932040" y="1866784"/>
              <a:ext cx="16359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76522">
                <a:defRPr/>
              </a:pPr>
              <a:r>
                <a:rPr lang="fr-FR" sz="1600" b="1" kern="0" dirty="0">
                  <a:solidFill>
                    <a:prstClr val="black"/>
                  </a:solidFill>
                </a:rPr>
                <a:t>Plant respiration</a:t>
              </a:r>
            </a:p>
          </p:txBody>
        </p:sp>
        <p:cxnSp>
          <p:nvCxnSpPr>
            <p:cNvPr id="48" name="Connecteur droit 47"/>
            <p:cNvCxnSpPr>
              <a:stCxn id="9" idx="2"/>
            </p:cNvCxnSpPr>
            <p:nvPr/>
          </p:nvCxnSpPr>
          <p:spPr>
            <a:xfrm>
              <a:off x="7963538" y="3733712"/>
              <a:ext cx="1818" cy="288000"/>
            </a:xfrm>
            <a:prstGeom prst="line">
              <a:avLst/>
            </a:prstGeom>
            <a:noFill/>
            <a:ln w="57150" cap="flat" cmpd="sng" algn="ctr">
              <a:solidFill>
                <a:srgbClr val="FF6700"/>
              </a:solidFill>
              <a:prstDash val="solid"/>
            </a:ln>
            <a:effectLst/>
          </p:spPr>
        </p:cxn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604" y="-243408"/>
            <a:ext cx="8229600" cy="1143000"/>
          </a:xfrm>
        </p:spPr>
        <p:txBody>
          <a:bodyPr/>
          <a:lstStyle/>
          <a:p>
            <a:r>
              <a:rPr lang="fr-FR" dirty="0" err="1" smtClean="0"/>
              <a:t>Hypothesis</a:t>
            </a:r>
            <a:endParaRPr lang="en-US" dirty="0"/>
          </a:p>
        </p:txBody>
      </p:sp>
      <p:sp>
        <p:nvSpPr>
          <p:cNvPr id="49" name="Éclair 48"/>
          <p:cNvSpPr/>
          <p:nvPr/>
        </p:nvSpPr>
        <p:spPr>
          <a:xfrm>
            <a:off x="2538781" y="2283267"/>
            <a:ext cx="1553226" cy="751209"/>
          </a:xfrm>
          <a:prstGeom prst="lightningBol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008605" y="2474205"/>
            <a:ext cx="7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prstClr val="black"/>
                </a:solidFill>
              </a:rPr>
              <a:t>CO</a:t>
            </a:r>
            <a:r>
              <a:rPr lang="fr-FR" b="1" baseline="-25000" dirty="0">
                <a:solidFill>
                  <a:prstClr val="black"/>
                </a:solidFill>
              </a:rPr>
              <a:t>2</a:t>
            </a:r>
            <a:r>
              <a:rPr lang="fr-FR" b="1" dirty="0">
                <a:solidFill>
                  <a:prstClr val="black"/>
                </a:solidFill>
              </a:rPr>
              <a:t> +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95937" y="2306476"/>
            <a:ext cx="1543702" cy="2130636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5593" r="50945" b="17420"/>
          <a:stretch/>
        </p:blipFill>
        <p:spPr bwMode="auto">
          <a:xfrm>
            <a:off x="4064949" y="2348880"/>
            <a:ext cx="1447632" cy="20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à coins arrondis 105"/>
          <p:cNvSpPr/>
          <p:nvPr/>
        </p:nvSpPr>
        <p:spPr>
          <a:xfrm>
            <a:off x="2549882" y="5157192"/>
            <a:ext cx="1734086" cy="6480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76522">
              <a:defRPr/>
            </a:pPr>
            <a:r>
              <a:rPr lang="fr-FR" sz="2400" kern="0" dirty="0" err="1" smtClean="0">
                <a:solidFill>
                  <a:prstClr val="black"/>
                </a:solidFill>
              </a:rPr>
              <a:t>Decrease</a:t>
            </a:r>
            <a:r>
              <a:rPr lang="fr-FR" sz="2400" kern="0" dirty="0" smtClean="0">
                <a:solidFill>
                  <a:prstClr val="black"/>
                </a:solidFill>
              </a:rPr>
              <a:t> of </a:t>
            </a:r>
            <a:r>
              <a:rPr lang="fr-FR" sz="2400" kern="0" dirty="0" err="1">
                <a:solidFill>
                  <a:prstClr val="black"/>
                </a:solidFill>
              </a:rPr>
              <a:t>mineral</a:t>
            </a:r>
            <a:r>
              <a:rPr lang="fr-FR" sz="2400" kern="0" dirty="0">
                <a:solidFill>
                  <a:prstClr val="black"/>
                </a:solidFill>
              </a:rPr>
              <a:t> </a:t>
            </a:r>
            <a:r>
              <a:rPr lang="fr-FR" sz="2400" kern="0" dirty="0" smtClean="0">
                <a:solidFill>
                  <a:prstClr val="black"/>
                </a:solidFill>
              </a:rPr>
              <a:t>N</a:t>
            </a:r>
            <a:endParaRPr lang="fr-FR" sz="2400" kern="0" dirty="0">
              <a:solidFill>
                <a:prstClr val="black"/>
              </a:solidFill>
            </a:endParaRPr>
          </a:p>
        </p:txBody>
      </p:sp>
      <p:sp>
        <p:nvSpPr>
          <p:cNvPr id="107" name="Rectangle à coins arrondis 106"/>
          <p:cNvSpPr/>
          <p:nvPr/>
        </p:nvSpPr>
        <p:spPr>
          <a:xfrm>
            <a:off x="7056276" y="5108933"/>
            <a:ext cx="1800200" cy="844756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76522">
              <a:defRPr/>
            </a:pPr>
            <a:r>
              <a:rPr lang="fr-FR" sz="2400" kern="0" dirty="0" err="1" smtClean="0">
                <a:solidFill>
                  <a:prstClr val="black"/>
                </a:solidFill>
              </a:rPr>
              <a:t>Destocking</a:t>
            </a:r>
            <a:r>
              <a:rPr lang="fr-FR" sz="2400" kern="0" dirty="0" smtClean="0">
                <a:solidFill>
                  <a:prstClr val="black"/>
                </a:solidFill>
              </a:rPr>
              <a:t> </a:t>
            </a:r>
            <a:r>
              <a:rPr lang="fr-FR" sz="2400" kern="0" dirty="0">
                <a:solidFill>
                  <a:prstClr val="black"/>
                </a:solidFill>
              </a:rPr>
              <a:t>SOM</a:t>
            </a:r>
          </a:p>
        </p:txBody>
      </p:sp>
      <p:sp>
        <p:nvSpPr>
          <p:cNvPr id="108" name="Rectangle à coins arrondis 107"/>
          <p:cNvSpPr/>
          <p:nvPr/>
        </p:nvSpPr>
        <p:spPr>
          <a:xfrm>
            <a:off x="4661900" y="5157192"/>
            <a:ext cx="2088232" cy="71546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76522">
              <a:defRPr/>
            </a:pPr>
            <a:r>
              <a:rPr lang="fr-FR" sz="2400" kern="0" dirty="0" smtClean="0">
                <a:solidFill>
                  <a:prstClr val="black"/>
                </a:solidFill>
              </a:rPr>
              <a:t>RPE </a:t>
            </a:r>
            <a:r>
              <a:rPr lang="fr-FR" sz="2400" kern="0" dirty="0" err="1" smtClean="0">
                <a:solidFill>
                  <a:prstClr val="black"/>
                </a:solidFill>
              </a:rPr>
              <a:t>increasing</a:t>
            </a:r>
            <a:endParaRPr lang="fr-FR" sz="2400" kern="0" dirty="0">
              <a:solidFill>
                <a:prstClr val="black"/>
              </a:solidFill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5724128" y="283924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Photosynthesis</a:t>
            </a:r>
            <a:r>
              <a:rPr lang="fr-FR" dirty="0" smtClean="0">
                <a:solidFill>
                  <a:prstClr val="black"/>
                </a:solidFill>
              </a:rPr>
              <a:t> stimulation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" name="Rectangle à coins arrondis 109"/>
          <p:cNvSpPr/>
          <p:nvPr/>
        </p:nvSpPr>
        <p:spPr>
          <a:xfrm>
            <a:off x="251520" y="5092545"/>
            <a:ext cx="2157038" cy="92874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76522">
              <a:defRPr/>
            </a:pPr>
            <a:r>
              <a:rPr lang="fr-FR" sz="2400" kern="0" dirty="0" err="1" smtClean="0">
                <a:solidFill>
                  <a:prstClr val="black"/>
                </a:solidFill>
              </a:rPr>
              <a:t>Biomass</a:t>
            </a:r>
            <a:r>
              <a:rPr lang="fr-FR" sz="2400" kern="0" dirty="0" smtClean="0">
                <a:solidFill>
                  <a:prstClr val="black"/>
                </a:solidFill>
              </a:rPr>
              <a:t> </a:t>
            </a:r>
            <a:r>
              <a:rPr lang="fr-FR" sz="2400" kern="0" dirty="0" err="1" smtClean="0">
                <a:solidFill>
                  <a:prstClr val="black"/>
                </a:solidFill>
              </a:rPr>
              <a:t>increasing</a:t>
            </a:r>
            <a:r>
              <a:rPr lang="fr-FR" sz="2400" kern="0" dirty="0" smtClean="0">
                <a:solidFill>
                  <a:prstClr val="black"/>
                </a:solidFill>
              </a:rPr>
              <a:t> </a:t>
            </a:r>
            <a:endParaRPr lang="fr-FR" sz="2400" kern="0" dirty="0">
              <a:solidFill>
                <a:prstClr val="black"/>
              </a:solidFill>
            </a:endParaRPr>
          </a:p>
          <a:p>
            <a:pPr algn="ctr" defTabSz="4176522">
              <a:defRPr/>
            </a:pPr>
            <a:r>
              <a:rPr lang="fr-FR" sz="1400" kern="0" dirty="0">
                <a:solidFill>
                  <a:prstClr val="black"/>
                </a:solidFill>
              </a:rPr>
              <a:t>(+ </a:t>
            </a:r>
            <a:r>
              <a:rPr lang="fr-FR" sz="1400" kern="0" dirty="0" smtClean="0">
                <a:solidFill>
                  <a:prstClr val="black"/>
                </a:solidFill>
              </a:rPr>
              <a:t> </a:t>
            </a:r>
            <a:r>
              <a:rPr lang="fr-FR" sz="1400" kern="0" dirty="0" err="1" smtClean="0">
                <a:solidFill>
                  <a:prstClr val="black"/>
                </a:solidFill>
              </a:rPr>
              <a:t>root</a:t>
            </a:r>
            <a:r>
              <a:rPr lang="fr-FR" sz="1400" kern="0" dirty="0" smtClean="0">
                <a:solidFill>
                  <a:prstClr val="black"/>
                </a:solidFill>
              </a:rPr>
              <a:t> exsudation )  </a:t>
            </a:r>
            <a:endParaRPr lang="fr-FR" sz="1400" kern="0" dirty="0">
              <a:solidFill>
                <a:prstClr val="black"/>
              </a:solidFill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1222027" y="4674802"/>
            <a:ext cx="356838" cy="3383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" name="Ellipse 111"/>
          <p:cNvSpPr/>
          <p:nvPr/>
        </p:nvSpPr>
        <p:spPr>
          <a:xfrm>
            <a:off x="3136975" y="4658034"/>
            <a:ext cx="356838" cy="3383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3" name="Ellipse 112"/>
          <p:cNvSpPr/>
          <p:nvPr/>
        </p:nvSpPr>
        <p:spPr>
          <a:xfrm>
            <a:off x="5293681" y="4674802"/>
            <a:ext cx="356838" cy="3383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</a:rPr>
              <a:t>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4" name="Ellipse 113"/>
          <p:cNvSpPr/>
          <p:nvPr/>
        </p:nvSpPr>
        <p:spPr>
          <a:xfrm>
            <a:off x="7599538" y="4674802"/>
            <a:ext cx="356838" cy="3383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472" y="1052736"/>
            <a:ext cx="8049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 smtClean="0"/>
              <a:t>What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en-US" sz="2000" b="1" dirty="0" smtClean="0"/>
              <a:t>the consequences of </a:t>
            </a:r>
            <a:r>
              <a:rPr lang="en-US" sz="2000" b="1" dirty="0"/>
              <a:t>modification of plant functioning </a:t>
            </a:r>
            <a:r>
              <a:rPr lang="en-US" sz="2000" b="1" dirty="0" smtClean="0"/>
              <a:t>due to CO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increase on soil processes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99592" y="2564904"/>
            <a:ext cx="6959793" cy="4041234"/>
            <a:chOff x="1641576" y="1363935"/>
            <a:chExt cx="6840760" cy="4359021"/>
          </a:xfrm>
        </p:grpSpPr>
        <p:cxnSp>
          <p:nvCxnSpPr>
            <p:cNvPr id="8" name="Connecteur droit avec flèche 7"/>
            <p:cNvCxnSpPr/>
            <p:nvPr/>
          </p:nvCxnSpPr>
          <p:spPr>
            <a:xfrm flipH="1">
              <a:off x="3090227" y="1363935"/>
              <a:ext cx="949960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9" name="Connecteur droit avec flèche 8"/>
            <p:cNvCxnSpPr/>
            <p:nvPr/>
          </p:nvCxnSpPr>
          <p:spPr>
            <a:xfrm>
              <a:off x="4040822" y="1363935"/>
              <a:ext cx="831215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sp>
          <p:nvSpPr>
            <p:cNvPr id="10" name="Zone de texte 2"/>
            <p:cNvSpPr txBox="1">
              <a:spLocks noChangeArrowheads="1"/>
            </p:cNvSpPr>
            <p:nvPr/>
          </p:nvSpPr>
          <p:spPr bwMode="auto">
            <a:xfrm>
              <a:off x="2377757" y="2420575"/>
              <a:ext cx="1187450" cy="48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Bare</a:t>
              </a: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soil</a:t>
              </a:r>
              <a:endParaRPr lang="fr-FR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>
              <a:off x="3989387" y="2691720"/>
              <a:ext cx="949960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12" name="Connecteur droit avec flèche 11"/>
            <p:cNvCxnSpPr/>
            <p:nvPr/>
          </p:nvCxnSpPr>
          <p:spPr>
            <a:xfrm>
              <a:off x="4939982" y="2691720"/>
              <a:ext cx="831215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13" name="Connecteur droit avec flèche 12"/>
            <p:cNvCxnSpPr/>
            <p:nvPr/>
          </p:nvCxnSpPr>
          <p:spPr>
            <a:xfrm flipH="1">
              <a:off x="2123728" y="3996010"/>
              <a:ext cx="949960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14" name="Connecteur droit avec flèche 13"/>
            <p:cNvCxnSpPr/>
            <p:nvPr/>
          </p:nvCxnSpPr>
          <p:spPr>
            <a:xfrm>
              <a:off x="3074323" y="3996010"/>
              <a:ext cx="831215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15" name="Connecteur droit avec flèche 14"/>
            <p:cNvCxnSpPr/>
            <p:nvPr/>
          </p:nvCxnSpPr>
          <p:spPr>
            <a:xfrm flipH="1">
              <a:off x="4984432" y="3996010"/>
              <a:ext cx="949960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16" name="Connecteur droit avec flèche 15"/>
            <p:cNvCxnSpPr/>
            <p:nvPr/>
          </p:nvCxnSpPr>
          <p:spPr>
            <a:xfrm>
              <a:off x="5935027" y="3996010"/>
              <a:ext cx="831215" cy="961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sp>
          <p:nvSpPr>
            <p:cNvPr id="21" name="Zone de texte 2"/>
            <p:cNvSpPr txBox="1">
              <a:spLocks noChangeArrowheads="1"/>
            </p:cNvSpPr>
            <p:nvPr/>
          </p:nvSpPr>
          <p:spPr bwMode="auto">
            <a:xfrm>
              <a:off x="4377880" y="2299561"/>
              <a:ext cx="1972754" cy="48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English </a:t>
              </a: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ryegrass</a:t>
              </a:r>
              <a:endParaRPr lang="fr-FR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2" name="Zone de texte 2"/>
            <p:cNvSpPr txBox="1">
              <a:spLocks noChangeArrowheads="1"/>
            </p:cNvSpPr>
            <p:nvPr/>
          </p:nvSpPr>
          <p:spPr bwMode="auto">
            <a:xfrm>
              <a:off x="2172221" y="3573016"/>
              <a:ext cx="1546843" cy="458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monocrop</a:t>
              </a:r>
              <a:endParaRPr lang="fr-FR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3" name="Zone de texte 2"/>
            <p:cNvSpPr txBox="1">
              <a:spLocks noChangeArrowheads="1"/>
            </p:cNvSpPr>
            <p:nvPr/>
          </p:nvSpPr>
          <p:spPr bwMode="auto">
            <a:xfrm>
              <a:off x="4592636" y="3642098"/>
              <a:ext cx="3889700" cy="458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Intercrop</a:t>
              </a: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with</a:t>
              </a: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white </a:t>
              </a: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clover</a:t>
              </a:r>
              <a:endParaRPr lang="fr-FR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4" name="Zone de texte 2"/>
            <p:cNvSpPr txBox="1">
              <a:spLocks noChangeArrowheads="1"/>
            </p:cNvSpPr>
            <p:nvPr/>
          </p:nvSpPr>
          <p:spPr bwMode="auto">
            <a:xfrm>
              <a:off x="1641576" y="4859811"/>
              <a:ext cx="1352377" cy="863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Ambiant    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CO</a:t>
              </a:r>
              <a:r>
                <a:rPr lang="fr-FR" sz="2000" b="1" baseline="-25000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2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</a:t>
              </a:r>
              <a:endParaRPr lang="fr-FR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5" name="Zone de texte 2"/>
            <p:cNvSpPr txBox="1">
              <a:spLocks noChangeArrowheads="1"/>
            </p:cNvSpPr>
            <p:nvPr/>
          </p:nvSpPr>
          <p:spPr bwMode="auto">
            <a:xfrm>
              <a:off x="4743420" y="4850839"/>
              <a:ext cx="1362652" cy="863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Ambiant     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CO</a:t>
              </a:r>
              <a:r>
                <a:rPr lang="fr-FR" sz="2000" b="1" baseline="-25000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2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</a:t>
              </a:r>
              <a:endParaRPr lang="fr-FR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6" name="Zone de texte 2"/>
            <p:cNvSpPr txBox="1">
              <a:spLocks noChangeArrowheads="1"/>
            </p:cNvSpPr>
            <p:nvPr/>
          </p:nvSpPr>
          <p:spPr bwMode="auto">
            <a:xfrm>
              <a:off x="3288063" y="4859810"/>
              <a:ext cx="1304574" cy="863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Eleveted</a:t>
              </a: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   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CO</a:t>
              </a:r>
              <a:r>
                <a:rPr lang="fr-FR" sz="2000" b="1" baseline="-25000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2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</a:t>
              </a:r>
              <a:endParaRPr lang="fr-FR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7" name="Zone de texte 2"/>
            <p:cNvSpPr txBox="1">
              <a:spLocks noChangeArrowheads="1"/>
            </p:cNvSpPr>
            <p:nvPr/>
          </p:nvSpPr>
          <p:spPr bwMode="auto">
            <a:xfrm>
              <a:off x="6433394" y="4859810"/>
              <a:ext cx="1304749" cy="863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b="1" dirty="0" err="1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Eleveted</a:t>
              </a:r>
              <a:r>
                <a:rPr lang="fr-FR" sz="2000" b="1" dirty="0" smtClean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  </a:t>
              </a:r>
              <a:r>
                <a:rPr lang="fr-FR" sz="2000" b="1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CO</a:t>
              </a:r>
              <a:r>
                <a:rPr lang="fr-FR" sz="2000" b="1" baseline="-25000" dirty="0">
                  <a:solidFill>
                    <a:prstClr val="black"/>
                  </a:solidFill>
                  <a:latin typeface="Calibri"/>
                  <a:ea typeface="Calibri"/>
                  <a:cs typeface="Times New Roman"/>
                </a:rPr>
                <a:t>2 </a:t>
              </a:r>
              <a:endParaRPr lang="fr-FR" sz="2000" baseline="-250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170516" y="548680"/>
            <a:ext cx="6746607" cy="2101865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species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Sown</a:t>
            </a:r>
            <a:r>
              <a:rPr lang="fr-FR" dirty="0" smtClean="0"/>
              <a:t> in </a:t>
            </a:r>
            <a:r>
              <a:rPr lang="fr-FR" dirty="0" err="1" smtClean="0"/>
              <a:t>September</a:t>
            </a:r>
            <a:r>
              <a:rPr lang="fr-FR" dirty="0" smtClean="0"/>
              <a:t> 2016</a:t>
            </a:r>
          </a:p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</a:t>
            </a:r>
            <a:r>
              <a:rPr lang="fr-FR" sz="1800" dirty="0" smtClean="0"/>
              <a:t>( C ambiant: 400 ppm; C </a:t>
            </a:r>
            <a:r>
              <a:rPr lang="fr-FR" sz="1800" dirty="0" err="1" smtClean="0"/>
              <a:t>eleveted</a:t>
            </a:r>
            <a:r>
              <a:rPr lang="fr-FR" sz="1800" dirty="0" smtClean="0"/>
              <a:t>: 700 ppm) </a:t>
            </a:r>
          </a:p>
          <a:p>
            <a:r>
              <a:rPr lang="fr-FR" dirty="0" smtClean="0"/>
              <a:t>4 </a:t>
            </a:r>
            <a:r>
              <a:rPr lang="fr-FR" dirty="0" err="1" smtClean="0"/>
              <a:t>replicates</a:t>
            </a:r>
            <a:endParaRPr lang="fr-FR" dirty="0" smtClean="0"/>
          </a:p>
          <a:p>
            <a:r>
              <a:rPr lang="fr-FR" dirty="0" smtClean="0"/>
              <a:t>3 plants destructives </a:t>
            </a:r>
            <a:r>
              <a:rPr lang="fr-FR" dirty="0" err="1" smtClean="0"/>
              <a:t>harvests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sz="1800" dirty="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9"/>
          <a:stretch/>
        </p:blipFill>
        <p:spPr bwMode="auto">
          <a:xfrm>
            <a:off x="6082422" y="188640"/>
            <a:ext cx="1326944" cy="252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7" b="31715"/>
          <a:stretch/>
        </p:blipFill>
        <p:spPr bwMode="auto">
          <a:xfrm rot="16200000">
            <a:off x="6945085" y="792950"/>
            <a:ext cx="2525624" cy="1317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413604" y="-459432"/>
            <a:ext cx="8229600" cy="1143000"/>
          </a:xfrm>
        </p:spPr>
        <p:txBody>
          <a:bodyPr/>
          <a:lstStyle/>
          <a:p>
            <a:r>
              <a:rPr lang="fr-FR" dirty="0" smtClean="0"/>
              <a:t>Design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2" b="10023"/>
          <a:stretch/>
        </p:blipFill>
        <p:spPr bwMode="auto">
          <a:xfrm>
            <a:off x="85025" y="2780928"/>
            <a:ext cx="8951471" cy="39633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203254" y="1156767"/>
            <a:ext cx="4961033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B2D1F"/>
                </a:solidFill>
              </a:rPr>
              <a:t> Two approaches : </a:t>
            </a:r>
          </a:p>
          <a:p>
            <a:endParaRPr lang="en-US" sz="1050" dirty="0" smtClean="0">
              <a:solidFill>
                <a:srgbClr val="9B2D1F"/>
              </a:solidFill>
            </a:endParaRPr>
          </a:p>
          <a:p>
            <a:r>
              <a:rPr lang="en-US" dirty="0" smtClean="0">
                <a:solidFill>
                  <a:srgbClr val="9B2D1F"/>
                </a:solidFill>
              </a:rPr>
              <a:t>1- </a:t>
            </a:r>
            <a:r>
              <a:rPr lang="en-US" b="1" dirty="0" smtClean="0">
                <a:solidFill>
                  <a:srgbClr val="9B2D1F"/>
                </a:solidFill>
              </a:rPr>
              <a:t>continuous </a:t>
            </a:r>
            <a:r>
              <a:rPr lang="en-US" b="1" baseline="30000" dirty="0" smtClean="0">
                <a:solidFill>
                  <a:srgbClr val="9B2D1F"/>
                </a:solidFill>
              </a:rPr>
              <a:t>13</a:t>
            </a:r>
            <a:r>
              <a:rPr lang="en-US" b="1" dirty="0" smtClean="0">
                <a:solidFill>
                  <a:srgbClr val="9B2D1F"/>
                </a:solidFill>
              </a:rPr>
              <a:t>C labeling platform</a:t>
            </a:r>
          </a:p>
          <a:p>
            <a:r>
              <a:rPr lang="en-US" b="1" dirty="0" smtClean="0">
                <a:solidFill>
                  <a:srgbClr val="9B2D1F"/>
                </a:solidFill>
              </a:rPr>
              <a:t>2- continuous CO</a:t>
            </a:r>
            <a:r>
              <a:rPr lang="en-US" b="1" baseline="-25000" dirty="0" smtClean="0">
                <a:solidFill>
                  <a:srgbClr val="9B2D1F"/>
                </a:solidFill>
              </a:rPr>
              <a:t>2</a:t>
            </a:r>
            <a:r>
              <a:rPr lang="en-US" b="1" dirty="0" smtClean="0">
                <a:solidFill>
                  <a:srgbClr val="9B2D1F"/>
                </a:solidFill>
              </a:rPr>
              <a:t> exchange measurements</a:t>
            </a:r>
            <a:endParaRPr lang="en-US" b="1" baseline="-25000" dirty="0">
              <a:solidFill>
                <a:srgbClr val="9B2D1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734" y="3634555"/>
            <a:ext cx="1254508" cy="8295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/>
          <a:srcRect l="29682" t="15703" r="32046" b="19989"/>
          <a:stretch/>
        </p:blipFill>
        <p:spPr>
          <a:xfrm>
            <a:off x="1259632" y="3757302"/>
            <a:ext cx="648072" cy="72008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13604" y="-243408"/>
            <a:ext cx="8229600" cy="1143000"/>
          </a:xfrm>
        </p:spPr>
        <p:txBody>
          <a:bodyPr/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devices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3288-1961-4268-B52C-8309A3A9DBA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8187</TotalTime>
  <Words>1213</Words>
  <Application>Microsoft Office PowerPoint</Application>
  <PresentationFormat>Affichage à l'écran (4:3)</PresentationFormat>
  <Paragraphs>343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25</vt:i4>
      </vt:variant>
    </vt:vector>
  </HeadingPairs>
  <TitlesOfParts>
    <vt:vector size="37" baseType="lpstr">
      <vt:lpstr>Arial</vt:lpstr>
      <vt:lpstr>Calibri</vt:lpstr>
      <vt:lpstr>Franklin Gothic Book</vt:lpstr>
      <vt:lpstr>Perpetua</vt:lpstr>
      <vt:lpstr>Times New Roman</vt:lpstr>
      <vt:lpstr>Wingdings</vt:lpstr>
      <vt:lpstr>Wingdings 2</vt:lpstr>
      <vt:lpstr>Capitaux</vt:lpstr>
      <vt:lpstr>1_Capitaux</vt:lpstr>
      <vt:lpstr>2_Capitaux</vt:lpstr>
      <vt:lpstr>3_Capitaux</vt:lpstr>
      <vt:lpstr>4_Capitaux</vt:lpstr>
      <vt:lpstr>The CO2-induced acceleration of soil organic carbon mineralization counteracted by legumes </vt:lpstr>
      <vt:lpstr>Impacts of human activities </vt:lpstr>
      <vt:lpstr>Impacts of human activities on CO2 emissions </vt:lpstr>
      <vt:lpstr>Consequences of human activities    climate change</vt:lpstr>
      <vt:lpstr>Effect of elevated CO2 on planted ecosystem</vt:lpstr>
      <vt:lpstr>What is the consequences of modification of plant functioning due to CO2 increase on soil processes ?</vt:lpstr>
      <vt:lpstr>Hypothesis</vt:lpstr>
      <vt:lpstr>Design</vt:lpstr>
      <vt:lpstr>Experimental devices</vt:lpstr>
      <vt:lpstr>Présentation PowerPoint</vt:lpstr>
      <vt:lpstr>Présentation PowerPoint</vt:lpstr>
      <vt:lpstr>Effect of eleveted CO2 on total plant production</vt:lpstr>
      <vt:lpstr>Effect of eleveted CO2 on  roots production</vt:lpstr>
      <vt:lpstr>Consequences of root exploration on mineral N in soil</vt:lpstr>
      <vt:lpstr>Consequences of N limitation on RPE</vt:lpstr>
      <vt:lpstr>Consequences of N limitation on RPE</vt:lpstr>
      <vt:lpstr>Consequences of N limitation on RPE</vt:lpstr>
      <vt:lpstr>Consequences of N limitation on RPE</vt:lpstr>
      <vt:lpstr>Correlation between photosynthesis proxy and RPE </vt:lpstr>
      <vt:lpstr>Conclusion  Our results in front of others papers</vt:lpstr>
      <vt:lpstr>Présentation PowerPoint</vt:lpstr>
      <vt:lpstr>Consequences of N limitation on RPE</vt:lpstr>
      <vt:lpstr>Matching with the model ?</vt:lpstr>
      <vt:lpstr>Matching with the model ?</vt:lpstr>
      <vt:lpstr>Effect of eleveted CO2 on  roots production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</dc:creator>
  <cp:lastModifiedBy>Camille Cros</cp:lastModifiedBy>
  <cp:revision>71</cp:revision>
  <dcterms:created xsi:type="dcterms:W3CDTF">2017-11-20T09:24:03Z</dcterms:created>
  <dcterms:modified xsi:type="dcterms:W3CDTF">2018-04-24T13:41:09Z</dcterms:modified>
</cp:coreProperties>
</file>