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7" r:id="rId2"/>
    <p:sldId id="268" r:id="rId3"/>
    <p:sldId id="296" r:id="rId4"/>
    <p:sldId id="258" r:id="rId5"/>
    <p:sldId id="312" r:id="rId6"/>
    <p:sldId id="259" r:id="rId7"/>
    <p:sldId id="260" r:id="rId8"/>
    <p:sldId id="261" r:id="rId9"/>
    <p:sldId id="262" r:id="rId10"/>
    <p:sldId id="263" r:id="rId11"/>
    <p:sldId id="264" r:id="rId12"/>
    <p:sldId id="265" r:id="rId13"/>
    <p:sldId id="266" r:id="rId14"/>
    <p:sldId id="297" r:id="rId15"/>
    <p:sldId id="267" r:id="rId16"/>
    <p:sldId id="304" r:id="rId17"/>
    <p:sldId id="281" r:id="rId18"/>
    <p:sldId id="271" r:id="rId19"/>
    <p:sldId id="314" r:id="rId20"/>
    <p:sldId id="272" r:id="rId21"/>
    <p:sldId id="317" r:id="rId22"/>
    <p:sldId id="276" r:id="rId23"/>
    <p:sldId id="315" r:id="rId24"/>
    <p:sldId id="305" r:id="rId25"/>
    <p:sldId id="274" r:id="rId26"/>
    <p:sldId id="306" r:id="rId27"/>
    <p:sldId id="275" r:id="rId28"/>
    <p:sldId id="277" r:id="rId29"/>
    <p:sldId id="278" r:id="rId30"/>
    <p:sldId id="279" r:id="rId31"/>
    <p:sldId id="313" r:id="rId32"/>
    <p:sldId id="307" r:id="rId33"/>
    <p:sldId id="301" r:id="rId34"/>
    <p:sldId id="310" r:id="rId35"/>
    <p:sldId id="280" r:id="rId36"/>
    <p:sldId id="327" r:id="rId37"/>
    <p:sldId id="330" r:id="rId38"/>
    <p:sldId id="329" r:id="rId39"/>
    <p:sldId id="316" r:id="rId40"/>
    <p:sldId id="282" r:id="rId41"/>
    <p:sldId id="319" r:id="rId42"/>
    <p:sldId id="326" r:id="rId43"/>
    <p:sldId id="283" r:id="rId44"/>
    <p:sldId id="284" r:id="rId45"/>
    <p:sldId id="318" r:id="rId46"/>
    <p:sldId id="300" r:id="rId47"/>
    <p:sldId id="286" r:id="rId48"/>
    <p:sldId id="324" r:id="rId49"/>
    <p:sldId id="287" r:id="rId50"/>
    <p:sldId id="288" r:id="rId51"/>
    <p:sldId id="289" r:id="rId52"/>
    <p:sldId id="299" r:id="rId53"/>
    <p:sldId id="290" r:id="rId54"/>
    <p:sldId id="291" r:id="rId55"/>
    <p:sldId id="328" r:id="rId56"/>
    <p:sldId id="303" r:id="rId57"/>
    <p:sldId id="334" r:id="rId58"/>
    <p:sldId id="322" r:id="rId59"/>
    <p:sldId id="321" r:id="rId60"/>
    <p:sldId id="320" r:id="rId61"/>
    <p:sldId id="323" r:id="rId62"/>
    <p:sldId id="335" r:id="rId63"/>
    <p:sldId id="331" r:id="rId64"/>
    <p:sldId id="332" r:id="rId65"/>
    <p:sldId id="333" r:id="rId66"/>
    <p:sldId id="308" r:id="rId67"/>
    <p:sldId id="309" r:id="rId68"/>
    <p:sldId id="292" r:id="rId69"/>
    <p:sldId id="293" r:id="rId70"/>
    <p:sldId id="294" r:id="rId71"/>
    <p:sldId id="295" r:id="rId72"/>
    <p:sldId id="298" r:id="rId73"/>
    <p:sldId id="325" r:id="rId74"/>
    <p:sldId id="302" r:id="rId75"/>
  </p:sldIdLst>
  <p:sldSz cx="9144000" cy="6858000" type="screen4x3"/>
  <p:notesSz cx="6718300" cy="9855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6" autoAdjust="0"/>
    <p:restoredTop sz="85986" autoAdjust="0"/>
  </p:normalViewPr>
  <p:slideViewPr>
    <p:cSldViewPr>
      <p:cViewPr varScale="1">
        <p:scale>
          <a:sx n="99" d="100"/>
          <a:sy n="99" d="100"/>
        </p:scale>
        <p:origin x="1692"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44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05482" y="0"/>
            <a:ext cx="2911263" cy="492760"/>
          </a:xfrm>
          <a:prstGeom prst="rect">
            <a:avLst/>
          </a:prstGeom>
        </p:spPr>
        <p:txBody>
          <a:bodyPr vert="horz" lIns="91440" tIns="45720" rIns="91440" bIns="45720" rtlCol="0"/>
          <a:lstStyle>
            <a:lvl1pPr algn="r">
              <a:defRPr sz="1200"/>
            </a:lvl1pPr>
          </a:lstStyle>
          <a:p>
            <a:fld id="{B20C3677-E277-4B30-A02F-BDEAD4FE00BB}" type="datetimeFigureOut">
              <a:rPr lang="fr-FR" smtClean="0"/>
              <a:t>10/04/2018</a:t>
            </a:fld>
            <a:endParaRPr lang="fr-FR"/>
          </a:p>
        </p:txBody>
      </p:sp>
      <p:sp>
        <p:nvSpPr>
          <p:cNvPr id="4" name="Espace réservé du pied de page 3"/>
          <p:cNvSpPr>
            <a:spLocks noGrp="1"/>
          </p:cNvSpPr>
          <p:nvPr>
            <p:ph type="ftr" sz="quarter" idx="2"/>
          </p:nvPr>
        </p:nvSpPr>
        <p:spPr>
          <a:xfrm>
            <a:off x="0" y="9360730"/>
            <a:ext cx="2911263" cy="49276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05482" y="9360730"/>
            <a:ext cx="2911263" cy="492760"/>
          </a:xfrm>
          <a:prstGeom prst="rect">
            <a:avLst/>
          </a:prstGeom>
        </p:spPr>
        <p:txBody>
          <a:bodyPr vert="horz" lIns="91440" tIns="45720" rIns="91440" bIns="45720" rtlCol="0" anchor="b"/>
          <a:lstStyle>
            <a:lvl1pPr algn="r">
              <a:defRPr sz="1200"/>
            </a:lvl1pPr>
          </a:lstStyle>
          <a:p>
            <a:fld id="{F639C879-3D15-4F21-8431-2025E16AF60A}" type="slidenum">
              <a:rPr lang="fr-FR" smtClean="0"/>
              <a:t>‹N°›</a:t>
            </a:fld>
            <a:endParaRPr lang="fr-FR"/>
          </a:p>
        </p:txBody>
      </p:sp>
    </p:spTree>
    <p:extLst>
      <p:ext uri="{BB962C8B-B14F-4D97-AF65-F5344CB8AC3E}">
        <p14:creationId xmlns:p14="http://schemas.microsoft.com/office/powerpoint/2010/main" val="852683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1263" cy="49276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05482" y="0"/>
            <a:ext cx="2911263" cy="492760"/>
          </a:xfrm>
          <a:prstGeom prst="rect">
            <a:avLst/>
          </a:prstGeom>
        </p:spPr>
        <p:txBody>
          <a:bodyPr vert="horz" lIns="91440" tIns="45720" rIns="91440" bIns="45720" rtlCol="0"/>
          <a:lstStyle>
            <a:lvl1pPr algn="r">
              <a:defRPr sz="1200"/>
            </a:lvl1pPr>
          </a:lstStyle>
          <a:p>
            <a:fld id="{995F33DF-A9A5-44FA-95CB-C34F57195087}" type="datetimeFigureOut">
              <a:rPr lang="fr-FR" smtClean="0"/>
              <a:t>10/04/2018</a:t>
            </a:fld>
            <a:endParaRPr lang="fr-FR"/>
          </a:p>
        </p:txBody>
      </p:sp>
      <p:sp>
        <p:nvSpPr>
          <p:cNvPr id="4" name="Espace réservé de l'image des diapositives 3"/>
          <p:cNvSpPr>
            <a:spLocks noGrp="1" noRot="1" noChangeAspect="1"/>
          </p:cNvSpPr>
          <p:nvPr>
            <p:ph type="sldImg" idx="2"/>
          </p:nvPr>
        </p:nvSpPr>
        <p:spPr>
          <a:xfrm>
            <a:off x="895350" y="739775"/>
            <a:ext cx="4927600" cy="36957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1830" y="4681220"/>
            <a:ext cx="5374640" cy="443484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60730"/>
            <a:ext cx="2911263" cy="49276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05482" y="9360730"/>
            <a:ext cx="2911263" cy="492760"/>
          </a:xfrm>
          <a:prstGeom prst="rect">
            <a:avLst/>
          </a:prstGeom>
        </p:spPr>
        <p:txBody>
          <a:bodyPr vert="horz" lIns="91440" tIns="45720" rIns="91440" bIns="45720" rtlCol="0" anchor="b"/>
          <a:lstStyle>
            <a:lvl1pPr algn="r">
              <a:defRPr sz="1200"/>
            </a:lvl1pPr>
          </a:lstStyle>
          <a:p>
            <a:fld id="{BC79DA04-4A8F-488E-8F52-BB40479ACCF5}" type="slidenum">
              <a:rPr lang="fr-FR" smtClean="0"/>
              <a:t>‹N°›</a:t>
            </a:fld>
            <a:endParaRPr lang="fr-FR"/>
          </a:p>
        </p:txBody>
      </p:sp>
    </p:spTree>
    <p:extLst>
      <p:ext uri="{BB962C8B-B14F-4D97-AF65-F5344CB8AC3E}">
        <p14:creationId xmlns:p14="http://schemas.microsoft.com/office/powerpoint/2010/main" val="244025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nature.com/articles/432165b#ref1" TargetMode="External"/><Relationship Id="rId3" Type="http://schemas.openxmlformats.org/officeDocument/2006/relationships/hyperlink" Target="https://doi.org/10.1371/journal.pgen.1006946" TargetMode="External"/><Relationship Id="rId7" Type="http://schemas.openxmlformats.org/officeDocument/2006/relationships/hyperlink" Target="https://www.nature.com/articles/432165b#auth-4"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ature.com/articles/432165b#auth-3" TargetMode="External"/><Relationship Id="rId5" Type="http://schemas.openxmlformats.org/officeDocument/2006/relationships/hyperlink" Target="https://www.nature.com/articles/432165b#auth-2" TargetMode="External"/><Relationship Id="rId10" Type="http://schemas.openxmlformats.org/officeDocument/2006/relationships/hyperlink" Target="https://www.nature.com/articles/432165b#ref3" TargetMode="External"/><Relationship Id="rId4" Type="http://schemas.openxmlformats.org/officeDocument/2006/relationships/hyperlink" Target="https://www.nature.com/articles/432165b#auth-1" TargetMode="External"/><Relationship Id="rId9" Type="http://schemas.openxmlformats.org/officeDocument/2006/relationships/hyperlink" Target="https://www.nature.com/articles/432165b#ref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ncbi.nlm.nih.gov/pmc/articles/PMC4395316/#pone.0124438.ref008" TargetMode="External"/><Relationship Id="rId13" Type="http://schemas.openxmlformats.org/officeDocument/2006/relationships/hyperlink" Target="https://www.ncbi.nlm.nih.gov/pmc/articles/PMC4395316/#pone.0124438.ref013" TargetMode="External"/><Relationship Id="rId18" Type="http://schemas.openxmlformats.org/officeDocument/2006/relationships/hyperlink" Target="https://www.ncbi.nlm.nih.gov/pmc/articles/PMC4395316/#pone.0124438.ref018" TargetMode="External"/><Relationship Id="rId3" Type="http://schemas.openxmlformats.org/officeDocument/2006/relationships/hyperlink" Target="https://www.ncbi.nlm.nih.gov/pmc/articles/PMC4395316/#pone.0124438.ref003" TargetMode="External"/><Relationship Id="rId21" Type="http://schemas.openxmlformats.org/officeDocument/2006/relationships/hyperlink" Target="https://www.ncbi.nlm.nih.gov/pmc/articles/PMC4395316/#pone.0124438.ref021" TargetMode="External"/><Relationship Id="rId7" Type="http://schemas.openxmlformats.org/officeDocument/2006/relationships/hyperlink" Target="https://www.ncbi.nlm.nih.gov/pmc/articles/PMC4395316/#pone.0124438.ref007" TargetMode="External"/><Relationship Id="rId12" Type="http://schemas.openxmlformats.org/officeDocument/2006/relationships/hyperlink" Target="https://www.ncbi.nlm.nih.gov/pmc/articles/PMC4395316/#pone.0124438.ref012" TargetMode="External"/><Relationship Id="rId17" Type="http://schemas.openxmlformats.org/officeDocument/2006/relationships/hyperlink" Target="https://www.ncbi.nlm.nih.gov/pmc/articles/PMC4395316/#pone.0124438.ref017" TargetMode="External"/><Relationship Id="rId2" Type="http://schemas.openxmlformats.org/officeDocument/2006/relationships/slide" Target="../slides/slide27.xml"/><Relationship Id="rId16" Type="http://schemas.openxmlformats.org/officeDocument/2006/relationships/hyperlink" Target="https://www.ncbi.nlm.nih.gov/pmc/articles/PMC4395316/#pone.0124438.ref016" TargetMode="External"/><Relationship Id="rId20" Type="http://schemas.openxmlformats.org/officeDocument/2006/relationships/hyperlink" Target="https://www.ncbi.nlm.nih.gov/pmc/articles/PMC4395316/#pone.0124438.ref020"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4395316/#pone.0124438.ref006" TargetMode="External"/><Relationship Id="rId11" Type="http://schemas.openxmlformats.org/officeDocument/2006/relationships/hyperlink" Target="https://www.ncbi.nlm.nih.gov/pmc/articles/PMC4395316/#pone.0124438.ref011" TargetMode="External"/><Relationship Id="rId5" Type="http://schemas.openxmlformats.org/officeDocument/2006/relationships/hyperlink" Target="https://www.ncbi.nlm.nih.gov/pmc/articles/PMC4395316/#pone.0124438.ref005" TargetMode="External"/><Relationship Id="rId15" Type="http://schemas.openxmlformats.org/officeDocument/2006/relationships/hyperlink" Target="https://www.ncbi.nlm.nih.gov/pmc/articles/PMC4395316/#pone.0124438.ref015" TargetMode="External"/><Relationship Id="rId23" Type="http://schemas.openxmlformats.org/officeDocument/2006/relationships/hyperlink" Target="https://www.ncbi.nlm.nih.gov/pubmed/25132092" TargetMode="External"/><Relationship Id="rId10" Type="http://schemas.openxmlformats.org/officeDocument/2006/relationships/hyperlink" Target="https://www.ncbi.nlm.nih.gov/pmc/articles/PMC4395316/#pone.0124438.ref010" TargetMode="External"/><Relationship Id="rId19" Type="http://schemas.openxmlformats.org/officeDocument/2006/relationships/hyperlink" Target="https://www.ncbi.nlm.nih.gov/pmc/articles/PMC4395316/#pone.0124438.ref019" TargetMode="External"/><Relationship Id="rId4" Type="http://schemas.openxmlformats.org/officeDocument/2006/relationships/hyperlink" Target="https://www.ncbi.nlm.nih.gov/pmc/articles/PMC4395316/#pone.0124438.ref004" TargetMode="External"/><Relationship Id="rId9" Type="http://schemas.openxmlformats.org/officeDocument/2006/relationships/hyperlink" Target="https://www.ncbi.nlm.nih.gov/pmc/articles/PMC4395316/#pone.0124438.ref009" TargetMode="External"/><Relationship Id="rId14" Type="http://schemas.openxmlformats.org/officeDocument/2006/relationships/hyperlink" Target="https://www.ncbi.nlm.nih.gov/pmc/articles/PMC4395316/#pone.0124438.ref014" TargetMode="External"/><Relationship Id="rId22" Type="http://schemas.openxmlformats.org/officeDocument/2006/relationships/hyperlink" Target="https://www.ncbi.nlm.nih.gov/pmc/articles/PMC4395316/#pone.0124438.ref02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pourlascience.fr/ewb_pages/a/actu-les-sauts-indesirables-de-crispr-cas9-38675.php"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mobile.the-scientist.com/article/47489/opinion-not-all-genetic-databases-are-equal"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genethique.org/fr/genetique-programme-mais-libre-64739.html#.VxjU9BW6U1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_ENREF_44"/><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_ENREF_12"/><Relationship Id="rId5" Type="http://schemas.openxmlformats.org/officeDocument/2006/relationships/hyperlink" Target="#_ENREF_20"/><Relationship Id="rId4" Type="http://schemas.openxmlformats.org/officeDocument/2006/relationships/hyperlink" Target="#_ENREF_51"/></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www.lemonde.fr/afrique/" TargetMode="External"/><Relationship Id="rId13" Type="http://schemas.openxmlformats.org/officeDocument/2006/relationships/hyperlink" Target="http://www.lemonde.fr/grossesse/" TargetMode="External"/><Relationship Id="rId18" Type="http://schemas.openxmlformats.org/officeDocument/2006/relationships/hyperlink" Target="http://conjugaison.lemonde.fr/conjugaison/premier-groupe/tenter/" TargetMode="External"/><Relationship Id="rId26" Type="http://schemas.openxmlformats.org/officeDocument/2006/relationships/hyperlink" Target="http://apps.who.int/gb/ebwha/pdf_files/WHA69/A69_30-en.pdf" TargetMode="External"/><Relationship Id="rId3" Type="http://schemas.openxmlformats.org/officeDocument/2006/relationships/hyperlink" Target="http://www.lemonde.fr.proxy.mnhn.fr/planete/article/2016/05/26/zika-dengue-le-prix-paye-pour-l-abandon-de-la-lutte-antimoustiques_4927175_3244.html" TargetMode="External"/><Relationship Id="rId21" Type="http://schemas.openxmlformats.org/officeDocument/2006/relationships/hyperlink" Target="http://conjugaison.lemonde.fr/conjugaison/troisieme-groupe/soutenir/" TargetMode="External"/><Relationship Id="rId7" Type="http://schemas.openxmlformats.org/officeDocument/2006/relationships/hyperlink" Target="http://www.lemonde.fr/developpement/" TargetMode="External"/><Relationship Id="rId12" Type="http://schemas.openxmlformats.org/officeDocument/2006/relationships/hyperlink" Target="http://www.lemonde.fr/le-monde/" TargetMode="External"/><Relationship Id="rId17" Type="http://schemas.openxmlformats.org/officeDocument/2006/relationships/hyperlink" Target="http://www.lemonde.fr/politique/" TargetMode="External"/><Relationship Id="rId25" Type="http://schemas.openxmlformats.org/officeDocument/2006/relationships/hyperlink" Target="http://conjugaison.lemonde.fr/conjugaison/premier-groupe/piloter/" TargetMode="External"/><Relationship Id="rId2" Type="http://schemas.openxmlformats.org/officeDocument/2006/relationships/slide" Target="../slides/slide65.xml"/><Relationship Id="rId16" Type="http://schemas.openxmlformats.org/officeDocument/2006/relationships/hyperlink" Target="http://conjugaison.lemonde.fr/conjugaison/deuxieme-groupe/fournir/" TargetMode="External"/><Relationship Id="rId20" Type="http://schemas.openxmlformats.org/officeDocument/2006/relationships/hyperlink" Target="http://www.lemonde.fr/international/" TargetMode="External"/><Relationship Id="rId29" Type="http://schemas.openxmlformats.org/officeDocument/2006/relationships/hyperlink" Target="http://www.lemonde.fr/bien-etre/" TargetMode="External"/><Relationship Id="rId1" Type="http://schemas.openxmlformats.org/officeDocument/2006/relationships/notesMaster" Target="../notesMasters/notesMaster1.xml"/><Relationship Id="rId6" Type="http://schemas.openxmlformats.org/officeDocument/2006/relationships/hyperlink" Target="http://www.lemonde.fr/afrique-monde/" TargetMode="External"/><Relationship Id="rId11" Type="http://schemas.openxmlformats.org/officeDocument/2006/relationships/hyperlink" Target="http://www.lemonde.fr/securite-sanitaire/" TargetMode="External"/><Relationship Id="rId24" Type="http://schemas.openxmlformats.org/officeDocument/2006/relationships/hyperlink" Target="http://www.lemonde.fr/gouvernance/" TargetMode="External"/><Relationship Id="rId32" Type="http://schemas.openxmlformats.org/officeDocument/2006/relationships/hyperlink" Target="http://sciencepost.fr/author/clemence-r/" TargetMode="External"/><Relationship Id="rId5" Type="http://schemas.openxmlformats.org/officeDocument/2006/relationships/hyperlink" Target="http://who.int/dg/speeches/2016/wha-69/en/" TargetMode="External"/><Relationship Id="rId15" Type="http://schemas.openxmlformats.org/officeDocument/2006/relationships/hyperlink" Target="http://conjugaison.lemonde.fr/conjugaison/premier-groupe/prot%C3%A9ger/" TargetMode="External"/><Relationship Id="rId23" Type="http://schemas.openxmlformats.org/officeDocument/2006/relationships/hyperlink" Target="http://conjugaison.lemonde.fr/conjugaison/troisieme-groupe/tenir/" TargetMode="External"/><Relationship Id="rId28" Type="http://schemas.openxmlformats.org/officeDocument/2006/relationships/hyperlink" Target="http://www.lemonde.fr/planete/article/2016/02/01/virus-zika-l-oms-decrete-une-urgence-de-sante-publique-de-portee-mondiale_4857515_3244.html" TargetMode="External"/><Relationship Id="rId10" Type="http://schemas.openxmlformats.org/officeDocument/2006/relationships/hyperlink" Target="http://conjugaison.lemonde.fr/conjugaison/premier-groupe/assurer/" TargetMode="External"/><Relationship Id="rId19" Type="http://schemas.openxmlformats.org/officeDocument/2006/relationships/hyperlink" Target="http://conjugaison.lemonde.fr/conjugaison/premier-groupe/rem%C3%A9dier/" TargetMode="External"/><Relationship Id="rId31" Type="http://schemas.openxmlformats.org/officeDocument/2006/relationships/hyperlink" Target="http://www.lemonde.fr/idees-chroniques/" TargetMode="External"/><Relationship Id="rId4" Type="http://schemas.openxmlformats.org/officeDocument/2006/relationships/hyperlink" Target="http://www.thelancet.com/journals/laninf/article/PIIS1473-3099(16)00146-8/abstract" TargetMode="External"/><Relationship Id="rId9" Type="http://schemas.openxmlformats.org/officeDocument/2006/relationships/hyperlink" Target="http://www.lemonde.fr/planete/article/2016/05/19/l-esperance-de-vie-a-progresse-de-cinq-annees-depuis-2000-selon-l-oms_4922868_3244.html" TargetMode="External"/><Relationship Id="rId14" Type="http://schemas.openxmlformats.org/officeDocument/2006/relationships/hyperlink" Target="http://conjugaison.lemonde.fr/conjugaison/auxiliaire/%C3%AAtre/" TargetMode="External"/><Relationship Id="rId22" Type="http://schemas.openxmlformats.org/officeDocument/2006/relationships/hyperlink" Target="http://conjugaison.lemonde.fr/conjugaison/premier-groupe/inviter/" TargetMode="External"/><Relationship Id="rId27" Type="http://schemas.openxmlformats.org/officeDocument/2006/relationships/hyperlink" Target="http://www.lemonde.fr/afrique-politique/" TargetMode="External"/><Relationship Id="rId30" Type="http://schemas.openxmlformats.org/officeDocument/2006/relationships/hyperlink" Target="http://www.lemonde.fr/planete/"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a:t>
            </a:fld>
            <a:endParaRPr lang="en-US"/>
          </a:p>
        </p:txBody>
      </p:sp>
    </p:spTree>
    <p:extLst>
      <p:ext uri="{BB962C8B-B14F-4D97-AF65-F5344CB8AC3E}">
        <p14:creationId xmlns:p14="http://schemas.microsoft.com/office/powerpoint/2010/main" val="703562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Branco </a:t>
            </a:r>
            <a:r>
              <a:rPr lang="fr-FR" dirty="0" err="1"/>
              <a:t>Pombo</a:t>
            </a:r>
            <a:r>
              <a:rPr lang="fr-FR" dirty="0"/>
              <a:t> 2006  http://www.sciencedirect.com/science/article/pii/S0962892406003588  </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10</a:t>
            </a:fld>
            <a:endParaRPr lang="en-US"/>
          </a:p>
        </p:txBody>
      </p:sp>
    </p:spTree>
    <p:extLst>
      <p:ext uri="{BB962C8B-B14F-4D97-AF65-F5344CB8AC3E}">
        <p14:creationId xmlns:p14="http://schemas.microsoft.com/office/powerpoint/2010/main" val="3464453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11</a:t>
            </a:fld>
            <a:endParaRPr lang="en-US"/>
          </a:p>
        </p:txBody>
      </p:sp>
    </p:spTree>
    <p:extLst>
      <p:ext uri="{BB962C8B-B14F-4D97-AF65-F5344CB8AC3E}">
        <p14:creationId xmlns:p14="http://schemas.microsoft.com/office/powerpoint/2010/main" val="45809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Spatial </a:t>
            </a:r>
            <a:r>
              <a:rPr lang="fr-FR" dirty="0" err="1"/>
              <a:t>genome</a:t>
            </a:r>
            <a:r>
              <a:rPr lang="fr-FR" dirty="0"/>
              <a:t> </a:t>
            </a:r>
            <a:r>
              <a:rPr lang="fr-FR" dirty="0" err="1"/>
              <a:t>organization</a:t>
            </a:r>
            <a:r>
              <a:rPr lang="fr-FR" dirty="0"/>
              <a:t> </a:t>
            </a:r>
            <a:r>
              <a:rPr lang="fr-FR" dirty="0" err="1"/>
              <a:t>see</a:t>
            </a:r>
            <a:r>
              <a:rPr lang="fr-FR" dirty="0"/>
              <a:t> </a:t>
            </a:r>
            <a:r>
              <a:rPr lang="fr-FR" baseline="0" dirty="0" err="1"/>
              <a:t>Ramani</a:t>
            </a:r>
            <a:r>
              <a:rPr lang="fr-FR" baseline="0" dirty="0"/>
              <a:t> et al. </a:t>
            </a:r>
            <a:r>
              <a:rPr lang="fr-FR" dirty="0" err="1"/>
              <a:t>Genomics</a:t>
            </a:r>
            <a:r>
              <a:rPr lang="fr-FR" dirty="0"/>
              <a:t> </a:t>
            </a:r>
            <a:r>
              <a:rPr lang="fr-FR" dirty="0" err="1"/>
              <a:t>Proteomics</a:t>
            </a:r>
            <a:r>
              <a:rPr lang="fr-FR" dirty="0"/>
              <a:t> </a:t>
            </a:r>
            <a:r>
              <a:rPr lang="fr-FR" dirty="0" err="1"/>
              <a:t>Bioinformatics</a:t>
            </a:r>
            <a:r>
              <a:rPr lang="fr-FR" dirty="0"/>
              <a:t> </a:t>
            </a:r>
            <a:r>
              <a:rPr lang="fr-FR" baseline="0" dirty="0"/>
              <a:t>2016</a:t>
            </a:r>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12</a:t>
            </a:fld>
            <a:endParaRPr lang="en-US"/>
          </a:p>
        </p:txBody>
      </p:sp>
    </p:spTree>
    <p:extLst>
      <p:ext uri="{BB962C8B-B14F-4D97-AF65-F5344CB8AC3E}">
        <p14:creationId xmlns:p14="http://schemas.microsoft.com/office/powerpoint/2010/main" val="3623925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13</a:t>
            </a:fld>
            <a:endParaRPr lang="en-US"/>
          </a:p>
        </p:txBody>
      </p:sp>
    </p:spTree>
    <p:extLst>
      <p:ext uri="{BB962C8B-B14F-4D97-AF65-F5344CB8AC3E}">
        <p14:creationId xmlns:p14="http://schemas.microsoft.com/office/powerpoint/2010/main" val="324112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1" dirty="0"/>
              <a:t>Plant microRNAs in larval food regulate honeybee caste development </a:t>
            </a:r>
            <a:r>
              <a:rPr lang="en-US" dirty="0"/>
              <a:t>Kegan Zhu , </a:t>
            </a:r>
            <a:r>
              <a:rPr lang="en-US" dirty="0" err="1"/>
              <a:t>Minghui</a:t>
            </a:r>
            <a:r>
              <a:rPr lang="en-US" dirty="0"/>
              <a:t> Liu , Zheng Fu , Zhen Zhou, Yan Kong, </a:t>
            </a:r>
            <a:r>
              <a:rPr lang="en-US" dirty="0" err="1"/>
              <a:t>Hongwei</a:t>
            </a:r>
            <a:r>
              <a:rPr lang="en-US" dirty="0"/>
              <a:t> Liang, </a:t>
            </a:r>
            <a:r>
              <a:rPr lang="en-US" dirty="0" err="1"/>
              <a:t>Zheguang</a:t>
            </a:r>
            <a:r>
              <a:rPr lang="en-US" dirty="0"/>
              <a:t> Lin, Jun Luo, </a:t>
            </a:r>
            <a:r>
              <a:rPr lang="en-US" dirty="0" err="1"/>
              <a:t>Huoqing</a:t>
            </a:r>
            <a:r>
              <a:rPr lang="en-US" dirty="0"/>
              <a:t> Zheng,  Ping Wan,  </a:t>
            </a:r>
            <a:r>
              <a:rPr lang="en-US" dirty="0" err="1"/>
              <a:t>Junfeng</a:t>
            </a:r>
            <a:r>
              <a:rPr lang="en-US" dirty="0"/>
              <a:t> Zhang,  </a:t>
            </a:r>
            <a:r>
              <a:rPr lang="en-US" dirty="0" err="1"/>
              <a:t>Ke</a:t>
            </a:r>
            <a:r>
              <a:rPr lang="en-US" dirty="0"/>
              <a:t> Zen,  </a:t>
            </a:r>
            <a:r>
              <a:rPr lang="en-US" dirty="0" err="1"/>
              <a:t>Jiong</a:t>
            </a:r>
            <a:r>
              <a:rPr lang="en-US" dirty="0"/>
              <a:t> Chen ,   [ ... ], Xi Chen  [ view all ]  Published: August 31, 2017 </a:t>
            </a:r>
            <a:r>
              <a:rPr lang="en-US" dirty="0">
                <a:hlinkClick r:id="rId3"/>
              </a:rPr>
              <a:t>https://doi.org/10.1371/journal.pgen.1006946</a:t>
            </a:r>
            <a:r>
              <a:rPr lang="en-US" dirty="0"/>
              <a:t> </a:t>
            </a:r>
          </a:p>
          <a:p>
            <a:r>
              <a:rPr lang="en-US" dirty="0"/>
              <a:t>The major environmental determinants of honeybee caste development come from larval nutrients: royal jelly stimulates the differentiation of larvae into queens, whereas beebread leads to worker bee fate. However, these determinants are not fully characterized. Here we report that plant RNAs, particularly miRNAs, which are more enriched in beebread than in royal jelly, delay development and decrease body and ovary size in honeybees, thereby preventing larval differentiation into queens and inducing development into worker bees. Mechanistic studies reveal that </a:t>
            </a:r>
            <a:r>
              <a:rPr lang="en-US" i="1" dirty="0" err="1"/>
              <a:t>amTOR</a:t>
            </a:r>
            <a:r>
              <a:rPr lang="en-US" dirty="0"/>
              <a:t>, a stimulatory gene in caste differentiation, is the direct target of miR162a. Interestingly, the same effect also exists in non-social </a:t>
            </a:r>
            <a:r>
              <a:rPr lang="en-US" i="1" dirty="0"/>
              <a:t>Drosophila</a:t>
            </a:r>
            <a:r>
              <a:rPr lang="en-US" dirty="0"/>
              <a:t>. When such plant RNAs and miRNAs are fed to </a:t>
            </a:r>
            <a:r>
              <a:rPr lang="en-US" i="1" dirty="0"/>
              <a:t>Drosophila</a:t>
            </a:r>
            <a:r>
              <a:rPr lang="en-US" dirty="0"/>
              <a:t> larvae, they cause extended developmental times and reductions in body weight and length, ovary size and fecundity. This study identifies an uncharacterized function of plant miRNAs that fine-tunes honeybee caste development, offering hints for understanding cross-kingdom interaction and co-evolution.</a:t>
            </a:r>
          </a:p>
          <a:p>
            <a:endParaRPr lang="fr-FR" dirty="0"/>
          </a:p>
          <a:p>
            <a:r>
              <a:rPr lang="en-US" b="1" dirty="0"/>
              <a:t>Plant genetics: Gene transfer from parasitic to host plants </a:t>
            </a:r>
            <a:r>
              <a:rPr lang="en-US" dirty="0">
                <a:hlinkClick r:id="rId4"/>
              </a:rPr>
              <a:t>Jeffrey P. Mower</a:t>
            </a:r>
            <a:r>
              <a:rPr lang="en-US" dirty="0"/>
              <a:t>, </a:t>
            </a:r>
            <a:r>
              <a:rPr lang="en-US" dirty="0" err="1">
                <a:hlinkClick r:id="rId5"/>
              </a:rPr>
              <a:t>Saša</a:t>
            </a:r>
            <a:r>
              <a:rPr lang="en-US" dirty="0">
                <a:hlinkClick r:id="rId5"/>
              </a:rPr>
              <a:t> </a:t>
            </a:r>
            <a:r>
              <a:rPr lang="en-US" dirty="0" err="1">
                <a:hlinkClick r:id="rId5"/>
              </a:rPr>
              <a:t>Stefanović</a:t>
            </a:r>
            <a:r>
              <a:rPr lang="en-US" dirty="0"/>
              <a:t> , </a:t>
            </a:r>
            <a:r>
              <a:rPr lang="en-US" dirty="0">
                <a:hlinkClick r:id="rId6"/>
              </a:rPr>
              <a:t>Gregory J. Young</a:t>
            </a:r>
            <a:r>
              <a:rPr lang="en-US" dirty="0"/>
              <a:t>  &amp; </a:t>
            </a:r>
            <a:r>
              <a:rPr lang="en-US" dirty="0">
                <a:hlinkClick r:id="rId7"/>
              </a:rPr>
              <a:t>Jeffrey D. Palmer</a:t>
            </a:r>
            <a:r>
              <a:rPr lang="en-US" i="0" dirty="0"/>
              <a:t> </a:t>
            </a:r>
            <a:r>
              <a:rPr lang="en-US" i="1" dirty="0"/>
              <a:t>Nature</a:t>
            </a:r>
            <a:r>
              <a:rPr lang="en-US" dirty="0"/>
              <a:t> </a:t>
            </a:r>
            <a:r>
              <a:rPr lang="en-US" b="1" dirty="0"/>
              <a:t>432</a:t>
            </a:r>
            <a:r>
              <a:rPr lang="en-US" dirty="0"/>
              <a:t>, 165–166 (11 November 2004) doi:10.1038/432165b</a:t>
            </a:r>
          </a:p>
          <a:p>
            <a:r>
              <a:rPr lang="en-US" dirty="0"/>
              <a:t>Plant mitochondrial genes are transmitted horizontally across mating barriers with surprising frequency, but the mechanism of transfer is unclear</a:t>
            </a:r>
            <a:r>
              <a:rPr lang="en-US" baseline="30000" dirty="0">
                <a:hlinkClick r:id="rId8" tooltip="Bergthorsson, U., Adams, K. L., Thomason, B. &amp; Palmer, J. D. Nature 424, 197–201 (2003)."/>
              </a:rPr>
              <a:t>1</a:t>
            </a:r>
            <a:r>
              <a:rPr lang="en-US" baseline="30000" dirty="0"/>
              <a:t>,</a:t>
            </a:r>
            <a:r>
              <a:rPr lang="en-US" baseline="30000" dirty="0">
                <a:hlinkClick r:id="rId9" tooltip="Won, H. &amp; Renner, S. S. Proc. Natl Acad. Sci. USA 100, 10824–10829 (2003)."/>
              </a:rPr>
              <a:t>2</a:t>
            </a:r>
            <a:r>
              <a:rPr lang="en-US" dirty="0"/>
              <a:t>. Here we describe two new cases of horizontal gene transfer, from parasitic flowering plants to their host flowering plants, and present phylogenetic and biogeographic evidence that this occurred as a result of direct physical contact between the two. Our findings complement the discovery that genes can be transferred in the opposite direction, from host to parasite plant</a:t>
            </a:r>
            <a:r>
              <a:rPr lang="en-US" baseline="30000" dirty="0">
                <a:hlinkClick r:id="rId10" tooltip="Davis, C. C. &amp; Wurdack, K. J. Science 305, 676–678 (2004)."/>
              </a:rPr>
              <a:t>3</a:t>
            </a:r>
            <a:endParaRPr lang="en-US" baseline="30000" dirty="0"/>
          </a:p>
          <a:p>
            <a:endParaRPr lang="fr-FR" baseline="30000" dirty="0"/>
          </a:p>
          <a:p>
            <a:r>
              <a:rPr lang="en-US" dirty="0"/>
              <a:t>PNAS Plus - Biological Sciences - Evolution: </a:t>
            </a:r>
            <a:r>
              <a:rPr lang="en-US" dirty="0" err="1"/>
              <a:t>Zhenzhen</a:t>
            </a:r>
            <a:r>
              <a:rPr lang="en-US" dirty="0"/>
              <a:t> Yang,  </a:t>
            </a:r>
            <a:r>
              <a:rPr lang="en-US" dirty="0" err="1"/>
              <a:t>Yeting</a:t>
            </a:r>
            <a:r>
              <a:rPr lang="en-US" dirty="0"/>
              <a:t> Zhang,  Eric K. </a:t>
            </a:r>
            <a:r>
              <a:rPr lang="en-US" dirty="0" err="1"/>
              <a:t>Wafula</a:t>
            </a:r>
            <a:r>
              <a:rPr lang="en-US" dirty="0"/>
              <a:t>,  Loren A. </a:t>
            </a:r>
            <a:r>
              <a:rPr lang="en-US" dirty="0" err="1"/>
              <a:t>Honaas</a:t>
            </a:r>
            <a:r>
              <a:rPr lang="en-US" dirty="0"/>
              <a:t>, Paula E. Ralph, Sam Jones, Christopher R. Clarke,  </a:t>
            </a:r>
            <a:r>
              <a:rPr lang="en-US" dirty="0" err="1"/>
              <a:t>Siming</a:t>
            </a:r>
            <a:r>
              <a:rPr lang="en-US" dirty="0"/>
              <a:t> Liu,  Chun Su,  </a:t>
            </a:r>
            <a:r>
              <a:rPr lang="en-US" dirty="0" err="1"/>
              <a:t>Huiting</a:t>
            </a:r>
            <a:r>
              <a:rPr lang="en-US" dirty="0"/>
              <a:t> Zhang,  Naomi S. Altman,  Stephan C. Schuster,  Michael P. </a:t>
            </a:r>
            <a:r>
              <a:rPr lang="en-US" dirty="0" err="1"/>
              <a:t>Timko</a:t>
            </a:r>
            <a:r>
              <a:rPr lang="en-US" dirty="0"/>
              <a:t>,  John I. Yoder,  James H. Westwood,  and Claude W. </a:t>
            </a:r>
            <a:r>
              <a:rPr lang="en-US" dirty="0" err="1"/>
              <a:t>dePamphilis</a:t>
            </a:r>
            <a:r>
              <a:rPr lang="en-US" dirty="0"/>
              <a:t> Horizontal gene transfer is more frequent with increased heterotrophy and contributes to parasite adaptation </a:t>
            </a:r>
            <a:r>
              <a:rPr lang="en-US" i="1" dirty="0"/>
              <a:t>PNAS 2016 113 (45) E7010-E7019; published ahead of print October 24, 2016, doi:10.1073/pnas.1608765113 </a:t>
            </a:r>
            <a:endParaRPr lang="en-US" dirty="0"/>
          </a:p>
          <a:p>
            <a:r>
              <a:rPr lang="en-US" dirty="0"/>
              <a:t>Horizontal gene transfer (HGT) is the nonsexual transfer and genomic integration of genetic materials between organisms. In eukaryotes, HGT appears rare, but parasitic plants may be exceptions, as </a:t>
            </a:r>
            <a:r>
              <a:rPr lang="en-US" dirty="0" err="1"/>
              <a:t>haustorial</a:t>
            </a:r>
            <a:r>
              <a:rPr lang="en-US" dirty="0"/>
              <a:t> feeding connections between parasites and their hosts provide intimate cellular contacts that could facilitate DNA transfer between unrelated species. Through analysis of genome-scale data, we identified &gt;50 expressed and likely functional HGT events in one family of parasitic plants. HGT reflected parasite preferences for different host plants and was much more frequent in plants with increasing parasitic dependency. HGT was strongly biased toward expression and protein types likely to contribute to </a:t>
            </a:r>
            <a:r>
              <a:rPr lang="en-US" dirty="0" err="1"/>
              <a:t>haustorial</a:t>
            </a:r>
            <a:r>
              <a:rPr lang="en-US" dirty="0"/>
              <a:t> function, suggesting that functional HGT of host genes may play an important role in adaptive evolution of parasites. </a:t>
            </a:r>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14</a:t>
            </a:fld>
            <a:endParaRPr lang="fr-FR"/>
          </a:p>
        </p:txBody>
      </p:sp>
    </p:spTree>
    <p:extLst>
      <p:ext uri="{BB962C8B-B14F-4D97-AF65-F5344CB8AC3E}">
        <p14:creationId xmlns:p14="http://schemas.microsoft.com/office/powerpoint/2010/main" val="3350862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15</a:t>
            </a:fld>
            <a:endParaRPr lang="fr-FR"/>
          </a:p>
        </p:txBody>
      </p:sp>
    </p:spTree>
    <p:extLst>
      <p:ext uri="{BB962C8B-B14F-4D97-AF65-F5344CB8AC3E}">
        <p14:creationId xmlns:p14="http://schemas.microsoft.com/office/powerpoint/2010/main" val="144547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16</a:t>
            </a:fld>
            <a:endParaRPr lang="fr-FR"/>
          </a:p>
        </p:txBody>
      </p:sp>
    </p:spTree>
    <p:extLst>
      <p:ext uri="{BB962C8B-B14F-4D97-AF65-F5344CB8AC3E}">
        <p14:creationId xmlns:p14="http://schemas.microsoft.com/office/powerpoint/2010/main" val="3914918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17</a:t>
            </a:fld>
            <a:endParaRPr lang="fr-FR"/>
          </a:p>
        </p:txBody>
      </p:sp>
    </p:spTree>
    <p:extLst>
      <p:ext uri="{BB962C8B-B14F-4D97-AF65-F5344CB8AC3E}">
        <p14:creationId xmlns:p14="http://schemas.microsoft.com/office/powerpoint/2010/main" val="199381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18</a:t>
            </a:fld>
            <a:endParaRPr lang="en-US"/>
          </a:p>
        </p:txBody>
      </p:sp>
    </p:spTree>
    <p:extLst>
      <p:ext uri="{BB962C8B-B14F-4D97-AF65-F5344CB8AC3E}">
        <p14:creationId xmlns:p14="http://schemas.microsoft.com/office/powerpoint/2010/main" val="9789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19</a:t>
            </a:fld>
            <a:endParaRPr lang="fr-FR"/>
          </a:p>
        </p:txBody>
      </p:sp>
    </p:spTree>
    <p:extLst>
      <p:ext uri="{BB962C8B-B14F-4D97-AF65-F5344CB8AC3E}">
        <p14:creationId xmlns:p14="http://schemas.microsoft.com/office/powerpoint/2010/main" val="426755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Exemples de dogmes des années 70 et toujours employés :</a:t>
            </a:r>
          </a:p>
          <a:p>
            <a:pPr marL="169821" indent="-169821">
              <a:buFontTx/>
              <a:buChar char="-"/>
            </a:pPr>
            <a:r>
              <a:rPr lang="fr-FR" dirty="0"/>
              <a:t>Un gène une protéine,</a:t>
            </a:r>
            <a:r>
              <a:rPr lang="fr-FR" baseline="0" dirty="0"/>
              <a:t> </a:t>
            </a:r>
            <a:r>
              <a:rPr lang="fr-FR" dirty="0"/>
              <a:t>mais plus tard épissage alternatif, nombreux organismes comme l’homme env. 20 000 gènes et plusieurs centaines de milliers de protéines, la notion</a:t>
            </a:r>
            <a:r>
              <a:rPr lang="fr-FR" baseline="0" dirty="0"/>
              <a:t> de « </a:t>
            </a:r>
            <a:r>
              <a:rPr lang="fr-FR" baseline="0" dirty="0" err="1"/>
              <a:t>junk</a:t>
            </a:r>
            <a:r>
              <a:rPr lang="fr-FR" baseline="0" dirty="0"/>
              <a:t> » DNA qui devient de la « </a:t>
            </a:r>
            <a:r>
              <a:rPr lang="fr-FR" baseline="0" dirty="0" err="1"/>
              <a:t>dark</a:t>
            </a:r>
            <a:r>
              <a:rPr lang="fr-FR" baseline="0" dirty="0"/>
              <a:t> </a:t>
            </a:r>
            <a:r>
              <a:rPr lang="fr-FR" baseline="0" dirty="0" err="1"/>
              <a:t>matter</a:t>
            </a:r>
            <a:r>
              <a:rPr lang="fr-FR" baseline="0" dirty="0"/>
              <a:t> » quand on se rend compte petit à petit de son importance pour la conformation des chromosomes et l’accessibilité / régulation des parties codantes...</a:t>
            </a:r>
            <a:endParaRPr lang="fr-FR" dirty="0"/>
          </a:p>
          <a:p>
            <a:pPr marL="169821" indent="-169821">
              <a:buFontTx/>
              <a:buChar char="-"/>
            </a:pPr>
            <a:r>
              <a:rPr lang="fr-FR" dirty="0"/>
              <a:t>Une régulation simple, avec une partie codante dont l’expression</a:t>
            </a:r>
            <a:r>
              <a:rPr lang="fr-FR" baseline="0" dirty="0"/>
              <a:t> dépendrait </a:t>
            </a:r>
            <a:r>
              <a:rPr lang="fr-FR" dirty="0"/>
              <a:t>d’un promoteur et d’un terminateur, pouvant fonctionner sous forme d’opéron chez les bactéries, mais dont le modèle s’est complexifié avec divers effecteurs, </a:t>
            </a:r>
            <a:r>
              <a:rPr lang="fr-FR" dirty="0" err="1"/>
              <a:t>enhancers</a:t>
            </a:r>
            <a:r>
              <a:rPr lang="fr-FR" dirty="0"/>
              <a:t>, dont certains semblent aussi importants</a:t>
            </a:r>
            <a:r>
              <a:rPr lang="fr-FR" baseline="0" dirty="0"/>
              <a:t> que les promoteurs, bien que situés quelquefois à plusieurs dizaines de milliers de </a:t>
            </a:r>
            <a:r>
              <a:rPr lang="fr-FR" baseline="0" dirty="0" err="1"/>
              <a:t>bp</a:t>
            </a:r>
            <a:r>
              <a:rPr lang="fr-FR" baseline="0" dirty="0"/>
              <a:t>, voire sur d’autres chromosomes, la notion de nucléosome, l’importance de la chromatine, de son état et de l’accessibilité conférée aux séquences...</a:t>
            </a:r>
            <a:endParaRPr lang="fr-FR" dirty="0"/>
          </a:p>
          <a:p>
            <a:pPr marL="169821" indent="-169821">
              <a:buFontTx/>
              <a:buChar char="-"/>
            </a:pPr>
            <a:r>
              <a:rPr lang="fr-FR" dirty="0"/>
              <a:t>Code génétique ARNm - </a:t>
            </a:r>
            <a:r>
              <a:rPr lang="fr-FR" dirty="0" err="1"/>
              <a:t>ARNt</a:t>
            </a:r>
            <a:r>
              <a:rPr lang="fr-FR" dirty="0"/>
              <a:t> - ARN ribosomique initial, qui se complexifie ultérieurement avec divers autres ARN (circulaire, </a:t>
            </a:r>
            <a:r>
              <a:rPr lang="fr-FR" dirty="0" err="1"/>
              <a:t>microARN</a:t>
            </a:r>
            <a:r>
              <a:rPr lang="fr-FR" dirty="0"/>
              <a:t> non-codant...) </a:t>
            </a:r>
          </a:p>
          <a:p>
            <a:pPr marL="169821" indent="-169821">
              <a:buFontTx/>
              <a:buChar char="-"/>
            </a:pPr>
            <a:r>
              <a:rPr lang="fr-FR" dirty="0"/>
              <a:t>ADN et ARN pensées cellulaires mais en fait circulant dans le sang, au travers du placenta,</a:t>
            </a:r>
            <a:r>
              <a:rPr lang="fr-FR" baseline="0" dirty="0"/>
              <a:t> dans le phloème du porte-greffe au greffon, et même passant la barrière intestinale et pouvant influencer la régulation de gènes de l’animal se nourrissant, certains de ces acides nucléiques (ARN circulant...) étant utilisables en diagnostic de maladies / désordres</a:t>
            </a:r>
            <a:endParaRPr lang="fr-FR" dirty="0"/>
          </a:p>
          <a:p>
            <a:pPr marL="169821" indent="-169821">
              <a:buFontTx/>
              <a:buChar char="-"/>
            </a:pPr>
            <a:r>
              <a:rPr lang="fr-FR" dirty="0"/>
              <a:t>Code génétique à l’origine de tout, mais évidences que le monde vivant serait passé par une phase ARN? Ce qui souligne la complexité des interactions ADN-ARN, </a:t>
            </a:r>
          </a:p>
          <a:p>
            <a:pPr marL="169821" indent="-169821">
              <a:buFontTx/>
              <a:buChar char="-"/>
            </a:pPr>
            <a:r>
              <a:rPr lang="fr-FR" dirty="0"/>
              <a:t>L’épigénétique (attention aux différentes définitions), suite à l’amélioration des techniques de séquençage, et de capture des protéines modifiées de la chromatine, puis l’</a:t>
            </a:r>
            <a:r>
              <a:rPr lang="fr-FR" dirty="0" err="1"/>
              <a:t>épitranscriptomique</a:t>
            </a:r>
            <a:r>
              <a:rPr lang="fr-FR" dirty="0"/>
              <a:t> (ou épigénétique de l’ARN) semble prendre le pas pour l’adaptation, voire même pour certains phénomènes mal compris comme l’</a:t>
            </a:r>
            <a:r>
              <a:rPr lang="fr-FR" dirty="0" err="1"/>
              <a:t>héterosis</a:t>
            </a:r>
            <a:r>
              <a:rPr lang="fr-FR" dirty="0"/>
              <a:t> (vigueur hybride) utilisée en</a:t>
            </a:r>
            <a:r>
              <a:rPr lang="fr-FR" baseline="0" dirty="0"/>
              <a:t> agriculture (ex: maïs) selon un des schémas de sélection variétale privilégié par les firmes...</a:t>
            </a:r>
            <a:endParaRPr lang="fr-FR" dirty="0"/>
          </a:p>
          <a:p>
            <a:pPr marL="169821" indent="-169821">
              <a:buFontTx/>
              <a:buChar char="-"/>
            </a:pPr>
            <a:endParaRPr lang="fr-FR" dirty="0"/>
          </a:p>
        </p:txBody>
      </p:sp>
      <p:sp>
        <p:nvSpPr>
          <p:cNvPr id="4" name="Espace réservé du numéro de diapositive 3"/>
          <p:cNvSpPr>
            <a:spLocks noGrp="1"/>
          </p:cNvSpPr>
          <p:nvPr>
            <p:ph type="sldNum" sz="quarter" idx="10"/>
          </p:nvPr>
        </p:nvSpPr>
        <p:spPr/>
        <p:txBody>
          <a:bodyPr/>
          <a:lstStyle/>
          <a:p>
            <a:fld id="{4B82B957-5FCB-4A7C-A602-34E4EB1BB4B3}" type="slidenum">
              <a:rPr lang="fr-FR" smtClean="0"/>
              <a:t>2</a:t>
            </a:fld>
            <a:endParaRPr lang="fr-FR"/>
          </a:p>
        </p:txBody>
      </p:sp>
    </p:spTree>
    <p:extLst>
      <p:ext uri="{BB962C8B-B14F-4D97-AF65-F5344CB8AC3E}">
        <p14:creationId xmlns:p14="http://schemas.microsoft.com/office/powerpoint/2010/main" val="149003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20</a:t>
            </a:fld>
            <a:endParaRPr lang="fr-FR"/>
          </a:p>
        </p:txBody>
      </p:sp>
    </p:spTree>
    <p:extLst>
      <p:ext uri="{BB962C8B-B14F-4D97-AF65-F5344CB8AC3E}">
        <p14:creationId xmlns:p14="http://schemas.microsoft.com/office/powerpoint/2010/main" val="1165163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21</a:t>
            </a:fld>
            <a:endParaRPr lang="fr-FR"/>
          </a:p>
        </p:txBody>
      </p:sp>
    </p:spTree>
    <p:extLst>
      <p:ext uri="{BB962C8B-B14F-4D97-AF65-F5344CB8AC3E}">
        <p14:creationId xmlns:p14="http://schemas.microsoft.com/office/powerpoint/2010/main" val="371457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Voir les articles de Inf’OGM:</a:t>
            </a:r>
          </a:p>
          <a:p>
            <a:endParaRPr lang="fr-FR" dirty="0"/>
          </a:p>
          <a:p>
            <a:r>
              <a:rPr lang="fr-FR" dirty="0"/>
              <a:t>https://www.infogm.org/5975-ogm-modifier-plante-pas-anodin</a:t>
            </a:r>
          </a:p>
          <a:p>
            <a:r>
              <a:rPr lang="fr-FR" dirty="0"/>
              <a:t>https://www.infogm.org/5982-ogm-modifier-plante-pas-anodin-suite</a:t>
            </a:r>
          </a:p>
          <a:p>
            <a:endParaRPr lang="fr-FR" dirty="0"/>
          </a:p>
          <a:p>
            <a:endParaRPr lang="fr-FR" dirty="0"/>
          </a:p>
          <a:p>
            <a:r>
              <a:rPr lang="fr-FR" dirty="0"/>
              <a:t>On </a:t>
            </a:r>
            <a:r>
              <a:rPr lang="fr-FR" dirty="0" err="1"/>
              <a:t>old</a:t>
            </a:r>
            <a:r>
              <a:rPr lang="fr-FR" dirty="0"/>
              <a:t> cooking </a:t>
            </a:r>
            <a:r>
              <a:rPr lang="fr-FR" dirty="0" err="1"/>
              <a:t>recipes</a:t>
            </a:r>
            <a:r>
              <a:rPr lang="fr-FR" dirty="0"/>
              <a:t> (</a:t>
            </a:r>
            <a:r>
              <a:rPr lang="fr-FR" dirty="0" err="1"/>
              <a:t>past</a:t>
            </a:r>
            <a:r>
              <a:rPr lang="fr-FR" baseline="0" dirty="0"/>
              <a:t> </a:t>
            </a:r>
            <a:r>
              <a:rPr lang="fr-FR" baseline="0" dirty="0" err="1"/>
              <a:t>decades</a:t>
            </a:r>
            <a:r>
              <a:rPr lang="fr-FR" baseline="0" dirty="0"/>
              <a:t>) </a:t>
            </a:r>
            <a:r>
              <a:rPr lang="fr-FR" dirty="0" err="1"/>
              <a:t>see</a:t>
            </a:r>
            <a:r>
              <a:rPr lang="fr-FR" dirty="0"/>
              <a:t> for instance </a:t>
            </a:r>
            <a:r>
              <a:rPr lang="fr-FR" dirty="0" err="1"/>
              <a:t>Ledford</a:t>
            </a:r>
            <a:r>
              <a:rPr lang="fr-FR" dirty="0"/>
              <a:t> 2016  Nature 539 (7627): </a:t>
            </a:r>
            <a:r>
              <a:rPr lang="en-US" dirty="0"/>
              <a:t>16-17 about the Conference held in October 2016 o those ‘related technics’.</a:t>
            </a:r>
          </a:p>
          <a:p>
            <a:endParaRPr lang="en-US" dirty="0"/>
          </a:p>
          <a:p>
            <a:r>
              <a:rPr lang="en-US" dirty="0"/>
              <a:t>NBT labs are looking for trained chiefs but training are missing and thus experienced chiefs also…</a:t>
            </a:r>
          </a:p>
          <a:p>
            <a:r>
              <a:rPr lang="en-US" dirty="0"/>
              <a:t>In most</a:t>
            </a:r>
            <a:r>
              <a:rPr lang="en-US" baseline="0" dirty="0"/>
              <a:t> – if not all - of the description of NBT, the related technics such as protoplast preparation or cell culture are omitted while their use in the genome editing technics, </a:t>
            </a:r>
            <a:r>
              <a:rPr lang="en-US" baseline="0" dirty="0" err="1"/>
              <a:t>rdDM</a:t>
            </a:r>
            <a:r>
              <a:rPr lang="en-US" baseline="0" dirty="0"/>
              <a:t>, </a:t>
            </a:r>
            <a:r>
              <a:rPr lang="en-US" baseline="0" dirty="0" err="1"/>
              <a:t>OdM</a:t>
            </a:r>
            <a:r>
              <a:rPr lang="en-US" baseline="0" dirty="0"/>
              <a:t> are all causes of unexpected effects.</a:t>
            </a:r>
          </a:p>
          <a:p>
            <a:r>
              <a:rPr lang="en-US" baseline="0" dirty="0"/>
              <a:t>We have to recall that most of theses related technics are also used for </a:t>
            </a:r>
            <a:r>
              <a:rPr lang="en-US" baseline="0" dirty="0" err="1"/>
              <a:t>transgenesis</a:t>
            </a:r>
            <a:r>
              <a:rPr lang="en-US" baseline="0" dirty="0"/>
              <a:t> and are the sources of some of the unintended genome changes also observed for the GMO obtained by </a:t>
            </a:r>
            <a:r>
              <a:rPr lang="en-US" baseline="0" dirty="0" err="1"/>
              <a:t>transgenesis</a:t>
            </a:r>
            <a:r>
              <a:rPr lang="en-US" baseline="0" dirty="0"/>
              <a:t>. </a:t>
            </a:r>
          </a:p>
          <a:p>
            <a:endParaRPr lang="en-US" baseline="0" dirty="0"/>
          </a:p>
          <a:p>
            <a:r>
              <a:rPr lang="en-US" baseline="0" dirty="0" err="1"/>
              <a:t>Protoplates</a:t>
            </a:r>
            <a:r>
              <a:rPr lang="en-US" baseline="0" dirty="0"/>
              <a:t>’ preparation, cell culture and plant regeneration, </a:t>
            </a:r>
            <a:r>
              <a:rPr lang="en-US" baseline="0" dirty="0" err="1"/>
              <a:t>somaclonal</a:t>
            </a:r>
            <a:r>
              <a:rPr lang="en-US" baseline="0" dirty="0"/>
              <a:t> variation are all inducing by stresses mutations and </a:t>
            </a:r>
            <a:r>
              <a:rPr lang="en-US" baseline="0" dirty="0" err="1"/>
              <a:t>epimutations</a:t>
            </a:r>
            <a:r>
              <a:rPr lang="en-US" baseline="0" dirty="0"/>
              <a:t>, chromosomes’ rearrangements… </a:t>
            </a:r>
          </a:p>
          <a:p>
            <a:pPr marL="171435" indent="-171435">
              <a:buFontTx/>
              <a:buChar char="-"/>
            </a:pPr>
            <a:r>
              <a:rPr lang="nl-NL" dirty="0" err="1"/>
              <a:t>Anjanasree</a:t>
            </a:r>
            <a:r>
              <a:rPr lang="nl-NL" dirty="0"/>
              <a:t> K. </a:t>
            </a:r>
            <a:r>
              <a:rPr lang="nl-NL" dirty="0" err="1"/>
              <a:t>Neelakandan</a:t>
            </a:r>
            <a:r>
              <a:rPr lang="nl-NL" dirty="0"/>
              <a:t> </a:t>
            </a:r>
            <a:r>
              <a:rPr lang="nl-NL" dirty="0" err="1"/>
              <a:t>and</a:t>
            </a:r>
            <a:r>
              <a:rPr lang="nl-NL" dirty="0"/>
              <a:t> Kan Wang 2012 </a:t>
            </a:r>
            <a:r>
              <a:rPr lang="en-US" dirty="0"/>
              <a:t>Plant Cell Rep 31:597–620</a:t>
            </a:r>
          </a:p>
          <a:p>
            <a:pPr marL="171435" indent="-171435">
              <a:buFontTx/>
              <a:buChar char="-"/>
            </a:pPr>
            <a:r>
              <a:rPr lang="en-US" dirty="0"/>
              <a:t>Wilson, A.K., Latham, J.R., </a:t>
            </a:r>
            <a:r>
              <a:rPr lang="en-US" dirty="0" err="1"/>
              <a:t>Steinbrecher</a:t>
            </a:r>
            <a:r>
              <a:rPr lang="en-US" dirty="0"/>
              <a:t>, R.A. (2006) Transformation-induced mutations in transgenic plants: analysis and biosafety implications. </a:t>
            </a:r>
            <a:r>
              <a:rPr lang="en-US" dirty="0" err="1"/>
              <a:t>Biotechnol</a:t>
            </a:r>
            <a:r>
              <a:rPr lang="en-US" dirty="0"/>
              <a:t> Genet </a:t>
            </a:r>
            <a:r>
              <a:rPr lang="en-US" dirty="0" err="1"/>
              <a:t>Eng</a:t>
            </a:r>
            <a:r>
              <a:rPr lang="en-US" dirty="0"/>
              <a:t> Rev, </a:t>
            </a:r>
            <a:r>
              <a:rPr lang="en-US" b="1" dirty="0"/>
              <a:t>23</a:t>
            </a:r>
            <a:r>
              <a:rPr lang="en-US" dirty="0"/>
              <a:t>(1), 209-238.</a:t>
            </a:r>
          </a:p>
          <a:p>
            <a:pPr marL="171435" indent="-171435">
              <a:buFontTx/>
              <a:buChar char="-"/>
            </a:pPr>
            <a:r>
              <a:rPr lang="en-US" dirty="0" err="1"/>
              <a:t>Florentin</a:t>
            </a:r>
            <a:r>
              <a:rPr lang="en-US" dirty="0"/>
              <a:t>, A., </a:t>
            </a:r>
            <a:r>
              <a:rPr lang="en-US" dirty="0" err="1"/>
              <a:t>Damri</a:t>
            </a:r>
            <a:r>
              <a:rPr lang="en-US" dirty="0"/>
              <a:t>, M., </a:t>
            </a:r>
            <a:r>
              <a:rPr lang="en-US" dirty="0" err="1"/>
              <a:t>Grafi</a:t>
            </a:r>
            <a:r>
              <a:rPr lang="en-US" dirty="0"/>
              <a:t>, G. (2013) Stress induces plant somatic cells to acquire some features of stem cells accompanied by selective chromatin reorganization. Developmental Dynamics, 242(10), 1121-1133.</a:t>
            </a:r>
          </a:p>
          <a:p>
            <a:pPr marL="171435" indent="-171435">
              <a:buFontTx/>
              <a:buChar char="-"/>
            </a:pPr>
            <a:r>
              <a:rPr lang="da-DK" dirty="0"/>
              <a:t>Skirycz, A., De Bodt, S., Obata, T., De Clercq, I., Claeys, H., De Rycke, R., Andriankaja, M., Van Aken, O., Van Breusegem, F., Fernie, A.R., Inzé, D. (2010) Developmental stage specificity and the role of mitochondrial metabolism in the response of Arabidopsis leaves to prolonged mild osmotic stress. Plant Physiology, 152(1), 226-244.</a:t>
            </a:r>
          </a:p>
          <a:p>
            <a:pPr marL="171435" indent="-171435">
              <a:buFontTx/>
              <a:buChar char="-"/>
            </a:pPr>
            <a:r>
              <a:rPr lang="da-DK" dirty="0"/>
              <a:t>Yoo, S.-D., Cho, Y.-H., Sheen, J. (2007) Arabidopsis mesophyll protoplasts: a versatile cell system for transient gene expression analysis. Nat. Protocols, 2(7), 1565-1572.</a:t>
            </a:r>
          </a:p>
          <a:p>
            <a:pPr marL="171435" indent="-171435">
              <a:buFontTx/>
              <a:buChar char="-"/>
            </a:pPr>
            <a:r>
              <a:rPr lang="en-US" dirty="0"/>
              <a:t>Marx, V. (2016) Cell biology: delivering tough cargo into cells. Nat Meth, 13(1), 37-40</a:t>
            </a:r>
          </a:p>
          <a:p>
            <a:pPr marL="171435" indent="-171435">
              <a:buFontTx/>
              <a:buChar char="-"/>
            </a:pPr>
            <a:r>
              <a:rPr lang="en-US" dirty="0" err="1"/>
              <a:t>Lusser</a:t>
            </a:r>
            <a:r>
              <a:rPr lang="en-US" dirty="0"/>
              <a:t>, M., </a:t>
            </a:r>
            <a:r>
              <a:rPr lang="en-US" dirty="0" err="1"/>
              <a:t>Parisi</a:t>
            </a:r>
            <a:r>
              <a:rPr lang="en-US" dirty="0"/>
              <a:t>, C., Plan, D., Rodríguez-</a:t>
            </a:r>
            <a:r>
              <a:rPr lang="en-US" dirty="0" err="1"/>
              <a:t>Cerezo</a:t>
            </a:r>
            <a:r>
              <a:rPr lang="en-US" dirty="0"/>
              <a:t>, E. (2011) New plant breeding techniques. State-of-the-art and prospects for commercial development. EUR 24760 EN. In JRC scientific and technical reports  (European Commission. DG JRC/IPTS, </a:t>
            </a:r>
            <a:r>
              <a:rPr lang="en-US" dirty="0" err="1"/>
              <a:t>ed</a:t>
            </a:r>
            <a:r>
              <a:rPr lang="en-US" dirty="0"/>
              <a:t>: pp 220.</a:t>
            </a:r>
          </a:p>
          <a:p>
            <a:pPr marL="171435" indent="-171435">
              <a:buFontTx/>
              <a:buChar char="-"/>
            </a:pPr>
            <a:r>
              <a:rPr lang="en-US" dirty="0" err="1"/>
              <a:t>Yau</a:t>
            </a:r>
            <a:r>
              <a:rPr lang="en-US" dirty="0"/>
              <a:t>, Y.Y. and Stewart, C.N. (2013) Less is more: strategies to remove marker genes from transgenic plants. </a:t>
            </a:r>
            <a:r>
              <a:rPr lang="en-US" dirty="0" err="1"/>
              <a:t>Bmc</a:t>
            </a:r>
            <a:r>
              <a:rPr lang="en-US" dirty="0"/>
              <a:t> Biotechnology, 13.</a:t>
            </a:r>
          </a:p>
          <a:p>
            <a:pPr marL="171435" indent="-171435">
              <a:buFontTx/>
              <a:buChar char="-"/>
            </a:pPr>
            <a:r>
              <a:rPr lang="en-US" dirty="0"/>
              <a:t>Breyer, D., </a:t>
            </a:r>
            <a:r>
              <a:rPr lang="en-US" dirty="0" err="1"/>
              <a:t>Kopertekh</a:t>
            </a:r>
            <a:r>
              <a:rPr lang="en-US" dirty="0"/>
              <a:t>, L., </a:t>
            </a:r>
            <a:r>
              <a:rPr lang="en-US" dirty="0" err="1"/>
              <a:t>Reheul</a:t>
            </a:r>
            <a:r>
              <a:rPr lang="en-US" dirty="0"/>
              <a:t>, D. (2014) Alternatives to antibiotic resistance marker genes for in vitro selection of genetically modified plants – Scientific developments, current use, operational access and biosafety considerations. Critical Reviews in Plant Sciences, 33(4), 286-330.</a:t>
            </a:r>
          </a:p>
          <a:p>
            <a:pPr marL="171435" indent="-171435">
              <a:buFontTx/>
              <a:buChar char="-"/>
            </a:pPr>
            <a:r>
              <a:rPr lang="en-US" dirty="0" err="1"/>
              <a:t>Manimaran</a:t>
            </a:r>
            <a:r>
              <a:rPr lang="en-US" dirty="0"/>
              <a:t>, P., </a:t>
            </a:r>
            <a:r>
              <a:rPr lang="en-US" dirty="0" err="1"/>
              <a:t>Ramkumar</a:t>
            </a:r>
            <a:r>
              <a:rPr lang="en-US" dirty="0"/>
              <a:t>, G., </a:t>
            </a:r>
            <a:r>
              <a:rPr lang="en-US" dirty="0" err="1"/>
              <a:t>Sakthivel</a:t>
            </a:r>
            <a:r>
              <a:rPr lang="en-US" dirty="0"/>
              <a:t>, K., </a:t>
            </a:r>
            <a:r>
              <a:rPr lang="en-US" dirty="0" err="1"/>
              <a:t>Sundaram</a:t>
            </a:r>
            <a:r>
              <a:rPr lang="en-US" dirty="0"/>
              <a:t>, R.M., </a:t>
            </a:r>
            <a:r>
              <a:rPr lang="en-US" dirty="0" err="1"/>
              <a:t>Madhav</a:t>
            </a:r>
            <a:r>
              <a:rPr lang="en-US" dirty="0"/>
              <a:t>, M.S., Balachandran, S.M. (2011) Suitability of non-lethal marker and marker-free systems for development of transgenic crop plants: present status and future prospects. Biotechnology Advances, 29(6), 703-714</a:t>
            </a:r>
          </a:p>
          <a:p>
            <a:pPr marL="171435" indent="-171435">
              <a:buFontTx/>
              <a:buChar char="-"/>
            </a:pPr>
            <a:r>
              <a:rPr lang="en-US" dirty="0" err="1"/>
              <a:t>Krizova</a:t>
            </a:r>
            <a:r>
              <a:rPr lang="en-US" dirty="0"/>
              <a:t>, K., </a:t>
            </a:r>
            <a:r>
              <a:rPr lang="en-US" dirty="0" err="1"/>
              <a:t>Fojtova</a:t>
            </a:r>
            <a:r>
              <a:rPr lang="en-US" dirty="0"/>
              <a:t>, M., </a:t>
            </a:r>
            <a:r>
              <a:rPr lang="en-US" dirty="0" err="1"/>
              <a:t>Depicker</a:t>
            </a:r>
            <a:r>
              <a:rPr lang="en-US" dirty="0"/>
              <a:t>, A., </a:t>
            </a:r>
            <a:r>
              <a:rPr lang="en-US" dirty="0" err="1"/>
              <a:t>Kovarik</a:t>
            </a:r>
            <a:r>
              <a:rPr lang="en-US" dirty="0"/>
              <a:t>, A. (2009) Cell culture-induced gradual and frequent epigenetic reprogramming of </a:t>
            </a:r>
            <a:r>
              <a:rPr lang="en-US" dirty="0" err="1"/>
              <a:t>invertedly</a:t>
            </a:r>
            <a:r>
              <a:rPr lang="en-US" dirty="0"/>
              <a:t> repeated tobacco transgene </a:t>
            </a:r>
            <a:r>
              <a:rPr lang="en-US" dirty="0" err="1"/>
              <a:t>epialleles</a:t>
            </a:r>
            <a:r>
              <a:rPr lang="en-US" dirty="0"/>
              <a:t>. Plant Physiology, 149(3), 1493-1504</a:t>
            </a:r>
          </a:p>
          <a:p>
            <a:pPr marL="171435" indent="-171435">
              <a:buFontTx/>
              <a:buChar char="-"/>
            </a:pPr>
            <a:r>
              <a:rPr lang="en-US" dirty="0" err="1"/>
              <a:t>Machczyńska</a:t>
            </a:r>
            <a:r>
              <a:rPr lang="en-US" dirty="0"/>
              <a:t>, J., </a:t>
            </a:r>
            <a:r>
              <a:rPr lang="en-US" dirty="0" err="1"/>
              <a:t>Orłowska</a:t>
            </a:r>
            <a:r>
              <a:rPr lang="en-US" dirty="0"/>
              <a:t>, R., </a:t>
            </a:r>
            <a:r>
              <a:rPr lang="en-US" dirty="0" err="1"/>
              <a:t>Zimny</a:t>
            </a:r>
            <a:r>
              <a:rPr lang="en-US" dirty="0"/>
              <a:t>, J., </a:t>
            </a:r>
            <a:r>
              <a:rPr lang="en-US" dirty="0" err="1"/>
              <a:t>Bednarek</a:t>
            </a:r>
            <a:r>
              <a:rPr lang="en-US" dirty="0"/>
              <a:t>, P.T. (2014) Extended </a:t>
            </a:r>
            <a:r>
              <a:rPr lang="en-US" dirty="0" err="1"/>
              <a:t>metAFLP</a:t>
            </a:r>
            <a:r>
              <a:rPr lang="en-US" dirty="0"/>
              <a:t> approach in studies of tissue culture induced variation (TCIV) in triticale. Molecular Breeding, 34(3), 845-854.</a:t>
            </a:r>
          </a:p>
          <a:p>
            <a:pPr marL="171435" indent="-171435">
              <a:buFontTx/>
              <a:buChar char="-"/>
            </a:pPr>
            <a:r>
              <a:rPr lang="en-US" dirty="0"/>
              <a:t>Rhee, Y., </a:t>
            </a:r>
            <a:r>
              <a:rPr lang="en-US" dirty="0" err="1"/>
              <a:t>Sekhon</a:t>
            </a:r>
            <a:r>
              <a:rPr lang="en-US" dirty="0"/>
              <a:t>, R.S., Chopra, S., </a:t>
            </a:r>
            <a:r>
              <a:rPr lang="en-US" dirty="0" err="1"/>
              <a:t>Kaeppler</a:t>
            </a:r>
            <a:r>
              <a:rPr lang="en-US" dirty="0"/>
              <a:t>, S. (2010) Tissue culture-induced novel </a:t>
            </a:r>
            <a:r>
              <a:rPr lang="en-US" dirty="0" err="1"/>
              <a:t>epialleles</a:t>
            </a:r>
            <a:r>
              <a:rPr lang="en-US" dirty="0"/>
              <a:t> of a </a:t>
            </a:r>
            <a:r>
              <a:rPr lang="en-US" dirty="0" err="1"/>
              <a:t>Myb</a:t>
            </a:r>
            <a:r>
              <a:rPr lang="en-US" dirty="0"/>
              <a:t> transcription factor encoded by pericarp color1 in maize. Genetics, 186(3), 843-855.</a:t>
            </a:r>
          </a:p>
          <a:p>
            <a:pPr marL="171435" indent="-171435">
              <a:buFontTx/>
              <a:buChar char="-"/>
            </a:pPr>
            <a:r>
              <a:rPr lang="en-US" dirty="0" err="1"/>
              <a:t>Kawakatsu</a:t>
            </a:r>
            <a:r>
              <a:rPr lang="en-US" dirty="0"/>
              <a:t>, T., Kawahara, Y., Itoh, T., and </a:t>
            </a:r>
            <a:r>
              <a:rPr lang="en-US" dirty="0" err="1"/>
              <a:t>Takaiwa</a:t>
            </a:r>
            <a:r>
              <a:rPr lang="en-US" dirty="0"/>
              <a:t>, F. (2013). A whole-genome analysis of a transgenic rice seed-based edible vaccine against cedar pollen allergy. DNA Research 20, 623-631.</a:t>
            </a:r>
          </a:p>
          <a:p>
            <a:pPr marL="171435" indent="-171435">
              <a:buFontTx/>
              <a:buChar char="-"/>
            </a:pPr>
            <a:r>
              <a:rPr lang="en-US" dirty="0"/>
              <a:t>Montero, M., </a:t>
            </a:r>
            <a:r>
              <a:rPr lang="en-US" dirty="0" err="1"/>
              <a:t>Coll</a:t>
            </a:r>
            <a:r>
              <a:rPr lang="en-US" dirty="0"/>
              <a:t>, A., Nadal, A., </a:t>
            </a:r>
            <a:r>
              <a:rPr lang="en-US" dirty="0" err="1"/>
              <a:t>Messeguer</a:t>
            </a:r>
            <a:r>
              <a:rPr lang="en-US" dirty="0"/>
              <a:t>, J., </a:t>
            </a:r>
            <a:r>
              <a:rPr lang="en-US" dirty="0" err="1"/>
              <a:t>Pla</a:t>
            </a:r>
            <a:r>
              <a:rPr lang="en-US" dirty="0"/>
              <a:t>, M. (2011) Only half the transcriptomic differences between resistant genetically modified and conventional rice are associated with the transgene. Plant Biotechnology Journal, 9(6), 693-702.</a:t>
            </a:r>
          </a:p>
          <a:p>
            <a:pPr marL="171435" indent="-171435">
              <a:buFontTx/>
              <a:buChar char="-"/>
            </a:pPr>
            <a:r>
              <a:rPr lang="en-US" dirty="0" err="1"/>
              <a:t>Meins</a:t>
            </a:r>
            <a:r>
              <a:rPr lang="en-US" dirty="0"/>
              <a:t>, F. and Thomas, M. (2003) Meiotic transmission of epigenetic changes in the cell-division factor requirement of plant cells. Development, 130(25), 6201-6208.</a:t>
            </a:r>
          </a:p>
          <a:p>
            <a:endParaRPr lang="en-US"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22</a:t>
            </a:fld>
            <a:endParaRPr lang="en-US"/>
          </a:p>
        </p:txBody>
      </p:sp>
    </p:spTree>
    <p:extLst>
      <p:ext uri="{BB962C8B-B14F-4D97-AF65-F5344CB8AC3E}">
        <p14:creationId xmlns:p14="http://schemas.microsoft.com/office/powerpoint/2010/main" val="3224558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23</a:t>
            </a:fld>
            <a:endParaRPr lang="fr-FR"/>
          </a:p>
        </p:txBody>
      </p:sp>
    </p:spTree>
    <p:extLst>
      <p:ext uri="{BB962C8B-B14F-4D97-AF65-F5344CB8AC3E}">
        <p14:creationId xmlns:p14="http://schemas.microsoft.com/office/powerpoint/2010/main" val="279433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24</a:t>
            </a:fld>
            <a:endParaRPr lang="fr-FR"/>
          </a:p>
        </p:txBody>
      </p:sp>
    </p:spTree>
    <p:extLst>
      <p:ext uri="{BB962C8B-B14F-4D97-AF65-F5344CB8AC3E}">
        <p14:creationId xmlns:p14="http://schemas.microsoft.com/office/powerpoint/2010/main" val="3635262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A very large set of diverse unrelated different techniques used or not in combinations with several mechanisms but possible final</a:t>
            </a:r>
            <a:r>
              <a:rPr lang="en-US" baseline="0" noProof="0" dirty="0"/>
              <a:t> characteristics.</a:t>
            </a:r>
          </a:p>
          <a:p>
            <a:endParaRPr lang="en-US" baseline="0" noProof="0" dirty="0"/>
          </a:p>
          <a:p>
            <a:r>
              <a:rPr lang="en-US" baseline="0" noProof="0" dirty="0"/>
              <a:t>The first version of the NBT set did not include some technics, such as CRISPR-Cas9, published in 2012,</a:t>
            </a:r>
          </a:p>
          <a:p>
            <a:r>
              <a:rPr lang="en-US" baseline="0" noProof="0" dirty="0"/>
              <a:t>A </a:t>
            </a:r>
            <a:r>
              <a:rPr lang="en-US" baseline="0" noProof="0" dirty="0" err="1"/>
              <a:t>contrario</a:t>
            </a:r>
            <a:r>
              <a:rPr lang="en-US" baseline="0" noProof="0" dirty="0"/>
              <a:t> agro-infiltration is thought by some Countries only as </a:t>
            </a:r>
            <a:r>
              <a:rPr lang="en-US" baseline="0" noProof="0" dirty="0" err="1"/>
              <a:t>sensu-stricto</a:t>
            </a:r>
            <a:r>
              <a:rPr lang="en-US" baseline="0" noProof="0" dirty="0"/>
              <a:t> and in confined areas, while some other ones are also considering </a:t>
            </a:r>
            <a:r>
              <a:rPr lang="en-US" baseline="0" noProof="0" dirty="0" err="1"/>
              <a:t>agroinoculation</a:t>
            </a:r>
            <a:r>
              <a:rPr lang="en-US" baseline="0" noProof="0" dirty="0"/>
              <a:t> and floral dip, and as disseminated organisms</a:t>
            </a:r>
          </a:p>
          <a:p>
            <a:endParaRPr lang="en-US" baseline="0" noProof="0" dirty="0"/>
          </a:p>
          <a:p>
            <a:r>
              <a:rPr lang="en-US" noProof="0" dirty="0" err="1"/>
              <a:t>Meganucleases</a:t>
            </a:r>
            <a:r>
              <a:rPr lang="en-US" noProof="0" dirty="0"/>
              <a:t>: 1990s</a:t>
            </a:r>
          </a:p>
          <a:p>
            <a:r>
              <a:rPr lang="en-US" noProof="0" dirty="0"/>
              <a:t>Oligonucleotide-directed mutagenesis: late 1990s</a:t>
            </a:r>
          </a:p>
          <a:p>
            <a:r>
              <a:rPr lang="en-US" noProof="0" dirty="0"/>
              <a:t>Zinc finger nucleases (ZFNs): mid 2000s </a:t>
            </a:r>
          </a:p>
          <a:p>
            <a:r>
              <a:rPr lang="en-US" noProof="0" dirty="0"/>
              <a:t>Transcription activator like effector nucleases (TALENs): early 2010s</a:t>
            </a:r>
          </a:p>
          <a:p>
            <a:r>
              <a:rPr lang="en-US" noProof="0" dirty="0"/>
              <a:t>Clustered regularly spaced short  palindromic repeats (CRISPR): 2012</a:t>
            </a:r>
            <a:r>
              <a:rPr lang="en-US" baseline="0" noProof="0" dirty="0"/>
              <a:t> but several previous papers of Bayer</a:t>
            </a:r>
            <a:endParaRPr lang="en-US" noProof="0" dirty="0"/>
          </a:p>
          <a:p>
            <a:endParaRPr lang="en-US" noProof="0" dirty="0"/>
          </a:p>
          <a:p>
            <a:endParaRPr lang="en-US" noProof="0" dirty="0"/>
          </a:p>
          <a:p>
            <a:r>
              <a:rPr lang="en-US" noProof="0" dirty="0"/>
              <a:t>A discourse targeting only plants as the technics do not appear to be ready for animals, to avoid fears about Human transformation, while</a:t>
            </a:r>
            <a:r>
              <a:rPr lang="en-US" baseline="0" noProof="0" dirty="0"/>
              <a:t> plants will be used for “proof of concept”.</a:t>
            </a:r>
          </a:p>
          <a:p>
            <a:endParaRPr lang="en-US" noProof="0" dirty="0"/>
          </a:p>
          <a:p>
            <a:endParaRPr lang="en-US" noProof="0" dirty="0"/>
          </a:p>
          <a:p>
            <a:r>
              <a:rPr lang="en-US" noProof="0" dirty="0"/>
              <a:t>A 2007 first</a:t>
            </a:r>
            <a:r>
              <a:rPr lang="en-US" baseline="0" noProof="0" dirty="0"/>
              <a:t> memo from COGEM (Dutch advisory board on GMOs)</a:t>
            </a:r>
            <a:endParaRPr lang="en-US" noProof="0" dirty="0"/>
          </a:p>
          <a:p>
            <a:r>
              <a:rPr lang="en-US" noProof="0" dirty="0" err="1"/>
              <a:t>Lusser</a:t>
            </a:r>
            <a:r>
              <a:rPr lang="en-US" noProof="0" dirty="0"/>
              <a:t> et al. 2011 New plant breeding</a:t>
            </a:r>
            <a:r>
              <a:rPr lang="en-US" baseline="0" noProof="0" dirty="0"/>
              <a:t> </a:t>
            </a:r>
            <a:r>
              <a:rPr lang="en-US" noProof="0" dirty="0"/>
              <a:t>techniques</a:t>
            </a:r>
            <a:r>
              <a:rPr lang="en-US" baseline="0" noProof="0" dirty="0"/>
              <a:t> </a:t>
            </a:r>
            <a:r>
              <a:rPr lang="en-US" noProof="0" dirty="0"/>
              <a:t>State-of-the-art and prospects</a:t>
            </a:r>
            <a:r>
              <a:rPr lang="en-US" baseline="0" noProof="0" dirty="0"/>
              <a:t> </a:t>
            </a:r>
            <a:r>
              <a:rPr lang="en-US" noProof="0" dirty="0"/>
              <a:t>for commercial development EUR 24760 EN</a:t>
            </a:r>
          </a:p>
          <a:p>
            <a:endParaRPr lang="en-US" noProof="0" dirty="0"/>
          </a:p>
          <a:p>
            <a:r>
              <a:rPr lang="en-US" noProof="0" dirty="0"/>
              <a:t>The importance of semantics and semiology…</a:t>
            </a:r>
          </a:p>
          <a:p>
            <a:r>
              <a:rPr lang="en-US" noProof="0" dirty="0"/>
              <a:t>Have a look to the wording “breeding technique” and the “New” adjective… more or restriction to plants, idea of improvement (techniques presented as</a:t>
            </a:r>
            <a:r>
              <a:rPr lang="en-US" baseline="0" noProof="0" dirty="0"/>
              <a:t> the </a:t>
            </a:r>
            <a:r>
              <a:rPr lang="en-US" noProof="0" dirty="0"/>
              <a:t>offspring</a:t>
            </a:r>
            <a:r>
              <a:rPr lang="en-US" baseline="0" noProof="0" dirty="0"/>
              <a:t> of old and secure techniques)</a:t>
            </a:r>
          </a:p>
          <a:p>
            <a:r>
              <a:rPr lang="en-US" baseline="0" noProof="0" dirty="0"/>
              <a:t>The faith in backcrosses for “rapidly” coming back from GM organisms to non-GM plants ( but 4 to 14 generations needed according to the location of and distance between off-target / unintended mutation and the targeted trait, not segregation</a:t>
            </a:r>
          </a:p>
          <a:p>
            <a:r>
              <a:rPr lang="en-US" baseline="0" noProof="0" dirty="0"/>
              <a:t>To decrease the duration of successive backcrosses: special greenhouses (see for instance </a:t>
            </a:r>
            <a:r>
              <a:rPr lang="en-US" baseline="0" noProof="0" dirty="0" err="1"/>
              <a:t>Florimond</a:t>
            </a:r>
            <a:r>
              <a:rPr lang="en-US" baseline="0" noProof="0" dirty="0"/>
              <a:t> </a:t>
            </a:r>
            <a:r>
              <a:rPr lang="en-US" baseline="0" noProof="0" dirty="0" err="1"/>
              <a:t>Desprez</a:t>
            </a:r>
            <a:r>
              <a:rPr lang="en-US" baseline="0" noProof="0" dirty="0"/>
              <a:t> investments: 5 M€ for reducing the 3 first generations to 14 months) with further impact on seeds’ prices…</a:t>
            </a:r>
          </a:p>
          <a:p>
            <a:endParaRPr lang="en-US" baseline="0" noProof="0" dirty="0"/>
          </a:p>
          <a:p>
            <a:endParaRPr lang="en-US" noProof="0" dirty="0"/>
          </a:p>
          <a:p>
            <a:r>
              <a:rPr lang="en-US" noProof="0" dirty="0"/>
              <a:t> Zinc finger nucleases are chimeric proteins</a:t>
            </a:r>
            <a:r>
              <a:rPr lang="en-US" baseline="0" noProof="0" dirty="0"/>
              <a:t> </a:t>
            </a:r>
            <a:r>
              <a:rPr lang="en-US" noProof="0" dirty="0"/>
              <a:t>“Zinc finger” domain (</a:t>
            </a:r>
            <a:r>
              <a:rPr lang="en-US" noProof="0" dirty="0" err="1"/>
              <a:t>recognising</a:t>
            </a:r>
            <a:r>
              <a:rPr lang="en-US" noProof="0" dirty="0"/>
              <a:t> specific DNA sequence) &amp; nuclease cutting double-stranded DNA</a:t>
            </a:r>
          </a:p>
          <a:p>
            <a:endParaRPr lang="en-US" noProof="0" dirty="0"/>
          </a:p>
          <a:p>
            <a:r>
              <a:rPr lang="en-US" noProof="0" dirty="0"/>
              <a:t> ZFN-1 technology:</a:t>
            </a:r>
          </a:p>
          <a:p>
            <a:r>
              <a:rPr lang="en-US" noProof="0" dirty="0"/>
              <a:t>- delivery of genes encoding ZFNs (without repair template)</a:t>
            </a:r>
          </a:p>
          <a:p>
            <a:r>
              <a:rPr lang="en-US" noProof="0" dirty="0"/>
              <a:t>- site-specific double-strand break (DSB)</a:t>
            </a:r>
          </a:p>
          <a:p>
            <a:r>
              <a:rPr lang="en-US" noProof="0" dirty="0"/>
              <a:t>- natural repair process (through non-homologous end-joining</a:t>
            </a:r>
            <a:r>
              <a:rPr lang="en-US" baseline="0" noProof="0" dirty="0"/>
              <a:t> </a:t>
            </a:r>
            <a:r>
              <a:rPr lang="en-US" noProof="0" dirty="0"/>
              <a:t>NHEJ)</a:t>
            </a:r>
          </a:p>
          <a:p>
            <a:pPr marL="171435" indent="-171435">
              <a:buFontTx/>
              <a:buChar char="-"/>
            </a:pPr>
            <a:r>
              <a:rPr lang="en-US" noProof="0" dirty="0"/>
              <a:t>mutation in one or a few </a:t>
            </a:r>
            <a:r>
              <a:rPr lang="en-US" noProof="0" dirty="0" err="1"/>
              <a:t>bp</a:t>
            </a:r>
            <a:r>
              <a:rPr lang="en-US" noProof="0" dirty="0"/>
              <a:t>, short deletions or insertions</a:t>
            </a:r>
            <a:r>
              <a:rPr lang="en-US" baseline="0" noProof="0" dirty="0"/>
              <a:t> </a:t>
            </a:r>
            <a:r>
              <a:rPr lang="en-US" noProof="0" dirty="0"/>
              <a:t>(site-specific but random change)</a:t>
            </a:r>
          </a:p>
          <a:p>
            <a:endParaRPr lang="en-US" noProof="0" dirty="0"/>
          </a:p>
          <a:p>
            <a:r>
              <a:rPr lang="en-US" noProof="0" dirty="0"/>
              <a:t> ZFN-2 technology:</a:t>
            </a:r>
          </a:p>
          <a:p>
            <a:r>
              <a:rPr lang="en-US" noProof="0" dirty="0"/>
              <a:t>- delivery of genes encoding ZFNs &amp; repair template (DNA stretch</a:t>
            </a:r>
            <a:r>
              <a:rPr lang="en-US" baseline="0" noProof="0" dirty="0"/>
              <a:t> </a:t>
            </a:r>
            <a:r>
              <a:rPr lang="en-US" noProof="0" dirty="0"/>
              <a:t>of a few </a:t>
            </a:r>
            <a:r>
              <a:rPr lang="en-US" noProof="0" dirty="0" err="1"/>
              <a:t>kbp</a:t>
            </a:r>
            <a:r>
              <a:rPr lang="en-US" noProof="0" dirty="0"/>
              <a:t>)</a:t>
            </a:r>
          </a:p>
          <a:p>
            <a:r>
              <a:rPr lang="en-US" noProof="0" dirty="0"/>
              <a:t>- site-specific double-strand break (DSB)</a:t>
            </a:r>
          </a:p>
          <a:p>
            <a:r>
              <a:rPr lang="en-US" noProof="0" dirty="0"/>
              <a:t>- natural repair process (through </a:t>
            </a:r>
            <a:r>
              <a:rPr lang="en-US" noProof="0" dirty="0" err="1"/>
              <a:t>homomologous</a:t>
            </a:r>
            <a:r>
              <a:rPr lang="en-US" noProof="0" dirty="0"/>
              <a:t> recombination HR)</a:t>
            </a:r>
          </a:p>
          <a:p>
            <a:r>
              <a:rPr lang="en-US" noProof="0" dirty="0"/>
              <a:t>- mutation in one or a few </a:t>
            </a:r>
            <a:r>
              <a:rPr lang="en-US" noProof="0" dirty="0" err="1"/>
              <a:t>bp</a:t>
            </a:r>
            <a:r>
              <a:rPr lang="en-US" noProof="0" dirty="0"/>
              <a:t>, short deletions or insertions</a:t>
            </a:r>
            <a:r>
              <a:rPr lang="en-US" baseline="0" noProof="0" dirty="0"/>
              <a:t> </a:t>
            </a:r>
            <a:r>
              <a:rPr lang="en-US" noProof="0" dirty="0"/>
              <a:t>(site-specific and specific change)</a:t>
            </a:r>
          </a:p>
          <a:p>
            <a:endParaRPr lang="en-US" noProof="0" dirty="0"/>
          </a:p>
          <a:p>
            <a:endParaRPr lang="en-US" noProof="0" dirty="0"/>
          </a:p>
          <a:p>
            <a:r>
              <a:rPr lang="en-US" dirty="0"/>
              <a:t> </a:t>
            </a:r>
            <a:r>
              <a:rPr lang="en-US" b="1" dirty="0"/>
              <a:t>ZFN-1 and -2</a:t>
            </a:r>
          </a:p>
          <a:p>
            <a:r>
              <a:rPr lang="en-US" dirty="0"/>
              <a:t>- ZFN gene expression transient</a:t>
            </a:r>
          </a:p>
          <a:p>
            <a:r>
              <a:rPr lang="en-US" dirty="0"/>
              <a:t>- or in the case of gene insertion, progeny carrying the transgene is segregated out</a:t>
            </a:r>
          </a:p>
          <a:p>
            <a:r>
              <a:rPr lang="en-US" dirty="0"/>
              <a:t> </a:t>
            </a:r>
            <a:r>
              <a:rPr lang="en-US" b="1" dirty="0"/>
              <a:t>ZFN-1</a:t>
            </a:r>
          </a:p>
          <a:p>
            <a:r>
              <a:rPr lang="en-US" dirty="0"/>
              <a:t>- mutation in one or a few </a:t>
            </a:r>
            <a:r>
              <a:rPr lang="en-US" dirty="0" err="1"/>
              <a:t>bp</a:t>
            </a:r>
            <a:r>
              <a:rPr lang="en-US" dirty="0"/>
              <a:t>, short deletions or insertions (site-specific but random change)</a:t>
            </a:r>
          </a:p>
          <a:p>
            <a:pPr marL="171435" indent="-171435">
              <a:buFontTx/>
              <a:buChar char="-"/>
            </a:pPr>
            <a:r>
              <a:rPr lang="en-US" dirty="0"/>
              <a:t>mutation frequency varies, but usually rather low</a:t>
            </a:r>
          </a:p>
          <a:p>
            <a:pPr marL="171435" indent="-171435">
              <a:buFontTx/>
              <a:buChar char="-"/>
            </a:pPr>
            <a:endParaRPr lang="en-US" dirty="0"/>
          </a:p>
          <a:p>
            <a:endParaRPr lang="en-US" dirty="0"/>
          </a:p>
          <a:p>
            <a:r>
              <a:rPr lang="en-US" b="1" dirty="0"/>
              <a:t>ZFN-3 technology </a:t>
            </a:r>
            <a:r>
              <a:rPr lang="en-US" dirty="0"/>
              <a:t>Leads to site-specific insertion of the target gene </a:t>
            </a:r>
          </a:p>
          <a:p>
            <a:endParaRPr lang="en-US" dirty="0"/>
          </a:p>
          <a:p>
            <a:r>
              <a:rPr lang="en-US" b="1" dirty="0"/>
              <a:t>Oligonucleotide directed mutagenesis (ODM)</a:t>
            </a:r>
          </a:p>
          <a:p>
            <a:r>
              <a:rPr lang="en-US" dirty="0"/>
              <a:t> Oligonucleotides</a:t>
            </a:r>
          </a:p>
          <a:p>
            <a:r>
              <a:rPr lang="en-US" dirty="0"/>
              <a:t>- share homology with target sequence with the exception of the nucleotides to be modified</a:t>
            </a:r>
          </a:p>
          <a:p>
            <a:r>
              <a:rPr lang="en-US" dirty="0"/>
              <a:t>- chimeric oligonucleotides (mixed DNA and RNA bases)</a:t>
            </a:r>
          </a:p>
          <a:p>
            <a:r>
              <a:rPr lang="en-US" dirty="0"/>
              <a:t>- or single-stranded DNA </a:t>
            </a:r>
            <a:r>
              <a:rPr lang="en-US" dirty="0" err="1"/>
              <a:t>oigonucleotides</a:t>
            </a:r>
            <a:endParaRPr lang="en-US" dirty="0"/>
          </a:p>
          <a:p>
            <a:r>
              <a:rPr lang="en-US" dirty="0"/>
              <a:t>- 20 to 100 </a:t>
            </a:r>
            <a:r>
              <a:rPr lang="en-US" dirty="0" err="1"/>
              <a:t>pb</a:t>
            </a:r>
            <a:r>
              <a:rPr lang="en-US" dirty="0"/>
              <a:t> long</a:t>
            </a:r>
          </a:p>
          <a:p>
            <a:r>
              <a:rPr lang="en-US" dirty="0"/>
              <a:t> Oligonucleotides “target” the homologous sequence in the genome</a:t>
            </a:r>
          </a:p>
          <a:p>
            <a:r>
              <a:rPr lang="en-US" dirty="0"/>
              <a:t> Create one or more mismatch base pairs corresponding to the non-complementary nucleotides</a:t>
            </a:r>
          </a:p>
          <a:p>
            <a:endParaRPr lang="en-US" b="1" dirty="0"/>
          </a:p>
          <a:p>
            <a:r>
              <a:rPr lang="en-US" b="1" dirty="0"/>
              <a:t> </a:t>
            </a:r>
            <a:r>
              <a:rPr lang="en-US" b="1" dirty="0" err="1"/>
              <a:t>Meganucleases</a:t>
            </a:r>
            <a:endParaRPr lang="en-US" b="1" dirty="0"/>
          </a:p>
          <a:p>
            <a:r>
              <a:rPr lang="en-US" dirty="0"/>
              <a:t>- Natural proteins acting as “DNA-scissors”</a:t>
            </a:r>
          </a:p>
          <a:p>
            <a:r>
              <a:rPr lang="en-US" dirty="0"/>
              <a:t>- </a:t>
            </a:r>
            <a:r>
              <a:rPr lang="en-US" dirty="0" err="1"/>
              <a:t>Recognise</a:t>
            </a:r>
            <a:r>
              <a:rPr lang="en-US" dirty="0"/>
              <a:t> specific DNA sequence (12-30 </a:t>
            </a:r>
            <a:r>
              <a:rPr lang="en-US" dirty="0" err="1"/>
              <a:t>bp</a:t>
            </a:r>
            <a:r>
              <a:rPr lang="en-US" dirty="0"/>
              <a:t>)</a:t>
            </a:r>
          </a:p>
          <a:p>
            <a:r>
              <a:rPr lang="en-US" dirty="0"/>
              <a:t>- Cause site-specific DNA break</a:t>
            </a:r>
          </a:p>
          <a:p>
            <a:r>
              <a:rPr lang="en-US" dirty="0"/>
              <a:t> Possible applications as for ZFN technology</a:t>
            </a:r>
          </a:p>
          <a:p>
            <a:endParaRPr lang="en-US" dirty="0"/>
          </a:p>
          <a:p>
            <a:r>
              <a:rPr lang="en-US" dirty="0"/>
              <a:t> Transcription activator–like effector (TALE) proteins</a:t>
            </a:r>
          </a:p>
          <a:p>
            <a:r>
              <a:rPr lang="en-US" dirty="0"/>
              <a:t>- Proteins that bind to DNA in a sequence-specific way</a:t>
            </a:r>
          </a:p>
          <a:p>
            <a:r>
              <a:rPr lang="en-US" dirty="0"/>
              <a:t>- Converted into “DNA-scissors” by binding to a nuclease</a:t>
            </a:r>
          </a:p>
          <a:p>
            <a:r>
              <a:rPr lang="en-US" dirty="0"/>
              <a:t>(catalytic domain of </a:t>
            </a:r>
            <a:r>
              <a:rPr lang="en-US" dirty="0" err="1"/>
              <a:t>FokI</a:t>
            </a:r>
            <a:r>
              <a:rPr lang="en-US" dirty="0"/>
              <a:t>)</a:t>
            </a:r>
          </a:p>
          <a:p>
            <a:r>
              <a:rPr lang="en-US" dirty="0"/>
              <a:t>- Can be modified for targeting a given sequence</a:t>
            </a:r>
          </a:p>
          <a:p>
            <a:r>
              <a:rPr lang="en-US" dirty="0"/>
              <a:t> Possible applications as for ZFN technology</a:t>
            </a:r>
          </a:p>
          <a:p>
            <a:endParaRPr lang="en-US" dirty="0"/>
          </a:p>
          <a:p>
            <a:r>
              <a:rPr lang="en-US" b="1" dirty="0" err="1"/>
              <a:t>Cisgenesis</a:t>
            </a:r>
            <a:r>
              <a:rPr lang="en-US" b="1" dirty="0"/>
              <a:t>/</a:t>
            </a:r>
            <a:r>
              <a:rPr lang="en-US" b="1" dirty="0" err="1"/>
              <a:t>Intragenesis</a:t>
            </a:r>
            <a:endParaRPr lang="en-US" b="1" dirty="0"/>
          </a:p>
          <a:p>
            <a:r>
              <a:rPr lang="en-US" dirty="0"/>
              <a:t> Stable integration of </a:t>
            </a:r>
            <a:r>
              <a:rPr lang="en-US" dirty="0" err="1"/>
              <a:t>cisgene</a:t>
            </a:r>
            <a:endParaRPr lang="en-US" dirty="0"/>
          </a:p>
          <a:p>
            <a:r>
              <a:rPr lang="en-US" dirty="0"/>
              <a:t> In the case of </a:t>
            </a:r>
            <a:r>
              <a:rPr lang="en-US" i="1" dirty="0"/>
              <a:t>Agrobacterium</a:t>
            </a:r>
            <a:r>
              <a:rPr lang="en-US" dirty="0"/>
              <a:t>-mediated transformation, presence of</a:t>
            </a:r>
          </a:p>
          <a:p>
            <a:r>
              <a:rPr lang="en-US" dirty="0"/>
              <a:t>T-DNA border sequences</a:t>
            </a:r>
          </a:p>
          <a:p>
            <a:r>
              <a:rPr lang="en-US" dirty="0"/>
              <a:t> Possible unintended effects:</a:t>
            </a:r>
          </a:p>
          <a:p>
            <a:r>
              <a:rPr lang="en-US" dirty="0"/>
              <a:t>- Interruption of open reading frames (ORFs)</a:t>
            </a:r>
          </a:p>
          <a:p>
            <a:r>
              <a:rPr lang="en-US" dirty="0"/>
              <a:t>- Creation of new ORFs</a:t>
            </a:r>
          </a:p>
          <a:p>
            <a:r>
              <a:rPr lang="en-US" dirty="0"/>
              <a:t>- Deletion of host DNA</a:t>
            </a:r>
          </a:p>
          <a:p>
            <a:pPr marL="171435" indent="-171435">
              <a:buFontTx/>
              <a:buChar char="-"/>
            </a:pPr>
            <a:r>
              <a:rPr lang="en-US" dirty="0"/>
              <a:t>Gene transfer can lead to modified levels of gene expression</a:t>
            </a:r>
          </a:p>
          <a:p>
            <a:pPr marL="171435" indent="-171435">
              <a:buFontTx/>
              <a:buChar char="-"/>
            </a:pPr>
            <a:r>
              <a:rPr lang="en-US" noProof="0" dirty="0"/>
              <a:t>In the case of gene stacking, multiple recombination sites may</a:t>
            </a:r>
            <a:r>
              <a:rPr lang="en-US" baseline="0" noProof="0" dirty="0"/>
              <a:t> </a:t>
            </a:r>
            <a:r>
              <a:rPr lang="en-US" noProof="0" dirty="0"/>
              <a:t>cause chromosomal rearrangements</a:t>
            </a:r>
          </a:p>
          <a:p>
            <a:pPr marL="171435" indent="-171435">
              <a:buFontTx/>
              <a:buChar char="-"/>
            </a:pPr>
            <a:r>
              <a:rPr lang="en-US" noProof="0" dirty="0"/>
              <a:t>In the case of use of selectable markers, they have to be</a:t>
            </a:r>
            <a:r>
              <a:rPr lang="en-US" baseline="0" noProof="0" dirty="0"/>
              <a:t> </a:t>
            </a:r>
            <a:r>
              <a:rPr lang="en-US" noProof="0" dirty="0"/>
              <a:t>recombined out and leave behind a recombination site</a:t>
            </a:r>
          </a:p>
          <a:p>
            <a:endParaRPr lang="en-US" b="1" noProof="0" dirty="0"/>
          </a:p>
          <a:p>
            <a:r>
              <a:rPr lang="en-US" b="1" noProof="0" dirty="0" err="1"/>
              <a:t>Intragenesis</a:t>
            </a:r>
            <a:r>
              <a:rPr lang="en-US" b="1" noProof="0" dirty="0"/>
              <a:t> (additional effects)</a:t>
            </a:r>
          </a:p>
          <a:p>
            <a:pPr marL="171435" indent="-171435">
              <a:buFontTx/>
              <a:buChar char="-"/>
            </a:pPr>
            <a:r>
              <a:rPr lang="en-US" noProof="0" dirty="0"/>
              <a:t>Possible unintended effects:</a:t>
            </a:r>
          </a:p>
          <a:p>
            <a:pPr marL="171435" indent="-171435">
              <a:buFontTx/>
              <a:buChar char="-"/>
            </a:pPr>
            <a:r>
              <a:rPr lang="en-US" noProof="0" dirty="0"/>
              <a:t>New combinations of genes and regulatory sequences – more</a:t>
            </a:r>
            <a:r>
              <a:rPr lang="en-US" baseline="0" noProof="0" dirty="0"/>
              <a:t> </a:t>
            </a:r>
            <a:r>
              <a:rPr lang="en-US" noProof="0" dirty="0"/>
              <a:t>extensive modification of gene expression to be expected</a:t>
            </a:r>
            <a:r>
              <a:rPr lang="en-US" baseline="0" noProof="0" dirty="0"/>
              <a:t> </a:t>
            </a:r>
            <a:r>
              <a:rPr lang="en-US" noProof="0" dirty="0"/>
              <a:t>(compared to </a:t>
            </a:r>
            <a:r>
              <a:rPr lang="en-US" noProof="0" dirty="0" err="1"/>
              <a:t>cisgenesis</a:t>
            </a:r>
            <a:r>
              <a:rPr lang="en-US" noProof="0" dirty="0"/>
              <a:t>)</a:t>
            </a:r>
          </a:p>
          <a:p>
            <a:pPr marL="171435" indent="-171435">
              <a:buFontTx/>
              <a:buChar char="-"/>
            </a:pPr>
            <a:r>
              <a:rPr lang="en-US" noProof="0" dirty="0"/>
              <a:t>In the case RNAi is used for gene silencing, effects on other</a:t>
            </a:r>
            <a:r>
              <a:rPr lang="en-US" baseline="0" noProof="0" dirty="0"/>
              <a:t> </a:t>
            </a:r>
            <a:r>
              <a:rPr lang="en-US" noProof="0" dirty="0"/>
              <a:t>genes and metabolic pathways possible</a:t>
            </a:r>
          </a:p>
          <a:p>
            <a:endParaRPr lang="en-US" noProof="0" dirty="0"/>
          </a:p>
          <a:p>
            <a:r>
              <a:rPr lang="en-US" b="1" noProof="0" dirty="0"/>
              <a:t>AGROINFILTRATION "SENSU STRICTO”</a:t>
            </a:r>
          </a:p>
          <a:p>
            <a:r>
              <a:rPr lang="en-US" noProof="0" dirty="0"/>
              <a:t>• Infiltration with suspension of Agrobacterium sp. containing the gene of interest</a:t>
            </a:r>
          </a:p>
          <a:p>
            <a:r>
              <a:rPr lang="en-US" noProof="0" dirty="0"/>
              <a:t>• Local, transient gene expression at high levels </a:t>
            </a:r>
          </a:p>
          <a:p>
            <a:r>
              <a:rPr lang="en-US" noProof="0" dirty="0"/>
              <a:t>Infiltration with construct containing the foreign gene</a:t>
            </a:r>
            <a:r>
              <a:rPr lang="en-US" baseline="0" noProof="0" dirty="0"/>
              <a:t> </a:t>
            </a:r>
            <a:r>
              <a:rPr lang="en-US" noProof="0" dirty="0"/>
              <a:t>in a full-length virus or Agrobacterium</a:t>
            </a:r>
            <a:r>
              <a:rPr lang="en-US" baseline="0" noProof="0" dirty="0"/>
              <a:t> </a:t>
            </a:r>
            <a:r>
              <a:rPr lang="en-US" noProof="0" dirty="0"/>
              <a:t>vector</a:t>
            </a:r>
          </a:p>
          <a:p>
            <a:r>
              <a:rPr lang="en-US" noProof="0" dirty="0"/>
              <a:t>Question: what is the status / classification of the progeny?</a:t>
            </a:r>
          </a:p>
          <a:p>
            <a:endParaRPr lang="en-US" noProof="0" dirty="0"/>
          </a:p>
          <a:p>
            <a:r>
              <a:rPr lang="en-US" b="1" noProof="0" dirty="0"/>
              <a:t>AGRO-INFECTION</a:t>
            </a:r>
          </a:p>
          <a:p>
            <a:r>
              <a:rPr lang="en-US" noProof="0" dirty="0"/>
              <a:t>• Infiltration with suspension of Agrobacterium sp. containing the gene of interest inserted into a full-length virus vector</a:t>
            </a:r>
          </a:p>
          <a:p>
            <a:r>
              <a:rPr lang="en-US" noProof="0" dirty="0"/>
              <a:t>• Facilitates the spreading and expression of the target gene in the plant </a:t>
            </a:r>
          </a:p>
          <a:p>
            <a:r>
              <a:rPr lang="en-US" b="1" noProof="0" dirty="0"/>
              <a:t>FLORAL DIP</a:t>
            </a:r>
          </a:p>
          <a:p>
            <a:r>
              <a:rPr lang="en-US" noProof="0" dirty="0"/>
              <a:t>• Germline tissue (typically flowers) is immersed into a suspension of Agrobacterium sp. containing a T-DNA construct to transform female gametocyte</a:t>
            </a:r>
          </a:p>
          <a:p>
            <a:r>
              <a:rPr lang="en-US" noProof="0" dirty="0"/>
              <a:t>• GM seeds are obtained</a:t>
            </a:r>
          </a:p>
          <a:p>
            <a:r>
              <a:rPr lang="en-US" noProof="0" dirty="0"/>
              <a:t>Agro-infiltration and Agro-infection</a:t>
            </a:r>
          </a:p>
          <a:p>
            <a:r>
              <a:rPr lang="en-US" noProof="0" dirty="0"/>
              <a:t> Temporary expression of specific coding sequences</a:t>
            </a:r>
          </a:p>
          <a:p>
            <a:r>
              <a:rPr lang="en-US" noProof="0" dirty="0"/>
              <a:t> No DNA integration in the plant genome</a:t>
            </a:r>
          </a:p>
          <a:p>
            <a:r>
              <a:rPr lang="en-US" noProof="0" dirty="0"/>
              <a:t> Possible unintended changes:</a:t>
            </a:r>
          </a:p>
          <a:p>
            <a:pPr marL="457158" lvl="1"/>
            <a:r>
              <a:rPr lang="en-US" noProof="0" dirty="0"/>
              <a:t>Agro-infiltration:</a:t>
            </a:r>
          </a:p>
          <a:p>
            <a:pPr marL="914318" lvl="2"/>
            <a:r>
              <a:rPr lang="en-US" noProof="0" dirty="0"/>
              <a:t>- Integration of T-DNA cannot be excluded</a:t>
            </a:r>
          </a:p>
          <a:p>
            <a:pPr marL="457158" lvl="1"/>
            <a:r>
              <a:rPr lang="en-US" noProof="0" dirty="0"/>
              <a:t>Agro-infection:</a:t>
            </a:r>
          </a:p>
          <a:p>
            <a:pPr marL="914318" lvl="2"/>
            <a:r>
              <a:rPr lang="en-US" noProof="0" dirty="0"/>
              <a:t>- RNA viruses cause spreading of the gene construct</a:t>
            </a:r>
          </a:p>
          <a:p>
            <a:pPr marL="914318" lvl="2"/>
            <a:r>
              <a:rPr lang="en-US" noProof="0" dirty="0"/>
              <a:t>- Since spread via RNA molecules, no integration in</a:t>
            </a:r>
            <a:r>
              <a:rPr lang="en-US" baseline="0" noProof="0" dirty="0"/>
              <a:t> </a:t>
            </a:r>
            <a:r>
              <a:rPr lang="en-US" noProof="0" dirty="0"/>
              <a:t>plant genome</a:t>
            </a:r>
          </a:p>
          <a:p>
            <a:endParaRPr lang="en-US" noProof="0" dirty="0"/>
          </a:p>
          <a:p>
            <a:r>
              <a:rPr lang="en-US" b="1" noProof="0" dirty="0"/>
              <a:t>Grafting on GM rootstock</a:t>
            </a:r>
          </a:p>
          <a:p>
            <a:r>
              <a:rPr lang="en-US" noProof="0" dirty="0"/>
              <a:t> Changes in the genome are targeted to root tissue</a:t>
            </a:r>
          </a:p>
          <a:p>
            <a:r>
              <a:rPr lang="en-US" noProof="0" dirty="0"/>
              <a:t> Intended manipulation of gene expression (new trait) in</a:t>
            </a:r>
            <a:r>
              <a:rPr lang="en-US" baseline="0" noProof="0" dirty="0"/>
              <a:t> </a:t>
            </a:r>
            <a:r>
              <a:rPr lang="en-US" noProof="0" dirty="0"/>
              <a:t>the scion can be achieved through movement of specific</a:t>
            </a:r>
            <a:r>
              <a:rPr lang="en-US" baseline="0" noProof="0" dirty="0"/>
              <a:t> </a:t>
            </a:r>
            <a:r>
              <a:rPr lang="en-US" noProof="0" dirty="0"/>
              <a:t>proteins and/or RNA from roots to scion, e.g. </a:t>
            </a:r>
            <a:r>
              <a:rPr lang="en-US" noProof="0" dirty="0" err="1"/>
              <a:t>RdDM</a:t>
            </a:r>
            <a:endParaRPr lang="en-US" noProof="0" dirty="0"/>
          </a:p>
          <a:p>
            <a:r>
              <a:rPr lang="en-US" noProof="0" dirty="0"/>
              <a:t> Possible unintended changes:</a:t>
            </a:r>
          </a:p>
          <a:p>
            <a:pPr marL="457158" lvl="1"/>
            <a:r>
              <a:rPr lang="en-US" noProof="0" dirty="0"/>
              <a:t>- genetic exchange restricted to graft site</a:t>
            </a:r>
          </a:p>
          <a:p>
            <a:pPr marL="457158" lvl="1"/>
            <a:r>
              <a:rPr lang="en-US" noProof="0" dirty="0"/>
              <a:t>- unintended manipulation of gene expression through</a:t>
            </a:r>
            <a:r>
              <a:rPr lang="en-US" baseline="0" noProof="0" dirty="0"/>
              <a:t> </a:t>
            </a:r>
            <a:r>
              <a:rPr lang="en-US" noProof="0" dirty="0"/>
              <a:t>movement of specific proteins and/or RNA from roots</a:t>
            </a:r>
            <a:r>
              <a:rPr lang="en-US" baseline="0" noProof="0" dirty="0"/>
              <a:t> </a:t>
            </a:r>
            <a:r>
              <a:rPr lang="en-US" noProof="0" dirty="0"/>
              <a:t>to scion</a:t>
            </a:r>
          </a:p>
          <a:p>
            <a:endParaRPr lang="en-US" noProof="0" dirty="0"/>
          </a:p>
          <a:p>
            <a:endParaRPr lang="en-US" noProof="0" dirty="0"/>
          </a:p>
          <a:p>
            <a:r>
              <a:rPr lang="en-US" noProof="0" dirty="0"/>
              <a:t>NPBT are mainly applied for pest resistance and herbicide tolerance.</a:t>
            </a:r>
          </a:p>
          <a:p>
            <a:r>
              <a:rPr lang="en-US" noProof="0" dirty="0"/>
              <a:t>Some techniques (like </a:t>
            </a:r>
            <a:r>
              <a:rPr lang="en-US" noProof="0" dirty="0" err="1"/>
              <a:t>cisgenesis</a:t>
            </a:r>
            <a:r>
              <a:rPr lang="en-US" noProof="0" dirty="0"/>
              <a:t>) have been already tested in many crop plants, while others (like ZFN) have been tested mainly in model plants, commercial plants are available</a:t>
            </a:r>
          </a:p>
          <a:p>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25</a:t>
            </a:fld>
            <a:endParaRPr lang="en-US"/>
          </a:p>
        </p:txBody>
      </p:sp>
    </p:spTree>
    <p:extLst>
      <p:ext uri="{BB962C8B-B14F-4D97-AF65-F5344CB8AC3E}">
        <p14:creationId xmlns:p14="http://schemas.microsoft.com/office/powerpoint/2010/main" val="845930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26</a:t>
            </a:fld>
            <a:endParaRPr lang="fr-FR"/>
          </a:p>
        </p:txBody>
      </p:sp>
    </p:spTree>
    <p:extLst>
      <p:ext uri="{BB962C8B-B14F-4D97-AF65-F5344CB8AC3E}">
        <p14:creationId xmlns:p14="http://schemas.microsoft.com/office/powerpoint/2010/main" val="2340823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http://phys.org/news/2016-01-grafted-genomes.html#jCp  and </a:t>
            </a:r>
            <a:r>
              <a:rPr lang="fr-FR" dirty="0" err="1"/>
              <a:t>Lewsey</a:t>
            </a:r>
            <a:r>
              <a:rPr lang="fr-FR" dirty="0"/>
              <a:t> et al. 2016 PNAS. 113(6): </a:t>
            </a:r>
            <a:r>
              <a:rPr lang="en-US" dirty="0"/>
              <a:t>E801-E810</a:t>
            </a:r>
            <a:endParaRPr lang="fr-FR" dirty="0"/>
          </a:p>
          <a:p>
            <a:endParaRPr lang="fr-FR" dirty="0"/>
          </a:p>
          <a:p>
            <a:r>
              <a:rPr lang="fr-FR" dirty="0"/>
              <a:t>…/… </a:t>
            </a:r>
            <a:r>
              <a:rPr lang="en-US" dirty="0"/>
              <a:t>"Grafting is something done often in the commercial world, and yet, we really don't completely understand the consequences for the two plants," says Joseph Ecker, one of the senior authors of the paper and director of Salk's Genomic Analysis Laboratory. "Our study showed genetic information is actually flowing from one plant to the other. That's the surprise to me.“</a:t>
            </a:r>
          </a:p>
          <a:p>
            <a:r>
              <a:rPr lang="fr-FR" dirty="0"/>
              <a:t>…/…</a:t>
            </a:r>
          </a:p>
          <a:p>
            <a:endParaRPr lang="fr-FR" dirty="0"/>
          </a:p>
          <a:p>
            <a:endParaRPr lang="fr-FR" dirty="0"/>
          </a:p>
          <a:p>
            <a:r>
              <a:rPr lang="fr-FR" dirty="0"/>
              <a:t>Goldschmidt 2014. </a:t>
            </a:r>
            <a:r>
              <a:rPr lang="fr-FR" dirty="0" err="1"/>
              <a:t>Frontiers</a:t>
            </a:r>
            <a:r>
              <a:rPr lang="fr-FR" dirty="0"/>
              <a:t> in plant science. </a:t>
            </a:r>
            <a:r>
              <a:rPr lang="en-US" dirty="0"/>
              <a:t>5: 727 </a:t>
            </a:r>
          </a:p>
          <a:p>
            <a:r>
              <a:rPr lang="fr-FR" dirty="0"/>
              <a:t>…/… </a:t>
            </a:r>
            <a:r>
              <a:rPr lang="en-US" dirty="0"/>
              <a:t>The graft hybrid concept, which was developed and demonstrated by the Soviet horticulturist </a:t>
            </a:r>
            <a:r>
              <a:rPr lang="en-US" dirty="0" err="1"/>
              <a:t>Michurin</a:t>
            </a:r>
            <a:r>
              <a:rPr lang="en-US" dirty="0"/>
              <a:t> (1949), appeared to be in contrast with Mendelian genetics and was rejected (and almost forgotten) by Western scientists who opposed and dis- trusted the Soviet biology led by Lysenko. Several published studies (and most probably many unpublished) could not confirm the appearance of graft hybrids (Stubbe,1954; Bohme,1957; </a:t>
            </a:r>
            <a:r>
              <a:rPr lang="en-US" dirty="0" err="1"/>
              <a:t>Topoleski</a:t>
            </a:r>
            <a:r>
              <a:rPr lang="en-US" dirty="0"/>
              <a:t> and </a:t>
            </a:r>
            <a:r>
              <a:rPr lang="en-US" dirty="0" err="1"/>
              <a:t>Janick</a:t>
            </a:r>
            <a:r>
              <a:rPr lang="en-US" dirty="0"/>
              <a:t>, 1963; </a:t>
            </a:r>
            <a:r>
              <a:rPr lang="en-US" dirty="0" err="1"/>
              <a:t>Menda</a:t>
            </a:r>
            <a:r>
              <a:rPr lang="en-US" dirty="0"/>
              <a:t> et al., 2006). Yet, reports supporting the occurrence of graft transformations appeared from time to time (Frankel, 1956), and increasingly so in recent years (Li et al., 2013; </a:t>
            </a:r>
            <a:r>
              <a:rPr lang="en-US" dirty="0" err="1"/>
              <a:t>Tsaballa</a:t>
            </a:r>
            <a:r>
              <a:rPr lang="en-US" dirty="0"/>
              <a:t> et al., 2013; Wu et al., 2013; Zhou et al., 2013). Proponents of the graft hybrid concept reviewed the supporting evidence and called for reassessment of the graft transformation hypothesis that has been neglected for several decades (Liu, 2006; Liu et al., 2010). </a:t>
            </a:r>
            <a:endParaRPr lang="fr-FR" dirty="0"/>
          </a:p>
          <a:p>
            <a:endParaRPr lang="fr-FR" dirty="0"/>
          </a:p>
          <a:p>
            <a:endParaRPr lang="fr-FR" dirty="0"/>
          </a:p>
          <a:p>
            <a:endParaRPr lang="en-US" dirty="0"/>
          </a:p>
          <a:p>
            <a:r>
              <a:rPr lang="en-US" dirty="0"/>
              <a:t>Growth and development in multi-cellular organisms is </a:t>
            </a:r>
            <a:r>
              <a:rPr lang="en-US" dirty="0" err="1"/>
              <a:t>co-ordinated</a:t>
            </a:r>
            <a:r>
              <a:rPr lang="en-US" dirty="0"/>
              <a:t> by local and long-distance communication between cells and tissues. In plants, signaling molecules, including RNAs, are transported locally between cells, and long-distance in the phloem to provide developmental and </a:t>
            </a:r>
            <a:r>
              <a:rPr lang="en-US" dirty="0" err="1"/>
              <a:t>defence</a:t>
            </a:r>
            <a:r>
              <a:rPr lang="en-US" dirty="0"/>
              <a:t> information (</a:t>
            </a:r>
            <a:r>
              <a:rPr lang="en-US" i="1" dirty="0"/>
              <a:t>Lough &amp; Lucas, 2006</a:t>
            </a:r>
            <a:r>
              <a:rPr lang="en-US" dirty="0"/>
              <a:t>; </a:t>
            </a:r>
            <a:r>
              <a:rPr lang="en-US" i="1" dirty="0"/>
              <a:t>Sparks, </a:t>
            </a:r>
            <a:r>
              <a:rPr lang="en-US" i="1" dirty="0" err="1"/>
              <a:t>Wachsman</a:t>
            </a:r>
            <a:r>
              <a:rPr lang="en-US" i="1" dirty="0"/>
              <a:t> &amp; </a:t>
            </a:r>
            <a:r>
              <a:rPr lang="en-US" i="1" dirty="0" err="1"/>
              <a:t>Benfey</a:t>
            </a:r>
            <a:r>
              <a:rPr lang="en-US" i="1" dirty="0"/>
              <a:t>, 2013</a:t>
            </a:r>
            <a:r>
              <a:rPr lang="en-US" dirty="0"/>
              <a:t>). Small RNAs are critical regulators of plant development and defense, and</a:t>
            </a:r>
          </a:p>
          <a:p>
            <a:r>
              <a:rPr lang="en-US" dirty="0"/>
              <a:t>can be mobile. For example, the endogenous miRNAs miR165/6, </a:t>
            </a:r>
            <a:r>
              <a:rPr lang="en-US" dirty="0" err="1"/>
              <a:t>tasiRNA</a:t>
            </a:r>
            <a:r>
              <a:rPr lang="en-US" dirty="0"/>
              <a:t> (</a:t>
            </a:r>
            <a:r>
              <a:rPr lang="en-US" dirty="0" err="1"/>
              <a:t>tasiR</a:t>
            </a:r>
            <a:r>
              <a:rPr lang="en-US" dirty="0"/>
              <a:t>-ARF), and miR394 serve as morphogen-like signals, forming gradients to determine cell fate during leaf and root development (</a:t>
            </a:r>
            <a:r>
              <a:rPr lang="en-US" i="1" dirty="0" err="1"/>
              <a:t>Chitwood</a:t>
            </a:r>
            <a:r>
              <a:rPr lang="en-US" i="1" dirty="0"/>
              <a:t> et al., 2009</a:t>
            </a:r>
            <a:r>
              <a:rPr lang="en-US" dirty="0"/>
              <a:t>; </a:t>
            </a:r>
            <a:r>
              <a:rPr lang="en-US" i="1" dirty="0" err="1"/>
              <a:t>Carlsbecker</a:t>
            </a:r>
            <a:r>
              <a:rPr lang="en-US" i="1" dirty="0"/>
              <a:t> et al., 2010</a:t>
            </a:r>
            <a:r>
              <a:rPr lang="en-US" dirty="0"/>
              <a:t>; </a:t>
            </a:r>
            <a:r>
              <a:rPr lang="en-US" i="1" dirty="0" err="1"/>
              <a:t>Skopelitis</a:t>
            </a:r>
            <a:r>
              <a:rPr lang="en-US" i="1" dirty="0"/>
              <a:t>, Husbands &amp; Timmermans, 2012</a:t>
            </a:r>
            <a:r>
              <a:rPr lang="en-US" dirty="0"/>
              <a:t>; </a:t>
            </a:r>
            <a:r>
              <a:rPr lang="en-US" i="1" dirty="0" err="1"/>
              <a:t>Knauer</a:t>
            </a:r>
            <a:r>
              <a:rPr lang="en-US" i="1" dirty="0"/>
              <a:t> et al., 2013</a:t>
            </a:r>
            <a:r>
              <a:rPr lang="en-US" dirty="0"/>
              <a:t>). Plant virus-induced small interfering RNAs (siRNAs) can also move throughout the plant from the original site of infection to prime the </a:t>
            </a:r>
            <a:r>
              <a:rPr lang="en-US" dirty="0" err="1"/>
              <a:t>defence</a:t>
            </a:r>
            <a:r>
              <a:rPr lang="en-US" dirty="0"/>
              <a:t> mechanism against further virus invasion (</a:t>
            </a:r>
            <a:r>
              <a:rPr lang="en-US" i="1" dirty="0"/>
              <a:t>Nelson &amp; </a:t>
            </a:r>
            <a:r>
              <a:rPr lang="en-US" i="1" dirty="0" err="1"/>
              <a:t>Citovsky</a:t>
            </a:r>
            <a:r>
              <a:rPr lang="en-US" i="1" dirty="0"/>
              <a:t>, 2005</a:t>
            </a:r>
            <a:r>
              <a:rPr lang="en-US" dirty="0"/>
              <a:t>; </a:t>
            </a:r>
            <a:r>
              <a:rPr lang="en-US" i="1" dirty="0" err="1"/>
              <a:t>Voinnet</a:t>
            </a:r>
            <a:r>
              <a:rPr lang="en-US" i="1" dirty="0"/>
              <a:t>, 2005</a:t>
            </a:r>
            <a:r>
              <a:rPr lang="en-US" dirty="0"/>
              <a:t>).</a:t>
            </a:r>
          </a:p>
          <a:p>
            <a:r>
              <a:rPr lang="en-US" dirty="0"/>
              <a:t>Small interfering RNAs derived from transgenic hairpin RNAs also spread both locally and over long distances (</a:t>
            </a:r>
            <a:r>
              <a:rPr lang="en-US" i="1" dirty="0" err="1"/>
              <a:t>Palauqui</a:t>
            </a:r>
            <a:r>
              <a:rPr lang="en-US" i="1" dirty="0"/>
              <a:t> et al., 1997</a:t>
            </a:r>
            <a:r>
              <a:rPr lang="en-US" dirty="0"/>
              <a:t>; </a:t>
            </a:r>
            <a:r>
              <a:rPr lang="en-US" i="1" dirty="0" err="1"/>
              <a:t>Voinnet</a:t>
            </a:r>
            <a:r>
              <a:rPr lang="en-US" i="1" dirty="0"/>
              <a:t> &amp; </a:t>
            </a:r>
            <a:r>
              <a:rPr lang="en-US" i="1" dirty="0" err="1"/>
              <a:t>Baulcombe</a:t>
            </a:r>
            <a:r>
              <a:rPr lang="en-US" i="1" dirty="0"/>
              <a:t>, 1997</a:t>
            </a:r>
            <a:r>
              <a:rPr lang="en-US" dirty="0"/>
              <a:t>; </a:t>
            </a:r>
            <a:r>
              <a:rPr lang="en-US" i="1" dirty="0" err="1"/>
              <a:t>Himber</a:t>
            </a:r>
            <a:r>
              <a:rPr lang="en-US" i="1" dirty="0"/>
              <a:t> et al., 2003</a:t>
            </a:r>
            <a:r>
              <a:rPr lang="en-US" dirty="0"/>
              <a:t>; </a:t>
            </a:r>
            <a:r>
              <a:rPr lang="en-US" i="1" dirty="0" err="1"/>
              <a:t>Brosnan</a:t>
            </a:r>
            <a:r>
              <a:rPr lang="en-US" i="1" dirty="0"/>
              <a:t> et al., 2007</a:t>
            </a:r>
            <a:r>
              <a:rPr lang="en-US" dirty="0"/>
              <a:t>; </a:t>
            </a:r>
            <a:r>
              <a:rPr lang="en-US" i="1" dirty="0"/>
              <a:t>Liang, White &amp; Waterhouse, 2012</a:t>
            </a:r>
            <a:r>
              <a:rPr lang="en-US" dirty="0"/>
              <a:t>). Experiments in </a:t>
            </a:r>
            <a:r>
              <a:rPr lang="en-US" i="1" dirty="0"/>
              <a:t>Arabidopsis thaliana </a:t>
            </a:r>
            <a:r>
              <a:rPr lang="en-US" dirty="0"/>
              <a:t>showed that these siRNAs will move from rootstocks expressing a hairpin RNA targeting a green fluorescent protein (GFP) sequence across graft junctions to silence GFP expression in grafted shoot tissue (</a:t>
            </a:r>
            <a:r>
              <a:rPr lang="en-US" i="1" dirty="0" err="1"/>
              <a:t>Brosnan</a:t>
            </a:r>
            <a:r>
              <a:rPr lang="en-US" i="1" dirty="0"/>
              <a:t> et al., 2007</a:t>
            </a:r>
            <a:r>
              <a:rPr lang="en-US" dirty="0"/>
              <a:t>). Although the hairpin-derived silencing signals generated in roots have been shown to move gradually from cell to cell into the shoot, rather than moving through the phloem (</a:t>
            </a:r>
            <a:r>
              <a:rPr lang="en-US" i="1" dirty="0"/>
              <a:t>Liang, White &amp; Waterhouse, 2012</a:t>
            </a:r>
            <a:r>
              <a:rPr lang="en-US" dirty="0"/>
              <a:t>), the factors controlling silencing mobility in plants are unknown.</a:t>
            </a:r>
          </a:p>
          <a:p>
            <a:r>
              <a:rPr lang="en-US" dirty="0"/>
              <a:t>In the nematode </a:t>
            </a:r>
            <a:r>
              <a:rPr lang="en-US" i="1" dirty="0" err="1"/>
              <a:t>Coenorhabditis</a:t>
            </a:r>
            <a:r>
              <a:rPr lang="en-US" i="1" dirty="0"/>
              <a:t> </a:t>
            </a:r>
            <a:r>
              <a:rPr lang="en-US" i="1" dirty="0" err="1"/>
              <a:t>elegans</a:t>
            </a:r>
            <a:r>
              <a:rPr lang="en-US" dirty="0"/>
              <a:t>, the movement of silencing signals is facilitated by the dsRNA-channels SID-1 and SID-2 (</a:t>
            </a:r>
            <a:r>
              <a:rPr lang="en-US" i="1" dirty="0"/>
              <a:t>Winston, </a:t>
            </a:r>
            <a:r>
              <a:rPr lang="en-US" i="1" dirty="0" err="1"/>
              <a:t>Molodowitch</a:t>
            </a:r>
            <a:r>
              <a:rPr lang="en-US" i="1" dirty="0"/>
              <a:t> &amp; Hunter, 2002</a:t>
            </a:r>
            <a:r>
              <a:rPr lang="en-US" dirty="0"/>
              <a:t>; </a:t>
            </a:r>
            <a:r>
              <a:rPr lang="en-US" i="1" dirty="0"/>
              <a:t>Feinberg &amp; Hunter, 2003</a:t>
            </a:r>
            <a:r>
              <a:rPr lang="en-US" dirty="0"/>
              <a:t>), but there is no clear homologue in </a:t>
            </a:r>
            <a:r>
              <a:rPr lang="en-US" i="1" dirty="0"/>
              <a:t>Arabidopsis</a:t>
            </a:r>
            <a:r>
              <a:rPr lang="en-US" dirty="0"/>
              <a:t>. Instead, the spread of silencing in plants is thought to be regulated, in part, by transport through </a:t>
            </a:r>
            <a:r>
              <a:rPr lang="en-US" dirty="0" err="1"/>
              <a:t>plasmodesmata</a:t>
            </a:r>
            <a:r>
              <a:rPr lang="en-US" dirty="0"/>
              <a:t> (PD), the channels that link the cytoplasm of adjacent plant cells, although direct genetic evidence is lacking (</a:t>
            </a:r>
            <a:r>
              <a:rPr lang="en-US" i="1" dirty="0" err="1"/>
              <a:t>Melnyk</a:t>
            </a:r>
            <a:r>
              <a:rPr lang="en-US" i="1" dirty="0"/>
              <a:t>, Molnar &amp; </a:t>
            </a:r>
            <a:r>
              <a:rPr lang="en-US" i="1" dirty="0" err="1"/>
              <a:t>Baulcombe</a:t>
            </a:r>
            <a:r>
              <a:rPr lang="en-US" i="1" dirty="0"/>
              <a:t>, 2011</a:t>
            </a:r>
            <a:r>
              <a:rPr lang="en-US" dirty="0"/>
              <a:t>).</a:t>
            </a:r>
          </a:p>
          <a:p>
            <a:endParaRPr lang="fr-FR" dirty="0"/>
          </a:p>
          <a:p>
            <a:r>
              <a:rPr lang="en-US" dirty="0"/>
              <a:t>Graft-transmission of RNA silencing could become of practical importance in horticulture, especially for fruit crops (e.g., apple, pear, grape, and sweet cherry), which are propagated </a:t>
            </a:r>
            <a:r>
              <a:rPr lang="en-US" dirty="0" err="1"/>
              <a:t>vegetatively</a:t>
            </a:r>
            <a:r>
              <a:rPr lang="en-US" dirty="0"/>
              <a:t> by grafting scions of superior clones/cultivars onto clonally propagated rootstocks [14]. The idea to graft non-transgenic scions onto silencing transmitter rootstocks that affect traits within non-transgenic parts of the tree like fruits, seems promising. Beside the advantage of being a straightforward approach to improve individual traits of well-established cultivars such as self-fertility, resistance, flavor, or sugar content, the use of graft-transmissible gene silencing would avoid the possibility of spreading transgenes by outcrossing through pollen and/or seeds. The graft-transmissible manipulation of specific traits provoked by </a:t>
            </a:r>
            <a:r>
              <a:rPr lang="en-US" dirty="0" err="1"/>
              <a:t>sRNAs</a:t>
            </a:r>
            <a:r>
              <a:rPr lang="en-US" dirty="0"/>
              <a:t> has not been demonstrated in apple until now, but it was several times reported in other horticultural plants. For example, wild-type potatoes grafted as stocks with scions overexpressing miR172 showed induced </a:t>
            </a:r>
            <a:r>
              <a:rPr lang="en-US" dirty="0" err="1"/>
              <a:t>tuberization</a:t>
            </a:r>
            <a:r>
              <a:rPr lang="en-US" dirty="0"/>
              <a:t> [15]. For apple, </a:t>
            </a:r>
            <a:r>
              <a:rPr lang="en-US" dirty="0" err="1"/>
              <a:t>Flachowsky</a:t>
            </a:r>
            <a:r>
              <a:rPr lang="en-US" dirty="0"/>
              <a:t> et al. (2012) showed that RNA are transmitted in vitro but not in greenhouses.</a:t>
            </a:r>
          </a:p>
          <a:p>
            <a:endParaRPr lang="fr-FR" dirty="0"/>
          </a:p>
          <a:p>
            <a:r>
              <a:rPr lang="fr-FR" dirty="0"/>
              <a:t>In the case of </a:t>
            </a:r>
            <a:r>
              <a:rPr lang="fr-FR" dirty="0" err="1"/>
              <a:t>grapevine</a:t>
            </a:r>
            <a:r>
              <a:rPr lang="fr-FR" dirty="0"/>
              <a:t> more </a:t>
            </a:r>
            <a:r>
              <a:rPr lang="fr-FR" dirty="0" err="1"/>
              <a:t>than</a:t>
            </a:r>
            <a:r>
              <a:rPr lang="fr-FR" dirty="0"/>
              <a:t> 3,000 </a:t>
            </a:r>
            <a:r>
              <a:rPr lang="fr-FR" dirty="0" err="1"/>
              <a:t>genes</a:t>
            </a:r>
            <a:r>
              <a:rPr lang="fr-FR" dirty="0"/>
              <a:t> are </a:t>
            </a:r>
            <a:r>
              <a:rPr lang="fr-FR" dirty="0" err="1"/>
              <a:t>exchanging</a:t>
            </a:r>
            <a:r>
              <a:rPr lang="fr-FR" dirty="0"/>
              <a:t> </a:t>
            </a:r>
            <a:r>
              <a:rPr lang="fr-FR" dirty="0" err="1"/>
              <a:t>mRNA</a:t>
            </a:r>
            <a:r>
              <a:rPr lang="fr-FR" dirty="0"/>
              <a:t> at a more or </a:t>
            </a:r>
            <a:r>
              <a:rPr lang="fr-FR" dirty="0" err="1"/>
              <a:t>less</a:t>
            </a:r>
            <a:r>
              <a:rPr lang="fr-FR" dirty="0"/>
              <a:t> high </a:t>
            </a:r>
            <a:r>
              <a:rPr lang="fr-FR" dirty="0" err="1"/>
              <a:t>frequency</a:t>
            </a:r>
            <a:r>
              <a:rPr lang="fr-FR" dirty="0"/>
              <a:t>, </a:t>
            </a:r>
            <a:r>
              <a:rPr lang="fr-FR" dirty="0" err="1"/>
              <a:t>depending</a:t>
            </a:r>
            <a:r>
              <a:rPr lang="fr-FR" dirty="0"/>
              <a:t> on the </a:t>
            </a:r>
            <a:r>
              <a:rPr lang="fr-FR" dirty="0" err="1"/>
              <a:t>genotype</a:t>
            </a:r>
            <a:r>
              <a:rPr lang="fr-FR" dirty="0"/>
              <a:t>, the </a:t>
            </a:r>
            <a:r>
              <a:rPr lang="fr-FR" dirty="0" err="1"/>
              <a:t>combinations</a:t>
            </a:r>
            <a:r>
              <a:rPr lang="fr-FR" dirty="0"/>
              <a:t> and the </a:t>
            </a:r>
            <a:r>
              <a:rPr lang="fr-FR" dirty="0" err="1"/>
              <a:t>growth</a:t>
            </a:r>
            <a:r>
              <a:rPr lang="fr-FR" dirty="0"/>
              <a:t> </a:t>
            </a:r>
            <a:r>
              <a:rPr lang="fr-FR" dirty="0" err="1"/>
              <a:t>environment</a:t>
            </a:r>
            <a:r>
              <a:rPr lang="fr-FR" dirty="0"/>
              <a:t> (Yang et al. 2015).</a:t>
            </a:r>
          </a:p>
          <a:p>
            <a:endParaRPr lang="fr-FR" dirty="0"/>
          </a:p>
          <a:p>
            <a:r>
              <a:rPr lang="fr-FR" dirty="0" err="1"/>
              <a:t>Kumari</a:t>
            </a:r>
            <a:r>
              <a:rPr lang="fr-FR" dirty="0"/>
              <a:t> et al. (2015) </a:t>
            </a:r>
            <a:r>
              <a:rPr lang="fr-FR" dirty="0" err="1"/>
              <a:t>study</a:t>
            </a:r>
            <a:r>
              <a:rPr lang="fr-FR" dirty="0"/>
              <a:t> on </a:t>
            </a:r>
            <a:r>
              <a:rPr lang="fr-FR" dirty="0" err="1"/>
              <a:t>Arabidopsis</a:t>
            </a:r>
            <a:r>
              <a:rPr lang="fr-FR" dirty="0"/>
              <a:t> </a:t>
            </a:r>
            <a:r>
              <a:rPr lang="fr-FR" dirty="0" err="1"/>
              <a:t>thaliana</a:t>
            </a:r>
            <a:r>
              <a:rPr lang="fr-FR" dirty="0"/>
              <a:t> : </a:t>
            </a:r>
            <a:r>
              <a:rPr lang="en-US" dirty="0"/>
              <a:t>The controlling effect of rootstock over scion is possibly due to altered root-to-shoot and/or shoot-to-root chemical signaling [</a:t>
            </a:r>
            <a:r>
              <a:rPr lang="en-US" dirty="0">
                <a:hlinkClick r:id="rId3"/>
              </a:rPr>
              <a:t>3</a:t>
            </a:r>
            <a:r>
              <a:rPr lang="en-US" dirty="0"/>
              <a:t>]. Several studies on long-distance signaling via graft-union provide evidences for multiple types of mobile signals, such as hormones [</a:t>
            </a:r>
            <a:r>
              <a:rPr lang="en-US" dirty="0">
                <a:hlinkClick r:id="rId4"/>
              </a:rPr>
              <a:t>4</a:t>
            </a:r>
            <a:r>
              <a:rPr lang="en-US" dirty="0"/>
              <a:t>,</a:t>
            </a:r>
            <a:r>
              <a:rPr lang="en-US" dirty="0">
                <a:hlinkClick r:id="rId5"/>
              </a:rPr>
              <a:t>5</a:t>
            </a:r>
            <a:r>
              <a:rPr lang="en-US" dirty="0"/>
              <a:t>,</a:t>
            </a:r>
            <a:r>
              <a:rPr lang="en-US" dirty="0">
                <a:hlinkClick r:id="rId6"/>
              </a:rPr>
              <a:t>6</a:t>
            </a:r>
            <a:r>
              <a:rPr lang="en-US" dirty="0"/>
              <a:t>,</a:t>
            </a:r>
            <a:r>
              <a:rPr lang="en-US" dirty="0">
                <a:hlinkClick r:id="rId7"/>
              </a:rPr>
              <a:t>7</a:t>
            </a:r>
            <a:r>
              <a:rPr lang="en-US" dirty="0"/>
              <a:t>], proteins [</a:t>
            </a:r>
            <a:r>
              <a:rPr lang="en-US" dirty="0">
                <a:hlinkClick r:id="rId8"/>
              </a:rPr>
              <a:t>8</a:t>
            </a:r>
            <a:r>
              <a:rPr lang="en-US" dirty="0"/>
              <a:t>,</a:t>
            </a:r>
            <a:r>
              <a:rPr lang="en-US" dirty="0">
                <a:hlinkClick r:id="rId9"/>
              </a:rPr>
              <a:t>9</a:t>
            </a:r>
            <a:r>
              <a:rPr lang="en-US" dirty="0"/>
              <a:t>], ribonucleoprotein [</a:t>
            </a:r>
            <a:r>
              <a:rPr lang="en-US" dirty="0">
                <a:hlinkClick r:id="rId10"/>
              </a:rPr>
              <a:t>10</a:t>
            </a:r>
            <a:r>
              <a:rPr lang="en-US" dirty="0"/>
              <a:t>], RNAs [</a:t>
            </a:r>
            <a:r>
              <a:rPr lang="en-US" dirty="0">
                <a:hlinkClick r:id="rId11"/>
              </a:rPr>
              <a:t>11</a:t>
            </a:r>
            <a:r>
              <a:rPr lang="en-US" dirty="0"/>
              <a:t>], small RNAs [</a:t>
            </a:r>
            <a:r>
              <a:rPr lang="en-US" dirty="0">
                <a:hlinkClick r:id="rId12"/>
              </a:rPr>
              <a:t>12</a:t>
            </a:r>
            <a:r>
              <a:rPr lang="en-US" dirty="0"/>
              <a:t>,</a:t>
            </a:r>
            <a:r>
              <a:rPr lang="en-US" dirty="0">
                <a:hlinkClick r:id="rId13"/>
              </a:rPr>
              <a:t>13</a:t>
            </a:r>
            <a:r>
              <a:rPr lang="en-US" dirty="0"/>
              <a:t>,</a:t>
            </a:r>
            <a:r>
              <a:rPr lang="en-US" dirty="0">
                <a:hlinkClick r:id="rId14"/>
              </a:rPr>
              <a:t>14</a:t>
            </a:r>
            <a:r>
              <a:rPr lang="en-US" dirty="0"/>
              <a:t>,</a:t>
            </a:r>
            <a:r>
              <a:rPr lang="en-US" dirty="0">
                <a:hlinkClick r:id="rId15"/>
              </a:rPr>
              <a:t>15</a:t>
            </a:r>
            <a:r>
              <a:rPr lang="en-US" dirty="0"/>
              <a:t>,</a:t>
            </a:r>
            <a:r>
              <a:rPr lang="en-US" dirty="0">
                <a:hlinkClick r:id="rId16"/>
              </a:rPr>
              <a:t>16</a:t>
            </a:r>
            <a:r>
              <a:rPr lang="en-US" dirty="0"/>
              <a:t>], minerals [</a:t>
            </a:r>
            <a:r>
              <a:rPr lang="en-US" dirty="0">
                <a:hlinkClick r:id="rId17"/>
              </a:rPr>
              <a:t>17</a:t>
            </a:r>
            <a:r>
              <a:rPr lang="en-US" dirty="0"/>
              <a:t>,</a:t>
            </a:r>
            <a:r>
              <a:rPr lang="en-US" dirty="0">
                <a:hlinkClick r:id="rId18"/>
              </a:rPr>
              <a:t>18</a:t>
            </a:r>
            <a:r>
              <a:rPr lang="en-US" dirty="0"/>
              <a:t> ] </a:t>
            </a:r>
            <a:r>
              <a:rPr lang="en-US" dirty="0" err="1"/>
              <a:t>etc</a:t>
            </a:r>
            <a:r>
              <a:rPr lang="en-US" dirty="0"/>
              <a:t>, conferring a wide range of effects on scion development. Despite the wide use of grafting in agriculture, very little is known about the molecular mechanism of rootstock-regulation of scion’s phenotypes. Gene expression studies are useful approaches in understanding the genes involved in the effect of the rootstock. Transcriptional profiling in the scions of </a:t>
            </a:r>
            <a:r>
              <a:rPr lang="en-US" i="1" dirty="0" err="1"/>
              <a:t>Prunus</a:t>
            </a:r>
            <a:r>
              <a:rPr lang="en-US" i="1" dirty="0"/>
              <a:t> </a:t>
            </a:r>
            <a:r>
              <a:rPr lang="en-US" i="1" dirty="0" err="1"/>
              <a:t>cerasus</a:t>
            </a:r>
            <a:r>
              <a:rPr lang="en-US" dirty="0"/>
              <a:t> [</a:t>
            </a:r>
            <a:r>
              <a:rPr lang="en-US" dirty="0">
                <a:hlinkClick r:id="rId19"/>
              </a:rPr>
              <a:t>19</a:t>
            </a:r>
            <a:r>
              <a:rPr lang="en-US" dirty="0"/>
              <a:t>] and </a:t>
            </a:r>
            <a:r>
              <a:rPr lang="en-US" i="1" dirty="0"/>
              <a:t>Malus </a:t>
            </a:r>
            <a:r>
              <a:rPr lang="en-US" i="1" dirty="0" err="1"/>
              <a:t>domestica</a:t>
            </a:r>
            <a:r>
              <a:rPr lang="en-US" dirty="0"/>
              <a:t> [</a:t>
            </a:r>
            <a:r>
              <a:rPr lang="en-US" dirty="0">
                <a:hlinkClick r:id="rId20"/>
              </a:rPr>
              <a:t>20</a:t>
            </a:r>
            <a:r>
              <a:rPr lang="en-US" dirty="0"/>
              <a:t>] revealed differences in the expression level of 99 and 116 transcripts, respectively, which could contribute to rootstock-regulation of biomass in scion. Recently, effect of </a:t>
            </a:r>
            <a:r>
              <a:rPr lang="en-US" dirty="0" err="1"/>
              <a:t>heterografting</a:t>
            </a:r>
            <a:r>
              <a:rPr lang="en-US" dirty="0"/>
              <a:t> has been examined on gene expression in scion [</a:t>
            </a:r>
            <a:r>
              <a:rPr lang="en-US" dirty="0">
                <a:hlinkClick r:id="rId21"/>
              </a:rPr>
              <a:t>21</a:t>
            </a:r>
            <a:r>
              <a:rPr lang="en-US" dirty="0"/>
              <a:t>] and graft interface [</a:t>
            </a:r>
            <a:r>
              <a:rPr lang="en-US" dirty="0">
                <a:hlinkClick r:id="rId22"/>
              </a:rPr>
              <a:t>22</a:t>
            </a:r>
            <a:r>
              <a:rPr lang="en-US" dirty="0"/>
              <a:t>] in </a:t>
            </a:r>
            <a:r>
              <a:rPr lang="en-US" i="1" dirty="0" err="1"/>
              <a:t>Vitis</a:t>
            </a:r>
            <a:r>
              <a:rPr lang="en-US" i="1" dirty="0"/>
              <a:t> </a:t>
            </a:r>
            <a:r>
              <a:rPr lang="en-US" i="1" dirty="0" err="1"/>
              <a:t>vinifera</a:t>
            </a:r>
            <a:r>
              <a:rPr lang="en-US" dirty="0"/>
              <a:t>. In the shoot apex of scion, grafted onto vigorous rootstock, the differentially expressed genes related to growth, stress, hormone signaling and hybrid </a:t>
            </a:r>
            <a:r>
              <a:rPr lang="en-US" dirty="0" err="1"/>
              <a:t>vigour</a:t>
            </a:r>
            <a:r>
              <a:rPr lang="en-US" dirty="0"/>
              <a:t> possibly confers </a:t>
            </a:r>
            <a:r>
              <a:rPr lang="en-US" dirty="0" err="1"/>
              <a:t>vigour</a:t>
            </a:r>
            <a:r>
              <a:rPr lang="en-US" dirty="0"/>
              <a:t> effects [</a:t>
            </a:r>
            <a:r>
              <a:rPr lang="en-US" dirty="0">
                <a:hlinkClick r:id="rId21"/>
              </a:rPr>
              <a:t>21</a:t>
            </a:r>
            <a:r>
              <a:rPr lang="en-US" dirty="0"/>
              <a:t>]. Up-regulation of stress response was notified at graft interface of </a:t>
            </a:r>
            <a:r>
              <a:rPr lang="en-US" dirty="0" err="1"/>
              <a:t>heterografts</a:t>
            </a:r>
            <a:r>
              <a:rPr lang="en-US" dirty="0"/>
              <a:t>, as compared to the </a:t>
            </a:r>
            <a:r>
              <a:rPr lang="en-US" dirty="0" err="1"/>
              <a:t>homografts</a:t>
            </a:r>
            <a:r>
              <a:rPr lang="en-US" dirty="0"/>
              <a:t>, suggesting that the tissues involved in graft-union could recognize and behaved differently in case of self or non-self grafting partner [</a:t>
            </a:r>
            <a:r>
              <a:rPr lang="en-US" dirty="0">
                <a:hlinkClick r:id="rId22"/>
              </a:rPr>
              <a:t>22</a:t>
            </a:r>
            <a:r>
              <a:rPr lang="en-US" dirty="0"/>
              <a:t>]. </a:t>
            </a:r>
          </a:p>
          <a:p>
            <a:endParaRPr lang="fr-FR" dirty="0"/>
          </a:p>
          <a:p>
            <a:r>
              <a:rPr lang="fr-FR" dirty="0"/>
              <a:t>Zhao et Song (</a:t>
            </a:r>
            <a:r>
              <a:rPr lang="en-US" dirty="0"/>
              <a:t>2014) </a:t>
            </a:r>
            <a:r>
              <a:rPr lang="en-US" dirty="0">
                <a:hlinkClick r:id="rId23" tooltip="Plant biotechnology journal."/>
              </a:rPr>
              <a:t>Plant </a:t>
            </a:r>
            <a:r>
              <a:rPr lang="en-US" dirty="0" err="1">
                <a:hlinkClick r:id="rId23" tooltip="Plant biotechnology journal."/>
              </a:rPr>
              <a:t>Biotechnol</a:t>
            </a:r>
            <a:r>
              <a:rPr lang="en-US" dirty="0">
                <a:hlinkClick r:id="rId23" tooltip="Plant biotechnology journal."/>
              </a:rPr>
              <a:t> J.</a:t>
            </a:r>
            <a:r>
              <a:rPr lang="en-US" dirty="0"/>
              <a:t> 12(9):1319-28. Virus</a:t>
            </a:r>
            <a:r>
              <a:rPr lang="en-US" baseline="0" dirty="0"/>
              <a:t> r</a:t>
            </a:r>
            <a:r>
              <a:rPr lang="en-US" dirty="0"/>
              <a:t>esistance transferred from GM rootstock</a:t>
            </a:r>
            <a:r>
              <a:rPr lang="en-US" baseline="0" dirty="0"/>
              <a:t> to scion.</a:t>
            </a:r>
          </a:p>
          <a:p>
            <a:endParaRPr lang="en-US" baseline="0" dirty="0"/>
          </a:p>
          <a:p>
            <a:r>
              <a:rPr lang="en-US" baseline="0" dirty="0" err="1"/>
              <a:t>Thieme</a:t>
            </a:r>
            <a:r>
              <a:rPr lang="en-US" baseline="0" dirty="0"/>
              <a:t> et al. 2015. Nature </a:t>
            </a:r>
            <a:r>
              <a:rPr lang="en-US" baseline="0" dirty="0" err="1"/>
              <a:t>Plante</a:t>
            </a:r>
            <a:r>
              <a:rPr lang="en-US" baseline="0" dirty="0"/>
              <a:t> 1: 15025. Numerous mRNA are moving from a part to another one, with translation in distant tissues.</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27</a:t>
            </a:fld>
            <a:endParaRPr lang="en-US"/>
          </a:p>
        </p:txBody>
      </p:sp>
    </p:spTree>
    <p:extLst>
      <p:ext uri="{BB962C8B-B14F-4D97-AF65-F5344CB8AC3E}">
        <p14:creationId xmlns:p14="http://schemas.microsoft.com/office/powerpoint/2010/main" val="104485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noProof="0" dirty="0"/>
              <a:t>This technique is</a:t>
            </a:r>
            <a:r>
              <a:rPr lang="en-US" baseline="0" noProof="0" dirty="0"/>
              <a:t> currently the leader among genome edition technics, first results were obtained and patented by e.g. Bayer… Currently several agreements between companies on patents (</a:t>
            </a:r>
            <a:r>
              <a:rPr lang="en-US" baseline="0" noProof="0" dirty="0" err="1"/>
              <a:t>Crispr</a:t>
            </a:r>
            <a:r>
              <a:rPr lang="en-US" baseline="0" noProof="0" dirty="0"/>
              <a:t>, but also TALEN and ZFN) to constitute a portfolio to preparer the negotiation phase as one cannot predict which techniques will be effectively used for what (see. For instance the claims about low off-targets effects of TALEN vs. </a:t>
            </a:r>
            <a:r>
              <a:rPr lang="en-US" baseline="0" noProof="0" dirty="0" err="1"/>
              <a:t>Crispr</a:t>
            </a:r>
            <a:r>
              <a:rPr lang="en-US" baseline="0" noProof="0" dirty="0"/>
              <a:t>).</a:t>
            </a:r>
          </a:p>
          <a:p>
            <a:endParaRPr lang="en-US" baseline="0" noProof="0" dirty="0"/>
          </a:p>
          <a:p>
            <a:r>
              <a:rPr lang="en-US" baseline="0" noProof="0" dirty="0"/>
              <a:t>No all plant species or genome location are « targetable » (e.g. need for PAM sequences near the target to be modified). </a:t>
            </a:r>
          </a:p>
          <a:p>
            <a:endParaRPr lang="en-US" baseline="0" noProof="0" dirty="0"/>
          </a:p>
          <a:p>
            <a:r>
              <a:rPr lang="en-US" baseline="0" noProof="0" dirty="0"/>
              <a:t>Several </a:t>
            </a:r>
            <a:r>
              <a:rPr lang="en-US" baseline="0" noProof="0" dirty="0" err="1"/>
              <a:t>Cas</a:t>
            </a:r>
            <a:r>
              <a:rPr lang="en-US" baseline="0" noProof="0" dirty="0"/>
              <a:t> proteins (and thus PAM sequences) for </a:t>
            </a:r>
            <a:r>
              <a:rPr lang="en-US" baseline="0" noProof="0" dirty="0" err="1"/>
              <a:t>extedning</a:t>
            </a:r>
            <a:r>
              <a:rPr lang="en-US" baseline="0" noProof="0" dirty="0"/>
              <a:t> the size of modifiable genome.</a:t>
            </a:r>
          </a:p>
          <a:p>
            <a:endParaRPr lang="en-US" baseline="0" noProof="0" dirty="0"/>
          </a:p>
          <a:p>
            <a:r>
              <a:rPr lang="en-US" baseline="0" noProof="0" dirty="0"/>
              <a:t>C2c2 able to modify RNA instead of DNA.</a:t>
            </a:r>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28</a:t>
            </a:fld>
            <a:endParaRPr lang="en-US"/>
          </a:p>
        </p:txBody>
      </p:sp>
    </p:spTree>
    <p:extLst>
      <p:ext uri="{BB962C8B-B14F-4D97-AF65-F5344CB8AC3E}">
        <p14:creationId xmlns:p14="http://schemas.microsoft.com/office/powerpoint/2010/main" val="2080832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Comparison of the native system and the one proposed in 2012 by </a:t>
            </a:r>
            <a:r>
              <a:rPr lang="en-US" dirty="0" err="1"/>
              <a:t>Doudna</a:t>
            </a:r>
            <a:r>
              <a:rPr lang="en-US" dirty="0"/>
              <a:t> and </a:t>
            </a:r>
            <a:r>
              <a:rPr lang="en-US" dirty="0" err="1"/>
              <a:t>Charpentier</a:t>
            </a:r>
            <a:r>
              <a:rPr lang="en-US" dirty="0"/>
              <a:t>.</a:t>
            </a:r>
          </a:p>
          <a:p>
            <a:endParaRPr lang="en-US" dirty="0"/>
          </a:p>
          <a:p>
            <a:r>
              <a:rPr lang="en-US" dirty="0"/>
              <a:t>The </a:t>
            </a:r>
            <a:r>
              <a:rPr lang="en-US" dirty="0" err="1"/>
              <a:t>sgRNA</a:t>
            </a:r>
            <a:r>
              <a:rPr lang="en-US" baseline="0" dirty="0"/>
              <a:t> is more easy to change than TALEN enzymes…</a:t>
            </a:r>
          </a:p>
          <a:p>
            <a:endParaRPr lang="en-US" baseline="0" dirty="0"/>
          </a:p>
          <a:p>
            <a:r>
              <a:rPr lang="en-US" baseline="0" dirty="0"/>
              <a:t>But the changes in creating </a:t>
            </a:r>
            <a:r>
              <a:rPr lang="en-US" baseline="0" dirty="0" err="1"/>
              <a:t>sgRNA</a:t>
            </a:r>
            <a:r>
              <a:rPr lang="en-US" baseline="0" dirty="0"/>
              <a:t> (by linking the crRNA and the </a:t>
            </a:r>
            <a:r>
              <a:rPr lang="en-US" baseline="0" dirty="0" err="1"/>
              <a:t>TracrRNA</a:t>
            </a:r>
            <a:r>
              <a:rPr lang="en-US" baseline="0" dirty="0"/>
              <a:t>) drastically impacts specificity and efficiency by its conformation and energy issues, number of mismatches allowed to reduce off-targets… </a:t>
            </a:r>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29</a:t>
            </a:fld>
            <a:endParaRPr lang="en-US"/>
          </a:p>
        </p:txBody>
      </p:sp>
    </p:spTree>
    <p:extLst>
      <p:ext uri="{BB962C8B-B14F-4D97-AF65-F5344CB8AC3E}">
        <p14:creationId xmlns:p14="http://schemas.microsoft.com/office/powerpoint/2010/main" val="25888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a:t>
            </a:fld>
            <a:endParaRPr lang="fr-FR"/>
          </a:p>
        </p:txBody>
      </p:sp>
    </p:spTree>
    <p:extLst>
      <p:ext uri="{BB962C8B-B14F-4D97-AF65-F5344CB8AC3E}">
        <p14:creationId xmlns:p14="http://schemas.microsoft.com/office/powerpoint/2010/main" val="1494749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NBT as for “spontaneous” mutations &amp; mutagenesis through ionizing radiation or chemical mutagens</a:t>
            </a:r>
          </a:p>
          <a:p>
            <a:r>
              <a:rPr lang="en-US" dirty="0"/>
              <a:t> Consequences can be</a:t>
            </a:r>
          </a:p>
          <a:p>
            <a:r>
              <a:rPr lang="en-US" dirty="0"/>
              <a:t>- chromosome breakage, translocation and elimination</a:t>
            </a:r>
          </a:p>
          <a:p>
            <a:pPr marL="171435" indent="-171435">
              <a:buFontTx/>
              <a:buChar char="-"/>
            </a:pPr>
            <a:r>
              <a:rPr lang="en-US" dirty="0"/>
              <a:t>chromosome (segment) doubling</a:t>
            </a:r>
          </a:p>
          <a:p>
            <a:r>
              <a:rPr lang="en-US" b="1" dirty="0"/>
              <a:t>prevalent with irradiation</a:t>
            </a:r>
          </a:p>
          <a:p>
            <a:endParaRPr lang="fr-FR" b="1" dirty="0"/>
          </a:p>
          <a:p>
            <a:r>
              <a:rPr lang="en-US" dirty="0"/>
              <a:t>In plants, DSBs are mostly and typically repaired by the imprecise non-homologous end joining (NHEJ) DNA repair pathway, resulting in random deletions and insertions (</a:t>
            </a:r>
            <a:r>
              <a:rPr lang="en-US" dirty="0" err="1"/>
              <a:t>indels</a:t>
            </a:r>
            <a:r>
              <a:rPr lang="en-US" dirty="0"/>
              <a:t>) at the site of repair (</a:t>
            </a:r>
            <a:r>
              <a:rPr lang="en-US" dirty="0" err="1"/>
              <a:t>Schröpfer</a:t>
            </a:r>
            <a:r>
              <a:rPr lang="en-US" dirty="0"/>
              <a:t> et al., 2014). By leveraging the error-prone nature of NHEJ, many groups have reported using engineered nucleases to generate loss of function alleles in a target-specific manner (Carlson et al., 2012; </a:t>
            </a:r>
            <a:r>
              <a:rPr lang="en-US" dirty="0" err="1"/>
              <a:t>Lor</a:t>
            </a:r>
            <a:r>
              <a:rPr lang="en-US" dirty="0"/>
              <a:t> et al., 2014; Shan et al., 2015; Zhang et al., 2015). </a:t>
            </a:r>
          </a:p>
          <a:p>
            <a:endParaRPr lang="en-US" dirty="0"/>
          </a:p>
          <a:p>
            <a:r>
              <a:rPr lang="en-US" dirty="0"/>
              <a:t>NHEJ random DNA repair, the most frequent mechanism used by cells, means you cannot predict what would happen. You thus have to transform numerous cell before having a chance to get the expected result on the target. It is thus still a “trial and error” system which explains </a:t>
            </a:r>
            <a:r>
              <a:rPr lang="en-US" dirty="0" err="1"/>
              <a:t>whay</a:t>
            </a:r>
            <a:r>
              <a:rPr lang="en-US" dirty="0"/>
              <a:t> </a:t>
            </a:r>
            <a:r>
              <a:rPr lang="en-US" dirty="0" err="1"/>
              <a:t>Addgene</a:t>
            </a:r>
            <a:r>
              <a:rPr lang="en-US" dirty="0"/>
              <a:t> is so important for supporting </a:t>
            </a:r>
            <a:r>
              <a:rPr lang="en-US" dirty="0" err="1"/>
              <a:t>scientits</a:t>
            </a:r>
            <a:r>
              <a:rPr lang="en-US" dirty="0"/>
              <a:t> as providing proofs it works in some instances.</a:t>
            </a:r>
          </a:p>
          <a:p>
            <a:endParaRPr lang="en-US" dirty="0"/>
          </a:p>
          <a:p>
            <a:r>
              <a:rPr lang="en-US" dirty="0"/>
              <a:t>“Precision genome editing”, on the other hand, relies on template-directed repair of DSBs using exogenously supplied double stranded DNA or </a:t>
            </a:r>
            <a:r>
              <a:rPr lang="en-US" dirty="0" err="1"/>
              <a:t>ssODN</a:t>
            </a:r>
            <a:r>
              <a:rPr lang="en-US" dirty="0"/>
              <a:t> and as such is more precise than NHEJ (</a:t>
            </a:r>
            <a:r>
              <a:rPr lang="en-US" dirty="0" err="1"/>
              <a:t>Voytas</a:t>
            </a:r>
            <a:r>
              <a:rPr lang="en-US" dirty="0"/>
              <a:t>, 2013). While groups have reported using oligonucleotides in combination with engineered nucleases to increase gene editing frequencies in fish, mammals and flies, in plants the challenge of making and tracking targeted genome edits from individual cells through to whole plants in a non-selectable manner remains a barrier.</a:t>
            </a:r>
            <a:endParaRPr lang="en-US" b="1" dirty="0"/>
          </a:p>
          <a:p>
            <a:endParaRPr lang="en-US" dirty="0"/>
          </a:p>
          <a:p>
            <a:pPr marL="171435" indent="-171435">
              <a:buFontTx/>
              <a:buChar char="-"/>
            </a:pPr>
            <a:r>
              <a:rPr lang="en-US" dirty="0"/>
              <a:t>chromosome - single base-pair changes (substitution, insertion and deletion) </a:t>
            </a:r>
          </a:p>
          <a:p>
            <a:endParaRPr lang="en-US" dirty="0"/>
          </a:p>
          <a:p>
            <a:r>
              <a:rPr lang="en-US" b="1" dirty="0"/>
              <a:t>prevalent with chemical mutagens</a:t>
            </a:r>
          </a:p>
          <a:p>
            <a:endParaRPr lang="en-US" dirty="0"/>
          </a:p>
          <a:p>
            <a:r>
              <a:rPr lang="en-US" dirty="0"/>
              <a:t> Further propagation or backcrossing and selection necessary</a:t>
            </a:r>
          </a:p>
          <a:p>
            <a:endParaRPr lang="en-US" dirty="0"/>
          </a:p>
          <a:p>
            <a:r>
              <a:rPr lang="nl-NL" dirty="0"/>
              <a:t>Cf. V</a:t>
            </a:r>
            <a:r>
              <a:rPr lang="nl-NL" i="1" dirty="0"/>
              <a:t>an de Wiel, C. et al., “Traditional plant </a:t>
            </a:r>
            <a:r>
              <a:rPr lang="nl-NL" i="1" dirty="0" err="1"/>
              <a:t>breeding</a:t>
            </a:r>
            <a:r>
              <a:rPr lang="nl-NL" i="1" dirty="0"/>
              <a:t> </a:t>
            </a:r>
            <a:r>
              <a:rPr lang="nl-NL" i="1" dirty="0" err="1"/>
              <a:t>techniques</a:t>
            </a:r>
            <a:r>
              <a:rPr lang="nl-NL" i="1" dirty="0"/>
              <a:t>”, Wageningen UR </a:t>
            </a:r>
            <a:r>
              <a:rPr lang="en-US" i="1" dirty="0"/>
              <a:t>Plant Breeding, Report 338 (2010)</a:t>
            </a:r>
            <a:endParaRPr lang="nl-NL" dirty="0"/>
          </a:p>
          <a:p>
            <a:endParaRPr lang="nl-NL" dirty="0"/>
          </a:p>
          <a:p>
            <a:endParaRPr lang="nl-NL" dirty="0"/>
          </a:p>
          <a:p>
            <a:endParaRPr lang="nl-NL" dirty="0"/>
          </a:p>
          <a:p>
            <a:r>
              <a:rPr lang="nl-NL" dirty="0"/>
              <a:t>Susan W.P. Wijnhoven </a:t>
            </a:r>
            <a:r>
              <a:rPr lang="nl-NL" dirty="0" err="1"/>
              <a:t>and</a:t>
            </a:r>
            <a:r>
              <a:rPr lang="nl-NL" dirty="0"/>
              <a:t> Harry van Steeg 2003 </a:t>
            </a:r>
            <a:r>
              <a:rPr lang="nl-NL" dirty="0" err="1"/>
              <a:t>Toxicology</a:t>
            </a:r>
            <a:r>
              <a:rPr lang="nl-NL" dirty="0"/>
              <a:t> 193 171–187</a:t>
            </a:r>
            <a:endParaRPr lang="en-US" dirty="0"/>
          </a:p>
          <a:p>
            <a:r>
              <a:rPr lang="en-US" dirty="0"/>
              <a:t>At least five main, partly overlapping damage DNA</a:t>
            </a:r>
            <a:r>
              <a:rPr lang="en-US" baseline="0" dirty="0"/>
              <a:t> </a:t>
            </a:r>
            <a:r>
              <a:rPr lang="en-US" dirty="0"/>
              <a:t>repair pathways operate in mammals: nucleotide excision</a:t>
            </a:r>
            <a:r>
              <a:rPr lang="en-US" baseline="0" dirty="0"/>
              <a:t> </a:t>
            </a:r>
            <a:r>
              <a:rPr lang="en-US" dirty="0"/>
              <a:t>repair (NER), base excision repair (BER), homologous</a:t>
            </a:r>
            <a:r>
              <a:rPr lang="en-US" baseline="0" dirty="0"/>
              <a:t> </a:t>
            </a:r>
            <a:r>
              <a:rPr lang="en-US" dirty="0"/>
              <a:t>recombination (HR), end joining (EJ) and</a:t>
            </a:r>
            <a:r>
              <a:rPr lang="en-US" baseline="0" dirty="0"/>
              <a:t> </a:t>
            </a:r>
            <a:r>
              <a:rPr lang="en-US" dirty="0"/>
              <a:t>mismatch repair (MMR) (reviewed in </a:t>
            </a:r>
            <a:r>
              <a:rPr lang="en-US" dirty="0" err="1"/>
              <a:t>Hoeijmakers</a:t>
            </a:r>
            <a:r>
              <a:rPr lang="en-US" dirty="0"/>
              <a:t> 2001)</a:t>
            </a:r>
          </a:p>
          <a:p>
            <a:endParaRPr lang="en-US" dirty="0"/>
          </a:p>
          <a:p>
            <a:r>
              <a:rPr lang="en-US" dirty="0"/>
              <a:t>NHEJ (Non Homologous End Joining) DNA repair system of DSB (double stranded DNA) is also involved in </a:t>
            </a:r>
            <a:r>
              <a:rPr lang="en-US" dirty="0" err="1"/>
              <a:t>transgenesis</a:t>
            </a:r>
            <a:r>
              <a:rPr lang="en-US" dirty="0"/>
              <a:t>. See e.g. </a:t>
            </a:r>
            <a:r>
              <a:rPr lang="de-DE" dirty="0"/>
              <a:t>Jun Dai</a:t>
            </a:r>
            <a:r>
              <a:rPr lang="de-DE" baseline="0" dirty="0"/>
              <a:t> et al.  2010 </a:t>
            </a:r>
            <a:r>
              <a:rPr lang="en-US" i="0" dirty="0" err="1"/>
              <a:t>Int</a:t>
            </a:r>
            <a:r>
              <a:rPr lang="en-US" i="0" dirty="0"/>
              <a:t> J </a:t>
            </a:r>
            <a:r>
              <a:rPr lang="en-US" i="0" dirty="0" err="1"/>
              <a:t>Biol</a:t>
            </a:r>
            <a:r>
              <a:rPr lang="en-US" i="0" dirty="0"/>
              <a:t> </a:t>
            </a:r>
            <a:r>
              <a:rPr lang="en-US" i="0" dirty="0" err="1"/>
              <a:t>Sci</a:t>
            </a:r>
            <a:r>
              <a:rPr lang="en-US" i="0" dirty="0"/>
              <a:t> </a:t>
            </a:r>
            <a:r>
              <a:rPr lang="en-US" dirty="0"/>
              <a:t>6(7):756-768.</a:t>
            </a:r>
          </a:p>
          <a:p>
            <a:endParaRPr lang="en-US" baseline="0" dirty="0"/>
          </a:p>
          <a:p>
            <a:endParaRPr lang="en-US" baseline="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30</a:t>
            </a:fld>
            <a:endParaRPr lang="en-US"/>
          </a:p>
        </p:txBody>
      </p:sp>
    </p:spTree>
    <p:extLst>
      <p:ext uri="{BB962C8B-B14F-4D97-AF65-F5344CB8AC3E}">
        <p14:creationId xmlns:p14="http://schemas.microsoft.com/office/powerpoint/2010/main" val="3989510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31</a:t>
            </a:fld>
            <a:endParaRPr lang="fr-FR"/>
          </a:p>
        </p:txBody>
      </p:sp>
    </p:spTree>
    <p:extLst>
      <p:ext uri="{BB962C8B-B14F-4D97-AF65-F5344CB8AC3E}">
        <p14:creationId xmlns:p14="http://schemas.microsoft.com/office/powerpoint/2010/main" val="24668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32</a:t>
            </a:fld>
            <a:endParaRPr lang="fr-FR"/>
          </a:p>
        </p:txBody>
      </p:sp>
    </p:spTree>
    <p:extLst>
      <p:ext uri="{BB962C8B-B14F-4D97-AF65-F5344CB8AC3E}">
        <p14:creationId xmlns:p14="http://schemas.microsoft.com/office/powerpoint/2010/main" val="188972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Effet inattendu /non-intentionnel (« Pour la science » saut indésirable), voir : (Ariel and Crespi, 2017; </a:t>
            </a:r>
            <a:r>
              <a:rPr lang="fr-FR" sz="1200" kern="1200" dirty="0" err="1">
                <a:solidFill>
                  <a:schemeClr val="tx1"/>
                </a:solidFill>
                <a:effectLst/>
                <a:latin typeface="+mn-lt"/>
                <a:ea typeface="+mn-ea"/>
                <a:cs typeface="+mn-cs"/>
              </a:rPr>
              <a:t>Kapahnke</a:t>
            </a:r>
            <a:r>
              <a:rPr lang="fr-FR" sz="1200" kern="1200" dirty="0">
                <a:solidFill>
                  <a:schemeClr val="tx1"/>
                </a:solidFill>
                <a:effectLst/>
                <a:latin typeface="+mn-lt"/>
                <a:ea typeface="+mn-ea"/>
                <a:cs typeface="+mn-cs"/>
              </a:rPr>
              <a:t> et al., 2016; Mou et al., 2017; </a:t>
            </a:r>
            <a:r>
              <a:rPr lang="fr-FR" sz="1200" kern="1200" dirty="0" err="1">
                <a:solidFill>
                  <a:schemeClr val="tx1"/>
                </a:solidFill>
                <a:effectLst/>
                <a:latin typeface="+mn-lt"/>
                <a:ea typeface="+mn-ea"/>
                <a:cs typeface="+mn-cs"/>
              </a:rPr>
              <a:t>Prykhozhij</a:t>
            </a:r>
            <a:r>
              <a:rPr lang="fr-FR" sz="1200" kern="1200" dirty="0">
                <a:solidFill>
                  <a:schemeClr val="tx1"/>
                </a:solidFill>
                <a:effectLst/>
                <a:latin typeface="+mn-lt"/>
                <a:ea typeface="+mn-ea"/>
                <a:cs typeface="+mn-cs"/>
              </a:rPr>
              <a:t> et al., 2017; Sharpe and Cooper, 2017; </a:t>
            </a:r>
            <a:r>
              <a:rPr lang="fr-FR" sz="1200" kern="1200" dirty="0" err="1">
                <a:solidFill>
                  <a:schemeClr val="tx1"/>
                </a:solidFill>
                <a:effectLst/>
                <a:latin typeface="+mn-lt"/>
                <a:ea typeface="+mn-ea"/>
                <a:cs typeface="+mn-cs"/>
              </a:rPr>
              <a:t>Soemedi</a:t>
            </a:r>
            <a:r>
              <a:rPr lang="fr-FR" sz="1200" kern="1200" dirty="0">
                <a:solidFill>
                  <a:schemeClr val="tx1"/>
                </a:solidFill>
                <a:effectLst/>
                <a:latin typeface="+mn-lt"/>
                <a:ea typeface="+mn-ea"/>
                <a:cs typeface="+mn-cs"/>
              </a:rPr>
              <a:t> et al., 2017; </a:t>
            </a:r>
            <a:r>
              <a:rPr lang="fr-FR" sz="1200" kern="1200" dirty="0" err="1">
                <a:solidFill>
                  <a:schemeClr val="tx1"/>
                </a:solidFill>
                <a:effectLst/>
                <a:latin typeface="+mn-lt"/>
                <a:ea typeface="+mn-ea"/>
                <a:cs typeface="+mn-cs"/>
              </a:rPr>
              <a:t>Wrighton</a:t>
            </a:r>
            <a:r>
              <a:rPr lang="fr-FR" sz="1200" kern="1200" dirty="0">
                <a:solidFill>
                  <a:schemeClr val="tx1"/>
                </a:solidFill>
                <a:effectLst/>
                <a:latin typeface="+mn-lt"/>
                <a:ea typeface="+mn-ea"/>
                <a:cs typeface="+mn-cs"/>
              </a:rPr>
              <a:t>, 2017).</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sauts d’exon, par saut de lots de 3 nucléotides,  peuvent être à l’origine de résultats négatifs d’utilisations de systèmes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et production, là aussi, de protéines plus ou moins courtes (Lalonde et al., 2017). Il faut donc vérifier les protéines produites à partir d’une modification due à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ce qui n’est jusqu’à présent pas effectué.</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saut d’exon est responsable de la maladie de Duchenne, entre autres maladies, de nombreux espoirs ont été mis sur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mais avec de nombreuses limites comme le rappelle le blog </a:t>
            </a:r>
            <a:r>
              <a:rPr lang="fr-FR" sz="1200" u="sng" kern="1200" dirty="0">
                <a:solidFill>
                  <a:schemeClr val="tx1"/>
                </a:solidFill>
                <a:effectLst/>
                <a:latin typeface="+mn-lt"/>
                <a:ea typeface="+mn-ea"/>
                <a:cs typeface="+mn-cs"/>
                <a:hlinkClick r:id="rId3"/>
              </a:rPr>
              <a:t>http://www.exonskipping.nl/whats-hot/blog-crispr-technology/</a:t>
            </a:r>
            <a:r>
              <a:rPr lang="en-US" dirty="0">
                <a:effectLst/>
              </a:rPr>
              <a:t> </a:t>
            </a:r>
            <a:r>
              <a:rPr lang="en-US" sz="1200" u="sng" kern="1200" dirty="0">
                <a:solidFill>
                  <a:schemeClr val="tx1"/>
                </a:solidFill>
                <a:effectLst/>
                <a:latin typeface="+mn-lt"/>
                <a:ea typeface="+mn-ea"/>
                <a:cs typeface="+mn-cs"/>
                <a:hlinkClick r:id="rId4"/>
              </a:rPr>
              <a:t>http://www.pourlascience.fr/ewb_pages/a/actu-les-sauts-indesirables-de-crispr-cas9-38675.php</a:t>
            </a:r>
            <a:r>
              <a:rPr lang="en-US"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33</a:t>
            </a:fld>
            <a:endParaRPr lang="fr-FR"/>
          </a:p>
        </p:txBody>
      </p:sp>
    </p:spTree>
    <p:extLst>
      <p:ext uri="{BB962C8B-B14F-4D97-AF65-F5344CB8AC3E}">
        <p14:creationId xmlns:p14="http://schemas.microsoft.com/office/powerpoint/2010/main" val="2407135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34</a:t>
            </a:fld>
            <a:endParaRPr lang="fr-FR"/>
          </a:p>
        </p:txBody>
      </p:sp>
    </p:spTree>
    <p:extLst>
      <p:ext uri="{BB962C8B-B14F-4D97-AF65-F5344CB8AC3E}">
        <p14:creationId xmlns:p14="http://schemas.microsoft.com/office/powerpoint/2010/main" val="3317304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35</a:t>
            </a:fld>
            <a:endParaRPr lang="fr-FR"/>
          </a:p>
        </p:txBody>
      </p:sp>
    </p:spTree>
    <p:extLst>
      <p:ext uri="{BB962C8B-B14F-4D97-AF65-F5344CB8AC3E}">
        <p14:creationId xmlns:p14="http://schemas.microsoft.com/office/powerpoint/2010/main" val="4285829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36</a:t>
            </a:fld>
            <a:endParaRPr lang="fr-FR"/>
          </a:p>
        </p:txBody>
      </p:sp>
    </p:spTree>
    <p:extLst>
      <p:ext uri="{BB962C8B-B14F-4D97-AF65-F5344CB8AC3E}">
        <p14:creationId xmlns:p14="http://schemas.microsoft.com/office/powerpoint/2010/main" val="153829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37</a:t>
            </a:fld>
            <a:endParaRPr lang="fr-FR"/>
          </a:p>
        </p:txBody>
      </p:sp>
    </p:spTree>
    <p:extLst>
      <p:ext uri="{BB962C8B-B14F-4D97-AF65-F5344CB8AC3E}">
        <p14:creationId xmlns:p14="http://schemas.microsoft.com/office/powerpoint/2010/main" val="1844497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38</a:t>
            </a:fld>
            <a:endParaRPr lang="fr-FR"/>
          </a:p>
        </p:txBody>
      </p:sp>
    </p:spTree>
    <p:extLst>
      <p:ext uri="{BB962C8B-B14F-4D97-AF65-F5344CB8AC3E}">
        <p14:creationId xmlns:p14="http://schemas.microsoft.com/office/powerpoint/2010/main" val="3588932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L’importance de disposer de génomes de référence…</a:t>
            </a:r>
          </a:p>
          <a:p>
            <a:r>
              <a:rPr lang="fr-FR" dirty="0"/>
              <a:t>Séquencer coûte finalement moins cher quand on a investi des milliards auparavant, en particulier dans les génomes de référence…</a:t>
            </a:r>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39</a:t>
            </a:fld>
            <a:endParaRPr lang="fr-FR"/>
          </a:p>
        </p:txBody>
      </p:sp>
    </p:spTree>
    <p:extLst>
      <p:ext uri="{BB962C8B-B14F-4D97-AF65-F5344CB8AC3E}">
        <p14:creationId xmlns:p14="http://schemas.microsoft.com/office/powerpoint/2010/main" val="189710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a:t>
            </a:fld>
            <a:endParaRPr lang="en-US"/>
          </a:p>
        </p:txBody>
      </p:sp>
    </p:spTree>
    <p:extLst>
      <p:ext uri="{BB962C8B-B14F-4D97-AF65-F5344CB8AC3E}">
        <p14:creationId xmlns:p14="http://schemas.microsoft.com/office/powerpoint/2010/main" val="3536076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Combining</a:t>
            </a:r>
            <a:r>
              <a:rPr lang="fr-FR" baseline="0" dirty="0"/>
              <a:t> </a:t>
            </a:r>
            <a:r>
              <a:rPr lang="fr-FR" baseline="0" dirty="0" err="1"/>
              <a:t>several</a:t>
            </a:r>
            <a:r>
              <a:rPr lang="fr-FR" baseline="0" dirty="0"/>
              <a:t> NGS </a:t>
            </a:r>
            <a:r>
              <a:rPr lang="fr-FR" baseline="0" dirty="0" err="1"/>
              <a:t>platforms</a:t>
            </a:r>
            <a:r>
              <a:rPr lang="fr-FR" baseline="0" dirty="0"/>
              <a:t> and </a:t>
            </a:r>
            <a:r>
              <a:rPr lang="fr-FR" baseline="0" dirty="0" err="1"/>
              <a:t>assembly</a:t>
            </a:r>
            <a:r>
              <a:rPr lang="fr-FR" baseline="0" dirty="0"/>
              <a:t> softwares </a:t>
            </a:r>
            <a:r>
              <a:rPr lang="fr-FR" baseline="0" dirty="0" err="1"/>
              <a:t>allowed</a:t>
            </a:r>
            <a:r>
              <a:rPr lang="fr-FR" baseline="0" dirty="0"/>
              <a:t> to </a:t>
            </a:r>
            <a:r>
              <a:rPr lang="fr-FR" baseline="0" dirty="0" err="1"/>
              <a:t>detect</a:t>
            </a:r>
            <a:r>
              <a:rPr lang="fr-FR" baseline="0" dirty="0"/>
              <a:t> </a:t>
            </a:r>
            <a:r>
              <a:rPr lang="fr-FR" baseline="0" dirty="0" err="1"/>
              <a:t>several</a:t>
            </a:r>
            <a:r>
              <a:rPr lang="fr-FR" baseline="0" dirty="0"/>
              <a:t> 100’s </a:t>
            </a:r>
            <a:r>
              <a:rPr lang="fr-FR" baseline="0" dirty="0" err="1"/>
              <a:t>megabases</a:t>
            </a:r>
            <a:r>
              <a:rPr lang="fr-FR" baseline="0" dirty="0"/>
              <a:t> of DNA in the best </a:t>
            </a:r>
            <a:r>
              <a:rPr lang="fr-FR" baseline="0" dirty="0" err="1"/>
              <a:t>known</a:t>
            </a:r>
            <a:r>
              <a:rPr lang="fr-FR" baseline="0" dirty="0"/>
              <a:t> </a:t>
            </a:r>
            <a:r>
              <a:rPr lang="fr-FR" baseline="0" dirty="0" err="1"/>
              <a:t>genomes</a:t>
            </a:r>
            <a:r>
              <a:rPr lang="fr-FR" baseline="0" dirty="0"/>
              <a:t>: </a:t>
            </a:r>
            <a:r>
              <a:rPr lang="fr-FR" baseline="0" dirty="0" err="1"/>
              <a:t>Human</a:t>
            </a:r>
            <a:r>
              <a:rPr lang="fr-FR" baseline="0" dirty="0"/>
              <a:t> (</a:t>
            </a:r>
            <a:r>
              <a:rPr lang="fr-FR" baseline="0" dirty="0" err="1"/>
              <a:t>also</a:t>
            </a:r>
            <a:r>
              <a:rPr lang="fr-FR" baseline="0" dirty="0"/>
              <a:t> </a:t>
            </a:r>
            <a:r>
              <a:rPr lang="fr-FR" baseline="0" dirty="0" err="1"/>
              <a:t>bacteria</a:t>
            </a:r>
            <a:r>
              <a:rPr lang="fr-FR" baseline="0" dirty="0"/>
              <a:t>…).</a:t>
            </a:r>
          </a:p>
          <a:p>
            <a:endParaRPr lang="fr-FR" baseline="0" dirty="0"/>
          </a:p>
          <a:p>
            <a:r>
              <a:rPr lang="fr-FR" baseline="0" dirty="0" err="1"/>
              <a:t>See</a:t>
            </a:r>
            <a:r>
              <a:rPr lang="fr-FR" baseline="0" dirty="0"/>
              <a:t> Craig Venter claims: at least 10 millions of </a:t>
            </a:r>
            <a:r>
              <a:rPr lang="fr-FR" baseline="0" dirty="0" err="1"/>
              <a:t>reliable</a:t>
            </a:r>
            <a:r>
              <a:rPr lang="fr-FR" baseline="0" dirty="0"/>
              <a:t> </a:t>
            </a:r>
            <a:r>
              <a:rPr lang="fr-FR" baseline="0" dirty="0" err="1"/>
              <a:t>Human</a:t>
            </a:r>
            <a:r>
              <a:rPr lang="fr-FR" baseline="0" dirty="0"/>
              <a:t> </a:t>
            </a:r>
            <a:r>
              <a:rPr lang="fr-FR" baseline="0" dirty="0" err="1"/>
              <a:t>sequences</a:t>
            </a:r>
            <a:r>
              <a:rPr lang="fr-FR" baseline="0" dirty="0"/>
              <a:t> </a:t>
            </a:r>
            <a:r>
              <a:rPr lang="fr-FR" baseline="0" dirty="0" err="1"/>
              <a:t>needed</a:t>
            </a:r>
            <a:r>
              <a:rPr lang="fr-FR" baseline="0" dirty="0"/>
              <a:t> </a:t>
            </a:r>
            <a:r>
              <a:rPr lang="fr-FR" baseline="0" dirty="0" err="1"/>
              <a:t>before</a:t>
            </a:r>
            <a:r>
              <a:rPr lang="fr-FR" baseline="0" dirty="0"/>
              <a:t> </a:t>
            </a:r>
            <a:r>
              <a:rPr lang="fr-FR" baseline="0" dirty="0" err="1"/>
              <a:t>starting</a:t>
            </a:r>
            <a:r>
              <a:rPr lang="fr-FR" baseline="0" dirty="0"/>
              <a:t> </a:t>
            </a:r>
            <a:r>
              <a:rPr lang="fr-FR" baseline="0" dirty="0" err="1"/>
              <a:t>any</a:t>
            </a:r>
            <a:r>
              <a:rPr lang="fr-FR" baseline="0" dirty="0"/>
              <a:t> </a:t>
            </a:r>
            <a:r>
              <a:rPr lang="fr-FR" baseline="0" dirty="0" err="1"/>
              <a:t>predictive</a:t>
            </a:r>
            <a:r>
              <a:rPr lang="fr-FR" baseline="0" dirty="0"/>
              <a:t> / </a:t>
            </a:r>
            <a:r>
              <a:rPr lang="fr-FR" baseline="0" dirty="0" err="1"/>
              <a:t>personnalized</a:t>
            </a:r>
            <a:r>
              <a:rPr lang="fr-FR" baseline="0" dirty="0"/>
              <a:t> </a:t>
            </a:r>
            <a:r>
              <a:rPr lang="fr-FR" baseline="0" dirty="0" err="1"/>
              <a:t>medicine</a:t>
            </a:r>
            <a:endParaRPr lang="fr-FR" baseline="0" dirty="0"/>
          </a:p>
          <a:p>
            <a:endParaRPr lang="fr-FR" baseline="0" dirty="0"/>
          </a:p>
          <a:p>
            <a:r>
              <a:rPr lang="fr-FR" baseline="0" dirty="0"/>
              <a:t>Annotations’ </a:t>
            </a:r>
            <a:r>
              <a:rPr lang="fr-FR" baseline="0" dirty="0" err="1"/>
              <a:t>errors</a:t>
            </a:r>
            <a:r>
              <a:rPr lang="fr-FR" baseline="0" dirty="0"/>
              <a:t>: </a:t>
            </a:r>
            <a:r>
              <a:rPr lang="fr-FR" dirty="0"/>
              <a:t>(Jones et al., 2007) 28-30% in Gene </a:t>
            </a:r>
            <a:r>
              <a:rPr lang="fr-FR" dirty="0" err="1"/>
              <a:t>Ontology</a:t>
            </a:r>
            <a:r>
              <a:rPr lang="fr-FR" dirty="0"/>
              <a:t> </a:t>
            </a:r>
            <a:r>
              <a:rPr lang="fr-FR" dirty="0" err="1"/>
              <a:t>databasis</a:t>
            </a:r>
            <a:r>
              <a:rPr lang="fr-FR" dirty="0"/>
              <a:t>, </a:t>
            </a:r>
            <a:r>
              <a:rPr lang="fr-FR" dirty="0" err="1"/>
              <a:t>procakyotes</a:t>
            </a:r>
            <a:r>
              <a:rPr lang="fr-FR" dirty="0"/>
              <a:t> at least 2-8% </a:t>
            </a:r>
            <a:r>
              <a:rPr lang="fr-FR" dirty="0" err="1"/>
              <a:t>which</a:t>
            </a:r>
            <a:r>
              <a:rPr lang="fr-FR" dirty="0"/>
              <a:t> </a:t>
            </a:r>
            <a:r>
              <a:rPr lang="fr-FR" dirty="0" err="1"/>
              <a:t>means</a:t>
            </a:r>
            <a:r>
              <a:rPr lang="fr-FR" dirty="0"/>
              <a:t> more for </a:t>
            </a:r>
            <a:r>
              <a:rPr lang="fr-FR" dirty="0" err="1"/>
              <a:t>eukaryotes</a:t>
            </a:r>
            <a:endParaRPr lang="fr-FR" baseline="0" dirty="0"/>
          </a:p>
          <a:p>
            <a:endParaRPr lang="fr-FR" baseline="0" dirty="0"/>
          </a:p>
          <a:p>
            <a:r>
              <a:rPr lang="fr-FR" baseline="0" dirty="0" err="1"/>
              <a:t>Rather</a:t>
            </a:r>
            <a:r>
              <a:rPr lang="fr-FR" baseline="0" dirty="0"/>
              <a:t> </a:t>
            </a:r>
            <a:r>
              <a:rPr lang="fr-FR" baseline="0" dirty="0" err="1"/>
              <a:t>bad</a:t>
            </a:r>
            <a:r>
              <a:rPr lang="fr-FR" baseline="0" dirty="0"/>
              <a:t> </a:t>
            </a:r>
            <a:r>
              <a:rPr lang="fr-FR" baseline="0" dirty="0" err="1"/>
              <a:t>quality</a:t>
            </a:r>
            <a:r>
              <a:rPr lang="fr-FR" baseline="0" dirty="0"/>
              <a:t> of </a:t>
            </a:r>
            <a:r>
              <a:rPr lang="fr-FR" baseline="0" dirty="0" err="1"/>
              <a:t>sequences</a:t>
            </a:r>
            <a:r>
              <a:rPr lang="fr-FR" baseline="0" dirty="0"/>
              <a:t> </a:t>
            </a:r>
            <a:r>
              <a:rPr lang="fr-FR" baseline="0" dirty="0" err="1"/>
              <a:t>databases</a:t>
            </a:r>
            <a:r>
              <a:rPr lang="fr-FR" baseline="0" dirty="0"/>
              <a:t>, </a:t>
            </a:r>
            <a:r>
              <a:rPr lang="fr-FR" baseline="0" dirty="0" err="1"/>
              <a:t>see</a:t>
            </a:r>
            <a:r>
              <a:rPr lang="fr-FR" baseline="0" dirty="0"/>
              <a:t> </a:t>
            </a:r>
            <a:r>
              <a:rPr lang="fr-FR" baseline="0" dirty="0" err="1"/>
              <a:t>e.g</a:t>
            </a:r>
            <a:r>
              <a:rPr lang="fr-FR" baseline="0" dirty="0"/>
              <a:t>. </a:t>
            </a:r>
            <a:r>
              <a:rPr lang="fr-FR" u="sng" dirty="0">
                <a:hlinkClick r:id="rId3"/>
              </a:rPr>
              <a:t>http://mobile.the-scientist.com/article/47489/opinion-not-all-genetic-databases-are-equal</a:t>
            </a:r>
            <a:r>
              <a:rPr lang="fr-FR" dirty="0"/>
              <a:t>  </a:t>
            </a:r>
            <a:endParaRPr lang="fr-FR" baseline="0" dirty="0"/>
          </a:p>
          <a:p>
            <a:endParaRPr lang="fr-FR" baseline="0" dirty="0"/>
          </a:p>
          <a:p>
            <a:r>
              <a:rPr lang="fr-FR" baseline="0" dirty="0"/>
              <a:t>Issues in </a:t>
            </a:r>
            <a:r>
              <a:rPr lang="fr-FR" baseline="0" dirty="0" err="1"/>
              <a:t>managing</a:t>
            </a:r>
            <a:r>
              <a:rPr lang="fr-FR" baseline="0" dirty="0"/>
              <a:t> </a:t>
            </a:r>
            <a:r>
              <a:rPr lang="fr-FR" baseline="0" dirty="0" err="1"/>
              <a:t>sequencing</a:t>
            </a:r>
            <a:r>
              <a:rPr lang="fr-FR" baseline="0" dirty="0"/>
              <a:t> « </a:t>
            </a:r>
            <a:r>
              <a:rPr lang="fr-FR" baseline="0" dirty="0" err="1"/>
              <a:t>big</a:t>
            </a:r>
            <a:r>
              <a:rPr lang="fr-FR" baseline="0" dirty="0"/>
              <a:t> data » ca. </a:t>
            </a:r>
            <a:r>
              <a:rPr lang="fr-FR" baseline="0" dirty="0" err="1"/>
              <a:t>several</a:t>
            </a:r>
            <a:r>
              <a:rPr lang="fr-FR" baseline="0" dirty="0"/>
              <a:t> 100’s of </a:t>
            </a:r>
            <a:r>
              <a:rPr lang="fr-FR" baseline="0" dirty="0" err="1"/>
              <a:t>gigabytes</a:t>
            </a:r>
            <a:r>
              <a:rPr lang="fr-FR" baseline="0" dirty="0"/>
              <a:t> of data.</a:t>
            </a:r>
          </a:p>
          <a:p>
            <a:endParaRPr lang="fr-FR" baseline="0" dirty="0"/>
          </a:p>
          <a:p>
            <a:r>
              <a:rPr lang="fr-FR" baseline="0" dirty="0"/>
              <a:t>In the best </a:t>
            </a:r>
            <a:r>
              <a:rPr lang="fr-FR" baseline="0" dirty="0" err="1"/>
              <a:t>sequences</a:t>
            </a:r>
            <a:r>
              <a:rPr lang="fr-FR" baseline="0" dirty="0"/>
              <a:t> </a:t>
            </a:r>
            <a:r>
              <a:rPr lang="fr-FR" baseline="0" dirty="0" err="1"/>
              <a:t>databases</a:t>
            </a:r>
            <a:r>
              <a:rPr lang="fr-FR" baseline="0" dirty="0"/>
              <a:t> (</a:t>
            </a:r>
            <a:r>
              <a:rPr lang="fr-FR" baseline="0" dirty="0" err="1"/>
              <a:t>proteins</a:t>
            </a:r>
            <a:r>
              <a:rPr lang="fr-FR" baseline="0" dirty="0"/>
              <a:t>): estimation of at least 33-43% in </a:t>
            </a:r>
            <a:r>
              <a:rPr lang="fr-FR" baseline="0" dirty="0" err="1"/>
              <a:t>SwissProt</a:t>
            </a:r>
            <a:r>
              <a:rPr lang="fr-FR" baseline="0" dirty="0"/>
              <a:t> (in 2005), the best </a:t>
            </a:r>
            <a:r>
              <a:rPr lang="fr-FR" baseline="0" dirty="0" err="1"/>
              <a:t>annotated</a:t>
            </a:r>
            <a:r>
              <a:rPr lang="fr-FR" baseline="0" dirty="0"/>
              <a:t> </a:t>
            </a:r>
            <a:r>
              <a:rPr lang="fr-FR" baseline="0" dirty="0" err="1"/>
              <a:t>databasis</a:t>
            </a:r>
            <a:r>
              <a:rPr lang="fr-FR" baseline="0" dirty="0"/>
              <a:t>.</a:t>
            </a:r>
          </a:p>
          <a:p>
            <a:endParaRPr lang="fr-FR" baseline="0" dirty="0"/>
          </a:p>
          <a:p>
            <a:pPr defTabSz="905713">
              <a:defRPr/>
            </a:pPr>
            <a:r>
              <a:rPr lang="fr-FR" dirty="0" err="1"/>
              <a:t>Exome</a:t>
            </a:r>
            <a:r>
              <a:rPr lang="fr-FR" dirty="0"/>
              <a:t>: the </a:t>
            </a:r>
            <a:r>
              <a:rPr lang="fr-FR" dirty="0" err="1"/>
              <a:t>most</a:t>
            </a:r>
            <a:r>
              <a:rPr lang="fr-FR" dirty="0"/>
              <a:t> </a:t>
            </a:r>
            <a:r>
              <a:rPr lang="fr-FR" dirty="0" err="1"/>
              <a:t>easy</a:t>
            </a:r>
            <a:r>
              <a:rPr lang="fr-FR" dirty="0"/>
              <a:t> to </a:t>
            </a:r>
            <a:r>
              <a:rPr lang="fr-FR" dirty="0" err="1"/>
              <a:t>sequence</a:t>
            </a:r>
            <a:r>
              <a:rPr lang="fr-FR" dirty="0"/>
              <a:t>, </a:t>
            </a:r>
            <a:r>
              <a:rPr lang="fr-FR" dirty="0" err="1"/>
              <a:t>only</a:t>
            </a:r>
            <a:r>
              <a:rPr lang="fr-FR" dirty="0"/>
              <a:t> 77% </a:t>
            </a:r>
            <a:r>
              <a:rPr lang="fr-FR" dirty="0" err="1"/>
              <a:t>reliable</a:t>
            </a:r>
            <a:r>
              <a:rPr lang="fr-FR" dirty="0"/>
              <a:t>, a </a:t>
            </a:r>
            <a:r>
              <a:rPr lang="fr-FR" dirty="0" err="1"/>
              <a:t>drastic</a:t>
            </a:r>
            <a:r>
              <a:rPr lang="fr-FR" dirty="0"/>
              <a:t> </a:t>
            </a:r>
            <a:r>
              <a:rPr lang="fr-FR" dirty="0" err="1"/>
              <a:t>need</a:t>
            </a:r>
            <a:r>
              <a:rPr lang="fr-FR" dirty="0"/>
              <a:t> for </a:t>
            </a:r>
            <a:r>
              <a:rPr lang="fr-FR" dirty="0" err="1"/>
              <a:t>quality</a:t>
            </a:r>
            <a:r>
              <a:rPr lang="fr-FR" dirty="0"/>
              <a:t> assurance... (</a:t>
            </a:r>
            <a:r>
              <a:rPr lang="fr-FR" dirty="0" err="1"/>
              <a:t>Goldfeder</a:t>
            </a:r>
            <a:r>
              <a:rPr lang="fr-FR" dirty="0"/>
              <a:t> et al., 2016). </a:t>
            </a:r>
            <a:r>
              <a:rPr lang="fr-FR" dirty="0" err="1"/>
              <a:t>Human</a:t>
            </a:r>
            <a:r>
              <a:rPr lang="fr-FR" dirty="0"/>
              <a:t> </a:t>
            </a:r>
            <a:r>
              <a:rPr lang="fr-FR" dirty="0" err="1"/>
              <a:t>exome</a:t>
            </a:r>
            <a:r>
              <a:rPr lang="fr-FR" dirty="0"/>
              <a:t> = 1,8% f </a:t>
            </a:r>
            <a:r>
              <a:rPr lang="fr-FR" dirty="0" err="1"/>
              <a:t>our</a:t>
            </a:r>
            <a:r>
              <a:rPr lang="fr-FR" dirty="0"/>
              <a:t> </a:t>
            </a:r>
            <a:r>
              <a:rPr lang="fr-FR" dirty="0" err="1"/>
              <a:t>genome</a:t>
            </a:r>
            <a:r>
              <a:rPr lang="fr-FR" dirty="0"/>
              <a:t>, </a:t>
            </a:r>
            <a:r>
              <a:rPr lang="fr-FR" dirty="0" err="1"/>
              <a:t>thus</a:t>
            </a:r>
            <a:r>
              <a:rPr lang="fr-FR" dirty="0"/>
              <a:t> 98,2% </a:t>
            </a:r>
            <a:r>
              <a:rPr lang="fr-FR" dirty="0" err="1"/>
              <a:t>is</a:t>
            </a:r>
            <a:r>
              <a:rPr lang="fr-FR" dirty="0"/>
              <a:t> a « terra </a:t>
            </a:r>
            <a:r>
              <a:rPr lang="fr-FR" dirty="0" err="1"/>
              <a:t>incognita</a:t>
            </a:r>
            <a:r>
              <a:rPr lang="fr-FR" dirty="0"/>
              <a:t> », </a:t>
            </a:r>
            <a:r>
              <a:rPr lang="fr-FR" dirty="0" err="1"/>
              <a:t>according</a:t>
            </a:r>
            <a:r>
              <a:rPr lang="fr-FR" dirty="0"/>
              <a:t> to </a:t>
            </a:r>
            <a:r>
              <a:rPr lang="fr-FR" dirty="0" err="1"/>
              <a:t>Stylianos</a:t>
            </a:r>
            <a:r>
              <a:rPr lang="fr-FR" dirty="0"/>
              <a:t> </a:t>
            </a:r>
            <a:r>
              <a:rPr lang="fr-FR" dirty="0" err="1"/>
              <a:t>Antonarakis</a:t>
            </a:r>
            <a:r>
              <a:rPr lang="fr-FR" dirty="0"/>
              <a:t>.</a:t>
            </a:r>
          </a:p>
          <a:p>
            <a:endParaRPr lang="fr-FR" dirty="0"/>
          </a:p>
          <a:p>
            <a:r>
              <a:rPr lang="fr-FR" dirty="0" err="1"/>
              <a:t>See</a:t>
            </a:r>
            <a:r>
              <a:rPr lang="fr-FR" dirty="0"/>
              <a:t> Arnold </a:t>
            </a:r>
            <a:r>
              <a:rPr lang="fr-FR" dirty="0" err="1"/>
              <a:t>Munnich</a:t>
            </a:r>
            <a:r>
              <a:rPr lang="fr-FR" dirty="0"/>
              <a:t> </a:t>
            </a:r>
            <a:r>
              <a:rPr lang="fr-FR" u="sng" dirty="0">
                <a:hlinkClick r:id="rId4"/>
              </a:rPr>
              <a:t>http://www.genethique.org/fr/genetique-programme-mais-libre-64739.html#.VxjU9BW6U1s</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40</a:t>
            </a:fld>
            <a:endParaRPr lang="en-US"/>
          </a:p>
        </p:txBody>
      </p:sp>
    </p:spTree>
    <p:extLst>
      <p:ext uri="{BB962C8B-B14F-4D97-AF65-F5344CB8AC3E}">
        <p14:creationId xmlns:p14="http://schemas.microsoft.com/office/powerpoint/2010/main" val="544730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41</a:t>
            </a:fld>
            <a:endParaRPr lang="fr-FR"/>
          </a:p>
        </p:txBody>
      </p:sp>
    </p:spTree>
    <p:extLst>
      <p:ext uri="{BB962C8B-B14F-4D97-AF65-F5344CB8AC3E}">
        <p14:creationId xmlns:p14="http://schemas.microsoft.com/office/powerpoint/2010/main" val="381589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42</a:t>
            </a:fld>
            <a:endParaRPr lang="fr-FR"/>
          </a:p>
        </p:txBody>
      </p:sp>
    </p:spTree>
    <p:extLst>
      <p:ext uri="{BB962C8B-B14F-4D97-AF65-F5344CB8AC3E}">
        <p14:creationId xmlns:p14="http://schemas.microsoft.com/office/powerpoint/2010/main" val="1781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http://www.infogm.org/genetically-modifying-a-plant-is-far-from-harmless</a:t>
            </a:r>
          </a:p>
          <a:p>
            <a:r>
              <a:rPr lang="fr-FR" dirty="0"/>
              <a:t>And</a:t>
            </a:r>
          </a:p>
          <a:p>
            <a:r>
              <a:rPr lang="en-US" dirty="0"/>
              <a:t>http://www.infogm.org/genetically-modifying-a-plant-is-far-from-being-harmless-follow-up</a:t>
            </a:r>
          </a:p>
          <a:p>
            <a:endParaRPr lang="en-US" b="0" dirty="0"/>
          </a:p>
          <a:p>
            <a:endParaRPr lang="en-US" b="0" dirty="0"/>
          </a:p>
          <a:p>
            <a:r>
              <a:rPr lang="en-US" b="0" dirty="0"/>
              <a:t>Most of the technics can be used several times on the host organism, alone or in combination.</a:t>
            </a:r>
            <a:br>
              <a:rPr lang="en-US" b="0" dirty="0"/>
            </a:br>
            <a:r>
              <a:rPr lang="en-US" b="0" dirty="0"/>
              <a:t>Accordingly very numerous variegations are possible</a:t>
            </a:r>
            <a:r>
              <a:rPr lang="en-US" b="0" baseline="0" dirty="0"/>
              <a:t> which let very difficult to examine on a case by case and would favor a general drastic risk assessment as for the GMOs</a:t>
            </a:r>
            <a:r>
              <a:rPr lang="en-US" b="0" dirty="0"/>
              <a:t>.</a:t>
            </a:r>
          </a:p>
          <a:p>
            <a:endParaRPr lang="en-US" b="0" dirty="0"/>
          </a:p>
          <a:p>
            <a:r>
              <a:rPr lang="en-US" b="0" dirty="0"/>
              <a:t>Off-target reduction of </a:t>
            </a:r>
            <a:r>
              <a:rPr lang="en-US" b="0" dirty="0" err="1"/>
              <a:t>Cripsr</a:t>
            </a:r>
            <a:r>
              <a:rPr lang="en-US" b="0" baseline="0" dirty="0"/>
              <a:t> uses: 1,500 fold…One can imagine the initial number…</a:t>
            </a:r>
            <a:endParaRPr lang="en-US" b="0" dirty="0"/>
          </a:p>
          <a:p>
            <a:r>
              <a:rPr lang="en-US" b="0" dirty="0"/>
              <a:t>Incomplete genomes </a:t>
            </a:r>
          </a:p>
          <a:p>
            <a:r>
              <a:rPr lang="fr-FR" dirty="0" err="1">
                <a:hlinkClick r:id="rId3" action="ppaction://hlinkfile" tooltip="Shangguan, 2013 #29188"/>
              </a:rPr>
              <a:t>Shangguan</a:t>
            </a:r>
            <a:r>
              <a:rPr lang="fr-FR" dirty="0">
                <a:hlinkClick r:id="rId3" action="ppaction://hlinkfile" tooltip="Shangguan, 2013 #29188"/>
              </a:rPr>
              <a:t> et al., 2013</a:t>
            </a:r>
            <a:r>
              <a:rPr lang="fr-FR" dirty="0"/>
              <a:t> </a:t>
            </a:r>
          </a:p>
          <a:p>
            <a:r>
              <a:rPr lang="fr-FR" dirty="0">
                <a:hlinkClick r:id="rId4" action="ppaction://hlinkfile" tooltip="Tello-Ruiz, 2016 #29187"/>
              </a:rPr>
              <a:t>Tello-Ruiz et al., 2016</a:t>
            </a:r>
            <a:endParaRPr lang="en-US" b="0" dirty="0"/>
          </a:p>
          <a:p>
            <a:endParaRPr lang="en-US" b="0" dirty="0"/>
          </a:p>
          <a:p>
            <a:r>
              <a:rPr lang="en-US" b="0" dirty="0"/>
              <a:t>even for the well known such as the Human one.</a:t>
            </a:r>
          </a:p>
          <a:p>
            <a:endParaRPr lang="en-US" b="0" dirty="0"/>
          </a:p>
          <a:p>
            <a:r>
              <a:rPr lang="en-US" b="0" dirty="0"/>
              <a:t>Very</a:t>
            </a:r>
            <a:r>
              <a:rPr lang="en-US" b="0" baseline="0" dirty="0"/>
              <a:t> recent </a:t>
            </a:r>
            <a:r>
              <a:rPr lang="en-US" b="0" dirty="0"/>
              <a:t>discovery of 4 </a:t>
            </a:r>
            <a:r>
              <a:rPr lang="en-US" b="0" dirty="0" err="1"/>
              <a:t>Mbp</a:t>
            </a:r>
            <a:r>
              <a:rPr lang="en-US" b="0" dirty="0"/>
              <a:t> of Human sequences after using 4 software</a:t>
            </a:r>
            <a:r>
              <a:rPr lang="en-US" b="0" baseline="0" dirty="0"/>
              <a:t> (and Human genome is the most studied and well known). </a:t>
            </a:r>
            <a:r>
              <a:rPr lang="fr-FR" dirty="0" err="1">
                <a:hlinkClick r:id="rId5" action="ppaction://hlinkfile" tooltip="Hehir-Kwa, 2016 #29123"/>
              </a:rPr>
              <a:t>Hehir-Kwa</a:t>
            </a:r>
            <a:r>
              <a:rPr lang="fr-FR" dirty="0">
                <a:hlinkClick r:id="rId5" action="ppaction://hlinkfile" tooltip="Hehir-Kwa, 2016 #29123"/>
              </a:rPr>
              <a:t> et al., 2016</a:t>
            </a:r>
            <a:r>
              <a:rPr lang="fr-FR" dirty="0"/>
              <a:t> Nature Com. 7: </a:t>
            </a:r>
            <a:r>
              <a:rPr lang="en-US" dirty="0"/>
              <a:t>12989</a:t>
            </a:r>
            <a:endParaRPr lang="en-US" b="0" dirty="0">
              <a:solidFill>
                <a:schemeClr val="tx1"/>
              </a:solidFill>
            </a:endParaRPr>
          </a:p>
          <a:p>
            <a:r>
              <a:rPr lang="en-US" b="0" dirty="0"/>
              <a:t>Sequencing methods and software to be drastically improved. </a:t>
            </a:r>
            <a:endParaRPr lang="en-US" b="1" dirty="0"/>
          </a:p>
          <a:p>
            <a:r>
              <a:rPr lang="en-US" b="1" dirty="0" err="1"/>
              <a:t>OdM</a:t>
            </a:r>
            <a:endParaRPr lang="en-US" b="1" dirty="0"/>
          </a:p>
          <a:p>
            <a:pPr marL="171435" indent="-171435">
              <a:buFontTx/>
              <a:buChar char="-"/>
            </a:pPr>
            <a:endParaRPr lang="en-US" dirty="0"/>
          </a:p>
          <a:p>
            <a:r>
              <a:rPr lang="en-US" b="1" dirty="0"/>
              <a:t>After 10 years of work, good hope </a:t>
            </a:r>
            <a:r>
              <a:rPr lang="en-US" dirty="0"/>
              <a:t>to get a precise and accurate method…</a:t>
            </a:r>
          </a:p>
          <a:p>
            <a:pPr marL="171435" indent="-171435">
              <a:buFontTx/>
              <a:buChar char="-"/>
            </a:pPr>
            <a:r>
              <a:rPr lang="en-US" dirty="0"/>
              <a:t>Austrian Agency for Health and Food Safety (AGES), 2013</a:t>
            </a:r>
          </a:p>
          <a:p>
            <a:pPr marL="171435" indent="-171435">
              <a:buFontTx/>
              <a:buChar char="-"/>
            </a:pPr>
            <a:r>
              <a:rPr lang="en-US" dirty="0" err="1"/>
              <a:t>Eckerstorfer</a:t>
            </a:r>
            <a:r>
              <a:rPr lang="en-US" dirty="0"/>
              <a:t> et al., 2014</a:t>
            </a:r>
          </a:p>
          <a:p>
            <a:pPr marL="171435" indent="-171435">
              <a:buFontTx/>
              <a:buChar char="-"/>
            </a:pPr>
            <a:r>
              <a:rPr lang="de-DE" dirty="0"/>
              <a:t>AGES - Bundesministerium für Gesundheit, 2012 </a:t>
            </a:r>
          </a:p>
          <a:p>
            <a:pPr marL="171435" indent="-171435">
              <a:buFontTx/>
              <a:buChar char="-"/>
            </a:pPr>
            <a:r>
              <a:rPr lang="de-DE" dirty="0"/>
              <a:t>Sauer et al., 2016a</a:t>
            </a:r>
          </a:p>
          <a:p>
            <a:pPr marL="171435" indent="-171435">
              <a:buFontTx/>
              <a:buChar char="-"/>
            </a:pPr>
            <a:r>
              <a:rPr lang="da-DK" dirty="0"/>
              <a:t>Sauer et al., 2016b; </a:t>
            </a:r>
          </a:p>
          <a:p>
            <a:pPr marL="171435" indent="-171435">
              <a:buFontTx/>
              <a:buChar char="-"/>
            </a:pPr>
            <a:r>
              <a:rPr lang="da-DK" dirty="0"/>
              <a:t>Yee, 2016</a:t>
            </a:r>
            <a:endParaRPr lang="de-DE" dirty="0"/>
          </a:p>
          <a:p>
            <a:pPr marL="171435" indent="-171435">
              <a:buFontTx/>
              <a:buChar char="-"/>
            </a:pPr>
            <a:endParaRPr lang="en-US" noProof="0" dirty="0"/>
          </a:p>
          <a:p>
            <a:r>
              <a:rPr lang="en-US" b="1" noProof="0" dirty="0"/>
              <a:t>Crispr-</a:t>
            </a:r>
            <a:r>
              <a:rPr lang="en-US" b="1" noProof="0" dirty="0" err="1"/>
              <a:t>Cas</a:t>
            </a:r>
            <a:r>
              <a:rPr lang="en-US" b="1" baseline="0" noProof="0" dirty="0"/>
              <a:t> technics</a:t>
            </a:r>
          </a:p>
          <a:p>
            <a:r>
              <a:rPr lang="en-US" noProof="0" dirty="0"/>
              <a:t>Again more than a Swiss knife as a new activity (of RNA editing) has been very recently discovered </a:t>
            </a:r>
            <a:r>
              <a:rPr lang="en-US" dirty="0" err="1"/>
              <a:t>Abudayyeh</a:t>
            </a:r>
            <a:r>
              <a:rPr lang="en-US" dirty="0"/>
              <a:t> et al., 2016</a:t>
            </a:r>
          </a:p>
          <a:p>
            <a:r>
              <a:rPr lang="en-US" dirty="0"/>
              <a:t>Numerous interferences with endogenous genes (</a:t>
            </a:r>
            <a:r>
              <a:rPr lang="en-US" dirty="0">
                <a:hlinkClick r:id="rId6" action="ppaction://hlinkfile" tooltip="Thyme, 2016 #28161"/>
              </a:rPr>
              <a:t>Thyme et al., 2016</a:t>
            </a:r>
            <a:r>
              <a:rPr lang="en-US" dirty="0"/>
              <a:t>). </a:t>
            </a:r>
          </a:p>
          <a:p>
            <a:r>
              <a:rPr lang="en-US" dirty="0"/>
              <a:t>Numerous off-targets and ways to improve the technique and decreasing the off-targets quantities (factor of 50-1500 of reduction which let think about the initial number of off-targets)</a:t>
            </a:r>
          </a:p>
          <a:p>
            <a:r>
              <a:rPr lang="fr-FR" dirty="0" err="1"/>
              <a:t>Bae</a:t>
            </a:r>
            <a:r>
              <a:rPr lang="fr-FR" dirty="0"/>
              <a:t> et al., 2014; </a:t>
            </a:r>
            <a:r>
              <a:rPr lang="fr-FR" dirty="0" err="1"/>
              <a:t>Basak</a:t>
            </a:r>
            <a:r>
              <a:rPr lang="fr-FR" dirty="0"/>
              <a:t> and </a:t>
            </a:r>
            <a:r>
              <a:rPr lang="fr-FR" dirty="0" err="1"/>
              <a:t>Nithin</a:t>
            </a:r>
            <a:r>
              <a:rPr lang="fr-FR" dirty="0"/>
              <a:t>, 2015; </a:t>
            </a:r>
            <a:r>
              <a:rPr lang="fr-FR" dirty="0" err="1"/>
              <a:t>Bolukbasi</a:t>
            </a:r>
            <a:r>
              <a:rPr lang="fr-FR" dirty="0"/>
              <a:t> et al., 2016; Davis et al., 2015; </a:t>
            </a:r>
            <a:r>
              <a:rPr lang="fr-FR" dirty="0" err="1"/>
              <a:t>DiCarlo</a:t>
            </a:r>
            <a:r>
              <a:rPr lang="fr-FR" dirty="0"/>
              <a:t> et al., 2015; </a:t>
            </a:r>
            <a:r>
              <a:rPr lang="fr-FR" dirty="0" err="1"/>
              <a:t>Doench</a:t>
            </a:r>
            <a:r>
              <a:rPr lang="fr-FR" dirty="0"/>
              <a:t> et al., 2016; Fu et al., 2014; </a:t>
            </a:r>
            <a:r>
              <a:rPr lang="fr-FR" dirty="0" err="1"/>
              <a:t>Hendel</a:t>
            </a:r>
            <a:r>
              <a:rPr lang="fr-FR" dirty="0"/>
              <a:t> et al., 2015; Kim et al., 2015; Kim et al., 2014; </a:t>
            </a:r>
            <a:r>
              <a:rPr lang="fr-FR" dirty="0" err="1"/>
              <a:t>Kleinstiver</a:t>
            </a:r>
            <a:r>
              <a:rPr lang="fr-FR" dirty="0"/>
              <a:t> et al., 2016; Lee et al., 2016; </a:t>
            </a:r>
            <a:r>
              <a:rPr lang="fr-FR" dirty="0" err="1"/>
              <a:t>Maggio</a:t>
            </a:r>
            <a:r>
              <a:rPr lang="fr-FR" dirty="0"/>
              <a:t> and Gonçalves, 2015; Marx, 2016; </a:t>
            </a:r>
            <a:r>
              <a:rPr lang="fr-FR" dirty="0" err="1"/>
              <a:t>Mijušković</a:t>
            </a:r>
            <a:r>
              <a:rPr lang="fr-FR" dirty="0"/>
              <a:t> et al., 2015; </a:t>
            </a:r>
            <a:r>
              <a:rPr lang="fr-FR" dirty="0" err="1"/>
              <a:t>Naito</a:t>
            </a:r>
            <a:r>
              <a:rPr lang="fr-FR" dirty="0"/>
              <a:t> et al., 2015; Ramakrishna et al., 2014; </a:t>
            </a:r>
            <a:r>
              <a:rPr lang="fr-FR" dirty="0" err="1"/>
              <a:t>Ran</a:t>
            </a:r>
            <a:r>
              <a:rPr lang="fr-FR" dirty="0"/>
              <a:t> et al., 2013; </a:t>
            </a:r>
            <a:r>
              <a:rPr lang="fr-FR" dirty="0" err="1"/>
              <a:t>Shen</a:t>
            </a:r>
            <a:r>
              <a:rPr lang="fr-FR" dirty="0"/>
              <a:t> et al., 2014; </a:t>
            </a:r>
            <a:r>
              <a:rPr lang="fr-FR" dirty="0" err="1"/>
              <a:t>Slaymaker</a:t>
            </a:r>
            <a:r>
              <a:rPr lang="fr-FR" dirty="0"/>
              <a:t> et al., 2015; </a:t>
            </a:r>
            <a:r>
              <a:rPr lang="fr-FR" dirty="0" err="1"/>
              <a:t>Vartak</a:t>
            </a:r>
            <a:r>
              <a:rPr lang="fr-FR" dirty="0"/>
              <a:t> and </a:t>
            </a:r>
            <a:r>
              <a:rPr lang="fr-FR" dirty="0" err="1"/>
              <a:t>Raghavan</a:t>
            </a:r>
            <a:r>
              <a:rPr lang="fr-FR" dirty="0"/>
              <a:t>, 2015; Wang et al., 2015</a:t>
            </a:r>
          </a:p>
          <a:p>
            <a:endParaRPr lang="fr-FR" dirty="0"/>
          </a:p>
          <a:p>
            <a:r>
              <a:rPr lang="en-US" dirty="0"/>
              <a:t>Effects</a:t>
            </a:r>
            <a:r>
              <a:rPr lang="en-US" baseline="0" dirty="0"/>
              <a:t> on cells </a:t>
            </a:r>
            <a:r>
              <a:rPr lang="fr-FR" dirty="0"/>
              <a:t>Jiang et al., 2016, </a:t>
            </a:r>
            <a:r>
              <a:rPr lang="fr-FR" dirty="0" err="1"/>
              <a:t>Kanchiswamy</a:t>
            </a:r>
            <a:r>
              <a:rPr lang="fr-FR" dirty="0"/>
              <a:t>, 2016</a:t>
            </a:r>
          </a:p>
          <a:p>
            <a:r>
              <a:rPr lang="en-US" dirty="0"/>
              <a:t>Effects on human non viable embryos: (</a:t>
            </a:r>
            <a:r>
              <a:rPr lang="en-US" dirty="0" err="1"/>
              <a:t>Cyranoski</a:t>
            </a:r>
            <a:r>
              <a:rPr lang="en-US" dirty="0"/>
              <a:t> and Reardon, 2015; Liang et al., 2015)</a:t>
            </a:r>
          </a:p>
          <a:p>
            <a:r>
              <a:rPr lang="en-US" dirty="0"/>
              <a:t>Date confirmed in other domains and development of prediction tools: </a:t>
            </a:r>
            <a:r>
              <a:rPr lang="en-US" dirty="0" err="1"/>
              <a:t>Hendel</a:t>
            </a:r>
            <a:r>
              <a:rPr lang="en-US" dirty="0"/>
              <a:t> et al., 2015; Tsai et al., 2016</a:t>
            </a:r>
          </a:p>
          <a:p>
            <a:endParaRPr lang="en-US" dirty="0"/>
          </a:p>
          <a:p>
            <a:r>
              <a:rPr lang="en-US" dirty="0"/>
              <a:t>Reproducibility issues of methods’ improvements: Alberts et al., 2015; Allison et al., 2016</a:t>
            </a:r>
          </a:p>
          <a:p>
            <a:r>
              <a:rPr lang="en-US" dirty="0"/>
              <a:t>No quality procedure in place: Baker, 2016; Check Hayden, 2013</a:t>
            </a:r>
          </a:p>
          <a:p>
            <a:r>
              <a:rPr lang="en-US" dirty="0"/>
              <a:t>Variations of the method, e.g. Fonfara et al., 2016 allowing integration of 100 to 200 </a:t>
            </a:r>
            <a:r>
              <a:rPr lang="en-US" dirty="0" err="1"/>
              <a:t>kbp</a:t>
            </a:r>
            <a:r>
              <a:rPr lang="en-US" dirty="0"/>
              <a:t> Marx 2016</a:t>
            </a:r>
          </a:p>
          <a:p>
            <a:endParaRPr lang="en-US" dirty="0"/>
          </a:p>
          <a:p>
            <a:endParaRPr lang="en-US" dirty="0"/>
          </a:p>
          <a:p>
            <a:r>
              <a:rPr lang="en-US" b="1" dirty="0"/>
              <a:t>ZFN and TALEN</a:t>
            </a:r>
          </a:p>
          <a:p>
            <a:r>
              <a:rPr lang="en-US" dirty="0"/>
              <a:t>Same issues of off-targets and improvements currently underway</a:t>
            </a:r>
          </a:p>
          <a:p>
            <a:r>
              <a:rPr lang="en-US" dirty="0"/>
              <a:t>See for instance : </a:t>
            </a:r>
            <a:r>
              <a:rPr lang="fr-FR" dirty="0" err="1"/>
              <a:t>Boissel</a:t>
            </a:r>
            <a:r>
              <a:rPr lang="fr-FR" dirty="0"/>
              <a:t> et al., 2014 </a:t>
            </a:r>
          </a:p>
          <a:p>
            <a:r>
              <a:rPr lang="fr-FR" dirty="0"/>
              <a:t>EFSA Panel on </a:t>
            </a:r>
            <a:r>
              <a:rPr lang="fr-FR" dirty="0" err="1"/>
              <a:t>Genetically</a:t>
            </a:r>
            <a:r>
              <a:rPr lang="fr-FR" dirty="0"/>
              <a:t> </a:t>
            </a:r>
            <a:r>
              <a:rPr lang="fr-FR" dirty="0" err="1"/>
              <a:t>Modified</a:t>
            </a:r>
            <a:r>
              <a:rPr lang="fr-FR" dirty="0"/>
              <a:t> </a:t>
            </a:r>
            <a:r>
              <a:rPr lang="fr-FR" dirty="0" err="1"/>
              <a:t>Organisms</a:t>
            </a:r>
            <a:r>
              <a:rPr lang="fr-FR" dirty="0"/>
              <a:t> (GMO), 2012</a:t>
            </a:r>
          </a:p>
          <a:p>
            <a:r>
              <a:rPr lang="fr-FR" dirty="0" err="1"/>
              <a:t>Hendel</a:t>
            </a:r>
            <a:r>
              <a:rPr lang="fr-FR" dirty="0"/>
              <a:t> et al., 2015</a:t>
            </a:r>
          </a:p>
          <a:p>
            <a:r>
              <a:rPr lang="fr-FR" dirty="0" err="1"/>
              <a:t>Mussolino</a:t>
            </a:r>
            <a:r>
              <a:rPr lang="fr-FR" dirty="0"/>
              <a:t> and </a:t>
            </a:r>
            <a:r>
              <a:rPr lang="fr-FR" dirty="0" err="1"/>
              <a:t>Cathomen</a:t>
            </a:r>
            <a:r>
              <a:rPr lang="fr-FR" dirty="0"/>
              <a:t>, 2011</a:t>
            </a:r>
          </a:p>
          <a:p>
            <a:r>
              <a:rPr lang="fr-FR" dirty="0" err="1"/>
              <a:t>Mussolino</a:t>
            </a:r>
            <a:r>
              <a:rPr lang="fr-FR" dirty="0"/>
              <a:t> et al., 2011</a:t>
            </a:r>
          </a:p>
          <a:p>
            <a:r>
              <a:rPr lang="en-US" dirty="0"/>
              <a:t>Improvements currently under development: </a:t>
            </a:r>
          </a:p>
          <a:p>
            <a:r>
              <a:rPr lang="fr-FR" dirty="0"/>
              <a:t>Gabriel et al., 2011</a:t>
            </a:r>
          </a:p>
          <a:p>
            <a:r>
              <a:rPr lang="fr-FR" dirty="0"/>
              <a:t>Hubbard et al., 2015</a:t>
            </a:r>
          </a:p>
          <a:p>
            <a:r>
              <a:rPr lang="fr-FR" dirty="0" err="1"/>
              <a:t>Oakes</a:t>
            </a:r>
            <a:r>
              <a:rPr lang="fr-FR" dirty="0"/>
              <a:t> et al., 2016</a:t>
            </a:r>
          </a:p>
          <a:p>
            <a:r>
              <a:rPr lang="fr-FR" dirty="0"/>
              <a:t>Petersen and Niemann, 2015</a:t>
            </a:r>
          </a:p>
          <a:p>
            <a:endParaRPr lang="fr-FR" dirty="0"/>
          </a:p>
          <a:p>
            <a:r>
              <a:rPr lang="fr-FR" b="1" dirty="0" err="1"/>
              <a:t>RdDM</a:t>
            </a:r>
            <a:r>
              <a:rPr lang="fr-FR" b="1" dirty="0"/>
              <a:t> and </a:t>
            </a:r>
            <a:r>
              <a:rPr lang="fr-FR" b="1" dirty="0" err="1"/>
              <a:t>epigenetics</a:t>
            </a:r>
            <a:endParaRPr lang="fr-FR" b="1" dirty="0"/>
          </a:p>
          <a:p>
            <a:endParaRPr lang="en-US" dirty="0"/>
          </a:p>
          <a:p>
            <a:r>
              <a:rPr lang="en-US" dirty="0"/>
              <a:t>Main question: are sequences integrated or not?</a:t>
            </a:r>
          </a:p>
          <a:p>
            <a:r>
              <a:rPr lang="en-US" dirty="0"/>
              <a:t>Small RNA, siRNA, circulation in organisms</a:t>
            </a:r>
          </a:p>
          <a:p>
            <a:r>
              <a:rPr lang="en-US" dirty="0"/>
              <a:t>1% of open chromatin could regulate 40-60 % of the corn genome.</a:t>
            </a:r>
          </a:p>
          <a:p>
            <a:r>
              <a:rPr lang="en-US" dirty="0"/>
              <a:t>Austrian Agency for Health and Food Safety (AGES), 2013</a:t>
            </a:r>
          </a:p>
          <a:p>
            <a:r>
              <a:rPr lang="en-US" dirty="0"/>
              <a:t>Lewsey et al., 2016</a:t>
            </a:r>
          </a:p>
          <a:p>
            <a:r>
              <a:rPr lang="en-US" dirty="0"/>
              <a:t>Rodgers-</a:t>
            </a:r>
            <a:r>
              <a:rPr lang="en-US" dirty="0" err="1"/>
              <a:t>Melnick</a:t>
            </a:r>
            <a:r>
              <a:rPr lang="en-US" dirty="0"/>
              <a:t> et al., 2016</a:t>
            </a:r>
          </a:p>
          <a:p>
            <a:endParaRPr lang="en-US" dirty="0"/>
          </a:p>
          <a:p>
            <a:r>
              <a:rPr lang="en-US" b="1" dirty="0"/>
              <a:t>Grafting</a:t>
            </a:r>
          </a:p>
          <a:p>
            <a:r>
              <a:rPr lang="en-US" dirty="0"/>
              <a:t>Small circulating RNA, possible distal effect of the GM part (rootstock or scion), GM proteins (</a:t>
            </a:r>
            <a:r>
              <a:rPr lang="en-US" dirty="0" err="1"/>
              <a:t>CryIAc</a:t>
            </a:r>
            <a:r>
              <a:rPr lang="en-US" dirty="0"/>
              <a:t>) circulating from rootstock to scion.</a:t>
            </a:r>
          </a:p>
          <a:p>
            <a:r>
              <a:rPr lang="en-US" dirty="0"/>
              <a:t>Lewsey et al., 2016</a:t>
            </a:r>
          </a:p>
          <a:p>
            <a:r>
              <a:rPr lang="en-US" dirty="0" err="1"/>
              <a:t>Schaart</a:t>
            </a:r>
            <a:r>
              <a:rPr lang="en-US" dirty="0"/>
              <a:t> and </a:t>
            </a:r>
            <a:r>
              <a:rPr lang="en-US" dirty="0" err="1"/>
              <a:t>Visser</a:t>
            </a:r>
            <a:r>
              <a:rPr lang="en-US" dirty="0"/>
              <a:t>, 2009</a:t>
            </a:r>
          </a:p>
          <a:p>
            <a:r>
              <a:rPr lang="en-US" dirty="0"/>
              <a:t>Zhang et al., 2016</a:t>
            </a:r>
          </a:p>
          <a:p>
            <a:endParaRPr lang="en-US" dirty="0"/>
          </a:p>
          <a:p>
            <a:r>
              <a:rPr lang="en-US" b="1" dirty="0"/>
              <a:t>Agro-</a:t>
            </a:r>
            <a:r>
              <a:rPr lang="en-US" b="1" dirty="0" err="1"/>
              <a:t>Inflitration</a:t>
            </a:r>
            <a:r>
              <a:rPr lang="en-US" dirty="0"/>
              <a:t> (</a:t>
            </a:r>
            <a:r>
              <a:rPr lang="en-US" dirty="0" err="1"/>
              <a:t>sensu-stricto</a:t>
            </a:r>
            <a:r>
              <a:rPr lang="en-US" dirty="0"/>
              <a:t>)</a:t>
            </a:r>
          </a:p>
          <a:p>
            <a:r>
              <a:rPr lang="en-US" dirty="0"/>
              <a:t>Residual sequences, combination with Crispr technique…</a:t>
            </a:r>
          </a:p>
          <a:p>
            <a:r>
              <a:rPr lang="en-US" dirty="0" err="1"/>
              <a:t>Upadhyay</a:t>
            </a:r>
            <a:r>
              <a:rPr lang="en-US" dirty="0"/>
              <a:t> et al., 2013</a:t>
            </a:r>
          </a:p>
          <a:p>
            <a:endParaRPr lang="en-US" dirty="0"/>
          </a:p>
          <a:p>
            <a:r>
              <a:rPr lang="en-US" dirty="0"/>
              <a:t>Off-target detection issues</a:t>
            </a:r>
          </a:p>
          <a:p>
            <a:r>
              <a:rPr lang="en-US" dirty="0"/>
              <a:t>Limits of NGS (need for results of several sequencing platform for improving the results), software for assembly and sequence comparisons still limited (huge differences between them, issue of repeated sequences in numerous genomes), software for predicting off-target and detecting them are still limited, need for gold reference genomes (i.e. a genome with known variants obtained after </a:t>
            </a:r>
            <a:r>
              <a:rPr lang="en-US" dirty="0" err="1"/>
              <a:t>severla</a:t>
            </a:r>
            <a:r>
              <a:rPr lang="en-US" dirty="0"/>
              <a:t> years of sequencing, assembly and comparison by different </a:t>
            </a:r>
            <a:r>
              <a:rPr lang="en-US" dirty="0" err="1"/>
              <a:t>méthodfs</a:t>
            </a:r>
            <a:r>
              <a:rPr lang="en-US" dirty="0"/>
              <a:t>; see for instance Craig Venter: request of 10 Millions of sequenced Human genomes before any hope to get an accurate knowledge of this genome), currently several </a:t>
            </a:r>
            <a:r>
              <a:rPr lang="en-US" dirty="0" err="1"/>
              <a:t>Megabase</a:t>
            </a:r>
            <a:r>
              <a:rPr lang="en-US" dirty="0"/>
              <a:t> added each year to plant genomes…</a:t>
            </a:r>
          </a:p>
          <a:p>
            <a:pPr defTabSz="914318">
              <a:defRPr/>
            </a:pPr>
            <a:r>
              <a:rPr lang="en-US" dirty="0"/>
              <a:t>See for instance results on non viable Human embryos (confirmed in several other domains): more off-targets than predicted, difficulty to detect them, the main issue…</a:t>
            </a:r>
          </a:p>
          <a:p>
            <a:endParaRPr lang="en-US" dirty="0"/>
          </a:p>
          <a:p>
            <a:r>
              <a:rPr lang="en-US" dirty="0" err="1"/>
              <a:t>Buermans</a:t>
            </a:r>
            <a:r>
              <a:rPr lang="en-US" dirty="0"/>
              <a:t> and den </a:t>
            </a:r>
            <a:r>
              <a:rPr lang="en-US" dirty="0" err="1"/>
              <a:t>Dunnen</a:t>
            </a:r>
            <a:r>
              <a:rPr lang="en-US" dirty="0"/>
              <a:t>, 2014</a:t>
            </a:r>
          </a:p>
          <a:p>
            <a:endParaRPr lang="en-US" dirty="0"/>
          </a:p>
          <a:p>
            <a:r>
              <a:rPr lang="en-US" dirty="0" err="1"/>
              <a:t>Mardis</a:t>
            </a:r>
            <a:r>
              <a:rPr lang="en-US" dirty="0"/>
              <a:t>, 2013</a:t>
            </a:r>
          </a:p>
          <a:p>
            <a:r>
              <a:rPr lang="en-US" dirty="0" err="1"/>
              <a:t>Metzker</a:t>
            </a:r>
            <a:r>
              <a:rPr lang="en-US" dirty="0"/>
              <a:t>, 2010</a:t>
            </a:r>
          </a:p>
          <a:p>
            <a:r>
              <a:rPr lang="en-US" dirty="0"/>
              <a:t>Cost of important facilities </a:t>
            </a:r>
          </a:p>
          <a:p>
            <a:r>
              <a:rPr lang="fr-FR" dirty="0" err="1"/>
              <a:t>Choudhuri</a:t>
            </a:r>
            <a:r>
              <a:rPr lang="fr-FR" dirty="0"/>
              <a:t>, 2014</a:t>
            </a:r>
          </a:p>
          <a:p>
            <a:endParaRPr lang="fr-FR" dirty="0"/>
          </a:p>
          <a:p>
            <a:endParaRPr lang="en-US"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43</a:t>
            </a:fld>
            <a:endParaRPr lang="en-US"/>
          </a:p>
        </p:txBody>
      </p:sp>
    </p:spTree>
    <p:extLst>
      <p:ext uri="{BB962C8B-B14F-4D97-AF65-F5344CB8AC3E}">
        <p14:creationId xmlns:p14="http://schemas.microsoft.com/office/powerpoint/2010/main" val="3883577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Sullivan 2015, </a:t>
            </a:r>
            <a:r>
              <a:rPr lang="fr-FR" dirty="0" err="1"/>
              <a:t>sequences</a:t>
            </a:r>
            <a:r>
              <a:rPr lang="fr-FR" dirty="0"/>
              <a:t>’ insertions or </a:t>
            </a:r>
            <a:r>
              <a:rPr lang="fr-FR" dirty="0" err="1"/>
              <a:t>deletions</a:t>
            </a:r>
            <a:r>
              <a:rPr lang="fr-FR" dirty="0"/>
              <a:t>:</a:t>
            </a:r>
            <a:r>
              <a:rPr lang="fr-FR" baseline="0" dirty="0"/>
              <a:t> </a:t>
            </a:r>
            <a:r>
              <a:rPr lang="fr-FR" baseline="0" dirty="0" err="1"/>
              <a:t>epigenetics</a:t>
            </a:r>
            <a:r>
              <a:rPr lang="fr-FR" baseline="0" dirty="0"/>
              <a:t> modifications, </a:t>
            </a:r>
            <a:r>
              <a:rPr lang="fr-FR" baseline="0" dirty="0" err="1"/>
              <a:t>particularly</a:t>
            </a:r>
            <a:r>
              <a:rPr lang="fr-FR" baseline="0" dirty="0"/>
              <a:t> in the case </a:t>
            </a:r>
            <a:r>
              <a:rPr lang="fr-FR" baseline="0"/>
              <a:t>of plants</a:t>
            </a: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44</a:t>
            </a:fld>
            <a:endParaRPr lang="en-US"/>
          </a:p>
        </p:txBody>
      </p:sp>
    </p:spTree>
    <p:extLst>
      <p:ext uri="{BB962C8B-B14F-4D97-AF65-F5344CB8AC3E}">
        <p14:creationId xmlns:p14="http://schemas.microsoft.com/office/powerpoint/2010/main" val="2089739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45</a:t>
            </a:fld>
            <a:endParaRPr lang="fr-FR"/>
          </a:p>
        </p:txBody>
      </p:sp>
    </p:spTree>
    <p:extLst>
      <p:ext uri="{BB962C8B-B14F-4D97-AF65-F5344CB8AC3E}">
        <p14:creationId xmlns:p14="http://schemas.microsoft.com/office/powerpoint/2010/main" val="2486602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 nombre de rétrocroisements vers les variétés Elite est généralement de l’ordre de 6 backcross (Ferreira et al., 2016). Le nombre de rétrocroisements nécessaires pour se rapprocher d’une variété Elite augmente avec le nombre de </a:t>
            </a:r>
            <a:r>
              <a:rPr lang="fr-FR" sz="1200" kern="1200" dirty="0" err="1">
                <a:solidFill>
                  <a:schemeClr val="tx1"/>
                </a:solidFill>
                <a:effectLst/>
                <a:latin typeface="+mn-lt"/>
                <a:ea typeface="+mn-ea"/>
                <a:cs typeface="+mn-cs"/>
              </a:rPr>
              <a:t>loci</a:t>
            </a:r>
            <a:r>
              <a:rPr lang="fr-FR" sz="1200" kern="1200" dirty="0">
                <a:solidFill>
                  <a:schemeClr val="tx1"/>
                </a:solidFill>
                <a:effectLst/>
                <a:latin typeface="+mn-lt"/>
                <a:ea typeface="+mn-ea"/>
                <a:cs typeface="+mn-cs"/>
              </a:rPr>
              <a:t> différant entre plantes et des groupes d’</a:t>
            </a:r>
            <a:r>
              <a:rPr lang="fr-FR" sz="1200" kern="1200" dirty="0" err="1">
                <a:solidFill>
                  <a:schemeClr val="tx1"/>
                </a:solidFill>
                <a:effectLst/>
                <a:latin typeface="+mn-lt"/>
                <a:ea typeface="+mn-ea"/>
                <a:cs typeface="+mn-cs"/>
              </a:rPr>
              <a:t>inbred</a:t>
            </a:r>
            <a:r>
              <a:rPr lang="fr-FR" sz="1200" kern="1200" dirty="0">
                <a:solidFill>
                  <a:schemeClr val="tx1"/>
                </a:solidFill>
                <a:effectLst/>
                <a:latin typeface="+mn-lt"/>
                <a:ea typeface="+mn-ea"/>
                <a:cs typeface="+mn-cs"/>
              </a:rPr>
              <a:t> dont sont issus Elite et variété transformée (Holland, 2007). </a:t>
            </a:r>
          </a:p>
          <a:p>
            <a:endParaRPr lang="fr-FR" dirty="0"/>
          </a:p>
          <a:p>
            <a:r>
              <a:rPr lang="fr-FR" dirty="0"/>
              <a:t>Transmission non mendélienne, mammifères ex: expansion de triplets, mitochondriale, empreinte parentale, digénisme.</a:t>
            </a:r>
          </a:p>
          <a:p>
            <a:endParaRPr lang="fr-FR"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46</a:t>
            </a:fld>
            <a:endParaRPr lang="fr-FR"/>
          </a:p>
        </p:txBody>
      </p:sp>
    </p:spTree>
    <p:extLst>
      <p:ext uri="{BB962C8B-B14F-4D97-AF65-F5344CB8AC3E}">
        <p14:creationId xmlns:p14="http://schemas.microsoft.com/office/powerpoint/2010/main" val="4168433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47</a:t>
            </a:fld>
            <a:endParaRPr lang="fr-FR"/>
          </a:p>
        </p:txBody>
      </p:sp>
    </p:spTree>
    <p:extLst>
      <p:ext uri="{BB962C8B-B14F-4D97-AF65-F5344CB8AC3E}">
        <p14:creationId xmlns:p14="http://schemas.microsoft.com/office/powerpoint/2010/main" val="2135218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48</a:t>
            </a:fld>
            <a:endParaRPr lang="fr-FR"/>
          </a:p>
        </p:txBody>
      </p:sp>
    </p:spTree>
    <p:extLst>
      <p:ext uri="{BB962C8B-B14F-4D97-AF65-F5344CB8AC3E}">
        <p14:creationId xmlns:p14="http://schemas.microsoft.com/office/powerpoint/2010/main" val="1519903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Look </a:t>
            </a:r>
            <a:r>
              <a:rPr lang="fr-FR" dirty="0" err="1"/>
              <a:t>June</a:t>
            </a:r>
            <a:r>
              <a:rPr lang="fr-FR" dirty="0"/>
              <a:t> 2016 EFSA meeting at https://www.youtube.com/watch?v=TcD2HILOLXc </a:t>
            </a:r>
          </a:p>
          <a:p>
            <a:r>
              <a:rPr lang="fr-FR" dirty="0" err="1"/>
              <a:t>Even</a:t>
            </a:r>
            <a:r>
              <a:rPr lang="fr-FR" dirty="0"/>
              <a:t> </a:t>
            </a:r>
            <a:r>
              <a:rPr lang="fr-FR" dirty="0" err="1"/>
              <a:t>paternal</a:t>
            </a:r>
            <a:r>
              <a:rPr lang="fr-FR" baseline="0" dirty="0"/>
              <a:t> nutrition </a:t>
            </a:r>
            <a:r>
              <a:rPr lang="fr-FR" baseline="0" dirty="0" err="1"/>
              <a:t>can</a:t>
            </a:r>
            <a:r>
              <a:rPr lang="fr-FR" baseline="0" dirty="0"/>
              <a:t> influence </a:t>
            </a:r>
            <a:r>
              <a:rPr lang="fr-FR" baseline="0" dirty="0" err="1"/>
              <a:t>phenotype</a:t>
            </a:r>
            <a:r>
              <a:rPr lang="fr-FR" baseline="0" dirty="0"/>
              <a:t> and DNA </a:t>
            </a:r>
            <a:r>
              <a:rPr lang="fr-FR" baseline="0" dirty="0" err="1"/>
              <a:t>methylation</a:t>
            </a:r>
            <a:r>
              <a:rPr lang="fr-FR" baseline="0" dirty="0"/>
              <a:t> of </a:t>
            </a:r>
            <a:r>
              <a:rPr lang="fr-FR" baseline="0" dirty="0" err="1"/>
              <a:t>offspring</a:t>
            </a:r>
            <a:r>
              <a:rPr lang="fr-FR" baseline="0" dirty="0"/>
              <a:t>.</a:t>
            </a:r>
          </a:p>
          <a:p>
            <a:endParaRPr lang="fr-FR" baseline="0" dirty="0"/>
          </a:p>
          <a:p>
            <a:r>
              <a:rPr lang="fr-FR" baseline="0" dirty="0"/>
              <a:t>Non </a:t>
            </a:r>
            <a:r>
              <a:rPr lang="fr-FR" baseline="0" dirty="0" err="1"/>
              <a:t>coding</a:t>
            </a:r>
            <a:r>
              <a:rPr lang="fr-FR" baseline="0" dirty="0"/>
              <a:t> </a:t>
            </a:r>
            <a:r>
              <a:rPr lang="fr-FR" baseline="0" dirty="0" err="1"/>
              <a:t>regions</a:t>
            </a:r>
            <a:r>
              <a:rPr lang="fr-FR" baseline="0" dirty="0"/>
              <a:t> and RNA are of </a:t>
            </a:r>
            <a:r>
              <a:rPr lang="fr-FR" baseline="0" dirty="0" err="1"/>
              <a:t>utmost</a:t>
            </a:r>
            <a:r>
              <a:rPr lang="fr-FR" baseline="0" dirty="0"/>
              <a:t> importance due to off-</a:t>
            </a:r>
            <a:r>
              <a:rPr lang="fr-FR" baseline="0" dirty="0" err="1"/>
              <a:t>targets</a:t>
            </a:r>
            <a:r>
              <a:rPr lang="fr-FR" baseline="0" dirty="0"/>
              <a:t> issues and </a:t>
            </a:r>
            <a:r>
              <a:rPr lang="fr-FR" baseline="0" dirty="0" err="1"/>
              <a:t>unexpected</a:t>
            </a:r>
            <a:r>
              <a:rPr lang="fr-FR" baseline="0" dirty="0"/>
              <a:t> </a:t>
            </a:r>
            <a:r>
              <a:rPr lang="fr-FR" baseline="0" dirty="0" err="1"/>
              <a:t>effects</a:t>
            </a:r>
            <a:r>
              <a:rPr lang="fr-FR" baseline="0" dirty="0"/>
              <a:t> of </a:t>
            </a:r>
            <a:r>
              <a:rPr lang="fr-FR" baseline="0" dirty="0" err="1"/>
              <a:t>gene</a:t>
            </a:r>
            <a:r>
              <a:rPr lang="fr-FR" baseline="0" dirty="0"/>
              <a:t> </a:t>
            </a:r>
            <a:r>
              <a:rPr lang="fr-FR" baseline="0" dirty="0" err="1"/>
              <a:t>regulation</a:t>
            </a:r>
            <a:endParaRPr lang="fr-FR" baseline="0" dirty="0"/>
          </a:p>
          <a:p>
            <a:r>
              <a:rPr lang="fr-FR" baseline="0" dirty="0" err="1"/>
              <a:t>Ramesh</a:t>
            </a:r>
            <a:r>
              <a:rPr lang="fr-FR" baseline="0" dirty="0"/>
              <a:t> 2013 Mol </a:t>
            </a:r>
            <a:r>
              <a:rPr lang="fr-FR" baseline="0" dirty="0" err="1"/>
              <a:t>Biotech</a:t>
            </a:r>
            <a:r>
              <a:rPr lang="fr-FR" baseline="0" dirty="0"/>
              <a:t> 55(1): </a:t>
            </a:r>
            <a:r>
              <a:rPr lang="en-US" dirty="0"/>
              <a:t>87-100</a:t>
            </a:r>
            <a:endParaRPr lang="fr-FR" baseline="0" dirty="0"/>
          </a:p>
          <a:p>
            <a:r>
              <a:rPr lang="fr-FR" baseline="0" dirty="0"/>
              <a:t>Li et al. 2015 PNAS  112(47): </a:t>
            </a:r>
            <a:r>
              <a:rPr lang="en-US" dirty="0"/>
              <a:t>14728-14733</a:t>
            </a:r>
          </a:p>
          <a:p>
            <a:r>
              <a:rPr lang="en-US" dirty="0"/>
              <a:t>Turco et al. 2013 Frontiers in plant genetics and genomics 4 Art170</a:t>
            </a:r>
          </a:p>
          <a:p>
            <a:endParaRPr lang="en-US" dirty="0"/>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49</a:t>
            </a:fld>
            <a:endParaRPr lang="en-US"/>
          </a:p>
        </p:txBody>
      </p:sp>
    </p:spTree>
    <p:extLst>
      <p:ext uri="{BB962C8B-B14F-4D97-AF65-F5344CB8AC3E}">
        <p14:creationId xmlns:p14="http://schemas.microsoft.com/office/powerpoint/2010/main" val="351003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a:t>
            </a:fld>
            <a:endParaRPr lang="fr-FR"/>
          </a:p>
        </p:txBody>
      </p:sp>
    </p:spTree>
    <p:extLst>
      <p:ext uri="{BB962C8B-B14F-4D97-AF65-F5344CB8AC3E}">
        <p14:creationId xmlns:p14="http://schemas.microsoft.com/office/powerpoint/2010/main" val="1063681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50</a:t>
            </a:fld>
            <a:endParaRPr lang="fr-FR"/>
          </a:p>
        </p:txBody>
      </p:sp>
    </p:spTree>
    <p:extLst>
      <p:ext uri="{BB962C8B-B14F-4D97-AF65-F5344CB8AC3E}">
        <p14:creationId xmlns:p14="http://schemas.microsoft.com/office/powerpoint/2010/main" val="1372231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noProof="0" dirty="0"/>
          </a:p>
          <a:p>
            <a:r>
              <a:rPr lang="en-US" noProof="0" dirty="0"/>
              <a:t>Beyond the impossible</a:t>
            </a:r>
            <a:r>
              <a:rPr lang="en-US" baseline="0" noProof="0" dirty="0"/>
              <a:t> </a:t>
            </a:r>
            <a:r>
              <a:rPr lang="en-US" noProof="0" dirty="0"/>
              <a:t>obligation to GMO developers to mandatorily introduce signature into their GMOs.</a:t>
            </a:r>
          </a:p>
          <a:p>
            <a:endParaRPr lang="en-US" noProof="0" dirty="0"/>
          </a:p>
          <a:p>
            <a:r>
              <a:rPr lang="en-US" noProof="0" dirty="0"/>
              <a:t>Do not be confused by the wording, numerous parts of methods</a:t>
            </a:r>
            <a:r>
              <a:rPr lang="en-US" baseline="0" noProof="0" dirty="0"/>
              <a:t> to know what you have in a sample are relatively easy to use or develop.</a:t>
            </a:r>
            <a:endParaRPr lang="en-US" noProof="0" dirty="0"/>
          </a:p>
          <a:p>
            <a:endParaRPr lang="en-US" noProof="0" dirty="0"/>
          </a:p>
          <a:p>
            <a:r>
              <a:rPr lang="en-US" noProof="0" dirty="0"/>
              <a:t>Data have to accumulated in e.g. </a:t>
            </a:r>
            <a:r>
              <a:rPr lang="en-US" noProof="0" dirty="0" err="1"/>
              <a:t>Euginius</a:t>
            </a:r>
            <a:r>
              <a:rPr lang="en-US" noProof="0" dirty="0"/>
              <a:t> database http://www.euginius.eu/euginius/pages/home.jsf and GMDD http://gmdd.shgmo.org/ and/or </a:t>
            </a:r>
            <a:r>
              <a:rPr lang="en-US" noProof="0" dirty="0" err="1"/>
              <a:t>Genbank</a:t>
            </a:r>
            <a:r>
              <a:rPr lang="en-US" noProof="0" dirty="0"/>
              <a:t>… depending</a:t>
            </a:r>
            <a:r>
              <a:rPr lang="en-US" baseline="0" noProof="0" dirty="0"/>
              <a:t> on the data.</a:t>
            </a:r>
          </a:p>
          <a:p>
            <a:endParaRPr lang="en-US" baseline="0" noProof="0" dirty="0"/>
          </a:p>
          <a:p>
            <a:r>
              <a:rPr lang="en-US" baseline="0" noProof="0" dirty="0"/>
              <a:t>As for any complex detection, several strategies have be combined through e.g. the “matrix approach” with or without the help of DSS (Decision Support System).</a:t>
            </a:r>
          </a:p>
          <a:p>
            <a:r>
              <a:rPr lang="en-US" baseline="0" noProof="0" dirty="0"/>
              <a:t>Holst-Jensen et al. 2012 Biotech advances. </a:t>
            </a:r>
            <a:r>
              <a:rPr lang="en-US" noProof="0" dirty="0"/>
              <a:t>30(6):1318–35</a:t>
            </a:r>
            <a:r>
              <a:rPr lang="en-US" baseline="0" noProof="0" dirty="0"/>
              <a:t>.  </a:t>
            </a:r>
          </a:p>
          <a:p>
            <a:r>
              <a:rPr lang="en-US" baseline="0" noProof="0" dirty="0"/>
              <a:t>Holst-Jensen et al. 2016  </a:t>
            </a:r>
            <a:r>
              <a:rPr lang="en-US" dirty="0"/>
              <a:t>Anal. </a:t>
            </a:r>
            <a:r>
              <a:rPr lang="en-US" dirty="0" err="1"/>
              <a:t>Bioanal</a:t>
            </a:r>
            <a:r>
              <a:rPr lang="en-US" dirty="0"/>
              <a:t>. Chem. 408(17): 4595–4614</a:t>
            </a:r>
          </a:p>
          <a:p>
            <a:endParaRPr lang="en-US" dirty="0"/>
          </a:p>
          <a:p>
            <a:endParaRPr lang="en-US" noProof="0" dirty="0"/>
          </a:p>
          <a:p>
            <a:r>
              <a:rPr lang="en-US" noProof="0" dirty="0"/>
              <a:t>Signature to be determined as for cancer, where several patterns could be distinguished (see for instance</a:t>
            </a:r>
            <a:endParaRPr lang="en-US" dirty="0"/>
          </a:p>
          <a:p>
            <a:r>
              <a:rPr lang="en-US" dirty="0" err="1"/>
              <a:t>Ehrich</a:t>
            </a:r>
            <a:r>
              <a:rPr lang="en-US" dirty="0"/>
              <a:t> et al., 2005 </a:t>
            </a:r>
          </a:p>
          <a:p>
            <a:r>
              <a:rPr lang="en-US" dirty="0" err="1"/>
              <a:t>Gravina</a:t>
            </a:r>
            <a:r>
              <a:rPr lang="en-US" dirty="0"/>
              <a:t> et al., 2015 </a:t>
            </a:r>
          </a:p>
          <a:p>
            <a:r>
              <a:rPr lang="en-US" dirty="0"/>
              <a:t>Laird, 2003 </a:t>
            </a:r>
          </a:p>
          <a:p>
            <a:r>
              <a:rPr lang="en-US" dirty="0"/>
              <a:t>Shen and </a:t>
            </a:r>
            <a:r>
              <a:rPr lang="en-US" dirty="0" err="1"/>
              <a:t>Waterland</a:t>
            </a:r>
            <a:r>
              <a:rPr lang="en-US" dirty="0"/>
              <a:t>, 2007 </a:t>
            </a:r>
          </a:p>
          <a:p>
            <a:r>
              <a:rPr lang="en-US" dirty="0"/>
              <a:t>Suzuki and Bird, 2008 )</a:t>
            </a:r>
          </a:p>
          <a:p>
            <a:endParaRPr lang="en-US" dirty="0"/>
          </a:p>
          <a:p>
            <a:r>
              <a:rPr lang="en-US" dirty="0"/>
              <a:t>Polymorphism and epigenetics patterns</a:t>
            </a:r>
          </a:p>
          <a:p>
            <a:r>
              <a:rPr lang="en-US" dirty="0" err="1"/>
              <a:t>Mendizabal</a:t>
            </a:r>
            <a:r>
              <a:rPr lang="en-US" dirty="0"/>
              <a:t> et al. 2014 Integrative and Comparative Biology 54(1): 31-42</a:t>
            </a:r>
          </a:p>
          <a:p>
            <a:endParaRPr lang="en-US" dirty="0"/>
          </a:p>
          <a:p>
            <a:r>
              <a:rPr lang="en-US" dirty="0"/>
              <a:t>All additional use of </a:t>
            </a:r>
            <a:r>
              <a:rPr lang="en-US" dirty="0" err="1"/>
              <a:t>Crispr</a:t>
            </a:r>
            <a:r>
              <a:rPr lang="en-US" dirty="0"/>
              <a:t> (and more generally speaking all DNA changes such as DNA insertion) could induce </a:t>
            </a:r>
            <a:r>
              <a:rPr lang="en-US" dirty="0" err="1"/>
              <a:t>epigentics</a:t>
            </a:r>
            <a:r>
              <a:rPr lang="en-US" dirty="0"/>
              <a:t> changes able to provide part of a signature at least for mammals (the best studies organisms) Sullivan et al. 2015 Biochemistry and Biophysics Reports 2: 143-152</a:t>
            </a:r>
          </a:p>
          <a:p>
            <a:endParaRPr lang="en-US" dirty="0"/>
          </a:p>
          <a:p>
            <a:r>
              <a:rPr lang="en-US" dirty="0"/>
              <a:t>Huge work to be performed before a safe use of </a:t>
            </a:r>
            <a:r>
              <a:rPr lang="en-US" dirty="0" err="1"/>
              <a:t>Crispr</a:t>
            </a:r>
            <a:r>
              <a:rPr lang="en-US" dirty="0"/>
              <a:t>. </a:t>
            </a:r>
            <a:r>
              <a:rPr lang="en-US" dirty="0" err="1"/>
              <a:t>Hille</a:t>
            </a:r>
            <a:r>
              <a:rPr lang="en-US" dirty="0"/>
              <a:t> and </a:t>
            </a:r>
            <a:r>
              <a:rPr lang="en-US" dirty="0" err="1"/>
              <a:t>Charpentier</a:t>
            </a:r>
            <a:r>
              <a:rPr lang="en-US" dirty="0"/>
              <a:t> 2016 Philosophical Transactions of the Royal Society B-Biological Sciences. 371: 1707</a:t>
            </a:r>
          </a:p>
          <a:p>
            <a:endParaRPr lang="en-US" dirty="0"/>
          </a:p>
          <a:p>
            <a:r>
              <a:rPr lang="en-US" noProof="0" dirty="0"/>
              <a:t>If we remind the FP5, FP6 and FP7 EU research funding for GMOs, clearly</a:t>
            </a:r>
            <a:r>
              <a:rPr lang="en-US" baseline="0" noProof="0" dirty="0"/>
              <a:t> a political decision has been taken to avoid to provide detection / identification / quantification tools.</a:t>
            </a:r>
          </a:p>
          <a:p>
            <a:endParaRPr lang="en-US" baseline="0" noProof="0" dirty="0"/>
          </a:p>
          <a:p>
            <a:r>
              <a:rPr lang="en-US" baseline="0" noProof="0" dirty="0"/>
              <a:t>Taking the former old GMOs ways to cover this issue of ‘traceability’ would have provide solutions…</a:t>
            </a:r>
            <a:endParaRPr lang="en-US" noProof="0"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51</a:t>
            </a:fld>
            <a:endParaRPr lang="en-US"/>
          </a:p>
        </p:txBody>
      </p:sp>
    </p:spTree>
    <p:extLst>
      <p:ext uri="{BB962C8B-B14F-4D97-AF65-F5344CB8AC3E}">
        <p14:creationId xmlns:p14="http://schemas.microsoft.com/office/powerpoint/2010/main" val="3665990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52</a:t>
            </a:fld>
            <a:endParaRPr lang="fr-FR"/>
          </a:p>
        </p:txBody>
      </p:sp>
    </p:spTree>
    <p:extLst>
      <p:ext uri="{BB962C8B-B14F-4D97-AF65-F5344CB8AC3E}">
        <p14:creationId xmlns:p14="http://schemas.microsoft.com/office/powerpoint/2010/main" val="3895515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53</a:t>
            </a:fld>
            <a:endParaRPr lang="fr-FR"/>
          </a:p>
        </p:txBody>
      </p:sp>
    </p:spTree>
    <p:extLst>
      <p:ext uri="{BB962C8B-B14F-4D97-AF65-F5344CB8AC3E}">
        <p14:creationId xmlns:p14="http://schemas.microsoft.com/office/powerpoint/2010/main" val="257048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Par exemple on vient très récemment de découvrir que 1% du génome du maïs, résidant dans la chromatine ouverte, serait responsable d’au moins 40% des variations phénotypiques des traits agronomiques de cette espèce (Rodgers-</a:t>
            </a:r>
            <a:r>
              <a:rPr lang="fr-FR" sz="1200" kern="1200" dirty="0" err="1">
                <a:solidFill>
                  <a:schemeClr val="tx1"/>
                </a:solidFill>
                <a:effectLst/>
                <a:latin typeface="+mn-lt"/>
                <a:ea typeface="+mn-ea"/>
                <a:cs typeface="+mn-cs"/>
              </a:rPr>
              <a:t>Melnick</a:t>
            </a:r>
            <a:r>
              <a:rPr lang="fr-FR" sz="1200" kern="1200" dirty="0">
                <a:solidFill>
                  <a:schemeClr val="tx1"/>
                </a:solidFill>
                <a:effectLst/>
                <a:latin typeface="+mn-lt"/>
                <a:ea typeface="+mn-ea"/>
                <a:cs typeface="+mn-cs"/>
              </a:rPr>
              <a:t> et al., 2016). Parmi ces 98% de matière noire… Observations similaires de réseaux de régulation importants dans le génome humain (Chi, 2016; </a:t>
            </a:r>
            <a:r>
              <a:rPr lang="fr-FR" sz="1200" kern="1200" dirty="0" err="1">
                <a:solidFill>
                  <a:schemeClr val="tx1"/>
                </a:solidFill>
                <a:effectLst/>
                <a:latin typeface="+mn-lt"/>
                <a:ea typeface="+mn-ea"/>
                <a:cs typeface="+mn-cs"/>
              </a:rPr>
              <a:t>Fulco</a:t>
            </a:r>
            <a:r>
              <a:rPr lang="fr-FR" sz="1200" kern="1200" dirty="0">
                <a:solidFill>
                  <a:schemeClr val="tx1"/>
                </a:solidFill>
                <a:effectLst/>
                <a:latin typeface="+mn-lt"/>
                <a:ea typeface="+mn-ea"/>
                <a:cs typeface="+mn-cs"/>
              </a:rPr>
              <a:t> et al., 2016).</a:t>
            </a:r>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54</a:t>
            </a:fld>
            <a:endParaRPr lang="en-US"/>
          </a:p>
        </p:txBody>
      </p:sp>
    </p:spTree>
    <p:extLst>
      <p:ext uri="{BB962C8B-B14F-4D97-AF65-F5344CB8AC3E}">
        <p14:creationId xmlns:p14="http://schemas.microsoft.com/office/powerpoint/2010/main" val="398826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55</a:t>
            </a:fld>
            <a:endParaRPr lang="fr-FR"/>
          </a:p>
        </p:txBody>
      </p:sp>
    </p:spTree>
    <p:extLst>
      <p:ext uri="{BB962C8B-B14F-4D97-AF65-F5344CB8AC3E}">
        <p14:creationId xmlns:p14="http://schemas.microsoft.com/office/powerpoint/2010/main" val="1039860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Société </a:t>
            </a:r>
            <a:r>
              <a:rPr lang="fr-FR" dirty="0" err="1"/>
              <a:t>Genta</a:t>
            </a:r>
            <a:r>
              <a:rPr lang="fr-FR" dirty="0"/>
              <a:t>: 1 milliard US$ d’essais cliniques avant la faillite à cause du produit </a:t>
            </a:r>
            <a:r>
              <a:rPr lang="fr-FR" dirty="0" err="1"/>
              <a:t>Genasense</a:t>
            </a:r>
            <a:r>
              <a:rPr lang="fr-FR" dirty="0"/>
              <a:t> (mauvaise interprétation initiale des premiers résultats)</a:t>
            </a: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56</a:t>
            </a:fld>
            <a:endParaRPr lang="fr-FR"/>
          </a:p>
        </p:txBody>
      </p:sp>
    </p:spTree>
    <p:extLst>
      <p:ext uri="{BB962C8B-B14F-4D97-AF65-F5344CB8AC3E}">
        <p14:creationId xmlns:p14="http://schemas.microsoft.com/office/powerpoint/2010/main" val="4285711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57</a:t>
            </a:fld>
            <a:endParaRPr lang="fr-FR"/>
          </a:p>
        </p:txBody>
      </p:sp>
    </p:spTree>
    <p:extLst>
      <p:ext uri="{BB962C8B-B14F-4D97-AF65-F5344CB8AC3E}">
        <p14:creationId xmlns:p14="http://schemas.microsoft.com/office/powerpoint/2010/main" val="522705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58</a:t>
            </a:fld>
            <a:endParaRPr lang="fr-FR"/>
          </a:p>
        </p:txBody>
      </p:sp>
    </p:spTree>
    <p:extLst>
      <p:ext uri="{BB962C8B-B14F-4D97-AF65-F5344CB8AC3E}">
        <p14:creationId xmlns:p14="http://schemas.microsoft.com/office/powerpoint/2010/main" val="3043945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59</a:t>
            </a:fld>
            <a:endParaRPr lang="fr-FR"/>
          </a:p>
        </p:txBody>
      </p:sp>
    </p:spTree>
    <p:extLst>
      <p:ext uri="{BB962C8B-B14F-4D97-AF65-F5344CB8AC3E}">
        <p14:creationId xmlns:p14="http://schemas.microsoft.com/office/powerpoint/2010/main" val="197722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6</a:t>
            </a:fld>
            <a:endParaRPr lang="en-US"/>
          </a:p>
        </p:txBody>
      </p:sp>
    </p:spTree>
    <p:extLst>
      <p:ext uri="{BB962C8B-B14F-4D97-AF65-F5344CB8AC3E}">
        <p14:creationId xmlns:p14="http://schemas.microsoft.com/office/powerpoint/2010/main" val="1643738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Bertheau 2016, </a:t>
            </a:r>
            <a:r>
              <a:rPr lang="fr-FR" sz="1200" b="0" i="0" u="none" strike="noStrike" kern="1200" baseline="0" dirty="0" err="1">
                <a:solidFill>
                  <a:schemeClr val="tx1"/>
                </a:solidFill>
                <a:latin typeface="+mn-lt"/>
                <a:ea typeface="+mn-ea"/>
                <a:cs typeface="+mn-cs"/>
              </a:rPr>
              <a:t>Feeding</a:t>
            </a:r>
            <a:r>
              <a:rPr lang="fr-FR" sz="1200" b="0" i="0" u="none" strike="noStrike" kern="1200" baseline="0" dirty="0">
                <a:solidFill>
                  <a:schemeClr val="tx1"/>
                </a:solidFill>
                <a:latin typeface="+mn-lt"/>
                <a:ea typeface="+mn-ea"/>
                <a:cs typeface="+mn-cs"/>
              </a:rPr>
              <a:t> the world: Are biotechnologies the solution?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This apparent stability hides important contrasts, however. In several developed countries such as the USA, France and Australia the area of arable surfaces has decreased over the last decades due to urbanization, reforestation, rural depopulation or drought. China is an example of those countries which should re-conquer fields polluted by fertilizers, acid and alumina chemicals, as well as by extraction activities (Kong 2014). Overall, 6.4 × 106 km2 of arable lands were abandoned in at least 34 countries (</a:t>
            </a:r>
            <a:r>
              <a:rPr lang="en-US" sz="1200" b="0" i="0" u="none" strike="noStrike" kern="1200" baseline="0" dirty="0" err="1">
                <a:solidFill>
                  <a:schemeClr val="tx1"/>
                </a:solidFill>
                <a:latin typeface="+mn-lt"/>
                <a:ea typeface="+mn-ea"/>
                <a:cs typeface="+mn-cs"/>
              </a:rPr>
              <a:t>Rudel</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2009; Alcantara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2013).</a:t>
            </a:r>
          </a:p>
          <a:p>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In addition to the effect on the volatility of the prices, on the food safety and on the doubling of the quantity of calories transported between 1986 and 2009, a recent study on international trade highlighted a reduction in water use efficiency (</a:t>
            </a:r>
            <a:r>
              <a:rPr lang="en-US" sz="1200" b="0" i="0" u="none" strike="noStrike" kern="1200" baseline="0" dirty="0" err="1">
                <a:solidFill>
                  <a:schemeClr val="tx1"/>
                </a:solidFill>
                <a:latin typeface="+mn-lt"/>
                <a:ea typeface="+mn-ea"/>
                <a:cs typeface="+mn-cs"/>
              </a:rPr>
              <a:t>D’Odorico</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2014). The new revolution intended to cope with new droughts could be used only to fill in the past deficiencies of agricultural practices and varieties with regards to the water use efficiency. The varietal improvement in the USA also seems to have been associated with a greater sensitivity to the drought</a:t>
            </a:r>
          </a:p>
          <a:p>
            <a:r>
              <a:rPr lang="en-US" sz="1200" b="0" i="0" u="none" strike="noStrike" kern="1200" baseline="0" dirty="0">
                <a:solidFill>
                  <a:schemeClr val="tx1"/>
                </a:solidFill>
                <a:latin typeface="+mn-lt"/>
                <a:ea typeface="+mn-ea"/>
                <a:cs typeface="+mn-cs"/>
              </a:rPr>
              <a:t>(Lobell 2014; Lobell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2014; Ort &amp; Long 2014).</a:t>
            </a:r>
            <a:endParaRPr lang="en-US" dirty="0"/>
          </a:p>
          <a:p>
            <a:r>
              <a:rPr lang="en-US" dirty="0"/>
              <a:t>More generally, the sensitivity of the crop plants to the drought seems to be largely underestimated (Bartlett et al. 2014), highlighting the limits of the varietal improvements when only one goal, the output, is taken into account. A more global solution, taking into account the resilience capacities in a changing environment, appears to be necessary although this strategy looks difficult to follow. It also underlines the risk of the current plant breeding strategies with a high turnover of cultivars as it is market driven. Recent results concerning the plant’s ‘memory’ of drought episodes introduce new questions (</a:t>
            </a:r>
            <a:r>
              <a:rPr lang="en-US" dirty="0" err="1"/>
              <a:t>Caldeira</a:t>
            </a:r>
            <a:r>
              <a:rPr lang="en-US" dirty="0"/>
              <a:t> et al. 2014).</a:t>
            </a:r>
          </a:p>
          <a:p>
            <a:r>
              <a:rPr lang="fr-FR" dirty="0"/>
              <a:t>…</a:t>
            </a:r>
            <a:r>
              <a:rPr lang="en-US" dirty="0"/>
              <a:t>/…</a:t>
            </a:r>
          </a:p>
          <a:p>
            <a:r>
              <a:rPr lang="en-US" sz="1200" b="0" i="0" u="none" strike="noStrike" kern="1200" baseline="0" dirty="0">
                <a:solidFill>
                  <a:schemeClr val="tx1"/>
                </a:solidFill>
                <a:latin typeface="+mn-lt"/>
                <a:ea typeface="+mn-ea"/>
                <a:cs typeface="+mn-cs"/>
              </a:rPr>
              <a:t>The complex physiological mechanisms are still poorly known and especially badly controlled (Richards 2006). One species can be tolerant thanks to moisture stored in the ground, whereas another may rely on rainwater.</a:t>
            </a:r>
          </a:p>
          <a:p>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This difficulty in understanding drought and of proposing tolerant varieties through some genes is particularly visible with the varieties and biotechnologies issued, proposed by Monsanto, Syngenta or Pioneer Hi-Bred. The framework of the evaluation of such plants still remains to be defined (</a:t>
            </a:r>
            <a:r>
              <a:rPr lang="en-US" sz="1200" b="0" i="0" u="none" strike="noStrike" kern="1200" baseline="0" dirty="0" err="1">
                <a:solidFill>
                  <a:schemeClr val="tx1"/>
                </a:solidFill>
                <a:latin typeface="+mn-lt"/>
                <a:ea typeface="+mn-ea"/>
                <a:cs typeface="+mn-cs"/>
              </a:rPr>
              <a:t>Nickson</a:t>
            </a:r>
            <a:r>
              <a:rPr lang="en-US" sz="1200" b="0" i="0" u="none" strike="noStrike" kern="1200" baseline="0" dirty="0">
                <a:solidFill>
                  <a:schemeClr val="tx1"/>
                </a:solidFill>
                <a:latin typeface="+mn-lt"/>
                <a:ea typeface="+mn-ea"/>
                <a:cs typeface="+mn-cs"/>
              </a:rPr>
              <a:t> 2008). Although Syngenta had promised a 15% improvement in drought tolerance, in the few cases tested in the USA these firms could not improve this tolerance to over 5–6%. At the same time, new varieties bred by the CIMMYT (International Maize and Wheat</a:t>
            </a:r>
          </a:p>
          <a:p>
            <a:r>
              <a:rPr lang="en-US" sz="1200" b="0" i="0" u="none" strike="noStrike" kern="1200" baseline="0" dirty="0">
                <a:solidFill>
                  <a:schemeClr val="tx1"/>
                </a:solidFill>
                <a:latin typeface="+mn-lt"/>
                <a:ea typeface="+mn-ea"/>
                <a:cs typeface="+mn-cs"/>
              </a:rPr>
              <a:t>Improvement Center) according to conventional plant breeding allowed improvements of output from 10 to 34% in Africa (Tollefson 2011). A recent study also showed that conventional selection could provide more </a:t>
            </a:r>
            <a:r>
              <a:rPr lang="fr-FR" sz="1200" b="0" i="0" u="none" strike="noStrike" kern="1200" baseline="0" dirty="0" err="1">
                <a:solidFill>
                  <a:schemeClr val="tx1"/>
                </a:solidFill>
                <a:latin typeface="+mn-lt"/>
                <a:ea typeface="+mn-ea"/>
                <a:cs typeface="+mn-cs"/>
              </a:rPr>
              <a:t>tolerant</a:t>
            </a:r>
            <a:r>
              <a:rPr lang="fr-FR" sz="1200" b="0" i="0" u="none" strike="noStrike" kern="1200" baseline="0" dirty="0">
                <a:solidFill>
                  <a:schemeClr val="tx1"/>
                </a:solidFill>
                <a:latin typeface="+mn-lt"/>
                <a:ea typeface="+mn-ea"/>
                <a:cs typeface="+mn-cs"/>
              </a:rPr>
              <a:t> plants more </a:t>
            </a:r>
            <a:r>
              <a:rPr lang="fr-FR" sz="1200" b="0" i="0" u="none" strike="noStrike" kern="1200" baseline="0" dirty="0" err="1">
                <a:solidFill>
                  <a:schemeClr val="tx1"/>
                </a:solidFill>
                <a:latin typeface="+mn-lt"/>
                <a:ea typeface="+mn-ea"/>
                <a:cs typeface="+mn-cs"/>
              </a:rPr>
              <a:t>quickly</a:t>
            </a:r>
            <a:r>
              <a:rPr lang="fr-FR" sz="1200" b="0" i="0" u="none" strike="noStrike" kern="1200" baseline="0" dirty="0">
                <a:solidFill>
                  <a:schemeClr val="tx1"/>
                </a:solidFill>
                <a:latin typeface="+mn-lt"/>
                <a:ea typeface="+mn-ea"/>
                <a:cs typeface="+mn-cs"/>
              </a:rPr>
              <a:t> (La Rovere </a:t>
            </a:r>
            <a:r>
              <a:rPr lang="fr-FR" sz="1200" b="0" i="1" u="none" strike="noStrike" kern="1200" baseline="0" dirty="0">
                <a:solidFill>
                  <a:schemeClr val="tx1"/>
                </a:solidFill>
                <a:latin typeface="+mn-lt"/>
                <a:ea typeface="+mn-ea"/>
                <a:cs typeface="+mn-cs"/>
              </a:rPr>
              <a:t>et al</a:t>
            </a:r>
            <a:r>
              <a:rPr lang="fr-FR" sz="1200" b="0" i="0" u="none" strike="noStrike" kern="1200" baseline="0" dirty="0">
                <a:solidFill>
                  <a:schemeClr val="tx1"/>
                </a:solidFill>
                <a:latin typeface="+mn-lt"/>
                <a:ea typeface="+mn-ea"/>
                <a:cs typeface="+mn-cs"/>
              </a:rPr>
              <a:t>. 2014). </a:t>
            </a:r>
            <a:r>
              <a:rPr lang="en-US" sz="1200" b="0" i="0" u="none" strike="noStrike" kern="1200" baseline="0" dirty="0">
                <a:solidFill>
                  <a:schemeClr val="tx1"/>
                </a:solidFill>
                <a:latin typeface="+mn-lt"/>
                <a:ea typeface="+mn-ea"/>
                <a:cs typeface="+mn-cs"/>
              </a:rPr>
              <a:t>Consequently, the development costs of GM varieties tolerant to drought could prove to be prohibitive compared</a:t>
            </a:r>
          </a:p>
          <a:p>
            <a:r>
              <a:rPr lang="en-US" sz="1200" b="0" i="0" u="none" strike="noStrike" kern="1200" baseline="0" dirty="0">
                <a:solidFill>
                  <a:schemeClr val="tx1"/>
                </a:solidFill>
                <a:latin typeface="+mn-lt"/>
                <a:ea typeface="+mn-ea"/>
                <a:cs typeface="+mn-cs"/>
              </a:rPr>
              <a:t>to the traditional varietal selection.</a:t>
            </a:r>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60</a:t>
            </a:fld>
            <a:endParaRPr lang="fr-FR"/>
          </a:p>
        </p:txBody>
      </p:sp>
    </p:spTree>
    <p:extLst>
      <p:ext uri="{BB962C8B-B14F-4D97-AF65-F5344CB8AC3E}">
        <p14:creationId xmlns:p14="http://schemas.microsoft.com/office/powerpoint/2010/main" val="923890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61</a:t>
            </a:fld>
            <a:endParaRPr lang="fr-FR"/>
          </a:p>
        </p:txBody>
      </p:sp>
    </p:spTree>
    <p:extLst>
      <p:ext uri="{BB962C8B-B14F-4D97-AF65-F5344CB8AC3E}">
        <p14:creationId xmlns:p14="http://schemas.microsoft.com/office/powerpoint/2010/main" val="1367586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62</a:t>
            </a:fld>
            <a:endParaRPr lang="fr-FR"/>
          </a:p>
        </p:txBody>
      </p:sp>
    </p:spTree>
    <p:extLst>
      <p:ext uri="{BB962C8B-B14F-4D97-AF65-F5344CB8AC3E}">
        <p14:creationId xmlns:p14="http://schemas.microsoft.com/office/powerpoint/2010/main" val="1271905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63</a:t>
            </a:fld>
            <a:endParaRPr lang="fr-FR"/>
          </a:p>
        </p:txBody>
      </p:sp>
    </p:spTree>
    <p:extLst>
      <p:ext uri="{BB962C8B-B14F-4D97-AF65-F5344CB8AC3E}">
        <p14:creationId xmlns:p14="http://schemas.microsoft.com/office/powerpoint/2010/main" val="4023576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Effets </a:t>
            </a:r>
            <a:r>
              <a:rPr lang="fr-FR" sz="1200" kern="1200" dirty="0">
                <a:solidFill>
                  <a:schemeClr val="tx1"/>
                </a:solidFill>
                <a:effectLst/>
                <a:latin typeface="+mn-lt"/>
                <a:ea typeface="+mn-ea"/>
                <a:cs typeface="+mn-cs"/>
              </a:rPr>
              <a:t>dans les générations suivantes, même en l’absence de Cas9 et ARN guide, ce qui doit inciter à la prudence pour les </a:t>
            </a:r>
            <a:r>
              <a:rPr lang="fr-FR" sz="1200" kern="1200" dirty="0" err="1">
                <a:solidFill>
                  <a:schemeClr val="tx1"/>
                </a:solidFill>
                <a:effectLst/>
                <a:latin typeface="+mn-lt"/>
                <a:ea typeface="+mn-ea"/>
                <a:cs typeface="+mn-cs"/>
              </a:rPr>
              <a:t>knockin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gene</a:t>
            </a:r>
            <a:r>
              <a:rPr lang="fr-FR" sz="1200" kern="1200" dirty="0">
                <a:solidFill>
                  <a:schemeClr val="tx1"/>
                </a:solidFill>
                <a:effectLst/>
                <a:latin typeface="+mn-lt"/>
                <a:ea typeface="+mn-ea"/>
                <a:cs typeface="+mn-cs"/>
              </a:rPr>
              <a:t> drive (forçage génétique)… (Lin and Potter, 2016). D’ailleurs les premiers cas de résistance au </a:t>
            </a:r>
            <a:r>
              <a:rPr lang="fr-FR" sz="1200" kern="1200" dirty="0" err="1">
                <a:solidFill>
                  <a:schemeClr val="tx1"/>
                </a:solidFill>
                <a:effectLst/>
                <a:latin typeface="+mn-lt"/>
                <a:ea typeface="+mn-ea"/>
                <a:cs typeface="+mn-cs"/>
              </a:rPr>
              <a:t>gene</a:t>
            </a:r>
            <a:r>
              <a:rPr lang="fr-FR" sz="1200" kern="1200" dirty="0">
                <a:solidFill>
                  <a:schemeClr val="tx1"/>
                </a:solidFill>
                <a:effectLst/>
                <a:latin typeface="+mn-lt"/>
                <a:ea typeface="+mn-ea"/>
                <a:cs typeface="+mn-cs"/>
              </a:rPr>
              <a:t> drive sont déjà recensés (</a:t>
            </a:r>
            <a:r>
              <a:rPr lang="fr-FR" sz="1200" kern="1200" dirty="0" err="1">
                <a:solidFill>
                  <a:schemeClr val="tx1"/>
                </a:solidFill>
                <a:effectLst/>
                <a:latin typeface="+mn-lt"/>
                <a:ea typeface="+mn-ea"/>
                <a:cs typeface="+mn-cs"/>
              </a:rPr>
              <a:t>Callaway</a:t>
            </a:r>
            <a:r>
              <a:rPr lang="fr-FR" sz="1200" kern="1200" dirty="0">
                <a:solidFill>
                  <a:schemeClr val="tx1"/>
                </a:solidFill>
                <a:effectLst/>
                <a:latin typeface="+mn-lt"/>
                <a:ea typeface="+mn-ea"/>
                <a:cs typeface="+mn-cs"/>
              </a:rPr>
              <a:t>, 2017</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100 millions de US$ consacrés par le DARPA US (ministère de la Défense US)...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64</a:t>
            </a:fld>
            <a:endParaRPr lang="fr-FR"/>
          </a:p>
        </p:txBody>
      </p:sp>
    </p:spTree>
    <p:extLst>
      <p:ext uri="{BB962C8B-B14F-4D97-AF65-F5344CB8AC3E}">
        <p14:creationId xmlns:p14="http://schemas.microsoft.com/office/powerpoint/2010/main" val="2292196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Monde.fr </a:t>
            </a:r>
          </a:p>
          <a:p>
            <a:r>
              <a:rPr lang="fr-FR" dirty="0"/>
              <a:t>jeudi 26 mai 2016 </a:t>
            </a:r>
          </a:p>
          <a:p>
            <a:r>
              <a:rPr lang="fr-FR" dirty="0"/>
              <a:t>Zika, dengue : le prix payé pour l'abandon de la lutte contre les moustiques</a:t>
            </a:r>
          </a:p>
          <a:p>
            <a:r>
              <a:rPr lang="fr-FR" b="1" dirty="0"/>
              <a:t>Dans un entretien au « Monde », un spécialiste de l'OMS rappelle que les mesures antivectorielles du passé étaient couronnées de succès. </a:t>
            </a:r>
            <a:r>
              <a:rPr lang="fr-FR" b="1" dirty="0">
                <a:hlinkClick r:id="rId3"/>
              </a:rPr>
              <a:t>http://www.lemonde.fr.proxy.mnhn.fr/planete/article/2016/05/26/zika-dengue-le-prix-paye-pour-l-abandon-de-la-lutte-antimoustiques_4927175_3244.html</a:t>
            </a:r>
            <a:r>
              <a:rPr lang="fr-FR" b="1" dirty="0"/>
              <a:t> </a:t>
            </a:r>
          </a:p>
          <a:p>
            <a:r>
              <a:rPr lang="fr-FR" dirty="0"/>
              <a:t>Dans son allocution d'ouverture de la 69eAssemblée mondiale de la santé, lundi23mai, la directrice générale de l'Organisation mondiale de la santé (OMS) a évoqué les épidémies de Zika et de dengue, et la menace du Chikungunya, auxquelles on pourrait ajouter celle de la fièvre jaune qui s'étend en Afrique. Le Dr Margaret Chan a parlé du </a:t>
            </a:r>
            <a:r>
              <a:rPr lang="fr-FR" i="1" dirty="0">
                <a:effectLst/>
              </a:rPr>
              <a:t>«prix payé pour un échec massif de la politique qui a laissé tomber le contrôle des moustiques au cours des années 1970» </a:t>
            </a:r>
            <a:r>
              <a:rPr lang="fr-FR" dirty="0"/>
              <a:t>. Coordinateur pour l'écologie et la gestion des vecteurs au département pour le contrôle des maladies tropicales négligées à l'OMS, le Dr Raman </a:t>
            </a:r>
            <a:r>
              <a:rPr lang="fr-FR" dirty="0" err="1"/>
              <a:t>Velayudhanrevient</a:t>
            </a:r>
            <a:r>
              <a:rPr lang="fr-FR" dirty="0"/>
              <a:t> sur la lutte contre les maladies transmises par les insectes.</a:t>
            </a:r>
          </a:p>
          <a:p>
            <a:r>
              <a:rPr lang="fr-FR" b="1" i="1" dirty="0">
                <a:effectLst/>
              </a:rPr>
              <a:t>Quelle a été la politique antivectorielle avant les années 1970 et quels facteurs ont entraîné un changement dans ce domaine? </a:t>
            </a:r>
            <a:endParaRPr lang="fr-FR" dirty="0"/>
          </a:p>
          <a:p>
            <a:r>
              <a:rPr lang="fr-FR" b="1" i="1" dirty="0">
                <a:effectLst/>
              </a:rPr>
              <a:t>Raman </a:t>
            </a:r>
            <a:r>
              <a:rPr lang="fr-FR" b="1" i="1" dirty="0" err="1">
                <a:effectLst/>
              </a:rPr>
              <a:t>Velayudhan</a:t>
            </a:r>
            <a:r>
              <a:rPr lang="fr-FR" b="1" i="1" dirty="0">
                <a:effectLst/>
              </a:rPr>
              <a:t>. </a:t>
            </a:r>
            <a:r>
              <a:rPr lang="fr-FR" dirty="0"/>
              <a:t>Après la découverte et l'usage efficace d'insecticides à effet rémanent </a:t>
            </a:r>
            <a:r>
              <a:rPr lang="fr-FR" i="1" dirty="0">
                <a:effectLst/>
              </a:rPr>
              <a:t>[comme le DDT] </a:t>
            </a:r>
            <a:r>
              <a:rPr lang="fr-FR" dirty="0"/>
              <a:t>dans les années 1940, les programmes de contrôle à grande échelle et systématiques sont parvenus à garder sous contrôle dans la majorité des régions du monde la plupart des maladies importantes transmises par les moustiques. Dans le cadre de la campagne contre la fièvre jaune, l' </a:t>
            </a:r>
            <a:r>
              <a:rPr lang="fr-FR" i="1" dirty="0">
                <a:effectLst/>
              </a:rPr>
              <a:t>Aedes </a:t>
            </a:r>
            <a:r>
              <a:rPr lang="fr-FR" i="1" dirty="0" err="1">
                <a:effectLst/>
              </a:rPr>
              <a:t>aegypti</a:t>
            </a:r>
            <a:r>
              <a:rPr lang="fr-FR" i="1" dirty="0">
                <a:effectLst/>
              </a:rPr>
              <a:t> </a:t>
            </a:r>
            <a:r>
              <a:rPr lang="fr-FR" dirty="0"/>
              <a:t>a été virtuellement éliminé du continent américain. A la fin des années 1960, la plus grande partie de l'Amérique du Sud était débarrassée des moustiques du genre </a:t>
            </a:r>
            <a:r>
              <a:rPr lang="fr-FR" i="1" dirty="0">
                <a:effectLst/>
              </a:rPr>
              <a:t>Aedes </a:t>
            </a:r>
            <a:r>
              <a:rPr lang="fr-FR" dirty="0"/>
              <a:t>. </a:t>
            </a:r>
          </a:p>
          <a:p>
            <a:r>
              <a:rPr lang="fr-FR" dirty="0"/>
              <a:t>Comme souvent en santé publique, lorsqu'une menace sanitaire décroît, la vigilance diminue. Les ressources ont baissé, les programmes se sont effondrés, les infrastructures ont été démantelées, un plus petit nombre de spécialistes a été formé et envoyé sur le terrain. Les moustiques et les maladies qu'ils transmettent se sont vengés en revenant en force. </a:t>
            </a:r>
          </a:p>
          <a:p>
            <a:r>
              <a:rPr lang="fr-FR" dirty="0"/>
              <a:t>Ils sont revenus dans un environnement dont peu de défenses étaient encore intactes. Près de deux décennies d'intérêt décroissant et d'expertise en baisse ont sévèrement affaibli les capacités nationales à mettre en </a:t>
            </a:r>
            <a:r>
              <a:rPr lang="fr-FR" dirty="0" err="1"/>
              <a:t>oeuvre</a:t>
            </a:r>
            <a:r>
              <a:rPr lang="fr-FR" dirty="0"/>
              <a:t> des programmes de contrôle des moustiques. Les programmes précédents, qui étaient couronnés de succès, ont laissé place à des pulvérisations d'insecticides en réaction à des urgences. Cette mesure séduisante sur le plan politique, car à forte visibilité, a un impact faible quand elle n'est pas intégrée à d'autres stratégies de contrôle. </a:t>
            </a:r>
          </a:p>
          <a:p>
            <a:r>
              <a:rPr lang="fr-FR" dirty="0"/>
              <a:t>Quels étaient les bénéfices et les inconvénients des anciennes politiques antivectorielles? </a:t>
            </a:r>
          </a:p>
          <a:p>
            <a:r>
              <a:rPr lang="fr-FR" dirty="0"/>
              <a:t>Pour l'essentiel, c'étaient de bonnes politiques. C'est l'échec de la poursuite de ces politiques et l'absence de financement de ces programmes qui a abouti à la résurgence des populations de vecteurs. Le contrôle vectoriel durable nécessite des ressources en personnel qualifié, équipements et insecticides, et des financements pour les opérations de surveillance et de contrôle. </a:t>
            </a:r>
          </a:p>
          <a:p>
            <a:r>
              <a:rPr lang="fr-FR" dirty="0"/>
              <a:t>Quels sont les nouveaux outils de contrôle des populations de moustiques, notamment ceux mis en </a:t>
            </a:r>
            <a:r>
              <a:rPr lang="fr-FR" dirty="0" err="1"/>
              <a:t>oeuvre</a:t>
            </a:r>
            <a:r>
              <a:rPr lang="fr-FR" dirty="0"/>
              <a:t> contre le Zika? </a:t>
            </a:r>
          </a:p>
          <a:p>
            <a:r>
              <a:rPr lang="fr-FR" dirty="0"/>
              <a:t>Il faut se rappeler que la manière efficace de contrôler les moustiques qui transportent les virus du Zika, du chikungunya, de la dengue et de la fièvre jaune inclut l'élimination des sites où les moustiques peuvent se reproduire, et cela ne peut s'accomplir qu'en mobilisant la population. Si les méthodes disponibles sont bien mises en </a:t>
            </a:r>
            <a:r>
              <a:rPr lang="fr-FR" dirty="0" err="1"/>
              <a:t>oeuvre</a:t>
            </a:r>
            <a:r>
              <a:rPr lang="fr-FR" dirty="0"/>
              <a:t> - c'est-à-dire d'une façon opportune, complète et durable -, elles sont efficaces pour réduire la densité de vecteurs. </a:t>
            </a:r>
          </a:p>
          <a:p>
            <a:r>
              <a:rPr lang="fr-FR" dirty="0"/>
              <a:t>Les méthodes existantes recommandées comprennent les pulvérisations résiduelles ciblées sur les moustiques </a:t>
            </a:r>
            <a:r>
              <a:rPr lang="fr-FR" i="1" dirty="0">
                <a:effectLst/>
              </a:rPr>
              <a:t>Aedes </a:t>
            </a:r>
            <a:r>
              <a:rPr lang="fr-FR" dirty="0"/>
              <a:t>à l'intérieur et autour des maisons (sous les meubles, sur les murs), les pulvérisations spatiales, la fumigation </a:t>
            </a:r>
            <a:r>
              <a:rPr lang="fr-FR" dirty="0" err="1"/>
              <a:t>intradomiciliaire</a:t>
            </a:r>
            <a:r>
              <a:rPr lang="fr-FR" dirty="0"/>
              <a:t> là où les moustiques </a:t>
            </a:r>
            <a:r>
              <a:rPr lang="fr-FR" i="1" dirty="0">
                <a:effectLst/>
              </a:rPr>
              <a:t>Aedes </a:t>
            </a:r>
            <a:r>
              <a:rPr lang="fr-FR" dirty="0"/>
              <a:t>se trouvent et où ils piquent, l'élimination des sites de reproduction des moustiques </a:t>
            </a:r>
            <a:r>
              <a:rPr lang="fr-FR" i="1" dirty="0">
                <a:effectLst/>
              </a:rPr>
              <a:t>Aedes </a:t>
            </a:r>
            <a:r>
              <a:rPr lang="fr-FR" dirty="0"/>
              <a:t>pour contrôler au stade larvaire, et les mesures personnelles de protection: avant tout porter des vêtements - de préférence de couleur claire - couvrant le maximum du corps et utiliser des répulsifs contre les insectes contenant du DEET, de l'IR 3535 ou de l'</a:t>
            </a:r>
            <a:r>
              <a:rPr lang="fr-FR" dirty="0" err="1"/>
              <a:t>icaridine</a:t>
            </a:r>
            <a:r>
              <a:rPr lang="fr-FR" dirty="0"/>
              <a:t>. </a:t>
            </a:r>
          </a:p>
          <a:p>
            <a:r>
              <a:rPr lang="fr-FR" dirty="0"/>
              <a:t>L'OMS a listé cinq priorités de recherche pour Zika, y compris l'une liée au déploiement pilote de deux nouvelles méthodes de contrôle des moustiques: le biocontrôle utilisant la </a:t>
            </a:r>
            <a:r>
              <a:rPr lang="fr-FR" dirty="0" err="1"/>
              <a:t>Wolbachia</a:t>
            </a:r>
            <a:r>
              <a:rPr lang="fr-FR" dirty="0"/>
              <a:t> </a:t>
            </a:r>
            <a:r>
              <a:rPr lang="fr-FR" i="1" dirty="0">
                <a:effectLst/>
              </a:rPr>
              <a:t>[une bactérie introduite chez les moustiques et qui empêche les virus de s'y développer] </a:t>
            </a:r>
            <a:r>
              <a:rPr lang="fr-FR" dirty="0"/>
              <a:t>et les moustiques transgéniques OX513A. </a:t>
            </a:r>
          </a:p>
          <a:p>
            <a:r>
              <a:rPr lang="fr-FR" dirty="0"/>
              <a:t>Les autres priorités de recherche visent à établir une relation de causalité </a:t>
            </a:r>
            <a:r>
              <a:rPr lang="fr-FR" dirty="0" smtClean="0"/>
              <a:t>entre l'infection </a:t>
            </a:r>
            <a:r>
              <a:rPr lang="fr-FR" dirty="0"/>
              <a:t>par le virus Zika et des troubles neurologiques - il y a à présent un consensus sur le fait que le Zika est la cause de microcéphalies et de syndromes de Guillain-Barré -, à évaluer le risque de pathologies de la grossesse chez les femmes infectées par le virus Zika et à suivre les bébés et les enfants, à explorer la transmission sexuelle du virus Zika, et enfin à réfléchir aux systèmes de santé et à leur organisation. </a:t>
            </a:r>
          </a:p>
          <a:p>
            <a:r>
              <a:rPr lang="fr-FR" b="1" i="1" dirty="0">
                <a:effectLst/>
              </a:rPr>
              <a:t>Qu'est-ce qui a sonné le réveil sur l'importance du contrôle des moustiques? </a:t>
            </a:r>
            <a:endParaRPr lang="fr-FR" dirty="0"/>
          </a:p>
          <a:p>
            <a:r>
              <a:rPr lang="fr-FR" dirty="0"/>
              <a:t>La survenue simultanée de la dengue, du chikungunya et du Zika dans les îles du Pacifique et maintenant en Amérique du Sud met en lumière la nécessité d'un contrôle des moustiques efficace et durable, en particulier dans les zones urbaines. La récente épidémie de fièvre jaune, également due aux </a:t>
            </a:r>
            <a:r>
              <a:rPr lang="fr-FR" i="1" dirty="0">
                <a:effectLst/>
              </a:rPr>
              <a:t>Aedes </a:t>
            </a:r>
            <a:r>
              <a:rPr lang="fr-FR" dirty="0"/>
              <a:t>, dans des régions africaines ne fait qu'ajouter au problème. </a:t>
            </a:r>
          </a:p>
          <a:p>
            <a:r>
              <a:rPr lang="fr-FR" dirty="0"/>
              <a:t>Comment qualifieriez-vous l'ampleur actuelle du problème des maladies à transmission vectorielle? </a:t>
            </a:r>
          </a:p>
          <a:p>
            <a:r>
              <a:rPr lang="fr-FR" dirty="0"/>
              <a:t>Pour ne prendre que les maladies transmises par les moustiques du genre </a:t>
            </a:r>
            <a:r>
              <a:rPr lang="fr-FR" i="1" dirty="0">
                <a:effectLst/>
              </a:rPr>
              <a:t>Aedes </a:t>
            </a:r>
            <a:r>
              <a:rPr lang="fr-FR" dirty="0"/>
              <a:t>, le coût mondial de la dengue est substantiel et, si les stratégies de prévention et de contrôle pouvaient la réduire, des milliards de dollars seraient économisés. Une </a:t>
            </a:r>
            <a:r>
              <a:rPr lang="fr-FR" dirty="0">
                <a:hlinkClick r:id="rId4"/>
              </a:rPr>
              <a:t>étude parue en avril dans The Lancet </a:t>
            </a:r>
            <a:r>
              <a:rPr lang="fr-FR" dirty="0"/>
              <a:t>estimait qu'en2013 on comptait 58millions de cas d'infections symptomatiques par le virus de la dengue, et que le coût total annuel à l'échelle mondiale de la dengue était </a:t>
            </a:r>
            <a:r>
              <a:rPr lang="fr-FR" dirty="0" smtClean="0"/>
              <a:t>de 8,9 milliards </a:t>
            </a:r>
            <a:r>
              <a:rPr lang="fr-FR" dirty="0"/>
              <a:t>de dollars (</a:t>
            </a:r>
            <a:r>
              <a:rPr lang="fr-FR" dirty="0" smtClean="0"/>
              <a:t>7,9 milliards </a:t>
            </a:r>
            <a:r>
              <a:rPr lang="fr-FR" dirty="0"/>
              <a:t>d'euros). Pour ce qui est du Zika, </a:t>
            </a:r>
            <a:r>
              <a:rPr lang="fr-FR" dirty="0" smtClean="0"/>
              <a:t>60 pays </a:t>
            </a:r>
            <a:r>
              <a:rPr lang="fr-FR" dirty="0"/>
              <a:t>sont affectés par une transmission en cours du virus par les moustiques et plus </a:t>
            </a:r>
            <a:r>
              <a:rPr lang="fr-FR" dirty="0" smtClean="0"/>
              <a:t>de 1000 cas </a:t>
            </a:r>
            <a:r>
              <a:rPr lang="fr-FR" dirty="0"/>
              <a:t>de microcéphalies ont été notifiés au Brésil. </a:t>
            </a:r>
          </a:p>
          <a:p>
            <a:r>
              <a:rPr lang="fr-FR" dirty="0">
                <a:hlinkClick r:id="rId3"/>
              </a:rPr>
              <a:t>http://www.lemonde.fr.proxy.mnhn.fr/planete/article/2016/05/26/zika-dengue-le-prix-paye-pour-l-abandon-de-la-lutte-antimoustiques_4927175_3244.html</a:t>
            </a:r>
            <a:r>
              <a:rPr lang="fr-FR" dirty="0"/>
              <a:t> </a:t>
            </a:r>
          </a:p>
          <a:p>
            <a:endParaRPr lang="fr-FR" dirty="0"/>
          </a:p>
          <a:p>
            <a:endParaRPr lang="fr-FR" dirty="0"/>
          </a:p>
          <a:p>
            <a:endParaRPr lang="fr-FR" dirty="0"/>
          </a:p>
          <a:p>
            <a:r>
              <a:rPr lang="fr-FR" b="1" dirty="0"/>
              <a:t>A l’Assemblée de l’OMS : « La propagation de Zika est le résultat de l’abandon du contrôle des moustiques »</a:t>
            </a:r>
          </a:p>
          <a:p>
            <a:r>
              <a:rPr lang="fr-FR" dirty="0"/>
              <a:t>Dans son discours d’ouverture de la 69e Assemblée mondiale de la santé, la directrice générale de l’OMS, Margaret Chan, a exhorté les Etats membres à mieux se préparer aux épidémies.</a:t>
            </a:r>
          </a:p>
          <a:p>
            <a:r>
              <a:rPr lang="fr-FR" dirty="0"/>
              <a:t>http://www.lemonde.fr/sante/article/2016/05/23/a-l-assemblee-de-l-oms-la-propagation-de-zika-est-le-resultat-de-l-abandon-du-controle-des-moustiques_4925007_1651302.html </a:t>
            </a:r>
          </a:p>
          <a:p>
            <a:r>
              <a:rPr lang="fr-FR" b="1" dirty="0"/>
              <a:t>Ebola, Zika, MERS-</a:t>
            </a:r>
            <a:r>
              <a:rPr lang="fr-FR" b="1" dirty="0" err="1"/>
              <a:t>CoV</a:t>
            </a:r>
            <a:r>
              <a:rPr lang="fr-FR" b="1" dirty="0"/>
              <a:t>, fièvre jaune. Alors qu’elle aborde sa dernière année à la tête de l’Organisation mondiale de la santé (OMS), la docteure Margaret Chan, a insisté, lundi 23 mai, dans son </a:t>
            </a:r>
            <a:r>
              <a:rPr lang="fr-FR" b="1" dirty="0">
                <a:hlinkClick r:id="rId5"/>
              </a:rPr>
              <a:t>allocution d’ouverture</a:t>
            </a:r>
            <a:r>
              <a:rPr lang="fr-FR" b="1" dirty="0"/>
              <a:t> de la 69</a:t>
            </a:r>
            <a:r>
              <a:rPr lang="fr-FR" b="1" baseline="30000" dirty="0"/>
              <a:t>e</a:t>
            </a:r>
            <a:r>
              <a:rPr lang="fr-FR" b="1" dirty="0"/>
              <a:t> Assemblée mondiale de la santé, sur les failles dans l’état de préparation du </a:t>
            </a:r>
            <a:r>
              <a:rPr lang="fr-FR" b="1" u="none" strike="noStrike" dirty="0">
                <a:effectLst/>
                <a:hlinkClick r:id="rId6" tooltip="Toute l’actualité monde"/>
              </a:rPr>
              <a:t>monde</a:t>
            </a:r>
            <a:r>
              <a:rPr lang="fr-FR" b="1" dirty="0"/>
              <a:t> face aux menaces épidémiques. Elle a rappelé à ce sujet que </a:t>
            </a:r>
            <a:r>
              <a:rPr lang="fr-FR" b="1" i="1" dirty="0"/>
              <a:t>« dans un monde interconnecté caractérisé par une profonde mobilité des populations et des biens, peu de menaces sanitaires sont encore locales ».</a:t>
            </a:r>
            <a:r>
              <a:rPr lang="fr-FR" b="1" dirty="0"/>
              <a:t> D’où le </a:t>
            </a:r>
            <a:r>
              <a:rPr lang="fr-FR" b="1" u="none" strike="noStrike" dirty="0">
                <a:effectLst/>
                <a:hlinkClick r:id="rId7" tooltip="Toute l’actualité développement"/>
              </a:rPr>
              <a:t>développement</a:t>
            </a:r>
            <a:r>
              <a:rPr lang="fr-FR" b="1" dirty="0"/>
              <a:t> d’un nouveau programme de l’OMS consacré aux urgences sanitaires.</a:t>
            </a:r>
          </a:p>
          <a:p>
            <a:r>
              <a:rPr lang="fr-FR" dirty="0"/>
              <a:t>Bien sûr, la directrice générale s’est réjouie des succès obtenus à l’échelle mondiale dans le cadre des engagements sur les objectifs du millénaire pour le développement : la mortalité infantile a diminué de 19 000 décès ; la mortalité maternelle a baissé de 44 % ; et 85 % des cas de tuberculose sont guéris. En </a:t>
            </a:r>
            <a:r>
              <a:rPr lang="fr-FR" dirty="0">
                <a:hlinkClick r:id="rId8" tooltip="Toute l’actualité Afrique"/>
              </a:rPr>
              <a:t>Afrique</a:t>
            </a:r>
            <a:r>
              <a:rPr lang="fr-FR" dirty="0"/>
              <a:t>, le nombre de morts dues au paludisme a chuté de 60 % et plus de 15 millions de personnes vivant avec le VIH ont à présent accès aux médicaments antirétroviraux salvateurs, contre 690 000 en 2000.</a:t>
            </a:r>
          </a:p>
          <a:p>
            <a:r>
              <a:rPr lang="fr-FR" dirty="0"/>
              <a:t>Lire :   </a:t>
            </a:r>
            <a:r>
              <a:rPr lang="fr-FR" dirty="0">
                <a:hlinkClick r:id="rId9"/>
              </a:rPr>
              <a:t>L’espérance de vie a progressé de cinq années depuis 2000, selon l’OMS </a:t>
            </a:r>
            <a:endParaRPr lang="fr-FR" dirty="0"/>
          </a:p>
          <a:p>
            <a:r>
              <a:rPr lang="fr-FR" b="1" dirty="0"/>
              <a:t>« Nous aurons toujours des surprises »</a:t>
            </a:r>
          </a:p>
          <a:p>
            <a:r>
              <a:rPr lang="fr-FR" dirty="0"/>
              <a:t>Mais, les menaces sanitaires de toutes natures sont bien présentes, là encore à l’échelle mondiale : pollution de l’air, agents pathogènes résistants aux traitements, problèmes de maintien de la qualité des produits pharmaceutiques, difficultés à </a:t>
            </a:r>
            <a:r>
              <a:rPr lang="fr-FR" dirty="0">
                <a:hlinkClick r:id="rId10" tooltip="Conjugaison du verbe assurer"/>
              </a:rPr>
              <a:t>assurer</a:t>
            </a:r>
            <a:r>
              <a:rPr lang="fr-FR" dirty="0"/>
              <a:t> la </a:t>
            </a:r>
            <a:r>
              <a:rPr lang="fr-FR" dirty="0">
                <a:hlinkClick r:id="rId11" tooltip="Toute l’actualité sécurité sanitaire"/>
              </a:rPr>
              <a:t>sécurité sanitaire</a:t>
            </a:r>
            <a:r>
              <a:rPr lang="fr-FR" dirty="0"/>
              <a:t>, aliments, conflits, épidémies. </a:t>
            </a:r>
            <a:r>
              <a:rPr lang="fr-FR" i="1" dirty="0"/>
              <a:t>« Nous aurons toujours des surprises »</a:t>
            </a:r>
            <a:r>
              <a:rPr lang="fr-FR" dirty="0"/>
              <a:t>, a mis en garde Margaret Chan en évoquant </a:t>
            </a:r>
            <a:r>
              <a:rPr lang="fr-FR" dirty="0">
                <a:hlinkClick r:id="rId12" tooltip="Toute l’actualité le monde"/>
              </a:rPr>
              <a:t>le monde</a:t>
            </a:r>
            <a:r>
              <a:rPr lang="fr-FR" dirty="0"/>
              <a:t> des microbes.</a:t>
            </a:r>
          </a:p>
          <a:p>
            <a:r>
              <a:rPr lang="fr-FR" i="1" dirty="0"/>
              <a:t>« La possibilité que la piqûre d’un moustique au cours de la </a:t>
            </a:r>
            <a:r>
              <a:rPr lang="fr-FR" i="1" dirty="0">
                <a:hlinkClick r:id="rId13" tooltip="Toute l’actualité grossesse"/>
              </a:rPr>
              <a:t>grossesse</a:t>
            </a:r>
            <a:r>
              <a:rPr lang="fr-FR" i="1" dirty="0"/>
              <a:t> puisse </a:t>
            </a:r>
            <a:r>
              <a:rPr lang="fr-FR" i="1" dirty="0">
                <a:hlinkClick r:id="rId14" tooltip="Conjugaison du verbe être"/>
              </a:rPr>
              <a:t>être</a:t>
            </a:r>
            <a:r>
              <a:rPr lang="fr-FR" i="1" dirty="0"/>
              <a:t> liée à de sévères anomalies cérébrales chez les nouveau-nés a alarmé le public et stupéfié les scientifiques,</a:t>
            </a:r>
            <a:r>
              <a:rPr lang="fr-FR" dirty="0"/>
              <a:t> a-t-elle souligné. </a:t>
            </a:r>
            <a:r>
              <a:rPr lang="fr-FR" i="1" dirty="0"/>
              <a:t>La confirmation d’un lien de causalité entre l’infection et la microcéphalie a transformé le profil du </a:t>
            </a:r>
            <a:r>
              <a:rPr lang="fr-FR" dirty="0"/>
              <a:t>[virus]</a:t>
            </a:r>
            <a:r>
              <a:rPr lang="fr-FR" i="1" dirty="0"/>
              <a:t> Zika de maladie peu grave à diagnostic épouvantable pour les femmes enceintes et menace significative pour la santé mondiale. »</a:t>
            </a:r>
            <a:endParaRPr lang="fr-FR" dirty="0"/>
          </a:p>
          <a:p>
            <a:r>
              <a:rPr lang="fr-FR" dirty="0"/>
              <a:t>Ces épidémies mondialisées ont mis au jour les faiblesses dans les pays affectés et jeté une lumière crue sur les failles de notre état de préparation, a poursuivi la directrice générale de l’OMS. Comme cela avait été le cas avec Ebola, </a:t>
            </a:r>
            <a:r>
              <a:rPr lang="fr-FR" i="1" dirty="0"/>
              <a:t>« pour Zika, nous avons encore été pris par surprise, sans vaccin et sans test de diagnostic fiable et largement disponible. Pour </a:t>
            </a:r>
            <a:r>
              <a:rPr lang="fr-FR" i="1" dirty="0">
                <a:hlinkClick r:id="rId15" tooltip="Conjugaison du verbe protéger"/>
              </a:rPr>
              <a:t>protéger</a:t>
            </a:r>
            <a:r>
              <a:rPr lang="fr-FR" i="1" dirty="0"/>
              <a:t> les femmes enceintes, nous ne disposons que de conseils ».</a:t>
            </a:r>
            <a:r>
              <a:rPr lang="fr-FR" dirty="0"/>
              <a:t> Zika a révélé </a:t>
            </a:r>
            <a:r>
              <a:rPr lang="fr-FR" i="1" dirty="0"/>
              <a:t>« l’échec à </a:t>
            </a:r>
            <a:r>
              <a:rPr lang="fr-FR" i="1" dirty="0">
                <a:hlinkClick r:id="rId16" tooltip="Conjugaison du verbe fournir"/>
              </a:rPr>
              <a:t>fournir</a:t>
            </a:r>
            <a:r>
              <a:rPr lang="fr-FR" i="1" dirty="0"/>
              <a:t> un accès universel aux services de santé sexuelle et de planning familial »</a:t>
            </a:r>
            <a:r>
              <a:rPr lang="fr-FR" dirty="0"/>
              <a:t>, a constaté Margaret Chan en pointant que </a:t>
            </a:r>
            <a:r>
              <a:rPr lang="fr-FR" i="1" dirty="0"/>
              <a:t>« l’Amérique latine et les Caraïbes détiennent le plus haut taux de grossesses non désirées dans le monde.</a:t>
            </a:r>
            <a:r>
              <a:rPr lang="fr-FR" dirty="0"/>
              <a:t> (…)</a:t>
            </a:r>
            <a:r>
              <a:rPr lang="fr-FR" i="1" dirty="0"/>
              <a:t> Par-dessus tout, la propagation de Zika, la résurgence de la dengue et la menace émergente du chikungunya sont le résultat de la </a:t>
            </a:r>
            <a:r>
              <a:rPr lang="fr-FR" i="1" dirty="0">
                <a:hlinkClick r:id="rId17" tooltip="Toute l’actualité politique"/>
              </a:rPr>
              <a:t>politique</a:t>
            </a:r>
            <a:r>
              <a:rPr lang="fr-FR" i="1" dirty="0"/>
              <a:t> désastreuse des années 1970 conduisant à l’abandon du contrôle des moustiques »</a:t>
            </a:r>
            <a:r>
              <a:rPr lang="fr-FR" dirty="0"/>
              <a:t>, a déclaré M</a:t>
            </a:r>
            <a:r>
              <a:rPr lang="fr-FR" baseline="30000" dirty="0"/>
              <a:t>me</a:t>
            </a:r>
            <a:r>
              <a:rPr lang="fr-FR" dirty="0"/>
              <a:t> Chan.</a:t>
            </a:r>
          </a:p>
          <a:p>
            <a:r>
              <a:rPr lang="fr-FR" b="1" dirty="0"/>
              <a:t>Mise en place d’un programme des urgences sanitaires</a:t>
            </a:r>
          </a:p>
          <a:p>
            <a:r>
              <a:rPr lang="fr-FR" dirty="0"/>
              <a:t>Pour </a:t>
            </a:r>
            <a:r>
              <a:rPr lang="fr-FR" dirty="0">
                <a:hlinkClick r:id="rId18" tooltip="Conjugaison du verbe tenter"/>
              </a:rPr>
              <a:t>tenter</a:t>
            </a:r>
            <a:r>
              <a:rPr lang="fr-FR" dirty="0"/>
              <a:t> de </a:t>
            </a:r>
            <a:r>
              <a:rPr lang="fr-FR" dirty="0">
                <a:hlinkClick r:id="rId19" tooltip="Conjugaison du verbe remédier"/>
              </a:rPr>
              <a:t>remédier</a:t>
            </a:r>
            <a:r>
              <a:rPr lang="fr-FR" dirty="0"/>
              <a:t> aux insuffisances d’une bonne part de ses Etats membres, l’OMS a lancé des évaluations externes des capacités de préparation et de riposte dans différents pays, dans le cadre de son instrument juridique, le Règlement sanitaire </a:t>
            </a:r>
            <a:r>
              <a:rPr lang="fr-FR" dirty="0">
                <a:hlinkClick r:id="rId20" tooltip="Toute l’actualité international"/>
              </a:rPr>
              <a:t>international</a:t>
            </a:r>
            <a:r>
              <a:rPr lang="fr-FR" dirty="0"/>
              <a:t>. Plusieurs pays se sont engagés à </a:t>
            </a:r>
            <a:r>
              <a:rPr lang="fr-FR" dirty="0">
                <a:hlinkClick r:id="rId21" tooltip="Conjugaison du verbe soutenir"/>
              </a:rPr>
              <a:t>soutenir</a:t>
            </a:r>
            <a:r>
              <a:rPr lang="fr-FR" dirty="0"/>
              <a:t> les 76 pays qui n’ont pas encore ces capacités, a dit Margaret Chan, avant de les </a:t>
            </a:r>
            <a:r>
              <a:rPr lang="fr-FR" dirty="0">
                <a:hlinkClick r:id="rId22" tooltip="Conjugaison du verbe inviter"/>
              </a:rPr>
              <a:t>inviter</a:t>
            </a:r>
            <a:r>
              <a:rPr lang="fr-FR" dirty="0"/>
              <a:t> à </a:t>
            </a:r>
            <a:r>
              <a:rPr lang="fr-FR" dirty="0">
                <a:hlinkClick r:id="rId23" tooltip="Conjugaison du verbe tenir"/>
              </a:rPr>
              <a:t>tenir</a:t>
            </a:r>
            <a:r>
              <a:rPr lang="fr-FR" dirty="0"/>
              <a:t> leurs promesses.</a:t>
            </a:r>
          </a:p>
          <a:p>
            <a:r>
              <a:rPr lang="fr-FR" dirty="0"/>
              <a:t>Face aux urgences sanitaires, l’OMS a fait preuve de sérieuses lacunes. Certaines sont imputables à sa </a:t>
            </a:r>
            <a:r>
              <a:rPr lang="fr-FR" dirty="0">
                <a:hlinkClick r:id="rId24" tooltip="Toute l’actualité gouvernance"/>
              </a:rPr>
              <a:t>gouvernance</a:t>
            </a:r>
            <a:r>
              <a:rPr lang="fr-FR" dirty="0"/>
              <a:t> — ce qui a déclenché le lancement d’une réforme dans ce domaine, notamment sur les rapports entre le siège et les six bureaux régionaux —, d’autres à ses ambiguïtés. Organisation chargée d’établir des normes et des recommandations sanitaires, l’OMS a aussi vocation à </a:t>
            </a:r>
            <a:r>
              <a:rPr lang="fr-FR" dirty="0">
                <a:hlinkClick r:id="rId25" tooltip="Conjugaison du verbe piloter"/>
              </a:rPr>
              <a:t>piloter</a:t>
            </a:r>
            <a:r>
              <a:rPr lang="fr-FR" dirty="0"/>
              <a:t> la riposte aux menaces pour la santé mondiale. Mais les coupes budgétaires que ses Etats membres lui avaient imposées ont frappé de plein fouet le département chargé des urgences sanitaires avant l’épidémie d’Ebola.</a:t>
            </a:r>
          </a:p>
          <a:p>
            <a:r>
              <a:rPr lang="fr-FR" dirty="0"/>
              <a:t>D’où, là encore, une réforme qui sera débattue lors de cette 69</a:t>
            </a:r>
            <a:r>
              <a:rPr lang="fr-FR" baseline="30000" dirty="0"/>
              <a:t>e</a:t>
            </a:r>
            <a:r>
              <a:rPr lang="fr-FR" dirty="0"/>
              <a:t> Assemblée mondiale de la santé, instance suprême de l’OMS, qui se réunit chaque année. Elle crée un </a:t>
            </a:r>
            <a:r>
              <a:rPr lang="fr-FR" dirty="0">
                <a:hlinkClick r:id="rId26"/>
              </a:rPr>
              <a:t>nouveau programme des urgences sanitaires</a:t>
            </a:r>
            <a:r>
              <a:rPr lang="fr-FR" dirty="0"/>
              <a:t>, doté d’une </a:t>
            </a:r>
            <a:r>
              <a:rPr lang="fr-FR" i="1" dirty="0"/>
              <a:t>« chaîne de commandement claire »</a:t>
            </a:r>
            <a:r>
              <a:rPr lang="fr-FR" dirty="0"/>
              <a:t> (avec la création d’un poste de directeur exécutif, sous l’autorité du directeur général, de personnels spécifiques, d’un budget — 334 millions de dollars, soit 298 millions d’euros —, d’un ensemble de règles et de procédures et d’indicateurs standardisés d’évaluation de la performance.</a:t>
            </a:r>
          </a:p>
          <a:p>
            <a:r>
              <a:rPr lang="fr-FR" b="1" dirty="0"/>
              <a:t>« Trois désastres au ralenti »</a:t>
            </a:r>
          </a:p>
          <a:p>
            <a:r>
              <a:rPr lang="fr-FR" dirty="0"/>
              <a:t>Une première évaluation de cette mise en œuvre sera présentée lors du conseil exécutif de l’OMS qui se tiendra au début de l’année 2017. </a:t>
            </a:r>
            <a:r>
              <a:rPr lang="fr-FR" i="1" dirty="0"/>
              <a:t>« Un soutien </a:t>
            </a:r>
            <a:r>
              <a:rPr lang="fr-FR" i="1" dirty="0">
                <a:hlinkClick r:id="rId27" tooltip="Toute l’actualité politique"/>
              </a:rPr>
              <a:t>politique</a:t>
            </a:r>
            <a:r>
              <a:rPr lang="fr-FR" i="1" dirty="0"/>
              <a:t> et financier qui ne serait pas total représenterait un handicap pour la réponse de l’OMS aujourd’hui et pour le futur »</a:t>
            </a:r>
            <a:r>
              <a:rPr lang="fr-FR" dirty="0"/>
              <a:t>, a lancé Margaret Chan aux Etats membres.</a:t>
            </a:r>
          </a:p>
          <a:p>
            <a:r>
              <a:rPr lang="fr-FR" dirty="0"/>
              <a:t>Lire aussi :   </a:t>
            </a:r>
            <a:r>
              <a:rPr lang="fr-FR" dirty="0">
                <a:hlinkClick r:id="rId28"/>
              </a:rPr>
              <a:t>Virus Zika : l’OMS décrète « une urgence de santé publique de portée mondiale » </a:t>
            </a:r>
            <a:endParaRPr lang="fr-FR" dirty="0"/>
          </a:p>
          <a:p>
            <a:r>
              <a:rPr lang="fr-FR" dirty="0"/>
              <a:t>La directrice générale a également mis en garde contre les </a:t>
            </a:r>
            <a:r>
              <a:rPr lang="fr-FR" i="1" dirty="0"/>
              <a:t>« trois désastres au ralenti »</a:t>
            </a:r>
            <a:r>
              <a:rPr lang="fr-FR" dirty="0"/>
              <a:t> dus à </a:t>
            </a:r>
            <a:r>
              <a:rPr lang="fr-FR" i="1" dirty="0"/>
              <a:t>« la main de l’homme, créés par des politiques qui placent les intérêts économiques au-dessus des préoccupations du </a:t>
            </a:r>
            <a:r>
              <a:rPr lang="fr-FR" i="1" dirty="0">
                <a:hlinkClick r:id="rId29" tooltip="Toute l’actualité bien-être"/>
              </a:rPr>
              <a:t>bien-être</a:t>
            </a:r>
            <a:r>
              <a:rPr lang="fr-FR" i="1" dirty="0"/>
              <a:t> des vies humaines et de la </a:t>
            </a:r>
            <a:r>
              <a:rPr lang="fr-FR" i="1" dirty="0">
                <a:hlinkClick r:id="rId30" tooltip="Toute l’actualité planète"/>
              </a:rPr>
              <a:t>planète</a:t>
            </a:r>
            <a:r>
              <a:rPr lang="fr-FR" i="1" dirty="0"/>
              <a:t> sur laquelle ils vivent » </a:t>
            </a:r>
            <a:r>
              <a:rPr lang="fr-FR" dirty="0"/>
              <a:t>: le changement climatique ; l’échec croissant de plus en plus des principaux antibiotiques ; et la montée des maladies non transmissibles </a:t>
            </a:r>
            <a:r>
              <a:rPr lang="fr-FR" dirty="0">
                <a:hlinkClick r:id="rId31" tooltip="Toute l’actualité chroniques"/>
              </a:rPr>
              <a:t>chroniques</a:t>
            </a:r>
            <a:r>
              <a:rPr lang="fr-FR" dirty="0"/>
              <a:t>.</a:t>
            </a:r>
          </a:p>
          <a:p>
            <a:r>
              <a:rPr lang="fr-FR" dirty="0"/>
              <a:t/>
            </a:r>
            <a:br>
              <a:rPr lang="fr-FR" dirty="0"/>
            </a:br>
            <a:r>
              <a:rPr lang="fr-FR" dirty="0"/>
              <a:t>En savoir plus sur http://www.lemonde.fr/sante/article/2016/05/23/a-l-assemblee-de-l-oms-la-propagation-de-zika-est-le-resultat-de-l-abandon-du-controle-des-moustiques_4925007_1651302.html#xjCcYI7gmfHv8J1O.99</a:t>
            </a:r>
          </a:p>
          <a:p>
            <a:endParaRPr lang="fr-FR" dirty="0"/>
          </a:p>
          <a:p>
            <a:endParaRPr lang="fr-FR" dirty="0"/>
          </a:p>
          <a:p>
            <a:endParaRPr lang="fr-FR" dirty="0"/>
          </a:p>
          <a:p>
            <a:r>
              <a:rPr lang="fr-FR" dirty="0"/>
              <a:t>Sciences et Avenir (site web) </a:t>
            </a:r>
          </a:p>
          <a:p>
            <a:r>
              <a:rPr lang="fr-FR" dirty="0"/>
              <a:t>Santé, mardi 24 mai 2016 </a:t>
            </a:r>
          </a:p>
          <a:p>
            <a:r>
              <a:rPr lang="fr-FR" dirty="0"/>
              <a:t>Zika : l'épidémie serait le résultat d'une erreur politique des années 1970</a:t>
            </a:r>
          </a:p>
          <a:p>
            <a:r>
              <a:rPr lang="fr-FR" dirty="0"/>
              <a:t>avec AFP, Sciences et Avenir</a:t>
            </a:r>
          </a:p>
          <a:p>
            <a:r>
              <a:rPr lang="fr-FR" b="1" dirty="0"/>
              <a:t>La directrice générale de l'Organisation mondiale de la santé, Margaret Chan, a mis en cause l'abandon des politiques anti-moustiques dans la résurgence des maladies transmises par les moustiques.</a:t>
            </a:r>
          </a:p>
          <a:p>
            <a:r>
              <a:rPr lang="fr-FR" dirty="0"/>
              <a:t>L'épidémie de Zika en Amérique latine est le résultat de l'abandon des politiques anti-moustiques dans les années 1970, a affirmé lundi 23 mai 2016 la directrice générale de l'Organisation mondiale de la santé (OMS). "Par-dessus tout, la propagation de Zika, la résurgence de la dengue et la menace émergente du chikungunya sont le résultat de la politique désastreuse des années 1970 conduisant à l'abandon du contrôle des moustiques", a déclaré Mme Margaret Chan, à l'ouverture de l'assemblée mondiale de la santé qui réunit à Genève cette semaine environ 3.000 participants.</a:t>
            </a:r>
          </a:p>
          <a:p>
            <a:r>
              <a:rPr lang="fr-FR" dirty="0"/>
              <a:t>Le Zika, la dengue et le chikungunya sont trois maladies transmises par le moustique de type Aedes </a:t>
            </a:r>
            <a:r>
              <a:rPr lang="fr-FR" dirty="0" err="1"/>
              <a:t>aegypti</a:t>
            </a:r>
            <a:r>
              <a:rPr lang="fr-FR" dirty="0"/>
              <a:t>. L'épidémie de Zika, qui se transmet également lors de relations sexuelles, s'est elle déclarée en Amérique latine en 2015 et s'est rapidement étendue dans la région. Le Zika peut provoquer de graves malformations des </a:t>
            </a:r>
            <a:r>
              <a:rPr lang="fr-FR" dirty="0" err="1"/>
              <a:t>foetus</a:t>
            </a:r>
            <a:r>
              <a:rPr lang="fr-FR" dirty="0"/>
              <a:t> pour les femmes enceintes, en particulier la microcéphalie (malformation de la boîte crânienne), et des maladies neurologiques rares chez les adultes, dont le syndrome de Guillain-Barré. La microcéphalie s'accompagne d'une croissance insuffisante du cerveau, les nouveau-nés atteints pouvant présenter des troubles du développement. Ainsi, de nombreux enfants nés avec une microcéphalie peuvent ne présenter aucun symptôme à la naissance, mais ils grandiront en souffrant d'épilepsie, d'infirmité motrice cérébrale, de troubles de l'apprentissage, d'une perte d'audition et de problèmes visuels. </a:t>
            </a:r>
          </a:p>
          <a:p>
            <a:r>
              <a:rPr lang="fr-FR" dirty="0"/>
              <a:t>Avortement et contraception s'invitent dans les pays catholiques </a:t>
            </a:r>
          </a:p>
          <a:p>
            <a:r>
              <a:rPr lang="fr-FR" dirty="0"/>
              <a:t>L'épidémie de Zika a par ailleurs révélé l'"incapacité" de certains pays affectés "à proposer un accès universel aux services de planning familial", a dit Mme Chan, soulignant que "l'Amérique latine et les Caraïbes ont la plus forte proportion de grossesses non désirées dans le monde entier". Le Brésil est le pays le plus touché par l'épidémie, avec 1,5 million de personnes contaminées et quelque 1.300 cas de microcéphalie (malformation de la boîte crânienne). Dans le plus grand pays catholique du monde, l'épidémie a rouvert le débat sur l'avortement, possible uniquement en cas de viol, quand la vie de la mère est en danger ou dans le cas de </a:t>
            </a:r>
            <a:r>
              <a:rPr lang="fr-FR" dirty="0" err="1"/>
              <a:t>foetus</a:t>
            </a:r>
            <a:r>
              <a:rPr lang="fr-FR" dirty="0"/>
              <a:t> acéphales (sans cerveau). </a:t>
            </a:r>
          </a:p>
          <a:p>
            <a:r>
              <a:rPr lang="fr-FR" dirty="0"/>
              <a:t>En février, l'ONU a exhorté les pays touchés par le Zika à autoriser l'accès des femmes à la contraception et à l'avortement. En Amérique latine, le fait que l'avortement et la pilule du lendemain restent interdits dans beaucoup de pays n'a pas empêché certains d'entre eux - Salvador, Colombie, Equateur notamment - de conseiller d'éviter toute grossesse. Au Salvador, l'interruption de grossesse est punie par des peines allant jusqu'à 40 ans de prison. "Zika nous a pris par surprise, sans vaccin et sans test de diagnostic fiables et largement disponibles", a constaté Mme Chan. "Pour protéger les femmes en âge de procréer, que pouvons-nous faire? Offrir des conseils : éviter les piqûres de moustiques. Retarder la grossesse. Ne pas voyager dans les régions touchées", a-t-elle ajouté. </a:t>
            </a:r>
          </a:p>
          <a:p>
            <a:r>
              <a:rPr lang="fr-FR" dirty="0"/>
              <a:t>Vendredi, l'OMS a annoncé que la souche du virus Zika responsable de cas de microcéphalies en Amérique latine, dite souche asiatique, s'est propagée pour la première fois à un pays africain, le Cap-Vert, une évolution jugée "préoccupante".</a:t>
            </a:r>
          </a:p>
          <a:p>
            <a:endParaRPr lang="fr-FR" dirty="0"/>
          </a:p>
          <a:p>
            <a:endParaRPr lang="fr-FR" dirty="0"/>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Des</a:t>
            </a:r>
            <a:r>
              <a:rPr lang="fr-FR" baseline="0" dirty="0" smtClean="0"/>
              <a:t> anticorps contre la dengue pourraient à certains titres accroitre les effets du virus </a:t>
            </a:r>
            <a:r>
              <a:rPr lang="fr-FR" baseline="0" dirty="0" err="1" smtClean="0"/>
              <a:t>Zika</a:t>
            </a:r>
            <a:r>
              <a:rPr lang="fr-FR" baseline="0" dirty="0" smtClean="0"/>
              <a:t>. </a:t>
            </a:r>
            <a:r>
              <a:rPr lang="fr-FR" sz="1200" dirty="0" err="1" smtClean="0"/>
              <a:t>Katzelnick</a:t>
            </a:r>
            <a:r>
              <a:rPr lang="fr-FR" sz="1200" dirty="0" smtClean="0"/>
              <a:t> et al. 2017. </a:t>
            </a:r>
            <a:r>
              <a:rPr lang="en-US" sz="1200" dirty="0" smtClean="0"/>
              <a:t>Antibody-dependent enhancement of severe dengue disease in humans. </a:t>
            </a:r>
            <a:r>
              <a:rPr lang="fr-FR" sz="1200" dirty="0" smtClean="0"/>
              <a:t>Science.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err="1" smtClean="0"/>
              <a:t>DeFrancesco</a:t>
            </a:r>
            <a:r>
              <a:rPr lang="fr-FR" sz="1200" dirty="0" smtClean="0"/>
              <a:t>, 2017 The 'anti-</a:t>
            </a:r>
            <a:r>
              <a:rPr lang="fr-FR" sz="1200" dirty="0" err="1" smtClean="0"/>
              <a:t>hype</a:t>
            </a:r>
            <a:r>
              <a:rPr lang="fr-FR" sz="1200" dirty="0" smtClean="0"/>
              <a:t>' vaccine Nat </a:t>
            </a:r>
            <a:r>
              <a:rPr lang="fr-FR" sz="1200" dirty="0" err="1" smtClean="0"/>
              <a:t>Biotech</a:t>
            </a:r>
            <a:r>
              <a:rPr lang="fr-FR"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After years under the radar, RNA vaccines are finally emerging as immunotherapies to combat pandemics and cancer. But as Laura DeFrancesco reports, clinical validation remains elusive.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Claire </a:t>
            </a:r>
            <a:r>
              <a:rPr lang="en-US" sz="1200" dirty="0" err="1" smtClean="0"/>
              <a:t>Gatinois</a:t>
            </a:r>
            <a:r>
              <a:rPr lang="en-US" sz="1200" dirty="0" smtClean="0"/>
              <a:t>. Le Monde 16,05,2017. </a:t>
            </a:r>
          </a:p>
          <a:p>
            <a:r>
              <a:rPr lang="fr-FR" b="1" dirty="0" smtClean="0"/>
              <a:t>Au Brésil, le recul massif de l’épidémie de </a:t>
            </a:r>
            <a:r>
              <a:rPr lang="fr-FR" b="1" dirty="0" err="1" smtClean="0"/>
              <a:t>Zika</a:t>
            </a:r>
            <a:r>
              <a:rPr lang="fr-FR" b="1" dirty="0" smtClean="0"/>
              <a:t> est une énigme</a:t>
            </a:r>
          </a:p>
          <a:p>
            <a:r>
              <a:rPr lang="fr-FR" dirty="0" smtClean="0"/>
              <a:t>Malgré la levée de l’état d’urgence, des scientifiques doutent de l’impact des mesures sanitaires et craignent une résurgence.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b="1" dirty="0" err="1" smtClean="0"/>
              <a:t>Zika</a:t>
            </a:r>
            <a:r>
              <a:rPr lang="fr-FR" b="1" dirty="0" smtClean="0"/>
              <a:t> : des singes soignés de la maladie grâce à un cocktail exceptionnel d’anticorps !</a:t>
            </a:r>
          </a:p>
          <a:p>
            <a:r>
              <a:rPr lang="fr-FR" dirty="0" smtClean="0"/>
              <a:t>par </a:t>
            </a:r>
            <a:r>
              <a:rPr lang="fr-FR" b="1" dirty="0" smtClean="0">
                <a:hlinkClick r:id="rId32" tooltip="Posts by Clémence Rivoire"/>
              </a:rPr>
              <a:t>Clémence Rivoire</a:t>
            </a:r>
            <a:r>
              <a:rPr lang="fr-FR" dirty="0" smtClean="0">
                <a:hlinkClick r:id="rId32" tooltip="Posts by Clémence Rivoire"/>
              </a:rPr>
              <a:t> </a:t>
            </a:r>
            <a:r>
              <a:rPr lang="fr-FR" dirty="0" smtClean="0"/>
              <a:t>9 octobre 2017, http://sciencepost.fr/2017/10/zika-singes-soignes-de-maladie-grace-a-cocktail-exceptionnel-danticorps-zika-nouveau-traitement-capable-de-soigner-macaques-atteints-maladie-zika-decouverte-dun/ </a:t>
            </a:r>
          </a:p>
          <a:p>
            <a:r>
              <a:rPr lang="fr-FR" dirty="0" smtClean="0"/>
              <a:t> </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65</a:t>
            </a:fld>
            <a:endParaRPr lang="fr-FR"/>
          </a:p>
        </p:txBody>
      </p:sp>
    </p:spTree>
    <p:extLst>
      <p:ext uri="{BB962C8B-B14F-4D97-AF65-F5344CB8AC3E}">
        <p14:creationId xmlns:p14="http://schemas.microsoft.com/office/powerpoint/2010/main" val="464829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66</a:t>
            </a:fld>
            <a:endParaRPr lang="fr-FR"/>
          </a:p>
        </p:txBody>
      </p:sp>
    </p:spTree>
    <p:extLst>
      <p:ext uri="{BB962C8B-B14F-4D97-AF65-F5344CB8AC3E}">
        <p14:creationId xmlns:p14="http://schemas.microsoft.com/office/powerpoint/2010/main" val="4146411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saut d’exon est responsable de la maladie de Duchenne, entre autres maladies, de nombreux espoirs ont été mis sur </a:t>
            </a:r>
            <a:r>
              <a:rPr lang="fr-FR" sz="1200" kern="1200" dirty="0" err="1">
                <a:solidFill>
                  <a:schemeClr val="tx1"/>
                </a:solidFill>
                <a:effectLst/>
                <a:latin typeface="+mn-lt"/>
                <a:ea typeface="+mn-ea"/>
                <a:cs typeface="+mn-cs"/>
              </a:rPr>
              <a:t>crispr</a:t>
            </a:r>
            <a:r>
              <a:rPr lang="fr-FR" sz="1200" kern="1200" dirty="0">
                <a:solidFill>
                  <a:schemeClr val="tx1"/>
                </a:solidFill>
                <a:effectLst/>
                <a:latin typeface="+mn-lt"/>
                <a:ea typeface="+mn-ea"/>
                <a:cs typeface="+mn-cs"/>
              </a:rPr>
              <a:t>, mais avec de nombreuses limites comme le rappelle le blog </a:t>
            </a:r>
            <a:r>
              <a:rPr lang="fr-FR" sz="1200" u="sng" kern="1200" dirty="0">
                <a:solidFill>
                  <a:schemeClr val="tx1"/>
                </a:solidFill>
                <a:effectLst/>
                <a:latin typeface="+mn-lt"/>
                <a:ea typeface="+mn-ea"/>
                <a:cs typeface="+mn-cs"/>
                <a:hlinkClick r:id="rId3"/>
              </a:rPr>
              <a:t>http://www.exonskipping.nl/whats-hot/blog-crispr-technology/</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b="1" i="1" kern="1200" dirty="0">
                <a:solidFill>
                  <a:schemeClr val="tx1"/>
                </a:solidFill>
                <a:effectLst/>
                <a:latin typeface="+mn-lt"/>
                <a:ea typeface="+mn-ea"/>
                <a:cs typeface="+mn-cs"/>
              </a:rPr>
              <a:t>Indeed! There are three papers in Science showing that CRISPR works in DMD mouse models. So the proof has been provided and we should start planning a clinical trial!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Unfortunately, things are not that simple. Gene therapy been shown to work in DMD mouse models for decades (viral vectors delivering a custom made gene encoding a mini-version of dystrophin). However, it has not yet been possible to treat all the muscles of a human with viral vectors. Gene therapy for muscle diseases faces multiple challenges and most of these challenges are also faced by the CRISPR system:</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We have a lot of muscle (~30-40% of our body is muscle), this means that a lot of viral vector particles are needed to treat a good amount of muscle fibers in each of the 750 muscles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Muscle tissues does not take up viruses that well. It is possible to increase the uptake of viruses for an arm or a leg using high pressure (hydrodynamic limb perfusion) – if humans respond the same way as dogs, this is anticipated to lead to good uptake of the viruses in one arm or leg and some uptake in the rest of the body</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Treatment with viral vectors will illicit an immune response (the immune system does not know that these virus has good intentions)</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 AAV virus does not integrate into the DNA. In healthy muscle it will be stable for ~10 years. However, in dystrophic muscle the turnover is higher. Work in a Duchenne dog model has shown that the virus and the transgene are lost after ~5 years. For the CRISPR system this is less of an issue than when AAV is used to deliver a mini-dystrophin gene, because once the mutation has been corrected, the CRISPR system is no longer needed. However, on the other hand, the CRISPR system is a two-tiered system: the Cas9 tools AND the guides need to be delivered to the same nucleus in order to work. Then they also have to do their job (the cutting) and the cell will have to do its job (the repairing). These events will not happen in all the targeted cells but only for a subset. So the CRISPR system is expected to be less effective than gene addition therapy where all nuclei that were targeted can produce the mini-dystrophin protein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Like all therapeutic approaches, gene therapy relies on muscle quality. Dystrophin prevents muscle damage during exercise. Once muscle has been lost, it will not return. Therapeutic approaches currently in development for Duchenne aim to slow down disease progression, they will not bring back muscle that is lost – they are not cures. Genome edition is no exception to this. When disease progresses in Duchenne patients, muscle tissue is replaced by fat and adipose tissue. Fibrotic and adipose tissues do not produce dystrophin, so repairing the dystrophin gene in these tissues will not have an impact – only repairing the dystrophin gene in muscle tissue will.</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Are there risks involved?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As with most therapies, there are risks and potential side effects. Genome editing however has an added risk in that it targets DNA, so the effects are permanent and will not go away when treatment is stopped. The genome editing system is not fool-proof, CRISPR has been known to direct Cas9 also to other locations than the target, leading to cuts in the DNA at the wrong location. There are multiple ways in which this can leads to problems, for example this can lead to cells being unable to produce proteins that prevent tumor formation. As said, the effects in the DNA are permanent and cannot be undone. There is no undo button with genome editing.</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So what needs to be done?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am not saying this is the end of all hope for genome editing for Duchenne. I am pointing out that we need to be cautious. We should not expect too much from this approach (it is not a cure, it slows down disease progression) and we should not expect things too soon. Before clinical trials can be started, the delivery of the tools needs to be optimized. This should not be underestimated. The step from a 25 gram mouse with 16 gram muscle to a 30 kg Duchenne boy with 20 kg muscle is huge. Furthermore, more information needs to be obtained on the risks of this technology – not just for Duchenne, but in general: How serious are the risks? Can they be mitigated? Do they outweigh the risk of having Duchenne? This will take time – something I know Duchenne patients do not have. However, I know from personal experience that rushing into clinical trials seldom turns out well and leads to further delays.</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67</a:t>
            </a:fld>
            <a:endParaRPr lang="fr-FR"/>
          </a:p>
        </p:txBody>
      </p:sp>
    </p:spTree>
    <p:extLst>
      <p:ext uri="{BB962C8B-B14F-4D97-AF65-F5344CB8AC3E}">
        <p14:creationId xmlns:p14="http://schemas.microsoft.com/office/powerpoint/2010/main" val="1830104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68</a:t>
            </a:fld>
            <a:endParaRPr lang="fr-FR"/>
          </a:p>
        </p:txBody>
      </p:sp>
    </p:spTree>
    <p:extLst>
      <p:ext uri="{BB962C8B-B14F-4D97-AF65-F5344CB8AC3E}">
        <p14:creationId xmlns:p14="http://schemas.microsoft.com/office/powerpoint/2010/main" val="3160517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And not forget the border between our 2 jobs: scientist and expert. A lot of them forget it.</a:t>
            </a:r>
          </a:p>
          <a:p>
            <a:endParaRPr lang="en-US" dirty="0"/>
          </a:p>
          <a:p>
            <a:r>
              <a:rPr lang="en-US" dirty="0"/>
              <a:t>As (almost) said by Pierre Gilles de </a:t>
            </a:r>
            <a:r>
              <a:rPr lang="en-US" dirty="0" err="1"/>
              <a:t>Gennes</a:t>
            </a:r>
            <a:r>
              <a:rPr lang="en-US" dirty="0"/>
              <a:t> (Nobel Prize): experts are almost similar to militaries,</a:t>
            </a:r>
            <a:r>
              <a:rPr lang="en-US" baseline="0" dirty="0"/>
              <a:t> they know very well the pas wars, but cannot anticipate the new ones.</a:t>
            </a:r>
          </a:p>
          <a:p>
            <a:endParaRPr lang="en-US" baseline="0" dirty="0"/>
          </a:p>
          <a:p>
            <a:r>
              <a:rPr lang="en-US" baseline="0" dirty="0"/>
              <a:t>Keep ‘critical mind’ (officially a part of the training of scientists)  in front of any assertion of a lack of hazards. Beyond  the usual financial conflicts of interest, there are numerous other links of interest: institutional, politics, economics…</a:t>
            </a:r>
          </a:p>
          <a:p>
            <a:endParaRPr lang="en-US" baseline="0" dirty="0"/>
          </a:p>
          <a:p>
            <a:r>
              <a:rPr lang="en-US" baseline="0" dirty="0"/>
              <a:t>Numerous scientists are unaware of professional ethics…</a:t>
            </a:r>
          </a:p>
          <a:p>
            <a:endParaRPr lang="en-US" baseline="0" dirty="0"/>
          </a:p>
          <a:p>
            <a:r>
              <a:rPr lang="en-US" baseline="0" dirty="0"/>
              <a:t>As already by sociologists: the scientist does not leave its opinions at the door of the lab or the expertise room.</a:t>
            </a:r>
          </a:p>
          <a:p>
            <a:endParaRPr lang="en-US" baseline="0" dirty="0"/>
          </a:p>
          <a:p>
            <a:r>
              <a:rPr lang="en-US" baseline="0" dirty="0"/>
              <a:t>Be careful with metaphors: they are often useful for some initial explanations but when repeatedly used it will drastically change your perception, your </a:t>
            </a:r>
            <a:r>
              <a:rPr lang="en-US" baseline="0" dirty="0" err="1"/>
              <a:t>wayd</a:t>
            </a:r>
            <a:r>
              <a:rPr lang="en-US" baseline="0" dirty="0"/>
              <a:t> of thinking and then of acting.</a:t>
            </a:r>
          </a:p>
          <a:p>
            <a:endParaRPr lang="en-US" baseline="0" dirty="0"/>
          </a:p>
          <a:p>
            <a:r>
              <a:rPr lang="en-US" baseline="0" dirty="0"/>
              <a:t>Look at the wording/ semantic used.</a:t>
            </a:r>
          </a:p>
          <a:p>
            <a:endParaRPr lang="en-US" baseline="0" dirty="0"/>
          </a:p>
          <a:p>
            <a:r>
              <a:rPr lang="en-US" baseline="0" dirty="0"/>
              <a:t>First example: </a:t>
            </a:r>
          </a:p>
          <a:p>
            <a:r>
              <a:rPr lang="en-US" b="1" baseline="0" dirty="0"/>
              <a:t>gene or genome editing</a:t>
            </a:r>
            <a:r>
              <a:rPr lang="en-US" baseline="0" dirty="0"/>
              <a:t>.</a:t>
            </a:r>
          </a:p>
          <a:p>
            <a:endParaRPr lang="en-US" baseline="0" dirty="0"/>
          </a:p>
          <a:p>
            <a:r>
              <a:rPr lang="en-US" baseline="0" dirty="0"/>
              <a:t>You think rapidly about this image as with a “copy and paste” or “cut and paste” in your favorite computer located word processor?</a:t>
            </a:r>
          </a:p>
          <a:p>
            <a:endParaRPr lang="en-US" baseline="0" dirty="0"/>
          </a:p>
          <a:p>
            <a:r>
              <a:rPr lang="en-US" baseline="0" dirty="0"/>
              <a:t>But why did you imagine</a:t>
            </a:r>
          </a:p>
          <a:p>
            <a:endParaRPr lang="en-US" baseline="0" dirty="0"/>
          </a:p>
          <a:p>
            <a:pPr marL="228580" indent="-228580">
              <a:buAutoNum type="arabicParenR"/>
            </a:pPr>
            <a:r>
              <a:rPr lang="en-US" baseline="0" dirty="0"/>
              <a:t>That you are using a computer with word processing system?</a:t>
            </a:r>
          </a:p>
          <a:p>
            <a:r>
              <a:rPr lang="en-US" baseline="0" dirty="0"/>
              <a:t>1.1 In fact you may be using hand written text, which means you will cross-out text…</a:t>
            </a:r>
          </a:p>
          <a:p>
            <a:r>
              <a:rPr lang="en-US" baseline="0" dirty="0"/>
              <a:t>1.2. It might also bee a type written text. With such old type writer you can inly cut paper, around sentences, you will then use scotch tape and work on in order to hidden the changes at the photocopier. You can also have to completely reformat pages and thus make mistakes I the successive pages…</a:t>
            </a:r>
          </a:p>
          <a:p>
            <a:endParaRPr lang="en-US" baseline="0" dirty="0"/>
          </a:p>
          <a:p>
            <a:r>
              <a:rPr lang="en-US" baseline="0" dirty="0"/>
              <a:t>2. That you know well the language used in this text?</a:t>
            </a:r>
          </a:p>
          <a:p>
            <a:r>
              <a:rPr lang="en-US" baseline="0" dirty="0"/>
              <a:t>Suppose it is a foreign language you do not know. How accurate and understandable could be your cut and paste?</a:t>
            </a:r>
          </a:p>
          <a:p>
            <a:r>
              <a:rPr lang="en-US" baseline="0" dirty="0"/>
              <a:t>Suppose you are reading hieroglyphs before Champollion used the Rosetta stone.</a:t>
            </a:r>
          </a:p>
          <a:p>
            <a:r>
              <a:rPr lang="en-US" baseline="0" dirty="0"/>
              <a:t>What would make your “cut and paste” between eyes or birds differently located? No changes in the text’s meaning? Or in the poesy? The  </a:t>
            </a:r>
            <a:r>
              <a:rPr lang="en-US" baseline="0" dirty="0" err="1"/>
              <a:t>subtilities</a:t>
            </a:r>
            <a:r>
              <a:rPr lang="en-US" baseline="0" dirty="0"/>
              <a:t>?</a:t>
            </a:r>
          </a:p>
          <a:p>
            <a:endParaRPr lang="en-US" baseline="0" dirty="0"/>
          </a:p>
          <a:p>
            <a:endParaRPr lang="en-US" baseline="0" dirty="0"/>
          </a:p>
          <a:p>
            <a:r>
              <a:rPr lang="en-US" baseline="0" dirty="0"/>
              <a:t>Second example.</a:t>
            </a:r>
          </a:p>
          <a:p>
            <a:r>
              <a:rPr lang="en-US" b="1" baseline="0" dirty="0"/>
              <a:t>Nuclease as molecular scissors</a:t>
            </a:r>
          </a:p>
          <a:p>
            <a:r>
              <a:rPr lang="en-US" baseline="0" dirty="0"/>
              <a:t>You are often facing the metaphor of endonuclease as a molecular scissor?</a:t>
            </a:r>
          </a:p>
          <a:p>
            <a:r>
              <a:rPr lang="en-US" baseline="0" dirty="0"/>
              <a:t>You thus spontaneously think to the scissors you have in your sewing box.</a:t>
            </a:r>
          </a:p>
          <a:p>
            <a:endParaRPr lang="en-US" baseline="0" dirty="0"/>
          </a:p>
          <a:p>
            <a:r>
              <a:rPr lang="en-US" baseline="0" dirty="0"/>
              <a:t>Forget it, you are using a multi-blades scissor, as the one you may be using for cutting herbs for cooking.</a:t>
            </a:r>
          </a:p>
          <a:p>
            <a:endParaRPr lang="en-US" baseline="0" dirty="0"/>
          </a:p>
          <a:p>
            <a:r>
              <a:rPr lang="en-US" baseline="0" dirty="0"/>
              <a:t>As you can see, never accept directly the metaphors and images somebody else is providing you… Look at what can be beyond the simple image, easily coming to your mind</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69</a:t>
            </a:fld>
            <a:endParaRPr lang="fr-FR"/>
          </a:p>
        </p:txBody>
      </p:sp>
    </p:spTree>
    <p:extLst>
      <p:ext uri="{BB962C8B-B14F-4D97-AF65-F5344CB8AC3E}">
        <p14:creationId xmlns:p14="http://schemas.microsoft.com/office/powerpoint/2010/main" val="77460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7</a:t>
            </a:fld>
            <a:endParaRPr lang="en-US"/>
          </a:p>
        </p:txBody>
      </p:sp>
    </p:spTree>
    <p:extLst>
      <p:ext uri="{BB962C8B-B14F-4D97-AF65-F5344CB8AC3E}">
        <p14:creationId xmlns:p14="http://schemas.microsoft.com/office/powerpoint/2010/main" val="14605799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578961C-62CA-428B-B1A9-44E0CE84F7D1}" type="slidenum">
              <a:rPr lang="fr-FR" smtClean="0"/>
              <a:t>70</a:t>
            </a:fld>
            <a:endParaRPr lang="fr-FR"/>
          </a:p>
        </p:txBody>
      </p:sp>
    </p:spTree>
    <p:extLst>
      <p:ext uri="{BB962C8B-B14F-4D97-AF65-F5344CB8AC3E}">
        <p14:creationId xmlns:p14="http://schemas.microsoft.com/office/powerpoint/2010/main" val="3403914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71</a:t>
            </a:fld>
            <a:endParaRPr lang="fr-FR"/>
          </a:p>
        </p:txBody>
      </p:sp>
    </p:spTree>
    <p:extLst>
      <p:ext uri="{BB962C8B-B14F-4D97-AF65-F5344CB8AC3E}">
        <p14:creationId xmlns:p14="http://schemas.microsoft.com/office/powerpoint/2010/main" val="464964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72</a:t>
            </a:fld>
            <a:endParaRPr lang="fr-FR"/>
          </a:p>
        </p:txBody>
      </p:sp>
    </p:spTree>
    <p:extLst>
      <p:ext uri="{BB962C8B-B14F-4D97-AF65-F5344CB8AC3E}">
        <p14:creationId xmlns:p14="http://schemas.microsoft.com/office/powerpoint/2010/main" val="5273942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73</a:t>
            </a:fld>
            <a:endParaRPr lang="fr-FR"/>
          </a:p>
        </p:txBody>
      </p:sp>
    </p:spTree>
    <p:extLst>
      <p:ext uri="{BB962C8B-B14F-4D97-AF65-F5344CB8AC3E}">
        <p14:creationId xmlns:p14="http://schemas.microsoft.com/office/powerpoint/2010/main" val="1655364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C79DA04-4A8F-488E-8F52-BB40479ACCF5}" type="slidenum">
              <a:rPr lang="fr-FR" smtClean="0"/>
              <a:t>74</a:t>
            </a:fld>
            <a:endParaRPr lang="fr-FR"/>
          </a:p>
        </p:txBody>
      </p:sp>
    </p:spTree>
    <p:extLst>
      <p:ext uri="{BB962C8B-B14F-4D97-AF65-F5344CB8AC3E}">
        <p14:creationId xmlns:p14="http://schemas.microsoft.com/office/powerpoint/2010/main" val="4487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8</a:t>
            </a:fld>
            <a:endParaRPr lang="en-US"/>
          </a:p>
        </p:txBody>
      </p:sp>
    </p:spTree>
    <p:extLst>
      <p:ext uri="{BB962C8B-B14F-4D97-AF65-F5344CB8AC3E}">
        <p14:creationId xmlns:p14="http://schemas.microsoft.com/office/powerpoint/2010/main" val="287895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6D752D1-114A-4147-9AD2-36C3FB1E518D}" type="slidenum">
              <a:rPr lang="en-US" smtClean="0"/>
              <a:t>9</a:t>
            </a:fld>
            <a:endParaRPr lang="en-US"/>
          </a:p>
        </p:txBody>
      </p:sp>
    </p:spTree>
    <p:extLst>
      <p:ext uri="{BB962C8B-B14F-4D97-AF65-F5344CB8AC3E}">
        <p14:creationId xmlns:p14="http://schemas.microsoft.com/office/powerpoint/2010/main" val="67990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62275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48261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6110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320963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4203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77678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E1F57EA-E841-4F77-B7DB-D24A4E48C41F}" type="datetimeFigureOut">
              <a:rPr lang="fr-FR" smtClean="0"/>
              <a:t>10/04/2018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28099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E1F57EA-E841-4F77-B7DB-D24A4E48C41F}" type="datetimeFigureOut">
              <a:rPr lang="fr-FR" smtClean="0"/>
              <a:t>10/04/2018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13158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1F57EA-E841-4F77-B7DB-D24A4E48C41F}" type="datetimeFigureOut">
              <a:rPr lang="fr-FR" smtClean="0"/>
              <a:t>10/04/2018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47436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28459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8E1F57EA-E841-4F77-B7DB-D24A4E48C41F}" type="datetimeFigureOut">
              <a:rPr lang="fr-FR" smtClean="0"/>
              <a:t>10/04/2018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CB57FC-9712-4F3A-AA1F-51111F636843}" type="slidenum">
              <a:rPr lang="fr-FR" smtClean="0"/>
              <a:t>‹N°›</a:t>
            </a:fld>
            <a:endParaRPr lang="fr-FR"/>
          </a:p>
        </p:txBody>
      </p:sp>
    </p:spTree>
    <p:extLst>
      <p:ext uri="{BB962C8B-B14F-4D97-AF65-F5344CB8AC3E}">
        <p14:creationId xmlns:p14="http://schemas.microsoft.com/office/powerpoint/2010/main" val="13065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F57EA-E841-4F77-B7DB-D24A4E48C41F}" type="datetimeFigureOut">
              <a:rPr lang="fr-FR" smtClean="0"/>
              <a:t>10/04/2018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B57FC-9712-4F3A-AA1F-51111F636843}" type="slidenum">
              <a:rPr lang="fr-FR" smtClean="0"/>
              <a:t>‹N°›</a:t>
            </a:fld>
            <a:endParaRPr lang="fr-FR"/>
          </a:p>
        </p:txBody>
      </p:sp>
    </p:spTree>
    <p:extLst>
      <p:ext uri="{BB962C8B-B14F-4D97-AF65-F5344CB8AC3E}">
        <p14:creationId xmlns:p14="http://schemas.microsoft.com/office/powerpoint/2010/main" val="368318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e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eg"/><Relationship Id="rId2" Type="http://schemas.openxmlformats.org/officeDocument/2006/relationships/notesSlide" Target="../notesSlides/notesSlide23.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g"/><Relationship Id="rId15" Type="http://schemas.openxmlformats.org/officeDocument/2006/relationships/image" Target="../media/image39.jpg"/><Relationship Id="rId10" Type="http://schemas.openxmlformats.org/officeDocument/2006/relationships/image" Target="../media/image34.jpe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g"/><Relationship Id="rId18" Type="http://schemas.openxmlformats.org/officeDocument/2006/relationships/image" Target="../media/image76.png"/><Relationship Id="rId3" Type="http://schemas.openxmlformats.org/officeDocument/2006/relationships/image" Target="../media/image61.emf"/><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notesSlide" Target="../notesSlides/notesSlide56.xml"/><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5" Type="http://schemas.openxmlformats.org/officeDocument/2006/relationships/image" Target="../media/image73.png"/><Relationship Id="rId10" Type="http://schemas.openxmlformats.org/officeDocument/2006/relationships/image" Target="../media/image68.jpeg"/><Relationship Id="rId19" Type="http://schemas.openxmlformats.org/officeDocument/2006/relationships/image" Target="../media/image77.png"/><Relationship Id="rId4" Type="http://schemas.openxmlformats.org/officeDocument/2006/relationships/image" Target="../media/image62.emf"/><Relationship Id="rId9" Type="http://schemas.openxmlformats.org/officeDocument/2006/relationships/image" Target="../media/image67.png"/><Relationship Id="rId1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www.lemonde.fr/planete/" TargetMode="External"/><Relationship Id="rId3" Type="http://schemas.openxmlformats.org/officeDocument/2006/relationships/hyperlink" Target="http://conjugaison.lemonde.fr/conjugaison/premier-groupe/ajouter/" TargetMode="External"/><Relationship Id="rId7" Type="http://schemas.openxmlformats.org/officeDocument/2006/relationships/hyperlink" Target="http://www.lemonde.fr/bien-etr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conjugaison.lemonde.fr/conjugaison/premier-groupe/tomber/" TargetMode="External"/><Relationship Id="rId5" Type="http://schemas.openxmlformats.org/officeDocument/2006/relationships/hyperlink" Target="http://www.lemonde.fr/politique/" TargetMode="External"/><Relationship Id="rId4" Type="http://schemas.openxmlformats.org/officeDocument/2006/relationships/hyperlink" Target="http://www.lemonde.fr/afrique/" TargetMode="External"/><Relationship Id="rId9" Type="http://schemas.openxmlformats.org/officeDocument/2006/relationships/hyperlink" Target="http://www.lemonde.fr/idees-chronique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3.jpg"/></Relationships>
</file>

<file path=ppt/slides/_rels/slide67.xml.rels><?xml version="1.0" encoding="UTF-8" standalone="yes"?>
<Relationships xmlns="http://schemas.openxmlformats.org/package/2006/relationships"><Relationship Id="rId3" Type="http://schemas.openxmlformats.org/officeDocument/2006/relationships/hyperlink" Target="http://www.exonskipping.nl/whats-hot/blog-crispr-technology/"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19" y="2130425"/>
            <a:ext cx="8834975" cy="1470025"/>
          </a:xfrm>
        </p:spPr>
        <p:txBody>
          <a:bodyPr>
            <a:normAutofit fontScale="90000"/>
          </a:bodyPr>
          <a:lstStyle/>
          <a:p>
            <a:r>
              <a:rPr lang="fr-FR" b="1" dirty="0"/>
              <a:t> “Nouvelles techniques” de modification des génomes et </a:t>
            </a:r>
            <a:r>
              <a:rPr lang="fr-FR" b="1" dirty="0" err="1"/>
              <a:t>épigénomes</a:t>
            </a:r>
            <a:r>
              <a:rPr lang="fr-FR" b="1" dirty="0"/>
              <a:t/>
            </a:r>
            <a:br>
              <a:rPr lang="fr-FR" b="1" dirty="0"/>
            </a:br>
            <a:r>
              <a:rPr lang="fr-FR" b="1" dirty="0"/>
              <a:t>(NTMGE)</a:t>
            </a:r>
          </a:p>
        </p:txBody>
      </p:sp>
      <p:sp>
        <p:nvSpPr>
          <p:cNvPr id="3" name="Sous-titre 2"/>
          <p:cNvSpPr>
            <a:spLocks noGrp="1"/>
          </p:cNvSpPr>
          <p:nvPr>
            <p:ph type="subTitle" idx="1"/>
          </p:nvPr>
        </p:nvSpPr>
        <p:spPr/>
        <p:txBody>
          <a:bodyPr>
            <a:normAutofit fontScale="85000" lnSpcReduction="20000"/>
          </a:bodyPr>
          <a:lstStyle/>
          <a:p>
            <a:r>
              <a:rPr lang="fr-FR" dirty="0"/>
              <a:t>Yves Bertheau</a:t>
            </a:r>
          </a:p>
          <a:p>
            <a:endParaRPr lang="fr-FR" dirty="0"/>
          </a:p>
          <a:p>
            <a:r>
              <a:rPr lang="fr-FR" sz="2400" dirty="0"/>
              <a:t>Université Populaire du XIVème</a:t>
            </a:r>
          </a:p>
          <a:p>
            <a:r>
              <a:rPr lang="fr-FR" sz="2400" dirty="0"/>
              <a:t>2017/11/28</a:t>
            </a:r>
          </a:p>
          <a:p>
            <a:r>
              <a:rPr lang="fr-FR" sz="2400" dirty="0"/>
              <a:t>Paris</a:t>
            </a:r>
          </a:p>
        </p:txBody>
      </p:sp>
      <p:pic>
        <p:nvPicPr>
          <p:cNvPr id="4" name="Image 3"/>
          <p:cNvPicPr/>
          <p:nvPr/>
        </p:nvPicPr>
        <p:blipFill>
          <a:blip r:embed="rId3" cstate="print">
            <a:extLst>
              <a:ext uri="{28A0092B-C50C-407E-A947-70E740481C1C}">
                <a14:useLocalDpi xmlns:a14="http://schemas.microsoft.com/office/drawing/2010/main" val="0"/>
              </a:ext>
            </a:extLst>
          </a:blip>
          <a:stretch>
            <a:fillRect/>
          </a:stretch>
        </p:blipFill>
        <p:spPr>
          <a:xfrm>
            <a:off x="6044901" y="6280163"/>
            <a:ext cx="648072" cy="577837"/>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20" y="6294321"/>
            <a:ext cx="1400175" cy="573961"/>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 y="6297032"/>
            <a:ext cx="1814148" cy="560968"/>
          </a:xfrm>
          <a:prstGeom prst="rect">
            <a:avLst/>
          </a:prstGeom>
        </p:spPr>
      </p:pic>
      <p:pic>
        <p:nvPicPr>
          <p:cNvPr id="7" name="Picture 2" descr="C:\Users\bertheau\AppData\Local\Microsoft\Windows\Temporary Internet Files\Content.Outlook\S8E7TGYD\Logo-UPMC-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4381" y="6282846"/>
            <a:ext cx="1662113" cy="55961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2147" y="5820801"/>
            <a:ext cx="2105514" cy="1037199"/>
          </a:xfrm>
          <a:prstGeom prst="rect">
            <a:avLst/>
          </a:prstGeom>
        </p:spPr>
      </p:pic>
    </p:spTree>
    <p:extLst>
      <p:ext uri="{BB962C8B-B14F-4D97-AF65-F5344CB8AC3E}">
        <p14:creationId xmlns:p14="http://schemas.microsoft.com/office/powerpoint/2010/main" val="420613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32288" r="5016" b="60976"/>
          <a:stretch>
            <a:fillRect/>
          </a:stretch>
        </p:blipFill>
        <p:spPr bwMode="auto">
          <a:xfrm>
            <a:off x="457200" y="1801391"/>
            <a:ext cx="39624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cellbiology.med.unsw.edu.au/units/images/nucleus_cartoo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72816"/>
            <a:ext cx="39624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 The name of referred object is pbio.0040138.g001.jpg"/>
          <p:cNvPicPr>
            <a:picLocks noChangeAspect="1" noChangeArrowheads="1"/>
          </p:cNvPicPr>
          <p:nvPr/>
        </p:nvPicPr>
        <p:blipFill>
          <a:blip r:embed="rId5">
            <a:extLst>
              <a:ext uri="{28A0092B-C50C-407E-A947-70E740481C1C}">
                <a14:useLocalDpi xmlns:a14="http://schemas.microsoft.com/office/drawing/2010/main" val="0"/>
              </a:ext>
            </a:extLst>
          </a:blip>
          <a:srcRect l="1738" t="1352" r="44373" b="56728"/>
          <a:stretch>
            <a:fillRect/>
          </a:stretch>
        </p:blipFill>
        <p:spPr bwMode="auto">
          <a:xfrm>
            <a:off x="4800600" y="1877591"/>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a:t>Domaines </a:t>
            </a:r>
            <a:r>
              <a:rPr lang="fr-FR" dirty="0" err="1"/>
              <a:t>inter-chromosomiques</a:t>
            </a:r>
            <a:endParaRPr lang="fr-FR" dirty="0"/>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10</a:t>
            </a:fld>
            <a:endParaRPr lang="en-US"/>
          </a:p>
        </p:txBody>
      </p:sp>
      <p:sp>
        <p:nvSpPr>
          <p:cNvPr id="10" name="TextBox 8"/>
          <p:cNvSpPr txBox="1">
            <a:spLocks noChangeArrowheads="1"/>
          </p:cNvSpPr>
          <p:nvPr/>
        </p:nvSpPr>
        <p:spPr bwMode="auto">
          <a:xfrm>
            <a:off x="1295400" y="5458991"/>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a:latin typeface="Arial" charset="0"/>
                <a:cs typeface="Arial" charset="0"/>
              </a:rPr>
              <a:t>           Schneider et al, 2007</a:t>
            </a:r>
          </a:p>
          <a:p>
            <a:endParaRPr lang="en-US" altLang="fr-FR" sz="1600">
              <a:latin typeface="Arial" charset="0"/>
              <a:cs typeface="Arial" charset="0"/>
            </a:endParaRPr>
          </a:p>
        </p:txBody>
      </p:sp>
      <p:sp>
        <p:nvSpPr>
          <p:cNvPr id="11" name="TextBox 9"/>
          <p:cNvSpPr txBox="1">
            <a:spLocks noChangeArrowheads="1"/>
          </p:cNvSpPr>
          <p:nvPr/>
        </p:nvSpPr>
        <p:spPr bwMode="auto">
          <a:xfrm>
            <a:off x="6629400" y="5687591"/>
            <a:ext cx="23407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sz="1600" dirty="0" err="1">
                <a:latin typeface="Arial" charset="0"/>
                <a:cs typeface="Arial" charset="0"/>
              </a:rPr>
              <a:t>Branco</a:t>
            </a:r>
            <a:r>
              <a:rPr lang="en-US" altLang="fr-FR" sz="1600" dirty="0">
                <a:latin typeface="Arial" charset="0"/>
                <a:cs typeface="Arial" charset="0"/>
              </a:rPr>
              <a:t> et Pombo, 2006</a:t>
            </a:r>
          </a:p>
        </p:txBody>
      </p:sp>
      <p:sp>
        <p:nvSpPr>
          <p:cNvPr id="12" name="TextBox 10"/>
          <p:cNvSpPr txBox="1">
            <a:spLocks noChangeArrowheads="1"/>
          </p:cNvSpPr>
          <p:nvPr/>
        </p:nvSpPr>
        <p:spPr bwMode="auto">
          <a:xfrm>
            <a:off x="4999171" y="4712800"/>
            <a:ext cx="348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fr-FR" dirty="0">
                <a:solidFill>
                  <a:schemeClr val="bg1"/>
                </a:solidFill>
              </a:rPr>
              <a:t>Interactions inter-</a:t>
            </a:r>
            <a:r>
              <a:rPr lang="en-US" altLang="fr-FR" dirty="0" err="1">
                <a:solidFill>
                  <a:schemeClr val="bg1"/>
                </a:solidFill>
              </a:rPr>
              <a:t>chromosomiques</a:t>
            </a:r>
            <a:endParaRPr lang="en-US" altLang="fr-FR" dirty="0">
              <a:solidFill>
                <a:schemeClr val="bg1"/>
              </a:solidFill>
            </a:endParaRPr>
          </a:p>
        </p:txBody>
      </p:sp>
    </p:spTree>
    <p:extLst>
      <p:ext uri="{BB962C8B-B14F-4D97-AF65-F5344CB8AC3E}">
        <p14:creationId xmlns:p14="http://schemas.microsoft.com/office/powerpoint/2010/main" val="159202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C0E76856-4982-42DE-A99B-EC985B810580}" type="slidenum">
              <a:rPr lang="en-US" smtClean="0"/>
              <a:t>11</a:t>
            </a:fld>
            <a:endParaRPr lang="en-US"/>
          </a:p>
        </p:txBody>
      </p:sp>
      <p:pic>
        <p:nvPicPr>
          <p:cNvPr id="6"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3387" t="49222" r="-4272" b="-1405"/>
          <a:stretch>
            <a:fillRect/>
          </a:stretch>
        </p:blipFill>
        <p:spPr bwMode="auto">
          <a:xfrm>
            <a:off x="395536" y="692696"/>
            <a:ext cx="8519965" cy="59058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43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5983"/>
            <a:ext cx="8229600" cy="1143000"/>
          </a:xfrm>
        </p:spPr>
        <p:txBody>
          <a:bodyPr>
            <a:normAutofit fontScale="90000"/>
          </a:bodyPr>
          <a:lstStyle/>
          <a:p>
            <a:r>
              <a:rPr lang="fr-FR" dirty="0" smtClean="0"/>
              <a:t>Quelques autres points saillants </a:t>
            </a:r>
            <a:r>
              <a:rPr lang="fr-FR" dirty="0"/>
              <a:t>sur les génomes et </a:t>
            </a:r>
            <a:r>
              <a:rPr lang="fr-FR" dirty="0" err="1"/>
              <a:t>épigénomes</a:t>
            </a:r>
            <a:endParaRPr lang="fr-FR" dirty="0"/>
          </a:p>
        </p:txBody>
      </p:sp>
      <p:sp>
        <p:nvSpPr>
          <p:cNvPr id="3" name="Espace réservé du contenu 2"/>
          <p:cNvSpPr>
            <a:spLocks noGrp="1"/>
          </p:cNvSpPr>
          <p:nvPr>
            <p:ph idx="1"/>
          </p:nvPr>
        </p:nvSpPr>
        <p:spPr>
          <a:xfrm>
            <a:off x="446856" y="1916832"/>
            <a:ext cx="8229600" cy="4525963"/>
          </a:xfrm>
        </p:spPr>
        <p:txBody>
          <a:bodyPr>
            <a:normAutofit fontScale="47500" lnSpcReduction="20000"/>
          </a:bodyPr>
          <a:lstStyle/>
          <a:p>
            <a:r>
              <a:rPr lang="fr-FR" dirty="0"/>
              <a:t>Très larges parts d’ADN non </a:t>
            </a:r>
          </a:p>
          <a:p>
            <a:pPr marL="0" indent="0">
              <a:buNone/>
            </a:pPr>
            <a:r>
              <a:rPr lang="fr-FR" dirty="0"/>
              <a:t>codant, ex: homme 95</a:t>
            </a:r>
            <a:r>
              <a:rPr lang="fr-FR" dirty="0" smtClean="0"/>
              <a:t>%,  impliqué</a:t>
            </a:r>
          </a:p>
          <a:p>
            <a:pPr marL="0" indent="0">
              <a:buNone/>
            </a:pPr>
            <a:r>
              <a:rPr lang="fr-FR" dirty="0"/>
              <a:t>d</a:t>
            </a:r>
            <a:r>
              <a:rPr lang="fr-FR" dirty="0" smtClean="0"/>
              <a:t>ans la régulation d’expressions des gènes</a:t>
            </a:r>
          </a:p>
          <a:p>
            <a:pPr marL="0" indent="0">
              <a:buNone/>
            </a:pPr>
            <a:r>
              <a:rPr lang="fr-FR" dirty="0" smtClean="0"/>
              <a:t>(appelé il y a peu: «</a:t>
            </a:r>
            <a:r>
              <a:rPr lang="fr-FR" dirty="0"/>
              <a:t> </a:t>
            </a:r>
            <a:r>
              <a:rPr lang="fr-FR" dirty="0" err="1"/>
              <a:t>junk</a:t>
            </a:r>
            <a:r>
              <a:rPr lang="fr-FR" dirty="0"/>
              <a:t> DNA »)</a:t>
            </a:r>
          </a:p>
          <a:p>
            <a:pPr marL="0" indent="0">
              <a:buNone/>
            </a:pPr>
            <a:endParaRPr lang="fr-FR" dirty="0"/>
          </a:p>
          <a:p>
            <a:r>
              <a:rPr lang="fr-FR" dirty="0"/>
              <a:t>« Matière noire » (gènes « manquant »)</a:t>
            </a:r>
          </a:p>
          <a:p>
            <a:pPr marL="0" indent="0">
              <a:buNone/>
            </a:pPr>
            <a:endParaRPr lang="fr-FR" dirty="0"/>
          </a:p>
          <a:p>
            <a:r>
              <a:rPr lang="fr-FR" dirty="0"/>
              <a:t>Peu de corrélations entre</a:t>
            </a:r>
          </a:p>
          <a:p>
            <a:pPr marL="0" indent="0">
              <a:buNone/>
            </a:pPr>
            <a:r>
              <a:rPr lang="fr-FR" dirty="0"/>
              <a:t>régions linéaires et </a:t>
            </a:r>
          </a:p>
          <a:p>
            <a:pPr marL="0" indent="0">
              <a:buNone/>
            </a:pPr>
            <a:r>
              <a:rPr lang="fr-FR" dirty="0"/>
              <a:t>spatiales</a:t>
            </a:r>
          </a:p>
          <a:p>
            <a:pPr marL="0" indent="0">
              <a:buNone/>
            </a:pPr>
            <a:endParaRPr lang="fr-FR" dirty="0"/>
          </a:p>
          <a:p>
            <a:r>
              <a:rPr lang="fr-FR" dirty="0" err="1"/>
              <a:t>Épigénomes</a:t>
            </a:r>
            <a:r>
              <a:rPr lang="fr-FR" dirty="0"/>
              <a:t> (ADN, ARN et </a:t>
            </a:r>
          </a:p>
          <a:p>
            <a:pPr marL="0" indent="0">
              <a:buNone/>
            </a:pPr>
            <a:r>
              <a:rPr lang="fr-FR" dirty="0"/>
              <a:t>Protéines – histones et non-histones): on commence </a:t>
            </a:r>
            <a:endParaRPr lang="fr-FR" dirty="0" smtClean="0"/>
          </a:p>
          <a:p>
            <a:pPr marL="0" indent="0">
              <a:buNone/>
            </a:pPr>
            <a:r>
              <a:rPr lang="fr-FR" dirty="0" smtClean="0"/>
              <a:t>tout </a:t>
            </a:r>
            <a:r>
              <a:rPr lang="fr-FR" dirty="0"/>
              <a:t>juste </a:t>
            </a:r>
            <a:r>
              <a:rPr lang="fr-FR" dirty="0" smtClean="0"/>
              <a:t> à </a:t>
            </a:r>
            <a:r>
              <a:rPr lang="fr-FR" dirty="0"/>
              <a:t>savoir d’où partir  (cf. </a:t>
            </a:r>
          </a:p>
          <a:p>
            <a:pPr marL="0" indent="0">
              <a:buNone/>
            </a:pPr>
            <a:r>
              <a:rPr lang="fr-FR" dirty="0"/>
              <a:t>colloque EFSA Juin 2016</a:t>
            </a:r>
            <a:r>
              <a:rPr lang="fr-FR" dirty="0" smtClean="0"/>
              <a:t>)</a:t>
            </a:r>
          </a:p>
          <a:p>
            <a:endParaRPr lang="fr-FR" dirty="0"/>
          </a:p>
          <a:p>
            <a:pPr marL="0" indent="0">
              <a:buNone/>
            </a:pPr>
            <a:r>
              <a:rPr lang="fr-FR" b="1" dirty="0" smtClean="0"/>
              <a:t>On </a:t>
            </a:r>
            <a:r>
              <a:rPr lang="fr-FR" b="1" dirty="0"/>
              <a:t>est </a:t>
            </a:r>
            <a:r>
              <a:rPr lang="fr-FR" b="1" dirty="0" smtClean="0"/>
              <a:t>très loin </a:t>
            </a:r>
            <a:r>
              <a:rPr lang="fr-FR" b="1" dirty="0"/>
              <a:t>de la </a:t>
            </a:r>
            <a:r>
              <a:rPr lang="fr-FR" b="1" dirty="0" smtClean="0"/>
              <a:t>biologie moléculaire </a:t>
            </a:r>
            <a:r>
              <a:rPr lang="fr-FR" b="1" dirty="0"/>
              <a:t>mécaniste et </a:t>
            </a:r>
          </a:p>
          <a:p>
            <a:pPr marL="0" indent="0">
              <a:buNone/>
            </a:pPr>
            <a:r>
              <a:rPr lang="fr-FR" b="1" dirty="0"/>
              <a:t>linéaire des années 70-80</a:t>
            </a:r>
          </a:p>
          <a:p>
            <a:pPr marL="0" indent="0">
              <a:buNone/>
            </a:pPr>
            <a:endParaRPr lang="fr-FR" dirty="0"/>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12</a:t>
            </a:fld>
            <a:endParaRPr lang="en-US"/>
          </a:p>
        </p:txBody>
      </p:sp>
      <p:pic>
        <p:nvPicPr>
          <p:cNvPr id="5" name="Picture 6" descr="la fig 04c.JPG"/>
          <p:cNvPicPr>
            <a:picLocks noChangeAspect="1"/>
          </p:cNvPicPr>
          <p:nvPr/>
        </p:nvPicPr>
        <p:blipFill>
          <a:blip r:embed="rId3" cstate="print"/>
          <a:stretch>
            <a:fillRect/>
          </a:stretch>
        </p:blipFill>
        <p:spPr>
          <a:xfrm>
            <a:off x="4894634" y="1428750"/>
            <a:ext cx="3790950" cy="5429250"/>
          </a:xfrm>
          <a:prstGeom prst="rect">
            <a:avLst/>
          </a:prstGeom>
        </p:spPr>
      </p:pic>
    </p:spTree>
    <p:extLst>
      <p:ext uri="{BB962C8B-B14F-4D97-AF65-F5344CB8AC3E}">
        <p14:creationId xmlns:p14="http://schemas.microsoft.com/office/powerpoint/2010/main" val="2949018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736"/>
            <a:ext cx="8229600" cy="1143000"/>
          </a:xfrm>
        </p:spPr>
        <p:txBody>
          <a:bodyPr>
            <a:noAutofit/>
          </a:bodyPr>
          <a:lstStyle/>
          <a:p>
            <a:r>
              <a:rPr lang="fr-FR" sz="3200" dirty="0" smtClean="0"/>
              <a:t>En conclusion : des interactions complexes entre </a:t>
            </a:r>
            <a:r>
              <a:rPr lang="fr-FR" sz="3200" dirty="0"/>
              <a:t>domaines </a:t>
            </a:r>
            <a:r>
              <a:rPr lang="fr-FR" sz="3200" dirty="0" smtClean="0"/>
              <a:t>encore </a:t>
            </a:r>
            <a:r>
              <a:rPr lang="fr-FR" sz="3200" dirty="0"/>
              <a:t>très mal connus</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13</a:t>
            </a:fld>
            <a:endParaRPr lang="en-US"/>
          </a:p>
        </p:txBody>
      </p:sp>
      <p:pic>
        <p:nvPicPr>
          <p:cNvPr id="6146" name="Picture 2" descr="https://images.sciencedaily.com/2017/03/170322103721_1_540x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052736"/>
            <a:ext cx="7314662" cy="516329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 y="6204061"/>
            <a:ext cx="9001503" cy="369332"/>
          </a:xfrm>
          <a:prstGeom prst="rect">
            <a:avLst/>
          </a:prstGeom>
          <a:noFill/>
        </p:spPr>
        <p:txBody>
          <a:bodyPr wrap="none" rtlCol="0">
            <a:spAutoFit/>
          </a:bodyPr>
          <a:lstStyle/>
          <a:p>
            <a:r>
              <a:rPr lang="fr-FR" dirty="0" smtClean="0"/>
              <a:t>La modification de l’un d’eux peut entraîner des effets sur les autres difficilement discernables</a:t>
            </a:r>
            <a:endParaRPr lang="fr-FR" dirty="0"/>
          </a:p>
        </p:txBody>
      </p:sp>
    </p:spTree>
    <p:extLst>
      <p:ext uri="{BB962C8B-B14F-4D97-AF65-F5344CB8AC3E}">
        <p14:creationId xmlns:p14="http://schemas.microsoft.com/office/powerpoint/2010/main" val="329565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96" y="119373"/>
            <a:ext cx="9108504" cy="1143000"/>
          </a:xfrm>
        </p:spPr>
        <p:txBody>
          <a:bodyPr>
            <a:noAutofit/>
          </a:bodyPr>
          <a:lstStyle/>
          <a:p>
            <a:r>
              <a:rPr lang="fr-FR" sz="3200" dirty="0"/>
              <a:t>Circulation des informations via les acides nucléiques: </a:t>
            </a:r>
            <a:br>
              <a:rPr lang="fr-FR" sz="3200" dirty="0"/>
            </a:br>
            <a:r>
              <a:rPr lang="fr-FR" sz="3200" dirty="0"/>
              <a:t>un monde fabuleux à découvrir…</a:t>
            </a:r>
          </a:p>
        </p:txBody>
      </p:sp>
      <p:sp>
        <p:nvSpPr>
          <p:cNvPr id="3" name="Espace réservé du contenu 2"/>
          <p:cNvSpPr>
            <a:spLocks noGrp="1"/>
          </p:cNvSpPr>
          <p:nvPr>
            <p:ph idx="1"/>
          </p:nvPr>
        </p:nvSpPr>
        <p:spPr>
          <a:xfrm>
            <a:off x="457200" y="2132856"/>
            <a:ext cx="8723312" cy="4608511"/>
          </a:xfrm>
        </p:spPr>
        <p:txBody>
          <a:bodyPr>
            <a:normAutofit fontScale="70000" lnSpcReduction="20000"/>
          </a:bodyPr>
          <a:lstStyle/>
          <a:p>
            <a:r>
              <a:rPr lang="fr-FR" dirty="0"/>
              <a:t>ADN et ARN circulent tant dans le sang, le placenta que le phloème des plantes: sources d’information et d’expression de gènes dans des parties distales,</a:t>
            </a:r>
          </a:p>
          <a:p>
            <a:r>
              <a:rPr lang="fr-FR" dirty="0"/>
              <a:t>Échanges d’acides nucléiques avec les plantes parasites, sources d’adaptation et de </a:t>
            </a:r>
            <a:r>
              <a:rPr lang="fr-FR" dirty="0" err="1"/>
              <a:t>co-évolution</a:t>
            </a:r>
            <a:r>
              <a:rPr lang="fr-FR" dirty="0"/>
              <a:t>,</a:t>
            </a:r>
          </a:p>
          <a:p>
            <a:r>
              <a:rPr lang="fr-FR" dirty="0"/>
              <a:t>ARNm de la nourriture régulant des gènes de l’animal,</a:t>
            </a:r>
          </a:p>
          <a:p>
            <a:r>
              <a:rPr lang="fr-FR" i="1" dirty="0"/>
              <a:t>C. elegans </a:t>
            </a:r>
            <a:r>
              <a:rPr lang="fr-FR" dirty="0"/>
              <a:t>: transports de petits ARN vers l’intérieur des cellules,</a:t>
            </a:r>
          </a:p>
          <a:p>
            <a:r>
              <a:rPr lang="fr-FR" dirty="0"/>
              <a:t>Épimutations se transmettant aux descendants prises en compte dans les programmes de sélection variétale, elles pourraient expliquer l’hétérosis…</a:t>
            </a:r>
          </a:p>
          <a:p>
            <a:r>
              <a:rPr lang="fr-FR" dirty="0"/>
              <a:t>Des micro ARN de plantes présents dans la gelée royale induisent, en passant dans l’hémolymphe, des changements de caste (création des reines d’abeilles),</a:t>
            </a:r>
          </a:p>
          <a:p>
            <a:r>
              <a:rPr lang="fr-FR" dirty="0"/>
              <a:t>Des </a:t>
            </a:r>
            <a:r>
              <a:rPr lang="fr-FR" dirty="0" err="1"/>
              <a:t>siARN</a:t>
            </a:r>
            <a:r>
              <a:rPr lang="fr-FR" dirty="0"/>
              <a:t> de plantes modifiées induisent leur résistance à des insectes…</a:t>
            </a:r>
          </a:p>
        </p:txBody>
      </p:sp>
    </p:spTree>
    <p:extLst>
      <p:ext uri="{BB962C8B-B14F-4D97-AF65-F5344CB8AC3E}">
        <p14:creationId xmlns:p14="http://schemas.microsoft.com/office/powerpoint/2010/main" val="216665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F6814-96D5-4463-898E-405CC0C401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space réservé du contenu 8" descr="Une image contenant texte, livre&#10;&#10;Description générée avec un niveau de confiance très élevé">
            <a:extLst>
              <a:ext uri="{FF2B5EF4-FFF2-40B4-BE49-F238E27FC236}">
                <a16:creationId xmlns:a16="http://schemas.microsoft.com/office/drawing/2014/main" id="{08BC3D57-E1BD-4219-B3B9-93280D4C2950}"/>
              </a:ext>
            </a:extLst>
          </p:cNvPr>
          <p:cNvPicPr>
            <a:picLocks noChangeAspect="1"/>
          </p:cNvPicPr>
          <p:nvPr/>
        </p:nvPicPr>
        <p:blipFill rotWithShape="1">
          <a:blip r:embed="rId3">
            <a:extLst>
              <a:ext uri="{28A0092B-C50C-407E-A947-70E740481C1C}">
                <a14:useLocalDpi xmlns:a14="http://schemas.microsoft.com/office/drawing/2010/main" val="0"/>
              </a:ext>
            </a:extLst>
          </a:blip>
          <a:srcRect l="114" r="15566" b="-4"/>
          <a:stretch/>
        </p:blipFill>
        <p:spPr>
          <a:xfrm>
            <a:off x="5872163" y="2828925"/>
            <a:ext cx="3031807" cy="3388994"/>
          </a:xfrm>
          <a:prstGeom prst="rect">
            <a:avLst/>
          </a:prstGeom>
        </p:spPr>
      </p:pic>
      <p:pic>
        <p:nvPicPr>
          <p:cNvPr id="8" name="Espace réservé du contenu 4" descr="Une image contenant texte&#10;&#10;Description générée avec un niveau de confiance très élevé">
            <a:extLst>
              <a:ext uri="{FF2B5EF4-FFF2-40B4-BE49-F238E27FC236}">
                <a16:creationId xmlns:a16="http://schemas.microsoft.com/office/drawing/2014/main" id="{18CEDAC6-B01C-43F2-97E1-188452B17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3" r="28826"/>
          <a:stretch/>
        </p:blipFill>
        <p:spPr>
          <a:xfrm>
            <a:off x="5872163" y="306909"/>
            <a:ext cx="3031807" cy="2286000"/>
          </a:xfrm>
          <a:prstGeom prst="rect">
            <a:avLst/>
          </a:prstGeom>
        </p:spPr>
      </p:pic>
      <p:sp>
        <p:nvSpPr>
          <p:cNvPr id="2" name="Titre 1"/>
          <p:cNvSpPr>
            <a:spLocks noGrp="1"/>
          </p:cNvSpPr>
          <p:nvPr>
            <p:ph type="title"/>
          </p:nvPr>
        </p:nvSpPr>
        <p:spPr>
          <a:xfrm>
            <a:off x="331528" y="640263"/>
            <a:ext cx="5248583" cy="1344975"/>
          </a:xfrm>
        </p:spPr>
        <p:txBody>
          <a:bodyPr>
            <a:normAutofit fontScale="90000"/>
          </a:bodyPr>
          <a:lstStyle/>
          <a:p>
            <a:r>
              <a:rPr lang="fr-FR" sz="3500" dirty="0"/>
              <a:t>Conclusion : </a:t>
            </a:r>
            <a:br>
              <a:rPr lang="fr-FR" sz="3500" dirty="0"/>
            </a:br>
            <a:r>
              <a:rPr lang="fr-FR" sz="3500" dirty="0"/>
              <a:t>à la découverte de nouvelles </a:t>
            </a:r>
            <a:br>
              <a:rPr lang="fr-FR" sz="3500" dirty="0"/>
            </a:br>
            <a:r>
              <a:rPr lang="fr-FR" sz="3500" i="1" dirty="0"/>
              <a:t>Terra </a:t>
            </a:r>
            <a:r>
              <a:rPr lang="fr-FR" sz="3500" i="1" dirty="0" err="1"/>
              <a:t>incognita</a:t>
            </a:r>
            <a:r>
              <a:rPr lang="fr-FR" sz="3500" i="1" dirty="0"/>
              <a:t>…</a:t>
            </a:r>
          </a:p>
        </p:txBody>
      </p:sp>
      <p:pic>
        <p:nvPicPr>
          <p:cNvPr id="13" name="Espace réservé du contenu 12" descr="Une image contenant carte, texte&#10;&#10;Description générée avec un niveau de confiance très élevé">
            <a:extLst>
              <a:ext uri="{FF2B5EF4-FFF2-40B4-BE49-F238E27FC236}">
                <a16:creationId xmlns:a16="http://schemas.microsoft.com/office/drawing/2014/main" id="{0673147F-DA7B-47AB-8A31-12472465BE1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8750" y="2492896"/>
            <a:ext cx="5248584" cy="2952328"/>
          </a:xfrm>
        </p:spPr>
      </p:pic>
      <p:sp>
        <p:nvSpPr>
          <p:cNvPr id="3" name="ZoneTexte 2"/>
          <p:cNvSpPr txBox="1"/>
          <p:nvPr/>
        </p:nvSpPr>
        <p:spPr>
          <a:xfrm>
            <a:off x="899592" y="6309320"/>
            <a:ext cx="7954998" cy="400110"/>
          </a:xfrm>
          <a:prstGeom prst="rect">
            <a:avLst/>
          </a:prstGeom>
          <a:noFill/>
        </p:spPr>
        <p:txBody>
          <a:bodyPr wrap="none" rtlCol="0">
            <a:spAutoFit/>
          </a:bodyPr>
          <a:lstStyle/>
          <a:p>
            <a:r>
              <a:rPr lang="fr-FR" sz="2000" b="1" dirty="0" smtClean="0"/>
              <a:t>Mais avons-nous les boussole, astrolabe et portulan pour ces aventures ?</a:t>
            </a:r>
            <a:endParaRPr lang="fr-FR" sz="2000" b="1" dirty="0"/>
          </a:p>
        </p:txBody>
      </p:sp>
    </p:spTree>
    <p:extLst>
      <p:ext uri="{BB962C8B-B14F-4D97-AF65-F5344CB8AC3E}">
        <p14:creationId xmlns:p14="http://schemas.microsoft.com/office/powerpoint/2010/main" val="3646521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1">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3">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rgbClr val="7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rgbClr val="BB7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96484D87-3134-4199-94A7-231C1CF54770}"/>
              </a:ext>
            </a:extLst>
          </p:cNvPr>
          <p:cNvPicPr>
            <a:picLocks noChangeAspect="1"/>
          </p:cNvPicPr>
          <p:nvPr/>
        </p:nvPicPr>
        <p:blipFill rotWithShape="1">
          <a:blip r:embed="rId3"/>
          <a:srcRect l="11437" r="24057" b="-2"/>
          <a:stretch/>
        </p:blipFill>
        <p:spPr>
          <a:xfrm>
            <a:off x="4869084" y="10"/>
            <a:ext cx="4274916"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Titre 1">
            <a:extLst>
              <a:ext uri="{FF2B5EF4-FFF2-40B4-BE49-F238E27FC236}">
                <a16:creationId xmlns:a16="http://schemas.microsoft.com/office/drawing/2014/main" id="{97F747F3-20E4-48C1-8761-B4BDE7BD8C3E}"/>
              </a:ext>
            </a:extLst>
          </p:cNvPr>
          <p:cNvSpPr>
            <a:spLocks noGrp="1"/>
          </p:cNvSpPr>
          <p:nvPr>
            <p:ph type="title"/>
          </p:nvPr>
        </p:nvSpPr>
        <p:spPr>
          <a:xfrm>
            <a:off x="107504" y="4525346"/>
            <a:ext cx="5578980" cy="1999997"/>
          </a:xfrm>
        </p:spPr>
        <p:txBody>
          <a:bodyPr vert="horz" lIns="91440" tIns="45720" rIns="91440" bIns="45720" rtlCol="0" anchor="ctr">
            <a:normAutofit fontScale="90000"/>
          </a:bodyPr>
          <a:lstStyle/>
          <a:p>
            <a:pPr algn="r">
              <a:lnSpc>
                <a:spcPct val="90000"/>
              </a:lnSpc>
            </a:pPr>
            <a:r>
              <a:rPr lang="fr-FR" sz="3800" dirty="0" smtClean="0"/>
              <a:t>Les NTMGE...</a:t>
            </a:r>
            <a:br>
              <a:rPr lang="fr-FR" sz="3800" dirty="0" smtClean="0"/>
            </a:br>
            <a:r>
              <a:rPr lang="fr-FR" sz="3800" dirty="0" smtClean="0"/>
              <a:t> </a:t>
            </a:r>
            <a:br>
              <a:rPr lang="fr-FR" sz="3800" dirty="0" smtClean="0"/>
            </a:br>
            <a:r>
              <a:rPr lang="fr-FR" sz="3800" dirty="0" smtClean="0"/>
              <a:t>Mais comment parvient-on aux fabuleux changements annoncés?</a:t>
            </a:r>
            <a:endParaRPr lang="fr-FR" sz="3800" dirty="0"/>
          </a:p>
        </p:txBody>
      </p:sp>
    </p:spTree>
    <p:extLst>
      <p:ext uri="{BB962C8B-B14F-4D97-AF65-F5344CB8AC3E}">
        <p14:creationId xmlns:p14="http://schemas.microsoft.com/office/powerpoint/2010/main" val="229704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06900"/>
            <a:ext cx="9144000" cy="1362075"/>
          </a:xfrm>
        </p:spPr>
        <p:txBody>
          <a:bodyPr>
            <a:normAutofit fontScale="90000"/>
          </a:bodyPr>
          <a:lstStyle/>
          <a:p>
            <a:pPr algn="ctr"/>
            <a:r>
              <a:rPr lang="fr-FR" dirty="0"/>
              <a:t>Les techniques </a:t>
            </a:r>
            <a:r>
              <a:rPr lang="fr-FR" dirty="0" smtClean="0"/>
              <a:t>connexes</a:t>
            </a:r>
            <a:br>
              <a:rPr lang="fr-FR" dirty="0" smtClean="0"/>
            </a:br>
            <a:r>
              <a:rPr lang="fr-FR" dirty="0" smtClean="0"/>
              <a:t/>
            </a:r>
            <a:br>
              <a:rPr lang="fr-FR" dirty="0" smtClean="0"/>
            </a:br>
            <a:r>
              <a:rPr lang="fr-FR" sz="2200" dirty="0" smtClean="0"/>
              <a:t>(ou comment faire parvenir les réactifs NTMGE aux sites d’action, les faire agir,  sélectionner les quelques cellules transformées, éliminer les systèmes de sélection et tenter de régénérer des plantes...)</a:t>
            </a:r>
            <a:endParaRPr lang="fr-FR" sz="2200" dirty="0"/>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5903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 name="Espace réservé du conten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507" y="-4888"/>
            <a:ext cx="8387973" cy="6862888"/>
          </a:xfrm>
        </p:spPr>
      </p:pic>
      <p:sp>
        <p:nvSpPr>
          <p:cNvPr id="4" name="Espace réservé du numéro de diapositive 3"/>
          <p:cNvSpPr>
            <a:spLocks noGrp="1"/>
          </p:cNvSpPr>
          <p:nvPr>
            <p:ph type="sldNum" sz="quarter" idx="12"/>
          </p:nvPr>
        </p:nvSpPr>
        <p:spPr>
          <a:xfrm>
            <a:off x="6748410" y="6492875"/>
            <a:ext cx="2133600" cy="365125"/>
          </a:xfrm>
        </p:spPr>
        <p:txBody>
          <a:bodyPr/>
          <a:lstStyle/>
          <a:p>
            <a:fld id="{C0E76856-4982-42DE-A99B-EC985B810580}" type="slidenum">
              <a:rPr lang="en-US" smtClean="0"/>
              <a:t>18</a:t>
            </a:fld>
            <a:endParaRPr lang="en-US"/>
          </a:p>
        </p:txBody>
      </p:sp>
    </p:spTree>
    <p:extLst>
      <p:ext uri="{BB962C8B-B14F-4D97-AF65-F5344CB8AC3E}">
        <p14:creationId xmlns:p14="http://schemas.microsoft.com/office/powerpoint/2010/main" val="13990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75299" cy="6858000"/>
          </a:xfrm>
          <a:prstGeom prst="rect">
            <a:avLst/>
          </a:prstGeom>
        </p:spPr>
      </p:pic>
      <p:sp>
        <p:nvSpPr>
          <p:cNvPr id="3" name="ZoneTexte 2">
            <a:extLst>
              <a:ext uri="{FF2B5EF4-FFF2-40B4-BE49-F238E27FC236}">
                <a16:creationId xmlns:a16="http://schemas.microsoft.com/office/drawing/2014/main" id="{01234215-F455-4230-80E3-A821ABA663C4}"/>
              </a:ext>
            </a:extLst>
          </p:cNvPr>
          <p:cNvSpPr txBox="1"/>
          <p:nvPr/>
        </p:nvSpPr>
        <p:spPr>
          <a:xfrm>
            <a:off x="6444209" y="836712"/>
            <a:ext cx="2699792" cy="2308324"/>
          </a:xfrm>
          <a:prstGeom prst="rect">
            <a:avLst/>
          </a:prstGeom>
          <a:noFill/>
        </p:spPr>
        <p:txBody>
          <a:bodyPr wrap="square" rtlCol="0">
            <a:spAutoFit/>
          </a:bodyPr>
          <a:lstStyle/>
          <a:p>
            <a:r>
              <a:rPr lang="fr-FR" i="1" dirty="0" err="1"/>
              <a:t>Agrobacterium</a:t>
            </a:r>
            <a:r>
              <a:rPr lang="fr-FR" i="1" dirty="0"/>
              <a:t>:</a:t>
            </a:r>
            <a:r>
              <a:rPr lang="fr-FR" dirty="0"/>
              <a:t> bactérie </a:t>
            </a:r>
          </a:p>
          <a:p>
            <a:r>
              <a:rPr lang="fr-FR" dirty="0"/>
              <a:t>phytopathogène avec de </a:t>
            </a:r>
          </a:p>
          <a:p>
            <a:r>
              <a:rPr lang="fr-FR" dirty="0"/>
              <a:t>nombreuses infections</a:t>
            </a:r>
          </a:p>
          <a:p>
            <a:r>
              <a:rPr lang="fr-FR" dirty="0"/>
              <a:t>avortées observées chez les végétaux (ex: patate </a:t>
            </a:r>
          </a:p>
          <a:p>
            <a:r>
              <a:rPr lang="fr-FR" dirty="0"/>
              <a:t>douce</a:t>
            </a:r>
            <a:r>
              <a:rPr lang="fr-FR" dirty="0" smtClean="0"/>
              <a:t>), comme pour d’autres maladies par ex. </a:t>
            </a:r>
            <a:r>
              <a:rPr lang="fr-FR" dirty="0" err="1" smtClean="0"/>
              <a:t>dûes</a:t>
            </a:r>
            <a:r>
              <a:rPr lang="fr-FR" dirty="0" smtClean="0"/>
              <a:t> à des virus…</a:t>
            </a:r>
            <a:endParaRPr lang="en-US" dirty="0"/>
          </a:p>
        </p:txBody>
      </p:sp>
      <p:sp>
        <p:nvSpPr>
          <p:cNvPr id="4" name="ZoneTexte 3">
            <a:extLst>
              <a:ext uri="{FF2B5EF4-FFF2-40B4-BE49-F238E27FC236}">
                <a16:creationId xmlns:a16="http://schemas.microsoft.com/office/drawing/2014/main" id="{11551E93-4689-4561-BD47-65112B6FEEE8}"/>
              </a:ext>
            </a:extLst>
          </p:cNvPr>
          <p:cNvSpPr txBox="1"/>
          <p:nvPr/>
        </p:nvSpPr>
        <p:spPr>
          <a:xfrm>
            <a:off x="6258823" y="3718679"/>
            <a:ext cx="2885177" cy="3139321"/>
          </a:xfrm>
          <a:prstGeom prst="rect">
            <a:avLst/>
          </a:prstGeom>
          <a:noFill/>
        </p:spPr>
        <p:txBody>
          <a:bodyPr wrap="square" rtlCol="0">
            <a:spAutoFit/>
          </a:bodyPr>
          <a:lstStyle/>
          <a:p>
            <a:r>
              <a:rPr lang="fr-FR" dirty="0"/>
              <a:t>Une régénération de </a:t>
            </a:r>
          </a:p>
          <a:p>
            <a:r>
              <a:rPr lang="fr-FR" dirty="0"/>
              <a:t>plantes limitée à quelques</a:t>
            </a:r>
          </a:p>
          <a:p>
            <a:r>
              <a:rPr lang="fr-FR" dirty="0"/>
              <a:t>espèces: peu d’espoir </a:t>
            </a:r>
          </a:p>
          <a:p>
            <a:r>
              <a:rPr lang="fr-FR" dirty="0"/>
              <a:t>d’agrandir le cercle des élues</a:t>
            </a:r>
          </a:p>
          <a:p>
            <a:r>
              <a:rPr lang="fr-FR" dirty="0"/>
              <a:t>au vu des coûts de </a:t>
            </a:r>
          </a:p>
          <a:p>
            <a:r>
              <a:rPr lang="fr-FR" dirty="0"/>
              <a:t>développement, des retours </a:t>
            </a:r>
          </a:p>
          <a:p>
            <a:r>
              <a:rPr lang="fr-FR" dirty="0"/>
              <a:t>sur investissements tardifs et</a:t>
            </a:r>
          </a:p>
          <a:p>
            <a:r>
              <a:rPr lang="fr-FR" dirty="0"/>
              <a:t>du peu de considérations </a:t>
            </a:r>
          </a:p>
          <a:p>
            <a:r>
              <a:rPr lang="fr-FR" dirty="0"/>
              <a:t>pour </a:t>
            </a:r>
            <a:r>
              <a:rPr lang="fr-FR" dirty="0" smtClean="0"/>
              <a:t>ce type de publications, source de savoir-faire pour les firmes …</a:t>
            </a:r>
            <a:endParaRPr lang="en-US" dirty="0"/>
          </a:p>
        </p:txBody>
      </p:sp>
    </p:spTree>
    <p:extLst>
      <p:ext uri="{BB962C8B-B14F-4D97-AF65-F5344CB8AC3E}">
        <p14:creationId xmlns:p14="http://schemas.microsoft.com/office/powerpoint/2010/main" val="107078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Une progression rapide des techniques</a:t>
            </a:r>
          </a:p>
        </p:txBody>
      </p:sp>
      <p:sp>
        <p:nvSpPr>
          <p:cNvPr id="3" name="Espace réservé du contenu 2"/>
          <p:cNvSpPr>
            <a:spLocks noGrp="1"/>
          </p:cNvSpPr>
          <p:nvPr>
            <p:ph idx="1"/>
          </p:nvPr>
        </p:nvSpPr>
        <p:spPr/>
        <p:txBody>
          <a:bodyPr>
            <a:normAutofit fontScale="70000" lnSpcReduction="20000"/>
          </a:bodyPr>
          <a:lstStyle/>
          <a:p>
            <a:r>
              <a:rPr lang="fr-FR" dirty="0"/>
              <a:t>Années 70 : apparition de la biologie moléculaire des procaryotes, avec quelques dogmes persistants sur-simplificateurs et surutilisés...</a:t>
            </a:r>
          </a:p>
          <a:p>
            <a:r>
              <a:rPr lang="fr-FR" dirty="0"/>
              <a:t>Transferts horizontaux, analyses phylogéniques, séquençage,</a:t>
            </a:r>
          </a:p>
          <a:p>
            <a:r>
              <a:rPr lang="fr-FR" dirty="0"/>
              <a:t>Années 80 : transformation des eucaryotes (Agrobacterium, micro-injection...) </a:t>
            </a:r>
          </a:p>
          <a:p>
            <a:r>
              <a:rPr lang="fr-FR" dirty="0"/>
              <a:t>Années 90 : les OGM, </a:t>
            </a:r>
            <a:r>
              <a:rPr lang="fr-FR" dirty="0" err="1"/>
              <a:t>OdM</a:t>
            </a:r>
            <a:r>
              <a:rPr lang="fr-FR" dirty="0"/>
              <a:t> et </a:t>
            </a:r>
            <a:r>
              <a:rPr lang="fr-FR" dirty="0" err="1"/>
              <a:t>méganucléases</a:t>
            </a:r>
            <a:endParaRPr lang="fr-FR" dirty="0"/>
          </a:p>
          <a:p>
            <a:r>
              <a:rPr lang="fr-FR" dirty="0"/>
              <a:t>Années 2000: l’édition du génome (ZFN, ARN interférents, </a:t>
            </a:r>
            <a:r>
              <a:rPr lang="fr-FR" dirty="0" err="1"/>
              <a:t>OdM</a:t>
            </a:r>
            <a:r>
              <a:rPr lang="fr-FR" dirty="0"/>
              <a:t>) et l’épigénétique prennent leur essor...</a:t>
            </a:r>
          </a:p>
          <a:p>
            <a:r>
              <a:rPr lang="fr-FR" dirty="0"/>
              <a:t>Années 2010 : TALEN, </a:t>
            </a:r>
            <a:r>
              <a:rPr lang="fr-FR" dirty="0" err="1"/>
              <a:t>Crispr</a:t>
            </a:r>
            <a:r>
              <a:rPr lang="fr-FR" dirty="0"/>
              <a:t>-endonucléases, l’</a:t>
            </a:r>
            <a:r>
              <a:rPr lang="fr-FR" dirty="0" err="1"/>
              <a:t>épitranscriptomique</a:t>
            </a:r>
            <a:r>
              <a:rPr lang="fr-FR" dirty="0"/>
              <a:t>, l’importance de l’organisation 3D voire 4D des noyaux / chromosomes... </a:t>
            </a:r>
          </a:p>
          <a:p>
            <a:pPr marL="0" indent="0">
              <a:buNone/>
            </a:pPr>
            <a:endParaRPr lang="fr-FR" dirty="0"/>
          </a:p>
          <a:p>
            <a:pPr marL="0" indent="0" algn="ctr">
              <a:buNone/>
            </a:pPr>
            <a:r>
              <a:rPr lang="fr-FR" b="1" dirty="0"/>
              <a:t>Les NTMGE: une histoire mouvementée…</a:t>
            </a:r>
          </a:p>
        </p:txBody>
      </p:sp>
    </p:spTree>
    <p:extLst>
      <p:ext uri="{BB962C8B-B14F-4D97-AF65-F5344CB8AC3E}">
        <p14:creationId xmlns:p14="http://schemas.microsoft.com/office/powerpoint/2010/main" val="143282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04" y="154114"/>
            <a:ext cx="9145016" cy="6465528"/>
          </a:xfrm>
        </p:spPr>
      </p:pic>
    </p:spTree>
    <p:extLst>
      <p:ext uri="{BB962C8B-B14F-4D97-AF65-F5344CB8AC3E}">
        <p14:creationId xmlns:p14="http://schemas.microsoft.com/office/powerpoint/2010/main" val="318899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D091D8-E40D-4217-AB93-C82BF4DFD260}"/>
              </a:ext>
            </a:extLst>
          </p:cNvPr>
          <p:cNvSpPr>
            <a:spLocks noGrp="1"/>
          </p:cNvSpPr>
          <p:nvPr>
            <p:ph type="title"/>
          </p:nvPr>
        </p:nvSpPr>
        <p:spPr>
          <a:xfrm>
            <a:off x="6444208" y="0"/>
            <a:ext cx="2699792" cy="4149080"/>
          </a:xfrm>
        </p:spPr>
        <p:txBody>
          <a:bodyPr>
            <a:normAutofit fontScale="90000"/>
          </a:bodyPr>
          <a:lstStyle/>
          <a:p>
            <a:r>
              <a:rPr lang="fr-FR" sz="2400" b="1" dirty="0"/>
              <a:t>Les différents compartiments </a:t>
            </a:r>
            <a:r>
              <a:rPr lang="fr-FR" sz="2400" b="1" dirty="0" smtClean="0"/>
              <a:t>cellulaires (membranes...)  </a:t>
            </a:r>
            <a:r>
              <a:rPr lang="fr-FR" sz="2400" b="1" dirty="0"/>
              <a:t>affectés par les techniques connexes </a:t>
            </a:r>
            <a:r>
              <a:rPr lang="fr-FR" sz="2400" b="1" dirty="0" smtClean="0"/>
              <a:t> : </a:t>
            </a:r>
            <a:r>
              <a:rPr lang="fr-FR" sz="2800" b="1" dirty="0" smtClean="0"/>
              <a:t/>
            </a:r>
            <a:br>
              <a:rPr lang="fr-FR" sz="2800" b="1" dirty="0" smtClean="0"/>
            </a:br>
            <a:r>
              <a:rPr lang="fr-FR" sz="2800" b="1" dirty="0" smtClean="0"/>
              <a:t/>
            </a:r>
            <a:br>
              <a:rPr lang="fr-FR" sz="2800" b="1" dirty="0" smtClean="0"/>
            </a:br>
            <a:r>
              <a:rPr lang="fr-FR" sz="2800" b="1" dirty="0" smtClean="0"/>
              <a:t>de nombreux dommages collatéraux !!!</a:t>
            </a:r>
            <a:endParaRPr lang="en-US" sz="2800" b="1" dirty="0"/>
          </a:p>
        </p:txBody>
      </p:sp>
      <p:pic>
        <p:nvPicPr>
          <p:cNvPr id="6" name="Image 5" descr="Une image contenant texte, carte&#10;&#10;Description générée avec un niveau de confiance très élevé">
            <a:extLst>
              <a:ext uri="{FF2B5EF4-FFF2-40B4-BE49-F238E27FC236}">
                <a16:creationId xmlns:a16="http://schemas.microsoft.com/office/drawing/2014/main" id="{2F567F6F-6054-42F2-9D9A-14D3B0655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3488"/>
            <a:ext cx="6247944" cy="7789643"/>
          </a:xfrm>
          <a:prstGeom prst="rect">
            <a:avLst/>
          </a:prstGeom>
        </p:spPr>
      </p:pic>
      <p:pic>
        <p:nvPicPr>
          <p:cNvPr id="8" name="Image 7" descr="Une image contenant texte, carte&#10;&#10;Description générée avec un niveau de confiance très élevé">
            <a:extLst>
              <a:ext uri="{FF2B5EF4-FFF2-40B4-BE49-F238E27FC236}">
                <a16:creationId xmlns:a16="http://schemas.microsoft.com/office/drawing/2014/main" id="{DCC2BEC0-98B3-4CEE-8AC2-C5F5FEFBB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741" y="4653136"/>
            <a:ext cx="2830082" cy="2003698"/>
          </a:xfrm>
          <a:prstGeom prst="rect">
            <a:avLst/>
          </a:prstGeom>
        </p:spPr>
      </p:pic>
    </p:spTree>
    <p:extLst>
      <p:ext uri="{BB962C8B-B14F-4D97-AF65-F5344CB8AC3E}">
        <p14:creationId xmlns:p14="http://schemas.microsoft.com/office/powerpoint/2010/main" val="3254685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155" y="188640"/>
            <a:ext cx="8229600" cy="850106"/>
          </a:xfrm>
        </p:spPr>
        <p:txBody>
          <a:bodyPr/>
          <a:lstStyle/>
          <a:p>
            <a:r>
              <a:rPr lang="fr-FR" b="1" dirty="0" smtClean="0"/>
              <a:t>Les techniques </a:t>
            </a:r>
            <a:r>
              <a:rPr lang="fr-FR" b="1" dirty="0"/>
              <a:t>connexes</a:t>
            </a:r>
          </a:p>
        </p:txBody>
      </p:sp>
      <p:sp>
        <p:nvSpPr>
          <p:cNvPr id="3" name="Espace réservé du contenu 2"/>
          <p:cNvSpPr>
            <a:spLocks noGrp="1"/>
          </p:cNvSpPr>
          <p:nvPr>
            <p:ph idx="1"/>
          </p:nvPr>
        </p:nvSpPr>
        <p:spPr>
          <a:xfrm>
            <a:off x="323528" y="1268760"/>
            <a:ext cx="8784976" cy="5589240"/>
          </a:xfrm>
        </p:spPr>
        <p:txBody>
          <a:bodyPr>
            <a:normAutofit fontScale="62500" lnSpcReduction="20000"/>
          </a:bodyPr>
          <a:lstStyle/>
          <a:p>
            <a:pPr marL="0" indent="0">
              <a:buNone/>
            </a:pPr>
            <a:r>
              <a:rPr lang="fr-FR" dirty="0"/>
              <a:t>Les  NTMGE nécessitent le recours aux  « vieilles techniques » utilisées pour la </a:t>
            </a:r>
            <a:r>
              <a:rPr lang="fr-FR" dirty="0" err="1"/>
              <a:t>transgenèse</a:t>
            </a:r>
            <a:r>
              <a:rPr lang="fr-FR" dirty="0"/>
              <a:t> des OGM déjà commercialisés</a:t>
            </a:r>
            <a:r>
              <a:rPr lang="fr-FR" dirty="0" smtClean="0"/>
              <a:t>:</a:t>
            </a:r>
          </a:p>
          <a:p>
            <a:pPr marL="0" indent="0">
              <a:buNone/>
            </a:pPr>
            <a:endParaRPr lang="fr-FR" dirty="0"/>
          </a:p>
          <a:p>
            <a:r>
              <a:rPr lang="fr-FR" dirty="0" err="1"/>
              <a:t>protoplastisation</a:t>
            </a:r>
            <a:r>
              <a:rPr lang="fr-FR" dirty="0"/>
              <a:t>, vectorisation </a:t>
            </a:r>
            <a:r>
              <a:rPr lang="fr-FR" dirty="0" smtClean="0"/>
              <a:t>(virus, particules de </a:t>
            </a:r>
            <a:r>
              <a:rPr lang="fr-FR" dirty="0" err="1" smtClean="0"/>
              <a:t>biolistique</a:t>
            </a:r>
            <a:r>
              <a:rPr lang="fr-FR" dirty="0" smtClean="0"/>
              <a:t>, bactéries comme </a:t>
            </a:r>
            <a:r>
              <a:rPr lang="fr-FR" i="1" dirty="0" smtClean="0"/>
              <a:t>Agrobacterium</a:t>
            </a:r>
            <a:r>
              <a:rPr lang="fr-FR" dirty="0"/>
              <a:t>…), cultures cellulaires, systèmes de sélection des cellules modifiées et leur élimination, régénération des plantes non récalcitrantes (d’où un spectre toujours limité d’espèces)… </a:t>
            </a:r>
          </a:p>
          <a:p>
            <a:r>
              <a:rPr lang="fr-FR" dirty="0"/>
              <a:t>Toutes techniques stressantes inductrices de mutations et </a:t>
            </a:r>
            <a:r>
              <a:rPr lang="fr-FR" dirty="0" err="1"/>
              <a:t>épimutations</a:t>
            </a:r>
            <a:r>
              <a:rPr lang="fr-FR" dirty="0"/>
              <a:t> (jusqu’à 35% pour les cultures cellulaires)</a:t>
            </a:r>
          </a:p>
          <a:p>
            <a:pPr lvl="1"/>
            <a:r>
              <a:rPr lang="fr-FR" dirty="0"/>
              <a:t>mal repérables (logiciels et génomes de référence fiables manquant) car souvent mutations ponctuelles ou </a:t>
            </a:r>
            <a:r>
              <a:rPr lang="fr-FR" dirty="0" err="1"/>
              <a:t>indels</a:t>
            </a:r>
            <a:r>
              <a:rPr lang="fr-FR" dirty="0"/>
              <a:t>, surtout dans des régions répétées ou non codantes, problèmes des translocations et inversions…</a:t>
            </a:r>
          </a:p>
          <a:p>
            <a:pPr lvl="1"/>
            <a:r>
              <a:rPr lang="fr-FR" dirty="0"/>
              <a:t>Difficilement éliminables (rétrocroisements par les firmes en nombre insuffisant, </a:t>
            </a:r>
            <a:r>
              <a:rPr lang="fr-FR" dirty="0" err="1"/>
              <a:t>co</a:t>
            </a:r>
            <a:r>
              <a:rPr lang="fr-FR" dirty="0"/>
              <a:t>-ségrégations selon les caractères, régions à hérédité non mendélienne) laissant des millions de </a:t>
            </a:r>
            <a:r>
              <a:rPr lang="fr-FR" dirty="0" err="1"/>
              <a:t>pb</a:t>
            </a:r>
            <a:r>
              <a:rPr lang="fr-FR" dirty="0"/>
              <a:t> non « apurés » et peu / mal contrôlables (cf. point logiciels et génomes de référence)</a:t>
            </a:r>
          </a:p>
          <a:p>
            <a:pPr marL="0" indent="0">
              <a:buNone/>
            </a:pPr>
            <a:endParaRPr lang="fr-FR" dirty="0"/>
          </a:p>
          <a:p>
            <a:pPr marL="0" indent="0" algn="ctr">
              <a:buNone/>
            </a:pPr>
            <a:r>
              <a:rPr lang="fr-FR" b="1" dirty="0"/>
              <a:t>Colloque à Londres en Octobre 2016 : laboratoires recherchent désespérément bons chefs cuisiniers bien entraînés et regrettent le manque d’écoles pour former les futurs « chefs »…</a:t>
            </a:r>
          </a:p>
          <a:p>
            <a:pPr lvl="1"/>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22</a:t>
            </a:fld>
            <a:endParaRPr lang="en-US" dirty="0"/>
          </a:p>
        </p:txBody>
      </p:sp>
    </p:spTree>
    <p:extLst>
      <p:ext uri="{BB962C8B-B14F-4D97-AF65-F5344CB8AC3E}">
        <p14:creationId xmlns:p14="http://schemas.microsoft.com/office/powerpoint/2010/main" val="47535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arbre, extérieur, herbe, plante&#10;&#10;Description générée avec un niveau de confiance très élevé">
            <a:extLst>
              <a:ext uri="{FF2B5EF4-FFF2-40B4-BE49-F238E27FC236}">
                <a16:creationId xmlns:a16="http://schemas.microsoft.com/office/drawing/2014/main" id="{BD401C0A-91BE-4421-AA36-70B4E7EB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127" y="3877594"/>
            <a:ext cx="1874770" cy="1448686"/>
          </a:xfrm>
          <a:prstGeom prst="rect">
            <a:avLst/>
          </a:prstGeom>
        </p:spPr>
      </p:pic>
      <p:pic>
        <p:nvPicPr>
          <p:cNvPr id="20" name="Image 19" descr="Une image contenant ciel, herbe, arbre, extérieur&#10;&#10;Description générée avec un niveau de confiance très élevé">
            <a:extLst>
              <a:ext uri="{FF2B5EF4-FFF2-40B4-BE49-F238E27FC236}">
                <a16:creationId xmlns:a16="http://schemas.microsoft.com/office/drawing/2014/main" id="{401D9A2E-DB6E-4127-BD1E-8D5E2D371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850" y="1309332"/>
            <a:ext cx="2218815" cy="1664111"/>
          </a:xfrm>
          <a:prstGeom prst="rect">
            <a:avLst/>
          </a:prstGeom>
        </p:spPr>
      </p:pic>
      <p:pic>
        <p:nvPicPr>
          <p:cNvPr id="16" name="Image 15" descr="Une image contenant herbe, extérieur, arbre&#10;&#10;Description générée avec un niveau de confiance élevé">
            <a:extLst>
              <a:ext uri="{FF2B5EF4-FFF2-40B4-BE49-F238E27FC236}">
                <a16:creationId xmlns:a16="http://schemas.microsoft.com/office/drawing/2014/main" id="{69073199-A5B6-4081-818C-4E31F3408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4" y="1957619"/>
            <a:ext cx="2577480" cy="1933110"/>
          </a:xfrm>
          <a:prstGeom prst="rect">
            <a:avLst/>
          </a:prstGeom>
        </p:spPr>
      </p:pic>
      <p:pic>
        <p:nvPicPr>
          <p:cNvPr id="12" name="Image 11" descr="Une image contenant fruit, intérieur, mur, différent&#10;&#10;Description générée avec un niveau de confiance élevé">
            <a:extLst>
              <a:ext uri="{FF2B5EF4-FFF2-40B4-BE49-F238E27FC236}">
                <a16:creationId xmlns:a16="http://schemas.microsoft.com/office/drawing/2014/main" id="{FD653895-FEEC-4B2F-9D31-AF28AF3CB7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185" y="964455"/>
            <a:ext cx="2448272" cy="1836204"/>
          </a:xfrm>
          <a:prstGeom prst="rect">
            <a:avLst/>
          </a:prstGeom>
        </p:spPr>
      </p:pic>
      <p:pic>
        <p:nvPicPr>
          <p:cNvPr id="8" name="Image 7" descr="Une image contenant maïs, alimentation, personne, arbre&#10;&#10;Description générée avec un niveau de confiance très élevé">
            <a:extLst>
              <a:ext uri="{FF2B5EF4-FFF2-40B4-BE49-F238E27FC236}">
                <a16:creationId xmlns:a16="http://schemas.microsoft.com/office/drawing/2014/main" id="{DC97B059-A445-4D41-862B-16EB4CAAF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958" y="2543612"/>
            <a:ext cx="2982371" cy="1835305"/>
          </a:xfrm>
          <a:prstGeom prst="rect">
            <a:avLst/>
          </a:prstGeom>
        </p:spPr>
      </p:pic>
      <p:pic>
        <p:nvPicPr>
          <p:cNvPr id="5" name="Image 4" descr="Une image contenant oiseau, poisson, eau, animal&#10;&#10;Description générée avec un niveau de confiance très élevé">
            <a:extLst>
              <a:ext uri="{FF2B5EF4-FFF2-40B4-BE49-F238E27FC236}">
                <a16:creationId xmlns:a16="http://schemas.microsoft.com/office/drawing/2014/main" id="{A9B350DB-29EA-4C10-9464-4E2DB8A4B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6056" y="4948436"/>
            <a:ext cx="2880320" cy="1440160"/>
          </a:xfrm>
          <a:prstGeom prst="rect">
            <a:avLst/>
          </a:prstGeom>
        </p:spPr>
      </p:pic>
      <p:pic>
        <p:nvPicPr>
          <p:cNvPr id="19" name="Image 18" descr="Une image contenant fruit, intérieur, pomme, alimentation&#10;&#10;Description générée avec un niveau de confiance très élevé">
            <a:extLst>
              <a:ext uri="{FF2B5EF4-FFF2-40B4-BE49-F238E27FC236}">
                <a16:creationId xmlns:a16="http://schemas.microsoft.com/office/drawing/2014/main" id="{5E622B2F-BB2D-4E8B-A509-33E1959EBC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6206" y="5387"/>
            <a:ext cx="4011030" cy="1394310"/>
          </a:xfrm>
          <a:prstGeom prst="rect">
            <a:avLst/>
          </a:prstGeom>
        </p:spPr>
      </p:pic>
      <p:pic>
        <p:nvPicPr>
          <p:cNvPr id="3" name="Image 2" descr="Une image contenant herbe, pomme, extérieur, vert&#10;&#10;Description générée avec un niveau de confiance très élevé">
            <a:extLst>
              <a:ext uri="{FF2B5EF4-FFF2-40B4-BE49-F238E27FC236}">
                <a16:creationId xmlns:a16="http://schemas.microsoft.com/office/drawing/2014/main" id="{CF4E4035-5221-44CD-84A2-B9FD6C64FC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744"/>
            <a:ext cx="1475656" cy="1967541"/>
          </a:xfrm>
          <a:prstGeom prst="rect">
            <a:avLst/>
          </a:prstGeom>
        </p:spPr>
      </p:pic>
      <p:pic>
        <p:nvPicPr>
          <p:cNvPr id="6" name="Image 5" descr="Une image contenant fruit, agrume, intérieur, plante&#10;&#10;Description générée avec un niveau de confiance très élevé">
            <a:extLst>
              <a:ext uri="{FF2B5EF4-FFF2-40B4-BE49-F238E27FC236}">
                <a16:creationId xmlns:a16="http://schemas.microsoft.com/office/drawing/2014/main" id="{2E6E63FA-F1EF-467F-BC19-53798C2AAA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0"/>
            <a:ext cx="2160240" cy="1620180"/>
          </a:xfrm>
          <a:prstGeom prst="rect">
            <a:avLst/>
          </a:prstGeom>
        </p:spPr>
      </p:pic>
      <p:pic>
        <p:nvPicPr>
          <p:cNvPr id="10" name="Picture 3" descr="D:\kuloth\2014\April\29-04-2014\nrg_aop\slides_img\nrg3683-f1.jpg">
            <a:extLst>
              <a:ext uri="{FF2B5EF4-FFF2-40B4-BE49-F238E27FC236}">
                <a16:creationId xmlns:a16="http://schemas.microsoft.com/office/drawing/2014/main" id="{FF6F17AF-B24B-441B-9200-1436E27300C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72" y="3658946"/>
            <a:ext cx="2116964" cy="113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kuloth\2014\April\29-04-2014\nrg_aop\slides_img\nrg3683-f2.jpg">
            <a:extLst>
              <a:ext uri="{FF2B5EF4-FFF2-40B4-BE49-F238E27FC236}">
                <a16:creationId xmlns:a16="http://schemas.microsoft.com/office/drawing/2014/main" id="{A6CB2AE2-8279-4A0C-96D4-12C16625FF6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73" y="5021497"/>
            <a:ext cx="2672486"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descr="Une image contenant alimentation, intérieur, table, assiette&#10;&#10;Description générée avec un niveau de confiance très élevé">
            <a:extLst>
              <a:ext uri="{FF2B5EF4-FFF2-40B4-BE49-F238E27FC236}">
                <a16:creationId xmlns:a16="http://schemas.microsoft.com/office/drawing/2014/main" id="{7E9C1776-DE28-4F2A-ACF9-D126748C98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4441" y="5157192"/>
            <a:ext cx="2194560" cy="1463040"/>
          </a:xfrm>
          <a:prstGeom prst="rect">
            <a:avLst/>
          </a:prstGeom>
        </p:spPr>
      </p:pic>
      <p:pic>
        <p:nvPicPr>
          <p:cNvPr id="15" name="Image 14" descr="Une image contenant personne, intérieur, assis, fenêtre&#10;&#10;Description générée avec un niveau de confiance très élevé">
            <a:extLst>
              <a:ext uri="{FF2B5EF4-FFF2-40B4-BE49-F238E27FC236}">
                <a16:creationId xmlns:a16="http://schemas.microsoft.com/office/drawing/2014/main" id="{8E34DA29-4E70-44B9-BE66-73252CB9B6D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74720" y="2516898"/>
            <a:ext cx="2465432" cy="1643622"/>
          </a:xfrm>
          <a:prstGeom prst="rect">
            <a:avLst/>
          </a:prstGeom>
        </p:spPr>
      </p:pic>
      <p:pic>
        <p:nvPicPr>
          <p:cNvPr id="17" name="Image 16" descr="Une image contenant rose, intérieur, tenant&#10;&#10;Description générée avec un niveau de confiance élevé">
            <a:extLst>
              <a:ext uri="{FF2B5EF4-FFF2-40B4-BE49-F238E27FC236}">
                <a16:creationId xmlns:a16="http://schemas.microsoft.com/office/drawing/2014/main" id="{DDE34F3C-9E79-4BFD-B638-EEEC33F4CC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1720" y="1306732"/>
            <a:ext cx="1800200" cy="1196809"/>
          </a:xfrm>
          <a:prstGeom prst="rect">
            <a:avLst/>
          </a:prstGeom>
        </p:spPr>
      </p:pic>
    </p:spTree>
    <p:extLst>
      <p:ext uri="{BB962C8B-B14F-4D97-AF65-F5344CB8AC3E}">
        <p14:creationId xmlns:p14="http://schemas.microsoft.com/office/powerpoint/2010/main" val="2464321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45C34-DC2C-48DE-A96F-7F454DC54A9B}"/>
              </a:ext>
            </a:extLst>
          </p:cNvPr>
          <p:cNvSpPr>
            <a:spLocks noGrp="1"/>
          </p:cNvSpPr>
          <p:nvPr>
            <p:ph type="title"/>
          </p:nvPr>
        </p:nvSpPr>
        <p:spPr/>
        <p:txBody>
          <a:bodyPr>
            <a:normAutofit fontScale="90000"/>
          </a:bodyPr>
          <a:lstStyle/>
          <a:p>
            <a:pPr algn="ctr"/>
            <a:r>
              <a:rPr lang="fr-FR" dirty="0"/>
              <a:t>Les techniques </a:t>
            </a:r>
            <a:r>
              <a:rPr lang="fr-FR" dirty="0" smtClean="0"/>
              <a:t>NTMGE</a:t>
            </a:r>
            <a:br>
              <a:rPr lang="fr-FR" dirty="0" smtClean="0"/>
            </a:br>
            <a:r>
              <a:rPr lang="fr-FR" dirty="0" smtClean="0"/>
              <a:t/>
            </a:r>
            <a:br>
              <a:rPr lang="fr-FR" dirty="0" smtClean="0"/>
            </a:br>
            <a:r>
              <a:rPr lang="fr-FR" sz="2200" dirty="0" smtClean="0"/>
              <a:t>(de leurs effets non intentionnels avec apports inattendus d’acides nucléiques contaminant)</a:t>
            </a:r>
            <a:endParaRPr lang="en-US" sz="2200" dirty="0"/>
          </a:p>
        </p:txBody>
      </p:sp>
      <p:sp>
        <p:nvSpPr>
          <p:cNvPr id="3" name="Espace réservé du texte 2">
            <a:extLst>
              <a:ext uri="{FF2B5EF4-FFF2-40B4-BE49-F238E27FC236}">
                <a16:creationId xmlns:a16="http://schemas.microsoft.com/office/drawing/2014/main" id="{E93A319A-9E7F-4CCF-AEB0-F19C441E5B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8126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341"/>
            <a:ext cx="8229600" cy="1143000"/>
          </a:xfrm>
        </p:spPr>
        <p:txBody>
          <a:bodyPr>
            <a:normAutofit fontScale="90000"/>
          </a:bodyPr>
          <a:lstStyle/>
          <a:p>
            <a:r>
              <a:rPr lang="fr-FR" dirty="0"/>
              <a:t>Le travail communautaire initial </a:t>
            </a:r>
            <a:br>
              <a:rPr lang="fr-FR" dirty="0"/>
            </a:br>
            <a:r>
              <a:rPr lang="fr-FR" dirty="0"/>
              <a:t>sur les NTMGE</a:t>
            </a:r>
          </a:p>
        </p:txBody>
      </p:sp>
      <p:sp>
        <p:nvSpPr>
          <p:cNvPr id="3" name="Espace réservé du contenu 2"/>
          <p:cNvSpPr>
            <a:spLocks noGrp="1"/>
          </p:cNvSpPr>
          <p:nvPr>
            <p:ph idx="1"/>
          </p:nvPr>
        </p:nvSpPr>
        <p:spPr>
          <a:xfrm>
            <a:off x="251520" y="1556792"/>
            <a:ext cx="8651304" cy="5301208"/>
          </a:xfrm>
        </p:spPr>
        <p:txBody>
          <a:bodyPr>
            <a:normAutofit fontScale="77500" lnSpcReduction="20000"/>
          </a:bodyPr>
          <a:lstStyle/>
          <a:p>
            <a:r>
              <a:rPr lang="en-US" dirty="0"/>
              <a:t>Zinc finger nuclease technology (ZFN1-ZFN3) + TALEN+ </a:t>
            </a:r>
            <a:r>
              <a:rPr lang="en-US" dirty="0" err="1"/>
              <a:t>meganucleases</a:t>
            </a:r>
            <a:endParaRPr lang="en-US" dirty="0"/>
          </a:p>
          <a:p>
            <a:r>
              <a:rPr lang="en-US" dirty="0"/>
              <a:t>Oligonucleotide directed mutagenesis (ODM) </a:t>
            </a:r>
          </a:p>
          <a:p>
            <a:r>
              <a:rPr lang="en-US" dirty="0" err="1"/>
              <a:t>Cisgenesis</a:t>
            </a:r>
            <a:r>
              <a:rPr lang="en-US" dirty="0"/>
              <a:t>/ </a:t>
            </a:r>
            <a:r>
              <a:rPr lang="en-US" dirty="0" err="1"/>
              <a:t>Intragenesis</a:t>
            </a:r>
            <a:r>
              <a:rPr lang="en-US" dirty="0"/>
              <a:t> vs. </a:t>
            </a:r>
            <a:r>
              <a:rPr lang="en-US" dirty="0" err="1"/>
              <a:t>Transgenesis</a:t>
            </a:r>
            <a:endParaRPr lang="en-US" dirty="0"/>
          </a:p>
          <a:p>
            <a:r>
              <a:rPr lang="en-US" dirty="0"/>
              <a:t>RNA-dependent DNA Methylation (</a:t>
            </a:r>
            <a:r>
              <a:rPr lang="en-US" dirty="0" err="1"/>
              <a:t>RdDM</a:t>
            </a:r>
            <a:r>
              <a:rPr lang="en-US" dirty="0"/>
              <a:t>) </a:t>
            </a:r>
          </a:p>
          <a:p>
            <a:r>
              <a:rPr lang="en-US" dirty="0"/>
              <a:t>Grafting (GM rootstock / scion)</a:t>
            </a:r>
          </a:p>
          <a:p>
            <a:r>
              <a:rPr lang="en-US" dirty="0"/>
              <a:t>Agro-infiltration</a:t>
            </a:r>
            <a:r>
              <a:rPr lang="en-US" b="1" dirty="0"/>
              <a:t> </a:t>
            </a:r>
            <a:r>
              <a:rPr lang="en-US" dirty="0"/>
              <a:t>(Agro-infiltration “</a:t>
            </a:r>
            <a:r>
              <a:rPr lang="en-US" i="1" dirty="0" err="1"/>
              <a:t>sensu</a:t>
            </a:r>
            <a:r>
              <a:rPr lang="en-US" dirty="0"/>
              <a:t> </a:t>
            </a:r>
            <a:r>
              <a:rPr lang="en-US" i="1" dirty="0" err="1"/>
              <a:t>stricto</a:t>
            </a:r>
            <a:r>
              <a:rPr lang="en-US" dirty="0"/>
              <a:t>”, Agro-infection, Floral-dip </a:t>
            </a:r>
            <a:r>
              <a:rPr lang="en-US" i="1" dirty="0"/>
              <a:t>i.e.</a:t>
            </a:r>
            <a:r>
              <a:rPr lang="en-US" dirty="0"/>
              <a:t> plant transformation)</a:t>
            </a:r>
          </a:p>
          <a:p>
            <a:r>
              <a:rPr lang="en-US" dirty="0"/>
              <a:t>Reverse breeding</a:t>
            </a:r>
          </a:p>
          <a:p>
            <a:r>
              <a:rPr lang="en-US" dirty="0"/>
              <a:t>Synthetic biology</a:t>
            </a:r>
          </a:p>
          <a:p>
            <a:endParaRPr lang="en-US" dirty="0"/>
          </a:p>
          <a:p>
            <a:pPr marL="0" indent="0" algn="ctr">
              <a:buNone/>
            </a:pPr>
            <a:r>
              <a:rPr lang="fr-FR" b="1" dirty="0"/>
              <a:t>Un groupe de travail 2007-2012</a:t>
            </a:r>
          </a:p>
          <a:p>
            <a:pPr marL="0" indent="0" algn="ctr">
              <a:buNone/>
            </a:pPr>
            <a:r>
              <a:rPr lang="fr-FR" b="1" dirty="0"/>
              <a:t>Rapport pas rendu public</a:t>
            </a:r>
          </a:p>
          <a:p>
            <a:pPr marL="0" indent="0" algn="ctr">
              <a:buNone/>
            </a:pPr>
            <a:r>
              <a:rPr lang="fr-FR" b="1" dirty="0"/>
              <a:t>mais commenté pour ses aspects « positifs » (ex: JKI)</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25</a:t>
            </a:fld>
            <a:endParaRPr lang="en-US"/>
          </a:p>
        </p:txBody>
      </p:sp>
    </p:spTree>
    <p:extLst>
      <p:ext uri="{BB962C8B-B14F-4D97-AF65-F5344CB8AC3E}">
        <p14:creationId xmlns:p14="http://schemas.microsoft.com/office/powerpoint/2010/main" val="52498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F7307420-90BD-4C00-941C-312F9B6B7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30" y="940867"/>
            <a:ext cx="7260008" cy="3462465"/>
          </a:xfrm>
          <a:prstGeom prst="rect">
            <a:avLst/>
          </a:prstGeom>
        </p:spPr>
      </p:pic>
      <p:sp>
        <p:nvSpPr>
          <p:cNvPr id="11" name="Freeform: Shape 10">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81D755-78DA-48B8-95B6-9F0028933330}"/>
              </a:ext>
            </a:extLst>
          </p:cNvPr>
          <p:cNvSpPr>
            <a:spLocks noGrp="1"/>
          </p:cNvSpPr>
          <p:nvPr>
            <p:ph type="title"/>
          </p:nvPr>
        </p:nvSpPr>
        <p:spPr>
          <a:xfrm>
            <a:off x="575430" y="5444835"/>
            <a:ext cx="6821738" cy="830231"/>
          </a:xfrm>
        </p:spPr>
        <p:txBody>
          <a:bodyPr vert="horz" lIns="91440" tIns="45720" rIns="91440" bIns="45720" rtlCol="0" anchor="b">
            <a:normAutofit/>
          </a:bodyPr>
          <a:lstStyle/>
          <a:p>
            <a:pPr algn="l">
              <a:lnSpc>
                <a:spcPct val="90000"/>
              </a:lnSpc>
            </a:pPr>
            <a:r>
              <a:rPr lang="en-US" sz="3500" kern="1200" dirty="0">
                <a:solidFill>
                  <a:schemeClr val="tx1"/>
                </a:solidFill>
                <a:latin typeface="+mj-lt"/>
                <a:ea typeface="+mj-ea"/>
                <a:cs typeface="+mj-cs"/>
              </a:rPr>
              <a:t>Crispr-Cas9 et consorts</a:t>
            </a:r>
          </a:p>
        </p:txBody>
      </p:sp>
    </p:spTree>
    <p:extLst>
      <p:ext uri="{BB962C8B-B14F-4D97-AF65-F5344CB8AC3E}">
        <p14:creationId xmlns:p14="http://schemas.microsoft.com/office/powerpoint/2010/main" val="88173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03" y="116632"/>
            <a:ext cx="9108504" cy="1143000"/>
          </a:xfrm>
        </p:spPr>
        <p:txBody>
          <a:bodyPr>
            <a:noAutofit/>
          </a:bodyPr>
          <a:lstStyle/>
          <a:p>
            <a:r>
              <a:rPr lang="fr-FR" sz="2800" b="1" dirty="0" smtClean="0"/>
              <a:t>Greffage : un technique ancestrale « modernisée »  avec d’importantes </a:t>
            </a:r>
            <a:r>
              <a:rPr lang="fr-FR" sz="2800" b="1" dirty="0"/>
              <a:t>interactions entre scion et porte-greffe</a:t>
            </a:r>
          </a:p>
        </p:txBody>
      </p:sp>
      <p:sp>
        <p:nvSpPr>
          <p:cNvPr id="4" name="ZoneTexte 3"/>
          <p:cNvSpPr txBox="1"/>
          <p:nvPr/>
        </p:nvSpPr>
        <p:spPr>
          <a:xfrm>
            <a:off x="6411841" y="4976169"/>
            <a:ext cx="2732159" cy="230832"/>
          </a:xfrm>
          <a:prstGeom prst="rect">
            <a:avLst/>
          </a:prstGeom>
          <a:noFill/>
        </p:spPr>
        <p:txBody>
          <a:bodyPr wrap="square" rtlCol="0">
            <a:spAutoFit/>
          </a:bodyPr>
          <a:lstStyle/>
          <a:p>
            <a:r>
              <a:rPr lang="fr-FR" sz="900" dirty="0"/>
              <a:t>Sam van </a:t>
            </a:r>
            <a:r>
              <a:rPr lang="fr-FR" sz="900" dirty="0" err="1"/>
              <a:t>Aken</a:t>
            </a:r>
            <a:r>
              <a:rPr lang="fr-FR" sz="900" dirty="0"/>
              <a:t>, Syracuse </a:t>
            </a:r>
            <a:r>
              <a:rPr lang="fr-FR" sz="900" dirty="0" err="1"/>
              <a:t>University</a:t>
            </a:r>
            <a:r>
              <a:rPr lang="fr-FR" sz="900" dirty="0"/>
              <a:t>, New York.</a:t>
            </a:r>
            <a:endParaRPr lang="en-US" sz="900" dirty="0"/>
          </a:p>
        </p:txBody>
      </p:sp>
      <p:sp>
        <p:nvSpPr>
          <p:cNvPr id="8" name="Espace réservé du contenu 7"/>
          <p:cNvSpPr>
            <a:spLocks noGrp="1"/>
          </p:cNvSpPr>
          <p:nvPr>
            <p:ph idx="1"/>
          </p:nvPr>
        </p:nvSpPr>
        <p:spPr>
          <a:xfrm>
            <a:off x="457200" y="1600200"/>
            <a:ext cx="8229600" cy="5227696"/>
          </a:xfrm>
        </p:spPr>
        <p:txBody>
          <a:bodyPr>
            <a:normAutofit/>
          </a:bodyPr>
          <a:lstStyle/>
          <a:p>
            <a:r>
              <a:rPr lang="fr-FR" sz="2400" dirty="0"/>
              <a:t>Circulation de pathogènes, protéines (e.g. Cry1Ac), ADN, ARN, hormones…</a:t>
            </a:r>
          </a:p>
          <a:p>
            <a:r>
              <a:rPr lang="fr-FR" sz="2400" dirty="0"/>
              <a:t>Régulation d’expression (</a:t>
            </a:r>
            <a:r>
              <a:rPr lang="fr-FR" sz="2400" dirty="0" err="1"/>
              <a:t>silencing</a:t>
            </a:r>
            <a:r>
              <a:rPr lang="fr-FR" sz="2400" dirty="0"/>
              <a:t>…), synthèse de protéines dans les scions…</a:t>
            </a:r>
          </a:p>
          <a:p>
            <a:r>
              <a:rPr lang="fr-FR" sz="2400" dirty="0"/>
              <a:t>Les génomes communiquent entre eux avec constitution </a:t>
            </a:r>
            <a:r>
              <a:rPr lang="fr-FR" sz="2400" dirty="0" smtClean="0"/>
              <a:t>d’</a:t>
            </a:r>
            <a:r>
              <a:rPr lang="fr-FR" sz="2400" dirty="0" err="1" smtClean="0"/>
              <a:t>épialleles</a:t>
            </a:r>
            <a:r>
              <a:rPr lang="fr-FR" sz="2400" dirty="0" smtClean="0"/>
              <a:t>.</a:t>
            </a:r>
            <a:endParaRPr lang="fr-FR" dirty="0"/>
          </a:p>
          <a:p>
            <a:pPr marL="0" indent="0" algn="ctr">
              <a:buNone/>
            </a:pPr>
            <a:r>
              <a:rPr lang="fr-FR" sz="2400" b="1" dirty="0"/>
              <a:t>Les produits du scion non OGM (ex: fruits) ne peuvent donc être considérés comme non influencés par le porte-greffe OGM</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5188000"/>
            <a:ext cx="2771800" cy="167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Grafted plants' genomes can communicate with each o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09" y="5230740"/>
            <a:ext cx="2722301" cy="163338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3083" y="4976169"/>
            <a:ext cx="2452916" cy="230832"/>
          </a:xfrm>
          <a:prstGeom prst="rect">
            <a:avLst/>
          </a:prstGeom>
          <a:noFill/>
        </p:spPr>
        <p:txBody>
          <a:bodyPr wrap="none" rtlCol="0">
            <a:spAutoFit/>
          </a:bodyPr>
          <a:lstStyle/>
          <a:p>
            <a:r>
              <a:rPr lang="en-US" sz="900" dirty="0"/>
              <a:t>Credit: Charles </a:t>
            </a:r>
            <a:r>
              <a:rPr lang="en-US" sz="900" dirty="0" err="1"/>
              <a:t>Melnyk</a:t>
            </a:r>
            <a:r>
              <a:rPr lang="en-US" sz="900" dirty="0"/>
              <a:t>/University of Cambridge </a:t>
            </a: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27</a:t>
            </a:fld>
            <a:endParaRPr lang="en-US"/>
          </a:p>
        </p:txBody>
      </p:sp>
      <p:sp>
        <p:nvSpPr>
          <p:cNvPr id="5" name="ZoneTexte 4">
            <a:extLst>
              <a:ext uri="{FF2B5EF4-FFF2-40B4-BE49-F238E27FC236}">
                <a16:creationId xmlns:a16="http://schemas.microsoft.com/office/drawing/2014/main" id="{C7BBDFD1-5924-40DE-9E69-59DF9E92617B}"/>
              </a:ext>
            </a:extLst>
          </p:cNvPr>
          <p:cNvSpPr txBox="1"/>
          <p:nvPr/>
        </p:nvSpPr>
        <p:spPr>
          <a:xfrm>
            <a:off x="2756883" y="5508068"/>
            <a:ext cx="3684022" cy="1015663"/>
          </a:xfrm>
          <a:prstGeom prst="rect">
            <a:avLst/>
          </a:prstGeom>
          <a:noFill/>
        </p:spPr>
        <p:txBody>
          <a:bodyPr wrap="none" rtlCol="0">
            <a:spAutoFit/>
          </a:bodyPr>
          <a:lstStyle/>
          <a:p>
            <a:r>
              <a:rPr lang="en-US" sz="1000" dirty="0"/>
              <a:t>"</a:t>
            </a:r>
            <a:r>
              <a:rPr lang="en-US" sz="1000" b="1" i="1" dirty="0"/>
              <a:t>Grafting is something done often in the commercial world, </a:t>
            </a:r>
          </a:p>
          <a:p>
            <a:r>
              <a:rPr lang="en-US" sz="1000" b="1" i="1" dirty="0"/>
              <a:t>and yet, we really don't completely understand the consequences </a:t>
            </a:r>
          </a:p>
          <a:p>
            <a:r>
              <a:rPr lang="en-US" sz="1000" b="1" i="1" dirty="0"/>
              <a:t>for the two plants,</a:t>
            </a:r>
            <a:r>
              <a:rPr lang="en-US" sz="1000" dirty="0"/>
              <a:t>" says Joseph Ecker, one of the senior authors </a:t>
            </a:r>
          </a:p>
          <a:p>
            <a:r>
              <a:rPr lang="en-US" sz="1000" dirty="0"/>
              <a:t>of the paper and director of Salk's Genomic Analysis Laboratory. </a:t>
            </a:r>
          </a:p>
          <a:p>
            <a:r>
              <a:rPr lang="en-US" sz="1000" dirty="0"/>
              <a:t>"</a:t>
            </a:r>
            <a:r>
              <a:rPr lang="en-US" sz="1000" b="1" i="1" dirty="0"/>
              <a:t>Our study showed genetic information is actually flowing from </a:t>
            </a:r>
          </a:p>
          <a:p>
            <a:r>
              <a:rPr lang="en-US" sz="1000" b="1" i="1" dirty="0"/>
              <a:t>one plant to the other. That's the surprise to me</a:t>
            </a:r>
            <a:r>
              <a:rPr lang="en-US" sz="1000" dirty="0"/>
              <a:t>.“</a:t>
            </a:r>
          </a:p>
        </p:txBody>
      </p:sp>
    </p:spTree>
    <p:extLst>
      <p:ext uri="{BB962C8B-B14F-4D97-AF65-F5344CB8AC3E}">
        <p14:creationId xmlns:p14="http://schemas.microsoft.com/office/powerpoint/2010/main" val="224312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08504" cy="1143000"/>
          </a:xfrm>
        </p:spPr>
        <p:txBody>
          <a:bodyPr>
            <a:normAutofit fontScale="90000"/>
          </a:bodyPr>
          <a:lstStyle/>
          <a:p>
            <a:r>
              <a:rPr lang="fr-FR" b="1" dirty="0" smtClean="0"/>
              <a:t>CRISPR-endonucléases : </a:t>
            </a:r>
            <a:br>
              <a:rPr lang="fr-FR" b="1" dirty="0" smtClean="0"/>
            </a:br>
            <a:r>
              <a:rPr lang="fr-FR" b="1" dirty="0" smtClean="0"/>
              <a:t>les dernières nées </a:t>
            </a:r>
            <a:r>
              <a:rPr lang="fr-FR" b="1" dirty="0"/>
              <a:t/>
            </a:r>
            <a:br>
              <a:rPr lang="fr-FR" b="1" dirty="0"/>
            </a:br>
            <a:r>
              <a:rPr lang="fr-FR" sz="1600" b="1" dirty="0"/>
              <a:t>(6 classes, 19 sous-classes aux fonctions peu ou totalement  </a:t>
            </a:r>
            <a:r>
              <a:rPr lang="fr-FR" sz="1600" b="1" dirty="0" smtClean="0"/>
              <a:t>inconnues </a:t>
            </a:r>
            <a:br>
              <a:rPr lang="fr-FR" sz="1600" b="1" dirty="0" smtClean="0"/>
            </a:br>
            <a:r>
              <a:rPr lang="fr-FR" sz="1600" b="1" dirty="0" smtClean="0"/>
              <a:t>et de nombreuses variantes par modifications des systèmes naturels)</a:t>
            </a:r>
            <a:endParaRPr lang="fr-FR" sz="1600"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5101906"/>
            <a:ext cx="7608467" cy="14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003" y="4739263"/>
            <a:ext cx="462756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0" y="1844824"/>
            <a:ext cx="9108504" cy="3046988"/>
          </a:xfrm>
          <a:prstGeom prst="rect">
            <a:avLst/>
          </a:prstGeom>
          <a:noFill/>
        </p:spPr>
        <p:txBody>
          <a:bodyPr wrap="square" rtlCol="0">
            <a:spAutoFit/>
          </a:bodyPr>
          <a:lstStyle/>
          <a:p>
            <a:r>
              <a:rPr lang="en-US" altLang="en-US" sz="1600" b="1" dirty="0">
                <a:latin typeface="Century Gothic" pitchFamily="34" charset="0"/>
              </a:rPr>
              <a:t>C</a:t>
            </a:r>
            <a:r>
              <a:rPr lang="en-US" altLang="en-US" sz="1600" dirty="0">
                <a:latin typeface="Century Gothic" pitchFamily="34" charset="0"/>
              </a:rPr>
              <a:t>lustered </a:t>
            </a:r>
            <a:r>
              <a:rPr lang="en-US" altLang="en-US" sz="1600" b="1" dirty="0">
                <a:latin typeface="Century Gothic" pitchFamily="34" charset="0"/>
              </a:rPr>
              <a:t>R</a:t>
            </a:r>
            <a:r>
              <a:rPr lang="en-US" altLang="en-US" sz="1600" dirty="0">
                <a:latin typeface="Century Gothic" pitchFamily="34" charset="0"/>
              </a:rPr>
              <a:t>egularly </a:t>
            </a:r>
            <a:r>
              <a:rPr lang="en-US" altLang="en-US" sz="1600" b="1" dirty="0">
                <a:latin typeface="Century Gothic" pitchFamily="34" charset="0"/>
              </a:rPr>
              <a:t>I</a:t>
            </a:r>
            <a:r>
              <a:rPr lang="en-US" altLang="en-US" sz="1600" dirty="0">
                <a:latin typeface="Century Gothic" pitchFamily="34" charset="0"/>
              </a:rPr>
              <a:t>nterspaced </a:t>
            </a:r>
            <a:r>
              <a:rPr lang="en-US" altLang="en-US" sz="1600" b="1" dirty="0">
                <a:latin typeface="Century Gothic" pitchFamily="34" charset="0"/>
              </a:rPr>
              <a:t>S</a:t>
            </a:r>
            <a:r>
              <a:rPr lang="en-US" altLang="en-US" sz="1600" dirty="0">
                <a:latin typeface="Century Gothic" pitchFamily="34" charset="0"/>
              </a:rPr>
              <a:t>hort </a:t>
            </a:r>
            <a:r>
              <a:rPr lang="en-US" altLang="en-US" sz="1600" b="1" dirty="0">
                <a:latin typeface="Century Gothic" pitchFamily="34" charset="0"/>
              </a:rPr>
              <a:t>P</a:t>
            </a:r>
            <a:r>
              <a:rPr lang="en-US" altLang="en-US" sz="1600" dirty="0">
                <a:latin typeface="Century Gothic" pitchFamily="34" charset="0"/>
              </a:rPr>
              <a:t>alindromic </a:t>
            </a:r>
            <a:r>
              <a:rPr lang="en-US" altLang="en-US" sz="1600" b="1" dirty="0">
                <a:latin typeface="Century Gothic" pitchFamily="34" charset="0"/>
              </a:rPr>
              <a:t>R</a:t>
            </a:r>
            <a:r>
              <a:rPr lang="en-US" altLang="en-US" sz="1600" dirty="0">
                <a:latin typeface="Century Gothic" pitchFamily="34" charset="0"/>
              </a:rPr>
              <a:t>epeats</a:t>
            </a:r>
          </a:p>
          <a:p>
            <a:endParaRPr lang="fr-FR" altLang="en-US" sz="1600" dirty="0">
              <a:latin typeface="Century Gothic" pitchFamily="34" charset="0"/>
            </a:endParaRPr>
          </a:p>
          <a:p>
            <a:r>
              <a:rPr lang="fr-FR" altLang="en-US" sz="1600" dirty="0">
                <a:latin typeface="Century Gothic" pitchFamily="34" charset="0"/>
              </a:rPr>
              <a:t>Une « immunité adaptative acquise » des  bactéries contre les phages</a:t>
            </a:r>
          </a:p>
          <a:p>
            <a:r>
              <a:rPr lang="fr-FR" sz="1600" dirty="0">
                <a:latin typeface="Century Gothic" pitchFamily="34" charset="0"/>
              </a:rPr>
              <a:t>Décrite dès 1987, adaptée pour l’édition du génome en 2012, et les eucaryotes </a:t>
            </a:r>
          </a:p>
          <a:p>
            <a:r>
              <a:rPr lang="fr-FR" sz="1600" dirty="0">
                <a:latin typeface="Century Gothic" pitchFamily="34" charset="0"/>
              </a:rPr>
              <a:t>en 2013</a:t>
            </a:r>
          </a:p>
          <a:p>
            <a:endParaRPr lang="fr-FR" sz="1600" dirty="0">
              <a:latin typeface="Century Gothic" pitchFamily="34" charset="0"/>
            </a:endParaRPr>
          </a:p>
          <a:p>
            <a:r>
              <a:rPr lang="fr-FR" sz="1600" b="1" dirty="0">
                <a:latin typeface="Century Gothic" pitchFamily="34" charset="0"/>
              </a:rPr>
              <a:t>Convergences évolutives </a:t>
            </a:r>
            <a:r>
              <a:rPr lang="fr-FR" sz="1600" dirty="0">
                <a:latin typeface="Century Gothic" pitchFamily="34" charset="0"/>
              </a:rPr>
              <a:t>chez les animaux et les plantes avec des systèmes </a:t>
            </a:r>
          </a:p>
          <a:p>
            <a:r>
              <a:rPr lang="fr-FR" sz="1600" dirty="0">
                <a:latin typeface="Century Gothic" pitchFamily="34" charset="0"/>
              </a:rPr>
              <a:t>de stabilisation des génomes ex: </a:t>
            </a:r>
            <a:r>
              <a:rPr lang="fr-FR" sz="1600" dirty="0" err="1">
                <a:latin typeface="Century Gothic" pitchFamily="34" charset="0"/>
              </a:rPr>
              <a:t>ARNpi</a:t>
            </a:r>
            <a:r>
              <a:rPr lang="fr-FR" sz="1600" dirty="0">
                <a:latin typeface="Century Gothic" pitchFamily="34" charset="0"/>
              </a:rPr>
              <a:t> et éléments transposables, petits ARN et </a:t>
            </a:r>
          </a:p>
          <a:p>
            <a:r>
              <a:rPr lang="fr-FR" sz="1600" dirty="0">
                <a:latin typeface="Century Gothic" pitchFamily="34" charset="0"/>
              </a:rPr>
              <a:t>DICER… </a:t>
            </a:r>
          </a:p>
          <a:p>
            <a:endParaRPr lang="fr-FR" sz="1600" dirty="0">
              <a:latin typeface="Century Gothic" pitchFamily="34" charset="0"/>
            </a:endParaRPr>
          </a:p>
          <a:p>
            <a:r>
              <a:rPr lang="fr-FR" sz="1600" b="1" dirty="0">
                <a:latin typeface="Century Gothic" pitchFamily="34" charset="0"/>
              </a:rPr>
              <a:t>Objectif fondamental </a:t>
            </a:r>
            <a:r>
              <a:rPr lang="fr-FR" sz="1600" dirty="0">
                <a:latin typeface="Century Gothic" pitchFamily="34" charset="0"/>
              </a:rPr>
              <a:t>: lutter contre les ADN invasifs</a:t>
            </a:r>
          </a:p>
          <a:p>
            <a:endParaRPr lang="fr-FR" sz="1600" dirty="0">
              <a:latin typeface="Century Gothic" pitchFamily="34" charset="0"/>
            </a:endParaRP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28</a:t>
            </a:fld>
            <a:endParaRPr lang="en-US"/>
          </a:p>
        </p:txBody>
      </p:sp>
    </p:spTree>
    <p:extLst>
      <p:ext uri="{BB962C8B-B14F-4D97-AF65-F5344CB8AC3E}">
        <p14:creationId xmlns:p14="http://schemas.microsoft.com/office/powerpoint/2010/main" val="345682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0012"/>
            <a:ext cx="8229600" cy="719658"/>
          </a:xfrm>
        </p:spPr>
        <p:txBody>
          <a:bodyPr>
            <a:noAutofit/>
          </a:bodyPr>
          <a:lstStyle/>
          <a:p>
            <a:r>
              <a:rPr lang="en-US" sz="3200" b="1" dirty="0" smtClean="0"/>
              <a:t>Crispr-Cas9/endonucleases : </a:t>
            </a:r>
            <a:r>
              <a:rPr lang="en-US" sz="3200" b="1" dirty="0"/>
              <a:t/>
            </a:r>
            <a:br>
              <a:rPr lang="en-US" sz="3200" b="1" dirty="0"/>
            </a:br>
            <a:r>
              <a:rPr lang="en-US" sz="3200" b="1" dirty="0"/>
              <a:t>modifications des </a:t>
            </a:r>
            <a:r>
              <a:rPr lang="en-US" sz="3200" b="1" dirty="0" err="1"/>
              <a:t>génomes</a:t>
            </a:r>
            <a:r>
              <a:rPr lang="en-US" sz="3200" b="1" dirty="0"/>
              <a:t> et </a:t>
            </a:r>
            <a:r>
              <a:rPr lang="en-US" sz="3200" b="1" dirty="0" err="1"/>
              <a:t>épigénomes</a:t>
            </a:r>
            <a:r>
              <a:rPr lang="en-US" sz="3200" b="1" dirty="0"/>
              <a:t> </a:t>
            </a:r>
          </a:p>
        </p:txBody>
      </p:sp>
      <p:pic>
        <p:nvPicPr>
          <p:cNvPr id="4" name="Picture 1"/>
          <p:cNvPicPr>
            <a:picLocks noChangeAspect="1"/>
          </p:cNvPicPr>
          <p:nvPr/>
        </p:nvPicPr>
        <p:blipFill>
          <a:blip r:embed="rId3"/>
          <a:stretch>
            <a:fillRect/>
          </a:stretch>
        </p:blipFill>
        <p:spPr>
          <a:xfrm>
            <a:off x="1147337" y="1180842"/>
            <a:ext cx="3650580" cy="4793691"/>
          </a:xfrm>
          <a:prstGeom prst="rect">
            <a:avLst/>
          </a:prstGeom>
        </p:spPr>
      </p:pic>
      <p:sp>
        <p:nvSpPr>
          <p:cNvPr id="5" name="TextBox 2"/>
          <p:cNvSpPr txBox="1"/>
          <p:nvPr/>
        </p:nvSpPr>
        <p:spPr>
          <a:xfrm>
            <a:off x="107504" y="6325704"/>
            <a:ext cx="8496944" cy="532295"/>
          </a:xfrm>
          <a:prstGeom prst="rect">
            <a:avLst/>
          </a:prstGeom>
        </p:spPr>
        <p:txBody>
          <a:bodyPr/>
          <a:lstStyle/>
          <a:p>
            <a:r>
              <a:rPr lang="en-US" sz="1000" dirty="0">
                <a:solidFill>
                  <a:prstClr val="black"/>
                </a:solidFill>
                <a:latin typeface="Arial"/>
              </a:rPr>
              <a:t> RNA-guided DNA cleavage by Cas9. (a) In the native system, the Cas9 protein (light blue) is guided by a structure formed by a CRISPR RNA (crRNA, in black), which contains a 20-nt segment determining target specificity, and a trans-activating CRISPR RNA...</a:t>
            </a:r>
          </a:p>
          <a:p>
            <a:r>
              <a:rPr lang="en-US" sz="1000" dirty="0">
                <a:solidFill>
                  <a:prstClr val="black"/>
                </a:solidFill>
                <a:latin typeface="Arial"/>
              </a:rPr>
              <a:t>Luisa </a:t>
            </a:r>
            <a:r>
              <a:rPr lang="en-US" sz="1000" dirty="0" err="1">
                <a:solidFill>
                  <a:prstClr val="black"/>
                </a:solidFill>
                <a:latin typeface="Arial"/>
              </a:rPr>
              <a:t>Bortesi</a:t>
            </a:r>
            <a:r>
              <a:rPr lang="en-US" sz="1000" dirty="0">
                <a:solidFill>
                  <a:prstClr val="black"/>
                </a:solidFill>
                <a:latin typeface="Arial"/>
              </a:rPr>
              <a:t>,  Rainer Fischer Biotechnology Advances, Volume 33, Issue 1, 2015, 41–52</a:t>
            </a:r>
          </a:p>
          <a:p>
            <a:endParaRPr lang="en-US" sz="1000" dirty="0">
              <a:solidFill>
                <a:prstClr val="black"/>
              </a:solidFill>
              <a:latin typeface="Arial"/>
            </a:endParaRPr>
          </a:p>
          <a:p>
            <a:endParaRPr lang="en-US" sz="1000" dirty="0">
              <a:solidFill>
                <a:prstClr val="black"/>
              </a:solidFill>
              <a:latin typeface="Arial"/>
            </a:endParaRPr>
          </a:p>
        </p:txBody>
      </p:sp>
      <p:sp>
        <p:nvSpPr>
          <p:cNvPr id="3" name="Espace réservé du numéro de diapositive 2"/>
          <p:cNvSpPr>
            <a:spLocks noGrp="1"/>
          </p:cNvSpPr>
          <p:nvPr>
            <p:ph type="sldNum" sz="quarter" idx="12"/>
          </p:nvPr>
        </p:nvSpPr>
        <p:spPr/>
        <p:txBody>
          <a:bodyPr/>
          <a:lstStyle/>
          <a:p>
            <a:fld id="{C0E76856-4982-42DE-A99B-EC985B810580}" type="slidenum">
              <a:rPr lang="en-US" smtClean="0"/>
              <a:t>29</a:t>
            </a:fld>
            <a:endParaRPr lang="en-US"/>
          </a:p>
        </p:txBody>
      </p:sp>
      <p:sp>
        <p:nvSpPr>
          <p:cNvPr id="6" name="ZoneTexte 5"/>
          <p:cNvSpPr txBox="1"/>
          <p:nvPr/>
        </p:nvSpPr>
        <p:spPr>
          <a:xfrm>
            <a:off x="5162599" y="908720"/>
            <a:ext cx="3940827" cy="5509200"/>
          </a:xfrm>
          <a:prstGeom prst="rect">
            <a:avLst/>
          </a:prstGeom>
          <a:noFill/>
        </p:spPr>
        <p:txBody>
          <a:bodyPr wrap="square" rtlCol="0">
            <a:spAutoFit/>
          </a:bodyPr>
          <a:lstStyle/>
          <a:p>
            <a:r>
              <a:rPr lang="fr-FR" sz="1600" dirty="0"/>
              <a:t>Limitations d’action dans les génomes par </a:t>
            </a:r>
          </a:p>
          <a:p>
            <a:r>
              <a:rPr lang="fr-FR" sz="1600" dirty="0"/>
              <a:t>les séquences  PAM d’où une recherche </a:t>
            </a:r>
          </a:p>
          <a:p>
            <a:r>
              <a:rPr lang="fr-FR" sz="1600" dirty="0"/>
              <a:t>d’autres  nucléases avec d’autres PAM ex: </a:t>
            </a:r>
          </a:p>
          <a:p>
            <a:r>
              <a:rPr lang="fr-FR" sz="1600" dirty="0"/>
              <a:t>Cas9, C2c1, Cpf1 (1 seul ARN); apporter son PAM…</a:t>
            </a:r>
          </a:p>
          <a:p>
            <a:r>
              <a:rPr lang="fr-FR" sz="1600" dirty="0"/>
              <a:t> </a:t>
            </a:r>
          </a:p>
          <a:p>
            <a:r>
              <a:rPr lang="fr-FR" sz="1600" dirty="0"/>
              <a:t>Limitations de taille d’insertion d’où </a:t>
            </a:r>
          </a:p>
          <a:p>
            <a:r>
              <a:rPr lang="fr-FR" sz="1600" dirty="0"/>
              <a:t>problèmes par ex: homme</a:t>
            </a:r>
          </a:p>
          <a:p>
            <a:endParaRPr lang="fr-FR" sz="1600" dirty="0"/>
          </a:p>
          <a:p>
            <a:r>
              <a:rPr lang="fr-FR" sz="1600" dirty="0"/>
              <a:t>Effets non intentionnels: </a:t>
            </a:r>
          </a:p>
          <a:p>
            <a:r>
              <a:rPr lang="fr-FR" sz="1600" dirty="0"/>
              <a:t>- Off </a:t>
            </a:r>
            <a:r>
              <a:rPr lang="fr-FR" sz="1600" dirty="0" err="1"/>
              <a:t>targets</a:t>
            </a:r>
            <a:r>
              <a:rPr lang="fr-FR" sz="1600" dirty="0"/>
              <a:t> car SDN = </a:t>
            </a:r>
            <a:r>
              <a:rPr lang="fr-FR" sz="1600" dirty="0" err="1"/>
              <a:t>sequence</a:t>
            </a:r>
            <a:r>
              <a:rPr lang="fr-FR" sz="1600" dirty="0"/>
              <a:t> </a:t>
            </a:r>
          </a:p>
          <a:p>
            <a:r>
              <a:rPr lang="fr-FR" sz="1600" dirty="0" err="1"/>
              <a:t>directed</a:t>
            </a:r>
            <a:r>
              <a:rPr lang="fr-FR" sz="1600" dirty="0"/>
              <a:t> </a:t>
            </a:r>
            <a:r>
              <a:rPr lang="fr-FR" sz="1600" dirty="0" err="1"/>
              <a:t>mutagenesis</a:t>
            </a:r>
            <a:r>
              <a:rPr lang="fr-FR" sz="1600" dirty="0"/>
              <a:t> (homologies de </a:t>
            </a:r>
          </a:p>
          <a:p>
            <a:r>
              <a:rPr lang="fr-FR" sz="1600" dirty="0"/>
              <a:t>séquences)…</a:t>
            </a:r>
          </a:p>
          <a:p>
            <a:r>
              <a:rPr lang="fr-FR" sz="1600" dirty="0"/>
              <a:t>- Sauts d’exons</a:t>
            </a:r>
          </a:p>
          <a:p>
            <a:endParaRPr lang="fr-FR" sz="1600" dirty="0"/>
          </a:p>
          <a:p>
            <a:r>
              <a:rPr lang="fr-FR" sz="1600" dirty="0"/>
              <a:t>Tentatives de réduction des off-</a:t>
            </a:r>
            <a:r>
              <a:rPr lang="fr-FR" sz="1600" dirty="0" err="1"/>
              <a:t>targets</a:t>
            </a:r>
            <a:r>
              <a:rPr lang="fr-FR" sz="1600" dirty="0"/>
              <a:t> par </a:t>
            </a:r>
          </a:p>
          <a:p>
            <a:r>
              <a:rPr lang="fr-FR" sz="1600" dirty="0"/>
              <a:t>modifications - &gt; activité </a:t>
            </a:r>
            <a:r>
              <a:rPr lang="fr-FR" sz="1600" dirty="0" err="1"/>
              <a:t>nickase</a:t>
            </a:r>
            <a:r>
              <a:rPr lang="fr-FR" sz="1600" dirty="0"/>
              <a:t>, </a:t>
            </a:r>
          </a:p>
          <a:p>
            <a:r>
              <a:rPr lang="fr-FR" sz="1600" dirty="0"/>
              <a:t>réduction des quantités de réactifs, durée, RNP,</a:t>
            </a:r>
          </a:p>
          <a:p>
            <a:endParaRPr lang="fr-FR" sz="1600" dirty="0"/>
          </a:p>
          <a:p>
            <a:r>
              <a:rPr lang="fr-FR" sz="1600" dirty="0"/>
              <a:t>C2C2 (Cas13a) et RCas9 modifications de l’ARN</a:t>
            </a:r>
            <a:r>
              <a:rPr lang="mr-IN" sz="1600" dirty="0"/>
              <a:t>…</a:t>
            </a:r>
            <a:endParaRPr lang="fr-FR" sz="1600" dirty="0"/>
          </a:p>
        </p:txBody>
      </p:sp>
      <p:sp>
        <p:nvSpPr>
          <p:cNvPr id="7" name="ZoneTexte 6">
            <a:extLst>
              <a:ext uri="{FF2B5EF4-FFF2-40B4-BE49-F238E27FC236}">
                <a16:creationId xmlns:a16="http://schemas.microsoft.com/office/drawing/2014/main" id="{A217EADE-EE36-4D7C-B72F-76DEB27F6CE1}"/>
              </a:ext>
            </a:extLst>
          </p:cNvPr>
          <p:cNvSpPr txBox="1"/>
          <p:nvPr/>
        </p:nvSpPr>
        <p:spPr>
          <a:xfrm>
            <a:off x="88599" y="1988840"/>
            <a:ext cx="874085" cy="369332"/>
          </a:xfrm>
          <a:prstGeom prst="rect">
            <a:avLst/>
          </a:prstGeom>
          <a:noFill/>
        </p:spPr>
        <p:txBody>
          <a:bodyPr wrap="none" rtlCol="0">
            <a:spAutoFit/>
          </a:bodyPr>
          <a:lstStyle/>
          <a:p>
            <a:r>
              <a:rPr lang="fr-FR" b="1" dirty="0">
                <a:solidFill>
                  <a:srgbClr val="FF0000"/>
                </a:solidFill>
                <a:highlight>
                  <a:srgbClr val="FFFF00"/>
                </a:highlight>
              </a:rPr>
              <a:t>naturel</a:t>
            </a:r>
            <a:endParaRPr lang="en-US" b="1" dirty="0">
              <a:solidFill>
                <a:srgbClr val="FF0000"/>
              </a:solidFill>
              <a:highlight>
                <a:srgbClr val="FFFF00"/>
              </a:highlight>
            </a:endParaRPr>
          </a:p>
        </p:txBody>
      </p:sp>
      <p:sp>
        <p:nvSpPr>
          <p:cNvPr id="8" name="Rectangle 7">
            <a:extLst>
              <a:ext uri="{FF2B5EF4-FFF2-40B4-BE49-F238E27FC236}">
                <a16:creationId xmlns:a16="http://schemas.microsoft.com/office/drawing/2014/main" id="{E15016B5-796A-48D9-B62C-24D3AF054068}"/>
              </a:ext>
            </a:extLst>
          </p:cNvPr>
          <p:cNvSpPr/>
          <p:nvPr/>
        </p:nvSpPr>
        <p:spPr>
          <a:xfrm>
            <a:off x="40574" y="4653136"/>
            <a:ext cx="970137" cy="369332"/>
          </a:xfrm>
          <a:prstGeom prst="rect">
            <a:avLst/>
          </a:prstGeom>
        </p:spPr>
        <p:txBody>
          <a:bodyPr wrap="none">
            <a:spAutoFit/>
          </a:bodyPr>
          <a:lstStyle/>
          <a:p>
            <a:r>
              <a:rPr lang="fr-FR" b="1" dirty="0">
                <a:solidFill>
                  <a:srgbClr val="FF0000"/>
                </a:solidFill>
                <a:highlight>
                  <a:srgbClr val="FFFF00"/>
                </a:highlight>
              </a:rPr>
              <a:t>artificiel</a:t>
            </a:r>
            <a:endParaRPr lang="en-US" b="1" dirty="0">
              <a:solidFill>
                <a:srgbClr val="FF0000"/>
              </a:solidFill>
              <a:highlight>
                <a:srgbClr val="FFFF00"/>
              </a:highlight>
            </a:endParaRPr>
          </a:p>
        </p:txBody>
      </p:sp>
    </p:spTree>
    <p:extLst>
      <p:ext uri="{BB962C8B-B14F-4D97-AF65-F5344CB8AC3E}">
        <p14:creationId xmlns:p14="http://schemas.microsoft.com/office/powerpoint/2010/main" val="38485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complexité du vivant</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22142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062"/>
            <a:ext cx="8229600" cy="1107682"/>
          </a:xfrm>
        </p:spPr>
        <p:txBody>
          <a:bodyPr>
            <a:noAutofit/>
          </a:bodyPr>
          <a:lstStyle/>
          <a:p>
            <a:r>
              <a:rPr lang="fr-FR" sz="3600" b="1" dirty="0"/>
              <a:t>NTMGE: systèmes de réparation d’ADN double brin de base</a:t>
            </a:r>
          </a:p>
        </p:txBody>
      </p:sp>
      <p:pic>
        <p:nvPicPr>
          <p:cNvPr id="5" name="Picture 1"/>
          <p:cNvPicPr>
            <a:picLocks noChangeAspect="1"/>
          </p:cNvPicPr>
          <p:nvPr/>
        </p:nvPicPr>
        <p:blipFill>
          <a:blip r:embed="rId3"/>
          <a:stretch>
            <a:fillRect/>
          </a:stretch>
        </p:blipFill>
        <p:spPr>
          <a:xfrm>
            <a:off x="104377" y="1340768"/>
            <a:ext cx="8717516" cy="3603240"/>
          </a:xfrm>
          <a:prstGeom prst="rect">
            <a:avLst/>
          </a:prstGeom>
        </p:spPr>
      </p:pic>
      <p:sp>
        <p:nvSpPr>
          <p:cNvPr id="6" name="TextBox 2"/>
          <p:cNvSpPr txBox="1"/>
          <p:nvPr/>
        </p:nvSpPr>
        <p:spPr>
          <a:xfrm>
            <a:off x="498654" y="5997429"/>
            <a:ext cx="7620000" cy="661144"/>
          </a:xfrm>
          <a:prstGeom prst="rect">
            <a:avLst/>
          </a:prstGeom>
        </p:spPr>
        <p:txBody>
          <a:bodyPr/>
          <a:lstStyle/>
          <a:p>
            <a:r>
              <a:rPr lang="en-US" sz="1000" dirty="0">
                <a:solidFill>
                  <a:prstClr val="black"/>
                </a:solidFill>
                <a:latin typeface="Arial"/>
              </a:rPr>
              <a:t> Genome editing with site-specific nucleases. Double-strand breaks induced by a nuclease at a specific site can be repaired either by non-homologous end joining (NHEJ) or homologous recombination (HR). (a) Repair by NHEJ usually results in the insertion...</a:t>
            </a:r>
          </a:p>
          <a:p>
            <a:r>
              <a:rPr lang="en-US" sz="1000" dirty="0">
                <a:solidFill>
                  <a:prstClr val="black"/>
                </a:solidFill>
                <a:latin typeface="Arial"/>
              </a:rPr>
              <a:t>Luisa </a:t>
            </a:r>
            <a:r>
              <a:rPr lang="en-US" sz="1000" dirty="0" err="1">
                <a:solidFill>
                  <a:prstClr val="black"/>
                </a:solidFill>
                <a:latin typeface="Arial"/>
              </a:rPr>
              <a:t>Bortesi</a:t>
            </a:r>
            <a:r>
              <a:rPr lang="en-US" sz="1000" dirty="0">
                <a:solidFill>
                  <a:prstClr val="black"/>
                </a:solidFill>
                <a:latin typeface="Arial"/>
              </a:rPr>
              <a:t>,  Rainer Fischer Biotechnology Advances, Volume 33, Issue 1, 2015, 41–52</a:t>
            </a:r>
          </a:p>
          <a:p>
            <a:endParaRPr lang="en-US" sz="1000" dirty="0">
              <a:solidFill>
                <a:prstClr val="black"/>
              </a:solidFill>
              <a:latin typeface="Arial"/>
            </a:endParaRPr>
          </a:p>
          <a:p>
            <a:endParaRPr lang="en-US" sz="1000" dirty="0">
              <a:solidFill>
                <a:prstClr val="black"/>
              </a:solidFill>
              <a:latin typeface="Arial"/>
            </a:endParaRPr>
          </a:p>
        </p:txBody>
      </p:sp>
      <p:sp>
        <p:nvSpPr>
          <p:cNvPr id="3" name="ZoneTexte 2"/>
          <p:cNvSpPr txBox="1"/>
          <p:nvPr/>
        </p:nvSpPr>
        <p:spPr>
          <a:xfrm>
            <a:off x="611560" y="5063091"/>
            <a:ext cx="2400850" cy="461665"/>
          </a:xfrm>
          <a:prstGeom prst="rect">
            <a:avLst/>
          </a:prstGeom>
          <a:noFill/>
        </p:spPr>
        <p:txBody>
          <a:bodyPr wrap="none" rtlCol="0">
            <a:spAutoFit/>
          </a:bodyPr>
          <a:lstStyle/>
          <a:p>
            <a:r>
              <a:rPr lang="en-US" sz="1200" b="1" dirty="0">
                <a:solidFill>
                  <a:srgbClr val="FF0000"/>
                </a:solidFill>
              </a:rPr>
              <a:t>High frequency</a:t>
            </a:r>
          </a:p>
          <a:p>
            <a:r>
              <a:rPr lang="en-US" sz="1200" b="1" dirty="0">
                <a:solidFill>
                  <a:srgbClr val="FF0000"/>
                </a:solidFill>
              </a:rPr>
              <a:t>Canonical and alternatives (MMEJ)</a:t>
            </a:r>
          </a:p>
        </p:txBody>
      </p:sp>
      <p:sp>
        <p:nvSpPr>
          <p:cNvPr id="4" name="ZoneTexte 3"/>
          <p:cNvSpPr txBox="1"/>
          <p:nvPr/>
        </p:nvSpPr>
        <p:spPr>
          <a:xfrm>
            <a:off x="6226005" y="5063091"/>
            <a:ext cx="1341778" cy="461665"/>
          </a:xfrm>
          <a:prstGeom prst="rect">
            <a:avLst/>
          </a:prstGeom>
          <a:noFill/>
        </p:spPr>
        <p:txBody>
          <a:bodyPr wrap="none" rtlCol="0">
            <a:spAutoFit/>
          </a:bodyPr>
          <a:lstStyle/>
          <a:p>
            <a:r>
              <a:rPr lang="en-US" sz="1200" b="1" dirty="0">
                <a:solidFill>
                  <a:srgbClr val="FF0000"/>
                </a:solidFill>
              </a:rPr>
              <a:t>Low </a:t>
            </a:r>
            <a:r>
              <a:rPr lang="en-US" sz="1200" b="1" dirty="0" smtClean="0">
                <a:solidFill>
                  <a:srgbClr val="FF0000"/>
                </a:solidFill>
              </a:rPr>
              <a:t>frequency</a:t>
            </a:r>
          </a:p>
          <a:p>
            <a:r>
              <a:rPr lang="en-US" sz="1200" b="1" dirty="0" smtClean="0">
                <a:solidFill>
                  <a:srgbClr val="FF0000"/>
                </a:solidFill>
              </a:rPr>
              <a:t>Difficult to master</a:t>
            </a:r>
            <a:endParaRPr lang="en-US" sz="1200" b="1" dirty="0">
              <a:solidFill>
                <a:srgbClr val="FF0000"/>
              </a:solidFill>
            </a:endParaRPr>
          </a:p>
        </p:txBody>
      </p:sp>
      <p:sp>
        <p:nvSpPr>
          <p:cNvPr id="7" name="Espace réservé du numéro de diapositive 6"/>
          <p:cNvSpPr>
            <a:spLocks noGrp="1"/>
          </p:cNvSpPr>
          <p:nvPr>
            <p:ph type="sldNum" sz="quarter" idx="12"/>
          </p:nvPr>
        </p:nvSpPr>
        <p:spPr/>
        <p:txBody>
          <a:bodyPr/>
          <a:lstStyle/>
          <a:p>
            <a:fld id="{C0E76856-4982-42DE-A99B-EC985B810580}" type="slidenum">
              <a:rPr lang="en-US" smtClean="0"/>
              <a:t>30</a:t>
            </a:fld>
            <a:endParaRPr lang="en-US"/>
          </a:p>
        </p:txBody>
      </p:sp>
      <p:sp>
        <p:nvSpPr>
          <p:cNvPr id="8" name="ZoneTexte 7"/>
          <p:cNvSpPr txBox="1"/>
          <p:nvPr/>
        </p:nvSpPr>
        <p:spPr>
          <a:xfrm>
            <a:off x="1049524" y="5565195"/>
            <a:ext cx="6518259" cy="369332"/>
          </a:xfrm>
          <a:prstGeom prst="rect">
            <a:avLst/>
          </a:prstGeom>
          <a:noFill/>
        </p:spPr>
        <p:txBody>
          <a:bodyPr wrap="none" rtlCol="0">
            <a:spAutoFit/>
          </a:bodyPr>
          <a:lstStyle/>
          <a:p>
            <a:r>
              <a:rPr lang="fr-FR" dirty="0"/>
              <a:t>Nombreuses mutations au hasard à l’origine par exemple de cancers</a:t>
            </a:r>
          </a:p>
        </p:txBody>
      </p:sp>
    </p:spTree>
    <p:extLst>
      <p:ext uri="{BB962C8B-B14F-4D97-AF65-F5344CB8AC3E}">
        <p14:creationId xmlns:p14="http://schemas.microsoft.com/office/powerpoint/2010/main" val="304810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656"/>
            <a:ext cx="9144000" cy="6715845"/>
          </a:xfrm>
          <a:prstGeom prst="rect">
            <a:avLst/>
          </a:prstGeom>
        </p:spPr>
      </p:pic>
      <p:sp>
        <p:nvSpPr>
          <p:cNvPr id="4" name="ZoneTexte 3"/>
          <p:cNvSpPr txBox="1"/>
          <p:nvPr/>
        </p:nvSpPr>
        <p:spPr>
          <a:xfrm>
            <a:off x="0" y="17696"/>
            <a:ext cx="9144000" cy="400110"/>
          </a:xfrm>
          <a:prstGeom prst="rect">
            <a:avLst/>
          </a:prstGeom>
          <a:noFill/>
        </p:spPr>
        <p:txBody>
          <a:bodyPr wrap="square" rtlCol="0">
            <a:spAutoFit/>
          </a:bodyPr>
          <a:lstStyle/>
          <a:p>
            <a:pPr algn="ctr"/>
            <a:r>
              <a:rPr lang="fr-FR" sz="2000" b="1" dirty="0" err="1" smtClean="0"/>
              <a:t>Crispr</a:t>
            </a:r>
            <a:r>
              <a:rPr lang="fr-FR" sz="2000" b="1" dirty="0" smtClean="0"/>
              <a:t>-endonucléases: un ensemble de produits et techniques en vogue...</a:t>
            </a:r>
            <a:endParaRPr lang="fr-FR" sz="2000" b="1" dirty="0"/>
          </a:p>
        </p:txBody>
      </p:sp>
    </p:spTree>
    <p:extLst>
      <p:ext uri="{BB962C8B-B14F-4D97-AF65-F5344CB8AC3E}">
        <p14:creationId xmlns:p14="http://schemas.microsoft.com/office/powerpoint/2010/main" val="2957666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D38F84-E044-481A-9E6F-8F9EE2E1D756}"/>
              </a:ext>
            </a:extLst>
          </p:cNvPr>
          <p:cNvSpPr>
            <a:spLocks noGrp="1"/>
          </p:cNvSpPr>
          <p:nvPr>
            <p:ph type="title"/>
          </p:nvPr>
        </p:nvSpPr>
        <p:spPr>
          <a:xfrm>
            <a:off x="5157668" y="44624"/>
            <a:ext cx="3970784" cy="1143000"/>
          </a:xfrm>
        </p:spPr>
        <p:txBody>
          <a:bodyPr>
            <a:normAutofit/>
          </a:bodyPr>
          <a:lstStyle/>
          <a:p>
            <a:r>
              <a:rPr lang="fr-FR" dirty="0"/>
              <a:t>Les off-</a:t>
            </a:r>
            <a:r>
              <a:rPr lang="fr-FR" dirty="0" err="1"/>
              <a:t>targets</a:t>
            </a:r>
            <a:endParaRPr lang="en-US" dirty="0"/>
          </a:p>
        </p:txBody>
      </p:sp>
      <p:pic>
        <p:nvPicPr>
          <p:cNvPr id="4" name="Image 3" descr="Une image contenant texte, carte&#10;&#10;Description générée avec un niveau de confiance très élevé">
            <a:extLst>
              <a:ext uri="{FF2B5EF4-FFF2-40B4-BE49-F238E27FC236}">
                <a16:creationId xmlns:a16="http://schemas.microsoft.com/office/drawing/2014/main" id="{E2AECC95-2B79-40B6-929B-8AE5E811C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638" y="3212976"/>
            <a:ext cx="3282263" cy="1700809"/>
          </a:xfrm>
          <a:prstGeom prst="rect">
            <a:avLst/>
          </a:prstGeom>
        </p:spPr>
      </p:pic>
      <p:sp>
        <p:nvSpPr>
          <p:cNvPr id="5" name="ZoneTexte 4">
            <a:extLst>
              <a:ext uri="{FF2B5EF4-FFF2-40B4-BE49-F238E27FC236}">
                <a16:creationId xmlns:a16="http://schemas.microsoft.com/office/drawing/2014/main" id="{D7B6F4DD-7555-4BDF-BE1A-81EB6A4BB294}"/>
              </a:ext>
            </a:extLst>
          </p:cNvPr>
          <p:cNvSpPr txBox="1"/>
          <p:nvPr/>
        </p:nvSpPr>
        <p:spPr>
          <a:xfrm>
            <a:off x="4394083" y="1484784"/>
            <a:ext cx="2123979" cy="369332"/>
          </a:xfrm>
          <a:prstGeom prst="rect">
            <a:avLst/>
          </a:prstGeom>
          <a:noFill/>
        </p:spPr>
        <p:txBody>
          <a:bodyPr wrap="none" rtlCol="0">
            <a:spAutoFit/>
          </a:bodyPr>
          <a:lstStyle/>
          <a:p>
            <a:r>
              <a:rPr lang="fr-FR" dirty="0"/>
              <a:t>D’abord s’entraîner…</a:t>
            </a:r>
            <a:endParaRPr lang="en-US" dirty="0"/>
          </a:p>
        </p:txBody>
      </p:sp>
      <p:sp>
        <p:nvSpPr>
          <p:cNvPr id="7" name="ZoneTexte 6">
            <a:extLst>
              <a:ext uri="{FF2B5EF4-FFF2-40B4-BE49-F238E27FC236}">
                <a16:creationId xmlns:a16="http://schemas.microsoft.com/office/drawing/2014/main" id="{DCCDD78D-A248-4FF3-AFBA-374D5C063CD5}"/>
              </a:ext>
            </a:extLst>
          </p:cNvPr>
          <p:cNvSpPr txBox="1"/>
          <p:nvPr/>
        </p:nvSpPr>
        <p:spPr>
          <a:xfrm>
            <a:off x="6273700" y="2276872"/>
            <a:ext cx="2472856" cy="646331"/>
          </a:xfrm>
          <a:prstGeom prst="rect">
            <a:avLst/>
          </a:prstGeom>
          <a:noFill/>
        </p:spPr>
        <p:txBody>
          <a:bodyPr wrap="none" rtlCol="0">
            <a:spAutoFit/>
          </a:bodyPr>
          <a:lstStyle/>
          <a:p>
            <a:r>
              <a:rPr lang="fr-FR" dirty="0"/>
              <a:t>Ensuite se lancer… pour </a:t>
            </a:r>
          </a:p>
          <a:p>
            <a:r>
              <a:rPr lang="fr-FR" dirty="0"/>
              <a:t>en rater pas mal…</a:t>
            </a:r>
            <a:endParaRPr lang="en-US" dirty="0"/>
          </a:p>
        </p:txBody>
      </p:sp>
      <p:sp>
        <p:nvSpPr>
          <p:cNvPr id="3" name="ZoneTexte 2">
            <a:extLst>
              <a:ext uri="{FF2B5EF4-FFF2-40B4-BE49-F238E27FC236}">
                <a16:creationId xmlns:a16="http://schemas.microsoft.com/office/drawing/2014/main" id="{09F23324-9BC4-4B8D-9A34-A97EEB8113F7}"/>
              </a:ext>
            </a:extLst>
          </p:cNvPr>
          <p:cNvSpPr txBox="1"/>
          <p:nvPr/>
        </p:nvSpPr>
        <p:spPr>
          <a:xfrm>
            <a:off x="19878" y="4005064"/>
            <a:ext cx="5727915" cy="2585323"/>
          </a:xfrm>
          <a:prstGeom prst="rect">
            <a:avLst/>
          </a:prstGeom>
          <a:noFill/>
        </p:spPr>
        <p:txBody>
          <a:bodyPr wrap="none" rtlCol="0">
            <a:spAutoFit/>
          </a:bodyPr>
          <a:lstStyle/>
          <a:p>
            <a:pPr marL="285750" indent="-285750">
              <a:buFont typeface="Arial" panose="020B0604020202020204" pitchFamily="34" charset="0"/>
              <a:buChar char="•"/>
            </a:pPr>
            <a:r>
              <a:rPr lang="fr-FR" dirty="0"/>
              <a:t>De nombreuses homologies totales ou partielles dans </a:t>
            </a:r>
          </a:p>
          <a:p>
            <a:r>
              <a:rPr lang="fr-FR" dirty="0"/>
              <a:t>le reste du </a:t>
            </a:r>
            <a:r>
              <a:rPr lang="fr-FR" dirty="0" smtClean="0"/>
              <a:t>génome,</a:t>
            </a:r>
            <a:endParaRPr lang="fr-FR" dirty="0"/>
          </a:p>
          <a:p>
            <a:pPr marL="285750" indent="-285750">
              <a:buFont typeface="Arial" panose="020B0604020202020204" pitchFamily="34" charset="0"/>
              <a:buChar char="•"/>
            </a:pPr>
            <a:r>
              <a:rPr lang="fr-FR" dirty="0"/>
              <a:t>Des considérations </a:t>
            </a:r>
            <a:r>
              <a:rPr lang="fr-FR" dirty="0" smtClean="0"/>
              <a:t>thermodynamiques, </a:t>
            </a:r>
          </a:p>
          <a:p>
            <a:pPr marL="285750" indent="-285750">
              <a:buFont typeface="Arial" panose="020B0604020202020204" pitchFamily="34" charset="0"/>
              <a:buChar char="•"/>
            </a:pPr>
            <a:r>
              <a:rPr lang="fr-FR" dirty="0" smtClean="0"/>
              <a:t>De nombreuses recettes de cuisine pour tenter </a:t>
            </a:r>
          </a:p>
          <a:p>
            <a:pPr lvl="1"/>
            <a:r>
              <a:rPr lang="fr-FR" dirty="0" smtClean="0"/>
              <a:t>de réduire le nombre de off-</a:t>
            </a:r>
            <a:r>
              <a:rPr lang="fr-FR" dirty="0" err="1" smtClean="0"/>
              <a:t>targets</a:t>
            </a:r>
            <a:r>
              <a:rPr lang="fr-FR" dirty="0" smtClean="0"/>
              <a:t> (facteur  1 500...)</a:t>
            </a:r>
          </a:p>
          <a:p>
            <a:pPr lvl="1"/>
            <a:endParaRPr lang="fr-FR" dirty="0"/>
          </a:p>
          <a:p>
            <a:r>
              <a:rPr lang="fr-FR" dirty="0"/>
              <a:t>En conséquence : des insertions / délétions ponctuelles </a:t>
            </a:r>
          </a:p>
          <a:p>
            <a:r>
              <a:rPr lang="fr-FR" dirty="0"/>
              <a:t>ou non, des réarrangements chromosomiques (inversions, </a:t>
            </a:r>
          </a:p>
          <a:p>
            <a:r>
              <a:rPr lang="fr-FR" dirty="0"/>
              <a:t>t</a:t>
            </a:r>
            <a:r>
              <a:rPr lang="fr-FR" dirty="0" smtClean="0"/>
              <a:t>ranslocations…) difficiles à prédire et détecter...</a:t>
            </a:r>
            <a:endParaRPr lang="en-US" dirty="0"/>
          </a:p>
        </p:txBody>
      </p:sp>
      <p:pic>
        <p:nvPicPr>
          <p:cNvPr id="8" name="Guillaume Te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3657600" cy="2743200"/>
          </a:xfrm>
          <a:prstGeom prst="rect">
            <a:avLst/>
          </a:prstGeom>
        </p:spPr>
      </p:pic>
    </p:spTree>
    <p:extLst>
      <p:ext uri="{BB962C8B-B14F-4D97-AF65-F5344CB8AC3E}">
        <p14:creationId xmlns:p14="http://schemas.microsoft.com/office/powerpoint/2010/main" val="199939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9963"/>
            <a:ext cx="9144000" cy="706090"/>
          </a:xfrm>
        </p:spPr>
        <p:txBody>
          <a:bodyPr>
            <a:noAutofit/>
          </a:bodyPr>
          <a:lstStyle/>
          <a:p>
            <a:r>
              <a:rPr lang="fr-FR" sz="2800" b="1" dirty="0" smtClean="0"/>
              <a:t>Les sauts d’exon: un ensemble d’effets non </a:t>
            </a:r>
            <a:r>
              <a:rPr lang="fr-FR" sz="2800" b="1" dirty="0"/>
              <a:t>intentionnels sur les </a:t>
            </a:r>
            <a:r>
              <a:rPr lang="fr-FR" sz="2800" b="1" dirty="0" smtClean="0"/>
              <a:t>protéines difficiles </a:t>
            </a:r>
            <a:r>
              <a:rPr lang="fr-FR" sz="2800" b="1" dirty="0"/>
              <a:t>à détecter</a:t>
            </a:r>
          </a:p>
        </p:txBody>
      </p:sp>
      <p:sp>
        <p:nvSpPr>
          <p:cNvPr id="3" name="Espace réservé du contenu 2"/>
          <p:cNvSpPr>
            <a:spLocks noGrp="1"/>
          </p:cNvSpPr>
          <p:nvPr>
            <p:ph idx="1"/>
          </p:nvPr>
        </p:nvSpPr>
        <p:spPr>
          <a:xfrm>
            <a:off x="6281811" y="1268760"/>
            <a:ext cx="2754685" cy="4525963"/>
          </a:xfrm>
        </p:spPr>
        <p:txBody>
          <a:bodyPr>
            <a:normAutofit/>
          </a:bodyPr>
          <a:lstStyle/>
          <a:p>
            <a:r>
              <a:rPr lang="fr-FR" sz="2400" dirty="0"/>
              <a:t>Source de nombreuses maladies (cf. Duchenne)</a:t>
            </a:r>
          </a:p>
          <a:p>
            <a:r>
              <a:rPr lang="fr-FR" sz="2400" dirty="0"/>
              <a:t>Observé comme effet non intentionnel pour crispr-Cas9…</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6372200" cy="5706448"/>
          </a:xfrm>
          <a:prstGeom prst="rect">
            <a:avLst/>
          </a:prstGeom>
        </p:spPr>
      </p:pic>
    </p:spTree>
    <p:extLst>
      <p:ext uri="{BB962C8B-B14F-4D97-AF65-F5344CB8AC3E}">
        <p14:creationId xmlns:p14="http://schemas.microsoft.com/office/powerpoint/2010/main" val="313352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13A06-F992-40C2-80BC-17D8DF0431C6}"/>
              </a:ext>
            </a:extLst>
          </p:cNvPr>
          <p:cNvSpPr>
            <a:spLocks noGrp="1"/>
          </p:cNvSpPr>
          <p:nvPr>
            <p:ph type="title"/>
          </p:nvPr>
        </p:nvSpPr>
        <p:spPr>
          <a:xfrm>
            <a:off x="-32049" y="116632"/>
            <a:ext cx="9144000" cy="1143000"/>
          </a:xfrm>
        </p:spPr>
        <p:txBody>
          <a:bodyPr>
            <a:normAutofit fontScale="90000"/>
          </a:bodyPr>
          <a:lstStyle/>
          <a:p>
            <a:r>
              <a:rPr lang="fr-FR" dirty="0" smtClean="0"/>
              <a:t>Sauts </a:t>
            </a:r>
            <a:r>
              <a:rPr lang="fr-FR" dirty="0"/>
              <a:t>d’exon: </a:t>
            </a:r>
            <a:r>
              <a:rPr lang="fr-FR" dirty="0" smtClean="0"/>
              <a:t>des protéines </a:t>
            </a:r>
            <a:r>
              <a:rPr lang="fr-FR" dirty="0"/>
              <a:t>fonctionnelles ou </a:t>
            </a:r>
            <a:r>
              <a:rPr lang="fr-FR" dirty="0" smtClean="0"/>
              <a:t>non, </a:t>
            </a:r>
            <a:r>
              <a:rPr lang="fr-FR" dirty="0"/>
              <a:t>pathologiques ou pas</a:t>
            </a:r>
            <a:endParaRPr lang="en-US" dirty="0"/>
          </a:p>
        </p:txBody>
      </p:sp>
      <p:pic>
        <p:nvPicPr>
          <p:cNvPr id="4" name="Image 3" descr="Une image contenant capture d’écran&#10;&#10;Description générée avec un niveau de confiance très élevé">
            <a:extLst>
              <a:ext uri="{FF2B5EF4-FFF2-40B4-BE49-F238E27FC236}">
                <a16:creationId xmlns:a16="http://schemas.microsoft.com/office/drawing/2014/main" id="{01E30F5F-0F3D-44E3-9C10-A17BB4D6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792"/>
            <a:ext cx="9144000" cy="4867488"/>
          </a:xfrm>
          <a:prstGeom prst="rect">
            <a:avLst/>
          </a:prstGeom>
        </p:spPr>
      </p:pic>
      <p:sp>
        <p:nvSpPr>
          <p:cNvPr id="3" name="ZoneTexte 2"/>
          <p:cNvSpPr txBox="1"/>
          <p:nvPr/>
        </p:nvSpPr>
        <p:spPr>
          <a:xfrm>
            <a:off x="189518" y="6424280"/>
            <a:ext cx="8764964" cy="369332"/>
          </a:xfrm>
          <a:prstGeom prst="rect">
            <a:avLst/>
          </a:prstGeom>
          <a:noFill/>
        </p:spPr>
        <p:txBody>
          <a:bodyPr wrap="none" rtlCol="0">
            <a:spAutoFit/>
          </a:bodyPr>
          <a:lstStyle/>
          <a:p>
            <a:r>
              <a:rPr lang="fr-FR" dirty="0" smtClean="0"/>
              <a:t>Aucune ligne directrice d’études et pas de prises en compte dans les évaluations de risques </a:t>
            </a:r>
            <a:endParaRPr lang="fr-FR" dirty="0"/>
          </a:p>
        </p:txBody>
      </p:sp>
    </p:spTree>
    <p:extLst>
      <p:ext uri="{BB962C8B-B14F-4D97-AF65-F5344CB8AC3E}">
        <p14:creationId xmlns:p14="http://schemas.microsoft.com/office/powerpoint/2010/main" val="3854921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406900"/>
            <a:ext cx="9144000" cy="1362075"/>
          </a:xfrm>
        </p:spPr>
        <p:txBody>
          <a:bodyPr>
            <a:normAutofit fontScale="90000"/>
          </a:bodyPr>
          <a:lstStyle/>
          <a:p>
            <a:pPr algn="ctr"/>
            <a:r>
              <a:rPr lang="fr-FR" dirty="0" smtClean="0"/>
              <a:t>Tentatives d’Elimination </a:t>
            </a:r>
            <a:r>
              <a:rPr lang="fr-FR" dirty="0"/>
              <a:t>des mutations </a:t>
            </a:r>
            <a:r>
              <a:rPr lang="fr-FR" dirty="0" err="1"/>
              <a:t>épimutations</a:t>
            </a:r>
            <a:r>
              <a:rPr lang="fr-FR" dirty="0"/>
              <a:t>, off-</a:t>
            </a:r>
            <a:r>
              <a:rPr lang="fr-FR" dirty="0" err="1"/>
              <a:t>targets</a:t>
            </a:r>
            <a:r>
              <a:rPr lang="fr-FR" dirty="0" smtClean="0"/>
              <a:t>...</a:t>
            </a:r>
            <a:r>
              <a:rPr lang="fr-FR" sz="2200" dirty="0" smtClean="0"/>
              <a:t/>
            </a:r>
            <a:br>
              <a:rPr lang="fr-FR" sz="2200" dirty="0" smtClean="0"/>
            </a:br>
            <a:r>
              <a:rPr lang="fr-FR" sz="2200" dirty="0" smtClean="0"/>
              <a:t/>
            </a:r>
            <a:br>
              <a:rPr lang="fr-FR" sz="2200" dirty="0" smtClean="0"/>
            </a:br>
            <a:r>
              <a:rPr lang="fr-FR" sz="2200" dirty="0" smtClean="0"/>
              <a:t>(des outils limités avec une fiabilité faible de vérification de la purge)</a:t>
            </a:r>
            <a:endParaRPr lang="fr-FR" sz="2200" dirty="0"/>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41194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78A8B37-C1E8-42FB-9EB1-BE058C9F2552}"/>
              </a:ext>
            </a:extLst>
          </p:cNvPr>
          <p:cNvSpPr txBox="1"/>
          <p:nvPr/>
        </p:nvSpPr>
        <p:spPr>
          <a:xfrm>
            <a:off x="755576" y="1196752"/>
            <a:ext cx="8208912" cy="4647426"/>
          </a:xfrm>
          <a:prstGeom prst="rect">
            <a:avLst/>
          </a:prstGeom>
          <a:noFill/>
        </p:spPr>
        <p:txBody>
          <a:bodyPr wrap="square" rtlCol="0">
            <a:spAutoFit/>
          </a:bodyPr>
          <a:lstStyle/>
          <a:p>
            <a:r>
              <a:rPr lang="fr-FR" sz="2400" b="1" i="1" dirty="0"/>
              <a:t>« Compte tenu de la complexité des interactions entre mutations, Craig Venter estime qu’il faudrait séquencer 10 millions d’individus pour identifier la quasi-totalité de la composante génétique des maladies et de nos caractéristiques phénotypiques. Son programme de séquençage devrait dépasser 1 million d’individus par an, pour lesquels il dispose d’un dossier médical électronique de grande qualité, grâce à un accord avec des assureurs santé. Le but avoué est de créer un logiciel permettant d’optimiser la prise en charge des patients et d’augmenter leur espérance de vie. » </a:t>
            </a:r>
          </a:p>
          <a:p>
            <a:endParaRPr lang="fr-FR" sz="2400" b="1" i="1" dirty="0"/>
          </a:p>
          <a:p>
            <a:r>
              <a:rPr lang="fr-FR" sz="1600" i="1" dirty="0"/>
              <a:t>In</a:t>
            </a:r>
            <a:r>
              <a:rPr lang="fr-FR" sz="1600" dirty="0"/>
              <a:t> « La bataille de l’ADN », Laurent Alexandre, </a:t>
            </a:r>
            <a:r>
              <a:rPr lang="fr-FR" sz="1600" i="1" dirty="0"/>
              <a:t>Le Monde, Sciences &amp; Médecine, </a:t>
            </a:r>
            <a:r>
              <a:rPr lang="fr-FR" sz="1600" dirty="0"/>
              <a:t>2016/06/08 page SCH7</a:t>
            </a:r>
            <a:endParaRPr lang="en-US" sz="1600" dirty="0"/>
          </a:p>
        </p:txBody>
      </p:sp>
    </p:spTree>
    <p:extLst>
      <p:ext uri="{BB962C8B-B14F-4D97-AF65-F5344CB8AC3E}">
        <p14:creationId xmlns:p14="http://schemas.microsoft.com/office/powerpoint/2010/main" val="4184292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90" y="8620"/>
            <a:ext cx="8880987" cy="6660740"/>
          </a:xfrm>
          <a:prstGeom prst="rect">
            <a:avLst/>
          </a:prstGeom>
        </p:spPr>
      </p:pic>
      <p:sp>
        <p:nvSpPr>
          <p:cNvPr id="3" name="ZoneTexte 2"/>
          <p:cNvSpPr txBox="1"/>
          <p:nvPr/>
        </p:nvSpPr>
        <p:spPr>
          <a:xfrm>
            <a:off x="0" y="6412686"/>
            <a:ext cx="9144000" cy="338554"/>
          </a:xfrm>
          <a:prstGeom prst="rect">
            <a:avLst/>
          </a:prstGeom>
          <a:noFill/>
        </p:spPr>
        <p:txBody>
          <a:bodyPr wrap="square" rtlCol="0">
            <a:spAutoFit/>
          </a:bodyPr>
          <a:lstStyle/>
          <a:p>
            <a:pPr algn="ctr"/>
            <a:r>
              <a:rPr lang="fr-FR" sz="1600" b="1" dirty="0">
                <a:solidFill>
                  <a:srgbClr val="FF0000"/>
                </a:solidFill>
              </a:rPr>
              <a:t>S</a:t>
            </a:r>
            <a:r>
              <a:rPr lang="fr-FR" sz="1600" b="1" dirty="0" smtClean="0">
                <a:solidFill>
                  <a:srgbClr val="FF0000"/>
                </a:solidFill>
              </a:rPr>
              <a:t>équençage : des techniques, plateformes, références et logiciels aux nombreuses faiblesses</a:t>
            </a:r>
            <a:endParaRPr lang="fr-FR" sz="1600" b="1" dirty="0">
              <a:solidFill>
                <a:srgbClr val="FF0000"/>
              </a:solidFill>
            </a:endParaRPr>
          </a:p>
        </p:txBody>
      </p:sp>
    </p:spTree>
    <p:extLst>
      <p:ext uri="{BB962C8B-B14F-4D97-AF65-F5344CB8AC3E}">
        <p14:creationId xmlns:p14="http://schemas.microsoft.com/office/powerpoint/2010/main" val="1521554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48" y="0"/>
            <a:ext cx="8650668" cy="6499884"/>
          </a:xfrm>
          <a:prstGeom prst="rect">
            <a:avLst/>
          </a:prstGeom>
        </p:spPr>
      </p:pic>
      <p:sp>
        <p:nvSpPr>
          <p:cNvPr id="2" name="ZoneTexte 1">
            <a:extLst>
              <a:ext uri="{FF2B5EF4-FFF2-40B4-BE49-F238E27FC236}">
                <a16:creationId xmlns:a16="http://schemas.microsoft.com/office/drawing/2014/main" id="{F9B05A90-163A-4C43-A845-BE405AEE3B07}"/>
              </a:ext>
            </a:extLst>
          </p:cNvPr>
          <p:cNvSpPr txBox="1"/>
          <p:nvPr/>
        </p:nvSpPr>
        <p:spPr>
          <a:xfrm>
            <a:off x="5088562" y="5680506"/>
            <a:ext cx="3768980" cy="830997"/>
          </a:xfrm>
          <a:prstGeom prst="rect">
            <a:avLst/>
          </a:prstGeom>
          <a:noFill/>
        </p:spPr>
        <p:txBody>
          <a:bodyPr wrap="none" rtlCol="0">
            <a:spAutoFit/>
          </a:bodyPr>
          <a:lstStyle/>
          <a:p>
            <a:r>
              <a:rPr lang="en-US" sz="2400" b="1" dirty="0" smtClean="0">
                <a:highlight>
                  <a:srgbClr val="FFFF00"/>
                </a:highlight>
              </a:rPr>
              <a:t>Drawback: less accurate </a:t>
            </a:r>
          </a:p>
          <a:p>
            <a:r>
              <a:rPr lang="en-US" sz="2400" b="1" dirty="0" smtClean="0">
                <a:highlight>
                  <a:srgbClr val="FFFF00"/>
                </a:highlight>
              </a:rPr>
              <a:t>and not as cheap as claimed</a:t>
            </a:r>
            <a:endParaRPr lang="en-US" sz="2400" b="1" dirty="0">
              <a:highlight>
                <a:srgbClr val="FFFF00"/>
              </a:highlight>
            </a:endParaRPr>
          </a:p>
        </p:txBody>
      </p:sp>
    </p:spTree>
    <p:extLst>
      <p:ext uri="{BB962C8B-B14F-4D97-AF65-F5344CB8AC3E}">
        <p14:creationId xmlns:p14="http://schemas.microsoft.com/office/powerpoint/2010/main" val="2657024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3938"/>
            <a:ext cx="7753082" cy="6452315"/>
          </a:xfrm>
          <a:prstGeom prst="rect">
            <a:avLst/>
          </a:prstGeom>
        </p:spPr>
      </p:pic>
      <p:sp>
        <p:nvSpPr>
          <p:cNvPr id="8" name="ZoneTexte 7"/>
          <p:cNvSpPr txBox="1"/>
          <p:nvPr/>
        </p:nvSpPr>
        <p:spPr>
          <a:xfrm>
            <a:off x="1619672" y="4213041"/>
            <a:ext cx="1568058" cy="307777"/>
          </a:xfrm>
          <a:prstGeom prst="rect">
            <a:avLst/>
          </a:prstGeom>
          <a:solidFill>
            <a:srgbClr val="FFFF00"/>
          </a:solidFill>
        </p:spPr>
        <p:txBody>
          <a:bodyPr wrap="none" rtlCol="0">
            <a:spAutoFit/>
          </a:bodyPr>
          <a:lstStyle/>
          <a:p>
            <a:r>
              <a:rPr lang="fr-FR" sz="1400" b="1" dirty="0" err="1"/>
              <a:t>E</a:t>
            </a:r>
            <a:r>
              <a:rPr lang="fr-FR" sz="1400" b="1" dirty="0" err="1" smtClean="0"/>
              <a:t>pitranscriptomics</a:t>
            </a:r>
            <a:endParaRPr lang="fr-FR" sz="1400" b="1" dirty="0"/>
          </a:p>
        </p:txBody>
      </p:sp>
      <p:sp>
        <p:nvSpPr>
          <p:cNvPr id="9" name="ZoneTexte 8"/>
          <p:cNvSpPr txBox="1"/>
          <p:nvPr/>
        </p:nvSpPr>
        <p:spPr>
          <a:xfrm>
            <a:off x="5148064" y="6245420"/>
            <a:ext cx="3905300" cy="461665"/>
          </a:xfrm>
          <a:prstGeom prst="rect">
            <a:avLst/>
          </a:prstGeom>
          <a:noFill/>
        </p:spPr>
        <p:txBody>
          <a:bodyPr wrap="none" rtlCol="0">
            <a:spAutoFit/>
          </a:bodyPr>
          <a:lstStyle/>
          <a:p>
            <a:r>
              <a:rPr lang="fr-FR" sz="2400" b="1" dirty="0" smtClean="0"/>
              <a:t>Ce que séquencer veut dire...</a:t>
            </a:r>
            <a:endParaRPr lang="fr-FR" sz="2400" b="1" dirty="0"/>
          </a:p>
        </p:txBody>
      </p:sp>
    </p:spTree>
    <p:extLst>
      <p:ext uri="{BB962C8B-B14F-4D97-AF65-F5344CB8AC3E}">
        <p14:creationId xmlns:p14="http://schemas.microsoft.com/office/powerpoint/2010/main" val="3393962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0152" y="146050"/>
            <a:ext cx="3096344" cy="1842790"/>
          </a:xfrm>
        </p:spPr>
        <p:txBody>
          <a:bodyPr>
            <a:normAutofit fontScale="90000"/>
          </a:bodyPr>
          <a:lstStyle/>
          <a:p>
            <a:r>
              <a:rPr lang="fr-FR" dirty="0"/>
              <a:t>Du nucléotide à la cellule</a:t>
            </a:r>
          </a:p>
        </p:txBody>
      </p:sp>
      <p:sp>
        <p:nvSpPr>
          <p:cNvPr id="4" name="Espace réservé du numéro de diapositive 3"/>
          <p:cNvSpPr>
            <a:spLocks noGrp="1"/>
          </p:cNvSpPr>
          <p:nvPr>
            <p:ph type="sldNum" sz="quarter" idx="12"/>
          </p:nvPr>
        </p:nvSpPr>
        <p:spPr>
          <a:xfrm>
            <a:off x="6530975" y="6309320"/>
            <a:ext cx="2133600" cy="365125"/>
          </a:xfrm>
        </p:spPr>
        <p:txBody>
          <a:bodyPr/>
          <a:lstStyle/>
          <a:p>
            <a:fld id="{C0E76856-4982-42DE-A99B-EC985B810580}" type="slidenum">
              <a:rPr lang="en-US" smtClean="0"/>
              <a:t>4</a:t>
            </a:fld>
            <a:endParaRPr lang="en-US"/>
          </a:p>
        </p:txBody>
      </p:sp>
      <p:sp>
        <p:nvSpPr>
          <p:cNvPr id="7" name="ZoneTexte 6">
            <a:extLst>
              <a:ext uri="{FF2B5EF4-FFF2-40B4-BE49-F238E27FC236}">
                <a16:creationId xmlns:a16="http://schemas.microsoft.com/office/drawing/2014/main" id="{D0058508-9FD1-48DF-BA0C-8CD0867656DC}"/>
              </a:ext>
            </a:extLst>
          </p:cNvPr>
          <p:cNvSpPr txBox="1"/>
          <p:nvPr/>
        </p:nvSpPr>
        <p:spPr>
          <a:xfrm>
            <a:off x="6051550" y="4941168"/>
            <a:ext cx="3092450" cy="1477328"/>
          </a:xfrm>
          <a:prstGeom prst="rect">
            <a:avLst/>
          </a:prstGeom>
          <a:noFill/>
        </p:spPr>
        <p:txBody>
          <a:bodyPr wrap="none" rtlCol="0">
            <a:spAutoFit/>
          </a:bodyPr>
          <a:lstStyle/>
          <a:p>
            <a:r>
              <a:rPr lang="fr-FR" dirty="0"/>
              <a:t>La majorité des considérations </a:t>
            </a:r>
          </a:p>
          <a:p>
            <a:r>
              <a:rPr lang="fr-FR" dirty="0"/>
              <a:t>porteront sur les noyaux des </a:t>
            </a:r>
          </a:p>
          <a:p>
            <a:r>
              <a:rPr lang="fr-FR" dirty="0"/>
              <a:t>eucaryotes, pas les</a:t>
            </a:r>
          </a:p>
          <a:p>
            <a:r>
              <a:rPr lang="fr-FR" dirty="0"/>
              <a:t>génomes d’organites </a:t>
            </a:r>
          </a:p>
          <a:p>
            <a:r>
              <a:rPr lang="fr-FR" dirty="0"/>
              <a:t>(mitochondries, chloroplastes)</a:t>
            </a:r>
            <a:endParaRPr lang="en-US" dirty="0"/>
          </a:p>
        </p:txBody>
      </p:sp>
      <p:pic>
        <p:nvPicPr>
          <p:cNvPr id="5" name="Image 4" descr="Une image contenant texte&#10;&#10;Description générée avec un niveau de confiance élevé">
            <a:extLst>
              <a:ext uri="{FF2B5EF4-FFF2-40B4-BE49-F238E27FC236}">
                <a16:creationId xmlns:a16="http://schemas.microsoft.com/office/drawing/2014/main" id="{1175E887-FF47-4FE2-BDA4-4CF51FEF9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252" y="2123396"/>
            <a:ext cx="2271610" cy="236408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4" y="0"/>
            <a:ext cx="5572125" cy="6858000"/>
          </a:xfrm>
          <a:prstGeom prst="rect">
            <a:avLst/>
          </a:prstGeom>
        </p:spPr>
      </p:pic>
    </p:spTree>
    <p:extLst>
      <p:ext uri="{BB962C8B-B14F-4D97-AF65-F5344CB8AC3E}">
        <p14:creationId xmlns:p14="http://schemas.microsoft.com/office/powerpoint/2010/main" val="394521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7400"/>
            <a:ext cx="8229600" cy="1143000"/>
          </a:xfrm>
        </p:spPr>
        <p:txBody>
          <a:bodyPr>
            <a:noAutofit/>
          </a:bodyPr>
          <a:lstStyle/>
          <a:p>
            <a:r>
              <a:rPr lang="fr-FR" sz="3600" dirty="0"/>
              <a:t>Séquençage: des étapes cruciales </a:t>
            </a:r>
            <a:br>
              <a:rPr lang="fr-FR" sz="3600" dirty="0"/>
            </a:br>
            <a:r>
              <a:rPr lang="fr-FR" sz="3600" dirty="0"/>
              <a:t>pour un résultat pas toujours fiable…</a:t>
            </a:r>
          </a:p>
        </p:txBody>
      </p:sp>
      <p:sp>
        <p:nvSpPr>
          <p:cNvPr id="3" name="Espace réservé du contenu 2"/>
          <p:cNvSpPr>
            <a:spLocks noGrp="1"/>
          </p:cNvSpPr>
          <p:nvPr>
            <p:ph idx="1"/>
          </p:nvPr>
        </p:nvSpPr>
        <p:spPr>
          <a:xfrm>
            <a:off x="457200" y="1600200"/>
            <a:ext cx="8686800" cy="5069160"/>
          </a:xfrm>
        </p:spPr>
        <p:txBody>
          <a:bodyPr>
            <a:normAutofit fontScale="55000" lnSpcReduction="20000"/>
          </a:bodyPr>
          <a:lstStyle/>
          <a:p>
            <a:r>
              <a:rPr lang="fr-FR" dirty="0"/>
              <a:t>La qualité de l’ADN extrait,</a:t>
            </a:r>
          </a:p>
          <a:p>
            <a:r>
              <a:rPr lang="fr-FR" dirty="0"/>
              <a:t>Réduire les erreurs dues aux réactions enzymatiques, ex: amplifications PCR, RT-PCR…,</a:t>
            </a:r>
          </a:p>
          <a:p>
            <a:r>
              <a:rPr lang="fr-FR" dirty="0"/>
              <a:t>Techniques / plateformes NGS à combiner avec différents logiciels pour réduire les erreurs propres à chacun(e),</a:t>
            </a:r>
          </a:p>
          <a:p>
            <a:r>
              <a:rPr lang="fr-FR" dirty="0"/>
              <a:t>Le séquençage de zones ADN difficiles (séquences répétées, duplications de gènes, inversions/translocations, régions à fort taux de polymorphisme, confusion G/I pour ARN, méthylations…) à fortement améliorer, en particulier pour génomes non modèles, </a:t>
            </a:r>
          </a:p>
          <a:p>
            <a:r>
              <a:rPr lang="fr-FR" dirty="0"/>
              <a:t>Les « séquençages d’</a:t>
            </a:r>
            <a:r>
              <a:rPr lang="fr-FR" dirty="0" err="1"/>
              <a:t>épigénomes</a:t>
            </a:r>
            <a:r>
              <a:rPr lang="fr-FR" dirty="0"/>
              <a:t>: ADN modifié, protéines modifiées, ARN modifiés</a:t>
            </a:r>
          </a:p>
          <a:p>
            <a:r>
              <a:rPr lang="fr-FR" dirty="0"/>
              <a:t>Logiciels de séquençage, d’assemblage, d’annotation, de comparaison: privilégier la fiabilité à la vitesse,</a:t>
            </a:r>
          </a:p>
          <a:p>
            <a:r>
              <a:rPr lang="fr-FR" dirty="0"/>
              <a:t>Le besoin de génomes de référence,</a:t>
            </a:r>
          </a:p>
          <a:p>
            <a:r>
              <a:rPr lang="fr-FR" dirty="0"/>
              <a:t>Des bases de données à « curer » de leurs nombreuses erreurs de séquençages et d’annotation,</a:t>
            </a:r>
          </a:p>
          <a:p>
            <a:r>
              <a:rPr lang="fr-FR" dirty="0"/>
              <a:t>Des besoins importants en formation, en assurance qualité, de normalisation des méthodes de correction d’erreurs…</a:t>
            </a:r>
          </a:p>
          <a:p>
            <a:endParaRPr lang="fr-FR" dirty="0"/>
          </a:p>
          <a:p>
            <a:pPr marL="0" indent="0" algn="ctr">
              <a:buNone/>
            </a:pPr>
            <a:r>
              <a:rPr lang="fr-FR" b="1" dirty="0"/>
              <a:t>Les techniques connexes et de modifications des génomes et épigénomes laissent de nombreuses « cicatrices » dans les génomes et épigénomes (ADN, ARN et protéines) </a:t>
            </a:r>
          </a:p>
          <a:p>
            <a:pPr marL="0" indent="0" algn="ctr">
              <a:buNone/>
            </a:pPr>
            <a:r>
              <a:rPr lang="fr-FR" b="1" dirty="0"/>
              <a:t>utilisables pour la traçabilité</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40</a:t>
            </a:fld>
            <a:endParaRPr lang="en-US"/>
          </a:p>
        </p:txBody>
      </p:sp>
    </p:spTree>
    <p:extLst>
      <p:ext uri="{BB962C8B-B14F-4D97-AF65-F5344CB8AC3E}">
        <p14:creationId xmlns:p14="http://schemas.microsoft.com/office/powerpoint/2010/main" val="2029107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96AD5-51D4-459E-82F8-AF91EE7E0F53}"/>
              </a:ext>
            </a:extLst>
          </p:cNvPr>
          <p:cNvSpPr>
            <a:spLocks noGrp="1"/>
          </p:cNvSpPr>
          <p:nvPr>
            <p:ph type="title"/>
          </p:nvPr>
        </p:nvSpPr>
        <p:spPr>
          <a:xfrm>
            <a:off x="0" y="116632"/>
            <a:ext cx="9144000" cy="562074"/>
          </a:xfrm>
        </p:spPr>
        <p:txBody>
          <a:bodyPr>
            <a:noAutofit/>
          </a:bodyPr>
          <a:lstStyle/>
          <a:p>
            <a:r>
              <a:rPr lang="fr-FR" sz="3600" dirty="0"/>
              <a:t>Après les </a:t>
            </a:r>
            <a:r>
              <a:rPr lang="fr-FR" sz="3600" dirty="0" smtClean="0"/>
              <a:t>modifications, les rétrocroisements…</a:t>
            </a:r>
            <a:endParaRPr lang="en-US" sz="3600" dirty="0"/>
          </a:p>
        </p:txBody>
      </p:sp>
      <p:pic>
        <p:nvPicPr>
          <p:cNvPr id="4" name="Image 3" descr="Une image contenant capture d’écran&#10;&#10;Description générée avec un niveau de confiance très élevé">
            <a:extLst>
              <a:ext uri="{FF2B5EF4-FFF2-40B4-BE49-F238E27FC236}">
                <a16:creationId xmlns:a16="http://schemas.microsoft.com/office/drawing/2014/main" id="{81E84968-9C94-4413-9710-B631C185D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728"/>
            <a:ext cx="9207549" cy="5677677"/>
          </a:xfrm>
          <a:prstGeom prst="rect">
            <a:avLst/>
          </a:prstGeom>
        </p:spPr>
      </p:pic>
    </p:spTree>
    <p:extLst>
      <p:ext uri="{BB962C8B-B14F-4D97-AF65-F5344CB8AC3E}">
        <p14:creationId xmlns:p14="http://schemas.microsoft.com/office/powerpoint/2010/main" val="112420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A4AC82-7F59-4C05-8AF2-C8CDA9F3365B}"/>
              </a:ext>
            </a:extLst>
          </p:cNvPr>
          <p:cNvSpPr txBox="1"/>
          <p:nvPr/>
        </p:nvSpPr>
        <p:spPr>
          <a:xfrm>
            <a:off x="539552" y="2492896"/>
            <a:ext cx="8352928" cy="2123658"/>
          </a:xfrm>
          <a:prstGeom prst="rect">
            <a:avLst/>
          </a:prstGeom>
          <a:noFill/>
        </p:spPr>
        <p:txBody>
          <a:bodyPr wrap="square" rtlCol="0">
            <a:spAutoFit/>
          </a:bodyPr>
          <a:lstStyle/>
          <a:p>
            <a:r>
              <a:rPr lang="fr-FR" sz="2800" b="1" dirty="0"/>
              <a:t>« </a:t>
            </a:r>
            <a:r>
              <a:rPr lang="fr-FR" sz="2800" b="1" i="1" dirty="0"/>
              <a:t>Les faire évoluer pour les améliorer constitue notre cœur de métier</a:t>
            </a:r>
            <a:r>
              <a:rPr lang="fr-FR" sz="2800" b="1" dirty="0"/>
              <a:t>, poursuit Jeffrey Sander (Pioneer). </a:t>
            </a:r>
            <a:r>
              <a:rPr lang="fr-FR" sz="2800" b="1" i="1" dirty="0"/>
              <a:t>Chaque fois, il faut recommencer le séquençage. </a:t>
            </a:r>
            <a:r>
              <a:rPr lang="fr-FR" sz="2800" b="1" dirty="0"/>
              <a:t>»</a:t>
            </a:r>
          </a:p>
          <a:p>
            <a:endParaRPr lang="fr-FR" sz="1600" dirty="0"/>
          </a:p>
          <a:p>
            <a:r>
              <a:rPr lang="fr-FR" sz="1600" dirty="0"/>
              <a:t>In « Dans la fabrique des plantes du futur », Nathaniel Herzberg, </a:t>
            </a:r>
            <a:r>
              <a:rPr lang="fr-FR" sz="1600" i="1" dirty="0"/>
              <a:t>Le Monde Sciences &amp; Médecine 2017/06/07 page sch4</a:t>
            </a:r>
            <a:endParaRPr lang="en-US" sz="1600" i="1" dirty="0"/>
          </a:p>
        </p:txBody>
      </p:sp>
    </p:spTree>
    <p:extLst>
      <p:ext uri="{BB962C8B-B14F-4D97-AF65-F5344CB8AC3E}">
        <p14:creationId xmlns:p14="http://schemas.microsoft.com/office/powerpoint/2010/main" val="370251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908720"/>
          </a:xfrm>
        </p:spPr>
        <p:txBody>
          <a:bodyPr>
            <a:normAutofit/>
          </a:bodyPr>
          <a:lstStyle/>
          <a:p>
            <a:r>
              <a:rPr lang="fr-FR" dirty="0"/>
              <a:t>Problèmes avec les NTMGE</a:t>
            </a:r>
          </a:p>
        </p:txBody>
      </p:sp>
      <p:sp>
        <p:nvSpPr>
          <p:cNvPr id="3" name="Espace réservé du contenu 2"/>
          <p:cNvSpPr>
            <a:spLocks noGrp="1"/>
          </p:cNvSpPr>
          <p:nvPr>
            <p:ph idx="1"/>
          </p:nvPr>
        </p:nvSpPr>
        <p:spPr>
          <a:xfrm>
            <a:off x="251520" y="764704"/>
            <a:ext cx="8892480" cy="6093296"/>
          </a:xfrm>
        </p:spPr>
        <p:txBody>
          <a:bodyPr>
            <a:normAutofit fontScale="32500" lnSpcReduction="20000"/>
          </a:bodyPr>
          <a:lstStyle/>
          <a:p>
            <a:r>
              <a:rPr lang="fr-FR" sz="4800" dirty="0"/>
              <a:t>un recours majoritaire à des systèmes de réparation haute fréquence </a:t>
            </a:r>
            <a:r>
              <a:rPr lang="fr-FR" sz="4800" dirty="0" smtClean="0"/>
              <a:t>très </a:t>
            </a:r>
            <a:r>
              <a:rPr lang="fr-FR" sz="4800" dirty="0"/>
              <a:t>sujets aux erreurs (</a:t>
            </a:r>
            <a:r>
              <a:rPr lang="fr-FR" sz="4800" dirty="0" smtClean="0"/>
              <a:t>NHEJ, MMEJ), </a:t>
            </a:r>
            <a:endParaRPr lang="fr-FR" sz="4800" dirty="0"/>
          </a:p>
          <a:p>
            <a:r>
              <a:rPr lang="fr-FR" sz="4800" dirty="0"/>
              <a:t>Un champ d’application limité par ex: </a:t>
            </a:r>
          </a:p>
          <a:p>
            <a:pPr lvl="1"/>
            <a:r>
              <a:rPr lang="fr-FR" sz="4400" dirty="0"/>
              <a:t>nécessité de proximité de séquences PAM pour étendre le champ d’action dans un génome ou à d’autres espèces (ex: Cas à PAM AT vs. GC riche)…</a:t>
            </a:r>
          </a:p>
          <a:p>
            <a:pPr lvl="1"/>
            <a:r>
              <a:rPr lang="fr-FR" sz="4400" dirty="0"/>
              <a:t>tailles des éléments insérables limitées ce qui est un problème par ex chez les </a:t>
            </a:r>
            <a:r>
              <a:rPr lang="fr-FR" sz="4400" dirty="0" err="1"/>
              <a:t>mammmifères</a:t>
            </a:r>
            <a:endParaRPr lang="fr-FR" sz="4400" dirty="0"/>
          </a:p>
          <a:p>
            <a:r>
              <a:rPr lang="fr-FR" sz="4800" dirty="0"/>
              <a:t>La capacité de modifications mono- et </a:t>
            </a:r>
            <a:r>
              <a:rPr lang="fr-FR" sz="4800" dirty="0" err="1"/>
              <a:t>oligo</a:t>
            </a:r>
            <a:r>
              <a:rPr lang="fr-FR" sz="4800" dirty="0"/>
              <a:t>-géniques, peu de /quelques QTL, des multiplexes sources de très nombreuses coupures inductrices chez l’homme de cancers…</a:t>
            </a:r>
          </a:p>
          <a:p>
            <a:r>
              <a:rPr lang="fr-FR" sz="4800" dirty="0"/>
              <a:t>Une faible efficacité de modifications car forte dépendance des concentrations en réactifs, des systèmes de vectorisation plus ou moins efficaces (</a:t>
            </a:r>
            <a:r>
              <a:rPr lang="fr-FR" sz="4800" i="1" dirty="0" err="1"/>
              <a:t>Agrobacterium</a:t>
            </a:r>
            <a:r>
              <a:rPr lang="fr-FR" sz="4800" dirty="0"/>
              <a:t>, PEG, </a:t>
            </a:r>
            <a:r>
              <a:rPr lang="fr-FR" sz="4800" dirty="0" err="1"/>
              <a:t>électroporation</a:t>
            </a:r>
            <a:r>
              <a:rPr lang="fr-FR" sz="4800" dirty="0"/>
              <a:t>, injections ou virus chez animaux), dépendance également des types cellulaires, variétés, espèces, âge… : au total de nombreux ratés d’où la mise en place de « banques » comme </a:t>
            </a:r>
            <a:r>
              <a:rPr lang="fr-FR" sz="4800" i="1" dirty="0" err="1"/>
              <a:t>Addgene</a:t>
            </a:r>
            <a:r>
              <a:rPr lang="fr-FR" sz="4800" dirty="0"/>
              <a:t> pour partager « ce qui marche »,</a:t>
            </a:r>
          </a:p>
          <a:p>
            <a:r>
              <a:rPr lang="fr-FR" sz="4800" dirty="0"/>
              <a:t>De très nombreux effets hors-cibles (avec des annonces de réduction d’un facteur 1500) génétiques et épigénétiques, difficiles à prévoir (dépend des séquences disponibles du génome considéré) et détecter (capacités des logiciels, manque de génomes de référence fiables…) sauf à se focaliser sur certains points (d’où des revendications d’effets hors-cibles non détectables car seule une partie du génome a été étudiée) car le séquençage « en profondeur » (on est passé de quelques dizaines à plusieurs milliers de </a:t>
            </a:r>
            <a:r>
              <a:rPr lang="fr-FR" sz="4800" dirty="0" err="1"/>
              <a:t>re</a:t>
            </a:r>
            <a:r>
              <a:rPr lang="fr-FR" sz="4800" dirty="0"/>
              <a:t>-séquençages de préférence avec plusieurs plateformes et différents logiciels pour améliorer la robustesse des résultats)  coûte encore cher (même si annoncé comme devant rejoindre bientôt le prix d’une analyse PCR),</a:t>
            </a:r>
          </a:p>
          <a:p>
            <a:r>
              <a:rPr lang="fr-FR" sz="4800" dirty="0"/>
              <a:t>Des modifications épigénétiques très mal appréhendées en séquençage, alors qu’un colloque de l’EFSA concluait en juin 2016 que les scientifiques commencent à savoir où travailler.</a:t>
            </a:r>
          </a:p>
          <a:p>
            <a:r>
              <a:rPr lang="fr-FR" sz="4800" dirty="0"/>
              <a:t>Même chose pour les modifications de l’</a:t>
            </a:r>
            <a:r>
              <a:rPr lang="fr-FR" sz="4800" dirty="0" err="1"/>
              <a:t>épitranscriptome</a:t>
            </a:r>
            <a:r>
              <a:rPr lang="fr-FR" sz="4800" dirty="0"/>
              <a:t> encore moins bien connues…</a:t>
            </a:r>
          </a:p>
          <a:p>
            <a:r>
              <a:rPr lang="fr-FR" sz="4800" dirty="0"/>
              <a:t>De nombreux risques d’insertion d’ADN ou d’ADNc, d’où le développement de complexes ribonucléoprotéiques (sans ADN), même avec les enzymes purifiées (RNP),</a:t>
            </a:r>
          </a:p>
          <a:p>
            <a:r>
              <a:rPr lang="fr-FR" sz="4800" dirty="0"/>
              <a:t>Des besoins constants de plusieurs répétitions indépendantes pour tenter de vérifier que la modification phénotypique observée résulte réellement de la modification NTMGE visée</a:t>
            </a:r>
          </a:p>
          <a:p>
            <a:pPr marL="0" indent="0">
              <a:buNone/>
            </a:pPr>
            <a:endParaRPr lang="fr-FR" sz="4900"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43</a:t>
            </a:fld>
            <a:endParaRPr lang="en-US" dirty="0"/>
          </a:p>
        </p:txBody>
      </p:sp>
    </p:spTree>
    <p:extLst>
      <p:ext uri="{BB962C8B-B14F-4D97-AF65-F5344CB8AC3E}">
        <p14:creationId xmlns:p14="http://schemas.microsoft.com/office/powerpoint/2010/main" val="271046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Problèmes avec les NTMGE</a:t>
            </a:r>
          </a:p>
        </p:txBody>
      </p:sp>
      <p:sp>
        <p:nvSpPr>
          <p:cNvPr id="3" name="Espace réservé du contenu 2"/>
          <p:cNvSpPr>
            <a:spLocks noGrp="1"/>
          </p:cNvSpPr>
          <p:nvPr>
            <p:ph idx="1"/>
          </p:nvPr>
        </p:nvSpPr>
        <p:spPr>
          <a:xfrm>
            <a:off x="438603" y="1916832"/>
            <a:ext cx="8579296" cy="4709120"/>
          </a:xfrm>
        </p:spPr>
        <p:txBody>
          <a:bodyPr>
            <a:normAutofit fontScale="55000" lnSpcReduction="20000"/>
          </a:bodyPr>
          <a:lstStyle/>
          <a:p>
            <a:r>
              <a:rPr lang="fr-FR" dirty="0"/>
              <a:t>Insertions ou modifications d’ADN semblent s’accompagner systématiquement de modifications </a:t>
            </a:r>
            <a:r>
              <a:rPr lang="fr-FR" dirty="0" err="1"/>
              <a:t>épigénomiques</a:t>
            </a:r>
            <a:r>
              <a:rPr lang="fr-FR" dirty="0"/>
              <a:t> (ADN et ARN) proches et distales,</a:t>
            </a:r>
          </a:p>
          <a:p>
            <a:r>
              <a:rPr lang="fr-FR" dirty="0"/>
              <a:t>Des logiciels de prédictions (et détection) des off-</a:t>
            </a:r>
            <a:r>
              <a:rPr lang="fr-FR" dirty="0" err="1"/>
              <a:t>targets</a:t>
            </a:r>
            <a:r>
              <a:rPr lang="fr-FR" dirty="0"/>
              <a:t> (distaux) encore peu fiables, quelquefois spécifiques de lignées cellulaires,</a:t>
            </a:r>
          </a:p>
          <a:p>
            <a:r>
              <a:rPr lang="fr-FR" dirty="0"/>
              <a:t>Aucun travail ni ligne directrice pour détecter et examiner l’effet des sauts d’exon,</a:t>
            </a:r>
          </a:p>
          <a:p>
            <a:r>
              <a:rPr lang="fr-FR" dirty="0"/>
              <a:t>Au total une cuisine importante tous azimuts avec de nombreuses revendications non vérifiées (hormis </a:t>
            </a:r>
            <a:r>
              <a:rPr lang="fr-FR" dirty="0" err="1"/>
              <a:t>NgAgo</a:t>
            </a:r>
            <a:r>
              <a:rPr lang="fr-FR" dirty="0"/>
              <a:t>…) et des comparaisons quasi impossibles (ex: quantités relatives d’off-</a:t>
            </a:r>
            <a:r>
              <a:rPr lang="fr-FR" dirty="0" err="1"/>
              <a:t>targets</a:t>
            </a:r>
            <a:r>
              <a:rPr lang="fr-FR" dirty="0"/>
              <a:t> de TALEN </a:t>
            </a:r>
            <a:r>
              <a:rPr lang="fr-FR" i="1" dirty="0"/>
              <a:t>vs</a:t>
            </a:r>
            <a:r>
              <a:rPr lang="fr-FR" dirty="0"/>
              <a:t>. Crispr) qui expliquent que les firmes signent des accords de licence pour plusieurs techniques.</a:t>
            </a:r>
          </a:p>
          <a:p>
            <a:r>
              <a:rPr lang="fr-FR" dirty="0"/>
              <a:t>Des techniques, dont les Crispr, très loin de l’image idyllique véhiculée par certains médias, même si on les techniques Crispr facilitent des  mutations plus ciblées… </a:t>
            </a:r>
          </a:p>
          <a:p>
            <a:r>
              <a:rPr lang="fr-FR" dirty="0"/>
              <a:t>Plus globalement des techniques non stabilisées, en plein développement, aux effets difficilement prédictibles  par leur nouveauté, le manque de recul et le nombre de variantes et combinaisons entre techniques (Cas9 modifiée: </a:t>
            </a:r>
            <a:r>
              <a:rPr lang="fr-FR" dirty="0" err="1"/>
              <a:t>nickase</a:t>
            </a:r>
            <a:r>
              <a:rPr lang="fr-FR" dirty="0"/>
              <a:t>), Cpf1 vs. Cas9, modification ARN vs. ADN (C2C2/ Cas13a, RCas9)…</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44</a:t>
            </a:fld>
            <a:endParaRPr lang="en-US"/>
          </a:p>
        </p:txBody>
      </p:sp>
    </p:spTree>
    <p:extLst>
      <p:ext uri="{BB962C8B-B14F-4D97-AF65-F5344CB8AC3E}">
        <p14:creationId xmlns:p14="http://schemas.microsoft.com/office/powerpoint/2010/main" val="263200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pture d’écran&#10;&#10;Description générée avec un niveau de confiance très élevé">
            <a:extLst>
              <a:ext uri="{FF2B5EF4-FFF2-40B4-BE49-F238E27FC236}">
                <a16:creationId xmlns:a16="http://schemas.microsoft.com/office/drawing/2014/main" id="{62E0B381-FD48-411C-ABBD-84509BDA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18" y="-11423"/>
            <a:ext cx="9011892" cy="6880845"/>
          </a:xfrm>
          <a:prstGeom prst="rect">
            <a:avLst/>
          </a:prstGeom>
        </p:spPr>
      </p:pic>
      <p:sp>
        <p:nvSpPr>
          <p:cNvPr id="7" name="ZoneTexte 6">
            <a:extLst>
              <a:ext uri="{FF2B5EF4-FFF2-40B4-BE49-F238E27FC236}">
                <a16:creationId xmlns:a16="http://schemas.microsoft.com/office/drawing/2014/main" id="{078DB8E0-DCEA-4441-9C5D-A6C00DA55722}"/>
              </a:ext>
            </a:extLst>
          </p:cNvPr>
          <p:cNvSpPr txBox="1"/>
          <p:nvPr/>
        </p:nvSpPr>
        <p:spPr>
          <a:xfrm>
            <a:off x="3826542" y="5517232"/>
            <a:ext cx="5060532" cy="1200329"/>
          </a:xfrm>
          <a:prstGeom prst="rect">
            <a:avLst/>
          </a:prstGeom>
          <a:noFill/>
        </p:spPr>
        <p:txBody>
          <a:bodyPr wrap="square" rtlCol="0">
            <a:spAutoFit/>
          </a:bodyPr>
          <a:lstStyle/>
          <a:p>
            <a:r>
              <a:rPr lang="fr-FR" sz="2400" dirty="0"/>
              <a:t>Exemple (valeurs théoriques inexactes de pureté) de rétrocroisements pour </a:t>
            </a:r>
          </a:p>
          <a:p>
            <a:r>
              <a:rPr lang="fr-FR" sz="2400" dirty="0"/>
              <a:t>l’introgression d’un trait / caractère</a:t>
            </a:r>
            <a:endParaRPr lang="en-US" sz="2400" dirty="0"/>
          </a:p>
        </p:txBody>
      </p:sp>
      <p:sp>
        <p:nvSpPr>
          <p:cNvPr id="8" name="Ellipse 7">
            <a:extLst>
              <a:ext uri="{FF2B5EF4-FFF2-40B4-BE49-F238E27FC236}">
                <a16:creationId xmlns:a16="http://schemas.microsoft.com/office/drawing/2014/main" id="{84396388-C56E-4B69-B489-527D9884D959}"/>
              </a:ext>
            </a:extLst>
          </p:cNvPr>
          <p:cNvSpPr/>
          <p:nvPr/>
        </p:nvSpPr>
        <p:spPr>
          <a:xfrm>
            <a:off x="3563888" y="404664"/>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Ellipse 9">
            <a:extLst>
              <a:ext uri="{FF2B5EF4-FFF2-40B4-BE49-F238E27FC236}">
                <a16:creationId xmlns:a16="http://schemas.microsoft.com/office/drawing/2014/main" id="{D6173259-8732-44FC-904A-81F094F20CBC}"/>
              </a:ext>
            </a:extLst>
          </p:cNvPr>
          <p:cNvSpPr/>
          <p:nvPr/>
        </p:nvSpPr>
        <p:spPr>
          <a:xfrm>
            <a:off x="3945954" y="1385630"/>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Ellipse 10">
            <a:extLst>
              <a:ext uri="{FF2B5EF4-FFF2-40B4-BE49-F238E27FC236}">
                <a16:creationId xmlns:a16="http://schemas.microsoft.com/office/drawing/2014/main" id="{9DB1B4BA-6A4B-4890-872A-57B08DA1DC0E}"/>
              </a:ext>
            </a:extLst>
          </p:cNvPr>
          <p:cNvSpPr/>
          <p:nvPr/>
        </p:nvSpPr>
        <p:spPr>
          <a:xfrm>
            <a:off x="4544362" y="917104"/>
            <a:ext cx="360040" cy="3508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Ellipse 11">
            <a:extLst>
              <a:ext uri="{FF2B5EF4-FFF2-40B4-BE49-F238E27FC236}">
                <a16:creationId xmlns:a16="http://schemas.microsoft.com/office/drawing/2014/main" id="{1831BE82-0D68-4AA5-BE83-F472F1467D69}"/>
              </a:ext>
            </a:extLst>
          </p:cNvPr>
          <p:cNvSpPr/>
          <p:nvPr/>
        </p:nvSpPr>
        <p:spPr>
          <a:xfrm>
            <a:off x="3387926" y="2636912"/>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Ellipse 12">
            <a:extLst>
              <a:ext uri="{FF2B5EF4-FFF2-40B4-BE49-F238E27FC236}">
                <a16:creationId xmlns:a16="http://schemas.microsoft.com/office/drawing/2014/main" id="{695AB91B-B390-415D-9A4C-D88EE1081264}"/>
              </a:ext>
            </a:extLst>
          </p:cNvPr>
          <p:cNvSpPr/>
          <p:nvPr/>
        </p:nvSpPr>
        <p:spPr>
          <a:xfrm>
            <a:off x="3826542" y="2060848"/>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Ellipse 13">
            <a:extLst>
              <a:ext uri="{FF2B5EF4-FFF2-40B4-BE49-F238E27FC236}">
                <a16:creationId xmlns:a16="http://schemas.microsoft.com/office/drawing/2014/main" id="{E406F4EB-B864-4A4C-8EF8-AB8CC193D5E0}"/>
              </a:ext>
            </a:extLst>
          </p:cNvPr>
          <p:cNvSpPr/>
          <p:nvPr/>
        </p:nvSpPr>
        <p:spPr>
          <a:xfrm>
            <a:off x="3275856" y="3428999"/>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 name="Ellipse 14">
            <a:extLst>
              <a:ext uri="{FF2B5EF4-FFF2-40B4-BE49-F238E27FC236}">
                <a16:creationId xmlns:a16="http://schemas.microsoft.com/office/drawing/2014/main" id="{17A2448F-9E08-4BD9-BD0A-747A958B1A2E}"/>
              </a:ext>
            </a:extLst>
          </p:cNvPr>
          <p:cNvSpPr/>
          <p:nvPr/>
        </p:nvSpPr>
        <p:spPr>
          <a:xfrm>
            <a:off x="2843808" y="4005064"/>
            <a:ext cx="360040" cy="36004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926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vec un niveau de confiance très élevé">
            <a:extLst>
              <a:ext uri="{FF2B5EF4-FFF2-40B4-BE49-F238E27FC236}">
                <a16:creationId xmlns:a16="http://schemas.microsoft.com/office/drawing/2014/main" id="{A2CE4F89-F2A3-4B72-B8DD-4FA944808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8527" y="2852936"/>
            <a:ext cx="1685473" cy="2269233"/>
          </a:xfrm>
          <a:prstGeom prst="rect">
            <a:avLst/>
          </a:prstGeom>
        </p:spPr>
      </p:pic>
      <p:sp>
        <p:nvSpPr>
          <p:cNvPr id="2" name="Titre 1"/>
          <p:cNvSpPr>
            <a:spLocks noGrp="1"/>
          </p:cNvSpPr>
          <p:nvPr>
            <p:ph type="title"/>
          </p:nvPr>
        </p:nvSpPr>
        <p:spPr/>
        <p:txBody>
          <a:bodyPr>
            <a:normAutofit fontScale="90000"/>
          </a:bodyPr>
          <a:lstStyle/>
          <a:p>
            <a:r>
              <a:rPr lang="fr-FR" dirty="0"/>
              <a:t>Elimination </a:t>
            </a:r>
            <a:r>
              <a:rPr lang="fr-FR" dirty="0" smtClean="0"/>
              <a:t>d’effets non intentionnels par </a:t>
            </a:r>
            <a:r>
              <a:rPr lang="fr-FR" dirty="0"/>
              <a:t>rétrocroisements</a:t>
            </a:r>
          </a:p>
        </p:txBody>
      </p:sp>
      <p:sp>
        <p:nvSpPr>
          <p:cNvPr id="3" name="Espace réservé du contenu 2"/>
          <p:cNvSpPr>
            <a:spLocks noGrp="1"/>
          </p:cNvSpPr>
          <p:nvPr>
            <p:ph idx="1"/>
          </p:nvPr>
        </p:nvSpPr>
        <p:spPr>
          <a:xfrm>
            <a:off x="71663" y="1916832"/>
            <a:ext cx="8229600" cy="4525963"/>
          </a:xfrm>
        </p:spPr>
        <p:txBody>
          <a:bodyPr>
            <a:normAutofit fontScale="85000" lnSpcReduction="20000"/>
          </a:bodyPr>
          <a:lstStyle/>
          <a:p>
            <a:r>
              <a:rPr lang="fr-FR" dirty="0"/>
              <a:t>Un nombre de rétrocroisements trop faible en pratique (généralement 6 au lieu de 14),</a:t>
            </a:r>
          </a:p>
          <a:p>
            <a:r>
              <a:rPr lang="fr-FR" dirty="0"/>
              <a:t>Même avec le nombre requis de rétrocroisements, statistiquement (~95%) des quantités importantes d’ADN non « purgé » (ex. blé : 500 </a:t>
            </a:r>
            <a:r>
              <a:rPr lang="fr-FR" dirty="0" err="1"/>
              <a:t>Mbp</a:t>
            </a:r>
            <a:r>
              <a:rPr lang="fr-FR" dirty="0"/>
              <a:t> sur 17Bbp)</a:t>
            </a:r>
          </a:p>
          <a:p>
            <a:r>
              <a:rPr lang="fr-FR" dirty="0"/>
              <a:t>Des problèmes de </a:t>
            </a:r>
            <a:r>
              <a:rPr lang="fr-FR" dirty="0" err="1"/>
              <a:t>co</a:t>
            </a:r>
            <a:r>
              <a:rPr lang="fr-FR" dirty="0"/>
              <a:t>-ségrégation entre caractères désirés et à éliminer,</a:t>
            </a:r>
          </a:p>
          <a:p>
            <a:r>
              <a:rPr lang="fr-FR" dirty="0"/>
              <a:t>Des régions à comportement non mendélien,</a:t>
            </a:r>
          </a:p>
          <a:p>
            <a:r>
              <a:rPr lang="fr-FR" dirty="0"/>
              <a:t>Des outils de séquençage insuffisants pour vérifier la qualité de la purge du génome et encore plus des épigénomes (ADN, ARN et protéines), sans compter les effets des sauts d’exon.</a:t>
            </a:r>
          </a:p>
          <a:p>
            <a:endParaRPr lang="fr-FR" dirty="0"/>
          </a:p>
        </p:txBody>
      </p:sp>
    </p:spTree>
    <p:extLst>
      <p:ext uri="{BB962C8B-B14F-4D97-AF65-F5344CB8AC3E}">
        <p14:creationId xmlns:p14="http://schemas.microsoft.com/office/powerpoint/2010/main" val="753983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Quelle évaluation des risques?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842770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81F75B9B-2077-4E76-A997-682324C30BF4}"/>
              </a:ext>
            </a:extLst>
          </p:cNvPr>
          <p:cNvPicPr>
            <a:picLocks noChangeAspect="1"/>
          </p:cNvPicPr>
          <p:nvPr/>
        </p:nvPicPr>
        <p:blipFill>
          <a:blip r:embed="rId3"/>
          <a:stretch>
            <a:fillRect/>
          </a:stretch>
        </p:blipFill>
        <p:spPr>
          <a:xfrm>
            <a:off x="1738107" y="643467"/>
            <a:ext cx="5667785" cy="5571066"/>
          </a:xfrm>
          <a:prstGeom prst="rect">
            <a:avLst/>
          </a:prstGeom>
        </p:spPr>
      </p:pic>
    </p:spTree>
    <p:extLst>
      <p:ext uri="{BB962C8B-B14F-4D97-AF65-F5344CB8AC3E}">
        <p14:creationId xmlns:p14="http://schemas.microsoft.com/office/powerpoint/2010/main" val="52343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p:spPr>
        <p:txBody>
          <a:bodyPr/>
          <a:lstStyle/>
          <a:p>
            <a:r>
              <a:rPr lang="fr-FR" b="1" dirty="0"/>
              <a:t>Evaluation des risques</a:t>
            </a:r>
          </a:p>
        </p:txBody>
      </p:sp>
      <p:sp>
        <p:nvSpPr>
          <p:cNvPr id="3" name="Espace réservé du contenu 2"/>
          <p:cNvSpPr>
            <a:spLocks noGrp="1"/>
          </p:cNvSpPr>
          <p:nvPr>
            <p:ph idx="1"/>
          </p:nvPr>
        </p:nvSpPr>
        <p:spPr>
          <a:xfrm>
            <a:off x="251520" y="1600200"/>
            <a:ext cx="8784976" cy="5257800"/>
          </a:xfrm>
        </p:spPr>
        <p:txBody>
          <a:bodyPr>
            <a:normAutofit fontScale="47500" lnSpcReduction="20000"/>
          </a:bodyPr>
          <a:lstStyle/>
          <a:p>
            <a:r>
              <a:rPr lang="fr-FR" sz="3400" dirty="0"/>
              <a:t>Comme observé pour la </a:t>
            </a:r>
            <a:r>
              <a:rPr lang="fr-FR" sz="3400" dirty="0" err="1"/>
              <a:t>transgenèse</a:t>
            </a:r>
            <a:r>
              <a:rPr lang="fr-FR" sz="3400" dirty="0"/>
              <a:t> actuelle: de nombreux effets inattendus pour les NTMGE, de même nature et des nouveaux : toutes les procédures pour les OGM devraient donc s’appliquer aux produits NTMGE (= un minimum), plus de nouveaux concernant l’épigénétique et l’</a:t>
            </a:r>
            <a:r>
              <a:rPr lang="fr-FR" sz="3400" dirty="0" err="1"/>
              <a:t>épitranscrptomique</a:t>
            </a:r>
            <a:endParaRPr lang="fr-FR" sz="3400" dirty="0"/>
          </a:p>
          <a:p>
            <a:r>
              <a:rPr lang="fr-FR" sz="3400" dirty="0"/>
              <a:t>Se rappeler qu’un certain nombre d’acides nucléiques passent la barrière intestinale et peuvent réguler l’expression de gènes de l’hôte,</a:t>
            </a:r>
          </a:p>
          <a:p>
            <a:r>
              <a:rPr lang="fr-FR" sz="3400" dirty="0"/>
              <a:t>Une modification génétique entraine quasi systématiquement une ou plusieurs </a:t>
            </a:r>
            <a:r>
              <a:rPr lang="fr-FR" sz="3400" dirty="0" err="1"/>
              <a:t>épimutations</a:t>
            </a:r>
            <a:r>
              <a:rPr lang="fr-FR" sz="3400" dirty="0"/>
              <a:t>,</a:t>
            </a:r>
          </a:p>
          <a:p>
            <a:r>
              <a:rPr lang="fr-FR" sz="3400" dirty="0"/>
              <a:t>Un seul nt modifié peut avoir des répercussions à plusieurs </a:t>
            </a:r>
            <a:r>
              <a:rPr lang="fr-FR" sz="3400" dirty="0" err="1"/>
              <a:t>mégabases</a:t>
            </a:r>
            <a:r>
              <a:rPr lang="fr-FR" sz="3400" dirty="0"/>
              <a:t> de distance,</a:t>
            </a:r>
          </a:p>
          <a:p>
            <a:r>
              <a:rPr lang="fr-FR" sz="3400" dirty="0"/>
              <a:t>On ne peut comparer une modification locale artificielle à une mutation naturelle que si on étudie tout le génome pour les modifications in </a:t>
            </a:r>
          </a:p>
          <a:p>
            <a:r>
              <a:rPr lang="fr-FR" sz="3400" dirty="0"/>
              <a:t>Absence de lignes directrices d’évaluation pour l’épigénétique. Colloque EFSA juin 2016 : </a:t>
            </a:r>
            <a:r>
              <a:rPr lang="en-US" sz="3400" dirty="0"/>
              <a:t>.../... </a:t>
            </a:r>
            <a:r>
              <a:rPr lang="en-US" sz="3400" i="1" dirty="0"/>
              <a:t>The main take-home message from the colloquium was to ask and seek answers to those questions that will increase our understanding of epigenetics. What do epigenetic modifications mean?  How do we study them? What is the size of such modifications that we need worry about? </a:t>
            </a:r>
            <a:r>
              <a:rPr lang="en-US" sz="3400" i="1" dirty="0" err="1"/>
              <a:t>Dr</a:t>
            </a:r>
            <a:r>
              <a:rPr lang="en-US" sz="3400" i="1" dirty="0"/>
              <a:t> Robert </a:t>
            </a:r>
            <a:r>
              <a:rPr lang="en-US" sz="3400" i="1" dirty="0" err="1"/>
              <a:t>Feil</a:t>
            </a:r>
            <a:r>
              <a:rPr lang="en-US" sz="3400" i="1" dirty="0"/>
              <a:t> of the National Centre for Scientific Research (CNRS), France, said: “We have had some very good discussions and I think this will certainly help us to formulate more precisely what these questions are and to formulate how we want to go ahead.”</a:t>
            </a:r>
          </a:p>
          <a:p>
            <a:pPr marL="0" indent="0">
              <a:buNone/>
            </a:pPr>
            <a:endParaRPr lang="fr-FR" dirty="0"/>
          </a:p>
          <a:p>
            <a:pPr marL="0" indent="0">
              <a:buNone/>
            </a:pPr>
            <a:r>
              <a:rPr lang="fr-FR" sz="3800" b="1" dirty="0"/>
              <a:t>Que ce soit pour la santé ou l’environnement, un dossier complet de type OGM apparaît donc comme le minimum requis pour approcher les risques éventuels de ces techniques en développement depuis plus de 10 ans et pour préparer les suivis post-commercialisations (surveillances spécifique et générale)</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49</a:t>
            </a:fld>
            <a:endParaRPr lang="en-US"/>
          </a:p>
        </p:txBody>
      </p:sp>
    </p:spTree>
    <p:extLst>
      <p:ext uri="{BB962C8B-B14F-4D97-AF65-F5344CB8AC3E}">
        <p14:creationId xmlns:p14="http://schemas.microsoft.com/office/powerpoint/2010/main" val="150818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7">
            <a:extLst>
              <a:ext uri="{FF2B5EF4-FFF2-40B4-BE49-F238E27FC236}">
                <a16:creationId xmlns:a16="http://schemas.microsoft.com/office/drawing/2014/main" id="{8AC533DD-1CF6-4A33-852D-3877441533A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7168" y="5346700"/>
            <a:ext cx="1746832"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capture d’écran&#10;&#10;Description générée avec un niveau de confiance très élevé">
            <a:extLst>
              <a:ext uri="{FF2B5EF4-FFF2-40B4-BE49-F238E27FC236}">
                <a16:creationId xmlns:a16="http://schemas.microsoft.com/office/drawing/2014/main" id="{8DD62753-CD1E-44E2-89BB-19572191A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4" y="613791"/>
            <a:ext cx="7212915" cy="4057265"/>
          </a:xfrm>
          <a:prstGeom prst="rect">
            <a:avLst/>
          </a:prstGeom>
        </p:spPr>
      </p:pic>
      <p:sp>
        <p:nvSpPr>
          <p:cNvPr id="10" name="Freeform: Shape 9">
            <a:extLst>
              <a:ext uri="{FF2B5EF4-FFF2-40B4-BE49-F238E27FC236}">
                <a16:creationId xmlns:a16="http://schemas.microsoft.com/office/drawing/2014/main" id="{61B91595-DF01-4E8B-80BF-B812BA9BFDB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835438"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004AAA-3F90-4C03-B1B3-7B1CA388971D}"/>
              </a:ext>
            </a:extLst>
          </p:cNvPr>
          <p:cNvSpPr>
            <a:spLocks noGrp="1"/>
          </p:cNvSpPr>
          <p:nvPr>
            <p:ph type="title"/>
          </p:nvPr>
        </p:nvSpPr>
        <p:spPr>
          <a:xfrm>
            <a:off x="575430" y="5444835"/>
            <a:ext cx="6821738" cy="830231"/>
          </a:xfrm>
        </p:spPr>
        <p:txBody>
          <a:bodyPr vert="horz" lIns="91440" tIns="45720" rIns="91440" bIns="45720" rtlCol="0" anchor="b">
            <a:normAutofit fontScale="90000"/>
          </a:bodyPr>
          <a:lstStyle/>
          <a:p>
            <a:pPr algn="l">
              <a:lnSpc>
                <a:spcPct val="90000"/>
              </a:lnSpc>
            </a:pPr>
            <a:r>
              <a:rPr lang="fr-FR" sz="3500" kern="1200" dirty="0">
                <a:solidFill>
                  <a:schemeClr val="tx1"/>
                </a:solidFill>
                <a:latin typeface="+mj-lt"/>
                <a:ea typeface="+mj-ea"/>
                <a:cs typeface="+mj-cs"/>
              </a:rPr>
              <a:t>Dogme central de l’épissage chez les eucaryotes…</a:t>
            </a:r>
            <a:endParaRPr lang="en-US" sz="3500" kern="1200" dirty="0">
              <a:solidFill>
                <a:schemeClr val="tx1"/>
              </a:solidFill>
              <a:latin typeface="+mj-lt"/>
              <a:ea typeface="+mj-ea"/>
              <a:cs typeface="+mj-cs"/>
            </a:endParaRPr>
          </a:p>
        </p:txBody>
      </p:sp>
      <p:grpSp>
        <p:nvGrpSpPr>
          <p:cNvPr id="9" name="Groupe 8">
            <a:extLst>
              <a:ext uri="{FF2B5EF4-FFF2-40B4-BE49-F238E27FC236}">
                <a16:creationId xmlns:a16="http://schemas.microsoft.com/office/drawing/2014/main" id="{02A25578-4BE8-4E0A-8BA8-3BBA06A84E1B}"/>
              </a:ext>
            </a:extLst>
          </p:cNvPr>
          <p:cNvGrpSpPr/>
          <p:nvPr/>
        </p:nvGrpSpPr>
        <p:grpSpPr>
          <a:xfrm>
            <a:off x="995258" y="4446785"/>
            <a:ext cx="7105133" cy="830232"/>
            <a:chOff x="368300" y="2095500"/>
            <a:chExt cx="8064500" cy="1117600"/>
          </a:xfrm>
        </p:grpSpPr>
        <p:sp>
          <p:nvSpPr>
            <p:cNvPr id="12" name="Rectangle 11">
              <a:extLst>
                <a:ext uri="{FF2B5EF4-FFF2-40B4-BE49-F238E27FC236}">
                  <a16:creationId xmlns:a16="http://schemas.microsoft.com/office/drawing/2014/main" id="{91A53CE8-5B09-4CBD-95D6-AF8A869E6F9B}"/>
                </a:ext>
              </a:extLst>
            </p:cNvPr>
            <p:cNvSpPr/>
            <p:nvPr/>
          </p:nvSpPr>
          <p:spPr bwMode="auto">
            <a:xfrm>
              <a:off x="368300" y="22225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ADN</a:t>
              </a:r>
              <a:endParaRPr kumimoji="0" lang="en-US" sz="2400" b="0" i="0" u="none" strike="noStrike" cap="none" normalizeH="0" baseline="0" dirty="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6B186F8B-E646-44C0-B18E-3B3388F52B54}"/>
                </a:ext>
              </a:extLst>
            </p:cNvPr>
            <p:cNvSpPr/>
            <p:nvPr/>
          </p:nvSpPr>
          <p:spPr bwMode="auto">
            <a:xfrm>
              <a:off x="36322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pitchFamily="34" charset="0"/>
                </a:rPr>
                <a:t>ARN</a:t>
              </a:r>
              <a:endParaRPr kumimoji="0" lang="en-US" sz="2400" b="0" i="0" u="none" strike="noStrike" cap="none" normalizeH="0" baseline="0" dirty="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F07E5425-94AA-48F8-8177-3C42D014B711}"/>
                </a:ext>
              </a:extLst>
            </p:cNvPr>
            <p:cNvSpPr/>
            <p:nvPr/>
          </p:nvSpPr>
          <p:spPr bwMode="auto">
            <a:xfrm>
              <a:off x="6908800" y="2235200"/>
              <a:ext cx="1524000" cy="97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Arial" pitchFamily="34" charset="0"/>
                </a:rPr>
                <a:t>Protéine</a:t>
              </a:r>
              <a:endParaRPr kumimoji="0" lang="en-US" sz="2400" b="0" i="0" u="none" strike="noStrike" cap="none" normalizeH="0" baseline="0" dirty="0">
                <a:ln>
                  <a:noFill/>
                </a:ln>
                <a:solidFill>
                  <a:schemeClr val="tx1"/>
                </a:solidFill>
                <a:effectLst/>
                <a:latin typeface="Arial"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p:txBody>
        </p:sp>
        <p:cxnSp>
          <p:nvCxnSpPr>
            <p:cNvPr id="15" name="Straight Arrow Connector 11">
              <a:extLst>
                <a:ext uri="{FF2B5EF4-FFF2-40B4-BE49-F238E27FC236}">
                  <a16:creationId xmlns:a16="http://schemas.microsoft.com/office/drawing/2014/main" id="{F924C093-53DE-4EEE-BBA8-CA0163328897}"/>
                </a:ext>
              </a:extLst>
            </p:cNvPr>
            <p:cNvCxnSpPr>
              <a:stCxn id="12" idx="3"/>
              <a:endCxn id="13" idx="1"/>
            </p:cNvCxnSpPr>
            <p:nvPr/>
          </p:nvCxnSpPr>
          <p:spPr bwMode="auto">
            <a:xfrm>
              <a:off x="1892300" y="2711450"/>
              <a:ext cx="1739900" cy="12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Straight Arrow Connector 13">
              <a:extLst>
                <a:ext uri="{FF2B5EF4-FFF2-40B4-BE49-F238E27FC236}">
                  <a16:creationId xmlns:a16="http://schemas.microsoft.com/office/drawing/2014/main" id="{CCDA3895-8734-483F-A8D0-51E45AA96744}"/>
                </a:ext>
              </a:extLst>
            </p:cNvPr>
            <p:cNvCxnSpPr>
              <a:endCxn id="14" idx="1"/>
            </p:cNvCxnSpPr>
            <p:nvPr/>
          </p:nvCxnSpPr>
          <p:spPr bwMode="auto">
            <a:xfrm>
              <a:off x="5181600" y="2717800"/>
              <a:ext cx="1727200" cy="635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TextBox 14">
              <a:extLst>
                <a:ext uri="{FF2B5EF4-FFF2-40B4-BE49-F238E27FC236}">
                  <a16:creationId xmlns:a16="http://schemas.microsoft.com/office/drawing/2014/main" id="{0A98D6C1-8EC1-42C0-9286-C58A432030B4}"/>
                </a:ext>
              </a:extLst>
            </p:cNvPr>
            <p:cNvSpPr txBox="1"/>
            <p:nvPr/>
          </p:nvSpPr>
          <p:spPr>
            <a:xfrm>
              <a:off x="1854200" y="2095500"/>
              <a:ext cx="1861056" cy="461665"/>
            </a:xfrm>
            <a:prstGeom prst="rect">
              <a:avLst/>
            </a:prstGeom>
            <a:noFill/>
          </p:spPr>
          <p:txBody>
            <a:bodyPr wrap="none" rtlCol="0">
              <a:spAutoFit/>
            </a:bodyPr>
            <a:lstStyle/>
            <a:p>
              <a:r>
                <a:rPr lang="en-US" dirty="0"/>
                <a:t>transcription</a:t>
              </a:r>
            </a:p>
          </p:txBody>
        </p:sp>
        <p:sp>
          <p:nvSpPr>
            <p:cNvPr id="18" name="TextBox 15">
              <a:extLst>
                <a:ext uri="{FF2B5EF4-FFF2-40B4-BE49-F238E27FC236}">
                  <a16:creationId xmlns:a16="http://schemas.microsoft.com/office/drawing/2014/main" id="{66C393E2-D71B-4577-9698-DE21B5E3956B}"/>
                </a:ext>
              </a:extLst>
            </p:cNvPr>
            <p:cNvSpPr txBox="1"/>
            <p:nvPr/>
          </p:nvSpPr>
          <p:spPr>
            <a:xfrm>
              <a:off x="5219700" y="2108200"/>
              <a:ext cx="1162562" cy="369332"/>
            </a:xfrm>
            <a:prstGeom prst="rect">
              <a:avLst/>
            </a:prstGeom>
            <a:noFill/>
          </p:spPr>
          <p:txBody>
            <a:bodyPr wrap="none" rtlCol="0">
              <a:spAutoFit/>
            </a:bodyPr>
            <a:lstStyle/>
            <a:p>
              <a:r>
                <a:rPr lang="en-US" dirty="0" err="1"/>
                <a:t>traduction</a:t>
              </a:r>
              <a:endParaRPr lang="en-US" dirty="0"/>
            </a:p>
          </p:txBody>
        </p:sp>
      </p:grpSp>
    </p:spTree>
    <p:extLst>
      <p:ext uri="{BB962C8B-B14F-4D97-AF65-F5344CB8AC3E}">
        <p14:creationId xmlns:p14="http://schemas.microsoft.com/office/powerpoint/2010/main" val="1908042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Détection et identification des produits NTMGE et des </a:t>
            </a:r>
            <a:r>
              <a:rPr lang="fr-FR" dirty="0" err="1"/>
              <a:t>tEchniques</a:t>
            </a:r>
            <a:r>
              <a:rPr lang="fr-FR" dirty="0"/>
              <a:t> à leur origine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608572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1243"/>
            <a:ext cx="9144000" cy="1063501"/>
          </a:xfrm>
        </p:spPr>
        <p:txBody>
          <a:bodyPr>
            <a:normAutofit fontScale="90000"/>
          </a:bodyPr>
          <a:lstStyle/>
          <a:p>
            <a:r>
              <a:rPr lang="fr-FR" b="1" dirty="0"/>
              <a:t>Traçabilité des produits NTMGE: </a:t>
            </a:r>
            <a:br>
              <a:rPr lang="fr-FR" b="1" dirty="0"/>
            </a:br>
            <a:r>
              <a:rPr lang="fr-FR" b="1" dirty="0"/>
              <a:t>une confusion savamment entretenue</a:t>
            </a:r>
            <a:endParaRPr lang="en-US" b="1" dirty="0"/>
          </a:p>
        </p:txBody>
      </p:sp>
      <p:sp>
        <p:nvSpPr>
          <p:cNvPr id="3" name="Espace réservé du contenu 2"/>
          <p:cNvSpPr>
            <a:spLocks noGrp="1"/>
          </p:cNvSpPr>
          <p:nvPr>
            <p:ph idx="1"/>
          </p:nvPr>
        </p:nvSpPr>
        <p:spPr>
          <a:xfrm>
            <a:off x="457200" y="1340768"/>
            <a:ext cx="8686800" cy="5517232"/>
          </a:xfrm>
        </p:spPr>
        <p:txBody>
          <a:bodyPr>
            <a:normAutofit fontScale="62500" lnSpcReduction="20000"/>
          </a:bodyPr>
          <a:lstStyle/>
          <a:p>
            <a:r>
              <a:rPr lang="fr-FR" dirty="0"/>
              <a:t>Traçabilité (norme ISO) : facile et bon marché, ne dépend que du bon vouloir des distributeurs : </a:t>
            </a:r>
            <a:r>
              <a:rPr lang="en-US" sz="1600" i="1" dirty="0"/>
              <a:t>Traceability</a:t>
            </a:r>
            <a:r>
              <a:rPr lang="en-US" sz="1600" dirty="0"/>
              <a:t> is the ability to identify and trace the history, distribution, location, and application of products, parts, materials, and services. A traceability system records and follows the trail as products, parts, materials, and services come from suppliers and are processed and ultimately distributed as final products and services.</a:t>
            </a:r>
          </a:p>
          <a:p>
            <a:r>
              <a:rPr lang="fr-FR" dirty="0"/>
              <a:t>Détection : facile et relativement bon marché selon les techniques utilisées</a:t>
            </a:r>
          </a:p>
          <a:p>
            <a:pPr lvl="1"/>
            <a:r>
              <a:rPr lang="fr-FR" sz="1600" dirty="0"/>
              <a:t>Action ou procédé de découverte, mise en évidence ou de noter quelque chose. </a:t>
            </a:r>
          </a:p>
          <a:p>
            <a:pPr lvl="1"/>
            <a:r>
              <a:rPr lang="fr-FR" sz="1600" dirty="0"/>
              <a:t>Très facile à réaliser quand la cible est connue (veille, brevet, bases de données…), OGM inconnus : différentes méthodes aux résultats quelquefois de faible poids convergents et à l’utilisation facilitée par des DSS</a:t>
            </a:r>
          </a:p>
          <a:p>
            <a:pPr lvl="1"/>
            <a:r>
              <a:rPr lang="fr-FR" sz="1600" dirty="0"/>
              <a:t>Méthodes : phénotype (ex: plantule tolérante à un herbicides, méthodes immunologiques, PCR, LCR, Q</a:t>
            </a:r>
            <a:r>
              <a:rPr lang="fr-FR" sz="1600" dirty="0">
                <a:sym typeface="Symbol"/>
              </a:rPr>
              <a:t> </a:t>
            </a:r>
            <a:r>
              <a:rPr lang="fr-FR" sz="1600" dirty="0" err="1">
                <a:sym typeface="Symbol"/>
              </a:rPr>
              <a:t>replicase</a:t>
            </a:r>
            <a:r>
              <a:rPr lang="fr-FR" sz="1600" dirty="0">
                <a:sym typeface="Symbol"/>
              </a:rPr>
              <a:t>, </a:t>
            </a:r>
            <a:r>
              <a:rPr lang="fr-FR" sz="1600" dirty="0" err="1">
                <a:sym typeface="Symbol"/>
              </a:rPr>
              <a:t>SNPLex</a:t>
            </a:r>
            <a:r>
              <a:rPr lang="fr-FR" sz="1600" dirty="0">
                <a:sym typeface="Symbol"/>
              </a:rPr>
              <a:t>, LAMP, spectroscopie (méthodes pour </a:t>
            </a:r>
            <a:r>
              <a:rPr lang="fr-FR" sz="1600" dirty="0" err="1">
                <a:sym typeface="Symbol"/>
              </a:rPr>
              <a:t>omics</a:t>
            </a:r>
            <a:r>
              <a:rPr lang="fr-FR" sz="1600" dirty="0">
                <a:sym typeface="Symbol"/>
              </a:rPr>
              <a:t>)… au champ et au laboratoires selon </a:t>
            </a:r>
            <a:r>
              <a:rPr lang="fr-FR" sz="1600" dirty="0" err="1">
                <a:sym typeface="Symbol"/>
              </a:rPr>
              <a:t>ese</a:t>
            </a:r>
            <a:r>
              <a:rPr lang="fr-FR" sz="1600" dirty="0">
                <a:sym typeface="Symbol"/>
              </a:rPr>
              <a:t> méthodes (ex: PCR et LAMP au champ)</a:t>
            </a:r>
            <a:endParaRPr lang="fr-FR" sz="1600" dirty="0"/>
          </a:p>
          <a:p>
            <a:r>
              <a:rPr lang="fr-FR" dirty="0"/>
              <a:t>Quantification: </a:t>
            </a:r>
          </a:p>
          <a:p>
            <a:pPr lvl="1"/>
            <a:r>
              <a:rPr lang="fr-FR" sz="1600" dirty="0"/>
              <a:t>Méthodes quantitative s</a:t>
            </a:r>
          </a:p>
          <a:p>
            <a:pPr lvl="1"/>
            <a:r>
              <a:rPr lang="fr-FR" sz="1600" dirty="0"/>
              <a:t>Pour les méthodes qualitatives : position envers un seuil  avec des méthodes de sous-échantillonnage comme par exemple celles utilisées en certification de semences.</a:t>
            </a:r>
          </a:p>
          <a:p>
            <a:r>
              <a:rPr lang="fr-FR" dirty="0"/>
              <a:t>Identification de la NTMGE utilisée / du propriétaire du produit : recherche de signatures utilisables en approche matricielle avec ou sans DSS et NGS</a:t>
            </a:r>
          </a:p>
          <a:p>
            <a:pPr lvl="1"/>
            <a:r>
              <a:rPr lang="fr-FR" dirty="0"/>
              <a:t>Approche matricielle initiale: profiles de mutations et </a:t>
            </a:r>
            <a:r>
              <a:rPr lang="fr-FR" dirty="0" err="1"/>
              <a:t>épimutations</a:t>
            </a:r>
            <a:r>
              <a:rPr lang="fr-FR" dirty="0"/>
              <a:t> (toutes techniques)</a:t>
            </a:r>
          </a:p>
          <a:p>
            <a:pPr lvl="1"/>
            <a:r>
              <a:rPr lang="fr-FR" dirty="0"/>
              <a:t>Signatures épigénétiques </a:t>
            </a:r>
            <a:r>
              <a:rPr lang="fr-FR" dirty="0" err="1"/>
              <a:t>Crispr</a:t>
            </a:r>
            <a:endParaRPr lang="fr-FR" dirty="0"/>
          </a:p>
          <a:p>
            <a:pPr lvl="1"/>
            <a:r>
              <a:rPr lang="fr-FR" dirty="0"/>
              <a:t>Systèmes de structuration moléculaire…</a:t>
            </a:r>
          </a:p>
          <a:p>
            <a:pPr lvl="1"/>
            <a:r>
              <a:rPr lang="fr-FR" dirty="0"/>
              <a:t>Probables signatures univoques…</a:t>
            </a:r>
          </a:p>
          <a:p>
            <a:r>
              <a:rPr lang="fr-FR" dirty="0"/>
              <a:t>Probable capacité à différencier dans plusieurs cas produits issus de mutagénèse </a:t>
            </a:r>
            <a:r>
              <a:rPr lang="fr-FR" i="1" dirty="0"/>
              <a:t>in vitro </a:t>
            </a:r>
            <a:r>
              <a:rPr lang="fr-FR" dirty="0"/>
              <a:t>et </a:t>
            </a:r>
            <a:r>
              <a:rPr lang="fr-FR" i="1" dirty="0"/>
              <a:t>in vivo</a:t>
            </a:r>
          </a:p>
          <a:p>
            <a:pPr lvl="1"/>
            <a:endParaRPr lang="fr-FR" sz="1700"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51</a:t>
            </a:fld>
            <a:endParaRPr lang="en-US"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043800"/>
            <a:ext cx="1931997" cy="8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729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b="1" dirty="0"/>
              <a:t>Identification des </a:t>
            </a:r>
            <a:br>
              <a:rPr lang="fr-FR" sz="4000" b="1" dirty="0"/>
            </a:br>
            <a:r>
              <a:rPr lang="fr-FR" sz="4000" b="1" dirty="0"/>
              <a:t>produits et techniques NTMGE</a:t>
            </a:r>
          </a:p>
        </p:txBody>
      </p:sp>
      <p:sp>
        <p:nvSpPr>
          <p:cNvPr id="3" name="Espace réservé du contenu 2"/>
          <p:cNvSpPr>
            <a:spLocks noGrp="1"/>
          </p:cNvSpPr>
          <p:nvPr>
            <p:ph idx="1"/>
          </p:nvPr>
        </p:nvSpPr>
        <p:spPr>
          <a:xfrm>
            <a:off x="539552" y="1988840"/>
            <a:ext cx="8229600" cy="4525963"/>
          </a:xfrm>
        </p:spPr>
        <p:txBody>
          <a:bodyPr>
            <a:normAutofit fontScale="85000" lnSpcReduction="20000"/>
          </a:bodyPr>
          <a:lstStyle/>
          <a:p>
            <a:r>
              <a:rPr lang="fr-FR" dirty="0"/>
              <a:t>En 2013: proposition du réseau européen ENGL de travailler sur la détection des produits NBT, refus de la CE...</a:t>
            </a:r>
          </a:p>
          <a:p>
            <a:r>
              <a:rPr lang="fr-FR" dirty="0"/>
              <a:t>Fondamentalement, il s’agit du même type de détection / identification que celui des variétés: polymorphisme de divers marqueurs moléculaires, logiciels et tests statistiques... Mais avec des marqueurs nettement plus faciles à détecter et combiner…</a:t>
            </a:r>
          </a:p>
          <a:p>
            <a:endParaRPr lang="fr-FR" dirty="0"/>
          </a:p>
          <a:p>
            <a:pPr marL="0" indent="0" algn="ctr">
              <a:buNone/>
            </a:pPr>
            <a:r>
              <a:rPr lang="fr-FR" b="1" dirty="0"/>
              <a:t>L’identification de la technique initiale </a:t>
            </a:r>
            <a:r>
              <a:rPr lang="fr-FR" b="1" dirty="0" smtClean="0"/>
              <a:t>et la traçabilité des produits sont possibles...</a:t>
            </a:r>
            <a:endParaRPr lang="fr-FR" b="1" dirty="0"/>
          </a:p>
          <a:p>
            <a:endParaRPr lang="fr-FR" dirty="0"/>
          </a:p>
        </p:txBody>
      </p:sp>
    </p:spTree>
    <p:extLst>
      <p:ext uri="{BB962C8B-B14F-4D97-AF65-F5344CB8AC3E}">
        <p14:creationId xmlns:p14="http://schemas.microsoft.com/office/powerpoint/2010/main" val="14410691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Vers une accélération de la sélection?</a:t>
            </a:r>
          </a:p>
        </p:txBody>
      </p:sp>
      <p:sp>
        <p:nvSpPr>
          <p:cNvPr id="3" name="Espace réservé du texte 2"/>
          <p:cNvSpPr>
            <a:spLocks noGrp="1"/>
          </p:cNvSpPr>
          <p:nvPr>
            <p:ph type="body" idx="1"/>
          </p:nvPr>
        </p:nvSpPr>
        <p:spPr>
          <a:xfrm>
            <a:off x="1115616" y="692696"/>
            <a:ext cx="7772400" cy="1500187"/>
          </a:xfrm>
        </p:spPr>
        <p:txBody>
          <a:bodyPr/>
          <a:lstStyle/>
          <a:p>
            <a:pPr algn="ctr"/>
            <a:r>
              <a:rPr lang="fr-FR" sz="40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546566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rmAutofit/>
          </a:bodyPr>
          <a:lstStyle/>
          <a:p>
            <a:r>
              <a:rPr lang="fr-FR" b="1" dirty="0"/>
              <a:t>NTMGE et sélection variétale</a:t>
            </a:r>
          </a:p>
        </p:txBody>
      </p:sp>
      <p:sp>
        <p:nvSpPr>
          <p:cNvPr id="3" name="Espace réservé du contenu 2"/>
          <p:cNvSpPr>
            <a:spLocks noGrp="1"/>
          </p:cNvSpPr>
          <p:nvPr>
            <p:ph idx="1"/>
          </p:nvPr>
        </p:nvSpPr>
        <p:spPr>
          <a:xfrm>
            <a:off x="395536" y="1196752"/>
            <a:ext cx="8748464" cy="5661248"/>
          </a:xfrm>
        </p:spPr>
        <p:txBody>
          <a:bodyPr>
            <a:normAutofit fontScale="55000" lnSpcReduction="20000"/>
          </a:bodyPr>
          <a:lstStyle/>
          <a:p>
            <a:r>
              <a:rPr lang="fr-FR" dirty="0"/>
              <a:t>Les NTMGE: une révolution vraiment ?</a:t>
            </a:r>
          </a:p>
          <a:p>
            <a:r>
              <a:rPr lang="fr-FR" dirty="0"/>
              <a:t>Un plus en sélection variétale?</a:t>
            </a:r>
          </a:p>
          <a:p>
            <a:pPr lvl="1"/>
            <a:r>
              <a:rPr lang="fr-FR" dirty="0"/>
              <a:t>Des applications chez toutes les espèces ?</a:t>
            </a:r>
          </a:p>
          <a:p>
            <a:pPr lvl="1"/>
            <a:r>
              <a:rPr lang="fr-FR" dirty="0" smtClean="0"/>
              <a:t>Réduction </a:t>
            </a:r>
            <a:r>
              <a:rPr lang="fr-FR" dirty="0"/>
              <a:t>du temps de criblage, sélection et d’intégration de nouveaux traits ?</a:t>
            </a:r>
          </a:p>
          <a:p>
            <a:pPr lvl="1"/>
            <a:r>
              <a:rPr lang="fr-FR" dirty="0"/>
              <a:t>Nouveaux caractères ? Homologies et variations entre espèces et cultivars ? Traits mono / </a:t>
            </a:r>
            <a:r>
              <a:rPr lang="fr-FR" dirty="0" err="1"/>
              <a:t>oligo</a:t>
            </a:r>
            <a:r>
              <a:rPr lang="fr-FR" dirty="0"/>
              <a:t> / multigénique? QTL ? Une variation dans une variété ne s’exprime pas forcément de la même manière dans une autre (effet du fond génétique, de l’environnement</a:t>
            </a:r>
            <a:r>
              <a:rPr lang="mr-IN" dirty="0"/>
              <a:t>…</a:t>
            </a:r>
            <a:r>
              <a:rPr lang="fr-FR" dirty="0"/>
              <a:t>), l’épigénétique des conditions de culture des parents influence l’expression de caractères dans les descendances (cf. tolérance à la sécheresse</a:t>
            </a:r>
            <a:r>
              <a:rPr lang="mr-IN" dirty="0"/>
              <a:t>…</a:t>
            </a:r>
            <a:r>
              <a:rPr lang="fr-FR" dirty="0"/>
              <a:t>),</a:t>
            </a:r>
          </a:p>
          <a:p>
            <a:pPr lvl="1"/>
            <a:r>
              <a:rPr lang="fr-FR" dirty="0" smtClean="0"/>
              <a:t>Une </a:t>
            </a:r>
            <a:r>
              <a:rPr lang="fr-FR" dirty="0"/>
              <a:t>capacité à améliorer la résilience des cultures face au changement climatique? Aux maladies et parasites émergents ?</a:t>
            </a:r>
          </a:p>
          <a:p>
            <a:pPr lvl="1"/>
            <a:r>
              <a:rPr lang="fr-FR" dirty="0"/>
              <a:t>Des produits orientés consommateurs plutôt qu’agriculteurs ?</a:t>
            </a:r>
          </a:p>
          <a:p>
            <a:pPr marL="0" indent="0" algn="ctr">
              <a:buNone/>
            </a:pPr>
            <a:endParaRPr lang="fr-FR" b="1" smtClean="0"/>
          </a:p>
          <a:p>
            <a:pPr marL="0" indent="0" algn="ctr">
              <a:buNone/>
            </a:pPr>
            <a:endParaRPr lang="fr-FR" b="1" dirty="0"/>
          </a:p>
          <a:p>
            <a:pPr marL="0" indent="0" algn="ctr">
              <a:buNone/>
            </a:pPr>
            <a:r>
              <a:rPr lang="fr-FR" b="1" dirty="0" smtClean="0"/>
              <a:t>Les NTMGE: la meilleure façon d’épuiser rapidement les variations utiles en agriculture?</a:t>
            </a:r>
          </a:p>
          <a:p>
            <a:pPr marL="0" indent="0" algn="ctr">
              <a:buNone/>
            </a:pPr>
            <a:endParaRPr lang="fr-FR" b="1" dirty="0" smtClean="0"/>
          </a:p>
          <a:p>
            <a:pPr marL="0" indent="0" algn="ctr">
              <a:buNone/>
            </a:pPr>
            <a:r>
              <a:rPr lang="fr-FR" b="1" dirty="0" smtClean="0"/>
              <a:t>Une </a:t>
            </a:r>
            <a:r>
              <a:rPr lang="fr-FR" b="1" dirty="0"/>
              <a:t>biologie moléculaire mécaniste des années 1970</a:t>
            </a:r>
          </a:p>
          <a:p>
            <a:pPr marL="0" indent="0" algn="ctr">
              <a:buNone/>
            </a:pPr>
            <a:r>
              <a:rPr lang="fr-FR" b="1" dirty="0"/>
              <a:t>Une économie de promesses comme les OGM des années 90 </a:t>
            </a:r>
          </a:p>
          <a:p>
            <a:pPr marL="0" indent="0" algn="ctr">
              <a:buNone/>
            </a:pPr>
            <a:r>
              <a:rPr lang="fr-FR" b="1" dirty="0"/>
              <a:t>et le clonage il y a 20 ans</a:t>
            </a:r>
          </a:p>
          <a:p>
            <a:pPr marL="0" indent="0" algn="ctr">
              <a:buNone/>
            </a:pPr>
            <a:r>
              <a:rPr lang="fr-FR" b="1" dirty="0"/>
              <a:t>Un verrou technologique supplémentaire</a:t>
            </a:r>
          </a:p>
          <a:p>
            <a:pPr marL="0" indent="0" algn="ctr">
              <a:buNone/>
            </a:pPr>
            <a:r>
              <a:rPr lang="fr-FR" b="1" dirty="0"/>
              <a:t>Une longue bataille de brevets avant les accords croisés</a:t>
            </a:r>
          </a:p>
          <a:p>
            <a:pPr marL="0" indent="0" algn="ctr">
              <a:buNone/>
            </a:pPr>
            <a:r>
              <a:rPr lang="fr-FR" b="1" dirty="0"/>
              <a:t>L’évolution de l’exemption de la recherche…</a:t>
            </a: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54</a:t>
            </a:fld>
            <a:endParaRPr lang="en-US" dirty="0"/>
          </a:p>
        </p:txBody>
      </p:sp>
    </p:spTree>
    <p:extLst>
      <p:ext uri="{BB962C8B-B14F-4D97-AF65-F5344CB8AC3E}">
        <p14:creationId xmlns:p14="http://schemas.microsoft.com/office/powerpoint/2010/main" val="3727114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8AB93B-5A2B-4584-AC6E-A8A545C0C544}"/>
              </a:ext>
            </a:extLst>
          </p:cNvPr>
          <p:cNvSpPr txBox="1"/>
          <p:nvPr/>
        </p:nvSpPr>
        <p:spPr>
          <a:xfrm>
            <a:off x="827584" y="1268760"/>
            <a:ext cx="7920879" cy="4031873"/>
          </a:xfrm>
          <a:prstGeom prst="rect">
            <a:avLst/>
          </a:prstGeom>
          <a:noFill/>
        </p:spPr>
        <p:txBody>
          <a:bodyPr wrap="square" rtlCol="0">
            <a:spAutoFit/>
          </a:bodyPr>
          <a:lstStyle/>
          <a:p>
            <a:r>
              <a:rPr lang="fr-FR" sz="2800" b="1" dirty="0"/>
              <a:t>Jeffrey Sander (Pioneer, Johnston, Iowa) : </a:t>
            </a:r>
            <a:endParaRPr lang="fr-FR" sz="2800" b="1" dirty="0" smtClean="0"/>
          </a:p>
          <a:p>
            <a:endParaRPr lang="fr-FR" sz="2800" b="1" dirty="0"/>
          </a:p>
          <a:p>
            <a:r>
              <a:rPr lang="fr-FR" sz="2800" b="1" dirty="0"/>
              <a:t>« </a:t>
            </a:r>
            <a:r>
              <a:rPr lang="fr-FR" sz="2800" b="1" i="1" dirty="0"/>
              <a:t>En plus, le génome des plantes présente une extrême diversité</a:t>
            </a:r>
            <a:r>
              <a:rPr lang="fr-FR" sz="2800" b="1" dirty="0"/>
              <a:t>, souligne Jeffrey Sander, chercheur au département d’ingénierie moléculaire. </a:t>
            </a:r>
            <a:r>
              <a:rPr lang="fr-FR" sz="2800" b="1" i="1" dirty="0"/>
              <a:t>Entre deux variétés de maïs, il y a la même distance génétique qu’entre un homme et un singe</a:t>
            </a:r>
            <a:r>
              <a:rPr lang="fr-FR" sz="2800" b="1" dirty="0"/>
              <a:t>. »</a:t>
            </a:r>
          </a:p>
          <a:p>
            <a:endParaRPr lang="fr-FR" sz="2800" b="1" dirty="0"/>
          </a:p>
          <a:p>
            <a:r>
              <a:rPr lang="fr-FR" sz="1600" dirty="0"/>
              <a:t>In « Dans la fabrique des plantes du futur », Nathaniel Herzberg, </a:t>
            </a:r>
            <a:r>
              <a:rPr lang="fr-FR" sz="1600" i="1" dirty="0"/>
              <a:t>Le Monde Sciences &amp; Médecine 2017/06/07 page sch4</a:t>
            </a:r>
            <a:endParaRPr lang="en-US" sz="1600" i="1" dirty="0"/>
          </a:p>
        </p:txBody>
      </p:sp>
    </p:spTree>
    <p:extLst>
      <p:ext uri="{BB962C8B-B14F-4D97-AF65-F5344CB8AC3E}">
        <p14:creationId xmlns:p14="http://schemas.microsoft.com/office/powerpoint/2010/main" val="2621265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E6E9DFB7-09AE-4407-998E-C9219728DBAA}"/>
              </a:ext>
            </a:extLst>
          </p:cNvPr>
          <p:cNvPicPr>
            <a:picLocks noChangeAspect="1"/>
          </p:cNvPicPr>
          <p:nvPr/>
        </p:nvPicPr>
        <p:blipFill>
          <a:blip r:embed="rId3"/>
          <a:stretch>
            <a:fillRect/>
          </a:stretch>
        </p:blipFill>
        <p:spPr>
          <a:xfrm>
            <a:off x="-3355" y="570429"/>
            <a:ext cx="4128000" cy="4070767"/>
          </a:xfrm>
          <a:prstGeom prst="rect">
            <a:avLst/>
          </a:prstGeom>
        </p:spPr>
      </p:pic>
      <p:pic>
        <p:nvPicPr>
          <p:cNvPr id="20" name="Image 19">
            <a:extLst>
              <a:ext uri="{FF2B5EF4-FFF2-40B4-BE49-F238E27FC236}">
                <a16:creationId xmlns:a16="http://schemas.microsoft.com/office/drawing/2014/main" id="{CED7A970-8555-497C-9A38-6F4E3DB9B183}"/>
              </a:ext>
            </a:extLst>
          </p:cNvPr>
          <p:cNvPicPr>
            <a:picLocks noChangeAspect="1"/>
          </p:cNvPicPr>
          <p:nvPr/>
        </p:nvPicPr>
        <p:blipFill>
          <a:blip r:embed="rId4"/>
          <a:stretch>
            <a:fillRect/>
          </a:stretch>
        </p:blipFill>
        <p:spPr>
          <a:xfrm>
            <a:off x="2355367" y="308193"/>
            <a:ext cx="3947400" cy="1649000"/>
          </a:xfrm>
          <a:prstGeom prst="rect">
            <a:avLst/>
          </a:prstGeom>
        </p:spPr>
      </p:pic>
      <p:pic>
        <p:nvPicPr>
          <p:cNvPr id="19" name="Image 18">
            <a:extLst>
              <a:ext uri="{FF2B5EF4-FFF2-40B4-BE49-F238E27FC236}">
                <a16:creationId xmlns:a16="http://schemas.microsoft.com/office/drawing/2014/main" id="{46109ADA-5FE3-40E3-A456-57C18DB7FC25}"/>
              </a:ext>
            </a:extLst>
          </p:cNvPr>
          <p:cNvPicPr>
            <a:picLocks noChangeAspect="1"/>
          </p:cNvPicPr>
          <p:nvPr/>
        </p:nvPicPr>
        <p:blipFill>
          <a:blip r:embed="rId5"/>
          <a:stretch>
            <a:fillRect/>
          </a:stretch>
        </p:blipFill>
        <p:spPr>
          <a:xfrm>
            <a:off x="5769487" y="533889"/>
            <a:ext cx="3663600" cy="3854134"/>
          </a:xfrm>
          <a:prstGeom prst="rect">
            <a:avLst/>
          </a:prstGeom>
        </p:spPr>
      </p:pic>
      <p:pic>
        <p:nvPicPr>
          <p:cNvPr id="17" name="Image 16">
            <a:extLst>
              <a:ext uri="{FF2B5EF4-FFF2-40B4-BE49-F238E27FC236}">
                <a16:creationId xmlns:a16="http://schemas.microsoft.com/office/drawing/2014/main" id="{26E728C6-6926-4397-BF20-BB3452CB14E5}"/>
              </a:ext>
            </a:extLst>
          </p:cNvPr>
          <p:cNvPicPr>
            <a:picLocks noChangeAspect="1"/>
          </p:cNvPicPr>
          <p:nvPr/>
        </p:nvPicPr>
        <p:blipFill>
          <a:blip r:embed="rId6"/>
          <a:stretch>
            <a:fillRect/>
          </a:stretch>
        </p:blipFill>
        <p:spPr>
          <a:xfrm>
            <a:off x="2942059" y="1628800"/>
            <a:ext cx="2930328" cy="3023514"/>
          </a:xfrm>
          <a:prstGeom prst="rect">
            <a:avLst/>
          </a:prstGeom>
        </p:spPr>
      </p:pic>
      <p:pic>
        <p:nvPicPr>
          <p:cNvPr id="16" name="Image 15">
            <a:extLst>
              <a:ext uri="{FF2B5EF4-FFF2-40B4-BE49-F238E27FC236}">
                <a16:creationId xmlns:a16="http://schemas.microsoft.com/office/drawing/2014/main" id="{6943539D-B12A-4E62-AD49-8BDDFDB1C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7883" y="3871135"/>
            <a:ext cx="2583253" cy="3343033"/>
          </a:xfrm>
          <a:prstGeom prst="rect">
            <a:avLst/>
          </a:prstGeom>
        </p:spPr>
      </p:pic>
      <p:pic>
        <p:nvPicPr>
          <p:cNvPr id="7" name="Image 1" descr="Résultat de recherche d'images pour &quot;les unes de journaux GMO success&quot;">
            <a:extLst>
              <a:ext uri="{FF2B5EF4-FFF2-40B4-BE49-F238E27FC236}">
                <a16:creationId xmlns:a16="http://schemas.microsoft.com/office/drawing/2014/main" id="{9F29CC6C-9579-4BF9-B513-D84A644B4E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573882"/>
            <a:ext cx="2978410" cy="19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8359" y="2623527"/>
            <a:ext cx="2382099" cy="310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Dolly, the sheep produced from the transfer of a nucleus of an adult mammary gland cell at the Roslin Institute in Scotl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8307" y="5614589"/>
            <a:ext cx="2321520" cy="153994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57199" y="99896"/>
            <a:ext cx="8229600" cy="567885"/>
          </a:xfrm>
        </p:spPr>
        <p:txBody>
          <a:bodyPr>
            <a:normAutofit fontScale="90000"/>
          </a:bodyPr>
          <a:lstStyle/>
          <a:p>
            <a:r>
              <a:rPr lang="fr-FR" b="1" dirty="0">
                <a:solidFill>
                  <a:srgbClr val="FF0000"/>
                </a:solidFill>
              </a:rPr>
              <a:t>Une économie de promesses</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2" y="2857577"/>
            <a:ext cx="2027778" cy="250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9529" y="5111060"/>
            <a:ext cx="1728778" cy="2361189"/>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7678" y="3014018"/>
            <a:ext cx="2276475" cy="2000250"/>
          </a:xfrm>
          <a:prstGeom prst="rect">
            <a:avLst/>
          </a:prstGeom>
        </p:spPr>
      </p:pic>
      <p:pic>
        <p:nvPicPr>
          <p:cNvPr id="6" name="Imag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 y="5373216"/>
            <a:ext cx="1728778" cy="2365545"/>
          </a:xfrm>
          <a:prstGeom prst="rect">
            <a:avLst/>
          </a:prstGeom>
        </p:spPr>
      </p:pic>
      <p:pic>
        <p:nvPicPr>
          <p:cNvPr id="1031" name="Picture 7" descr="Résultat de recherche d'images pour &quot;gmo success&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61901" y="1716297"/>
            <a:ext cx="2382099" cy="11924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ésultat de recherche d'images pour &quot;gmo success&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6096" y="2837922"/>
            <a:ext cx="3024336" cy="10509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05618" y="3775684"/>
            <a:ext cx="2412391" cy="13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5612" y="5682054"/>
            <a:ext cx="26574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descr="image001">
            <a:extLst>
              <a:ext uri="{FF2B5EF4-FFF2-40B4-BE49-F238E27FC236}">
                <a16:creationId xmlns:a16="http://schemas.microsoft.com/office/drawing/2014/main" id="{52742177-6D77-420D-BBAA-224F88EEFA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75538" y="6007155"/>
            <a:ext cx="2150552" cy="160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descr="Résultat de recherche d'images pour &quot;crispr une de journaux&quot;">
            <a:extLst>
              <a:ext uri="{FF2B5EF4-FFF2-40B4-BE49-F238E27FC236}">
                <a16:creationId xmlns:a16="http://schemas.microsoft.com/office/drawing/2014/main" id="{6DD97250-4837-4B69-BD2F-2746DF8025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7" descr="Résultat de recherche d'images pour &quot;crispr une de journaux&quot;">
            <a:extLst>
              <a:ext uri="{FF2B5EF4-FFF2-40B4-BE49-F238E27FC236}">
                <a16:creationId xmlns:a16="http://schemas.microsoft.com/office/drawing/2014/main" id="{CEC2D159-CD08-4B04-BC42-1B1D1A81ED1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9" descr="Résultat de recherche d'images pour &quot;crispr une de journaux&quot;">
            <a:extLst>
              <a:ext uri="{FF2B5EF4-FFF2-40B4-BE49-F238E27FC236}">
                <a16:creationId xmlns:a16="http://schemas.microsoft.com/office/drawing/2014/main" id="{6BE1CC0E-2FC5-4213-AE57-9C39415B49DA}"/>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6776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Nourrir le monde ?</a:t>
            </a:r>
          </a:p>
        </p:txBody>
      </p:sp>
      <p:sp>
        <p:nvSpPr>
          <p:cNvPr id="3" name="Espace réservé du texte 2"/>
          <p:cNvSpPr>
            <a:spLocks noGrp="1"/>
          </p:cNvSpPr>
          <p:nvPr>
            <p:ph type="body" idx="1"/>
          </p:nvPr>
        </p:nvSpPr>
        <p:spPr>
          <a:xfrm>
            <a:off x="1115616" y="692696"/>
            <a:ext cx="7772400" cy="1500187"/>
          </a:xfrm>
        </p:spPr>
        <p:txBody>
          <a:bodyPr>
            <a:normAutofit/>
          </a:bodyPr>
          <a:lstStyle/>
          <a:p>
            <a:pPr algn="ctr"/>
            <a:r>
              <a:rPr lang="fr-FR" sz="44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1586258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816402-0859-4E05-A73C-10FC65AFE646}"/>
              </a:ext>
            </a:extLst>
          </p:cNvPr>
          <p:cNvPicPr>
            <a:picLocks noChangeAspect="1"/>
          </p:cNvPicPr>
          <p:nvPr/>
        </p:nvPicPr>
        <p:blipFill>
          <a:blip r:embed="rId3"/>
          <a:stretch>
            <a:fillRect/>
          </a:stretch>
        </p:blipFill>
        <p:spPr>
          <a:xfrm>
            <a:off x="755576" y="-30551"/>
            <a:ext cx="7992888" cy="7245473"/>
          </a:xfrm>
          <a:prstGeom prst="rect">
            <a:avLst/>
          </a:prstGeom>
        </p:spPr>
      </p:pic>
    </p:spTree>
    <p:extLst>
      <p:ext uri="{BB962C8B-B14F-4D97-AF65-F5344CB8AC3E}">
        <p14:creationId xmlns:p14="http://schemas.microsoft.com/office/powerpoint/2010/main" val="2780710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9">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BD46E7F-4B0E-419A-9D2E-72C142594A50}"/>
              </a:ext>
            </a:extLst>
          </p:cNvPr>
          <p:cNvPicPr>
            <a:picLocks noChangeAspect="1"/>
          </p:cNvPicPr>
          <p:nvPr/>
        </p:nvPicPr>
        <p:blipFill>
          <a:blip r:embed="rId3"/>
          <a:stretch>
            <a:fillRect/>
          </a:stretch>
        </p:blipFill>
        <p:spPr>
          <a:xfrm>
            <a:off x="3131840" y="78886"/>
            <a:ext cx="5930322" cy="6765510"/>
          </a:xfrm>
          <a:prstGeom prst="rect">
            <a:avLst/>
          </a:prstGeom>
        </p:spPr>
      </p:pic>
      <p:sp>
        <p:nvSpPr>
          <p:cNvPr id="2" name="Titre 1">
            <a:extLst>
              <a:ext uri="{FF2B5EF4-FFF2-40B4-BE49-F238E27FC236}">
                <a16:creationId xmlns:a16="http://schemas.microsoft.com/office/drawing/2014/main" id="{9DE738DB-109E-4D80-AC74-455CD8B4C18E}"/>
              </a:ext>
            </a:extLst>
          </p:cNvPr>
          <p:cNvSpPr>
            <a:spLocks noGrp="1"/>
          </p:cNvSpPr>
          <p:nvPr>
            <p:ph type="title"/>
          </p:nvPr>
        </p:nvSpPr>
        <p:spPr>
          <a:xfrm>
            <a:off x="628650" y="171162"/>
            <a:ext cx="2130136" cy="2371148"/>
          </a:xfrm>
        </p:spPr>
        <p:txBody>
          <a:bodyPr>
            <a:normAutofit/>
          </a:bodyPr>
          <a:lstStyle/>
          <a:p>
            <a:r>
              <a:rPr lang="fr-FR" sz="2800">
                <a:solidFill>
                  <a:srgbClr val="FFFFFF"/>
                </a:solidFill>
              </a:rPr>
              <a:t>Nourrir le monde…</a:t>
            </a:r>
            <a:endParaRPr lang="en-US" sz="2800">
              <a:solidFill>
                <a:srgbClr val="FFFFFF"/>
              </a:solidFill>
            </a:endParaRPr>
          </a:p>
        </p:txBody>
      </p:sp>
      <p:sp>
        <p:nvSpPr>
          <p:cNvPr id="3" name="ZoneTexte 2"/>
          <p:cNvSpPr txBox="1"/>
          <p:nvPr/>
        </p:nvSpPr>
        <p:spPr>
          <a:xfrm>
            <a:off x="0" y="4653136"/>
            <a:ext cx="3156313" cy="2031325"/>
          </a:xfrm>
          <a:prstGeom prst="rect">
            <a:avLst/>
          </a:prstGeom>
          <a:noFill/>
        </p:spPr>
        <p:txBody>
          <a:bodyPr wrap="none" rtlCol="0">
            <a:spAutoFit/>
          </a:bodyPr>
          <a:lstStyle/>
          <a:p>
            <a:r>
              <a:rPr lang="fr-FR" dirty="0" smtClean="0"/>
              <a:t>A-t-on vraiment besoin de </a:t>
            </a:r>
          </a:p>
          <a:p>
            <a:r>
              <a:rPr lang="fr-FR" dirty="0" smtClean="0"/>
              <a:t>produire plus dans des espaces </a:t>
            </a:r>
          </a:p>
          <a:p>
            <a:r>
              <a:rPr lang="fr-FR" dirty="0"/>
              <a:t>a</a:t>
            </a:r>
            <a:r>
              <a:rPr lang="fr-FR" dirty="0" smtClean="0"/>
              <a:t>gricoles de plus en plus </a:t>
            </a:r>
          </a:p>
          <a:p>
            <a:r>
              <a:rPr lang="fr-FR" dirty="0" smtClean="0"/>
              <a:t>réduits par l’urbanisation </a:t>
            </a:r>
          </a:p>
          <a:p>
            <a:r>
              <a:rPr lang="fr-FR" dirty="0" smtClean="0"/>
              <a:t>galopante ?</a:t>
            </a:r>
          </a:p>
          <a:p>
            <a:endParaRPr lang="fr-FR" dirty="0"/>
          </a:p>
          <a:p>
            <a:r>
              <a:rPr lang="fr-FR" dirty="0" smtClean="0"/>
              <a:t>Ou de produire mieux ?</a:t>
            </a:r>
            <a:endParaRPr lang="fr-FR" dirty="0"/>
          </a:p>
        </p:txBody>
      </p:sp>
    </p:spTree>
    <p:extLst>
      <p:ext uri="{BB962C8B-B14F-4D97-AF65-F5344CB8AC3E}">
        <p14:creationId xmlns:p14="http://schemas.microsoft.com/office/powerpoint/2010/main" val="2861528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4398264"/>
          </a:xfrm>
          <a:prstGeom prst="rect">
            <a:avLst/>
          </a:prstGeom>
        </p:spPr>
      </p:pic>
      <p:sp>
        <p:nvSpPr>
          <p:cNvPr id="2" name="Titre 1"/>
          <p:cNvSpPr>
            <a:spLocks noGrp="1"/>
          </p:cNvSpPr>
          <p:nvPr>
            <p:ph type="title"/>
          </p:nvPr>
        </p:nvSpPr>
        <p:spPr>
          <a:xfrm>
            <a:off x="0" y="55983"/>
            <a:ext cx="9144000" cy="708721"/>
          </a:xfrm>
        </p:spPr>
        <p:txBody>
          <a:bodyPr>
            <a:noAutofit/>
          </a:bodyPr>
          <a:lstStyle/>
          <a:p>
            <a:r>
              <a:rPr lang="fr-FR" sz="3200" b="1" dirty="0"/>
              <a:t>Dogme central </a:t>
            </a:r>
            <a:r>
              <a:rPr lang="fr-FR" sz="3200" b="1" dirty="0" smtClean="0"/>
              <a:t>mais avec épissage alternatif</a:t>
            </a:r>
            <a:endParaRPr lang="fr-FR" sz="3200" b="1" dirty="0"/>
          </a:p>
        </p:txBody>
      </p:sp>
      <p:sp>
        <p:nvSpPr>
          <p:cNvPr id="3" name="Espace réservé du contenu 2"/>
          <p:cNvSpPr>
            <a:spLocks noGrp="1"/>
          </p:cNvSpPr>
          <p:nvPr>
            <p:ph idx="1"/>
          </p:nvPr>
        </p:nvSpPr>
        <p:spPr>
          <a:xfrm>
            <a:off x="539552" y="4593095"/>
            <a:ext cx="8064896" cy="2232248"/>
          </a:xfrm>
        </p:spPr>
        <p:txBody>
          <a:bodyPr>
            <a:normAutofit fontScale="32500" lnSpcReduction="20000"/>
          </a:bodyPr>
          <a:lstStyle/>
          <a:p>
            <a:pPr marL="0" indent="0">
              <a:buNone/>
            </a:pPr>
            <a:endParaRPr lang="en-US" dirty="0"/>
          </a:p>
          <a:p>
            <a:pPr marL="0" indent="0">
              <a:buNone/>
            </a:pPr>
            <a:endParaRPr lang="en-US" dirty="0"/>
          </a:p>
          <a:p>
            <a:pPr marL="0" indent="0">
              <a:buNone/>
            </a:pPr>
            <a:endParaRPr lang="fr-FR" dirty="0"/>
          </a:p>
          <a:p>
            <a:pPr marL="0" indent="0">
              <a:buNone/>
            </a:pPr>
            <a:endParaRPr lang="fr-FR" dirty="0"/>
          </a:p>
          <a:p>
            <a:pPr marL="0" indent="0">
              <a:buNone/>
            </a:pPr>
            <a:r>
              <a:rPr lang="fr-FR" sz="3700" b="1" dirty="0"/>
              <a:t>Les transcrits ARN ainsi que leur abondance sont représentatifs d’une cellule </a:t>
            </a:r>
            <a:r>
              <a:rPr lang="fr-FR" sz="3700" b="1" dirty="0" smtClean="0"/>
              <a:t>X à </a:t>
            </a:r>
            <a:r>
              <a:rPr lang="fr-FR" sz="3700" b="1" dirty="0"/>
              <a:t>l’instant T…</a:t>
            </a:r>
          </a:p>
          <a:p>
            <a:pPr marL="0" indent="0">
              <a:buNone/>
            </a:pPr>
            <a:endParaRPr lang="fr-FR" sz="3700" dirty="0"/>
          </a:p>
          <a:p>
            <a:pPr marL="0" indent="0">
              <a:buNone/>
            </a:pPr>
            <a:r>
              <a:rPr lang="fr-FR" sz="3700" dirty="0"/>
              <a:t>Mais en fait : </a:t>
            </a:r>
          </a:p>
          <a:p>
            <a:r>
              <a:rPr lang="fr-FR" sz="3700" dirty="0"/>
              <a:t>L’épissage alternatif engendre de nombreuses isoformes, dont certaines pathologiques</a:t>
            </a:r>
          </a:p>
          <a:p>
            <a:pPr>
              <a:buFont typeface="Arial"/>
              <a:buChar char="•"/>
            </a:pPr>
            <a:r>
              <a:rPr lang="fr-FR" sz="3700" dirty="0"/>
              <a:t>D’où différentes </a:t>
            </a:r>
            <a:r>
              <a:rPr lang="fr-FR" sz="3700" dirty="0">
                <a:solidFill>
                  <a:srgbClr val="FF0000"/>
                </a:solidFill>
              </a:rPr>
              <a:t>abondances </a:t>
            </a:r>
            <a:r>
              <a:rPr lang="fr-FR" sz="3700" dirty="0"/>
              <a:t>pour divers transcrits, </a:t>
            </a:r>
            <a:r>
              <a:rPr lang="fr-FR" sz="3700" dirty="0" smtClean="0"/>
              <a:t>variables </a:t>
            </a:r>
            <a:r>
              <a:rPr lang="fr-FR" sz="3700" dirty="0"/>
              <a:t>selon les tissus</a:t>
            </a:r>
          </a:p>
          <a:p>
            <a:pPr>
              <a:buFont typeface="Arial"/>
              <a:buChar char="•"/>
            </a:pPr>
            <a:r>
              <a:rPr lang="fr-FR" sz="3700" dirty="0"/>
              <a:t>Le </a:t>
            </a:r>
            <a:r>
              <a:rPr lang="fr-FR" sz="3700" dirty="0" err="1"/>
              <a:t>transcriptome</a:t>
            </a:r>
            <a:r>
              <a:rPr lang="fr-FR" sz="3700" dirty="0"/>
              <a:t> est un mélange de transcrits de tous les gènes.</a:t>
            </a:r>
          </a:p>
          <a:p>
            <a:pPr>
              <a:buFont typeface="Arial"/>
              <a:buChar char="•"/>
            </a:pPr>
            <a:r>
              <a:rPr lang="fr-FR" sz="3700" dirty="0"/>
              <a:t>Le transcriptome humain est constitué de dizaines de milliers de transcrits des 20-25 000 </a:t>
            </a:r>
            <a:r>
              <a:rPr lang="fr-FR" sz="3700" dirty="0" smtClean="0"/>
              <a:t>gènes donnant naissance à des centaines de milliers de protéines</a:t>
            </a:r>
            <a:endParaRPr lang="fr-FR" sz="3700" dirty="0"/>
          </a:p>
          <a:p>
            <a:pPr marL="0" indent="0">
              <a:buNone/>
            </a:pPr>
            <a:endParaRPr lang="en-US" dirty="0"/>
          </a:p>
          <a:p>
            <a:endParaRPr lang="fr-FR" dirty="0"/>
          </a:p>
          <a:p>
            <a:endParaRPr lang="fr-FR" dirty="0"/>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6</a:t>
            </a:fld>
            <a:endParaRPr lang="en-US" dirty="0"/>
          </a:p>
        </p:txBody>
      </p:sp>
    </p:spTree>
    <p:extLst>
      <p:ext uri="{BB962C8B-B14F-4D97-AF65-F5344CB8AC3E}">
        <p14:creationId xmlns:p14="http://schemas.microsoft.com/office/powerpoint/2010/main" val="2187893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CAEA2-AF3C-48B3-A293-54F496316A62}"/>
              </a:ext>
            </a:extLst>
          </p:cNvPr>
          <p:cNvSpPr>
            <a:spLocks noGrp="1"/>
          </p:cNvSpPr>
          <p:nvPr>
            <p:ph type="title"/>
          </p:nvPr>
        </p:nvSpPr>
        <p:spPr>
          <a:xfrm>
            <a:off x="395536" y="116632"/>
            <a:ext cx="8229600" cy="778098"/>
          </a:xfrm>
        </p:spPr>
        <p:txBody>
          <a:bodyPr/>
          <a:lstStyle/>
          <a:p>
            <a:r>
              <a:rPr lang="fr-FR" b="1" dirty="0"/>
              <a:t>La Reine rouge…</a:t>
            </a:r>
            <a:endParaRPr lang="en-US" b="1" dirty="0"/>
          </a:p>
        </p:txBody>
      </p:sp>
      <p:sp>
        <p:nvSpPr>
          <p:cNvPr id="3" name="Espace réservé du contenu 2">
            <a:extLst>
              <a:ext uri="{FF2B5EF4-FFF2-40B4-BE49-F238E27FC236}">
                <a16:creationId xmlns:a16="http://schemas.microsoft.com/office/drawing/2014/main" id="{210D4A32-F64D-4870-9140-5CCFDD821E7D}"/>
              </a:ext>
            </a:extLst>
          </p:cNvPr>
          <p:cNvSpPr>
            <a:spLocks noGrp="1"/>
          </p:cNvSpPr>
          <p:nvPr>
            <p:ph idx="1"/>
          </p:nvPr>
        </p:nvSpPr>
        <p:spPr>
          <a:xfrm>
            <a:off x="539552" y="1484784"/>
            <a:ext cx="8604448" cy="5373216"/>
          </a:xfrm>
        </p:spPr>
        <p:txBody>
          <a:bodyPr>
            <a:normAutofit fontScale="77500" lnSpcReduction="20000"/>
          </a:bodyPr>
          <a:lstStyle/>
          <a:p>
            <a:r>
              <a:rPr lang="fr-FR" dirty="0"/>
              <a:t>Stratégies de résistance à un pathogène: </a:t>
            </a:r>
          </a:p>
          <a:p>
            <a:pPr lvl="1"/>
            <a:r>
              <a:rPr lang="fr-FR" dirty="0"/>
              <a:t>Horizontale: polygénique, résiste longtemps, des pertes, fonds génétique, concentration des firmes…</a:t>
            </a:r>
          </a:p>
          <a:p>
            <a:pPr lvl="1"/>
            <a:r>
              <a:rPr lang="fr-FR" dirty="0"/>
              <a:t>Verticale: mono- ou </a:t>
            </a:r>
            <a:r>
              <a:rPr lang="fr-FR" dirty="0" err="1"/>
              <a:t>oligo-génique</a:t>
            </a:r>
            <a:r>
              <a:rPr lang="fr-FR" dirty="0"/>
              <a:t>, rapidement surmontée selon la pression de sélection, recherche incessante de variants de gènes de résistance,</a:t>
            </a:r>
          </a:p>
          <a:p>
            <a:r>
              <a:rPr lang="fr-FR" dirty="0"/>
              <a:t>Tolérance à la sécheresse, salinité… Des causes multifactorielles et des sélections variétales ayant accru la sensibilité à la sécheresse, </a:t>
            </a:r>
            <a:r>
              <a:rPr lang="fr-FR" dirty="0" smtClean="0"/>
              <a:t>cf</a:t>
            </a:r>
            <a:r>
              <a:rPr lang="fr-FR" dirty="0"/>
              <a:t>.</a:t>
            </a:r>
            <a:r>
              <a:rPr lang="fr-FR" dirty="0" smtClean="0"/>
              <a:t> </a:t>
            </a:r>
            <a:r>
              <a:rPr lang="fr-FR" dirty="0"/>
              <a:t>variétés CIMMYT </a:t>
            </a:r>
            <a:r>
              <a:rPr lang="fr-FR" i="1" dirty="0"/>
              <a:t>vs</a:t>
            </a:r>
            <a:r>
              <a:rPr lang="fr-FR" dirty="0"/>
              <a:t>. Syngenta </a:t>
            </a:r>
          </a:p>
          <a:p>
            <a:r>
              <a:rPr lang="fr-FR" dirty="0"/>
              <a:t>Lutte contre les adventices (biodiversité, résistances, toxicité des anciennes molécules réintroduites avec…), plus de 500 brevets pour les NTMGE quant aux tolérances aux herbicides…</a:t>
            </a:r>
          </a:p>
          <a:p>
            <a:pPr marL="0" indent="0" algn="ctr">
              <a:buNone/>
            </a:pPr>
            <a:endParaRPr lang="fr-FR" b="1" dirty="0" smtClean="0"/>
          </a:p>
          <a:p>
            <a:pPr marL="0" indent="0" algn="ctr">
              <a:buNone/>
            </a:pPr>
            <a:r>
              <a:rPr lang="fr-FR" b="1" dirty="0" smtClean="0"/>
              <a:t>Compétitivité </a:t>
            </a:r>
            <a:r>
              <a:rPr lang="fr-FR" b="1" dirty="0"/>
              <a:t>internationale, exportations, </a:t>
            </a:r>
          </a:p>
          <a:p>
            <a:pPr marL="0" indent="0" algn="ctr">
              <a:buNone/>
            </a:pPr>
            <a:r>
              <a:rPr lang="fr-FR" b="1" dirty="0"/>
              <a:t>balance commerciale</a:t>
            </a:r>
            <a:r>
              <a:rPr lang="fr-FR" b="1" dirty="0" smtClean="0"/>
              <a:t>...</a:t>
            </a:r>
            <a:endParaRPr lang="fr-FR" b="1" dirty="0"/>
          </a:p>
          <a:p>
            <a:endParaRPr lang="fr-FR" dirty="0"/>
          </a:p>
          <a:p>
            <a:pPr lvl="1"/>
            <a:endParaRPr lang="en-US" dirty="0"/>
          </a:p>
        </p:txBody>
      </p:sp>
    </p:spTree>
    <p:extLst>
      <p:ext uri="{BB962C8B-B14F-4D97-AF65-F5344CB8AC3E}">
        <p14:creationId xmlns:p14="http://schemas.microsoft.com/office/powerpoint/2010/main" val="23155411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E3D9C7-092E-41C8-B701-17B848C8FB0A}"/>
              </a:ext>
            </a:extLst>
          </p:cNvPr>
          <p:cNvSpPr>
            <a:spLocks noGrp="1"/>
          </p:cNvSpPr>
          <p:nvPr>
            <p:ph type="title"/>
          </p:nvPr>
        </p:nvSpPr>
        <p:spPr/>
        <p:txBody>
          <a:bodyPr/>
          <a:lstStyle/>
          <a:p>
            <a:endParaRPr lang="en-US"/>
          </a:p>
        </p:txBody>
      </p:sp>
      <p:pic>
        <p:nvPicPr>
          <p:cNvPr id="3" name="Picture 2" descr="https://upload.wikimedia.org/wikipedia/commons/thumb/6/6c/Mauvaises_herbes_r%C3%A9sistantes_au_glyphosate.svg/1227px-Mauvaises_herbes_r%C3%A9sistantes_au_glyphosate.svg.png">
            <a:extLst>
              <a:ext uri="{FF2B5EF4-FFF2-40B4-BE49-F238E27FC236}">
                <a16:creationId xmlns:a16="http://schemas.microsoft.com/office/drawing/2014/main" id="{CAED3AD5-5E89-41AB-99F8-54F724327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9144000" cy="751539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6142108-9C62-4993-9A15-F1F2BC9A6C63}"/>
              </a:ext>
            </a:extLst>
          </p:cNvPr>
          <p:cNvSpPr txBox="1"/>
          <p:nvPr/>
        </p:nvSpPr>
        <p:spPr>
          <a:xfrm>
            <a:off x="971600" y="1556792"/>
            <a:ext cx="5122621" cy="1200329"/>
          </a:xfrm>
          <a:prstGeom prst="rect">
            <a:avLst/>
          </a:prstGeom>
          <a:noFill/>
        </p:spPr>
        <p:txBody>
          <a:bodyPr wrap="none" rtlCol="0">
            <a:spAutoFit/>
          </a:bodyPr>
          <a:lstStyle/>
          <a:p>
            <a:r>
              <a:rPr lang="fr-FR" b="1" dirty="0">
                <a:highlight>
                  <a:srgbClr val="FFFF00"/>
                </a:highlight>
              </a:rPr>
              <a:t>Nécessité d’introduire des empilages de gènes avec </a:t>
            </a:r>
          </a:p>
          <a:p>
            <a:r>
              <a:rPr lang="fr-FR" b="1" dirty="0">
                <a:highlight>
                  <a:srgbClr val="FFFF00"/>
                </a:highlight>
              </a:rPr>
              <a:t>des tolérances à des produits plus toxiques comme </a:t>
            </a:r>
          </a:p>
          <a:p>
            <a:r>
              <a:rPr lang="fr-FR" b="1" dirty="0">
                <a:highlight>
                  <a:srgbClr val="FFFF00"/>
                </a:highlight>
              </a:rPr>
              <a:t>le 2-4D, le Dicamba (nombreux </a:t>
            </a:r>
          </a:p>
          <a:p>
            <a:r>
              <a:rPr lang="fr-FR" b="1" dirty="0">
                <a:highlight>
                  <a:srgbClr val="FFFF00"/>
                </a:highlight>
              </a:rPr>
              <a:t>procès en cours) …</a:t>
            </a:r>
            <a:endParaRPr lang="en-US" b="1" dirty="0">
              <a:highlight>
                <a:srgbClr val="FFFF00"/>
              </a:highlight>
            </a:endParaRPr>
          </a:p>
        </p:txBody>
      </p:sp>
    </p:spTree>
    <p:extLst>
      <p:ext uri="{BB962C8B-B14F-4D97-AF65-F5344CB8AC3E}">
        <p14:creationId xmlns:p14="http://schemas.microsoft.com/office/powerpoint/2010/main" val="3704011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Maladies…</a:t>
            </a:r>
          </a:p>
        </p:txBody>
      </p:sp>
      <p:sp>
        <p:nvSpPr>
          <p:cNvPr id="3" name="Espace réservé du texte 2"/>
          <p:cNvSpPr>
            <a:spLocks noGrp="1"/>
          </p:cNvSpPr>
          <p:nvPr>
            <p:ph type="body" idx="1"/>
          </p:nvPr>
        </p:nvSpPr>
        <p:spPr>
          <a:xfrm>
            <a:off x="1115616" y="692696"/>
            <a:ext cx="7772400" cy="1500187"/>
          </a:xfrm>
        </p:spPr>
        <p:txBody>
          <a:bodyPr/>
          <a:lstStyle/>
          <a:p>
            <a:pPr algn="ctr"/>
            <a:r>
              <a:rPr lang="fr-FR" sz="4000" b="1" cap="all" dirty="0">
                <a:solidFill>
                  <a:schemeClr val="tx1"/>
                </a:solidFill>
                <a:latin typeface="+mj-lt"/>
                <a:ea typeface="+mj-ea"/>
                <a:cs typeface="+mj-cs"/>
              </a:rPr>
              <a:t>Economie de promesses</a:t>
            </a:r>
          </a:p>
        </p:txBody>
      </p:sp>
    </p:spTree>
    <p:extLst>
      <p:ext uri="{BB962C8B-B14F-4D97-AF65-F5344CB8AC3E}">
        <p14:creationId xmlns:p14="http://schemas.microsoft.com/office/powerpoint/2010/main" val="4259248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61310-DCAB-4687-A682-0C345CCDE91D}"/>
              </a:ext>
            </a:extLst>
          </p:cNvPr>
          <p:cNvSpPr>
            <a:spLocks noGrp="1"/>
          </p:cNvSpPr>
          <p:nvPr>
            <p:ph type="title"/>
          </p:nvPr>
        </p:nvSpPr>
        <p:spPr/>
        <p:txBody>
          <a:bodyPr>
            <a:normAutofit/>
          </a:bodyPr>
          <a:lstStyle/>
          <a:p>
            <a:r>
              <a:rPr lang="fr-FR" dirty="0"/>
              <a:t>Maladies et </a:t>
            </a:r>
            <a:r>
              <a:rPr lang="fr-FR" dirty="0" smtClean="0"/>
              <a:t>vecteurs</a:t>
            </a:r>
            <a:endParaRPr lang="en-US" dirty="0"/>
          </a:p>
        </p:txBody>
      </p:sp>
      <p:sp>
        <p:nvSpPr>
          <p:cNvPr id="3" name="Espace réservé du contenu 2">
            <a:extLst>
              <a:ext uri="{FF2B5EF4-FFF2-40B4-BE49-F238E27FC236}">
                <a16:creationId xmlns:a16="http://schemas.microsoft.com/office/drawing/2014/main" id="{046A3249-8BC5-4EE3-AD10-C8C2C72EBD94}"/>
              </a:ext>
            </a:extLst>
          </p:cNvPr>
          <p:cNvSpPr>
            <a:spLocks noGrp="1"/>
          </p:cNvSpPr>
          <p:nvPr>
            <p:ph idx="1"/>
          </p:nvPr>
        </p:nvSpPr>
        <p:spPr>
          <a:xfrm>
            <a:off x="395536" y="2204864"/>
            <a:ext cx="8229600" cy="4525963"/>
          </a:xfrm>
        </p:spPr>
        <p:txBody>
          <a:bodyPr/>
          <a:lstStyle/>
          <a:p>
            <a:r>
              <a:rPr lang="fr-FR" dirty="0"/>
              <a:t>Moustiques vecteurs de Zika, Dengue et Chikungunya, </a:t>
            </a:r>
          </a:p>
          <a:p>
            <a:r>
              <a:rPr lang="fr-FR" dirty="0"/>
              <a:t>Lucille bouchère…</a:t>
            </a:r>
          </a:p>
          <a:p>
            <a:r>
              <a:rPr lang="fr-FR" dirty="0"/>
              <a:t>Dystrophie musculaire de Duchenne</a:t>
            </a:r>
          </a:p>
          <a:p>
            <a:r>
              <a:rPr lang="fr-FR" dirty="0"/>
              <a:t>Tiques vectrices de borréliose et autres maladies émergentes…</a:t>
            </a:r>
            <a:endParaRPr lang="en-US" dirty="0"/>
          </a:p>
        </p:txBody>
      </p:sp>
    </p:spTree>
    <p:extLst>
      <p:ext uri="{BB962C8B-B14F-4D97-AF65-F5344CB8AC3E}">
        <p14:creationId xmlns:p14="http://schemas.microsoft.com/office/powerpoint/2010/main" val="7159495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0651A-C6F7-48D0-B832-97B08277A3B6}"/>
              </a:ext>
            </a:extLst>
          </p:cNvPr>
          <p:cNvSpPr>
            <a:spLocks noGrp="1"/>
          </p:cNvSpPr>
          <p:nvPr>
            <p:ph type="title"/>
          </p:nvPr>
        </p:nvSpPr>
        <p:spPr>
          <a:xfrm>
            <a:off x="0" y="44624"/>
            <a:ext cx="9144000" cy="1143000"/>
          </a:xfrm>
        </p:spPr>
        <p:txBody>
          <a:bodyPr>
            <a:noAutofit/>
          </a:bodyPr>
          <a:lstStyle/>
          <a:p>
            <a:r>
              <a:rPr lang="fr-FR" sz="3200" dirty="0" smtClean="0"/>
              <a:t>Forçage génétique (« </a:t>
            </a:r>
            <a:r>
              <a:rPr lang="fr-FR" sz="3200" dirty="0" err="1" smtClean="0"/>
              <a:t>gene</a:t>
            </a:r>
            <a:r>
              <a:rPr lang="fr-FR" sz="3200" dirty="0" smtClean="0"/>
              <a:t> drive ») : </a:t>
            </a:r>
            <a:r>
              <a:rPr lang="fr-FR" sz="3200" dirty="0"/>
              <a:t>u</a:t>
            </a:r>
            <a:r>
              <a:rPr lang="fr-FR" sz="3200" dirty="0" smtClean="0"/>
              <a:t>ne </a:t>
            </a:r>
            <a:r>
              <a:rPr lang="fr-FR" sz="3200" dirty="0"/>
              <a:t>nouvelle technique de contrôle des </a:t>
            </a:r>
            <a:r>
              <a:rPr lang="fr-FR" sz="3200" dirty="0" smtClean="0"/>
              <a:t>populations déjà dépassée ou une « capture de rente »?</a:t>
            </a:r>
            <a:endParaRPr lang="en-US" sz="3200" dirty="0"/>
          </a:p>
        </p:txBody>
      </p:sp>
      <p:pic>
        <p:nvPicPr>
          <p:cNvPr id="5" name="Espace réservé du contenu 4" descr="Une image contenant texte, carte&#10;&#10;Description générée avec un niveau de confiance très élevé">
            <a:extLst>
              <a:ext uri="{FF2B5EF4-FFF2-40B4-BE49-F238E27FC236}">
                <a16:creationId xmlns:a16="http://schemas.microsoft.com/office/drawing/2014/main" id="{AE626617-D1D6-40EA-B609-DC38FDD84C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57" y="1412776"/>
            <a:ext cx="9176202" cy="5413959"/>
          </a:xfrm>
        </p:spPr>
      </p:pic>
    </p:spTree>
    <p:extLst>
      <p:ext uri="{BB962C8B-B14F-4D97-AF65-F5344CB8AC3E}">
        <p14:creationId xmlns:p14="http://schemas.microsoft.com/office/powerpoint/2010/main" val="1464590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9AE0D7-4167-4A17-AE7D-D80A0FFF82D2}"/>
              </a:ext>
            </a:extLst>
          </p:cNvPr>
          <p:cNvSpPr txBox="1"/>
          <p:nvPr/>
        </p:nvSpPr>
        <p:spPr>
          <a:xfrm>
            <a:off x="899592" y="202569"/>
            <a:ext cx="8136904" cy="5324535"/>
          </a:xfrm>
          <a:prstGeom prst="rect">
            <a:avLst/>
          </a:prstGeom>
          <a:noFill/>
        </p:spPr>
        <p:txBody>
          <a:bodyPr wrap="square" rtlCol="0">
            <a:spAutoFit/>
          </a:bodyPr>
          <a:lstStyle/>
          <a:p>
            <a:r>
              <a:rPr lang="fr-FR" sz="1600" b="1" dirty="0"/>
              <a:t>Dans son allocution d’ouverture de la 69</a:t>
            </a:r>
            <a:r>
              <a:rPr lang="fr-FR" sz="1600" b="1" baseline="30000" dirty="0"/>
              <a:t>e</a:t>
            </a:r>
            <a:r>
              <a:rPr lang="fr-FR" sz="1600" b="1" dirty="0"/>
              <a:t> Assemblée mondiale de la santé, lundi 23 mai, la directrice générale de l’Organisation mondiale de la santé (OMS) a évoqué les épidémies de Zika et de dengue, et la menace du Chikungunya, auxquelles on pourrait </a:t>
            </a:r>
            <a:r>
              <a:rPr lang="fr-FR" sz="1600" b="1" dirty="0">
                <a:hlinkClick r:id="rId3" tooltip="Conjugaison du verbe ajouter"/>
              </a:rPr>
              <a:t>ajouter</a:t>
            </a:r>
            <a:r>
              <a:rPr lang="fr-FR" sz="1600" b="1" dirty="0"/>
              <a:t> celle de la fièvre jaune qui s’étend en </a:t>
            </a:r>
            <a:r>
              <a:rPr lang="fr-FR" sz="1600" b="1" dirty="0">
                <a:hlinkClick r:id="rId4" tooltip="Toute l’actualité Afrique"/>
              </a:rPr>
              <a:t>Afrique</a:t>
            </a:r>
            <a:r>
              <a:rPr lang="fr-FR" sz="1600" b="1" dirty="0"/>
              <a:t>. Le Dr Margaret Chan a parlé du «</a:t>
            </a:r>
            <a:r>
              <a:rPr lang="fr-FR" sz="1600" b="1" i="1" dirty="0"/>
              <a:t> prix payé pour un échec massif de la </a:t>
            </a:r>
            <a:r>
              <a:rPr lang="fr-FR" sz="1600" b="1" i="1" dirty="0">
                <a:hlinkClick r:id="rId5" tooltip="Toute l’actualité politique"/>
              </a:rPr>
              <a:t>politique</a:t>
            </a:r>
            <a:r>
              <a:rPr lang="fr-FR" sz="1600" b="1" i="1" dirty="0"/>
              <a:t> qui a laissé </a:t>
            </a:r>
            <a:r>
              <a:rPr lang="fr-FR" sz="1600" b="1" i="1" dirty="0">
                <a:hlinkClick r:id="rId6" tooltip="Conjugaison du verbe tomber"/>
              </a:rPr>
              <a:t>tomber</a:t>
            </a:r>
            <a:r>
              <a:rPr lang="fr-FR" sz="1600" b="1" i="1" dirty="0"/>
              <a:t> le contrôle des moustiques au cours des années 1970 »</a:t>
            </a:r>
            <a:r>
              <a:rPr lang="fr-FR" sz="1600" b="1" dirty="0"/>
              <a:t>.</a:t>
            </a:r>
          </a:p>
          <a:p>
            <a:endParaRPr lang="fr-FR" sz="1600" b="1" dirty="0"/>
          </a:p>
          <a:p>
            <a:r>
              <a:rPr lang="fr-FR" sz="1600" b="1" dirty="0"/>
              <a:t>…/…</a:t>
            </a:r>
          </a:p>
          <a:p>
            <a:endParaRPr lang="fr-FR" sz="1600" b="1" dirty="0"/>
          </a:p>
          <a:p>
            <a:r>
              <a:rPr lang="fr-FR" sz="1600" b="1" dirty="0"/>
              <a:t>La directrice générale a également mis en garde contre les </a:t>
            </a:r>
            <a:r>
              <a:rPr lang="fr-FR" sz="1600" b="1" i="1" dirty="0"/>
              <a:t>« trois désastres au ralenti »</a:t>
            </a:r>
            <a:r>
              <a:rPr lang="fr-FR" sz="1600" b="1" dirty="0"/>
              <a:t> dus à </a:t>
            </a:r>
            <a:r>
              <a:rPr lang="fr-FR" sz="1600" b="1" i="1" dirty="0"/>
              <a:t>« la main de l’homme, créés par des politiques qui placent les intérêts économiques au-dessus des préoccupations du </a:t>
            </a:r>
            <a:r>
              <a:rPr lang="fr-FR" sz="1600" b="1" i="1" dirty="0">
                <a:hlinkClick r:id="rId7" tooltip="Toute l’actualité bien-être"/>
              </a:rPr>
              <a:t>bien-être</a:t>
            </a:r>
            <a:r>
              <a:rPr lang="fr-FR" sz="1600" b="1" i="1" dirty="0"/>
              <a:t> des vies humaines et de la </a:t>
            </a:r>
            <a:r>
              <a:rPr lang="fr-FR" sz="1600" b="1" i="1" dirty="0">
                <a:hlinkClick r:id="rId8" tooltip="Toute l’actualité planète"/>
              </a:rPr>
              <a:t>planète</a:t>
            </a:r>
            <a:r>
              <a:rPr lang="fr-FR" sz="1600" b="1" i="1" dirty="0"/>
              <a:t> sur laquelle ils vivent » </a:t>
            </a:r>
            <a:r>
              <a:rPr lang="fr-FR" sz="1600" b="1" dirty="0"/>
              <a:t>: le changement climatique ; l’échec croissant de plus en plus des principaux antibiotiques ; et la montée des maladies non transmissibles </a:t>
            </a:r>
            <a:r>
              <a:rPr lang="fr-FR" sz="1600" b="1" dirty="0">
                <a:hlinkClick r:id="rId9" tooltip="Toute l’actualité chroniques"/>
              </a:rPr>
              <a:t>chroniques</a:t>
            </a:r>
            <a:r>
              <a:rPr lang="fr-FR" sz="1600" b="1" dirty="0"/>
              <a:t>.</a:t>
            </a:r>
          </a:p>
          <a:p>
            <a:endParaRPr lang="fr-FR" b="1" dirty="0"/>
          </a:p>
          <a:p>
            <a:endParaRPr lang="fr-FR" b="1" dirty="0"/>
          </a:p>
          <a:p>
            <a:r>
              <a:rPr lang="fr-FR" sz="1600" i="1" dirty="0"/>
              <a:t>In</a:t>
            </a:r>
            <a:r>
              <a:rPr lang="fr-FR" sz="1600" dirty="0"/>
              <a:t> « Zika, dengue : le prix payé pour l’abandon de la lutte contre les moustiques. » et « A l’Assemblée de l’OMS : « La propagation de Zika est le résultat de l’abandon du contrôle des moustiques » Paul </a:t>
            </a:r>
            <a:r>
              <a:rPr lang="fr-FR" sz="1600" dirty="0" err="1"/>
              <a:t>Benkimoun</a:t>
            </a:r>
            <a:r>
              <a:rPr lang="fr-FR" sz="1600" dirty="0"/>
              <a:t>, Le Monde 2016/05/26 et </a:t>
            </a:r>
            <a:r>
              <a:rPr lang="fr-FR" sz="1600" dirty="0" smtClean="0"/>
              <a:t>2017/05/23</a:t>
            </a:r>
          </a:p>
          <a:p>
            <a:endParaRPr lang="fr-FR" sz="1600" dirty="0"/>
          </a:p>
          <a:p>
            <a:pPr marL="285750" indent="-285750">
              <a:buFont typeface="Arial" panose="020B0604020202020204" pitchFamily="34" charset="0"/>
              <a:buChar char="•"/>
            </a:pPr>
            <a:r>
              <a:rPr lang="fr-FR" sz="1600" b="1" dirty="0" smtClean="0"/>
              <a:t>Premier cas de résistance </a:t>
            </a:r>
            <a:r>
              <a:rPr lang="fr-FR" sz="1600" dirty="0" smtClean="0"/>
              <a:t>au « </a:t>
            </a:r>
            <a:r>
              <a:rPr lang="fr-FR" sz="1600" dirty="0" err="1" smtClean="0"/>
              <a:t>gene</a:t>
            </a:r>
            <a:r>
              <a:rPr lang="fr-FR" sz="1600" dirty="0" smtClean="0"/>
              <a:t> drive » dès 2017... </a:t>
            </a:r>
            <a:endParaRPr lang="fr-FR" sz="1600" dirty="0"/>
          </a:p>
        </p:txBody>
      </p:sp>
      <p:sp>
        <p:nvSpPr>
          <p:cNvPr id="3" name="ZoneTexte 2">
            <a:extLst>
              <a:ext uri="{FF2B5EF4-FFF2-40B4-BE49-F238E27FC236}">
                <a16:creationId xmlns:a16="http://schemas.microsoft.com/office/drawing/2014/main" id="{3546E229-726A-4862-9F06-82C796430C91}"/>
              </a:ext>
            </a:extLst>
          </p:cNvPr>
          <p:cNvSpPr txBox="1"/>
          <p:nvPr/>
        </p:nvSpPr>
        <p:spPr>
          <a:xfrm>
            <a:off x="2435176" y="6054946"/>
            <a:ext cx="6708824" cy="646331"/>
          </a:xfrm>
          <a:prstGeom prst="rect">
            <a:avLst/>
          </a:prstGeom>
          <a:noFill/>
        </p:spPr>
        <p:txBody>
          <a:bodyPr wrap="none" rtlCol="0">
            <a:spAutoFit/>
          </a:bodyPr>
          <a:lstStyle/>
          <a:p>
            <a:r>
              <a:rPr lang="fr-FR" sz="3600" dirty="0" smtClean="0"/>
              <a:t>Conclusion: une </a:t>
            </a:r>
            <a:r>
              <a:rPr lang="fr-FR" sz="3600" dirty="0"/>
              <a:t>capture de rente…</a:t>
            </a:r>
            <a:endParaRPr lang="en-US" sz="3600" dirty="0"/>
          </a:p>
        </p:txBody>
      </p:sp>
    </p:spTree>
    <p:extLst>
      <p:ext uri="{BB962C8B-B14F-4D97-AF65-F5344CB8AC3E}">
        <p14:creationId xmlns:p14="http://schemas.microsoft.com/office/powerpoint/2010/main" val="1737177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287A0-DBB2-41C3-984D-DDD5C080F475}"/>
              </a:ext>
            </a:extLst>
          </p:cNvPr>
          <p:cNvSpPr>
            <a:spLocks noGrp="1"/>
          </p:cNvSpPr>
          <p:nvPr>
            <p:ph type="title"/>
          </p:nvPr>
        </p:nvSpPr>
        <p:spPr>
          <a:xfrm>
            <a:off x="395536" y="108370"/>
            <a:ext cx="8229600" cy="797712"/>
          </a:xfrm>
        </p:spPr>
        <p:txBody>
          <a:bodyPr>
            <a:noAutofit/>
          </a:bodyPr>
          <a:lstStyle/>
          <a:p>
            <a:r>
              <a:rPr lang="fr-FR" sz="3200" b="1" dirty="0"/>
              <a:t>Economie de </a:t>
            </a:r>
            <a:r>
              <a:rPr lang="fr-FR" sz="3200" b="1" dirty="0" smtClean="0"/>
              <a:t>promesses, ex : </a:t>
            </a:r>
            <a:br>
              <a:rPr lang="fr-FR" sz="3200" b="1" dirty="0" smtClean="0"/>
            </a:br>
            <a:r>
              <a:rPr lang="fr-FR" sz="3200" b="1" dirty="0" smtClean="0"/>
              <a:t>la dystrophie </a:t>
            </a:r>
            <a:r>
              <a:rPr lang="fr-FR" sz="3200" b="1" dirty="0"/>
              <a:t>musculaire de Duchenne</a:t>
            </a:r>
            <a:endParaRPr lang="en-US" sz="3200" b="1" dirty="0"/>
          </a:p>
        </p:txBody>
      </p:sp>
      <p:sp>
        <p:nvSpPr>
          <p:cNvPr id="3" name="ZoneTexte 2">
            <a:extLst>
              <a:ext uri="{FF2B5EF4-FFF2-40B4-BE49-F238E27FC236}">
                <a16:creationId xmlns:a16="http://schemas.microsoft.com/office/drawing/2014/main" id="{A15CB468-9332-4799-8D16-67AA361902E7}"/>
              </a:ext>
            </a:extLst>
          </p:cNvPr>
          <p:cNvSpPr txBox="1"/>
          <p:nvPr/>
        </p:nvSpPr>
        <p:spPr>
          <a:xfrm>
            <a:off x="6732240" y="908720"/>
            <a:ext cx="2231445" cy="2308324"/>
          </a:xfrm>
          <a:prstGeom prst="rect">
            <a:avLst/>
          </a:prstGeom>
          <a:noFill/>
        </p:spPr>
        <p:txBody>
          <a:bodyPr wrap="none" rtlCol="0">
            <a:spAutoFit/>
          </a:bodyPr>
          <a:lstStyle/>
          <a:p>
            <a:r>
              <a:rPr lang="fr-FR" dirty="0"/>
              <a:t>2 articles en 2016 </a:t>
            </a:r>
          </a:p>
          <a:p>
            <a:r>
              <a:rPr lang="fr-FR" dirty="0"/>
              <a:t>dans </a:t>
            </a:r>
            <a:r>
              <a:rPr lang="fr-FR" i="1" dirty="0"/>
              <a:t>Science </a:t>
            </a:r>
            <a:r>
              <a:rPr lang="fr-FR" dirty="0"/>
              <a:t>sur des </a:t>
            </a:r>
          </a:p>
          <a:p>
            <a:r>
              <a:rPr lang="fr-FR" dirty="0"/>
              <a:t>réparations partielles </a:t>
            </a:r>
          </a:p>
          <a:p>
            <a:r>
              <a:rPr lang="fr-FR" dirty="0"/>
              <a:t>de la </a:t>
            </a:r>
            <a:r>
              <a:rPr lang="fr-FR" dirty="0" err="1"/>
              <a:t>dystrophine</a:t>
            </a:r>
            <a:r>
              <a:rPr lang="fr-FR" dirty="0"/>
              <a:t> </a:t>
            </a:r>
          </a:p>
          <a:p>
            <a:r>
              <a:rPr lang="fr-FR" dirty="0"/>
              <a:t>(modèle souris):</a:t>
            </a:r>
          </a:p>
          <a:p>
            <a:r>
              <a:rPr lang="fr-FR" dirty="0"/>
              <a:t>2 entreprises sur les </a:t>
            </a:r>
          </a:p>
          <a:p>
            <a:r>
              <a:rPr lang="fr-FR" dirty="0"/>
              <a:t>rangs avec des </a:t>
            </a:r>
          </a:p>
          <a:p>
            <a:r>
              <a:rPr lang="fr-FR" dirty="0"/>
              <a:t>systèmes différents…</a:t>
            </a:r>
            <a:endParaRPr lang="en-US" dirty="0"/>
          </a:p>
        </p:txBody>
      </p:sp>
      <p:pic>
        <p:nvPicPr>
          <p:cNvPr id="5" name="Image 4">
            <a:extLst>
              <a:ext uri="{FF2B5EF4-FFF2-40B4-BE49-F238E27FC236}">
                <a16:creationId xmlns:a16="http://schemas.microsoft.com/office/drawing/2014/main" id="{2DAF7A3D-54A2-4CA6-AACD-5CCEE7F69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777" y="4991103"/>
            <a:ext cx="1498102" cy="929378"/>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0608"/>
            <a:ext cx="6012160" cy="5870698"/>
          </a:xfrm>
          <a:prstGeom prst="rect">
            <a:avLst/>
          </a:prstGeom>
        </p:spPr>
      </p:pic>
    </p:spTree>
    <p:extLst>
      <p:ext uri="{BB962C8B-B14F-4D97-AF65-F5344CB8AC3E}">
        <p14:creationId xmlns:p14="http://schemas.microsoft.com/office/powerpoint/2010/main" val="4180653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5F568-B0B4-40E9-8BAC-BF658B904F2D}"/>
              </a:ext>
            </a:extLst>
          </p:cNvPr>
          <p:cNvSpPr>
            <a:spLocks noGrp="1"/>
          </p:cNvSpPr>
          <p:nvPr>
            <p:ph type="title"/>
          </p:nvPr>
        </p:nvSpPr>
        <p:spPr>
          <a:xfrm>
            <a:off x="12576" y="116632"/>
            <a:ext cx="9108504" cy="1143000"/>
          </a:xfrm>
        </p:spPr>
        <p:txBody>
          <a:bodyPr>
            <a:normAutofit fontScale="90000"/>
          </a:bodyPr>
          <a:lstStyle/>
          <a:p>
            <a:r>
              <a:rPr lang="fr-FR" b="1" dirty="0"/>
              <a:t>Economie de </a:t>
            </a:r>
            <a:r>
              <a:rPr lang="fr-FR" b="1" dirty="0" smtClean="0"/>
              <a:t>promesses, ex : </a:t>
            </a:r>
            <a:br>
              <a:rPr lang="fr-FR" b="1" dirty="0" smtClean="0"/>
            </a:br>
            <a:r>
              <a:rPr lang="fr-FR" b="1" dirty="0" smtClean="0"/>
              <a:t>la dystrophie </a:t>
            </a:r>
            <a:r>
              <a:rPr lang="fr-FR" b="1" dirty="0"/>
              <a:t>musculaire de Duchenne</a:t>
            </a:r>
            <a:endParaRPr lang="en-US" b="1" dirty="0"/>
          </a:p>
        </p:txBody>
      </p:sp>
      <p:sp>
        <p:nvSpPr>
          <p:cNvPr id="3" name="Espace réservé du contenu 2">
            <a:extLst>
              <a:ext uri="{FF2B5EF4-FFF2-40B4-BE49-F238E27FC236}">
                <a16:creationId xmlns:a16="http://schemas.microsoft.com/office/drawing/2014/main" id="{A3CC19A0-AB29-4B69-8DD9-6DD3D04C284C}"/>
              </a:ext>
            </a:extLst>
          </p:cNvPr>
          <p:cNvSpPr>
            <a:spLocks noGrp="1"/>
          </p:cNvSpPr>
          <p:nvPr>
            <p:ph idx="1"/>
          </p:nvPr>
        </p:nvSpPr>
        <p:spPr>
          <a:xfrm>
            <a:off x="457200" y="1700808"/>
            <a:ext cx="8579296" cy="4958011"/>
          </a:xfrm>
        </p:spPr>
        <p:txBody>
          <a:bodyPr>
            <a:normAutofit fontScale="85000" lnSpcReduction="10000"/>
          </a:bodyPr>
          <a:lstStyle/>
          <a:p>
            <a:r>
              <a:rPr lang="fr-FR" dirty="0"/>
              <a:t>Réactions inflammatoires, réponses immunitaires… A la différence d’autres thérapies les effets secondaires, inconnus, persisteront bien après le traitement…</a:t>
            </a:r>
          </a:p>
          <a:p>
            <a:r>
              <a:rPr lang="fr-FR" dirty="0"/>
              <a:t>Nombreux virus vecteurs à utiliser pour les 750 muscles humains (~40% masse corporelle)</a:t>
            </a:r>
          </a:p>
          <a:p>
            <a:r>
              <a:rPr lang="fr-FR" dirty="0"/>
              <a:t>Tous les muscles n’absorbent pas aussi bien les vecteurs, on pourra améliorer la pénétration pur les membres mais pas forcément pour le reste du corps</a:t>
            </a:r>
          </a:p>
          <a:p>
            <a:r>
              <a:rPr lang="fr-FR" dirty="0"/>
              <a:t>La thérapie nécessite un muscle vivant, elle réduit la progression, mais ne régénère pas un muscle disparu</a:t>
            </a:r>
            <a:r>
              <a:rPr lang="fr-FR" dirty="0" smtClean="0"/>
              <a:t>…</a:t>
            </a:r>
          </a:p>
          <a:p>
            <a:pPr marL="0" indent="0">
              <a:buNone/>
            </a:pPr>
            <a:endParaRPr lang="fr-FR" sz="2100" dirty="0" smtClean="0"/>
          </a:p>
          <a:p>
            <a:pPr marL="0" indent="0">
              <a:buNone/>
            </a:pPr>
            <a:r>
              <a:rPr lang="fr-FR" sz="2100" dirty="0" smtClean="0"/>
              <a:t>Cf. </a:t>
            </a:r>
            <a:r>
              <a:rPr lang="fr-FR" sz="2100" u="sng" dirty="0">
                <a:hlinkClick r:id="rId3"/>
              </a:rPr>
              <a:t>http://www.exonskipping.nl/whats-hot/blog-crispr-technology/</a:t>
            </a:r>
            <a:r>
              <a:rPr lang="fr-FR" sz="2100" dirty="0"/>
              <a:t> </a:t>
            </a:r>
            <a:endParaRPr lang="en-US" sz="2100" dirty="0"/>
          </a:p>
        </p:txBody>
      </p:sp>
    </p:spTree>
    <p:extLst>
      <p:ext uri="{BB962C8B-B14F-4D97-AF65-F5344CB8AC3E}">
        <p14:creationId xmlns:p14="http://schemas.microsoft.com/office/powerpoint/2010/main" val="3948166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dirty="0"/>
              <a:t>Métaphores, communication et rhétorique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13732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lstStyle/>
          <a:p>
            <a:r>
              <a:rPr lang="fr-FR" b="1" dirty="0"/>
              <a:t>Quelques métaphores trompeuses</a:t>
            </a:r>
          </a:p>
        </p:txBody>
      </p:sp>
      <p:sp>
        <p:nvSpPr>
          <p:cNvPr id="4" name="Espace réservé du numéro de diapositive 3"/>
          <p:cNvSpPr>
            <a:spLocks noGrp="1"/>
          </p:cNvSpPr>
          <p:nvPr>
            <p:ph type="sldNum" sz="quarter" idx="12"/>
          </p:nvPr>
        </p:nvSpPr>
        <p:spPr>
          <a:xfrm>
            <a:off x="6553200" y="6356350"/>
            <a:ext cx="2133600" cy="365125"/>
          </a:xfrm>
        </p:spPr>
        <p:txBody>
          <a:bodyPr/>
          <a:lstStyle/>
          <a:p>
            <a:fld id="{C0E76856-4982-42DE-A99B-EC985B810580}" type="slidenum">
              <a:rPr lang="en-US" smtClean="0"/>
              <a:t>69</a:t>
            </a:fld>
            <a:endParaRPr lang="en-US" dirty="0"/>
          </a:p>
        </p:txBody>
      </p:sp>
      <p:pic>
        <p:nvPicPr>
          <p:cNvPr id="5"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412776"/>
            <a:ext cx="1018536" cy="1018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Résultat de recherche d'images pour &quot;photo missil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664" y="5886563"/>
            <a:ext cx="1276351" cy="895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Résultat de recherche d'images pour &quot;photo missil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894" y="4459414"/>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9098" y="4397799"/>
            <a:ext cx="1300317" cy="78019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899592" y="1484784"/>
            <a:ext cx="2770372" cy="923330"/>
          </a:xfrm>
          <a:prstGeom prst="rect">
            <a:avLst/>
          </a:prstGeom>
          <a:noFill/>
        </p:spPr>
        <p:txBody>
          <a:bodyPr wrap="none" rtlCol="0">
            <a:spAutoFit/>
          </a:bodyPr>
          <a:lstStyle/>
          <a:p>
            <a:r>
              <a:rPr lang="en-US" dirty="0"/>
              <a:t>SDN (</a:t>
            </a:r>
            <a:r>
              <a:rPr lang="en-US" dirty="0" err="1"/>
              <a:t>ciseaux</a:t>
            </a:r>
            <a:r>
              <a:rPr lang="en-US" dirty="0"/>
              <a:t> </a:t>
            </a:r>
            <a:r>
              <a:rPr lang="en-US" dirty="0" err="1"/>
              <a:t>moléculaires</a:t>
            </a:r>
            <a:r>
              <a:rPr lang="en-US" dirty="0"/>
              <a:t>): </a:t>
            </a:r>
          </a:p>
          <a:p>
            <a:r>
              <a:rPr lang="en-US" dirty="0"/>
              <a:t>ne </a:t>
            </a:r>
            <a:r>
              <a:rPr lang="en-US" dirty="0" err="1"/>
              <a:t>prévoyez</a:t>
            </a:r>
            <a:r>
              <a:rPr lang="en-US" dirty="0"/>
              <a:t> pas </a:t>
            </a:r>
            <a:r>
              <a:rPr lang="en-US" dirty="0" err="1"/>
              <a:t>une</a:t>
            </a:r>
            <a:r>
              <a:rPr lang="en-US" dirty="0"/>
              <a:t> coupe </a:t>
            </a:r>
          </a:p>
          <a:p>
            <a:r>
              <a:rPr lang="en-US" dirty="0"/>
              <a:t>unique et </a:t>
            </a:r>
            <a:r>
              <a:rPr lang="en-US" dirty="0" err="1"/>
              <a:t>précise</a:t>
            </a:r>
            <a:r>
              <a:rPr lang="en-US" dirty="0"/>
              <a:t>  </a:t>
            </a:r>
          </a:p>
        </p:txBody>
      </p:sp>
      <p:sp>
        <p:nvSpPr>
          <p:cNvPr id="10" name="ZoneTexte 9"/>
          <p:cNvSpPr txBox="1"/>
          <p:nvPr/>
        </p:nvSpPr>
        <p:spPr>
          <a:xfrm>
            <a:off x="5076056" y="1268760"/>
            <a:ext cx="3096344" cy="1477328"/>
          </a:xfrm>
          <a:prstGeom prst="rect">
            <a:avLst/>
          </a:prstGeom>
          <a:noFill/>
        </p:spPr>
        <p:txBody>
          <a:bodyPr wrap="square" rtlCol="0">
            <a:spAutoFit/>
          </a:bodyPr>
          <a:lstStyle/>
          <a:p>
            <a:r>
              <a:rPr lang="fr-FR" dirty="0"/>
              <a:t>Mais plutôt une série de découpes (avec de petits </a:t>
            </a:r>
          </a:p>
          <a:p>
            <a:r>
              <a:rPr lang="fr-FR" dirty="0"/>
              <a:t>morceaux à rabouter </a:t>
            </a:r>
          </a:p>
          <a:p>
            <a:r>
              <a:rPr lang="fr-FR" dirty="0"/>
              <a:t>par un mécanisme de réparation incontrôlé)</a:t>
            </a:r>
          </a:p>
        </p:txBody>
      </p:sp>
      <p:sp>
        <p:nvSpPr>
          <p:cNvPr id="11" name="ZoneTexte 10"/>
          <p:cNvSpPr txBox="1"/>
          <p:nvPr/>
        </p:nvSpPr>
        <p:spPr>
          <a:xfrm>
            <a:off x="57340" y="6075063"/>
            <a:ext cx="3623108" cy="646331"/>
          </a:xfrm>
          <a:prstGeom prst="rect">
            <a:avLst/>
          </a:prstGeom>
          <a:noFill/>
        </p:spPr>
        <p:txBody>
          <a:bodyPr wrap="none" rtlCol="0">
            <a:spAutoFit/>
          </a:bodyPr>
          <a:lstStyle/>
          <a:p>
            <a:r>
              <a:rPr lang="fr-FR" b="1" dirty="0">
                <a:solidFill>
                  <a:srgbClr val="FF0000"/>
                </a:solidFill>
              </a:rPr>
              <a:t>Mutagénèse ciblée : n’imaginez pas </a:t>
            </a:r>
          </a:p>
          <a:p>
            <a:r>
              <a:rPr lang="fr-FR" b="1" dirty="0">
                <a:solidFill>
                  <a:srgbClr val="FF0000"/>
                </a:solidFill>
              </a:rPr>
              <a:t>un ‘one </a:t>
            </a:r>
            <a:r>
              <a:rPr lang="fr-FR" b="1" dirty="0" err="1">
                <a:solidFill>
                  <a:srgbClr val="FF0000"/>
                </a:solidFill>
              </a:rPr>
              <a:t>shot</a:t>
            </a:r>
            <a:r>
              <a:rPr lang="fr-FR" b="1" dirty="0">
                <a:solidFill>
                  <a:srgbClr val="FF0000"/>
                </a:solidFill>
              </a:rPr>
              <a:t>’</a:t>
            </a:r>
          </a:p>
        </p:txBody>
      </p:sp>
      <p:sp>
        <p:nvSpPr>
          <p:cNvPr id="12" name="ZoneTexte 11"/>
          <p:cNvSpPr txBox="1"/>
          <p:nvPr/>
        </p:nvSpPr>
        <p:spPr>
          <a:xfrm>
            <a:off x="3995936" y="4797152"/>
            <a:ext cx="1285288" cy="369332"/>
          </a:xfrm>
          <a:prstGeom prst="rect">
            <a:avLst/>
          </a:prstGeom>
          <a:noFill/>
        </p:spPr>
        <p:txBody>
          <a:bodyPr wrap="none" rtlCol="0">
            <a:spAutoFit/>
          </a:bodyPr>
          <a:lstStyle/>
          <a:p>
            <a:r>
              <a:rPr lang="fr-FR" b="1" dirty="0">
                <a:solidFill>
                  <a:srgbClr val="FF0000"/>
                </a:solidFill>
              </a:rPr>
              <a:t>Mais plutôt</a:t>
            </a:r>
          </a:p>
        </p:txBody>
      </p:sp>
      <p:sp>
        <p:nvSpPr>
          <p:cNvPr id="13" name="ZoneTexte 12"/>
          <p:cNvSpPr txBox="1"/>
          <p:nvPr/>
        </p:nvSpPr>
        <p:spPr>
          <a:xfrm>
            <a:off x="4860032" y="5229200"/>
            <a:ext cx="2808312" cy="1754327"/>
          </a:xfrm>
          <a:prstGeom prst="rect">
            <a:avLst/>
          </a:prstGeom>
          <a:noFill/>
        </p:spPr>
        <p:txBody>
          <a:bodyPr wrap="square" rtlCol="0">
            <a:spAutoFit/>
          </a:bodyPr>
          <a:lstStyle/>
          <a:p>
            <a:r>
              <a:rPr lang="fr-FR" b="1" dirty="0">
                <a:solidFill>
                  <a:srgbClr val="FF0000"/>
                </a:solidFill>
              </a:rPr>
              <a:t>En raison de la </a:t>
            </a:r>
          </a:p>
          <a:p>
            <a:r>
              <a:rPr lang="fr-FR" b="1" dirty="0">
                <a:solidFill>
                  <a:srgbClr val="FF0000"/>
                </a:solidFill>
              </a:rPr>
              <a:t>“vectorisation”, des ciseaux moléculaires et d’autres réactifs </a:t>
            </a:r>
          </a:p>
          <a:p>
            <a:r>
              <a:rPr lang="fr-FR" b="1" dirty="0">
                <a:solidFill>
                  <a:srgbClr val="FF0000"/>
                </a:solidFill>
              </a:rPr>
              <a:t>n</a:t>
            </a:r>
            <a:r>
              <a:rPr lang="fr-FR" b="1">
                <a:solidFill>
                  <a:srgbClr val="FF0000"/>
                </a:solidFill>
              </a:rPr>
              <a:t>écessaires </a:t>
            </a:r>
            <a:r>
              <a:rPr lang="fr-FR" b="1" dirty="0">
                <a:solidFill>
                  <a:srgbClr val="FF0000"/>
                </a:solidFill>
              </a:rPr>
              <a:t>aux modifications du génome</a:t>
            </a:r>
          </a:p>
        </p:txBody>
      </p:sp>
      <p:sp>
        <p:nvSpPr>
          <p:cNvPr id="14" name="ZoneTexte 13"/>
          <p:cNvSpPr txBox="1"/>
          <p:nvPr/>
        </p:nvSpPr>
        <p:spPr>
          <a:xfrm>
            <a:off x="6827459" y="4397799"/>
            <a:ext cx="1069011" cy="923330"/>
          </a:xfrm>
          <a:prstGeom prst="rect">
            <a:avLst/>
          </a:prstGeom>
          <a:noFill/>
        </p:spPr>
        <p:txBody>
          <a:bodyPr wrap="none" rtlCol="0">
            <a:spAutoFit/>
          </a:bodyPr>
          <a:lstStyle/>
          <a:p>
            <a:r>
              <a:rPr lang="fr-FR" b="1" dirty="0">
                <a:solidFill>
                  <a:srgbClr val="FF0000"/>
                </a:solidFill>
              </a:rPr>
              <a:t>Donnant </a:t>
            </a:r>
          </a:p>
          <a:p>
            <a:r>
              <a:rPr lang="fr-FR" b="1" dirty="0">
                <a:solidFill>
                  <a:srgbClr val="FF0000"/>
                </a:solidFill>
              </a:rPr>
              <a:t>des </a:t>
            </a:r>
          </a:p>
          <a:p>
            <a:r>
              <a:rPr lang="fr-FR" b="1" dirty="0">
                <a:solidFill>
                  <a:srgbClr val="FF0000"/>
                </a:solidFill>
              </a:rPr>
              <a:t>cellules </a:t>
            </a:r>
          </a:p>
        </p:txBody>
      </p:sp>
      <p:pic>
        <p:nvPicPr>
          <p:cNvPr id="15" name="Picture 14" descr="Résultat de recherche d'images pour &quot;photo bulldozer ruines&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0627" y="5705433"/>
            <a:ext cx="1480025" cy="1108591"/>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0" y="2348880"/>
            <a:ext cx="3506088" cy="1200329"/>
          </a:xfrm>
          <a:prstGeom prst="rect">
            <a:avLst/>
          </a:prstGeom>
          <a:noFill/>
        </p:spPr>
        <p:txBody>
          <a:bodyPr wrap="none" rtlCol="0">
            <a:spAutoFit/>
          </a:bodyPr>
          <a:lstStyle/>
          <a:p>
            <a:r>
              <a:rPr lang="en-US" dirty="0">
                <a:solidFill>
                  <a:schemeClr val="accent2"/>
                </a:solidFill>
              </a:rPr>
              <a:t>Edition du </a:t>
            </a:r>
            <a:r>
              <a:rPr lang="en-US" dirty="0" err="1">
                <a:solidFill>
                  <a:schemeClr val="accent2"/>
                </a:solidFill>
              </a:rPr>
              <a:t>génome</a:t>
            </a:r>
            <a:r>
              <a:rPr lang="en-US" dirty="0">
                <a:solidFill>
                  <a:schemeClr val="accent2"/>
                </a:solidFill>
              </a:rPr>
              <a:t>… </a:t>
            </a:r>
            <a:r>
              <a:rPr lang="en-US" dirty="0" err="1">
                <a:solidFill>
                  <a:schemeClr val="accent2"/>
                </a:solidFill>
              </a:rPr>
              <a:t>Vous</a:t>
            </a:r>
            <a:r>
              <a:rPr lang="en-US" dirty="0">
                <a:solidFill>
                  <a:schemeClr val="accent2"/>
                </a:solidFill>
              </a:rPr>
              <a:t> </a:t>
            </a:r>
            <a:r>
              <a:rPr lang="en-US" dirty="0" err="1">
                <a:solidFill>
                  <a:schemeClr val="accent2"/>
                </a:solidFill>
              </a:rPr>
              <a:t>attendez</a:t>
            </a:r>
            <a:r>
              <a:rPr lang="en-US" dirty="0">
                <a:solidFill>
                  <a:schemeClr val="accent2"/>
                </a:solidFill>
              </a:rPr>
              <a:t> </a:t>
            </a:r>
          </a:p>
          <a:p>
            <a:r>
              <a:rPr lang="en-US" dirty="0" err="1">
                <a:solidFill>
                  <a:schemeClr val="accent2"/>
                </a:solidFill>
              </a:rPr>
              <a:t>vous</a:t>
            </a:r>
            <a:r>
              <a:rPr lang="en-US" dirty="0">
                <a:solidFill>
                  <a:schemeClr val="accent2"/>
                </a:solidFill>
              </a:rPr>
              <a:t> </a:t>
            </a:r>
            <a:r>
              <a:rPr lang="en-US" dirty="0" err="1">
                <a:solidFill>
                  <a:schemeClr val="accent2"/>
                </a:solidFill>
              </a:rPr>
              <a:t>à</a:t>
            </a:r>
            <a:r>
              <a:rPr lang="en-US" dirty="0">
                <a:solidFill>
                  <a:schemeClr val="accent2"/>
                </a:solidFill>
              </a:rPr>
              <a:t> </a:t>
            </a:r>
            <a:r>
              <a:rPr lang="en-US" dirty="0" err="1">
                <a:solidFill>
                  <a:schemeClr val="accent2"/>
                </a:solidFill>
              </a:rPr>
              <a:t>une</a:t>
            </a:r>
            <a:r>
              <a:rPr lang="en-US" dirty="0">
                <a:solidFill>
                  <a:schemeClr val="accent2"/>
                </a:solidFill>
              </a:rPr>
              <a:t> </a:t>
            </a:r>
            <a:r>
              <a:rPr lang="en-US" dirty="0" err="1">
                <a:solidFill>
                  <a:schemeClr val="accent2"/>
                </a:solidFill>
              </a:rPr>
              <a:t>écriture</a:t>
            </a:r>
            <a:r>
              <a:rPr lang="en-US" dirty="0">
                <a:solidFill>
                  <a:schemeClr val="accent2"/>
                </a:solidFill>
              </a:rPr>
              <a:t> </a:t>
            </a:r>
          </a:p>
          <a:p>
            <a:r>
              <a:rPr lang="en-US" dirty="0" err="1">
                <a:solidFill>
                  <a:schemeClr val="accent2"/>
                </a:solidFill>
              </a:rPr>
              <a:t>Électronique</a:t>
            </a:r>
            <a:r>
              <a:rPr lang="en-US" dirty="0">
                <a:solidFill>
                  <a:schemeClr val="accent2"/>
                </a:solidFill>
              </a:rPr>
              <a:t> de </a:t>
            </a:r>
            <a:r>
              <a:rPr lang="en-US" dirty="0" err="1">
                <a:solidFill>
                  <a:schemeClr val="accent2"/>
                </a:solidFill>
              </a:rPr>
              <a:t>langues</a:t>
            </a:r>
            <a:r>
              <a:rPr lang="en-US" dirty="0">
                <a:solidFill>
                  <a:schemeClr val="accent2"/>
                </a:solidFill>
              </a:rPr>
              <a:t> </a:t>
            </a:r>
          </a:p>
          <a:p>
            <a:r>
              <a:rPr lang="en-US" dirty="0" err="1">
                <a:solidFill>
                  <a:schemeClr val="accent2"/>
                </a:solidFill>
              </a:rPr>
              <a:t>Connues</a:t>
            </a:r>
            <a:r>
              <a:rPr lang="en-US" dirty="0">
                <a:solidFill>
                  <a:schemeClr val="accent2"/>
                </a:solidFill>
              </a:rPr>
              <a:t> ? </a:t>
            </a:r>
          </a:p>
        </p:txBody>
      </p:sp>
      <p:pic>
        <p:nvPicPr>
          <p:cNvPr id="17" name="Picture 16"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2708920"/>
            <a:ext cx="1599131" cy="80943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3923928" y="2636912"/>
            <a:ext cx="2623284" cy="1200329"/>
          </a:xfrm>
          <a:prstGeom prst="rect">
            <a:avLst/>
          </a:prstGeom>
          <a:noFill/>
        </p:spPr>
        <p:txBody>
          <a:bodyPr wrap="none" rtlCol="0">
            <a:spAutoFit/>
          </a:bodyPr>
          <a:lstStyle/>
          <a:p>
            <a:r>
              <a:rPr lang="en-US" dirty="0" err="1">
                <a:solidFill>
                  <a:srgbClr val="C0504D"/>
                </a:solidFill>
              </a:rPr>
              <a:t>Ce</a:t>
            </a:r>
            <a:r>
              <a:rPr lang="en-US" dirty="0">
                <a:solidFill>
                  <a:srgbClr val="C0504D"/>
                </a:solidFill>
              </a:rPr>
              <a:t> </a:t>
            </a:r>
            <a:r>
              <a:rPr lang="en-US" dirty="0" err="1">
                <a:solidFill>
                  <a:srgbClr val="C0504D"/>
                </a:solidFill>
              </a:rPr>
              <a:t>que</a:t>
            </a:r>
            <a:r>
              <a:rPr lang="en-US" dirty="0">
                <a:solidFill>
                  <a:srgbClr val="C0504D"/>
                </a:solidFill>
              </a:rPr>
              <a:t> </a:t>
            </a:r>
            <a:r>
              <a:rPr lang="en-US" dirty="0" err="1">
                <a:solidFill>
                  <a:srgbClr val="C0504D"/>
                </a:solidFill>
              </a:rPr>
              <a:t>vous</a:t>
            </a:r>
            <a:r>
              <a:rPr lang="en-US" dirty="0">
                <a:solidFill>
                  <a:srgbClr val="C0504D"/>
                </a:solidFill>
              </a:rPr>
              <a:t> </a:t>
            </a:r>
            <a:r>
              <a:rPr lang="en-US" dirty="0" err="1">
                <a:solidFill>
                  <a:srgbClr val="C0504D"/>
                </a:solidFill>
              </a:rPr>
              <a:t>avez</a:t>
            </a:r>
            <a:r>
              <a:rPr lang="en-US" dirty="0">
                <a:solidFill>
                  <a:srgbClr val="C0504D"/>
                </a:solidFill>
              </a:rPr>
              <a:t> </a:t>
            </a:r>
          </a:p>
          <a:p>
            <a:r>
              <a:rPr lang="en-US" dirty="0" err="1">
                <a:solidFill>
                  <a:srgbClr val="C0504D"/>
                </a:solidFill>
              </a:rPr>
              <a:t>Effectivement</a:t>
            </a:r>
            <a:r>
              <a:rPr lang="en-US" dirty="0">
                <a:solidFill>
                  <a:srgbClr val="C0504D"/>
                </a:solidFill>
              </a:rPr>
              <a:t> </a:t>
            </a:r>
            <a:r>
              <a:rPr lang="en-US" dirty="0" err="1">
                <a:solidFill>
                  <a:srgbClr val="C0504D"/>
                </a:solidFill>
              </a:rPr>
              <a:t>à</a:t>
            </a:r>
            <a:r>
              <a:rPr lang="en-US" dirty="0">
                <a:solidFill>
                  <a:srgbClr val="C0504D"/>
                </a:solidFill>
              </a:rPr>
              <a:t> </a:t>
            </a:r>
            <a:r>
              <a:rPr lang="en-US" dirty="0" err="1">
                <a:solidFill>
                  <a:srgbClr val="C0504D"/>
                </a:solidFill>
              </a:rPr>
              <a:t>éditer</a:t>
            </a:r>
            <a:r>
              <a:rPr lang="en-US" dirty="0">
                <a:solidFill>
                  <a:srgbClr val="C0504D"/>
                </a:solidFill>
              </a:rPr>
              <a:t>: un </a:t>
            </a:r>
          </a:p>
          <a:p>
            <a:r>
              <a:rPr lang="en-US" dirty="0" err="1">
                <a:solidFill>
                  <a:srgbClr val="C0504D"/>
                </a:solidFill>
              </a:rPr>
              <a:t>manuscrit</a:t>
            </a:r>
            <a:r>
              <a:rPr lang="en-US" dirty="0">
                <a:solidFill>
                  <a:srgbClr val="C0504D"/>
                </a:solidFill>
              </a:rPr>
              <a:t> entre </a:t>
            </a:r>
            <a:r>
              <a:rPr lang="en-US" dirty="0" err="1">
                <a:solidFill>
                  <a:srgbClr val="C0504D"/>
                </a:solidFill>
              </a:rPr>
              <a:t>langues</a:t>
            </a:r>
            <a:r>
              <a:rPr lang="en-US" dirty="0">
                <a:solidFill>
                  <a:srgbClr val="C0504D"/>
                </a:solidFill>
              </a:rPr>
              <a:t> </a:t>
            </a:r>
          </a:p>
          <a:p>
            <a:r>
              <a:rPr lang="en-US" dirty="0" err="1">
                <a:solidFill>
                  <a:srgbClr val="C0504D"/>
                </a:solidFill>
              </a:rPr>
              <a:t>inconnues</a:t>
            </a:r>
            <a:r>
              <a:rPr lang="en-US" dirty="0">
                <a:solidFill>
                  <a:srgbClr val="C0504D"/>
                </a:solidFill>
              </a:rPr>
              <a:t> </a:t>
            </a:r>
          </a:p>
        </p:txBody>
      </p:sp>
      <p:pic>
        <p:nvPicPr>
          <p:cNvPr id="19" name="Picture 18"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2708920"/>
            <a:ext cx="980719" cy="75535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7500627" y="2852936"/>
            <a:ext cx="570990" cy="369332"/>
          </a:xfrm>
          <a:prstGeom prst="rect">
            <a:avLst/>
          </a:prstGeom>
          <a:noFill/>
        </p:spPr>
        <p:txBody>
          <a:bodyPr wrap="none" rtlCol="0">
            <a:spAutoFit/>
          </a:bodyPr>
          <a:lstStyle/>
          <a:p>
            <a:r>
              <a:rPr lang="en-US" dirty="0">
                <a:solidFill>
                  <a:srgbClr val="C0504D"/>
                </a:solidFill>
              </a:rPr>
              <a:t>plus</a:t>
            </a:r>
          </a:p>
        </p:txBody>
      </p:sp>
      <p:pic>
        <p:nvPicPr>
          <p:cNvPr id="21" name="Picture 20" descr="Vieux hiéroglyphes de l Egyp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4788" y="2636912"/>
            <a:ext cx="1084254" cy="721029"/>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30765" y="3429000"/>
            <a:ext cx="3218317" cy="369332"/>
          </a:xfrm>
          <a:prstGeom prst="rect">
            <a:avLst/>
          </a:prstGeom>
          <a:noFill/>
        </p:spPr>
        <p:txBody>
          <a:bodyPr wrap="none" rtlCol="0">
            <a:spAutoFit/>
          </a:bodyPr>
          <a:lstStyle/>
          <a:p>
            <a:r>
              <a:rPr lang="fr-FR" b="1" dirty="0">
                <a:solidFill>
                  <a:schemeClr val="tx2"/>
                </a:solidFill>
              </a:rPr>
              <a:t>La modification précise promise</a:t>
            </a:r>
          </a:p>
        </p:txBody>
      </p:sp>
      <p:pic>
        <p:nvPicPr>
          <p:cNvPr id="23" name="Picture 26"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789040"/>
            <a:ext cx="2254373" cy="90926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1691680" y="4581128"/>
            <a:ext cx="2714461" cy="1200329"/>
          </a:xfrm>
          <a:prstGeom prst="rect">
            <a:avLst/>
          </a:prstGeom>
          <a:noFill/>
        </p:spPr>
        <p:txBody>
          <a:bodyPr wrap="none" rtlCol="0">
            <a:spAutoFit/>
          </a:bodyPr>
          <a:lstStyle/>
          <a:p>
            <a:r>
              <a:rPr lang="fr-CA" b="1" dirty="0">
                <a:solidFill>
                  <a:srgbClr val="1F497D"/>
                </a:solidFill>
              </a:rPr>
              <a:t>Les ‘hors cibles’ obtenus</a:t>
            </a:r>
          </a:p>
          <a:p>
            <a:r>
              <a:rPr lang="fr-CA" b="1" dirty="0">
                <a:solidFill>
                  <a:srgbClr val="1F497D"/>
                </a:solidFill>
              </a:rPr>
              <a:t>en raison</a:t>
            </a:r>
          </a:p>
          <a:p>
            <a:r>
              <a:rPr lang="fr-CA" b="1" dirty="0">
                <a:solidFill>
                  <a:srgbClr val="1F497D"/>
                </a:solidFill>
              </a:rPr>
              <a:t>d’effets ‘ricochets’ dus aux</a:t>
            </a:r>
          </a:p>
          <a:p>
            <a:r>
              <a:rPr lang="fr-CA" b="1" dirty="0">
                <a:solidFill>
                  <a:srgbClr val="1F497D"/>
                </a:solidFill>
              </a:rPr>
              <a:t>homologies de séquence</a:t>
            </a:r>
          </a:p>
        </p:txBody>
      </p:sp>
      <p:pic>
        <p:nvPicPr>
          <p:cNvPr id="25" name="Picture 4"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6649" y="1196752"/>
            <a:ext cx="1209576" cy="11934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8" y="4725144"/>
            <a:ext cx="1582719" cy="96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74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448" y="127432"/>
            <a:ext cx="8229600" cy="1143000"/>
          </a:xfrm>
        </p:spPr>
        <p:txBody>
          <a:bodyPr>
            <a:noAutofit/>
          </a:bodyPr>
          <a:lstStyle/>
          <a:p>
            <a:r>
              <a:rPr lang="fr-FR" sz="3600" dirty="0"/>
              <a:t>Unité </a:t>
            </a:r>
            <a:r>
              <a:rPr lang="fr-FR" sz="3600" dirty="0" err="1"/>
              <a:t>transcriptionnelle</a:t>
            </a:r>
            <a:r>
              <a:rPr lang="fr-FR" sz="3600" dirty="0"/>
              <a:t> </a:t>
            </a:r>
            <a:r>
              <a:rPr lang="fr-FR" sz="3600" dirty="0" smtClean="0"/>
              <a:t>eucaryote : </a:t>
            </a:r>
            <a:br>
              <a:rPr lang="fr-FR" sz="3600" dirty="0" smtClean="0"/>
            </a:br>
            <a:r>
              <a:rPr lang="fr-FR" sz="3600" dirty="0" smtClean="0"/>
              <a:t>bien plus complexe...</a:t>
            </a:r>
            <a:endParaRPr lang="fr-FR" sz="3600"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0E76856-4982-42DE-A99B-EC985B810580}" type="slidenum">
              <a:rPr lang="en-US" smtClean="0"/>
              <a:t>7</a:t>
            </a:fld>
            <a:endParaRPr lang="en-US"/>
          </a:p>
        </p:txBody>
      </p:sp>
      <p:pic>
        <p:nvPicPr>
          <p:cNvPr id="1026" name="Picture 2" descr="https://www.nature.com/nature/journal/v424/n6945/images/nature01763-f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432"/>
            <a:ext cx="9036496" cy="558756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419872" y="6488668"/>
            <a:ext cx="2820516" cy="369332"/>
          </a:xfrm>
          <a:prstGeom prst="rect">
            <a:avLst/>
          </a:prstGeom>
          <a:noFill/>
        </p:spPr>
        <p:txBody>
          <a:bodyPr wrap="none" rtlCol="0">
            <a:spAutoFit/>
          </a:bodyPr>
          <a:lstStyle/>
          <a:p>
            <a:r>
              <a:rPr lang="fr-FR" dirty="0" err="1"/>
              <a:t>Levine</a:t>
            </a:r>
            <a:r>
              <a:rPr lang="fr-FR" dirty="0"/>
              <a:t> et </a:t>
            </a:r>
            <a:r>
              <a:rPr lang="fr-FR" dirty="0" err="1"/>
              <a:t>Tjian</a:t>
            </a:r>
            <a:r>
              <a:rPr lang="fr-FR" dirty="0"/>
              <a:t> Nature, 2003</a:t>
            </a:r>
          </a:p>
        </p:txBody>
      </p:sp>
    </p:spTree>
    <p:extLst>
      <p:ext uri="{BB962C8B-B14F-4D97-AF65-F5344CB8AC3E}">
        <p14:creationId xmlns:p14="http://schemas.microsoft.com/office/powerpoint/2010/main" val="3687953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16632"/>
            <a:ext cx="8229600" cy="1143000"/>
          </a:xfrm>
        </p:spPr>
        <p:txBody>
          <a:bodyPr>
            <a:normAutofit/>
          </a:bodyPr>
          <a:lstStyle/>
          <a:p>
            <a:r>
              <a:rPr lang="fr-FR" sz="2400" b="1" dirty="0"/>
              <a:t>Pour un questionnement éthique du débat autour des nouvelles techniques de modification du génome</a:t>
            </a:r>
          </a:p>
        </p:txBody>
      </p:sp>
      <p:sp>
        <p:nvSpPr>
          <p:cNvPr id="3" name="Espace réservé du contenu 2"/>
          <p:cNvSpPr>
            <a:spLocks noGrp="1"/>
          </p:cNvSpPr>
          <p:nvPr>
            <p:ph idx="1"/>
          </p:nvPr>
        </p:nvSpPr>
        <p:spPr>
          <a:xfrm>
            <a:off x="457200" y="1600200"/>
            <a:ext cx="8686800" cy="4997151"/>
          </a:xfrm>
        </p:spPr>
        <p:txBody>
          <a:bodyPr>
            <a:normAutofit fontScale="62500" lnSpcReduction="20000"/>
          </a:bodyPr>
          <a:lstStyle/>
          <a:p>
            <a:r>
              <a:rPr lang="fr-FR" dirty="0"/>
              <a:t>Une confusion entretenue entre science et innovation, scientifique et expert,</a:t>
            </a:r>
          </a:p>
          <a:p>
            <a:r>
              <a:rPr lang="fr-FR" dirty="0"/>
              <a:t>Une bataille sémantique et rhétorique quant à la nature et une tentative d’accaparement, une privatisation de la notion d’intérêt général</a:t>
            </a:r>
            <a:r>
              <a:rPr lang="mr-IN" dirty="0"/>
              <a:t>…</a:t>
            </a:r>
            <a:endParaRPr lang="fr-FR" dirty="0"/>
          </a:p>
          <a:p>
            <a:r>
              <a:rPr lang="fr-FR" dirty="0"/>
              <a:t>Une notion quasiment inconnue parmi les experts : le lien d’intérêt (dont l’institutionnel), et la nécessité de neutralité et de transparence,</a:t>
            </a:r>
          </a:p>
          <a:p>
            <a:r>
              <a:rPr lang="fr-FR" dirty="0"/>
              <a:t>Une condescendance de certains experts vis-à-vis des profanes et politiques qui ne suivent pas leur avis,</a:t>
            </a:r>
          </a:p>
          <a:p>
            <a:r>
              <a:rPr lang="fr-FR" dirty="0"/>
              <a:t>Une approche par le comment technologique, pas du pourquoi</a:t>
            </a:r>
          </a:p>
          <a:p>
            <a:r>
              <a:rPr lang="fr-FR" dirty="0"/>
              <a:t>Des limitations techniques ne favorisant pas la diversité agricole ni la biodiversité ordinaire,</a:t>
            </a:r>
          </a:p>
          <a:p>
            <a:r>
              <a:rPr lang="fr-FR" dirty="0"/>
              <a:t>Des chartes d’éthique inconnues et inappliquées</a:t>
            </a:r>
            <a:r>
              <a:rPr lang="mr-IN" dirty="0"/>
              <a:t>…</a:t>
            </a:r>
            <a:endParaRPr lang="fr-FR" dirty="0"/>
          </a:p>
          <a:p>
            <a:pPr marL="0" indent="0" algn="ctr">
              <a:buNone/>
            </a:pPr>
            <a:endParaRPr lang="fr-FR" b="1" dirty="0"/>
          </a:p>
          <a:p>
            <a:pPr marL="0" indent="0" algn="ctr">
              <a:buNone/>
            </a:pPr>
            <a:r>
              <a:rPr lang="fr-FR" b="1" dirty="0"/>
              <a:t>Ces NTMGE : une nouvelle étape pour une agriculture intensive, affectant la biodiversité locale et distante, subventionnée et écrasant les agricultures locales et diversifiées? Un nouvel exemple de collusion d’administrations, de politiques sur des choix que doivent valider quelques scientifiques et de politisation de la science autant que de </a:t>
            </a:r>
            <a:r>
              <a:rPr lang="fr-FR" b="1" dirty="0" err="1"/>
              <a:t>scientisation</a:t>
            </a:r>
            <a:r>
              <a:rPr lang="fr-FR" b="1" dirty="0"/>
              <a:t> de la politique</a:t>
            </a:r>
            <a:r>
              <a:rPr lang="mr-IN" b="1" dirty="0"/>
              <a:t>…</a:t>
            </a:r>
            <a:endParaRPr lang="fr-FR" b="1" dirty="0"/>
          </a:p>
        </p:txBody>
      </p:sp>
    </p:spTree>
    <p:extLst>
      <p:ext uri="{BB962C8B-B14F-4D97-AF65-F5344CB8AC3E}">
        <p14:creationId xmlns:p14="http://schemas.microsoft.com/office/powerpoint/2010/main" val="496246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conclusion</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159365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contenu 2"/>
          <p:cNvSpPr>
            <a:spLocks noGrp="1"/>
          </p:cNvSpPr>
          <p:nvPr>
            <p:ph idx="1"/>
          </p:nvPr>
        </p:nvSpPr>
        <p:spPr/>
        <p:txBody>
          <a:bodyPr>
            <a:normAutofit lnSpcReduction="10000"/>
          </a:bodyPr>
          <a:lstStyle/>
          <a:p>
            <a:r>
              <a:rPr lang="fr-FR" dirty="0"/>
              <a:t>Les produits NTGME sont-ils des OGM?</a:t>
            </a:r>
          </a:p>
          <a:p>
            <a:r>
              <a:rPr lang="fr-FR" dirty="0"/>
              <a:t>Pourquoi il est préférable de continuer avec le système existant par ailleurs incomplet (aucune évaluation des modifications </a:t>
            </a:r>
            <a:r>
              <a:rPr lang="fr-FR" dirty="0" err="1"/>
              <a:t>épigénomiques</a:t>
            </a:r>
            <a:r>
              <a:rPr lang="fr-FR" dirty="0"/>
              <a:t>, surveillance générale post-commercialisation, disponibilité d’experts, coûts)</a:t>
            </a:r>
          </a:p>
          <a:p>
            <a:r>
              <a:rPr lang="fr-FR" dirty="0"/>
              <a:t>Les produits NTMGE sont-ils détectables et la technique d’origine identifiable?</a:t>
            </a:r>
          </a:p>
          <a:p>
            <a:endParaRPr lang="fr-FR" dirty="0"/>
          </a:p>
        </p:txBody>
      </p:sp>
    </p:spTree>
    <p:extLst>
      <p:ext uri="{BB962C8B-B14F-4D97-AF65-F5344CB8AC3E}">
        <p14:creationId xmlns:p14="http://schemas.microsoft.com/office/powerpoint/2010/main" val="920008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562087D-286B-4EB3-B3B4-5CFBEFBC4B5C}"/>
              </a:ext>
            </a:extLst>
          </p:cNvPr>
          <p:cNvPicPr>
            <a:picLocks noChangeAspect="1"/>
          </p:cNvPicPr>
          <p:nvPr/>
        </p:nvPicPr>
        <p:blipFill>
          <a:blip r:embed="rId3"/>
          <a:stretch>
            <a:fillRect/>
          </a:stretch>
        </p:blipFill>
        <p:spPr>
          <a:xfrm>
            <a:off x="619928" y="643467"/>
            <a:ext cx="7904142" cy="5571066"/>
          </a:xfrm>
          <a:prstGeom prst="rect">
            <a:avLst/>
          </a:prstGeom>
        </p:spPr>
      </p:pic>
    </p:spTree>
    <p:extLst>
      <p:ext uri="{BB962C8B-B14F-4D97-AF65-F5344CB8AC3E}">
        <p14:creationId xmlns:p14="http://schemas.microsoft.com/office/powerpoint/2010/main" val="3713105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 y="-5404"/>
            <a:ext cx="9158409" cy="6868807"/>
          </a:xfrm>
          <a:prstGeom prst="rect">
            <a:avLst/>
          </a:prstGeom>
        </p:spPr>
      </p:pic>
      <p:sp>
        <p:nvSpPr>
          <p:cNvPr id="2" name="Titre 1"/>
          <p:cNvSpPr>
            <a:spLocks noGrp="1"/>
          </p:cNvSpPr>
          <p:nvPr>
            <p:ph type="title"/>
          </p:nvPr>
        </p:nvSpPr>
        <p:spPr>
          <a:xfrm>
            <a:off x="755576" y="5495925"/>
            <a:ext cx="7772400" cy="1362075"/>
          </a:xfrm>
        </p:spPr>
        <p:txBody>
          <a:bodyPr/>
          <a:lstStyle/>
          <a:p>
            <a:pPr algn="ctr"/>
            <a:r>
              <a:rPr lang="fr-FR" dirty="0">
                <a:solidFill>
                  <a:srgbClr val="FFFF00"/>
                </a:solidFill>
              </a:rPr>
              <a:t>Merci pour votre attention</a:t>
            </a:r>
          </a:p>
        </p:txBody>
      </p:sp>
      <p:sp>
        <p:nvSpPr>
          <p:cNvPr id="3" name="Rectangle 2">
            <a:extLst>
              <a:ext uri="{FF2B5EF4-FFF2-40B4-BE49-F238E27FC236}">
                <a16:creationId xmlns:a16="http://schemas.microsoft.com/office/drawing/2014/main" id="{BBD2DDC8-C04B-41C1-B02B-633607632393}"/>
              </a:ext>
            </a:extLst>
          </p:cNvPr>
          <p:cNvSpPr/>
          <p:nvPr/>
        </p:nvSpPr>
        <p:spPr>
          <a:xfrm>
            <a:off x="107504" y="116632"/>
            <a:ext cx="8928992" cy="1477328"/>
          </a:xfrm>
          <a:prstGeom prst="rect">
            <a:avLst/>
          </a:prstGeom>
        </p:spPr>
        <p:txBody>
          <a:bodyPr wrap="square">
            <a:spAutoFit/>
          </a:bodyPr>
          <a:lstStyle/>
          <a:p>
            <a:pPr algn="ctr"/>
            <a:r>
              <a:rPr lang="fr-FR" b="1" dirty="0">
                <a:solidFill>
                  <a:schemeClr val="bg1"/>
                </a:solidFill>
              </a:rPr>
              <a:t>Après des années dans des instances d’expertise, en particulier au HCB, j’aime rappeler cette phrase de Pierre Gilles de Gennes (prix Nobel) : </a:t>
            </a:r>
          </a:p>
          <a:p>
            <a:pPr algn="ctr"/>
            <a:endParaRPr lang="fr-FR" b="1" dirty="0">
              <a:solidFill>
                <a:schemeClr val="bg1"/>
              </a:solidFill>
            </a:endParaRPr>
          </a:p>
          <a:p>
            <a:pPr algn="ctr"/>
            <a:r>
              <a:rPr lang="fr-FR" b="1" i="1" dirty="0">
                <a:solidFill>
                  <a:schemeClr val="bg1"/>
                </a:solidFill>
              </a:rPr>
              <a:t>« Vous savez, les experts sont souvent comme les militaires. Ils sont experts de la dernière guerre mais pas de la prochaine… »</a:t>
            </a:r>
            <a:r>
              <a:rPr lang="fr-FR" b="1" dirty="0">
                <a:solidFill>
                  <a:schemeClr val="bg1"/>
                </a:solidFill>
              </a:rPr>
              <a:t> </a:t>
            </a:r>
          </a:p>
        </p:txBody>
      </p:sp>
    </p:spTree>
    <p:extLst>
      <p:ext uri="{BB962C8B-B14F-4D97-AF65-F5344CB8AC3E}">
        <p14:creationId xmlns:p14="http://schemas.microsoft.com/office/powerpoint/2010/main" val="369941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1143000"/>
          </a:xfrm>
        </p:spPr>
        <p:txBody>
          <a:bodyPr>
            <a:noAutofit/>
          </a:bodyPr>
          <a:lstStyle/>
          <a:p>
            <a:r>
              <a:rPr lang="fr-FR" sz="3200" dirty="0" smtClean="0"/>
              <a:t>La conception actuelle 3D de la régulation d’expression des gènes et d’organisation des noyaux</a:t>
            </a:r>
            <a:endParaRPr lang="fr-FR" sz="3200" dirty="0"/>
          </a:p>
        </p:txBody>
      </p:sp>
      <p:sp>
        <p:nvSpPr>
          <p:cNvPr id="5" name="Espace réservé du numéro de diapositive 4"/>
          <p:cNvSpPr>
            <a:spLocks noGrp="1"/>
          </p:cNvSpPr>
          <p:nvPr>
            <p:ph type="sldNum" sz="quarter" idx="12"/>
          </p:nvPr>
        </p:nvSpPr>
        <p:spPr/>
        <p:txBody>
          <a:bodyPr/>
          <a:lstStyle/>
          <a:p>
            <a:fld id="{C0E76856-4982-42DE-A99B-EC985B810580}" type="slidenum">
              <a:rPr lang="en-US" smtClean="0"/>
              <a:t>8</a:t>
            </a:fld>
            <a:endParaRPr lang="en-US"/>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759"/>
          <a:stretch>
            <a:fillRect/>
          </a:stretch>
        </p:blipFill>
        <p:spPr bwMode="auto">
          <a:xfrm>
            <a:off x="4644008" y="1556792"/>
            <a:ext cx="4040817" cy="37642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372200" y="5805264"/>
            <a:ext cx="1941301" cy="369332"/>
          </a:xfrm>
          <a:prstGeom prst="rect">
            <a:avLst/>
          </a:prstGeom>
          <a:noFill/>
        </p:spPr>
        <p:txBody>
          <a:bodyPr wrap="none" rtlCol="0">
            <a:spAutoFit/>
          </a:bodyPr>
          <a:lstStyle/>
          <a:p>
            <a:r>
              <a:rPr lang="fr-FR" dirty="0" err="1"/>
              <a:t>Spector</a:t>
            </a:r>
            <a:r>
              <a:rPr lang="fr-FR" dirty="0"/>
              <a:t> et al. 2003</a:t>
            </a:r>
          </a:p>
        </p:txBody>
      </p:sp>
      <p:sp>
        <p:nvSpPr>
          <p:cNvPr id="8" name="ZoneTexte 7"/>
          <p:cNvSpPr txBox="1"/>
          <p:nvPr/>
        </p:nvSpPr>
        <p:spPr>
          <a:xfrm>
            <a:off x="5436096" y="2839842"/>
            <a:ext cx="3221716" cy="369332"/>
          </a:xfrm>
          <a:prstGeom prst="rect">
            <a:avLst/>
          </a:prstGeom>
          <a:noFill/>
        </p:spPr>
        <p:txBody>
          <a:bodyPr wrap="none" rtlCol="0">
            <a:spAutoFit/>
          </a:bodyPr>
          <a:lstStyle/>
          <a:p>
            <a:r>
              <a:rPr lang="fr-FR" dirty="0">
                <a:solidFill>
                  <a:schemeClr val="bg1"/>
                </a:solidFill>
              </a:rPr>
              <a:t>Chromosomes pauvres en gènes</a:t>
            </a:r>
          </a:p>
        </p:txBody>
      </p:sp>
      <p:sp>
        <p:nvSpPr>
          <p:cNvPr id="9" name="ZoneTexte 8"/>
          <p:cNvSpPr txBox="1"/>
          <p:nvPr/>
        </p:nvSpPr>
        <p:spPr>
          <a:xfrm>
            <a:off x="5220072" y="4653136"/>
            <a:ext cx="3038781" cy="369332"/>
          </a:xfrm>
          <a:prstGeom prst="rect">
            <a:avLst/>
          </a:prstGeom>
          <a:noFill/>
        </p:spPr>
        <p:txBody>
          <a:bodyPr wrap="none" rtlCol="0">
            <a:spAutoFit/>
          </a:bodyPr>
          <a:lstStyle/>
          <a:p>
            <a:r>
              <a:rPr lang="fr-FR" dirty="0">
                <a:solidFill>
                  <a:schemeClr val="bg1"/>
                </a:solidFill>
              </a:rPr>
              <a:t>Chromosomes riches en gènes</a:t>
            </a:r>
          </a:p>
        </p:txBody>
      </p:sp>
      <p:pic>
        <p:nvPicPr>
          <p:cNvPr id="12"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32288" r="5016" b="60976"/>
          <a:stretch>
            <a:fillRect/>
          </a:stretch>
        </p:blipFill>
        <p:spPr bwMode="auto">
          <a:xfrm>
            <a:off x="510224" y="1628800"/>
            <a:ext cx="3912805" cy="375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1043608" y="5803827"/>
            <a:ext cx="2156744" cy="369332"/>
          </a:xfrm>
          <a:prstGeom prst="rect">
            <a:avLst/>
          </a:prstGeom>
          <a:noFill/>
        </p:spPr>
        <p:txBody>
          <a:bodyPr wrap="none" rtlCol="0">
            <a:spAutoFit/>
          </a:bodyPr>
          <a:lstStyle/>
          <a:p>
            <a:r>
              <a:rPr lang="fr-FR" dirty="0"/>
              <a:t>Schneider et al. 2007</a:t>
            </a:r>
          </a:p>
        </p:txBody>
      </p:sp>
    </p:spTree>
    <p:extLst>
      <p:ext uri="{BB962C8B-B14F-4D97-AF65-F5344CB8AC3E}">
        <p14:creationId xmlns:p14="http://schemas.microsoft.com/office/powerpoint/2010/main" val="601104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0E76856-4982-42DE-A99B-EC985B810580}" type="slidenum">
              <a:rPr lang="en-US" smtClean="0"/>
              <a:t>9</a:t>
            </a:fld>
            <a:endParaRPr lang="en-US"/>
          </a:p>
        </p:txBody>
      </p:sp>
      <p:pic>
        <p:nvPicPr>
          <p:cNvPr id="4" name="Picture 2" descr=" The name of referred object is pbio.0040138.g006.jpg"/>
          <p:cNvPicPr>
            <a:picLocks noChangeAspect="1" noChangeArrowheads="1"/>
          </p:cNvPicPr>
          <p:nvPr/>
        </p:nvPicPr>
        <p:blipFill>
          <a:blip r:embed="rId3">
            <a:extLst>
              <a:ext uri="{28A0092B-C50C-407E-A947-70E740481C1C}">
                <a14:useLocalDpi xmlns:a14="http://schemas.microsoft.com/office/drawing/2010/main" val="0"/>
              </a:ext>
            </a:extLst>
          </a:blip>
          <a:srcRect l="-6210" t="-2895" r="-5589" b="50778"/>
          <a:stretch>
            <a:fillRect/>
          </a:stretch>
        </p:blipFill>
        <p:spPr bwMode="auto">
          <a:xfrm>
            <a:off x="251520" y="672952"/>
            <a:ext cx="8640960" cy="5760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1563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1788</TotalTime>
  <Words>11085</Words>
  <Application>Microsoft Office PowerPoint</Application>
  <PresentationFormat>Affichage à l'écran (4:3)</PresentationFormat>
  <Paragraphs>1036</Paragraphs>
  <Slides>74</Slides>
  <Notes>74</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74</vt:i4>
      </vt:variant>
    </vt:vector>
  </HeadingPairs>
  <TitlesOfParts>
    <vt:vector size="80" baseType="lpstr">
      <vt:lpstr>Arial</vt:lpstr>
      <vt:lpstr>Calibri</vt:lpstr>
      <vt:lpstr>Century Gothic</vt:lpstr>
      <vt:lpstr>Mangal</vt:lpstr>
      <vt:lpstr>Symbol</vt:lpstr>
      <vt:lpstr>Thème Office</vt:lpstr>
      <vt:lpstr> “Nouvelles techniques” de modification des génomes et épigénomes (NTMGE)</vt:lpstr>
      <vt:lpstr>Une progression rapide des techniques</vt:lpstr>
      <vt:lpstr>La complexité du vivant</vt:lpstr>
      <vt:lpstr>Du nucléotide à la cellule</vt:lpstr>
      <vt:lpstr>Dogme central de l’épissage chez les eucaryotes…</vt:lpstr>
      <vt:lpstr>Dogme central mais avec épissage alternatif</vt:lpstr>
      <vt:lpstr>Unité transcriptionnelle eucaryote :  bien plus complexe...</vt:lpstr>
      <vt:lpstr>La conception actuelle 3D de la régulation d’expression des gènes et d’organisation des noyaux</vt:lpstr>
      <vt:lpstr>Présentation PowerPoint</vt:lpstr>
      <vt:lpstr>Domaines inter-chromosomiques</vt:lpstr>
      <vt:lpstr>Présentation PowerPoint</vt:lpstr>
      <vt:lpstr>Quelques autres points saillants sur les génomes et épigénomes</vt:lpstr>
      <vt:lpstr>En conclusion : des interactions complexes entre domaines encore très mal connus</vt:lpstr>
      <vt:lpstr>Circulation des informations via les acides nucléiques:  un monde fabuleux à découvrir…</vt:lpstr>
      <vt:lpstr>Conclusion :  à la découverte de nouvelles  Terra incognita…</vt:lpstr>
      <vt:lpstr>Les NTMGE...   Mais comment parvient-on aux fabuleux changements annoncés?</vt:lpstr>
      <vt:lpstr>Les techniques connexes  (ou comment faire parvenir les réactifs NTMGE aux sites d’action, les faire agir,  sélectionner les quelques cellules transformées, éliminer les systèmes de sélection et tenter de régénérer des plantes...)</vt:lpstr>
      <vt:lpstr>Présentation PowerPoint</vt:lpstr>
      <vt:lpstr>Présentation PowerPoint</vt:lpstr>
      <vt:lpstr>Présentation PowerPoint</vt:lpstr>
      <vt:lpstr>Les différents compartiments cellulaires (membranes...)  affectés par les techniques connexes  :   de nombreux dommages collatéraux !!!</vt:lpstr>
      <vt:lpstr>Les techniques connexes</vt:lpstr>
      <vt:lpstr>Présentation PowerPoint</vt:lpstr>
      <vt:lpstr>Les techniques NTMGE  (de leurs effets non intentionnels avec apports inattendus d’acides nucléiques contaminant)</vt:lpstr>
      <vt:lpstr>Le travail communautaire initial  sur les NTMGE</vt:lpstr>
      <vt:lpstr>Crispr-Cas9 et consorts</vt:lpstr>
      <vt:lpstr>Greffage : un technique ancestrale « modernisée »  avec d’importantes interactions entre scion et porte-greffe</vt:lpstr>
      <vt:lpstr>CRISPR-endonucléases :  les dernières nées  (6 classes, 19 sous-classes aux fonctions peu ou totalement  inconnues  et de nombreuses variantes par modifications des systèmes naturels)</vt:lpstr>
      <vt:lpstr>Crispr-Cas9/endonucleases :  modifications des génomes et épigénomes </vt:lpstr>
      <vt:lpstr>NTMGE: systèmes de réparation d’ADN double brin de base</vt:lpstr>
      <vt:lpstr>Présentation PowerPoint</vt:lpstr>
      <vt:lpstr>Les off-targets</vt:lpstr>
      <vt:lpstr>Les sauts d’exon: un ensemble d’effets non intentionnels sur les protéines difficiles à détecter</vt:lpstr>
      <vt:lpstr>Sauts d’exon: des protéines fonctionnelles ou non, pathologiques ou pas</vt:lpstr>
      <vt:lpstr>Tentatives d’Elimination des mutations épimutations, off-targets...  (des outils limités avec une fiabilité faible de vérification de la purge)</vt:lpstr>
      <vt:lpstr>Présentation PowerPoint</vt:lpstr>
      <vt:lpstr>Présentation PowerPoint</vt:lpstr>
      <vt:lpstr>Présentation PowerPoint</vt:lpstr>
      <vt:lpstr>Présentation PowerPoint</vt:lpstr>
      <vt:lpstr>Séquençage: des étapes cruciales  pour un résultat pas toujours fiable…</vt:lpstr>
      <vt:lpstr>Après les modifications, les rétrocroisements…</vt:lpstr>
      <vt:lpstr>Présentation PowerPoint</vt:lpstr>
      <vt:lpstr>Problèmes avec les NTMGE</vt:lpstr>
      <vt:lpstr>Problèmes avec les NTMGE</vt:lpstr>
      <vt:lpstr>Présentation PowerPoint</vt:lpstr>
      <vt:lpstr>Elimination d’effets non intentionnels par rétrocroisements</vt:lpstr>
      <vt:lpstr>Quelle évaluation des risques?</vt:lpstr>
      <vt:lpstr>Présentation PowerPoint</vt:lpstr>
      <vt:lpstr>Evaluation des risques</vt:lpstr>
      <vt:lpstr>Détection et identification des produits NTMGE et des tEchniques à leur origine</vt:lpstr>
      <vt:lpstr>Traçabilité des produits NTMGE:  une confusion savamment entretenue</vt:lpstr>
      <vt:lpstr>Identification des  produits et techniques NTMGE</vt:lpstr>
      <vt:lpstr>Vers une accélération de la sélection?</vt:lpstr>
      <vt:lpstr>NTMGE et sélection variétale</vt:lpstr>
      <vt:lpstr>Présentation PowerPoint</vt:lpstr>
      <vt:lpstr>Une économie de promesses</vt:lpstr>
      <vt:lpstr>Nourrir le monde ?</vt:lpstr>
      <vt:lpstr>Présentation PowerPoint</vt:lpstr>
      <vt:lpstr>Nourrir le monde…</vt:lpstr>
      <vt:lpstr>La Reine rouge…</vt:lpstr>
      <vt:lpstr>Présentation PowerPoint</vt:lpstr>
      <vt:lpstr>Maladies…</vt:lpstr>
      <vt:lpstr>Maladies et vecteurs</vt:lpstr>
      <vt:lpstr>Forçage génétique (« gene drive ») : une nouvelle technique de contrôle des populations déjà dépassée ou une « capture de rente »?</vt:lpstr>
      <vt:lpstr>Présentation PowerPoint</vt:lpstr>
      <vt:lpstr>Economie de promesses, ex :  la dystrophie musculaire de Duchenne</vt:lpstr>
      <vt:lpstr>Economie de promesses, ex :  la dystrophie musculaire de Duchenne</vt:lpstr>
      <vt:lpstr>Métaphores, communication et rhétorique</vt:lpstr>
      <vt:lpstr>Quelques métaphores trompeuses</vt:lpstr>
      <vt:lpstr>Pour un questionnement éthique du débat autour des nouvelles techniques de modification du génome</vt:lpstr>
      <vt:lpstr>conclusion</vt:lpstr>
      <vt:lpstr>Conclusion</vt:lpstr>
      <vt:lpstr>Présentation PowerPoint</vt:lpstr>
      <vt:lpstr>Merci pour votre attention</vt:lpstr>
    </vt:vector>
  </TitlesOfParts>
  <Company>MNHN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Bertheau</dc:creator>
  <cp:lastModifiedBy>Cathy</cp:lastModifiedBy>
  <cp:revision>200</cp:revision>
  <cp:lastPrinted>2017-11-27T15:23:59Z</cp:lastPrinted>
  <dcterms:created xsi:type="dcterms:W3CDTF">2017-11-27T10:50:03Z</dcterms:created>
  <dcterms:modified xsi:type="dcterms:W3CDTF">2018-04-10T14:55:11Z</dcterms:modified>
</cp:coreProperties>
</file>