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6"/>
  </p:notesMasterIdLst>
  <p:handoutMasterIdLst>
    <p:handoutMasterId r:id="rId37"/>
  </p:handoutMasterIdLst>
  <p:sldIdLst>
    <p:sldId id="478" r:id="rId2"/>
    <p:sldId id="441" r:id="rId3"/>
    <p:sldId id="442" r:id="rId4"/>
    <p:sldId id="379" r:id="rId5"/>
    <p:sldId id="444" r:id="rId6"/>
    <p:sldId id="449" r:id="rId7"/>
    <p:sldId id="483" r:id="rId8"/>
    <p:sldId id="482" r:id="rId9"/>
    <p:sldId id="381" r:id="rId10"/>
    <p:sldId id="382" r:id="rId11"/>
    <p:sldId id="430" r:id="rId12"/>
    <p:sldId id="429" r:id="rId13"/>
    <p:sldId id="431" r:id="rId14"/>
    <p:sldId id="480" r:id="rId15"/>
    <p:sldId id="432" r:id="rId16"/>
    <p:sldId id="410" r:id="rId17"/>
    <p:sldId id="481" r:id="rId18"/>
    <p:sldId id="486" r:id="rId19"/>
    <p:sldId id="502" r:id="rId20"/>
    <p:sldId id="487" r:id="rId21"/>
    <p:sldId id="503" r:id="rId22"/>
    <p:sldId id="489" r:id="rId23"/>
    <p:sldId id="490" r:id="rId24"/>
    <p:sldId id="491" r:id="rId25"/>
    <p:sldId id="492" r:id="rId26"/>
    <p:sldId id="493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4" r:id="rId3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00CCFF"/>
    <a:srgbClr val="527317"/>
    <a:srgbClr val="6F9D20"/>
    <a:srgbClr val="006600"/>
    <a:srgbClr val="5F5F5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61" d="100"/>
          <a:sy n="61" d="100"/>
        </p:scale>
        <p:origin x="93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712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8058460470521E-2"/>
          <c:y val="7.8222298133819076E-2"/>
          <c:w val="0.95815501664289116"/>
          <c:h val="0.92177777777777781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Feuil1!$D$9:$D$29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Feuil1!$F$9:$F$29</c:f>
              <c:numCache>
                <c:formatCode>General</c:formatCode>
                <c:ptCount val="21"/>
                <c:pt idx="0">
                  <c:v>38.803013970713941</c:v>
                </c:pt>
                <c:pt idx="1">
                  <c:v>42.616617919084682</c:v>
                </c:pt>
                <c:pt idx="2">
                  <c:v>42.755323290803403</c:v>
                </c:pt>
                <c:pt idx="3">
                  <c:v>41.542109027781649</c:v>
                </c:pt>
                <c:pt idx="4">
                  <c:v>39.831551325022865</c:v>
                </c:pt>
                <c:pt idx="5">
                  <c:v>37.938031195583342</c:v>
                </c:pt>
                <c:pt idx="6">
                  <c:v>35.977202950861134</c:v>
                </c:pt>
                <c:pt idx="7">
                  <c:v>33.991613434302437</c:v>
                </c:pt>
                <c:pt idx="8">
                  <c:v>31.996914754897833</c:v>
                </c:pt>
                <c:pt idx="9">
                  <c:v>29.998865001755938</c:v>
                </c:pt>
                <c:pt idx="10">
                  <c:v>27.999582457480244</c:v>
                </c:pt>
                <c:pt idx="11">
                  <c:v>25.999846394691168</c:v>
                </c:pt>
                <c:pt idx="12">
                  <c:v>23.999943491764824</c:v>
                </c:pt>
                <c:pt idx="13">
                  <c:v>21.999979211782023</c:v>
                </c:pt>
                <c:pt idx="14">
                  <c:v>19.999992352441989</c:v>
                </c:pt>
                <c:pt idx="15">
                  <c:v>17.999997186620632</c:v>
                </c:pt>
                <c:pt idx="16">
                  <c:v>15.999998965015571</c:v>
                </c:pt>
                <c:pt idx="17">
                  <c:v>13.999999619250506</c:v>
                </c:pt>
                <c:pt idx="18">
                  <c:v>11.999999859930089</c:v>
                </c:pt>
                <c:pt idx="19">
                  <c:v>9.9999999484711601</c:v>
                </c:pt>
                <c:pt idx="20">
                  <c:v>7.9999999810435991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B22-45D2-AF16-BA67F7BD5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474112"/>
        <c:axId val="305367096"/>
      </c:scatterChart>
      <c:valAx>
        <c:axId val="363474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367096"/>
        <c:crosses val="autoZero"/>
        <c:crossBetween val="midCat"/>
      </c:valAx>
      <c:valAx>
        <c:axId val="305367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474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8058460470521E-2"/>
          <c:y val="7.8222298133819076E-2"/>
          <c:w val="0.95815501664289116"/>
          <c:h val="0.92177777777777781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Feuil1!$D$9:$D$29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Feuil1!$F$9:$F$29</c:f>
              <c:numCache>
                <c:formatCode>General</c:formatCode>
                <c:ptCount val="21"/>
                <c:pt idx="0">
                  <c:v>38.803013970713941</c:v>
                </c:pt>
                <c:pt idx="1">
                  <c:v>42.616617919084682</c:v>
                </c:pt>
                <c:pt idx="2">
                  <c:v>42.755323290803403</c:v>
                </c:pt>
                <c:pt idx="3">
                  <c:v>41.542109027781649</c:v>
                </c:pt>
                <c:pt idx="4">
                  <c:v>39.831551325022865</c:v>
                </c:pt>
                <c:pt idx="5">
                  <c:v>37.938031195583342</c:v>
                </c:pt>
                <c:pt idx="6">
                  <c:v>35.977202950861134</c:v>
                </c:pt>
                <c:pt idx="7">
                  <c:v>33.991613434302437</c:v>
                </c:pt>
                <c:pt idx="8">
                  <c:v>31.996914754897833</c:v>
                </c:pt>
                <c:pt idx="9">
                  <c:v>29.998865001755938</c:v>
                </c:pt>
                <c:pt idx="10">
                  <c:v>27.999582457480244</c:v>
                </c:pt>
                <c:pt idx="11">
                  <c:v>25.999846394691168</c:v>
                </c:pt>
                <c:pt idx="12">
                  <c:v>23.999943491764824</c:v>
                </c:pt>
                <c:pt idx="13">
                  <c:v>21.999979211782023</c:v>
                </c:pt>
                <c:pt idx="14">
                  <c:v>19.999992352441989</c:v>
                </c:pt>
                <c:pt idx="15">
                  <c:v>17.999997186620632</c:v>
                </c:pt>
                <c:pt idx="16">
                  <c:v>15.999998965015571</c:v>
                </c:pt>
                <c:pt idx="17">
                  <c:v>13.999999619250506</c:v>
                </c:pt>
                <c:pt idx="18">
                  <c:v>11.999999859930089</c:v>
                </c:pt>
                <c:pt idx="19">
                  <c:v>9.9999999484711601</c:v>
                </c:pt>
                <c:pt idx="20">
                  <c:v>7.9999999810435991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353-471B-A6BE-DE186979E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367880"/>
        <c:axId val="305368272"/>
      </c:scatterChart>
      <c:valAx>
        <c:axId val="305367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368272"/>
        <c:crosses val="autoZero"/>
        <c:crossBetween val="midCat"/>
      </c:valAx>
      <c:valAx>
        <c:axId val="305368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367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0912467839823E-3"/>
          <c:y val="7.8222402726679088E-2"/>
          <c:w val="0.95815501664289116"/>
          <c:h val="0.92177777777777781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4445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Feuil1!$D$9:$D$29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Feuil1!$F$9:$F$29</c:f>
              <c:numCache>
                <c:formatCode>General</c:formatCode>
                <c:ptCount val="21"/>
                <c:pt idx="0">
                  <c:v>38.803013970713941</c:v>
                </c:pt>
                <c:pt idx="1">
                  <c:v>42.616617919084682</c:v>
                </c:pt>
                <c:pt idx="2">
                  <c:v>42.755323290803403</c:v>
                </c:pt>
                <c:pt idx="3">
                  <c:v>41.542109027781649</c:v>
                </c:pt>
                <c:pt idx="4">
                  <c:v>39.831551325022865</c:v>
                </c:pt>
                <c:pt idx="5">
                  <c:v>37.938031195583342</c:v>
                </c:pt>
                <c:pt idx="6">
                  <c:v>35.977202950861134</c:v>
                </c:pt>
                <c:pt idx="7">
                  <c:v>33.991613434302437</c:v>
                </c:pt>
                <c:pt idx="8">
                  <c:v>31.996914754897833</c:v>
                </c:pt>
                <c:pt idx="9">
                  <c:v>29.998865001755938</c:v>
                </c:pt>
                <c:pt idx="10">
                  <c:v>27.999582457480244</c:v>
                </c:pt>
                <c:pt idx="11">
                  <c:v>25.999846394691168</c:v>
                </c:pt>
                <c:pt idx="12">
                  <c:v>23.999943491764824</c:v>
                </c:pt>
                <c:pt idx="13">
                  <c:v>21.999979211782023</c:v>
                </c:pt>
                <c:pt idx="14">
                  <c:v>19.999992352441989</c:v>
                </c:pt>
                <c:pt idx="15">
                  <c:v>17.999997186620632</c:v>
                </c:pt>
                <c:pt idx="16">
                  <c:v>15.999998965015571</c:v>
                </c:pt>
                <c:pt idx="17">
                  <c:v>13.999999619250506</c:v>
                </c:pt>
                <c:pt idx="18">
                  <c:v>11.999999859930089</c:v>
                </c:pt>
                <c:pt idx="19">
                  <c:v>9.9999999484711601</c:v>
                </c:pt>
                <c:pt idx="20">
                  <c:v>7.9999999810435991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1AE-41E8-8233-5D5DF1DE6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369056"/>
        <c:axId val="305369448"/>
      </c:scatterChart>
      <c:valAx>
        <c:axId val="30536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369448"/>
        <c:crosses val="autoZero"/>
        <c:crossBetween val="midCat"/>
      </c:valAx>
      <c:valAx>
        <c:axId val="305369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369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8222222222222221E-2"/>
          <c:w val="0.95815501664289116"/>
          <c:h val="0.92177777777777781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44450" cap="rnd">
                <a:solidFill>
                  <a:srgbClr val="6F9D2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Feuil1!$D$9:$D$29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Feuil1!$F$9:$F$29</c:f>
              <c:numCache>
                <c:formatCode>General</c:formatCode>
                <c:ptCount val="21"/>
                <c:pt idx="0">
                  <c:v>38.803013970713941</c:v>
                </c:pt>
                <c:pt idx="1">
                  <c:v>42.616617919084682</c:v>
                </c:pt>
                <c:pt idx="2">
                  <c:v>42.755323290803403</c:v>
                </c:pt>
                <c:pt idx="3">
                  <c:v>41.542109027781649</c:v>
                </c:pt>
                <c:pt idx="4">
                  <c:v>39.831551325022865</c:v>
                </c:pt>
                <c:pt idx="5">
                  <c:v>37.938031195583342</c:v>
                </c:pt>
                <c:pt idx="6">
                  <c:v>35.977202950861134</c:v>
                </c:pt>
                <c:pt idx="7">
                  <c:v>33.991613434302437</c:v>
                </c:pt>
                <c:pt idx="8">
                  <c:v>31.996914754897833</c:v>
                </c:pt>
                <c:pt idx="9">
                  <c:v>29.998865001755938</c:v>
                </c:pt>
                <c:pt idx="10">
                  <c:v>27.999582457480244</c:v>
                </c:pt>
                <c:pt idx="11">
                  <c:v>25.999846394691168</c:v>
                </c:pt>
                <c:pt idx="12">
                  <c:v>23.999943491764824</c:v>
                </c:pt>
                <c:pt idx="13">
                  <c:v>21.999979211782023</c:v>
                </c:pt>
                <c:pt idx="14">
                  <c:v>19.999992352441989</c:v>
                </c:pt>
                <c:pt idx="15">
                  <c:v>17.999997186620632</c:v>
                </c:pt>
                <c:pt idx="16">
                  <c:v>15.999998965015571</c:v>
                </c:pt>
                <c:pt idx="17">
                  <c:v>13.999999619250506</c:v>
                </c:pt>
                <c:pt idx="18">
                  <c:v>11.999999859930089</c:v>
                </c:pt>
                <c:pt idx="19">
                  <c:v>9.9999999484711601</c:v>
                </c:pt>
                <c:pt idx="20">
                  <c:v>7.9999999810435991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71A-42E9-A9DD-0229FBB9E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370232"/>
        <c:axId val="305370624"/>
      </c:scatterChart>
      <c:valAx>
        <c:axId val="305370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370624"/>
        <c:crosses val="autoZero"/>
        <c:crossBetween val="midCat"/>
      </c:valAx>
      <c:valAx>
        <c:axId val="305370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370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8058460470521E-2"/>
          <c:y val="7.8222298133819076E-2"/>
          <c:w val="0.95815501664289116"/>
          <c:h val="0.92177777777777781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Feuil1!$D$9:$D$29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Feuil1!$F$9:$F$29</c:f>
              <c:numCache>
                <c:formatCode>General</c:formatCode>
                <c:ptCount val="21"/>
                <c:pt idx="0">
                  <c:v>38.803013970713941</c:v>
                </c:pt>
                <c:pt idx="1">
                  <c:v>42.616617919084682</c:v>
                </c:pt>
                <c:pt idx="2">
                  <c:v>42.755323290803403</c:v>
                </c:pt>
                <c:pt idx="3">
                  <c:v>41.542109027781649</c:v>
                </c:pt>
                <c:pt idx="4">
                  <c:v>39.831551325022865</c:v>
                </c:pt>
                <c:pt idx="5">
                  <c:v>37.938031195583342</c:v>
                </c:pt>
                <c:pt idx="6">
                  <c:v>35.977202950861134</c:v>
                </c:pt>
                <c:pt idx="7">
                  <c:v>33.991613434302437</c:v>
                </c:pt>
                <c:pt idx="8">
                  <c:v>31.996914754897833</c:v>
                </c:pt>
                <c:pt idx="9">
                  <c:v>29.998865001755938</c:v>
                </c:pt>
                <c:pt idx="10">
                  <c:v>27.999582457480244</c:v>
                </c:pt>
                <c:pt idx="11">
                  <c:v>25.999846394691168</c:v>
                </c:pt>
                <c:pt idx="12">
                  <c:v>23.999943491764824</c:v>
                </c:pt>
                <c:pt idx="13">
                  <c:v>21.999979211782023</c:v>
                </c:pt>
                <c:pt idx="14">
                  <c:v>19.999992352441989</c:v>
                </c:pt>
                <c:pt idx="15">
                  <c:v>17.999997186620632</c:v>
                </c:pt>
                <c:pt idx="16">
                  <c:v>15.999998965015571</c:v>
                </c:pt>
                <c:pt idx="17">
                  <c:v>13.999999619250506</c:v>
                </c:pt>
                <c:pt idx="18">
                  <c:v>11.999999859930089</c:v>
                </c:pt>
                <c:pt idx="19">
                  <c:v>9.9999999484711601</c:v>
                </c:pt>
                <c:pt idx="20">
                  <c:v>7.9999999810435991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D33-4B2B-9972-1048E2DDC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132216"/>
        <c:axId val="553132608"/>
      </c:scatterChart>
      <c:valAx>
        <c:axId val="553132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3132608"/>
        <c:crosses val="autoZero"/>
        <c:crossBetween val="midCat"/>
      </c:valAx>
      <c:valAx>
        <c:axId val="553132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3132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8222222222222221E-2"/>
          <c:w val="0.95815501664289116"/>
          <c:h val="0.92177777777777781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44450" cap="rnd">
                <a:solidFill>
                  <a:srgbClr val="7030A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xVal>
            <c:numRef>
              <c:f>Feuil1!$D$9:$D$29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Feuil1!$F$9:$F$29</c:f>
              <c:numCache>
                <c:formatCode>General</c:formatCode>
                <c:ptCount val="21"/>
                <c:pt idx="0">
                  <c:v>38.803013970713941</c:v>
                </c:pt>
                <c:pt idx="1">
                  <c:v>42.616617919084682</c:v>
                </c:pt>
                <c:pt idx="2">
                  <c:v>42.755323290803403</c:v>
                </c:pt>
                <c:pt idx="3">
                  <c:v>41.542109027781649</c:v>
                </c:pt>
                <c:pt idx="4">
                  <c:v>39.831551325022865</c:v>
                </c:pt>
                <c:pt idx="5">
                  <c:v>37.938031195583342</c:v>
                </c:pt>
                <c:pt idx="6">
                  <c:v>35.977202950861134</c:v>
                </c:pt>
                <c:pt idx="7">
                  <c:v>33.991613434302437</c:v>
                </c:pt>
                <c:pt idx="8">
                  <c:v>31.996914754897833</c:v>
                </c:pt>
                <c:pt idx="9">
                  <c:v>29.998865001755938</c:v>
                </c:pt>
                <c:pt idx="10">
                  <c:v>27.999582457480244</c:v>
                </c:pt>
                <c:pt idx="11">
                  <c:v>25.999846394691168</c:v>
                </c:pt>
                <c:pt idx="12">
                  <c:v>23.999943491764824</c:v>
                </c:pt>
                <c:pt idx="13">
                  <c:v>21.999979211782023</c:v>
                </c:pt>
                <c:pt idx="14">
                  <c:v>19.999992352441989</c:v>
                </c:pt>
                <c:pt idx="15">
                  <c:v>17.999997186620632</c:v>
                </c:pt>
                <c:pt idx="16">
                  <c:v>15.999998965015571</c:v>
                </c:pt>
                <c:pt idx="17">
                  <c:v>13.999999619250506</c:v>
                </c:pt>
                <c:pt idx="18">
                  <c:v>11.999999859930089</c:v>
                </c:pt>
                <c:pt idx="19">
                  <c:v>9.9999999484711601</c:v>
                </c:pt>
                <c:pt idx="20">
                  <c:v>7.9999999810435991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DA0-4C47-9080-833EDDEB6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133392"/>
        <c:axId val="553133784"/>
      </c:scatterChart>
      <c:valAx>
        <c:axId val="553133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3133784"/>
        <c:crosses val="autoZero"/>
        <c:crossBetween val="midCat"/>
      </c:valAx>
      <c:valAx>
        <c:axId val="553133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3133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0.wmf"/><Relationship Id="rId1" Type="http://schemas.openxmlformats.org/officeDocument/2006/relationships/image" Target="../media/image4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9E5A6C-3F30-46F8-B247-CA150A14A3B4}" type="datetimeFigureOut">
              <a:rPr lang="fr-FR"/>
              <a:pPr>
                <a:defRPr/>
              </a:pPr>
              <a:t>20/11/2017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410945-3AB3-44E9-9B70-C5D79A98F8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7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6BAE5D-4368-4790-A50D-4F0F086D9054}" type="datetimeFigureOut">
              <a:rPr lang="fr-FR"/>
              <a:pPr>
                <a:defRPr/>
              </a:pPr>
              <a:t>20/11/2017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605335-5949-4334-B355-0C3185B875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70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8266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5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00BE57-E76B-47DF-AF4E-60B8E5033ABF}" type="slidenum">
              <a:rPr lang="fr-FR" sz="1200">
                <a:latin typeface="Times New Roman" pitchFamily="18" charset="0"/>
              </a:rPr>
              <a:pPr algn="r"/>
              <a:t>4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00088"/>
            <a:ext cx="4956175" cy="37179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9843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933CC-6470-4FDC-B88F-D605429597D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28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FC6F7-400A-4751-A1D0-EDC16B9F0BD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09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vincent.ducrocq@inra.f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>
            <a:grpSpLocks/>
          </p:cNvGrpSpPr>
          <p:nvPr userDrawn="1"/>
        </p:nvGrpSpPr>
        <p:grpSpPr bwMode="auto">
          <a:xfrm>
            <a:off x="0" y="6237312"/>
            <a:ext cx="9144000" cy="620688"/>
            <a:chOff x="0" y="6120399"/>
            <a:chExt cx="9144000" cy="737601"/>
          </a:xfrm>
        </p:grpSpPr>
        <p:sp>
          <p:nvSpPr>
            <p:cNvPr id="3" name="Rectangle 7"/>
            <p:cNvSpPr/>
            <p:nvPr/>
          </p:nvSpPr>
          <p:spPr>
            <a:xfrm>
              <a:off x="0" y="6164814"/>
              <a:ext cx="9144000" cy="69318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4" name="Imag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6309320"/>
              <a:ext cx="1080000" cy="44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9"/>
            <p:cNvSpPr/>
            <p:nvPr/>
          </p:nvSpPr>
          <p:spPr>
            <a:xfrm>
              <a:off x="0" y="6120399"/>
              <a:ext cx="1403350" cy="46000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6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2"/>
          <p:cNvSpPr txBox="1">
            <a:spLocks noChangeArrowheads="1"/>
          </p:cNvSpPr>
          <p:nvPr userDrawn="1"/>
        </p:nvSpPr>
        <p:spPr bwMode="auto">
          <a:xfrm>
            <a:off x="1441450" y="6381328"/>
            <a:ext cx="6802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Calibri" pitchFamily="34" charset="0"/>
                <a:hlinkClick r:id="rId4"/>
              </a:rPr>
              <a:t>vincent.ducrocq@inra.fr</a:t>
            </a:r>
            <a:r>
              <a:rPr lang="fr-FR" sz="11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11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What</a:t>
            </a: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is</a:t>
            </a: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genetic</a:t>
            </a: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Calibri" pitchFamily="34" charset="0"/>
              </a:rPr>
              <a:t>evaluation</a:t>
            </a: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fr-FR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ZoneTexte 3"/>
          <p:cNvSpPr txBox="1">
            <a:spLocks noChangeArrowheads="1"/>
          </p:cNvSpPr>
          <p:nvPr userDrawn="1"/>
        </p:nvSpPr>
        <p:spPr bwMode="auto">
          <a:xfrm>
            <a:off x="7239000" y="6453336"/>
            <a:ext cx="1905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800" b="1" dirty="0" err="1" smtClean="0">
                <a:solidFill>
                  <a:schemeClr val="bg1"/>
                </a:solidFill>
              </a:rPr>
              <a:t>November</a:t>
            </a:r>
            <a:r>
              <a:rPr lang="fr-FR" sz="800" b="1" baseline="0" dirty="0" smtClean="0">
                <a:solidFill>
                  <a:schemeClr val="bg1"/>
                </a:solidFill>
              </a:rPr>
              <a:t> 20-24 2017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47147"/>
            <a:ext cx="571500" cy="6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79319" y="6237312"/>
            <a:ext cx="497607" cy="6266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0513" y="223838"/>
            <a:ext cx="711200" cy="474662"/>
            <a:chOff x="720" y="336"/>
            <a:chExt cx="624" cy="432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14338" y="646113"/>
            <a:ext cx="738187" cy="474662"/>
            <a:chOff x="912" y="2640"/>
            <a:chExt cx="672" cy="432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7308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35000" y="115888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 flipV="1">
            <a:off x="315913" y="938213"/>
            <a:ext cx="8693150" cy="555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0" y="6308725"/>
            <a:ext cx="9144000" cy="720725"/>
          </a:xfrm>
          <a:prstGeom prst="rect">
            <a:avLst/>
          </a:prstGeom>
          <a:solidFill>
            <a:srgbClr val="8AB51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000">
              <a:latin typeface="Symbol" pitchFamily="18" charset="2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6321425"/>
            <a:ext cx="125888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0"/>
          <p:cNvSpPr txBox="1">
            <a:spLocks noChangeArrowheads="1"/>
          </p:cNvSpPr>
          <p:nvPr userDrawn="1"/>
        </p:nvSpPr>
        <p:spPr bwMode="auto">
          <a:xfrm>
            <a:off x="755650" y="6524625"/>
            <a:ext cx="720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bg1"/>
                </a:solidFill>
              </a:rPr>
              <a:t>Vincent </a:t>
            </a:r>
            <a:r>
              <a:rPr lang="fr-FR" sz="1400" dirty="0" err="1">
                <a:solidFill>
                  <a:schemeClr val="bg1"/>
                </a:solidFill>
              </a:rPr>
              <a:t>Ducrocq</a:t>
            </a:r>
            <a:r>
              <a:rPr lang="fr-FR" sz="1400" dirty="0">
                <a:solidFill>
                  <a:schemeClr val="bg1"/>
                </a:solidFill>
              </a:rPr>
              <a:t>                       </a:t>
            </a:r>
            <a:r>
              <a:rPr lang="fr-FR" sz="1400" dirty="0" err="1">
                <a:solidFill>
                  <a:schemeClr val="bg1"/>
                </a:solidFill>
              </a:rPr>
              <a:t>Genetic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evaluation</a:t>
            </a:r>
            <a:r>
              <a:rPr lang="fr-FR" sz="1400" dirty="0">
                <a:solidFill>
                  <a:schemeClr val="bg1"/>
                </a:solidFill>
              </a:rPr>
              <a:t>  -  </a:t>
            </a:r>
            <a:r>
              <a:rPr lang="en-GB" sz="1400" dirty="0">
                <a:solidFill>
                  <a:schemeClr val="bg1"/>
                </a:solidFill>
                <a:cs typeface="Times New Roman" pitchFamily="18" charset="0"/>
              </a:rPr>
              <a:t>EMABG</a:t>
            </a:r>
            <a:r>
              <a:rPr lang="fr-FR" sz="1400" dirty="0">
                <a:solidFill>
                  <a:schemeClr val="bg1"/>
                </a:solidFill>
              </a:rPr>
              <a:t>                       </a:t>
            </a:r>
            <a:r>
              <a:rPr lang="fr-FR" sz="1400" dirty="0" err="1">
                <a:solidFill>
                  <a:schemeClr val="bg1"/>
                </a:solidFill>
              </a:rPr>
              <a:t>October</a:t>
            </a:r>
            <a:r>
              <a:rPr lang="fr-FR" sz="1400" dirty="0">
                <a:solidFill>
                  <a:schemeClr val="bg1"/>
                </a:solidFill>
              </a:rPr>
              <a:t> 2015 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D284890-E32D-462D-8D47-06EFD75595A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11"/>
          <p:cNvGrpSpPr>
            <a:grpSpLocks/>
          </p:cNvGrpSpPr>
          <p:nvPr userDrawn="1"/>
        </p:nvGrpSpPr>
        <p:grpSpPr bwMode="auto">
          <a:xfrm>
            <a:off x="0" y="5718175"/>
            <a:ext cx="9144000" cy="1139825"/>
            <a:chOff x="1" y="5717822"/>
            <a:chExt cx="9143999" cy="1140178"/>
          </a:xfrm>
        </p:grpSpPr>
        <p:pic>
          <p:nvPicPr>
            <p:cNvPr id="4" name="Picture 4" descr="http://www.fromage-normandie.com/userfiles/1806/Image/Actus/race%20normande/brin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9" y="5780839"/>
              <a:ext cx="1872208" cy="1077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2" descr="http://stock.wikimini.org/w/images/a/a0/Vache_Holstein.jpg"/>
            <p:cNvPicPr>
              <a:picLocks noChangeAspect="1" noChangeArrowheads="1"/>
            </p:cNvPicPr>
            <p:nvPr/>
          </p:nvPicPr>
          <p:blipFill>
            <a:blip r:embed="rId4" cstate="print"/>
            <a:srcRect l="10857"/>
            <a:stretch>
              <a:fillRect/>
            </a:stretch>
          </p:blipFill>
          <p:spPr bwMode="auto">
            <a:xfrm>
              <a:off x="2861552" y="5732616"/>
              <a:ext cx="1316405" cy="11253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age 14" descr="P113055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6629" y="5732616"/>
              <a:ext cx="1500510" cy="11253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http://upload.wikimedia.org/wikipedia/commons/thumb/a/aa/Montbeliarde.jpg/280px-Montbeliard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" y="5732616"/>
              <a:ext cx="1500509" cy="11253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http://upload.wikimedia.org/wikipedia/commons/thumb/3/3f/Vache_de_race_charolaise_avec_son_veau.jpg/220px-Vache_de_race_charolaise_avec_son_veau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83531" y="5724792"/>
              <a:ext cx="1707571" cy="11332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52320" y="5717822"/>
              <a:ext cx="1691680" cy="11401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19"/>
          <p:cNvSpPr/>
          <p:nvPr userDrawn="1"/>
        </p:nvSpPr>
        <p:spPr>
          <a:xfrm>
            <a:off x="1476375" y="5805488"/>
            <a:ext cx="1439863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Picture 5" descr="http://www.ciagenesdiffusion.com/genetique-disponible/images/Blonde-Aquitaine-gd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5805488"/>
            <a:ext cx="136683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55"/>
            <a:ext cx="9144000" cy="119111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>
              <a:spcBef>
                <a:spcPts val="1200"/>
              </a:spcBef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28650" y="172011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0ACC-3467-4BB6-957E-09A50882D9E4}" type="datetimeFigureOut">
              <a:rPr lang="fr-FR"/>
              <a:pPr>
                <a:defRPr/>
              </a:pPr>
              <a:t>20/11/2017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FE9F-C208-4D3E-89B6-749DD40700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63" r:id="rId5"/>
    <p:sldLayoutId id="214748365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30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52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20.png"/><Relationship Id="rId10" Type="http://schemas.openxmlformats.org/officeDocument/2006/relationships/image" Target="../media/image53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20.png"/><Relationship Id="rId10" Type="http://schemas.openxmlformats.org/officeDocument/2006/relationships/image" Target="../media/image57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8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7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8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6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7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F9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11266" name="Groupe 1"/>
          <p:cNvGrpSpPr>
            <a:grpSpLocks/>
          </p:cNvGrpSpPr>
          <p:nvPr/>
        </p:nvGrpSpPr>
        <p:grpSpPr bwMode="auto">
          <a:xfrm>
            <a:off x="468313" y="125413"/>
            <a:ext cx="1304925" cy="6327775"/>
            <a:chOff x="1403648" y="44624"/>
            <a:chExt cx="1304925" cy="6327146"/>
          </a:xfrm>
        </p:grpSpPr>
        <p:pic>
          <p:nvPicPr>
            <p:cNvPr id="11276" name="Image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44624"/>
              <a:ext cx="1304925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Imag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5733256"/>
              <a:ext cx="1260000" cy="638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ZoneTexte 5"/>
          <p:cNvSpPr txBox="1">
            <a:spLocks noChangeArrowheads="1"/>
          </p:cNvSpPr>
          <p:nvPr/>
        </p:nvSpPr>
        <p:spPr bwMode="auto">
          <a:xfrm>
            <a:off x="1298575" y="6469063"/>
            <a:ext cx="4137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>
                <a:solidFill>
                  <a:schemeClr val="bg1"/>
                </a:solidFill>
              </a:rPr>
              <a:t> </a:t>
            </a:r>
            <a:endParaRPr lang="fr-FR" sz="900" b="1">
              <a:solidFill>
                <a:srgbClr val="C5DD01"/>
              </a:solidFill>
            </a:endParaRPr>
          </a:p>
        </p:txBody>
      </p:sp>
      <p:sp>
        <p:nvSpPr>
          <p:cNvPr id="11268" name="ZoneTexte 4"/>
          <p:cNvSpPr txBox="1">
            <a:spLocks noChangeArrowheads="1"/>
          </p:cNvSpPr>
          <p:nvPr/>
        </p:nvSpPr>
        <p:spPr bwMode="auto">
          <a:xfrm>
            <a:off x="827088" y="3651250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Vincent</a:t>
            </a:r>
            <a:r>
              <a:rPr lang="fr-FR" sz="3600" b="1" i="1">
                <a:solidFill>
                  <a:schemeClr val="bg1"/>
                </a:solidFill>
                <a:latin typeface="Calibri" pitchFamily="34" charset="0"/>
              </a:rPr>
              <a:t> Ducrocq</a:t>
            </a:r>
          </a:p>
        </p:txBody>
      </p:sp>
      <p:pic>
        <p:nvPicPr>
          <p:cNvPr id="11269" name="Image 13" descr="Holstein.JPG"/>
          <p:cNvPicPr>
            <a:picLocks noChangeAspect="1"/>
          </p:cNvPicPr>
          <p:nvPr/>
        </p:nvPicPr>
        <p:blipFill>
          <a:blip r:embed="rId5" cstate="print"/>
          <a:srcRect r="37367"/>
          <a:stretch>
            <a:fillRect/>
          </a:stretch>
        </p:blipFill>
        <p:spPr bwMode="auto">
          <a:xfrm>
            <a:off x="4791075" y="0"/>
            <a:ext cx="435292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0" name="Groupe 16"/>
          <p:cNvGrpSpPr>
            <a:grpSpLocks/>
          </p:cNvGrpSpPr>
          <p:nvPr/>
        </p:nvGrpSpPr>
        <p:grpSpPr bwMode="auto">
          <a:xfrm>
            <a:off x="0" y="-777875"/>
            <a:ext cx="8064500" cy="7159625"/>
            <a:chOff x="0" y="0"/>
            <a:chExt cx="8064656" cy="7159145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2771829" cy="3843080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pic>
          <p:nvPicPr>
            <p:cNvPr id="11274" name="Image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95" y="762215"/>
              <a:ext cx="1304925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Image 1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04656" y="6264696"/>
              <a:ext cx="2160000" cy="894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ZoneTexte 3"/>
          <p:cNvSpPr txBox="1">
            <a:spLocks noChangeArrowheads="1"/>
          </p:cNvSpPr>
          <p:nvPr/>
        </p:nvSpPr>
        <p:spPr bwMode="auto">
          <a:xfrm>
            <a:off x="-973138" y="1989138"/>
            <a:ext cx="67675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b="1">
                <a:solidFill>
                  <a:schemeClr val="bg1"/>
                </a:solidFill>
                <a:latin typeface="Calibri" pitchFamily="34" charset="0"/>
              </a:rPr>
              <a:t>What is a genetic</a:t>
            </a:r>
          </a:p>
          <a:p>
            <a:pPr algn="ctr"/>
            <a:r>
              <a:rPr lang="en-GB" sz="4800" b="1">
                <a:solidFill>
                  <a:schemeClr val="bg1"/>
                </a:solidFill>
                <a:latin typeface="Calibri" pitchFamily="34" charset="0"/>
              </a:rPr>
              <a:t> evaluation ?</a:t>
            </a:r>
            <a:endParaRPr lang="fr-FR" sz="4800" b="1">
              <a:solidFill>
                <a:schemeClr val="bg1"/>
              </a:solidFill>
            </a:endParaRPr>
          </a:p>
        </p:txBody>
      </p:sp>
      <p:sp>
        <p:nvSpPr>
          <p:cNvPr id="11272" name="Rectangle 21"/>
          <p:cNvSpPr>
            <a:spLocks noChangeArrowheads="1"/>
          </p:cNvSpPr>
          <p:nvPr/>
        </p:nvSpPr>
        <p:spPr bwMode="auto">
          <a:xfrm>
            <a:off x="1403350" y="4797425"/>
            <a:ext cx="22493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Calibri" pitchFamily="34" charset="0"/>
              </a:rPr>
              <a:t>GABI, 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</a:rPr>
              <a:t>Jouy-en-Josas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</a:rPr>
              <a:t>France</a:t>
            </a:r>
            <a:endParaRPr lang="fr-F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43" name="Groupe 35"/>
          <p:cNvGrpSpPr>
            <a:grpSpLocks/>
          </p:cNvGrpSpPr>
          <p:nvPr/>
        </p:nvGrpSpPr>
        <p:grpSpPr bwMode="auto">
          <a:xfrm>
            <a:off x="347663" y="2441873"/>
            <a:ext cx="7381875" cy="2427287"/>
            <a:chOff x="0" y="1272095"/>
            <a:chExt cx="8928100" cy="2663825"/>
          </a:xfrm>
        </p:grpSpPr>
        <p:graphicFrame>
          <p:nvGraphicFramePr>
            <p:cNvPr id="90116" name="Object 4"/>
            <p:cNvGraphicFramePr>
              <a:graphicFrameLocks noChangeAspect="1"/>
            </p:cNvGraphicFramePr>
            <p:nvPr/>
          </p:nvGraphicFramePr>
          <p:xfrm>
            <a:off x="103188" y="1343533"/>
            <a:ext cx="6223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94" name="Equation" r:id="rId3" imgW="622080" imgH="698400" progId="">
                    <p:embed/>
                  </p:oleObj>
                </mc:Choice>
                <mc:Fallback>
                  <p:oleObj name="Equation" r:id="rId3" imgW="622080" imgH="69840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188" y="1343533"/>
                          <a:ext cx="62230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17" name="Object 5"/>
            <p:cNvGraphicFramePr>
              <a:graphicFrameLocks noChangeAspect="1"/>
            </p:cNvGraphicFramePr>
            <p:nvPr/>
          </p:nvGraphicFramePr>
          <p:xfrm>
            <a:off x="1155700" y="1364170"/>
            <a:ext cx="56134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95" name="Equation" r:id="rId5" imgW="5613120" imgH="698400" progId="">
                    <p:embed/>
                  </p:oleObj>
                </mc:Choice>
                <mc:Fallback>
                  <p:oleObj name="Equation" r:id="rId5" imgW="5613120" imgH="6984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5700" y="1364170"/>
                          <a:ext cx="561340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18" name="Object 6"/>
            <p:cNvGraphicFramePr>
              <a:graphicFrameLocks noChangeAspect="1"/>
            </p:cNvGraphicFramePr>
            <p:nvPr/>
          </p:nvGraphicFramePr>
          <p:xfrm>
            <a:off x="95250" y="2051558"/>
            <a:ext cx="609600" cy="173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96" name="Equation" r:id="rId7" imgW="609480" imgH="1739880" progId="">
                    <p:embed/>
                  </p:oleObj>
                </mc:Choice>
                <mc:Fallback>
                  <p:oleObj name="Equation" r:id="rId7" imgW="609480" imgH="173988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50" y="2051558"/>
                          <a:ext cx="609600" cy="173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19" name="Object 7"/>
            <p:cNvGraphicFramePr>
              <a:graphicFrameLocks noChangeAspect="1"/>
            </p:cNvGraphicFramePr>
            <p:nvPr/>
          </p:nvGraphicFramePr>
          <p:xfrm>
            <a:off x="901700" y="2051558"/>
            <a:ext cx="6083300" cy="173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97" name="Equation" r:id="rId9" imgW="6083280" imgH="1739880" progId="">
                    <p:embed/>
                  </p:oleObj>
                </mc:Choice>
                <mc:Fallback>
                  <p:oleObj name="Equation" r:id="rId9" imgW="6083280" imgH="173988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2051558"/>
                          <a:ext cx="6083300" cy="173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20" name="Object 24"/>
            <p:cNvGraphicFramePr>
              <a:graphicFrameLocks noChangeAspect="1"/>
            </p:cNvGraphicFramePr>
            <p:nvPr/>
          </p:nvGraphicFramePr>
          <p:xfrm>
            <a:off x="7704138" y="1414970"/>
            <a:ext cx="11557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98" name="Equation" r:id="rId11" imgW="1155600" imgH="698400" progId="">
                    <p:embed/>
                  </p:oleObj>
                </mc:Choice>
                <mc:Fallback>
                  <p:oleObj name="Equation" r:id="rId11" imgW="1155600" imgH="698400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4138" y="1414970"/>
                          <a:ext cx="115570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21" name="Object 25"/>
            <p:cNvGraphicFramePr>
              <a:graphicFrameLocks noChangeAspect="1"/>
            </p:cNvGraphicFramePr>
            <p:nvPr/>
          </p:nvGraphicFramePr>
          <p:xfrm>
            <a:off x="8048625" y="2026158"/>
            <a:ext cx="596900" cy="173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99" name="Equation" r:id="rId13" imgW="596880" imgH="1739880" progId="">
                    <p:embed/>
                  </p:oleObj>
                </mc:Choice>
                <mc:Fallback>
                  <p:oleObj name="Equation" r:id="rId13" imgW="596880" imgH="1739880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8625" y="2026158"/>
                          <a:ext cx="596900" cy="173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49" name="AutoShape 26"/>
            <p:cNvSpPr>
              <a:spLocks noChangeArrowheads="1"/>
            </p:cNvSpPr>
            <p:nvPr/>
          </p:nvSpPr>
          <p:spPr bwMode="auto">
            <a:xfrm>
              <a:off x="0" y="1272095"/>
              <a:ext cx="6948488" cy="2663825"/>
            </a:xfrm>
            <a:prstGeom prst="bracketPair">
              <a:avLst>
                <a:gd name="adj" fmla="val 4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90150" name="AutoShape 27"/>
            <p:cNvSpPr>
              <a:spLocks noChangeArrowheads="1"/>
            </p:cNvSpPr>
            <p:nvPr/>
          </p:nvSpPr>
          <p:spPr bwMode="auto">
            <a:xfrm>
              <a:off x="6985000" y="1272095"/>
              <a:ext cx="358775" cy="2663825"/>
            </a:xfrm>
            <a:prstGeom prst="bracketPair">
              <a:avLst>
                <a:gd name="adj" fmla="val 4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90151" name="AutoShape 28"/>
            <p:cNvSpPr>
              <a:spLocks noChangeArrowheads="1"/>
            </p:cNvSpPr>
            <p:nvPr/>
          </p:nvSpPr>
          <p:spPr bwMode="auto">
            <a:xfrm>
              <a:off x="7632700" y="1272095"/>
              <a:ext cx="1295400" cy="2663825"/>
            </a:xfrm>
            <a:prstGeom prst="bracketPair">
              <a:avLst>
                <a:gd name="adj" fmla="val 4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graphicFrame>
          <p:nvGraphicFramePr>
            <p:cNvPr id="90125" name="Object 29"/>
            <p:cNvGraphicFramePr>
              <a:graphicFrameLocks noChangeAspect="1"/>
            </p:cNvGraphicFramePr>
            <p:nvPr/>
          </p:nvGraphicFramePr>
          <p:xfrm>
            <a:off x="7056438" y="1343533"/>
            <a:ext cx="2540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00" name="Equation" r:id="rId15" imgW="253800" imgH="723600" progId="">
                    <p:embed/>
                  </p:oleObj>
                </mc:Choice>
                <mc:Fallback>
                  <p:oleObj name="Equation" r:id="rId15" imgW="253800" imgH="723600" progId="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1343533"/>
                          <a:ext cx="2540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26" name="Object 30"/>
            <p:cNvGraphicFramePr>
              <a:graphicFrameLocks noChangeAspect="1"/>
            </p:cNvGraphicFramePr>
            <p:nvPr/>
          </p:nvGraphicFramePr>
          <p:xfrm>
            <a:off x="6929438" y="1991233"/>
            <a:ext cx="342900" cy="176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01" name="Equation" r:id="rId17" imgW="342720" imgH="1765080" progId="">
                    <p:embed/>
                  </p:oleObj>
                </mc:Choice>
                <mc:Fallback>
                  <p:oleObj name="Equation" r:id="rId17" imgW="342720" imgH="1765080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38" y="1991233"/>
                          <a:ext cx="342900" cy="176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52" name="Text Box 31"/>
            <p:cNvSpPr txBox="1">
              <a:spLocks noChangeArrowheads="1"/>
            </p:cNvSpPr>
            <p:nvPr/>
          </p:nvSpPr>
          <p:spPr bwMode="auto">
            <a:xfrm>
              <a:off x="7324882" y="2228563"/>
              <a:ext cx="360964" cy="40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=</a:t>
              </a:r>
            </a:p>
          </p:txBody>
        </p:sp>
        <p:sp>
          <p:nvSpPr>
            <p:cNvPr id="90153" name="Line 33"/>
            <p:cNvSpPr>
              <a:spLocks noChangeShapeType="1"/>
            </p:cNvSpPr>
            <p:nvPr/>
          </p:nvSpPr>
          <p:spPr bwMode="auto">
            <a:xfrm>
              <a:off x="792163" y="1272095"/>
              <a:ext cx="0" cy="266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154" name="Line 34"/>
            <p:cNvSpPr>
              <a:spLocks noChangeShapeType="1"/>
            </p:cNvSpPr>
            <p:nvPr/>
          </p:nvSpPr>
          <p:spPr bwMode="auto">
            <a:xfrm>
              <a:off x="71438" y="2064258"/>
              <a:ext cx="6840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155" name="Line 35"/>
            <p:cNvSpPr>
              <a:spLocks noChangeShapeType="1"/>
            </p:cNvSpPr>
            <p:nvPr/>
          </p:nvSpPr>
          <p:spPr bwMode="auto">
            <a:xfrm>
              <a:off x="6985000" y="206425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156" name="Line 36"/>
            <p:cNvSpPr>
              <a:spLocks noChangeShapeType="1"/>
            </p:cNvSpPr>
            <p:nvPr/>
          </p:nvSpPr>
          <p:spPr bwMode="auto">
            <a:xfrm>
              <a:off x="7777163" y="2064258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0144" name="Rectangle 4"/>
          <p:cNvSpPr>
            <a:spLocks noChangeArrowheads="1"/>
          </p:cNvSpPr>
          <p:nvPr/>
        </p:nvSpPr>
        <p:spPr bwMode="auto">
          <a:xfrm>
            <a:off x="152167" y="4740507"/>
            <a:ext cx="87249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400" dirty="0">
                <a:latin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sym typeface="Wingdings" pitchFamily="2" charset="2"/>
              </a:rPr>
              <a:t>in red : contribution of pedigree</a:t>
            </a:r>
            <a:endParaRPr lang="en-GB" sz="2000" dirty="0">
              <a:latin typeface="Calibri" pitchFamily="34" charset="0"/>
            </a:endParaRP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000" dirty="0">
                <a:latin typeface="Calibri" pitchFamily="34" charset="0"/>
              </a:rPr>
              <a:t>  in black: contribution for records</a:t>
            </a: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000" dirty="0">
                <a:latin typeface="Calibri" pitchFamily="34" charset="0"/>
              </a:rPr>
              <a:t>       : </a:t>
            </a:r>
            <a:r>
              <a:rPr lang="en-GB" sz="2000" dirty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genetic value </a:t>
            </a:r>
          </a:p>
        </p:txBody>
      </p:sp>
      <p:graphicFrame>
        <p:nvGraphicFramePr>
          <p:cNvPr id="90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949087"/>
              </p:ext>
            </p:extLst>
          </p:nvPr>
        </p:nvGraphicFramePr>
        <p:xfrm>
          <a:off x="467544" y="5589240"/>
          <a:ext cx="2905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02" name="Equation" r:id="rId19" imgW="203040" imgH="291960" progId="">
                  <p:embed/>
                </p:oleObj>
              </mc:Choice>
              <mc:Fallback>
                <p:oleObj name="Equation" r:id="rId19" imgW="203040" imgH="2919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589240"/>
                        <a:ext cx="29051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45" name="Text Box 48"/>
          <p:cNvSpPr txBox="1">
            <a:spLocks noChangeArrowheads="1"/>
          </p:cNvSpPr>
          <p:nvPr/>
        </p:nvSpPr>
        <p:spPr bwMode="auto">
          <a:xfrm>
            <a:off x="5651599" y="1412776"/>
            <a:ext cx="354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« 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mixed model </a:t>
            </a:r>
            <a:r>
              <a:rPr lang="fr-FR" sz="2400" dirty="0" err="1">
                <a:solidFill>
                  <a:srgbClr val="FF0000"/>
                </a:solidFill>
                <a:latin typeface="Calibri" pitchFamily="34" charset="0"/>
              </a:rPr>
              <a:t>equations</a:t>
            </a:r>
            <a:r>
              <a:rPr lang="fr-FR" sz="2400" dirty="0">
                <a:latin typeface="Calibri" pitchFamily="34" charset="0"/>
              </a:rPr>
              <a:t> »</a:t>
            </a:r>
          </a:p>
        </p:txBody>
      </p:sp>
      <p:sp>
        <p:nvSpPr>
          <p:cNvPr id="90147" name="Rectangle 3"/>
          <p:cNvSpPr>
            <a:spLocks noChangeArrowheads="1"/>
          </p:cNvSpPr>
          <p:nvPr/>
        </p:nvSpPr>
        <p:spPr bwMode="auto">
          <a:xfrm>
            <a:off x="901700" y="188913"/>
            <a:ext cx="8999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>
                <a:solidFill>
                  <a:srgbClr val="6F9D20"/>
                </a:solidFill>
                <a:latin typeface="Calibri" pitchFamily="34" charset="0"/>
              </a:rPr>
              <a:t>Genetic evaluation in practice</a:t>
            </a:r>
            <a:endParaRPr lang="en-US" sz="3200" b="1">
              <a:solidFill>
                <a:srgbClr val="6F9D20"/>
              </a:solidFill>
              <a:latin typeface="Calibri" pitchFamily="34" charset="0"/>
            </a:endParaRPr>
          </a:p>
        </p:txBody>
      </p:sp>
      <p:sp>
        <p:nvSpPr>
          <p:cNvPr id="90148" name="Rectangle 4"/>
          <p:cNvSpPr>
            <a:spLocks noChangeArrowheads="1"/>
          </p:cNvSpPr>
          <p:nvPr/>
        </p:nvSpPr>
        <p:spPr bwMode="auto">
          <a:xfrm>
            <a:off x="179388" y="836613"/>
            <a:ext cx="87249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“BLUP” </a:t>
            </a:r>
            <a:r>
              <a:rPr lang="en-GB" sz="2400" dirty="0" smtClean="0">
                <a:latin typeface="Calibri" pitchFamily="34" charset="0"/>
              </a:rPr>
              <a:t>theory </a:t>
            </a:r>
            <a:r>
              <a:rPr lang="en-GB" sz="24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GB" sz="2400" dirty="0">
                <a:latin typeface="Calibri" pitchFamily="34" charset="0"/>
              </a:rPr>
              <a:t>a system of equations, in matrix form :</a:t>
            </a:r>
            <a:endParaRPr lang="en-GB" sz="2000" dirty="0">
              <a:latin typeface="Calibri" pitchFamily="34" charset="0"/>
            </a:endParaRP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endParaRPr lang="en-GB" sz="2400" dirty="0">
              <a:latin typeface="Calibri" pitchFamily="34" charset="0"/>
            </a:endParaRPr>
          </a:p>
        </p:txBody>
      </p:sp>
      <p:pic>
        <p:nvPicPr>
          <p:cNvPr id="90176" name="Picture 6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9552" y="1196975"/>
            <a:ext cx="5184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30" name="Groupe 35"/>
          <p:cNvGrpSpPr>
            <a:grpSpLocks/>
          </p:cNvGrpSpPr>
          <p:nvPr/>
        </p:nvGrpSpPr>
        <p:grpSpPr bwMode="auto">
          <a:xfrm>
            <a:off x="358775" y="1238250"/>
            <a:ext cx="7381875" cy="2427288"/>
            <a:chOff x="0" y="1272095"/>
            <a:chExt cx="8928100" cy="2663825"/>
          </a:xfrm>
        </p:grpSpPr>
        <p:graphicFrame>
          <p:nvGraphicFramePr>
            <p:cNvPr id="158722" name="Object 4"/>
            <p:cNvGraphicFramePr>
              <a:graphicFrameLocks noChangeAspect="1"/>
            </p:cNvGraphicFramePr>
            <p:nvPr/>
          </p:nvGraphicFramePr>
          <p:xfrm>
            <a:off x="103188" y="1343533"/>
            <a:ext cx="6223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6" name="Equation" r:id="rId3" imgW="622080" imgH="698400" progId="">
                    <p:embed/>
                  </p:oleObj>
                </mc:Choice>
                <mc:Fallback>
                  <p:oleObj name="Equation" r:id="rId3" imgW="622080" imgH="69840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188" y="1343533"/>
                          <a:ext cx="62230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23" name="Object 5"/>
            <p:cNvGraphicFramePr>
              <a:graphicFrameLocks noChangeAspect="1"/>
            </p:cNvGraphicFramePr>
            <p:nvPr/>
          </p:nvGraphicFramePr>
          <p:xfrm>
            <a:off x="1155700" y="1364170"/>
            <a:ext cx="56134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7" name="Equation" r:id="rId5" imgW="5613120" imgH="698400" progId="">
                    <p:embed/>
                  </p:oleObj>
                </mc:Choice>
                <mc:Fallback>
                  <p:oleObj name="Equation" r:id="rId5" imgW="5613120" imgH="6984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5700" y="1364170"/>
                          <a:ext cx="561340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24" name="Object 6"/>
            <p:cNvGraphicFramePr>
              <a:graphicFrameLocks noChangeAspect="1"/>
            </p:cNvGraphicFramePr>
            <p:nvPr/>
          </p:nvGraphicFramePr>
          <p:xfrm>
            <a:off x="95250" y="2051558"/>
            <a:ext cx="609600" cy="173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8" name="Equation" r:id="rId7" imgW="609480" imgH="1739880" progId="">
                    <p:embed/>
                  </p:oleObj>
                </mc:Choice>
                <mc:Fallback>
                  <p:oleObj name="Equation" r:id="rId7" imgW="609480" imgH="173988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50" y="2051558"/>
                          <a:ext cx="609600" cy="173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25" name="Object 7"/>
            <p:cNvGraphicFramePr>
              <a:graphicFrameLocks noChangeAspect="1"/>
            </p:cNvGraphicFramePr>
            <p:nvPr/>
          </p:nvGraphicFramePr>
          <p:xfrm>
            <a:off x="901700" y="2051558"/>
            <a:ext cx="6083300" cy="173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9" name="Equation" r:id="rId9" imgW="6083280" imgH="1739880" progId="">
                    <p:embed/>
                  </p:oleObj>
                </mc:Choice>
                <mc:Fallback>
                  <p:oleObj name="Equation" r:id="rId9" imgW="6083280" imgH="173988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2051558"/>
                          <a:ext cx="6083300" cy="173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26" name="Object 24"/>
            <p:cNvGraphicFramePr>
              <a:graphicFrameLocks noChangeAspect="1"/>
            </p:cNvGraphicFramePr>
            <p:nvPr/>
          </p:nvGraphicFramePr>
          <p:xfrm>
            <a:off x="7704138" y="1414970"/>
            <a:ext cx="11557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30" name="Equation" r:id="rId11" imgW="1155600" imgH="698400" progId="">
                    <p:embed/>
                  </p:oleObj>
                </mc:Choice>
                <mc:Fallback>
                  <p:oleObj name="Equation" r:id="rId11" imgW="1155600" imgH="698400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4138" y="1414970"/>
                          <a:ext cx="115570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27" name="Object 25"/>
            <p:cNvGraphicFramePr>
              <a:graphicFrameLocks noChangeAspect="1"/>
            </p:cNvGraphicFramePr>
            <p:nvPr/>
          </p:nvGraphicFramePr>
          <p:xfrm>
            <a:off x="8048625" y="2026158"/>
            <a:ext cx="596900" cy="173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31" name="Equation" r:id="rId13" imgW="596880" imgH="1739880" progId="">
                    <p:embed/>
                  </p:oleObj>
                </mc:Choice>
                <mc:Fallback>
                  <p:oleObj name="Equation" r:id="rId13" imgW="596880" imgH="1739880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8625" y="2026158"/>
                          <a:ext cx="596900" cy="173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733" name="AutoShape 26"/>
            <p:cNvSpPr>
              <a:spLocks noChangeArrowheads="1"/>
            </p:cNvSpPr>
            <p:nvPr/>
          </p:nvSpPr>
          <p:spPr bwMode="auto">
            <a:xfrm>
              <a:off x="0" y="1272095"/>
              <a:ext cx="6948488" cy="2663825"/>
            </a:xfrm>
            <a:prstGeom prst="bracketPair">
              <a:avLst>
                <a:gd name="adj" fmla="val 4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58734" name="AutoShape 27"/>
            <p:cNvSpPr>
              <a:spLocks noChangeArrowheads="1"/>
            </p:cNvSpPr>
            <p:nvPr/>
          </p:nvSpPr>
          <p:spPr bwMode="auto">
            <a:xfrm>
              <a:off x="6985000" y="1272095"/>
              <a:ext cx="358775" cy="2663825"/>
            </a:xfrm>
            <a:prstGeom prst="bracketPair">
              <a:avLst>
                <a:gd name="adj" fmla="val 4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58735" name="AutoShape 28"/>
            <p:cNvSpPr>
              <a:spLocks noChangeArrowheads="1"/>
            </p:cNvSpPr>
            <p:nvPr/>
          </p:nvSpPr>
          <p:spPr bwMode="auto">
            <a:xfrm>
              <a:off x="7632700" y="1272095"/>
              <a:ext cx="1295400" cy="2663825"/>
            </a:xfrm>
            <a:prstGeom prst="bracketPair">
              <a:avLst>
                <a:gd name="adj" fmla="val 4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graphicFrame>
          <p:nvGraphicFramePr>
            <p:cNvPr id="158728" name="Object 29"/>
            <p:cNvGraphicFramePr>
              <a:graphicFrameLocks noChangeAspect="1"/>
            </p:cNvGraphicFramePr>
            <p:nvPr/>
          </p:nvGraphicFramePr>
          <p:xfrm>
            <a:off x="7056438" y="1343533"/>
            <a:ext cx="2540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32" name="Equation" r:id="rId15" imgW="253800" imgH="723600" progId="">
                    <p:embed/>
                  </p:oleObj>
                </mc:Choice>
                <mc:Fallback>
                  <p:oleObj name="Equation" r:id="rId15" imgW="253800" imgH="723600" progId="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1343533"/>
                          <a:ext cx="2540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29" name="Object 30"/>
            <p:cNvGraphicFramePr>
              <a:graphicFrameLocks noChangeAspect="1"/>
            </p:cNvGraphicFramePr>
            <p:nvPr/>
          </p:nvGraphicFramePr>
          <p:xfrm>
            <a:off x="6929438" y="1991233"/>
            <a:ext cx="342900" cy="176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33" name="Equation" r:id="rId17" imgW="342720" imgH="1765080" progId="">
                    <p:embed/>
                  </p:oleObj>
                </mc:Choice>
                <mc:Fallback>
                  <p:oleObj name="Equation" r:id="rId17" imgW="342720" imgH="1765080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38" y="1991233"/>
                          <a:ext cx="342900" cy="176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736" name="Text Box 31"/>
            <p:cNvSpPr txBox="1">
              <a:spLocks noChangeArrowheads="1"/>
            </p:cNvSpPr>
            <p:nvPr/>
          </p:nvSpPr>
          <p:spPr bwMode="auto">
            <a:xfrm>
              <a:off x="7324882" y="2228563"/>
              <a:ext cx="360964" cy="40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=</a:t>
              </a:r>
            </a:p>
          </p:txBody>
        </p:sp>
        <p:sp>
          <p:nvSpPr>
            <p:cNvPr id="158737" name="Line 33"/>
            <p:cNvSpPr>
              <a:spLocks noChangeShapeType="1"/>
            </p:cNvSpPr>
            <p:nvPr/>
          </p:nvSpPr>
          <p:spPr bwMode="auto">
            <a:xfrm>
              <a:off x="792163" y="1272095"/>
              <a:ext cx="0" cy="266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738" name="Line 34"/>
            <p:cNvSpPr>
              <a:spLocks noChangeShapeType="1"/>
            </p:cNvSpPr>
            <p:nvPr/>
          </p:nvSpPr>
          <p:spPr bwMode="auto">
            <a:xfrm>
              <a:off x="71438" y="2064258"/>
              <a:ext cx="6840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739" name="Line 35"/>
            <p:cNvSpPr>
              <a:spLocks noChangeShapeType="1"/>
            </p:cNvSpPr>
            <p:nvPr/>
          </p:nvSpPr>
          <p:spPr bwMode="auto">
            <a:xfrm>
              <a:off x="6985000" y="206425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740" name="Line 36"/>
            <p:cNvSpPr>
              <a:spLocks noChangeShapeType="1"/>
            </p:cNvSpPr>
            <p:nvPr/>
          </p:nvSpPr>
          <p:spPr bwMode="auto">
            <a:xfrm>
              <a:off x="7777163" y="2064258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8731" name="Rectangle 3"/>
          <p:cNvSpPr>
            <a:spLocks noChangeArrowheads="1"/>
          </p:cNvSpPr>
          <p:nvPr/>
        </p:nvSpPr>
        <p:spPr bwMode="auto">
          <a:xfrm>
            <a:off x="539750" y="188913"/>
            <a:ext cx="899953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Mixed </a:t>
            </a:r>
            <a:r>
              <a:rPr lang="en-GB" sz="3200" b="1" dirty="0" smtClean="0">
                <a:solidFill>
                  <a:srgbClr val="6F9D20"/>
                </a:solidFill>
                <a:latin typeface="Calibri" pitchFamily="34" charset="0"/>
              </a:rPr>
              <a:t>Model Equations</a:t>
            </a:r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: interpretation</a:t>
            </a:r>
            <a:endParaRPr lang="en-US" sz="3200" b="1" dirty="0">
              <a:solidFill>
                <a:srgbClr val="6F9D20"/>
              </a:solidFill>
              <a:latin typeface="Calibri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79388" y="3736975"/>
            <a:ext cx="8724900" cy="21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000" dirty="0">
                <a:latin typeface="Calibri" pitchFamily="34" charset="0"/>
              </a:rPr>
              <a:t> characteristics: </a:t>
            </a:r>
            <a:r>
              <a:rPr lang="en-GB" sz="2000" dirty="0">
                <a:latin typeface="Calibri" pitchFamily="34" charset="0"/>
                <a:sym typeface="Wingdings" pitchFamily="2" charset="2"/>
              </a:rPr>
              <a:t>a lot of </a:t>
            </a:r>
            <a:r>
              <a:rPr lang="en-GB" sz="2000" dirty="0" smtClean="0">
                <a:latin typeface="Calibri" pitchFamily="34" charset="0"/>
                <a:sym typeface="Wingdings" pitchFamily="2" charset="2"/>
              </a:rPr>
              <a:t>0’s, </a:t>
            </a:r>
            <a:r>
              <a:rPr lang="en-GB" sz="2000" dirty="0">
                <a:latin typeface="Calibri" pitchFamily="34" charset="0"/>
                <a:sym typeface="Wingdings" pitchFamily="2" charset="2"/>
              </a:rPr>
              <a:t>simple </a:t>
            </a:r>
            <a:r>
              <a:rPr lang="en-GB" sz="2000" dirty="0" smtClean="0">
                <a:latin typeface="Calibri" pitchFamily="34" charset="0"/>
                <a:sym typeface="Wingdings" pitchFamily="2" charset="2"/>
              </a:rPr>
              <a:t>numbers </a:t>
            </a:r>
            <a:r>
              <a:rPr lang="en-GB" sz="2000" dirty="0">
                <a:latin typeface="Calibri" pitchFamily="34" charset="0"/>
                <a:sym typeface="Wingdings" pitchFamily="2" charset="2"/>
              </a:rPr>
              <a:t>easy to interpret and easy to “construct” just by reading </a:t>
            </a:r>
            <a:r>
              <a:rPr lang="en-GB" sz="2000" dirty="0" smtClean="0">
                <a:latin typeface="Calibri" pitchFamily="34" charset="0"/>
                <a:sym typeface="Wingdings" pitchFamily="2" charset="2"/>
              </a:rPr>
              <a:t>two files (data + pedigree)</a:t>
            </a:r>
            <a:endParaRPr lang="en-GB" sz="2000" dirty="0">
              <a:latin typeface="Calibri" pitchFamily="34" charset="0"/>
              <a:sym typeface="Wingdings" pitchFamily="2" charset="2"/>
            </a:endParaRP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000" dirty="0">
                <a:latin typeface="Calibri" pitchFamily="34" charset="0"/>
                <a:sym typeface="Wingdings" pitchFamily="2" charset="2"/>
              </a:rPr>
              <a:t> the elements in red representing the links between related animals are easy to construct from a pedigree file</a:t>
            </a: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 dirty="0">
                <a:latin typeface="Calibri" pitchFamily="34" charset="0"/>
                <a:sym typeface="Wingdings" pitchFamily="2" charset="2"/>
              </a:rPr>
              <a:t>     </a:t>
            </a:r>
            <a:r>
              <a:rPr lang="en-GB" sz="2000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GB" sz="2000" dirty="0">
                <a:latin typeface="Symbol" pitchFamily="18" charset="2"/>
                <a:sym typeface="Wingdings" pitchFamily="2" charset="2"/>
              </a:rPr>
              <a:t> =</a:t>
            </a:r>
            <a:r>
              <a:rPr lang="en-GB" sz="2000" dirty="0">
                <a:latin typeface="Calibri" pitchFamily="34" charset="0"/>
                <a:sym typeface="Wingdings" pitchFamily="2" charset="2"/>
              </a:rPr>
              <a:t> a simple function of the heritability h</a:t>
            </a:r>
            <a:r>
              <a:rPr lang="en-GB" sz="2000" baseline="30000" dirty="0">
                <a:latin typeface="Calibri" pitchFamily="34" charset="0"/>
                <a:sym typeface="Wingdings" pitchFamily="2" charset="2"/>
              </a:rPr>
              <a:t>2</a:t>
            </a:r>
            <a:r>
              <a:rPr lang="en-GB" sz="2000" dirty="0">
                <a:latin typeface="Calibri" pitchFamily="34" charset="0"/>
                <a:sym typeface="Wingdings" pitchFamily="2" charset="2"/>
              </a:rPr>
              <a:t> of the trait</a:t>
            </a: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000" dirty="0">
                <a:latin typeface="Calibri" pitchFamily="34" charset="0"/>
                <a:sym typeface="Wingdings" pitchFamily="2" charset="2"/>
              </a:rPr>
              <a:t> Also,  the equations can be interpreted intuitively .... </a:t>
            </a:r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e 63"/>
          <p:cNvGrpSpPr>
            <a:grpSpLocks/>
          </p:cNvGrpSpPr>
          <p:nvPr/>
        </p:nvGrpSpPr>
        <p:grpSpPr bwMode="auto">
          <a:xfrm>
            <a:off x="323850" y="1412875"/>
            <a:ext cx="7127875" cy="3600450"/>
            <a:chOff x="323528" y="1412776"/>
            <a:chExt cx="7128792" cy="3600400"/>
          </a:xfrm>
        </p:grpSpPr>
        <p:sp>
          <p:nvSpPr>
            <p:cNvPr id="17" name="Rectangle 16"/>
            <p:cNvSpPr/>
            <p:nvPr/>
          </p:nvSpPr>
          <p:spPr>
            <a:xfrm>
              <a:off x="323528" y="1412776"/>
              <a:ext cx="360409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55840" y="1412776"/>
              <a:ext cx="360409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35479" y="1412776"/>
              <a:ext cx="360409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91455" y="1700110"/>
              <a:ext cx="360408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88152" y="1700110"/>
              <a:ext cx="360409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9865" y="1700110"/>
              <a:ext cx="360408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791" y="2060467"/>
              <a:ext cx="431856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76201" y="2060467"/>
              <a:ext cx="358821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9504" y="2420825"/>
              <a:ext cx="576336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00322" y="2420825"/>
              <a:ext cx="431856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79504" y="2708158"/>
              <a:ext cx="431856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55840" y="2708158"/>
              <a:ext cx="936745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3528" y="2781182"/>
              <a:ext cx="360409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3528" y="3428873"/>
              <a:ext cx="360409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26831" y="4005128"/>
              <a:ext cx="360408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6831" y="4292461"/>
              <a:ext cx="360408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76201" y="4652819"/>
              <a:ext cx="358821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08057" y="3717794"/>
              <a:ext cx="503303" cy="3587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35022" y="4005128"/>
              <a:ext cx="504890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32177" y="3068516"/>
              <a:ext cx="647783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84394" y="4005128"/>
              <a:ext cx="431856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55840" y="3717794"/>
              <a:ext cx="431856" cy="3587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59143" y="3357437"/>
              <a:ext cx="720818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24441" y="3357437"/>
              <a:ext cx="1079639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95888" y="3068516"/>
              <a:ext cx="647783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11816" y="2420825"/>
              <a:ext cx="647783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04080" y="2420825"/>
              <a:ext cx="431856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88152" y="2708158"/>
              <a:ext cx="431856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35936" y="2708158"/>
              <a:ext cx="431856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12273" y="3068516"/>
              <a:ext cx="431856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99647" y="3357437"/>
              <a:ext cx="504890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83262" y="3717794"/>
              <a:ext cx="720818" cy="3587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220008" y="3717794"/>
              <a:ext cx="720818" cy="3587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211816" y="4005128"/>
              <a:ext cx="720818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48562" y="4005128"/>
              <a:ext cx="1224119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7791" y="4652819"/>
              <a:ext cx="1008193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364489" y="4292461"/>
              <a:ext cx="576336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88609" y="3717794"/>
              <a:ext cx="503303" cy="3587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949018" y="4005128"/>
              <a:ext cx="503302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35479" y="4292461"/>
              <a:ext cx="431856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52066" y="3509835"/>
              <a:ext cx="504890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059143" y="4292461"/>
              <a:ext cx="433443" cy="360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211816" y="4652819"/>
              <a:ext cx="431856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788152" y="4652819"/>
              <a:ext cx="431856" cy="360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aphicFrame>
        <p:nvGraphicFramePr>
          <p:cNvPr id="157711" name="Object 15"/>
          <p:cNvGraphicFramePr>
            <a:graphicFrameLocks noChangeAspect="1"/>
          </p:cNvGraphicFramePr>
          <p:nvPr/>
        </p:nvGraphicFramePr>
        <p:xfrm>
          <a:off x="331788" y="1412875"/>
          <a:ext cx="726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29" name="Équation" r:id="rId3" imgW="7264080" imgH="291960" progId="Equation.3">
                  <p:embed/>
                </p:oleObj>
              </mc:Choice>
              <mc:Fallback>
                <p:oleObj name="Équation" r:id="rId3" imgW="7264080" imgH="2919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412875"/>
                        <a:ext cx="7264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12" name="Object 16"/>
          <p:cNvGraphicFramePr>
            <a:graphicFrameLocks noChangeAspect="1"/>
          </p:cNvGraphicFramePr>
          <p:nvPr/>
        </p:nvGraphicFramePr>
        <p:xfrm>
          <a:off x="323850" y="1768475"/>
          <a:ext cx="726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0" name="Équation" r:id="rId5" imgW="7264080" imgH="291960" progId="Equation.3">
                  <p:embed/>
                </p:oleObj>
              </mc:Choice>
              <mc:Fallback>
                <p:oleObj name="Équation" r:id="rId5" imgW="7264080" imgH="29196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68475"/>
                        <a:ext cx="7264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13" name="Object 17"/>
          <p:cNvGraphicFramePr>
            <a:graphicFrameLocks noChangeAspect="1"/>
          </p:cNvGraphicFramePr>
          <p:nvPr/>
        </p:nvGraphicFramePr>
        <p:xfrm>
          <a:off x="323850" y="2133600"/>
          <a:ext cx="660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1" name="Équation" r:id="rId7" imgW="6603840" imgH="291960" progId="Equation.3">
                  <p:embed/>
                </p:oleObj>
              </mc:Choice>
              <mc:Fallback>
                <p:oleObj name="Équation" r:id="rId7" imgW="6603840" imgH="2919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133600"/>
                        <a:ext cx="660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14" name="Object 18"/>
          <p:cNvGraphicFramePr>
            <a:graphicFrameLocks noChangeAspect="1"/>
          </p:cNvGraphicFramePr>
          <p:nvPr/>
        </p:nvGraphicFramePr>
        <p:xfrm>
          <a:off x="323850" y="2492375"/>
          <a:ext cx="660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2" name="Équation" r:id="rId9" imgW="6603840" imgH="291960" progId="Equation.3">
                  <p:embed/>
                </p:oleObj>
              </mc:Choice>
              <mc:Fallback>
                <p:oleObj name="Équation" r:id="rId9" imgW="6603840" imgH="2919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92375"/>
                        <a:ext cx="660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15" name="Object 19"/>
          <p:cNvGraphicFramePr>
            <a:graphicFrameLocks noChangeAspect="1"/>
          </p:cNvGraphicFramePr>
          <p:nvPr/>
        </p:nvGraphicFramePr>
        <p:xfrm>
          <a:off x="323850" y="2781300"/>
          <a:ext cx="734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3" name="Équation" r:id="rId11" imgW="7340400" imgH="291960" progId="Equation.3">
                  <p:embed/>
                </p:oleObj>
              </mc:Choice>
              <mc:Fallback>
                <p:oleObj name="Équation" r:id="rId11" imgW="7340400" imgH="2919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81300"/>
                        <a:ext cx="7340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16" name="Object 20"/>
          <p:cNvGraphicFramePr>
            <a:graphicFrameLocks noChangeAspect="1"/>
          </p:cNvGraphicFramePr>
          <p:nvPr/>
        </p:nvGraphicFramePr>
        <p:xfrm>
          <a:off x="323850" y="3429000"/>
          <a:ext cx="774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4" name="Équation" r:id="rId13" imgW="7746840" imgH="291960" progId="Equation.3">
                  <p:embed/>
                </p:oleObj>
              </mc:Choice>
              <mc:Fallback>
                <p:oleObj name="Équation" r:id="rId13" imgW="7746840" imgH="29196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429000"/>
                        <a:ext cx="7747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323850" y="3136900"/>
          <a:ext cx="704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5" name="Équation" r:id="rId15" imgW="7048440" imgH="291960" progId="Equation.3">
                  <p:embed/>
                </p:oleObj>
              </mc:Choice>
              <mc:Fallback>
                <p:oleObj name="Équation" r:id="rId15" imgW="7048440" imgH="29196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136900"/>
                        <a:ext cx="704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18" name="Object 22"/>
          <p:cNvGraphicFramePr>
            <a:graphicFrameLocks noChangeAspect="1"/>
          </p:cNvGraphicFramePr>
          <p:nvPr/>
        </p:nvGraphicFramePr>
        <p:xfrm>
          <a:off x="323850" y="3789363"/>
          <a:ext cx="712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6" name="Équation" r:id="rId17" imgW="7124400" imgH="291960" progId="Equation.3">
                  <p:embed/>
                </p:oleObj>
              </mc:Choice>
              <mc:Fallback>
                <p:oleObj name="Équation" r:id="rId17" imgW="7124400" imgH="29196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89363"/>
                        <a:ext cx="7124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19" name="Object 23"/>
          <p:cNvGraphicFramePr>
            <a:graphicFrameLocks noChangeAspect="1"/>
          </p:cNvGraphicFramePr>
          <p:nvPr/>
        </p:nvGraphicFramePr>
        <p:xfrm>
          <a:off x="311150" y="4073525"/>
          <a:ext cx="786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7" name="Équation" r:id="rId19" imgW="7860960" imgH="291960" progId="Equation.3">
                  <p:embed/>
                </p:oleObj>
              </mc:Choice>
              <mc:Fallback>
                <p:oleObj name="Équation" r:id="rId19" imgW="7860960" imgH="29196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4073525"/>
                        <a:ext cx="7861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20" name="Object 24"/>
          <p:cNvGraphicFramePr>
            <a:graphicFrameLocks noChangeAspect="1"/>
          </p:cNvGraphicFramePr>
          <p:nvPr/>
        </p:nvGraphicFramePr>
        <p:xfrm>
          <a:off x="323850" y="4365625"/>
          <a:ext cx="687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8" name="Équation" r:id="rId21" imgW="6870600" imgH="291960" progId="Equation.3">
                  <p:embed/>
                </p:oleObj>
              </mc:Choice>
              <mc:Fallback>
                <p:oleObj name="Équation" r:id="rId21" imgW="6870600" imgH="29196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365625"/>
                        <a:ext cx="6870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21" name="Object 25"/>
          <p:cNvGraphicFramePr>
            <a:graphicFrameLocks noChangeAspect="1"/>
          </p:cNvGraphicFramePr>
          <p:nvPr/>
        </p:nvGraphicFramePr>
        <p:xfrm>
          <a:off x="323850" y="4721225"/>
          <a:ext cx="723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9" name="Équation" r:id="rId23" imgW="7238880" imgH="291960" progId="Equation.3">
                  <p:embed/>
                </p:oleObj>
              </mc:Choice>
              <mc:Fallback>
                <p:oleObj name="Équation" r:id="rId23" imgW="7238880" imgH="29196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21225"/>
                        <a:ext cx="7239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23" name="Rectangle 4"/>
          <p:cNvSpPr>
            <a:spLocks noChangeArrowheads="1"/>
          </p:cNvSpPr>
          <p:nvPr/>
        </p:nvSpPr>
        <p:spPr bwMode="auto">
          <a:xfrm>
            <a:off x="323850" y="765175"/>
            <a:ext cx="8724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000">
                <a:latin typeface="Calibri" pitchFamily="34" charset="0"/>
              </a:rPr>
              <a:t> developing the system of equations: </a:t>
            </a: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endParaRPr lang="en-GB" sz="2400">
              <a:latin typeface="Calibri" pitchFamily="34" charset="0"/>
            </a:endParaRPr>
          </a:p>
        </p:txBody>
      </p:sp>
      <p:sp>
        <p:nvSpPr>
          <p:cNvPr id="16" name="Accolade ouvrante 15"/>
          <p:cNvSpPr/>
          <p:nvPr/>
        </p:nvSpPr>
        <p:spPr>
          <a:xfrm>
            <a:off x="71438" y="1412875"/>
            <a:ext cx="252412" cy="367188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323850" y="2420938"/>
            <a:ext cx="792003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726" name="Rectangle 3"/>
          <p:cNvSpPr>
            <a:spLocks noChangeArrowheads="1"/>
          </p:cNvSpPr>
          <p:nvPr/>
        </p:nvSpPr>
        <p:spPr bwMode="auto">
          <a:xfrm>
            <a:off x="539750" y="188913"/>
            <a:ext cx="899953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The Mixed </a:t>
            </a:r>
            <a:r>
              <a:rPr lang="en-GB" sz="3200" b="1" dirty="0" smtClean="0">
                <a:solidFill>
                  <a:srgbClr val="6F9D20"/>
                </a:solidFill>
                <a:latin typeface="Calibri" pitchFamily="34" charset="0"/>
              </a:rPr>
              <a:t>Model Equations</a:t>
            </a:r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: interpretation</a:t>
            </a:r>
            <a:endParaRPr lang="en-US" sz="3200" b="1" dirty="0">
              <a:solidFill>
                <a:srgbClr val="6F9D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15"/>
          <p:cNvGraphicFramePr>
            <a:graphicFrameLocks noChangeAspect="1"/>
          </p:cNvGraphicFramePr>
          <p:nvPr/>
        </p:nvGraphicFramePr>
        <p:xfrm>
          <a:off x="684213" y="1336675"/>
          <a:ext cx="2298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0" name="Équation" r:id="rId3" imgW="2298600" imgH="291960" progId="Equation.3">
                  <p:embed/>
                </p:oleObj>
              </mc:Choice>
              <mc:Fallback>
                <p:oleObj name="Équation" r:id="rId3" imgW="2298600" imgH="2919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36675"/>
                        <a:ext cx="2298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7" name="Object 16"/>
          <p:cNvGraphicFramePr>
            <a:graphicFrameLocks noChangeAspect="1"/>
          </p:cNvGraphicFramePr>
          <p:nvPr/>
        </p:nvGraphicFramePr>
        <p:xfrm>
          <a:off x="612775" y="1692275"/>
          <a:ext cx="237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1" name="Équation" r:id="rId5" imgW="2374560" imgH="291960" progId="Equation.3">
                  <p:embed/>
                </p:oleObj>
              </mc:Choice>
              <mc:Fallback>
                <p:oleObj name="Équation" r:id="rId5" imgW="2374560" imgH="2919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692275"/>
                        <a:ext cx="2374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17"/>
          <p:cNvGraphicFramePr>
            <a:graphicFrameLocks noChangeAspect="1"/>
          </p:cNvGraphicFramePr>
          <p:nvPr/>
        </p:nvGraphicFramePr>
        <p:xfrm>
          <a:off x="612775" y="2057400"/>
          <a:ext cx="134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2" name="Équation" r:id="rId7" imgW="1346040" imgH="291960" progId="Equation.3">
                  <p:embed/>
                </p:oleObj>
              </mc:Choice>
              <mc:Fallback>
                <p:oleObj name="Équation" r:id="rId7" imgW="1346040" imgH="291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057400"/>
                        <a:ext cx="1346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18"/>
          <p:cNvGraphicFramePr>
            <a:graphicFrameLocks noChangeAspect="1"/>
          </p:cNvGraphicFramePr>
          <p:nvPr/>
        </p:nvGraphicFramePr>
        <p:xfrm>
          <a:off x="681038" y="2613025"/>
          <a:ext cx="273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3" name="Équation" r:id="rId9" imgW="2730240" imgH="330120" progId="Equation.3">
                  <p:embed/>
                </p:oleObj>
              </mc:Choice>
              <mc:Fallback>
                <p:oleObj name="Équation" r:id="rId9" imgW="2730240" imgH="3301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613025"/>
                        <a:ext cx="273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0" name="Object 19"/>
          <p:cNvGraphicFramePr>
            <a:graphicFrameLocks noChangeAspect="1"/>
          </p:cNvGraphicFramePr>
          <p:nvPr/>
        </p:nvGraphicFramePr>
        <p:xfrm>
          <a:off x="682625" y="2921000"/>
          <a:ext cx="369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4" name="Équation" r:id="rId11" imgW="3695400" imgH="291960" progId="Equation.3">
                  <p:embed/>
                </p:oleObj>
              </mc:Choice>
              <mc:Fallback>
                <p:oleObj name="Équation" r:id="rId11" imgW="3695400" imgH="2919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2921000"/>
                        <a:ext cx="3695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1" name="Object 20"/>
          <p:cNvGraphicFramePr>
            <a:graphicFrameLocks noChangeAspect="1"/>
          </p:cNvGraphicFramePr>
          <p:nvPr/>
        </p:nvGraphicFramePr>
        <p:xfrm>
          <a:off x="682625" y="3568700"/>
          <a:ext cx="3543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5" name="Équation" r:id="rId13" imgW="3543120" imgH="291960" progId="Equation.3">
                  <p:embed/>
                </p:oleObj>
              </mc:Choice>
              <mc:Fallback>
                <p:oleObj name="Équation" r:id="rId13" imgW="3543120" imgH="29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568700"/>
                        <a:ext cx="3543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2" name="Object 21"/>
          <p:cNvGraphicFramePr>
            <a:graphicFrameLocks noChangeAspect="1"/>
          </p:cNvGraphicFramePr>
          <p:nvPr/>
        </p:nvGraphicFramePr>
        <p:xfrm>
          <a:off x="682625" y="3276600"/>
          <a:ext cx="2565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6" name="Équation" r:id="rId15" imgW="2565360" imgH="291960" progId="Equation.3">
                  <p:embed/>
                </p:oleObj>
              </mc:Choice>
              <mc:Fallback>
                <p:oleObj name="Équation" r:id="rId15" imgW="2565360" imgH="2919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276600"/>
                        <a:ext cx="2565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3" name="Object 22"/>
          <p:cNvGraphicFramePr>
            <a:graphicFrameLocks noChangeAspect="1"/>
          </p:cNvGraphicFramePr>
          <p:nvPr/>
        </p:nvGraphicFramePr>
        <p:xfrm>
          <a:off x="682625" y="3929063"/>
          <a:ext cx="391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7" name="Équation" r:id="rId17" imgW="3911400" imgH="291960" progId="Equation.3">
                  <p:embed/>
                </p:oleObj>
              </mc:Choice>
              <mc:Fallback>
                <p:oleObj name="Équation" r:id="rId17" imgW="3911400" imgH="2919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929063"/>
                        <a:ext cx="3911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4" name="Object 23"/>
          <p:cNvGraphicFramePr>
            <a:graphicFrameLocks noChangeAspect="1"/>
          </p:cNvGraphicFramePr>
          <p:nvPr/>
        </p:nvGraphicFramePr>
        <p:xfrm>
          <a:off x="682625" y="4213225"/>
          <a:ext cx="482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8" name="Équation" r:id="rId19" imgW="4825800" imgH="291960" progId="Equation.3">
                  <p:embed/>
                </p:oleObj>
              </mc:Choice>
              <mc:Fallback>
                <p:oleObj name="Équation" r:id="rId19" imgW="4825800" imgH="2919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213225"/>
                        <a:ext cx="482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5" name="Object 24"/>
          <p:cNvGraphicFramePr>
            <a:graphicFrameLocks noChangeAspect="1"/>
          </p:cNvGraphicFramePr>
          <p:nvPr/>
        </p:nvGraphicFramePr>
        <p:xfrm>
          <a:off x="682625" y="45053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9" name="Équation" r:id="rId21" imgW="2730240" imgH="291960" progId="Equation.3">
                  <p:embed/>
                </p:oleObj>
              </mc:Choice>
              <mc:Fallback>
                <p:oleObj name="Équation" r:id="rId21" imgW="2730240" imgH="2919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5053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2" name="Object 18"/>
          <p:cNvGraphicFramePr>
            <a:graphicFrameLocks noChangeAspect="1"/>
          </p:cNvGraphicFramePr>
          <p:nvPr/>
        </p:nvGraphicFramePr>
        <p:xfrm>
          <a:off x="682625" y="4792663"/>
          <a:ext cx="311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80" name="Équation" r:id="rId23" imgW="3111480" imgH="291960" progId="Equation.3">
                  <p:embed/>
                </p:oleObj>
              </mc:Choice>
              <mc:Fallback>
                <p:oleObj name="Équation" r:id="rId23" imgW="3111480" imgH="2919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792663"/>
                        <a:ext cx="3111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63" name="Rectangle 4"/>
          <p:cNvSpPr>
            <a:spLocks noChangeArrowheads="1"/>
          </p:cNvSpPr>
          <p:nvPr/>
        </p:nvSpPr>
        <p:spPr bwMode="auto">
          <a:xfrm>
            <a:off x="323850" y="765175"/>
            <a:ext cx="8724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000">
                <a:latin typeface="Calibri" pitchFamily="34" charset="0"/>
              </a:rPr>
              <a:t>We obtain this: </a:t>
            </a: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endParaRPr lang="en-GB" sz="2400">
              <a:latin typeface="Calibri" pitchFamily="34" charset="0"/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5508625" y="1412875"/>
            <a:ext cx="358775" cy="100806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Accolade fermante 15"/>
          <p:cNvSpPr/>
          <p:nvPr/>
        </p:nvSpPr>
        <p:spPr>
          <a:xfrm>
            <a:off x="5508625" y="2565400"/>
            <a:ext cx="358775" cy="24479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9766" name="Rectangle 4"/>
          <p:cNvSpPr>
            <a:spLocks noChangeArrowheads="1"/>
          </p:cNvSpPr>
          <p:nvPr/>
        </p:nvSpPr>
        <p:spPr bwMode="auto">
          <a:xfrm>
            <a:off x="6084888" y="1484313"/>
            <a:ext cx="27352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>
                <a:latin typeface="Calibri" pitchFamily="34" charset="0"/>
              </a:rPr>
              <a:t>equations to estimate</a:t>
            </a: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>
                <a:latin typeface="Calibri" pitchFamily="34" charset="0"/>
              </a:rPr>
              <a:t>    the “year” effects </a:t>
            </a:r>
            <a:r>
              <a:rPr lang="en-GB" sz="2000">
                <a:latin typeface="Symbol" pitchFamily="18" charset="2"/>
              </a:rPr>
              <a:t>b</a:t>
            </a:r>
          </a:p>
        </p:txBody>
      </p:sp>
      <p:sp>
        <p:nvSpPr>
          <p:cNvPr id="159767" name="Rectangle 4"/>
          <p:cNvSpPr>
            <a:spLocks noChangeArrowheads="1"/>
          </p:cNvSpPr>
          <p:nvPr/>
        </p:nvSpPr>
        <p:spPr bwMode="auto">
          <a:xfrm>
            <a:off x="5940425" y="3290888"/>
            <a:ext cx="29527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>
                <a:latin typeface="Calibri" pitchFamily="34" charset="0"/>
              </a:rPr>
              <a:t>  equations to estimate</a:t>
            </a: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>
                <a:latin typeface="Calibri" pitchFamily="34" charset="0"/>
              </a:rPr>
              <a:t>   the genetic values a</a:t>
            </a:r>
            <a:r>
              <a:rPr lang="en-GB" sz="2000" baseline="-25000">
                <a:latin typeface="Calibri" pitchFamily="34" charset="0"/>
              </a:rPr>
              <a:t>i</a:t>
            </a:r>
            <a:endParaRPr lang="en-GB" sz="2000">
              <a:latin typeface="Calibri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23850" y="2420938"/>
            <a:ext cx="792003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771" name="Rectangle 3"/>
          <p:cNvSpPr>
            <a:spLocks noChangeArrowheads="1"/>
          </p:cNvSpPr>
          <p:nvPr/>
        </p:nvSpPr>
        <p:spPr bwMode="auto">
          <a:xfrm>
            <a:off x="539750" y="188913"/>
            <a:ext cx="899953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The Mixed </a:t>
            </a:r>
            <a:r>
              <a:rPr lang="en-GB" sz="3200" b="1" dirty="0" smtClean="0">
                <a:solidFill>
                  <a:srgbClr val="6F9D20"/>
                </a:solidFill>
                <a:latin typeface="Calibri" pitchFamily="34" charset="0"/>
              </a:rPr>
              <a:t>Model Equations</a:t>
            </a:r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: interpretation</a:t>
            </a:r>
            <a:endParaRPr lang="en-US" sz="3200" b="1" dirty="0">
              <a:solidFill>
                <a:srgbClr val="6F9D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538" name="Object 15"/>
          <p:cNvGraphicFramePr>
            <a:graphicFrameLocks noChangeAspect="1"/>
          </p:cNvGraphicFramePr>
          <p:nvPr/>
        </p:nvGraphicFramePr>
        <p:xfrm>
          <a:off x="539750" y="1052513"/>
          <a:ext cx="2298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5" name="Équation" r:id="rId3" imgW="2298600" imgH="291960" progId="Equation.3">
                  <p:embed/>
                </p:oleObj>
              </mc:Choice>
              <mc:Fallback>
                <p:oleObj name="Équation" r:id="rId3" imgW="2298600" imgH="2919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052513"/>
                        <a:ext cx="2298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16"/>
          <p:cNvGraphicFramePr>
            <a:graphicFrameLocks noChangeAspect="1"/>
          </p:cNvGraphicFramePr>
          <p:nvPr/>
        </p:nvGraphicFramePr>
        <p:xfrm>
          <a:off x="468313" y="1557338"/>
          <a:ext cx="237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6" name="Équation" r:id="rId5" imgW="2374560" imgH="291960" progId="Equation.3">
                  <p:embed/>
                </p:oleObj>
              </mc:Choice>
              <mc:Fallback>
                <p:oleObj name="Équation" r:id="rId5" imgW="2374560" imgH="2919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2374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17"/>
          <p:cNvGraphicFramePr>
            <a:graphicFrameLocks noChangeAspect="1"/>
          </p:cNvGraphicFramePr>
          <p:nvPr/>
        </p:nvGraphicFramePr>
        <p:xfrm>
          <a:off x="539750" y="2019300"/>
          <a:ext cx="134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7" name="Équation" r:id="rId7" imgW="1346040" imgH="291960" progId="Equation.3">
                  <p:embed/>
                </p:oleObj>
              </mc:Choice>
              <mc:Fallback>
                <p:oleObj name="Équation" r:id="rId7" imgW="1346040" imgH="291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19300"/>
                        <a:ext cx="1346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4" name="Object 13"/>
          <p:cNvGraphicFramePr>
            <a:graphicFrameLocks noChangeAspect="1"/>
          </p:cNvGraphicFramePr>
          <p:nvPr/>
        </p:nvGraphicFramePr>
        <p:xfrm>
          <a:off x="3819525" y="938213"/>
          <a:ext cx="2527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8" name="Équation" r:id="rId9" imgW="2527200" imgH="545760" progId="Equation.3">
                  <p:embed/>
                </p:oleObj>
              </mc:Choice>
              <mc:Fallback>
                <p:oleObj name="Équation" r:id="rId9" imgW="2527200" imgH="5457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938213"/>
                        <a:ext cx="25273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5" name="Object 14"/>
          <p:cNvGraphicFramePr>
            <a:graphicFrameLocks noChangeAspect="1"/>
          </p:cNvGraphicFramePr>
          <p:nvPr/>
        </p:nvGraphicFramePr>
        <p:xfrm>
          <a:off x="3890963" y="1412875"/>
          <a:ext cx="2552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9" name="Équation" r:id="rId11" imgW="2552400" imgH="545760" progId="Equation.3">
                  <p:embed/>
                </p:oleObj>
              </mc:Choice>
              <mc:Fallback>
                <p:oleObj name="Équation" r:id="rId11" imgW="2552400" imgH="5457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1412875"/>
                        <a:ext cx="25527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6" name="Object 10"/>
          <p:cNvGraphicFramePr>
            <a:graphicFrameLocks noChangeAspect="1"/>
          </p:cNvGraphicFramePr>
          <p:nvPr/>
        </p:nvGraphicFramePr>
        <p:xfrm>
          <a:off x="2987675" y="2019300"/>
          <a:ext cx="1270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80" name="Équation" r:id="rId13" imgW="1269720" imgH="330120" progId="Equation.3">
                  <p:embed/>
                </p:oleObj>
              </mc:Choice>
              <mc:Fallback>
                <p:oleObj name="Équation" r:id="rId13" imgW="126972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019300"/>
                        <a:ext cx="1270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lèche droite 19"/>
          <p:cNvSpPr/>
          <p:nvPr/>
        </p:nvSpPr>
        <p:spPr>
          <a:xfrm>
            <a:off x="2987675" y="1196975"/>
            <a:ext cx="7207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2987675" y="1700213"/>
            <a:ext cx="720725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2124075" y="2162175"/>
            <a:ext cx="719138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Accolade fermante 31"/>
          <p:cNvSpPr/>
          <p:nvPr/>
        </p:nvSpPr>
        <p:spPr>
          <a:xfrm flipH="1">
            <a:off x="179388" y="981075"/>
            <a:ext cx="360362" cy="13684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>
            <a:off x="323850" y="2565400"/>
            <a:ext cx="792003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552" name="ZoneTexte 37"/>
          <p:cNvSpPr txBox="1">
            <a:spLocks noChangeArrowheads="1"/>
          </p:cNvSpPr>
          <p:nvPr/>
        </p:nvSpPr>
        <p:spPr bwMode="auto">
          <a:xfrm>
            <a:off x="7019925" y="1052513"/>
            <a:ext cx="1911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= average of</a:t>
            </a:r>
          </a:p>
          <a:p>
            <a:r>
              <a:rPr lang="fr-FR"/>
              <a:t> performances </a:t>
            </a:r>
          </a:p>
          <a:p>
            <a:r>
              <a:rPr lang="fr-FR"/>
              <a:t>corrected for the </a:t>
            </a:r>
          </a:p>
          <a:p>
            <a:r>
              <a:rPr lang="fr-FR"/>
              <a:t>genetic effect</a:t>
            </a:r>
          </a:p>
        </p:txBody>
      </p:sp>
      <p:sp>
        <p:nvSpPr>
          <p:cNvPr id="321556" name="Rectangle 3"/>
          <p:cNvSpPr>
            <a:spLocks noChangeArrowheads="1"/>
          </p:cNvSpPr>
          <p:nvPr/>
        </p:nvSpPr>
        <p:spPr bwMode="auto">
          <a:xfrm>
            <a:off x="539750" y="188913"/>
            <a:ext cx="899953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The Mixed </a:t>
            </a:r>
            <a:r>
              <a:rPr lang="en-GB" sz="3200" b="1" dirty="0" smtClean="0">
                <a:solidFill>
                  <a:srgbClr val="6F9D20"/>
                </a:solidFill>
                <a:latin typeface="Calibri" pitchFamily="34" charset="0"/>
              </a:rPr>
              <a:t>Model Equations</a:t>
            </a:r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: interpretation</a:t>
            </a:r>
            <a:endParaRPr lang="en-US" sz="3200" b="1" dirty="0">
              <a:solidFill>
                <a:srgbClr val="6F9D20"/>
              </a:solidFill>
              <a:latin typeface="Calibri" pitchFamily="34" charset="0"/>
            </a:endParaRPr>
          </a:p>
        </p:txBody>
      </p:sp>
      <p:pic>
        <p:nvPicPr>
          <p:cNvPr id="16" name="Image 15" descr="Image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91680" y="3308356"/>
            <a:ext cx="4309595" cy="220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301" name="Object 18"/>
          <p:cNvGraphicFramePr>
            <a:graphicFrameLocks noChangeAspect="1"/>
          </p:cNvGraphicFramePr>
          <p:nvPr/>
        </p:nvGraphicFramePr>
        <p:xfrm>
          <a:off x="611188" y="2852738"/>
          <a:ext cx="273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7" name="Équation" r:id="rId3" imgW="2730240" imgH="330120" progId="Equation.3">
                  <p:embed/>
                </p:oleObj>
              </mc:Choice>
              <mc:Fallback>
                <p:oleObj name="Équation" r:id="rId3" imgW="2730240" imgH="3301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738"/>
                        <a:ext cx="273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6" name="Object 23"/>
          <p:cNvGraphicFramePr>
            <a:graphicFrameLocks noChangeAspect="1"/>
          </p:cNvGraphicFramePr>
          <p:nvPr/>
        </p:nvGraphicFramePr>
        <p:xfrm>
          <a:off x="539750" y="4102100"/>
          <a:ext cx="482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8" name="Équation" r:id="rId5" imgW="4825800" imgH="291960" progId="Equation.3">
                  <p:embed/>
                </p:oleObj>
              </mc:Choice>
              <mc:Fallback>
                <p:oleObj name="Équation" r:id="rId5" imgW="4825800" imgH="2919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02100"/>
                        <a:ext cx="482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8" name="Object 25"/>
          <p:cNvGraphicFramePr>
            <a:graphicFrameLocks noChangeAspect="1"/>
          </p:cNvGraphicFramePr>
          <p:nvPr/>
        </p:nvGraphicFramePr>
        <p:xfrm>
          <a:off x="4718050" y="3324225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9" name="Équation" r:id="rId7" imgW="3886200" imgH="609480" progId="Equation.3">
                  <p:embed/>
                </p:oleObj>
              </mc:Choice>
              <mc:Fallback>
                <p:oleObj name="Équation" r:id="rId7" imgW="3886200" imgH="609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3324225"/>
                        <a:ext cx="3886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12" name="Object 16"/>
          <p:cNvGraphicFramePr>
            <a:graphicFrameLocks noChangeAspect="1"/>
          </p:cNvGraphicFramePr>
          <p:nvPr/>
        </p:nvGraphicFramePr>
        <p:xfrm>
          <a:off x="4548188" y="2708275"/>
          <a:ext cx="2832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0" name="Équation" r:id="rId9" imgW="2831760" imgH="622080" progId="Equation.3">
                  <p:embed/>
                </p:oleObj>
              </mc:Choice>
              <mc:Fallback>
                <p:oleObj name="Équation" r:id="rId9" imgW="2831760" imgH="6220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2708275"/>
                        <a:ext cx="28321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13" name="Object 17"/>
          <p:cNvGraphicFramePr>
            <a:graphicFrameLocks noChangeAspect="1"/>
          </p:cNvGraphicFramePr>
          <p:nvPr/>
        </p:nvGraphicFramePr>
        <p:xfrm>
          <a:off x="539750" y="3467100"/>
          <a:ext cx="311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1" name="Équation" r:id="rId11" imgW="3111480" imgH="291960" progId="Equation.3">
                  <p:embed/>
                </p:oleObj>
              </mc:Choice>
              <mc:Fallback>
                <p:oleObj name="Équation" r:id="rId11" imgW="3111480" imgH="2919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67100"/>
                        <a:ext cx="3111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14" name="Object 19"/>
          <p:cNvGraphicFramePr>
            <a:graphicFrameLocks noChangeAspect="1"/>
          </p:cNvGraphicFramePr>
          <p:nvPr/>
        </p:nvGraphicFramePr>
        <p:xfrm>
          <a:off x="1835150" y="4535488"/>
          <a:ext cx="6616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2" name="Équation" r:id="rId13" imgW="6616440" imgH="622080" progId="Equation.3">
                  <p:embed/>
                </p:oleObj>
              </mc:Choice>
              <mc:Fallback>
                <p:oleObj name="Équation" r:id="rId13" imgW="6616440" imgH="6220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535488"/>
                        <a:ext cx="6616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lèche droite 22"/>
          <p:cNvSpPr/>
          <p:nvPr/>
        </p:nvSpPr>
        <p:spPr>
          <a:xfrm>
            <a:off x="3635375" y="2924175"/>
            <a:ext cx="720725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900113" y="4797425"/>
            <a:ext cx="719137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3924300" y="3611563"/>
            <a:ext cx="719138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2957513" y="5300663"/>
            <a:ext cx="1479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information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from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parents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4748213" y="5300663"/>
            <a:ext cx="1736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  <a:r>
              <a:rPr lang="fr-FR" dirty="0" err="1" smtClean="0">
                <a:solidFill>
                  <a:srgbClr val="527317"/>
                </a:solidFill>
              </a:rPr>
              <a:t>corrected</a:t>
            </a:r>
            <a:r>
              <a:rPr lang="fr-FR" dirty="0" smtClean="0">
                <a:solidFill>
                  <a:srgbClr val="527317"/>
                </a:solidFill>
              </a:rPr>
              <a:t> </a:t>
            </a:r>
            <a:r>
              <a:rPr lang="fr-FR" dirty="0" err="1" smtClean="0">
                <a:solidFill>
                  <a:srgbClr val="527317"/>
                </a:solidFill>
              </a:rPr>
              <a:t>own</a:t>
            </a:r>
            <a:endParaRPr lang="fr-FR" dirty="0" smtClean="0">
              <a:solidFill>
                <a:srgbClr val="527317"/>
              </a:solidFill>
            </a:endParaRPr>
          </a:p>
          <a:p>
            <a:r>
              <a:rPr lang="fr-FR" dirty="0" smtClean="0">
                <a:solidFill>
                  <a:srgbClr val="527317"/>
                </a:solidFill>
              </a:rPr>
              <a:t>   performance </a:t>
            </a:r>
            <a:endParaRPr lang="fr-FR" dirty="0">
              <a:solidFill>
                <a:srgbClr val="527317"/>
              </a:solidFill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7134225" y="5302250"/>
            <a:ext cx="14542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33CC"/>
                </a:solidFill>
              </a:rPr>
              <a:t> information </a:t>
            </a:r>
            <a:endParaRPr lang="fr-FR" dirty="0" smtClean="0">
              <a:solidFill>
                <a:srgbClr val="0033CC"/>
              </a:solidFill>
            </a:endParaRPr>
          </a:p>
          <a:p>
            <a:r>
              <a:rPr lang="fr-FR" dirty="0" smtClean="0">
                <a:solidFill>
                  <a:srgbClr val="0033CC"/>
                </a:solidFill>
              </a:rPr>
              <a:t>on </a:t>
            </a:r>
            <a:r>
              <a:rPr lang="fr-FR" dirty="0" err="1" smtClean="0">
                <a:solidFill>
                  <a:srgbClr val="0033CC"/>
                </a:solidFill>
              </a:rPr>
              <a:t>progeny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29" name="Accolade ouvrante 28"/>
          <p:cNvSpPr/>
          <p:nvPr/>
        </p:nvSpPr>
        <p:spPr>
          <a:xfrm rot="16200000">
            <a:off x="3490912" y="4797426"/>
            <a:ext cx="288925" cy="8636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Accolade ouvrante 29"/>
          <p:cNvSpPr/>
          <p:nvPr/>
        </p:nvSpPr>
        <p:spPr>
          <a:xfrm rot="16200000">
            <a:off x="5435600" y="4797426"/>
            <a:ext cx="288925" cy="8636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Accolade ouvrante 30"/>
          <p:cNvSpPr/>
          <p:nvPr/>
        </p:nvSpPr>
        <p:spPr>
          <a:xfrm rot="16200000">
            <a:off x="7596187" y="4797426"/>
            <a:ext cx="288925" cy="8636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Accolade fermante 32"/>
          <p:cNvSpPr/>
          <p:nvPr/>
        </p:nvSpPr>
        <p:spPr>
          <a:xfrm flipH="1">
            <a:off x="179388" y="2852738"/>
            <a:ext cx="360362" cy="24479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>
            <a:off x="323850" y="2565400"/>
            <a:ext cx="792003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4914900" y="692150"/>
            <a:ext cx="42481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= weighted average</a:t>
            </a:r>
          </a:p>
          <a:p>
            <a:pPr algn="ctr"/>
            <a:r>
              <a:rPr lang="fr-FR"/>
              <a:t>of </a:t>
            </a:r>
            <a:r>
              <a:rPr lang="fr-FR">
                <a:solidFill>
                  <a:srgbClr val="6F9D20"/>
                </a:solidFill>
              </a:rPr>
              <a:t>performances corrected for the effect </a:t>
            </a:r>
          </a:p>
          <a:p>
            <a:pPr algn="ctr"/>
            <a:r>
              <a:rPr lang="fr-FR"/>
              <a:t>and accounting for the </a:t>
            </a:r>
          </a:p>
          <a:p>
            <a:pPr algn="ctr"/>
            <a:r>
              <a:rPr lang="fr-FR">
                <a:solidFill>
                  <a:srgbClr val="FF0000"/>
                </a:solidFill>
              </a:rPr>
              <a:t>average genetic values</a:t>
            </a:r>
          </a:p>
          <a:p>
            <a:pPr algn="ctr"/>
            <a:r>
              <a:rPr lang="fr-FR">
                <a:solidFill>
                  <a:srgbClr val="FF0000"/>
                </a:solidFill>
              </a:rPr>
              <a:t>of parents </a:t>
            </a:r>
            <a:r>
              <a:rPr lang="fr-FR"/>
              <a:t>and</a:t>
            </a:r>
            <a:r>
              <a:rPr lang="fr-FR">
                <a:solidFill>
                  <a:srgbClr val="FF0000"/>
                </a:solidFill>
              </a:rPr>
              <a:t> </a:t>
            </a:r>
            <a:r>
              <a:rPr lang="fr-FR">
                <a:solidFill>
                  <a:srgbClr val="0033CC"/>
                </a:solidFill>
              </a:rPr>
              <a:t>of progeny</a:t>
            </a:r>
          </a:p>
        </p:txBody>
      </p:sp>
      <p:sp>
        <p:nvSpPr>
          <p:cNvPr id="183330" name="Rectangle 3"/>
          <p:cNvSpPr>
            <a:spLocks noChangeArrowheads="1"/>
          </p:cNvSpPr>
          <p:nvPr/>
        </p:nvSpPr>
        <p:spPr bwMode="auto">
          <a:xfrm>
            <a:off x="539750" y="188913"/>
            <a:ext cx="899953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The Mixed </a:t>
            </a:r>
            <a:r>
              <a:rPr lang="en-GB" sz="3200" b="1" dirty="0" smtClean="0">
                <a:solidFill>
                  <a:srgbClr val="6F9D20"/>
                </a:solidFill>
                <a:latin typeface="Calibri" pitchFamily="34" charset="0"/>
              </a:rPr>
              <a:t>Model Equations</a:t>
            </a:r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: interpretation</a:t>
            </a:r>
            <a:endParaRPr lang="en-US" sz="3200" b="1" dirty="0">
              <a:solidFill>
                <a:srgbClr val="6F9D20"/>
              </a:solidFill>
              <a:latin typeface="Calibri" pitchFamily="34" charset="0"/>
            </a:endParaRPr>
          </a:p>
        </p:txBody>
      </p:sp>
      <p:pic>
        <p:nvPicPr>
          <p:cNvPr id="22" name="Image 21" descr="Image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9552" y="620688"/>
            <a:ext cx="3877547" cy="198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  <p:bldP spid="31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9" name="Object 7"/>
          <p:cNvGraphicFramePr>
            <a:graphicFrameLocks noChangeAspect="1"/>
          </p:cNvGraphicFramePr>
          <p:nvPr/>
        </p:nvGraphicFramePr>
        <p:xfrm>
          <a:off x="1331913" y="1268413"/>
          <a:ext cx="495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57" name="Equation" r:id="rId3" imgW="495000" imgH="799920" progId="">
                  <p:embed/>
                </p:oleObj>
              </mc:Choice>
              <mc:Fallback>
                <p:oleObj name="Equation" r:id="rId3" imgW="495000" imgH="7999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68413"/>
                        <a:ext cx="495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8"/>
          <p:cNvGraphicFramePr>
            <a:graphicFrameLocks noChangeAspect="1"/>
          </p:cNvGraphicFramePr>
          <p:nvPr/>
        </p:nvGraphicFramePr>
        <p:xfrm>
          <a:off x="1268413" y="2105025"/>
          <a:ext cx="4953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58" name="Equation" r:id="rId5" imgW="495000" imgH="2044440" progId="">
                  <p:embed/>
                </p:oleObj>
              </mc:Choice>
              <mc:Fallback>
                <p:oleObj name="Equation" r:id="rId5" imgW="495000" imgH="204444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105025"/>
                        <a:ext cx="495300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6" name="AutoShape 10"/>
          <p:cNvSpPr>
            <a:spLocks noChangeArrowheads="1"/>
          </p:cNvSpPr>
          <p:nvPr/>
        </p:nvSpPr>
        <p:spPr bwMode="auto">
          <a:xfrm>
            <a:off x="611188" y="1268413"/>
            <a:ext cx="342900" cy="2808287"/>
          </a:xfrm>
          <a:prstGeom prst="bracketPair">
            <a:avLst>
              <a:gd name="adj" fmla="val 44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Calibri" pitchFamily="34" charset="0"/>
            </a:endParaRPr>
          </a:p>
        </p:txBody>
      </p:sp>
      <p:sp>
        <p:nvSpPr>
          <p:cNvPr id="132107" name="AutoShape 11"/>
          <p:cNvSpPr>
            <a:spLocks noChangeArrowheads="1"/>
          </p:cNvSpPr>
          <p:nvPr/>
        </p:nvSpPr>
        <p:spPr bwMode="auto">
          <a:xfrm>
            <a:off x="1258888" y="1268413"/>
            <a:ext cx="649287" cy="2808287"/>
          </a:xfrm>
          <a:prstGeom prst="bracketPair">
            <a:avLst>
              <a:gd name="adj" fmla="val 44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Calibri" pitchFamily="34" charset="0"/>
            </a:endParaRPr>
          </a:p>
        </p:txBody>
      </p:sp>
      <p:graphicFrame>
        <p:nvGraphicFramePr>
          <p:cNvPr id="132103" name="Object 12"/>
          <p:cNvGraphicFramePr>
            <a:graphicFrameLocks noChangeAspect="1"/>
          </p:cNvGraphicFramePr>
          <p:nvPr/>
        </p:nvGraphicFramePr>
        <p:xfrm>
          <a:off x="666750" y="1196975"/>
          <a:ext cx="254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59" name="Equation" r:id="rId7" imgW="253800" imgH="876240" progId="">
                  <p:embed/>
                </p:oleObj>
              </mc:Choice>
              <mc:Fallback>
                <p:oleObj name="Equation" r:id="rId7" imgW="253800" imgH="87624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196975"/>
                        <a:ext cx="254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4" name="Object 13"/>
          <p:cNvGraphicFramePr>
            <a:graphicFrameLocks noChangeAspect="1"/>
          </p:cNvGraphicFramePr>
          <p:nvPr/>
        </p:nvGraphicFramePr>
        <p:xfrm>
          <a:off x="557213" y="2054225"/>
          <a:ext cx="342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60" name="Equation" r:id="rId9" imgW="342720" imgH="2095200" progId="">
                  <p:embed/>
                </p:oleObj>
              </mc:Choice>
              <mc:Fallback>
                <p:oleObj name="Equation" r:id="rId9" imgW="342720" imgH="20952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2054225"/>
                        <a:ext cx="3429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8" name="Text Box 14"/>
          <p:cNvSpPr txBox="1">
            <a:spLocks noChangeArrowheads="1"/>
          </p:cNvSpPr>
          <p:nvPr/>
        </p:nvSpPr>
        <p:spPr bwMode="auto">
          <a:xfrm>
            <a:off x="935038" y="2224088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=</a:t>
            </a:r>
          </a:p>
        </p:txBody>
      </p:sp>
      <p:sp>
        <p:nvSpPr>
          <p:cNvPr id="132109" name="AutoShape 16"/>
          <p:cNvSpPr>
            <a:spLocks/>
          </p:cNvSpPr>
          <p:nvPr/>
        </p:nvSpPr>
        <p:spPr bwMode="auto">
          <a:xfrm>
            <a:off x="2051050" y="2133600"/>
            <a:ext cx="73025" cy="935038"/>
          </a:xfrm>
          <a:prstGeom prst="rightBrace">
            <a:avLst>
              <a:gd name="adj1" fmla="val 10670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Calibri" pitchFamily="34" charset="0"/>
            </a:endParaRPr>
          </a:p>
        </p:txBody>
      </p:sp>
      <p:sp>
        <p:nvSpPr>
          <p:cNvPr id="132110" name="Text Box 17"/>
          <p:cNvSpPr txBox="1">
            <a:spLocks noChangeArrowheads="1"/>
          </p:cNvSpPr>
          <p:nvPr/>
        </p:nvSpPr>
        <p:spPr bwMode="auto">
          <a:xfrm>
            <a:off x="2476500" y="2135188"/>
            <a:ext cx="1839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Calibri" pitchFamily="34" charset="0"/>
              </a:rPr>
              <a:t>Sum for</a:t>
            </a:r>
          </a:p>
          <a:p>
            <a:pPr algn="ctr"/>
            <a:r>
              <a:rPr lang="fr-FR" sz="2000">
                <a:latin typeface="Calibri" pitchFamily="34" charset="0"/>
              </a:rPr>
              <a:t>«base animals »</a:t>
            </a:r>
          </a:p>
          <a:p>
            <a:pPr algn="ctr"/>
            <a:r>
              <a:rPr lang="fr-FR" sz="2000">
                <a:latin typeface="Calibri" pitchFamily="34" charset="0"/>
              </a:rPr>
              <a:t>=0</a:t>
            </a:r>
          </a:p>
        </p:txBody>
      </p:sp>
      <p:sp>
        <p:nvSpPr>
          <p:cNvPr id="132111" name="AutoShape 18"/>
          <p:cNvSpPr>
            <a:spLocks/>
          </p:cNvSpPr>
          <p:nvPr/>
        </p:nvSpPr>
        <p:spPr bwMode="auto">
          <a:xfrm>
            <a:off x="2051050" y="3141663"/>
            <a:ext cx="73025" cy="647700"/>
          </a:xfrm>
          <a:prstGeom prst="rightBrace">
            <a:avLst>
              <a:gd name="adj1" fmla="val 739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Calibri" pitchFamily="34" charset="0"/>
            </a:endParaRPr>
          </a:p>
        </p:txBody>
      </p:sp>
      <p:sp>
        <p:nvSpPr>
          <p:cNvPr id="132112" name="Text Box 19"/>
          <p:cNvSpPr txBox="1">
            <a:spLocks noChangeArrowheads="1"/>
          </p:cNvSpPr>
          <p:nvPr/>
        </p:nvSpPr>
        <p:spPr bwMode="auto">
          <a:xfrm>
            <a:off x="2266950" y="3319463"/>
            <a:ext cx="169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Calibri" pitchFamily="34" charset="0"/>
              </a:rPr>
              <a:t>average = 18.6</a:t>
            </a:r>
          </a:p>
        </p:txBody>
      </p:sp>
      <p:sp>
        <p:nvSpPr>
          <p:cNvPr id="132113" name="AutoShape 20"/>
          <p:cNvSpPr>
            <a:spLocks/>
          </p:cNvSpPr>
          <p:nvPr/>
        </p:nvSpPr>
        <p:spPr bwMode="auto">
          <a:xfrm>
            <a:off x="2051050" y="3862388"/>
            <a:ext cx="144463" cy="287337"/>
          </a:xfrm>
          <a:prstGeom prst="rightBrace">
            <a:avLst>
              <a:gd name="adj1" fmla="val 16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Calibri" pitchFamily="34" charset="0"/>
            </a:endParaRPr>
          </a:p>
        </p:txBody>
      </p:sp>
      <p:sp>
        <p:nvSpPr>
          <p:cNvPr id="132114" name="Text Box 21"/>
          <p:cNvSpPr txBox="1">
            <a:spLocks noChangeArrowheads="1"/>
          </p:cNvSpPr>
          <p:nvPr/>
        </p:nvSpPr>
        <p:spPr bwMode="auto">
          <a:xfrm>
            <a:off x="2255838" y="3752850"/>
            <a:ext cx="1503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Calibri" pitchFamily="34" charset="0"/>
              </a:rPr>
              <a:t>average = 70</a:t>
            </a:r>
          </a:p>
        </p:txBody>
      </p:sp>
      <p:sp>
        <p:nvSpPr>
          <p:cNvPr id="132115" name="Text Box 22"/>
          <p:cNvSpPr txBox="1">
            <a:spLocks noChangeArrowheads="1"/>
          </p:cNvSpPr>
          <p:nvPr/>
        </p:nvSpPr>
        <p:spPr bwMode="auto">
          <a:xfrm>
            <a:off x="2195513" y="4292600"/>
            <a:ext cx="1890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err="1">
                <a:latin typeface="Calibri" pitchFamily="34" charset="0"/>
              </a:rPr>
              <a:t>Genetic</a:t>
            </a:r>
            <a:r>
              <a:rPr lang="fr-FR" sz="2400" dirty="0">
                <a:latin typeface="Calibri" pitchFamily="34" charset="0"/>
              </a:rPr>
              <a:t> trend</a:t>
            </a:r>
          </a:p>
          <a:p>
            <a:r>
              <a:rPr lang="fr-FR" sz="2400" dirty="0">
                <a:latin typeface="Calibri" pitchFamily="34" charset="0"/>
              </a:rPr>
              <a:t> / </a:t>
            </a:r>
            <a:r>
              <a:rPr lang="fr-FR" sz="2400" dirty="0" err="1">
                <a:latin typeface="Calibri" pitchFamily="34" charset="0"/>
              </a:rPr>
              <a:t>generation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132116" name="AutoShape 23"/>
          <p:cNvSpPr>
            <a:spLocks/>
          </p:cNvSpPr>
          <p:nvPr/>
        </p:nvSpPr>
        <p:spPr bwMode="auto">
          <a:xfrm rot="-5400000">
            <a:off x="3096419" y="3321844"/>
            <a:ext cx="215900" cy="1871662"/>
          </a:xfrm>
          <a:prstGeom prst="leftBrace">
            <a:avLst>
              <a:gd name="adj1" fmla="val 72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Calibri" pitchFamily="34" charset="0"/>
            </a:endParaRPr>
          </a:p>
        </p:txBody>
      </p:sp>
      <p:sp>
        <p:nvSpPr>
          <p:cNvPr id="132117" name="Oval 24"/>
          <p:cNvSpPr>
            <a:spLocks noChangeArrowheads="1"/>
          </p:cNvSpPr>
          <p:nvPr/>
        </p:nvSpPr>
        <p:spPr bwMode="auto">
          <a:xfrm>
            <a:off x="1258888" y="1773238"/>
            <a:ext cx="649287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2118" name="Oval 25"/>
          <p:cNvSpPr>
            <a:spLocks noChangeArrowheads="1"/>
          </p:cNvSpPr>
          <p:nvPr/>
        </p:nvSpPr>
        <p:spPr bwMode="auto">
          <a:xfrm>
            <a:off x="1331913" y="3860800"/>
            <a:ext cx="503237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2119" name="Text Box 26"/>
          <p:cNvSpPr txBox="1">
            <a:spLocks noChangeArrowheads="1"/>
          </p:cNvSpPr>
          <p:nvPr/>
        </p:nvSpPr>
        <p:spPr bwMode="auto">
          <a:xfrm>
            <a:off x="539750" y="5300663"/>
            <a:ext cx="673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y</a:t>
            </a:r>
            <a:r>
              <a:rPr lang="fr-FR" sz="2400" baseline="-25000">
                <a:latin typeface="Calibri" pitchFamily="34" charset="0"/>
              </a:rPr>
              <a:t>8</a:t>
            </a:r>
            <a:r>
              <a:rPr lang="fr-FR" sz="2400">
                <a:latin typeface="Calibri" pitchFamily="34" charset="0"/>
              </a:rPr>
              <a:t>= 6000 = 5930 + 70 </a:t>
            </a:r>
            <a:r>
              <a:rPr lang="fr-FR" sz="2400">
                <a:latin typeface="Calibri" pitchFamily="34" charset="0"/>
                <a:sym typeface="Wingdings" pitchFamily="2" charset="2"/>
              </a:rPr>
              <a:t> connexion through pedigree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132122" name="Rectangle 3"/>
          <p:cNvSpPr>
            <a:spLocks noChangeArrowheads="1"/>
          </p:cNvSpPr>
          <p:nvPr/>
        </p:nvSpPr>
        <p:spPr bwMode="auto">
          <a:xfrm>
            <a:off x="539750" y="188913"/>
            <a:ext cx="899953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The Mixed </a:t>
            </a:r>
            <a:r>
              <a:rPr lang="en-GB" sz="3200" b="1" dirty="0" smtClean="0">
                <a:solidFill>
                  <a:srgbClr val="6F9D20"/>
                </a:solidFill>
                <a:latin typeface="Calibri" pitchFamily="34" charset="0"/>
              </a:rPr>
              <a:t>Model Equations</a:t>
            </a:r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: interpretation</a:t>
            </a:r>
            <a:endParaRPr lang="en-US" sz="3200" b="1" dirty="0">
              <a:solidFill>
                <a:srgbClr val="6F9D20"/>
              </a:solidFill>
              <a:latin typeface="Calibri" pitchFamily="34" charset="0"/>
            </a:endParaRPr>
          </a:p>
        </p:txBody>
      </p:sp>
      <p:pic>
        <p:nvPicPr>
          <p:cNvPr id="22" name="Image 21" descr="Image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7984" y="1628800"/>
            <a:ext cx="4309595" cy="220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3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25538"/>
            <a:ext cx="5184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3284538"/>
            <a:ext cx="8810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1736" name="Rectangle 3"/>
          <p:cNvSpPr>
            <a:spLocks noChangeArrowheads="1"/>
          </p:cNvSpPr>
          <p:nvPr/>
        </p:nvSpPr>
        <p:spPr bwMode="auto">
          <a:xfrm>
            <a:off x="250825" y="188913"/>
            <a:ext cx="8999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The need for a mathematical tool: Matrix Algebra </a:t>
            </a:r>
            <a:endParaRPr lang="en-US" sz="3200" b="1" dirty="0">
              <a:solidFill>
                <a:srgbClr val="6F9D20"/>
              </a:solidFill>
              <a:latin typeface="Calibri" pitchFamily="34" charset="0"/>
            </a:endParaRPr>
          </a:p>
        </p:txBody>
      </p:sp>
      <p:sp>
        <p:nvSpPr>
          <p:cNvPr id="371737" name="Text Box 26"/>
          <p:cNvSpPr txBox="1">
            <a:spLocks noChangeArrowheads="1"/>
          </p:cNvSpPr>
          <p:nvPr/>
        </p:nvSpPr>
        <p:spPr bwMode="auto">
          <a:xfrm>
            <a:off x="1463675" y="2276475"/>
            <a:ext cx="610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(BLUP) Mixed Model Equations : univariate case</a:t>
            </a:r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1547813" y="4987925"/>
            <a:ext cx="636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(BLUP) Mixed Model Equations : multivariate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0825" y="476672"/>
            <a:ext cx="8642350" cy="15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 = G + E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P: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Phenotype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standardized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corrected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combined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5329" y="1844824"/>
            <a:ext cx="8893175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G: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fr-FR" altLang="fr-FR" dirty="0">
                <a:solidFill>
                  <a:srgbClr val="000066"/>
                </a:solidFill>
                <a:latin typeface="+mj-lt"/>
                <a:cs typeface="+mn-cs"/>
              </a:rPr>
              <a:t>G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enetic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component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depends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 the objective of the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analysis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incomplete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e.g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just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« sire » or « additive » component 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3568" y="44624"/>
            <a:ext cx="7056437" cy="79216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First </a:t>
            </a:r>
            <a:r>
              <a:rPr lang="fr-FR" altLang="fr-FR" sz="3200" b="1" dirty="0" err="1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step</a:t>
            </a:r>
            <a:r>
              <a:rPr lang="fr-FR" altLang="fr-FR" sz="3200" b="1" dirty="0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: </a:t>
            </a:r>
            <a:r>
              <a:rPr lang="fr-FR" altLang="fr-FR" sz="3200" b="1" dirty="0" err="1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modeling</a:t>
            </a:r>
            <a:endParaRPr lang="fr-FR" altLang="fr-FR" sz="3200" b="1" dirty="0">
              <a:solidFill>
                <a:srgbClr val="6F9D2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49301" y="3369766"/>
            <a:ext cx="6684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</a:t>
            </a:r>
            <a:r>
              <a:rPr kumimoji="0" lang="fr-FR" alt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genetic</a:t>
            </a:r>
            <a:r>
              <a:rPr kumimoji="0" lang="fr-FR" alt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value            </a:t>
            </a:r>
            <a:r>
              <a:rPr kumimoji="0" lang="fr-FR" alt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gamete</a:t>
            </a:r>
            <a:r>
              <a:rPr kumimoji="0" lang="fr-FR" alt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</a:t>
            </a:r>
            <a:r>
              <a:rPr kumimoji="0" lang="fr-FR" alt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</a:t>
            </a:r>
            <a:r>
              <a:rPr kumimoji="0" lang="fr-FR" alt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gamete</a:t>
            </a:r>
            <a:r>
              <a:rPr kumimoji="0" lang="fr-FR" alt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        =                                +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of i                      </a:t>
            </a:r>
            <a:r>
              <a:rPr kumimoji="0" lang="fr-FR" alt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sire s of i</a:t>
            </a:r>
            <a:r>
              <a:rPr kumimoji="0" lang="fr-FR" alt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</a:t>
            </a:r>
            <a:r>
              <a:rPr kumimoji="0" lang="fr-FR" alt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dam d of i</a:t>
            </a:r>
            <a:endParaRPr kumimoji="0" lang="fr-FR" altLang="fr-FR" sz="22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2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66391"/>
              </p:ext>
            </p:extLst>
          </p:nvPr>
        </p:nvGraphicFramePr>
        <p:xfrm>
          <a:off x="1433576" y="5445224"/>
          <a:ext cx="20240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43" name="Equation" r:id="rId3" imgW="2361960" imgH="723600" progId="Equation.DSMT4">
                  <p:embed/>
                </p:oleObj>
              </mc:Choice>
              <mc:Fallback>
                <p:oleObj name="Equation" r:id="rId3" imgW="2361960" imgH="723600" progId="Equation.DSMT4">
                  <p:embed/>
                  <p:pic>
                    <p:nvPicPr>
                      <p:cNvPr id="307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76" y="5445224"/>
                        <a:ext cx="20240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9"/>
          <p:cNvSpPr>
            <a:spLocks/>
          </p:cNvSpPr>
          <p:nvPr/>
        </p:nvSpPr>
        <p:spPr bwMode="auto">
          <a:xfrm>
            <a:off x="682688" y="3306272"/>
            <a:ext cx="144463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AutoShape 20"/>
          <p:cNvSpPr>
            <a:spLocks/>
          </p:cNvSpPr>
          <p:nvPr/>
        </p:nvSpPr>
        <p:spPr bwMode="auto">
          <a:xfrm flipH="1">
            <a:off x="2267744" y="3284637"/>
            <a:ext cx="144463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 flipH="1">
            <a:off x="4211514" y="3284637"/>
            <a:ext cx="144462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AutoShape 22"/>
          <p:cNvSpPr>
            <a:spLocks/>
          </p:cNvSpPr>
          <p:nvPr/>
        </p:nvSpPr>
        <p:spPr bwMode="auto">
          <a:xfrm flipH="1">
            <a:off x="6659786" y="3284637"/>
            <a:ext cx="144462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AutoShape 23"/>
          <p:cNvSpPr>
            <a:spLocks/>
          </p:cNvSpPr>
          <p:nvPr/>
        </p:nvSpPr>
        <p:spPr bwMode="auto">
          <a:xfrm>
            <a:off x="2915370" y="3284637"/>
            <a:ext cx="144462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AutoShape 24"/>
          <p:cNvSpPr>
            <a:spLocks/>
          </p:cNvSpPr>
          <p:nvPr/>
        </p:nvSpPr>
        <p:spPr bwMode="auto">
          <a:xfrm>
            <a:off x="5435650" y="3284637"/>
            <a:ext cx="144462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330389" y="5445224"/>
            <a:ext cx="2303462" cy="7921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046601" y="5530949"/>
            <a:ext cx="318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j</a:t>
            </a:r>
            <a:r>
              <a:rPr kumimoji="0" lang="fr-FR" altLang="fr-FR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</a:t>
            </a: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 mendelian sampling</a:t>
            </a:r>
          </a:p>
        </p:txBody>
      </p:sp>
      <p:sp>
        <p:nvSpPr>
          <p:cNvPr id="19" name="AutoShape 27"/>
          <p:cNvSpPr>
            <a:spLocks/>
          </p:cNvSpPr>
          <p:nvPr/>
        </p:nvSpPr>
        <p:spPr bwMode="auto">
          <a:xfrm rot="5400000">
            <a:off x="2338452" y="2205136"/>
            <a:ext cx="215900" cy="4105275"/>
          </a:xfrm>
          <a:prstGeom prst="leftBrace">
            <a:avLst>
              <a:gd name="adj1" fmla="val 158456"/>
              <a:gd name="adj2" fmla="val 3016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AutoShape 28"/>
          <p:cNvSpPr>
            <a:spLocks/>
          </p:cNvSpPr>
          <p:nvPr/>
        </p:nvSpPr>
        <p:spPr bwMode="auto">
          <a:xfrm rot="5400000">
            <a:off x="6802502" y="2205136"/>
            <a:ext cx="215900" cy="4105275"/>
          </a:xfrm>
          <a:prstGeom prst="leftBrace">
            <a:avLst>
              <a:gd name="adj1" fmla="val 158456"/>
              <a:gd name="adj2" fmla="val 723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AutoShape 19"/>
          <p:cNvSpPr>
            <a:spLocks/>
          </p:cNvSpPr>
          <p:nvPr/>
        </p:nvSpPr>
        <p:spPr bwMode="auto">
          <a:xfrm>
            <a:off x="468287" y="4437038"/>
            <a:ext cx="144463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AutoShape 20"/>
          <p:cNvSpPr>
            <a:spLocks/>
          </p:cNvSpPr>
          <p:nvPr/>
        </p:nvSpPr>
        <p:spPr bwMode="auto">
          <a:xfrm flipH="1">
            <a:off x="1619225" y="4415403"/>
            <a:ext cx="144463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AutoShape 19"/>
          <p:cNvSpPr>
            <a:spLocks/>
          </p:cNvSpPr>
          <p:nvPr/>
        </p:nvSpPr>
        <p:spPr bwMode="auto">
          <a:xfrm>
            <a:off x="2123728" y="4437038"/>
            <a:ext cx="144463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AutoShape 20"/>
          <p:cNvSpPr>
            <a:spLocks/>
          </p:cNvSpPr>
          <p:nvPr/>
        </p:nvSpPr>
        <p:spPr bwMode="auto">
          <a:xfrm flipH="1">
            <a:off x="4211513" y="4415403"/>
            <a:ext cx="144463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7485" y="4359637"/>
            <a:ext cx="1319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err="1" smtClean="0">
                <a:solidFill>
                  <a:srgbClr val="FF0000"/>
                </a:solidFill>
                <a:latin typeface="+mj-lt"/>
              </a:rPr>
              <a:t>Mean</a:t>
            </a:r>
            <a:r>
              <a:rPr lang="fr-FR" altLang="fr-F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altLang="fr-FR" dirty="0" err="1" smtClean="0">
                <a:solidFill>
                  <a:srgbClr val="FF0000"/>
                </a:solidFill>
                <a:latin typeface="+mj-lt"/>
              </a:rPr>
              <a:t>effect</a:t>
            </a:r>
            <a:endParaRPr lang="fr-FR" altLang="fr-FR" dirty="0" smtClean="0">
              <a:solidFill>
                <a:srgbClr val="FF0000"/>
              </a:solidFill>
              <a:latin typeface="+mj-lt"/>
            </a:endParaRPr>
          </a:p>
          <a:p>
            <a:r>
              <a:rPr lang="fr-FR" altLang="fr-FR" dirty="0">
                <a:solidFill>
                  <a:srgbClr val="FF0000"/>
                </a:solidFill>
                <a:latin typeface="+mj-lt"/>
              </a:rPr>
              <a:t>o</a:t>
            </a:r>
            <a:r>
              <a:rPr lang="fr-FR" altLang="fr-FR" dirty="0" smtClean="0">
                <a:solidFill>
                  <a:srgbClr val="FF0000"/>
                </a:solidFill>
                <a:latin typeface="+mj-lt"/>
              </a:rPr>
              <a:t>f a </a:t>
            </a:r>
            <a:r>
              <a:rPr lang="fr-FR" altLang="fr-FR" dirty="0" err="1" smtClean="0">
                <a:solidFill>
                  <a:srgbClr val="FF0000"/>
                </a:solidFill>
                <a:latin typeface="+mj-lt"/>
              </a:rPr>
              <a:t>gamete</a:t>
            </a:r>
            <a:endParaRPr lang="fr-FR" altLang="fr-FR" dirty="0" smtClean="0">
              <a:solidFill>
                <a:srgbClr val="FF0000"/>
              </a:solidFill>
              <a:latin typeface="+mj-lt"/>
            </a:endParaRPr>
          </a:p>
          <a:p>
            <a:r>
              <a:rPr lang="fr-FR" altLang="fr-FR" dirty="0" smtClean="0">
                <a:solidFill>
                  <a:srgbClr val="FF0000"/>
                </a:solidFill>
                <a:latin typeface="+mj-lt"/>
              </a:rPr>
              <a:t>      of s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3728" y="4377878"/>
            <a:ext cx="2350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err="1" smtClean="0">
                <a:latin typeface="+mj-lt"/>
              </a:rPr>
              <a:t>Deviation</a:t>
            </a:r>
            <a:r>
              <a:rPr lang="fr-FR" altLang="fr-FR" dirty="0" smtClean="0">
                <a:latin typeface="+mj-lt"/>
              </a:rPr>
              <a:t> </a:t>
            </a:r>
            <a:r>
              <a:rPr lang="fr-FR" altLang="fr-FR" dirty="0" err="1" smtClean="0">
                <a:latin typeface="+mj-lt"/>
              </a:rPr>
              <a:t>with</a:t>
            </a:r>
            <a:r>
              <a:rPr lang="fr-FR" altLang="fr-FR" dirty="0" smtClean="0">
                <a:latin typeface="+mj-lt"/>
              </a:rPr>
              <a:t> respect </a:t>
            </a:r>
          </a:p>
          <a:p>
            <a:r>
              <a:rPr lang="fr-FR" altLang="fr-FR" dirty="0">
                <a:latin typeface="+mj-lt"/>
              </a:rPr>
              <a:t> </a:t>
            </a:r>
            <a:r>
              <a:rPr lang="fr-FR" altLang="fr-FR" dirty="0" smtClean="0">
                <a:latin typeface="+mj-lt"/>
              </a:rPr>
              <a:t> to </a:t>
            </a:r>
            <a:r>
              <a:rPr lang="fr-FR" altLang="fr-FR" dirty="0" err="1" smtClean="0">
                <a:latin typeface="+mj-lt"/>
              </a:rPr>
              <a:t>mean</a:t>
            </a:r>
            <a:r>
              <a:rPr lang="fr-FR" altLang="fr-FR" dirty="0" smtClean="0">
                <a:latin typeface="+mj-lt"/>
              </a:rPr>
              <a:t> </a:t>
            </a:r>
            <a:r>
              <a:rPr lang="fr-FR" altLang="fr-FR" dirty="0" err="1" smtClean="0">
                <a:latin typeface="+mj-lt"/>
              </a:rPr>
              <a:t>effect</a:t>
            </a:r>
            <a:r>
              <a:rPr lang="fr-FR" altLang="fr-FR" dirty="0" smtClean="0">
                <a:latin typeface="+mj-lt"/>
              </a:rPr>
              <a:t> of </a:t>
            </a:r>
          </a:p>
          <a:p>
            <a:r>
              <a:rPr lang="fr-FR" altLang="fr-FR" dirty="0">
                <a:latin typeface="+mj-lt"/>
              </a:rPr>
              <a:t> </a:t>
            </a:r>
            <a:r>
              <a:rPr lang="fr-FR" altLang="fr-FR" dirty="0" smtClean="0">
                <a:latin typeface="+mj-lt"/>
              </a:rPr>
              <a:t>     a </a:t>
            </a:r>
            <a:r>
              <a:rPr lang="fr-FR" altLang="fr-FR" dirty="0" err="1" smtClean="0">
                <a:latin typeface="+mj-lt"/>
              </a:rPr>
              <a:t>gamete</a:t>
            </a:r>
            <a:r>
              <a:rPr lang="fr-FR" altLang="fr-FR" dirty="0" smtClean="0">
                <a:latin typeface="+mj-lt"/>
              </a:rPr>
              <a:t> of 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0691" y="4710277"/>
            <a:ext cx="31931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buClr>
                <a:srgbClr val="99CC00"/>
              </a:buClr>
              <a:defRPr/>
            </a:pPr>
            <a:r>
              <a:rPr lang="fr-FR" altLang="fr-FR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44008" y="4725144"/>
            <a:ext cx="31931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buClr>
                <a:srgbClr val="99CC00"/>
              </a:buClr>
              <a:defRPr/>
            </a:pPr>
            <a:r>
              <a:rPr lang="fr-FR" altLang="fr-FR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" name="AutoShape 19"/>
          <p:cNvSpPr>
            <a:spLocks/>
          </p:cNvSpPr>
          <p:nvPr/>
        </p:nvSpPr>
        <p:spPr bwMode="auto">
          <a:xfrm>
            <a:off x="4932783" y="4442505"/>
            <a:ext cx="144463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AutoShape 20"/>
          <p:cNvSpPr>
            <a:spLocks/>
          </p:cNvSpPr>
          <p:nvPr/>
        </p:nvSpPr>
        <p:spPr bwMode="auto">
          <a:xfrm flipH="1">
            <a:off x="6083721" y="4420870"/>
            <a:ext cx="144463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AutoShape 19"/>
          <p:cNvSpPr>
            <a:spLocks/>
          </p:cNvSpPr>
          <p:nvPr/>
        </p:nvSpPr>
        <p:spPr bwMode="auto">
          <a:xfrm>
            <a:off x="6588224" y="4442505"/>
            <a:ext cx="144463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AutoShape 20"/>
          <p:cNvSpPr>
            <a:spLocks/>
          </p:cNvSpPr>
          <p:nvPr/>
        </p:nvSpPr>
        <p:spPr bwMode="auto">
          <a:xfrm flipH="1">
            <a:off x="8676009" y="4420870"/>
            <a:ext cx="144463" cy="792162"/>
          </a:xfrm>
          <a:prstGeom prst="leftBracket">
            <a:avLst>
              <a:gd name="adj" fmla="val 456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71981" y="4365104"/>
            <a:ext cx="1319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err="1" smtClean="0">
                <a:solidFill>
                  <a:srgbClr val="0033CC"/>
                </a:solidFill>
                <a:latin typeface="+mj-lt"/>
              </a:rPr>
              <a:t>Mean</a:t>
            </a:r>
            <a:r>
              <a:rPr lang="fr-FR" altLang="fr-FR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fr-FR" altLang="fr-FR" dirty="0" err="1" smtClean="0">
                <a:solidFill>
                  <a:srgbClr val="0033CC"/>
                </a:solidFill>
                <a:latin typeface="+mj-lt"/>
              </a:rPr>
              <a:t>effect</a:t>
            </a:r>
            <a:endParaRPr lang="fr-FR" altLang="fr-FR" dirty="0" smtClean="0">
              <a:solidFill>
                <a:srgbClr val="0033CC"/>
              </a:solidFill>
              <a:latin typeface="+mj-lt"/>
            </a:endParaRPr>
          </a:p>
          <a:p>
            <a:r>
              <a:rPr lang="fr-FR" altLang="fr-FR" dirty="0">
                <a:solidFill>
                  <a:srgbClr val="0033CC"/>
                </a:solidFill>
                <a:latin typeface="+mj-lt"/>
              </a:rPr>
              <a:t>o</a:t>
            </a:r>
            <a:r>
              <a:rPr lang="fr-FR" altLang="fr-FR" dirty="0" smtClean="0">
                <a:solidFill>
                  <a:srgbClr val="0033CC"/>
                </a:solidFill>
                <a:latin typeface="+mj-lt"/>
              </a:rPr>
              <a:t>f a </a:t>
            </a:r>
            <a:r>
              <a:rPr lang="fr-FR" altLang="fr-FR" dirty="0" err="1" smtClean="0">
                <a:solidFill>
                  <a:srgbClr val="0033CC"/>
                </a:solidFill>
                <a:latin typeface="+mj-lt"/>
              </a:rPr>
              <a:t>gamete</a:t>
            </a:r>
            <a:endParaRPr lang="fr-FR" altLang="fr-FR" dirty="0" smtClean="0">
              <a:solidFill>
                <a:srgbClr val="0033CC"/>
              </a:solidFill>
              <a:latin typeface="+mj-lt"/>
            </a:endParaRPr>
          </a:p>
          <a:p>
            <a:r>
              <a:rPr lang="fr-FR" altLang="fr-FR" dirty="0" smtClean="0">
                <a:solidFill>
                  <a:srgbClr val="0033CC"/>
                </a:solidFill>
                <a:latin typeface="+mj-lt"/>
              </a:rPr>
              <a:t>      of d</a:t>
            </a:r>
            <a:endParaRPr lang="fr-FR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45187" y="4715744"/>
            <a:ext cx="31931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buClr>
                <a:srgbClr val="99CC00"/>
              </a:buClr>
              <a:defRPr/>
            </a:pPr>
            <a:r>
              <a:rPr lang="fr-FR" altLang="fr-FR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88224" y="4377878"/>
            <a:ext cx="2350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err="1" smtClean="0">
                <a:latin typeface="+mj-lt"/>
              </a:rPr>
              <a:t>Deviation</a:t>
            </a:r>
            <a:r>
              <a:rPr lang="fr-FR" altLang="fr-FR" dirty="0" smtClean="0">
                <a:latin typeface="+mj-lt"/>
              </a:rPr>
              <a:t> </a:t>
            </a:r>
            <a:r>
              <a:rPr lang="fr-FR" altLang="fr-FR" dirty="0" err="1" smtClean="0">
                <a:latin typeface="+mj-lt"/>
              </a:rPr>
              <a:t>with</a:t>
            </a:r>
            <a:r>
              <a:rPr lang="fr-FR" altLang="fr-FR" dirty="0" smtClean="0">
                <a:latin typeface="+mj-lt"/>
              </a:rPr>
              <a:t> respect </a:t>
            </a:r>
          </a:p>
          <a:p>
            <a:r>
              <a:rPr lang="fr-FR" altLang="fr-FR" dirty="0">
                <a:latin typeface="+mj-lt"/>
              </a:rPr>
              <a:t> </a:t>
            </a:r>
            <a:r>
              <a:rPr lang="fr-FR" altLang="fr-FR" dirty="0" smtClean="0">
                <a:latin typeface="+mj-lt"/>
              </a:rPr>
              <a:t> to </a:t>
            </a:r>
            <a:r>
              <a:rPr lang="fr-FR" altLang="fr-FR" dirty="0" err="1" smtClean="0">
                <a:latin typeface="+mj-lt"/>
              </a:rPr>
              <a:t>mean</a:t>
            </a:r>
            <a:r>
              <a:rPr lang="fr-FR" altLang="fr-FR" dirty="0" smtClean="0">
                <a:latin typeface="+mj-lt"/>
              </a:rPr>
              <a:t> </a:t>
            </a:r>
            <a:r>
              <a:rPr lang="fr-FR" altLang="fr-FR" dirty="0" err="1" smtClean="0">
                <a:latin typeface="+mj-lt"/>
              </a:rPr>
              <a:t>effect</a:t>
            </a:r>
            <a:r>
              <a:rPr lang="fr-FR" altLang="fr-FR" dirty="0" smtClean="0">
                <a:latin typeface="+mj-lt"/>
              </a:rPr>
              <a:t> of </a:t>
            </a:r>
          </a:p>
          <a:p>
            <a:r>
              <a:rPr lang="fr-FR" altLang="fr-FR" dirty="0">
                <a:latin typeface="+mj-lt"/>
              </a:rPr>
              <a:t> </a:t>
            </a:r>
            <a:r>
              <a:rPr lang="fr-FR" altLang="fr-FR" dirty="0" smtClean="0">
                <a:latin typeface="+mj-lt"/>
              </a:rPr>
              <a:t>     a </a:t>
            </a:r>
            <a:r>
              <a:rPr lang="fr-FR" altLang="fr-FR" dirty="0" err="1" smtClean="0">
                <a:latin typeface="+mj-lt"/>
              </a:rPr>
              <a:t>gamete</a:t>
            </a:r>
            <a:r>
              <a:rPr lang="fr-FR" altLang="fr-FR" dirty="0" smtClean="0">
                <a:latin typeface="+mj-lt"/>
              </a:rPr>
              <a:t> of s</a:t>
            </a:r>
          </a:p>
        </p:txBody>
      </p:sp>
    </p:spTree>
    <p:extLst>
      <p:ext uri="{BB962C8B-B14F-4D97-AF65-F5344CB8AC3E}">
        <p14:creationId xmlns:p14="http://schemas.microsoft.com/office/powerpoint/2010/main" val="12321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/>
      <p:bldP spid="26" grpId="0"/>
      <p:bldP spid="3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0825" y="846930"/>
            <a:ext cx="8642350" cy="15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 = G + E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P: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Phenotype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standardized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corrected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combined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0663" y="2212551"/>
            <a:ext cx="8893175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G: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Genotype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depends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 the objective of the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analysis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incomplete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e.g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just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« sire » or « additive » component 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7338" y="3827480"/>
            <a:ext cx="8893175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E: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Environment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« = P – E »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contain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genetic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component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which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ignored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G)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includes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not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explained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residual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584" y="327695"/>
            <a:ext cx="7056437" cy="79216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First </a:t>
            </a:r>
            <a:r>
              <a:rPr lang="fr-FR" altLang="fr-FR" sz="3200" b="1" dirty="0" err="1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step</a:t>
            </a:r>
            <a:r>
              <a:rPr lang="fr-FR" altLang="fr-FR" sz="3200" b="1" dirty="0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: </a:t>
            </a:r>
            <a:r>
              <a:rPr lang="fr-FR" altLang="fr-FR" sz="3200" b="1" dirty="0" err="1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modeling</a:t>
            </a:r>
            <a:endParaRPr lang="fr-FR" altLang="fr-FR" sz="3200" b="1" dirty="0">
              <a:solidFill>
                <a:srgbClr val="6F9D20"/>
              </a:solidFill>
              <a:latin typeface="+mj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691680" y="0"/>
            <a:ext cx="5381625" cy="7921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fr-FR" sz="3600" b="1" dirty="0" smtClean="0">
                <a:solidFill>
                  <a:srgbClr val="6F9D20"/>
                </a:solidFill>
                <a:latin typeface="Calibri" pitchFamily="34" charset="0"/>
              </a:rPr>
              <a:t>Notion of </a:t>
            </a:r>
            <a:r>
              <a:rPr lang="fr-FR" sz="3600" b="1" dirty="0" err="1" smtClean="0">
                <a:solidFill>
                  <a:srgbClr val="6F9D20"/>
                </a:solidFill>
                <a:latin typeface="Calibri" pitchFamily="34" charset="0"/>
              </a:rPr>
              <a:t>genetic</a:t>
            </a:r>
            <a:r>
              <a:rPr lang="fr-FR" sz="3600" b="1" dirty="0" smtClean="0">
                <a:solidFill>
                  <a:srgbClr val="6F9D20"/>
                </a:solidFill>
                <a:latin typeface="Calibri" pitchFamily="34" charset="0"/>
              </a:rPr>
              <a:t> value</a:t>
            </a:r>
          </a:p>
        </p:txBody>
      </p:sp>
      <p:sp>
        <p:nvSpPr>
          <p:cNvPr id="14338" name="Text Box 97"/>
          <p:cNvSpPr txBox="1">
            <a:spLocks noChangeArrowheads="1"/>
          </p:cNvSpPr>
          <p:nvPr/>
        </p:nvSpPr>
        <p:spPr bwMode="auto">
          <a:xfrm>
            <a:off x="519113" y="11445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14339" name="Text Box 98"/>
          <p:cNvSpPr txBox="1">
            <a:spLocks noChangeArrowheads="1"/>
          </p:cNvSpPr>
          <p:nvPr/>
        </p:nvSpPr>
        <p:spPr bwMode="auto">
          <a:xfrm>
            <a:off x="179512" y="981075"/>
            <a:ext cx="8964488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</a:rPr>
              <a:t> A </a:t>
            </a:r>
            <a:r>
              <a:rPr lang="fr-FR" sz="2400" dirty="0" err="1" smtClean="0">
                <a:latin typeface="Calibri" pitchFamily="34" charset="0"/>
              </a:rPr>
              <a:t>farmer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chooses</a:t>
            </a:r>
            <a:r>
              <a:rPr lang="fr-FR" sz="2400" dirty="0">
                <a:latin typeface="Calibri" pitchFamily="34" charset="0"/>
              </a:rPr>
              <a:t> the </a:t>
            </a:r>
            <a:r>
              <a:rPr lang="fr-FR" sz="2400" dirty="0" err="1">
                <a:latin typeface="Calibri" pitchFamily="34" charset="0"/>
              </a:rPr>
              <a:t>animals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which</a:t>
            </a:r>
            <a:r>
              <a:rPr lang="fr-FR" sz="2400" dirty="0">
                <a:latin typeface="Calibri" pitchFamily="34" charset="0"/>
              </a:rPr>
              <a:t> are </a:t>
            </a:r>
            <a:r>
              <a:rPr lang="fr-FR" sz="2400" dirty="0" err="1">
                <a:latin typeface="Calibri" pitchFamily="34" charset="0"/>
              </a:rPr>
              <a:t>going</a:t>
            </a:r>
            <a:r>
              <a:rPr lang="fr-FR" sz="2400" dirty="0">
                <a:latin typeface="Calibri" pitchFamily="34" charset="0"/>
              </a:rPr>
              <a:t> to </a:t>
            </a:r>
            <a:r>
              <a:rPr lang="fr-FR" sz="2400" dirty="0" err="1">
                <a:latin typeface="Calibri" pitchFamily="34" charset="0"/>
              </a:rPr>
              <a:t>produce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progeny</a:t>
            </a:r>
            <a:r>
              <a:rPr lang="fr-FR" sz="2400" dirty="0" smtClean="0">
                <a:latin typeface="Calibri" pitchFamily="34" charset="0"/>
              </a:rPr>
              <a:t>. </a:t>
            </a:r>
            <a:r>
              <a:rPr lang="fr-FR" sz="2400" dirty="0" err="1" smtClean="0">
                <a:latin typeface="Calibri" pitchFamily="34" charset="0"/>
              </a:rPr>
              <a:t>These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offspring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will</a:t>
            </a:r>
            <a:r>
              <a:rPr lang="fr-FR" sz="2400" dirty="0" smtClean="0">
                <a:latin typeface="Calibri" pitchFamily="34" charset="0"/>
              </a:rPr>
              <a:t> replace </a:t>
            </a:r>
            <a:r>
              <a:rPr lang="fr-FR" sz="2400" dirty="0" err="1">
                <a:latin typeface="Calibri" pitchFamily="34" charset="0"/>
              </a:rPr>
              <a:t>older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animals</a:t>
            </a:r>
            <a:r>
              <a:rPr lang="fr-FR" sz="2400" dirty="0" smtClean="0">
                <a:latin typeface="Calibri" pitchFamily="34" charset="0"/>
              </a:rPr>
              <a:t>… </a:t>
            </a:r>
          </a:p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Char char="Ø"/>
            </a:pPr>
            <a:r>
              <a:rPr lang="fr-FR" sz="2400" dirty="0" smtClean="0">
                <a:latin typeface="Calibri" pitchFamily="34" charset="0"/>
              </a:rPr>
              <a:t> This </a:t>
            </a:r>
            <a:r>
              <a:rPr lang="fr-FR" sz="2400" dirty="0" err="1" smtClean="0">
                <a:latin typeface="Calibri" pitchFamily="34" charset="0"/>
              </a:rPr>
              <a:t>farmer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usually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wants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them</a:t>
            </a:r>
            <a:r>
              <a:rPr lang="fr-FR" sz="2400" dirty="0" smtClean="0">
                <a:latin typeface="Calibri" pitchFamily="34" charset="0"/>
              </a:rPr>
              <a:t> to </a:t>
            </a:r>
            <a:r>
              <a:rPr lang="fr-FR" sz="2400" dirty="0" err="1" smtClean="0">
                <a:latin typeface="Calibri" pitchFamily="34" charset="0"/>
              </a:rPr>
              <a:t>be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better</a:t>
            </a:r>
            <a:r>
              <a:rPr lang="fr-FR" sz="2400" dirty="0" smtClean="0">
                <a:latin typeface="Calibri" pitchFamily="34" charset="0"/>
              </a:rPr>
              <a:t>, i.e., </a:t>
            </a:r>
            <a:r>
              <a:rPr lang="fr-FR" sz="2400" dirty="0" err="1" smtClean="0">
                <a:latin typeface="Calibri" pitchFamily="34" charset="0"/>
              </a:rPr>
              <a:t>they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should</a:t>
            </a:r>
            <a:r>
              <a:rPr lang="fr-FR" sz="2400" dirty="0" smtClean="0">
                <a:latin typeface="Calibri" pitchFamily="34" charset="0"/>
              </a:rPr>
              <a:t> have a </a:t>
            </a:r>
            <a:r>
              <a:rPr lang="fr-FR" sz="2400" dirty="0" err="1" smtClean="0">
                <a:latin typeface="Calibri" pitchFamily="34" charset="0"/>
              </a:rPr>
              <a:t>phenotype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different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from</a:t>
            </a:r>
            <a:r>
              <a:rPr lang="fr-FR" sz="2400" dirty="0" smtClean="0">
                <a:latin typeface="Calibri" pitchFamily="34" charset="0"/>
              </a:rPr>
              <a:t> the one </a:t>
            </a:r>
            <a:r>
              <a:rPr lang="fr-FR" sz="2400" dirty="0" err="1" smtClean="0">
                <a:latin typeface="Calibri" pitchFamily="34" charset="0"/>
              </a:rPr>
              <a:t>obtained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without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selection</a:t>
            </a:r>
            <a:r>
              <a:rPr lang="fr-FR" sz="2400" dirty="0" smtClean="0">
                <a:latin typeface="Calibri" pitchFamily="34" charset="0"/>
              </a:rPr>
              <a:t> of the parents.</a:t>
            </a:r>
          </a:p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Char char="Ø"/>
            </a:pPr>
            <a:r>
              <a:rPr lang="fr-FR" sz="2400" dirty="0" smtClean="0">
                <a:latin typeface="Calibri" pitchFamily="34" charset="0"/>
              </a:rPr>
              <a:t> The </a:t>
            </a:r>
            <a:r>
              <a:rPr lang="fr-FR" sz="2400" dirty="0" err="1" smtClean="0">
                <a:latin typeface="Calibri" pitchFamily="34" charset="0"/>
              </a:rPr>
              <a:t>difference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between</a:t>
            </a:r>
            <a:r>
              <a:rPr lang="fr-FR" sz="2400" dirty="0" smtClean="0">
                <a:latin typeface="Calibri" pitchFamily="34" charset="0"/>
              </a:rPr>
              <a:t> the </a:t>
            </a:r>
            <a:r>
              <a:rPr lang="fr-FR" sz="2400" dirty="0" err="1" smtClean="0">
                <a:latin typeface="Calibri" pitchFamily="34" charset="0"/>
              </a:rPr>
              <a:t>two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represents</a:t>
            </a:r>
            <a:r>
              <a:rPr lang="fr-FR" sz="2400" dirty="0" smtClean="0">
                <a:latin typeface="Calibri" pitchFamily="34" charset="0"/>
              </a:rPr>
              <a:t> a </a:t>
            </a:r>
            <a:r>
              <a:rPr lang="fr-FR" sz="2400" dirty="0">
                <a:latin typeface="Calibri" pitchFamily="34" charset="0"/>
              </a:rPr>
              <a:t>« </a:t>
            </a:r>
            <a:r>
              <a:rPr lang="fr-FR" sz="2400" b="1" dirty="0" err="1">
                <a:latin typeface="Calibri" pitchFamily="34" charset="0"/>
              </a:rPr>
              <a:t>genetic</a:t>
            </a:r>
            <a:r>
              <a:rPr lang="fr-FR" sz="2400" b="1" dirty="0">
                <a:latin typeface="Calibri" pitchFamily="34" charset="0"/>
              </a:rPr>
              <a:t> </a:t>
            </a:r>
            <a:r>
              <a:rPr lang="fr-FR" sz="2400" b="1" dirty="0" smtClean="0">
                <a:latin typeface="Calibri" pitchFamily="34" charset="0"/>
              </a:rPr>
              <a:t>gain</a:t>
            </a:r>
            <a:r>
              <a:rPr lang="fr-FR" sz="2400" dirty="0">
                <a:latin typeface="Calibri" pitchFamily="34" charset="0"/>
              </a:rPr>
              <a:t> »</a:t>
            </a:r>
          </a:p>
          <a:p>
            <a:pPr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</p:txBody>
      </p:sp>
      <p:sp>
        <p:nvSpPr>
          <p:cNvPr id="5" name="Text Box 98"/>
          <p:cNvSpPr txBox="1">
            <a:spLocks noChangeArrowheads="1"/>
          </p:cNvSpPr>
          <p:nvPr/>
        </p:nvSpPr>
        <p:spPr bwMode="auto">
          <a:xfrm>
            <a:off x="215776" y="3356992"/>
            <a:ext cx="8748712" cy="463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Clr>
                <a:srgbClr val="99CC00"/>
              </a:buClr>
              <a:buFont typeface="Symbol" pitchFamily="18" charset="2"/>
              <a:buChar char="Þ"/>
            </a:pPr>
            <a:endParaRPr lang="fr-FR" sz="90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</a:rPr>
              <a:t>The 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</a:rPr>
              <a:t>genetic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value 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</a:rPr>
              <a:t>or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</a:rPr>
              <a:t>breeding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 value 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of 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</a:rPr>
              <a:t>an animal </a:t>
            </a:r>
            <a:r>
              <a:rPr lang="fr-FR" sz="2400" dirty="0" err="1" smtClean="0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10000"/>
              </a:lnSpc>
              <a:buClr>
                <a:srgbClr val="99CC00"/>
              </a:buClr>
            </a:pP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</a:rPr>
              <a:t>               (</a:t>
            </a:r>
            <a:r>
              <a:rPr lang="fr-FR" sz="2400" dirty="0" err="1">
                <a:solidFill>
                  <a:srgbClr val="FF0000"/>
                </a:solidFill>
                <a:latin typeface="Calibri" pitchFamily="34" charset="0"/>
              </a:rPr>
              <a:t>twice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fr-FR" sz="2400" dirty="0" err="1">
                <a:solidFill>
                  <a:srgbClr val="FF0000"/>
                </a:solidFill>
                <a:latin typeface="Calibri" pitchFamily="34" charset="0"/>
              </a:rPr>
              <a:t>what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alibri" pitchFamily="34" charset="0"/>
              </a:rPr>
              <a:t>it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</a:rPr>
              <a:t>transmits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 to 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</a:rPr>
              <a:t>its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</a:rPr>
              <a:t>progeny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… on 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</a:rPr>
              <a:t>average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fr-FR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rgbClr val="99CC00"/>
              </a:buClr>
            </a:pPr>
            <a:r>
              <a:rPr lang="fr-FR" sz="2400" dirty="0" smtClean="0">
                <a:latin typeface="Calibri" pitchFamily="34" charset="0"/>
              </a:rPr>
              <a:t>           (</a:t>
            </a:r>
            <a:r>
              <a:rPr lang="fr-FR" sz="2400" dirty="0" err="1" smtClean="0">
                <a:latin typeface="Calibri" pitchFamily="34" charset="0"/>
              </a:rPr>
              <a:t>twice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because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only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half</a:t>
            </a:r>
            <a:r>
              <a:rPr lang="fr-FR" sz="2400" dirty="0" smtClean="0">
                <a:latin typeface="Calibri" pitchFamily="34" charset="0"/>
              </a:rPr>
              <a:t> of </a:t>
            </a:r>
            <a:r>
              <a:rPr lang="fr-FR" sz="2400" dirty="0" err="1" smtClean="0">
                <a:latin typeface="Calibri" pitchFamily="34" charset="0"/>
              </a:rPr>
              <a:t>its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genes</a:t>
            </a:r>
            <a:r>
              <a:rPr lang="fr-FR" sz="2400" dirty="0" smtClean="0">
                <a:latin typeface="Calibri" pitchFamily="34" charset="0"/>
              </a:rPr>
              <a:t> are </a:t>
            </a:r>
            <a:r>
              <a:rPr lang="fr-FR" sz="2400" dirty="0" err="1" smtClean="0">
                <a:latin typeface="Calibri" pitchFamily="34" charset="0"/>
              </a:rPr>
              <a:t>transmitted</a:t>
            </a:r>
            <a:r>
              <a:rPr lang="fr-FR" sz="2400" dirty="0" smtClean="0">
                <a:latin typeface="Calibri" pitchFamily="34" charset="0"/>
              </a:rPr>
              <a:t>)</a:t>
            </a: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So the « 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genetic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value »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is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a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mathematical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notion</a:t>
            </a:r>
          </a:p>
          <a:p>
            <a:pPr>
              <a:lnSpc>
                <a:spcPct val="110000"/>
              </a:lnSpc>
              <a:buClr>
                <a:srgbClr val="99CC00"/>
              </a:buClr>
            </a:pP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           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it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cannot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be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observed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,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it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cannot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be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measured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…</a:t>
            </a:r>
            <a:endParaRPr lang="fr-FR" sz="2400" dirty="0"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99CC00"/>
              </a:buClr>
            </a:pP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            But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it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can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be</a:t>
            </a:r>
            <a:r>
              <a:rPr lang="fr-FR" sz="24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b="1" dirty="0" err="1">
                <a:latin typeface="Calibri" pitchFamily="34" charset="0"/>
                <a:sym typeface="Wingdings" pitchFamily="2" charset="2"/>
              </a:rPr>
              <a:t>predicted</a:t>
            </a:r>
            <a:r>
              <a:rPr lang="fr-FR" sz="24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/ </a:t>
            </a:r>
            <a:r>
              <a:rPr lang="fr-FR" sz="2400" b="1" dirty="0" err="1">
                <a:latin typeface="Calibri" pitchFamily="34" charset="0"/>
                <a:sym typeface="Wingdings" pitchFamily="2" charset="2"/>
              </a:rPr>
              <a:t>estimated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using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observations </a:t>
            </a:r>
          </a:p>
          <a:p>
            <a:pPr marL="358775" lvl="1">
              <a:buClr>
                <a:srgbClr val="99CC00"/>
              </a:buClr>
              <a:buFont typeface="Wingdings" pitchFamily="2" charset="2"/>
              <a:buChar char="§"/>
            </a:pPr>
            <a:endParaRPr lang="fr-FR" sz="2400" dirty="0">
              <a:latin typeface="Calibri" pitchFamily="34" charset="0"/>
            </a:endParaRPr>
          </a:p>
          <a:p>
            <a:pPr>
              <a:lnSpc>
                <a:spcPct val="130000"/>
              </a:lnSpc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73388" y="212825"/>
            <a:ext cx="7056437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Environment</a:t>
            </a:r>
            <a:endParaRPr lang="fr-FR" altLang="fr-FR" sz="3200" b="1" dirty="0">
              <a:solidFill>
                <a:srgbClr val="6F9D2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95536" y="2422161"/>
            <a:ext cx="8893175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fr-FR" alt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overall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mean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effects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identified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recorded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effects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identified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not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recorded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effects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not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identified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inaccuracies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errors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By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definition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residual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 = y – E(y)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436" name="AutoShape 6"/>
          <p:cNvSpPr>
            <a:spLocks/>
          </p:cNvSpPr>
          <p:nvPr/>
        </p:nvSpPr>
        <p:spPr bwMode="auto">
          <a:xfrm>
            <a:off x="6592888" y="3285604"/>
            <a:ext cx="287337" cy="1079500"/>
          </a:xfrm>
          <a:prstGeom prst="rightBrace">
            <a:avLst>
              <a:gd name="adj1" fmla="val 3130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948264" y="3547864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residual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788889"/>
            <a:ext cx="8893175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E: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« = P – G »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contain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genetic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component 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includes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not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explained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residual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8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raphique 1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542822"/>
              </p:ext>
            </p:extLst>
          </p:nvPr>
        </p:nvGraphicFramePr>
        <p:xfrm>
          <a:off x="3080174" y="4213137"/>
          <a:ext cx="3180816" cy="195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19137" y="116632"/>
            <a:ext cx="7956550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How to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represent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an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environmental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effect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5" y="620688"/>
            <a:ext cx="8893175" cy="28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fr-FR" alt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Covariables: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stage of lactation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relation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between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observation (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</a:p>
          <a:p>
            <a:pPr lvl="1" eaLnBrk="1" hangingPunct="1"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parametric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linear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+mn-cs"/>
              </a:rPr>
              <a:t>(A)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quadratic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fr-FR" altLang="fr-FR" sz="180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(B)</a:t>
            </a:r>
            <a:r>
              <a:rPr lang="fr-FR" altLang="fr-FR" noProof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polynomial</a:t>
            </a:r>
          </a:p>
          <a:p>
            <a:pPr lvl="1" eaLnBrk="1" hangingPunct="1"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non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parametric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classes </a:t>
            </a:r>
            <a:r>
              <a:rPr lang="fr-FR" altLang="fr-FR" sz="180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(C)</a:t>
            </a:r>
          </a:p>
          <a:p>
            <a:pPr lvl="1" eaLnBrk="1" hangingPunct="1"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semi-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parametric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splines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linear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fr-FR" altLang="fr-FR" sz="1800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(D)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quadratic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fr-FR" altLang="fr-FR" sz="1800" dirty="0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(E)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cubic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9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479101"/>
              </p:ext>
            </p:extLst>
          </p:nvPr>
        </p:nvGraphicFramePr>
        <p:xfrm>
          <a:off x="249775" y="2629327"/>
          <a:ext cx="3180816" cy="195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-36512" y="2865145"/>
            <a:ext cx="3083771" cy="1859999"/>
            <a:chOff x="-36512" y="3297193"/>
            <a:chExt cx="3083771" cy="1859999"/>
          </a:xfrm>
        </p:grpSpPr>
        <p:sp>
          <p:nvSpPr>
            <p:cNvPr id="19460" name="Line 6"/>
            <p:cNvSpPr>
              <a:spLocks noChangeShapeType="1"/>
            </p:cNvSpPr>
            <p:nvPr/>
          </p:nvSpPr>
          <p:spPr bwMode="auto">
            <a:xfrm>
              <a:off x="309429" y="3297193"/>
              <a:ext cx="1476" cy="1512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61" name="Line 7"/>
            <p:cNvSpPr>
              <a:spLocks noChangeShapeType="1"/>
            </p:cNvSpPr>
            <p:nvPr/>
          </p:nvSpPr>
          <p:spPr bwMode="auto">
            <a:xfrm rot="5400000" flipH="1">
              <a:off x="1682013" y="3444337"/>
              <a:ext cx="7323" cy="2723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70" name="Text Box 22"/>
            <p:cNvSpPr txBox="1">
              <a:spLocks noChangeArrowheads="1"/>
            </p:cNvSpPr>
            <p:nvPr/>
          </p:nvSpPr>
          <p:spPr bwMode="auto">
            <a:xfrm>
              <a:off x="219252" y="3317036"/>
              <a:ext cx="260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-36512" y="3384117"/>
              <a:ext cx="333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olidFill>
                    <a:srgbClr val="FF0000"/>
                  </a:solidFill>
                </a:rPr>
                <a:t>y</a:t>
              </a:r>
              <a:r>
                <a:rPr lang="fr-FR" altLang="fr-FR" baseline="-25000" dirty="0">
                  <a:solidFill>
                    <a:srgbClr val="FF0000"/>
                  </a:solidFill>
                </a:rPr>
                <a:t>i</a:t>
              </a:r>
              <a:endParaRPr lang="fr-FR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698852" y="4787860"/>
              <a:ext cx="333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olidFill>
                    <a:srgbClr val="000066"/>
                  </a:solidFill>
                </a:rPr>
                <a:t>x</a:t>
              </a:r>
              <a:r>
                <a:rPr lang="fr-FR" altLang="fr-FR" baseline="-25000" dirty="0">
                  <a:solidFill>
                    <a:srgbClr val="000066"/>
                  </a:solidFill>
                </a:rPr>
                <a:t>i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580112" y="2730051"/>
            <a:ext cx="3566778" cy="1995093"/>
            <a:chOff x="2771800" y="3501008"/>
            <a:chExt cx="3566778" cy="1995093"/>
          </a:xfrm>
        </p:grpSpPr>
        <p:graphicFrame>
          <p:nvGraphicFramePr>
            <p:cNvPr id="27" name="Graphique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2189694"/>
                </p:ext>
              </p:extLst>
            </p:nvPr>
          </p:nvGraphicFramePr>
          <p:xfrm>
            <a:off x="3111353" y="3501008"/>
            <a:ext cx="3227225" cy="18217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2" name="Groupe 11"/>
            <p:cNvGrpSpPr/>
            <p:nvPr/>
          </p:nvGrpSpPr>
          <p:grpSpPr>
            <a:xfrm>
              <a:off x="2771800" y="3645024"/>
              <a:ext cx="3083771" cy="1851077"/>
              <a:chOff x="2771800" y="3701358"/>
              <a:chExt cx="3083771" cy="1851077"/>
            </a:xfrm>
          </p:grpSpPr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rot="5400000" flipH="1">
                <a:off x="4490325" y="3839580"/>
                <a:ext cx="7323" cy="27231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771800" y="3701358"/>
                <a:ext cx="333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fr-FR" dirty="0">
                    <a:solidFill>
                      <a:srgbClr val="FF0000"/>
                    </a:solidFill>
                  </a:rPr>
                  <a:t>y</a:t>
                </a:r>
                <a:r>
                  <a:rPr lang="fr-FR" altLang="fr-FR" baseline="-25000" dirty="0">
                    <a:solidFill>
                      <a:srgbClr val="FF0000"/>
                    </a:solidFill>
                  </a:rPr>
                  <a:t>i</a:t>
                </a:r>
                <a:endParaRPr lang="fr-FR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507164" y="5183103"/>
                <a:ext cx="333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fr-FR" dirty="0">
                    <a:solidFill>
                      <a:srgbClr val="000066"/>
                    </a:solidFill>
                  </a:rPr>
                  <a:t>x</a:t>
                </a:r>
                <a:r>
                  <a:rPr lang="fr-FR" altLang="fr-FR" baseline="-25000" dirty="0">
                    <a:solidFill>
                      <a:srgbClr val="000066"/>
                    </a:solidFill>
                  </a:rPr>
                  <a:t>i</a:t>
                </a:r>
                <a:endParaRPr lang="fr-FR" dirty="0"/>
              </a:p>
            </p:txBody>
          </p:sp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>
                <a:off x="3130364" y="3711686"/>
                <a:ext cx="1476" cy="15123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2771800" y="4597151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FF0000"/>
                </a:solidFill>
              </a:rPr>
              <a:t>y</a:t>
            </a:r>
            <a:r>
              <a:rPr lang="fr-FR" altLang="fr-FR" baseline="-25000" dirty="0">
                <a:solidFill>
                  <a:srgbClr val="FF0000"/>
                </a:solidFill>
              </a:rPr>
              <a:t>i</a:t>
            </a:r>
            <a:endParaRPr lang="fr-FR" dirty="0"/>
          </a:p>
        </p:txBody>
      </p:sp>
      <p:grpSp>
        <p:nvGrpSpPr>
          <p:cNvPr id="46" name="Groupe 45"/>
          <p:cNvGrpSpPr/>
          <p:nvPr/>
        </p:nvGrpSpPr>
        <p:grpSpPr>
          <a:xfrm>
            <a:off x="2771800" y="2636912"/>
            <a:ext cx="3613164" cy="2088232"/>
            <a:chOff x="-36512" y="2708920"/>
            <a:chExt cx="3613164" cy="2088232"/>
          </a:xfrm>
        </p:grpSpPr>
        <p:graphicFrame>
          <p:nvGraphicFramePr>
            <p:cNvPr id="47" name="Graphique 4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51415376"/>
                </p:ext>
              </p:extLst>
            </p:nvPr>
          </p:nvGraphicFramePr>
          <p:xfrm>
            <a:off x="395836" y="2708920"/>
            <a:ext cx="3180816" cy="19554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48" name="Groupe 47"/>
            <p:cNvGrpSpPr/>
            <p:nvPr/>
          </p:nvGrpSpPr>
          <p:grpSpPr>
            <a:xfrm>
              <a:off x="-36512" y="2937153"/>
              <a:ext cx="3083771" cy="1859999"/>
              <a:chOff x="-36512" y="3297193"/>
              <a:chExt cx="3083771" cy="1859999"/>
            </a:xfrm>
          </p:grpSpPr>
          <p:sp>
            <p:nvSpPr>
              <p:cNvPr id="49" name="Line 6"/>
              <p:cNvSpPr>
                <a:spLocks noChangeShapeType="1"/>
              </p:cNvSpPr>
              <p:nvPr/>
            </p:nvSpPr>
            <p:spPr bwMode="auto">
              <a:xfrm>
                <a:off x="309429" y="3297193"/>
                <a:ext cx="1476" cy="15123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Line 7"/>
              <p:cNvSpPr>
                <a:spLocks noChangeShapeType="1"/>
              </p:cNvSpPr>
              <p:nvPr/>
            </p:nvSpPr>
            <p:spPr bwMode="auto">
              <a:xfrm rot="5400000" flipH="1">
                <a:off x="1682013" y="3444337"/>
                <a:ext cx="7323" cy="27231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Text Box 22"/>
              <p:cNvSpPr txBox="1">
                <a:spLocks noChangeArrowheads="1"/>
              </p:cNvSpPr>
              <p:nvPr/>
            </p:nvSpPr>
            <p:spPr bwMode="auto">
              <a:xfrm>
                <a:off x="219252" y="3317036"/>
                <a:ext cx="2603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-36512" y="3384117"/>
                <a:ext cx="333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fr-FR" dirty="0">
                    <a:solidFill>
                      <a:srgbClr val="FF0000"/>
                    </a:solidFill>
                  </a:rPr>
                  <a:t>y</a:t>
                </a:r>
                <a:r>
                  <a:rPr lang="fr-FR" altLang="fr-FR" baseline="-25000" dirty="0">
                    <a:solidFill>
                      <a:srgbClr val="FF0000"/>
                    </a:solidFill>
                  </a:rPr>
                  <a:t>i</a:t>
                </a:r>
                <a:endParaRPr lang="fr-FR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98852" y="4787860"/>
                <a:ext cx="333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fr-FR" dirty="0">
                    <a:solidFill>
                      <a:srgbClr val="000066"/>
                    </a:solidFill>
                  </a:rPr>
                  <a:t>x</a:t>
                </a:r>
                <a:r>
                  <a:rPr lang="fr-FR" altLang="fr-FR" baseline="-25000" dirty="0">
                    <a:solidFill>
                      <a:srgbClr val="000066"/>
                    </a:solidFill>
                  </a:rPr>
                  <a:t>i</a:t>
                </a:r>
                <a:endParaRPr lang="fr-FR" dirty="0"/>
              </a:p>
            </p:txBody>
          </p:sp>
        </p:grpSp>
      </p:grpSp>
      <p:grpSp>
        <p:nvGrpSpPr>
          <p:cNvPr id="73" name="Groupe 72"/>
          <p:cNvGrpSpPr/>
          <p:nvPr/>
        </p:nvGrpSpPr>
        <p:grpSpPr>
          <a:xfrm>
            <a:off x="-36512" y="4521329"/>
            <a:ext cx="3083771" cy="1859999"/>
            <a:chOff x="-36512" y="3297193"/>
            <a:chExt cx="3083771" cy="1859999"/>
          </a:xfrm>
        </p:grpSpPr>
        <p:sp>
          <p:nvSpPr>
            <p:cNvPr id="74" name="Line 6"/>
            <p:cNvSpPr>
              <a:spLocks noChangeShapeType="1"/>
            </p:cNvSpPr>
            <p:nvPr/>
          </p:nvSpPr>
          <p:spPr bwMode="auto">
            <a:xfrm>
              <a:off x="309429" y="3297193"/>
              <a:ext cx="1476" cy="1512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5" name="Line 7"/>
            <p:cNvSpPr>
              <a:spLocks noChangeShapeType="1"/>
            </p:cNvSpPr>
            <p:nvPr/>
          </p:nvSpPr>
          <p:spPr bwMode="auto">
            <a:xfrm rot="5400000" flipH="1">
              <a:off x="1682013" y="3444337"/>
              <a:ext cx="7323" cy="2723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219252" y="3317036"/>
              <a:ext cx="260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-36512" y="3384117"/>
              <a:ext cx="333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olidFill>
                    <a:srgbClr val="FF0000"/>
                  </a:solidFill>
                </a:rPr>
                <a:t>y</a:t>
              </a:r>
              <a:r>
                <a:rPr lang="fr-FR" altLang="fr-FR" baseline="-25000" dirty="0">
                  <a:solidFill>
                    <a:srgbClr val="FF0000"/>
                  </a:solidFill>
                </a:rPr>
                <a:t>i</a:t>
              </a:r>
              <a:endParaRPr lang="fr-FR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698852" y="4787860"/>
              <a:ext cx="333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olidFill>
                    <a:srgbClr val="000066"/>
                  </a:solidFill>
                </a:rPr>
                <a:t>x</a:t>
              </a:r>
              <a:r>
                <a:rPr lang="fr-FR" altLang="fr-FR" baseline="-25000" dirty="0">
                  <a:solidFill>
                    <a:srgbClr val="000066"/>
                  </a:solidFill>
                </a:rPr>
                <a:t>i</a:t>
              </a:r>
              <a:endParaRPr lang="fr-FR" dirty="0"/>
            </a:p>
          </p:txBody>
        </p:sp>
      </p:grpSp>
      <p:graphicFrame>
        <p:nvGraphicFramePr>
          <p:cNvPr id="80" name="Graphique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617546"/>
              </p:ext>
            </p:extLst>
          </p:nvPr>
        </p:nvGraphicFramePr>
        <p:xfrm>
          <a:off x="253782" y="4241171"/>
          <a:ext cx="3180816" cy="195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8" name="Groupe 27"/>
          <p:cNvGrpSpPr/>
          <p:nvPr/>
        </p:nvGrpSpPr>
        <p:grpSpPr>
          <a:xfrm>
            <a:off x="376396" y="4646785"/>
            <a:ext cx="2461406" cy="1230487"/>
            <a:chOff x="965033" y="4646785"/>
            <a:chExt cx="2461406" cy="1230487"/>
          </a:xfrm>
        </p:grpSpPr>
        <p:cxnSp>
          <p:nvCxnSpPr>
            <p:cNvPr id="25" name="Connecteur droit 24"/>
            <p:cNvCxnSpPr/>
            <p:nvPr/>
          </p:nvCxnSpPr>
          <p:spPr>
            <a:xfrm flipV="1">
              <a:off x="965033" y="4781817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1117433" y="4646785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1259632" y="4718793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1403648" y="4725144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V="1">
              <a:off x="1541097" y="4797152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1691680" y="4934217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V="1">
              <a:off x="1835696" y="5006825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V="1">
              <a:off x="1979712" y="5085184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2123728" y="5150841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V="1">
              <a:off x="2267744" y="5229200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2405193" y="5301208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2549209" y="5373216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2693225" y="5510881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V="1">
              <a:off x="2843808" y="5589240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2987824" y="5661248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flipV="1">
              <a:off x="3125273" y="5798913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3275856" y="5870921"/>
              <a:ext cx="150583" cy="6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2483768" y="4900518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(C)</a:t>
              </a:r>
              <a:endParaRPr lang="fr-FR" dirty="0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7282994" y="3140706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(B)</a:t>
            </a:r>
            <a:endParaRPr lang="fr-FR" dirty="0"/>
          </a:p>
        </p:txBody>
      </p:sp>
      <p:sp>
        <p:nvSpPr>
          <p:cNvPr id="103" name="Rectangle 102"/>
          <p:cNvSpPr/>
          <p:nvPr/>
        </p:nvSpPr>
        <p:spPr>
          <a:xfrm>
            <a:off x="4355976" y="3140968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(A)</a:t>
            </a:r>
            <a:endParaRPr lang="fr-FR" dirty="0"/>
          </a:p>
        </p:txBody>
      </p:sp>
      <p:sp>
        <p:nvSpPr>
          <p:cNvPr id="105" name="Rectangle 104"/>
          <p:cNvSpPr/>
          <p:nvPr/>
        </p:nvSpPr>
        <p:spPr>
          <a:xfrm>
            <a:off x="5652120" y="4597151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FF0000"/>
                </a:solidFill>
              </a:rPr>
              <a:t>y</a:t>
            </a:r>
            <a:r>
              <a:rPr lang="fr-FR" altLang="fr-FR" baseline="-25000" dirty="0">
                <a:solidFill>
                  <a:srgbClr val="FF0000"/>
                </a:solidFill>
              </a:rPr>
              <a:t>i</a:t>
            </a:r>
            <a:endParaRPr lang="fr-FR" dirty="0"/>
          </a:p>
        </p:txBody>
      </p:sp>
      <p:grpSp>
        <p:nvGrpSpPr>
          <p:cNvPr id="106" name="Groupe 105"/>
          <p:cNvGrpSpPr/>
          <p:nvPr/>
        </p:nvGrpSpPr>
        <p:grpSpPr>
          <a:xfrm>
            <a:off x="5987793" y="4149080"/>
            <a:ext cx="3262456" cy="2232248"/>
            <a:chOff x="5930427" y="3501008"/>
            <a:chExt cx="3262456" cy="2232248"/>
          </a:xfrm>
        </p:grpSpPr>
        <p:sp>
          <p:nvSpPr>
            <p:cNvPr id="107" name="Oval 8"/>
            <p:cNvSpPr>
              <a:spLocks noChangeArrowheads="1"/>
            </p:cNvSpPr>
            <p:nvPr/>
          </p:nvSpPr>
          <p:spPr bwMode="auto">
            <a:xfrm>
              <a:off x="8531423" y="5188875"/>
              <a:ext cx="73025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" name="Oval 11"/>
            <p:cNvSpPr>
              <a:spLocks noChangeArrowheads="1"/>
            </p:cNvSpPr>
            <p:nvPr/>
          </p:nvSpPr>
          <p:spPr bwMode="auto">
            <a:xfrm>
              <a:off x="6001027" y="4036747"/>
              <a:ext cx="83141" cy="813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>
              <a:off x="5938676" y="3861048"/>
              <a:ext cx="1476" cy="1512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0" name="Line 7"/>
            <p:cNvSpPr>
              <a:spLocks noChangeShapeType="1"/>
            </p:cNvSpPr>
            <p:nvPr/>
          </p:nvSpPr>
          <p:spPr bwMode="auto">
            <a:xfrm rot="5400000" flipH="1">
              <a:off x="7298637" y="4020401"/>
              <a:ext cx="7323" cy="2723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315476" y="5363924"/>
              <a:ext cx="3799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dirty="0">
                  <a:solidFill>
                    <a:srgbClr val="000066"/>
                  </a:solidFill>
                </a:rPr>
                <a:t>x</a:t>
              </a:r>
              <a:r>
                <a:rPr lang="fr-FR" altLang="fr-FR" baseline="-25000" dirty="0">
                  <a:solidFill>
                    <a:srgbClr val="000066"/>
                  </a:solidFill>
                </a:rPr>
                <a:t>i</a:t>
              </a:r>
              <a:endParaRPr lang="fr-FR" dirty="0"/>
            </a:p>
          </p:txBody>
        </p:sp>
        <p:graphicFrame>
          <p:nvGraphicFramePr>
            <p:cNvPr id="112" name="Graphique 1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3091755"/>
                </p:ext>
              </p:extLst>
            </p:nvPr>
          </p:nvGraphicFramePr>
          <p:xfrm>
            <a:off x="5930427" y="3501008"/>
            <a:ext cx="3262456" cy="19772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3" name="Oval 11"/>
            <p:cNvSpPr>
              <a:spLocks noChangeArrowheads="1"/>
            </p:cNvSpPr>
            <p:nvPr/>
          </p:nvSpPr>
          <p:spPr bwMode="auto">
            <a:xfrm>
              <a:off x="6660232" y="4099429"/>
              <a:ext cx="83141" cy="813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4" name="Oval 11"/>
            <p:cNvSpPr>
              <a:spLocks noChangeArrowheads="1"/>
            </p:cNvSpPr>
            <p:nvPr/>
          </p:nvSpPr>
          <p:spPr bwMode="auto">
            <a:xfrm>
              <a:off x="7585203" y="4675493"/>
              <a:ext cx="83141" cy="813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7882288" y="4892437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(E)</a:t>
            </a:r>
            <a:endParaRPr lang="fr-FR" dirty="0"/>
          </a:p>
        </p:txBody>
      </p:sp>
      <p:grpSp>
        <p:nvGrpSpPr>
          <p:cNvPr id="54" name="Groupe 53"/>
          <p:cNvGrpSpPr/>
          <p:nvPr/>
        </p:nvGrpSpPr>
        <p:grpSpPr>
          <a:xfrm>
            <a:off x="3115722" y="4509120"/>
            <a:ext cx="2756780" cy="1872208"/>
            <a:chOff x="3115722" y="4509120"/>
            <a:chExt cx="2756780" cy="1872208"/>
          </a:xfrm>
        </p:grpSpPr>
        <p:sp>
          <p:nvSpPr>
            <p:cNvPr id="19462" name="Oval 8"/>
            <p:cNvSpPr>
              <a:spLocks noChangeArrowheads="1"/>
            </p:cNvSpPr>
            <p:nvPr/>
          </p:nvSpPr>
          <p:spPr bwMode="auto">
            <a:xfrm>
              <a:off x="5708469" y="5836947"/>
              <a:ext cx="73025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65" name="Oval 11"/>
            <p:cNvSpPr>
              <a:spLocks noChangeArrowheads="1"/>
            </p:cNvSpPr>
            <p:nvPr/>
          </p:nvSpPr>
          <p:spPr bwMode="auto">
            <a:xfrm>
              <a:off x="3178073" y="4684819"/>
              <a:ext cx="83141" cy="813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3115722" y="4509120"/>
              <a:ext cx="1476" cy="1512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rot="5400000" flipH="1">
              <a:off x="4475683" y="4668473"/>
              <a:ext cx="7323" cy="2723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92522" y="6011996"/>
              <a:ext cx="3799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dirty="0">
                  <a:solidFill>
                    <a:srgbClr val="000066"/>
                  </a:solidFill>
                </a:rPr>
                <a:t>x</a:t>
              </a:r>
              <a:r>
                <a:rPr lang="fr-FR" altLang="fr-FR" baseline="-25000" dirty="0">
                  <a:solidFill>
                    <a:srgbClr val="000066"/>
                  </a:solidFill>
                </a:rPr>
                <a:t>i</a:t>
              </a:r>
              <a:endParaRPr lang="fr-FR" dirty="0"/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3837278" y="4747501"/>
              <a:ext cx="83141" cy="813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4762249" y="5323565"/>
              <a:ext cx="83141" cy="813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3248641" y="4788168"/>
              <a:ext cx="242296" cy="61673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 flipH="1">
              <a:off x="3503132" y="4893600"/>
              <a:ext cx="321573" cy="49019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 flipH="1">
              <a:off x="3490937" y="5395408"/>
              <a:ext cx="1235192" cy="949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flipH="1" flipV="1">
              <a:off x="3490937" y="5436075"/>
              <a:ext cx="2179002" cy="4365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3121227" y="5383798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latin typeface="+mj-lt"/>
                </a:rPr>
                <a:t>knots</a:t>
              </a:r>
              <a:endParaRPr lang="fr-FR" dirty="0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1968" y="4892437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(D)</a:t>
              </a:r>
              <a:endParaRPr lang="fr-FR" dirty="0"/>
            </a:p>
          </p:txBody>
        </p:sp>
        <p:cxnSp>
          <p:nvCxnSpPr>
            <p:cNvPr id="43" name="Connecteur droit 42"/>
            <p:cNvCxnSpPr>
              <a:endCxn id="39" idx="2"/>
            </p:cNvCxnSpPr>
            <p:nvPr/>
          </p:nvCxnSpPr>
          <p:spPr>
            <a:xfrm>
              <a:off x="3252429" y="4761217"/>
              <a:ext cx="584849" cy="26951"/>
            </a:xfrm>
            <a:prstGeom prst="line">
              <a:avLst/>
            </a:prstGeom>
            <a:ln w="381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>
              <a:endCxn id="40" idx="6"/>
            </p:cNvCxnSpPr>
            <p:nvPr/>
          </p:nvCxnSpPr>
          <p:spPr>
            <a:xfrm>
              <a:off x="3933922" y="4803503"/>
              <a:ext cx="911468" cy="560729"/>
            </a:xfrm>
            <a:prstGeom prst="line">
              <a:avLst/>
            </a:prstGeom>
            <a:ln w="381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>
              <a:endCxn id="19462" idx="1"/>
            </p:cNvCxnSpPr>
            <p:nvPr/>
          </p:nvCxnSpPr>
          <p:spPr>
            <a:xfrm>
              <a:off x="4872516" y="5373216"/>
              <a:ext cx="846647" cy="474193"/>
            </a:xfrm>
            <a:prstGeom prst="line">
              <a:avLst/>
            </a:prstGeom>
            <a:ln w="381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1" grpId="0">
        <p:bldAsOne/>
      </p:bldGraphic>
      <p:bldGraphic spid="29" grpId="0">
        <p:bldAsOne/>
      </p:bldGraphic>
      <p:bldP spid="36" grpId="0"/>
      <p:bldGraphic spid="80" grpId="0">
        <p:bldAsOne/>
      </p:bldGraphic>
      <p:bldP spid="102" grpId="0"/>
      <p:bldP spid="103" grpId="0"/>
      <p:bldP spid="105" grpId="0"/>
      <p:bldP spid="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576" y="115888"/>
            <a:ext cx="8388424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How to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represent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an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environmental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effect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? (2)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8931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Factors</a:t>
            </a:r>
            <a:r>
              <a:rPr kumimoji="0" lang="fr-FR" alt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herd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year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use a 0/1 covariable</a:t>
            </a:r>
          </a:p>
          <a:p>
            <a:pPr marL="358775" marR="0" lvl="1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… + 0* h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+ 0* h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… +  1* h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… 0*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</a:t>
            </a:r>
            <a:r>
              <a:rPr kumimoji="0" lang="fr-FR" altLang="fr-FR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…</a:t>
            </a:r>
          </a:p>
          <a:p>
            <a:pPr marL="358775" marR="0" lvl="1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… + h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…                                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levels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9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3"/>
          <p:cNvSpPr>
            <a:spLocks noChangeArrowheads="1"/>
          </p:cNvSpPr>
          <p:nvPr/>
        </p:nvSpPr>
        <p:spPr bwMode="auto">
          <a:xfrm>
            <a:off x="5508625" y="2276475"/>
            <a:ext cx="720725" cy="1444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07" name="Rectangle 22"/>
          <p:cNvSpPr>
            <a:spLocks noChangeArrowheads="1"/>
          </p:cNvSpPr>
          <p:nvPr/>
        </p:nvSpPr>
        <p:spPr bwMode="auto">
          <a:xfrm>
            <a:off x="4427538" y="1916113"/>
            <a:ext cx="720725" cy="504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2051050" y="2420938"/>
            <a:ext cx="720725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971550" y="2420938"/>
            <a:ext cx="720725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971550" y="3141663"/>
            <a:ext cx="720725" cy="15827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2051050" y="3141663"/>
            <a:ext cx="720725" cy="15827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1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200025"/>
            <a:ext cx="7956550" cy="79216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If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we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ignore important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effects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…</a:t>
            </a:r>
          </a:p>
        </p:txBody>
      </p:sp>
      <p:sp>
        <p:nvSpPr>
          <p:cNvPr id="21513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5113338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Biased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estimation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eg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season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effect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    </a:t>
            </a: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971550" y="1844675"/>
            <a:ext cx="720725" cy="2879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15" name="Line 5"/>
          <p:cNvSpPr>
            <a:spLocks noChangeShapeType="1"/>
          </p:cNvSpPr>
          <p:nvPr/>
        </p:nvSpPr>
        <p:spPr bwMode="auto">
          <a:xfrm>
            <a:off x="611188" y="4724400"/>
            <a:ext cx="6481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2051050" y="2060575"/>
            <a:ext cx="720725" cy="2663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1166813" y="4673600"/>
            <a:ext cx="1356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           B</a:t>
            </a:r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5507038" y="2420938"/>
            <a:ext cx="720725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4427538" y="2420938"/>
            <a:ext cx="720725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4427538" y="3141663"/>
            <a:ext cx="720725" cy="15827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5507038" y="3141663"/>
            <a:ext cx="720725" cy="15827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4427538" y="1844675"/>
            <a:ext cx="720725" cy="2879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23" name="Rectangle 20"/>
          <p:cNvSpPr>
            <a:spLocks noChangeArrowheads="1"/>
          </p:cNvSpPr>
          <p:nvPr/>
        </p:nvSpPr>
        <p:spPr bwMode="auto">
          <a:xfrm>
            <a:off x="5507038" y="2060575"/>
            <a:ext cx="720725" cy="2663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622800" y="4673600"/>
            <a:ext cx="1356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           B</a:t>
            </a:r>
          </a:p>
        </p:txBody>
      </p:sp>
      <p:sp>
        <p:nvSpPr>
          <p:cNvPr id="21525" name="Text Box 24"/>
          <p:cNvSpPr txBox="1">
            <a:spLocks noChangeArrowheads="1"/>
          </p:cNvSpPr>
          <p:nvPr/>
        </p:nvSpPr>
        <p:spPr bwMode="auto">
          <a:xfrm>
            <a:off x="3203575" y="2492375"/>
            <a:ext cx="893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mean</a:t>
            </a:r>
          </a:p>
        </p:txBody>
      </p:sp>
      <p:sp>
        <p:nvSpPr>
          <p:cNvPr id="21526" name="Text Box 25"/>
          <p:cNvSpPr txBox="1">
            <a:spLocks noChangeArrowheads="1"/>
          </p:cNvSpPr>
          <p:nvPr/>
        </p:nvSpPr>
        <p:spPr bwMode="auto">
          <a:xfrm>
            <a:off x="250825" y="5267325"/>
            <a:ext cx="889317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lang="fr-FR" altLang="fr-FR" dirty="0" err="1">
                <a:solidFill>
                  <a:srgbClr val="FF0000"/>
                </a:solidFill>
                <a:latin typeface="+mj-lt"/>
                <a:cs typeface="+mn-cs"/>
              </a:rPr>
              <a:t>Accuracy</a:t>
            </a:r>
            <a:r>
              <a:rPr lang="fr-FR" altLang="fr-FR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fr-FR" altLang="fr-FR" dirty="0" err="1">
                <a:solidFill>
                  <a:srgbClr val="FF0000"/>
                </a:solidFill>
                <a:latin typeface="+mj-lt"/>
                <a:cs typeface="+mn-cs"/>
              </a:rPr>
              <a:t>overestimated</a:t>
            </a:r>
            <a:r>
              <a:rPr lang="fr-FR" altLang="fr-FR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    </a:t>
            </a:r>
          </a:p>
        </p:txBody>
      </p:sp>
      <p:cxnSp>
        <p:nvCxnSpPr>
          <p:cNvPr id="21527" name="AutoShape 26"/>
          <p:cNvCxnSpPr>
            <a:cxnSpLocks noChangeShapeType="1"/>
            <a:stCxn id="21513" idx="3"/>
            <a:endCxn id="21506" idx="3"/>
          </p:cNvCxnSpPr>
          <p:nvPr/>
        </p:nvCxnSpPr>
        <p:spPr bwMode="auto">
          <a:xfrm>
            <a:off x="5364163" y="1411770"/>
            <a:ext cx="865187" cy="936937"/>
          </a:xfrm>
          <a:prstGeom prst="curvedConnector3">
            <a:avLst>
              <a:gd name="adj1" fmla="val 126422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77762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115888"/>
            <a:ext cx="7956550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If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we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include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useless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effects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…</a:t>
            </a: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250825" y="1125538"/>
            <a:ext cx="8893175" cy="33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season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effect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semester</a:t>
            </a:r>
            <a:endParaRPr kumimoji="0" lang="fr-FR" alt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trimester</a:t>
            </a:r>
            <a:endParaRPr kumimoji="0" lang="fr-FR" alt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month</a:t>
            </a:r>
            <a:endParaRPr kumimoji="0" lang="fr-FR" alt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week</a:t>
            </a:r>
            <a:endParaRPr kumimoji="0" lang="fr-FR" alt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8775" marR="0" lvl="1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day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bias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less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precise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estimation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risk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disconnection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532" name="Text Box 23"/>
          <p:cNvSpPr txBox="1">
            <a:spLocks noChangeArrowheads="1"/>
          </p:cNvSpPr>
          <p:nvPr/>
        </p:nvSpPr>
        <p:spPr bwMode="auto">
          <a:xfrm>
            <a:off x="3184525" y="1784350"/>
            <a:ext cx="5052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26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146050"/>
            <a:ext cx="7956550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Disconnection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…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908720"/>
            <a:ext cx="88931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absence of information for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fair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estimation</a:t>
            </a:r>
            <a:endParaRPr kumimoji="0" lang="fr-FR" alt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Interactions</a:t>
            </a:r>
          </a:p>
          <a:p>
            <a:pPr marL="358775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herd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x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year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x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season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x lactation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number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58775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balance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between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risk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disconnection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loss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accuracy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   </a:t>
            </a:r>
          </a:p>
        </p:txBody>
      </p:sp>
      <p:graphicFrame>
        <p:nvGraphicFramePr>
          <p:cNvPr id="2304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78117"/>
              </p:ext>
            </p:extLst>
          </p:nvPr>
        </p:nvGraphicFramePr>
        <p:xfrm>
          <a:off x="1331913" y="2132682"/>
          <a:ext cx="2400300" cy="1600200"/>
        </p:xfrm>
        <a:graphic>
          <a:graphicData uri="http://schemas.openxmlformats.org/drawingml/2006/table">
            <a:tbl>
              <a:tblPr/>
              <a:tblGrid>
                <a:gridCol w="1200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7" name="Text Box 38"/>
          <p:cNvSpPr txBox="1">
            <a:spLocks noChangeArrowheads="1"/>
          </p:cNvSpPr>
          <p:nvPr/>
        </p:nvSpPr>
        <p:spPr bwMode="auto">
          <a:xfrm>
            <a:off x="1539875" y="1675482"/>
            <a:ext cx="2002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herd 1   herd 2</a:t>
            </a:r>
          </a:p>
        </p:txBody>
      </p:sp>
      <p:sp>
        <p:nvSpPr>
          <p:cNvPr id="23568" name="Text Box 39"/>
          <p:cNvSpPr txBox="1">
            <a:spLocks noChangeArrowheads="1"/>
          </p:cNvSpPr>
          <p:nvPr/>
        </p:nvSpPr>
        <p:spPr bwMode="auto">
          <a:xfrm>
            <a:off x="395288" y="2318420"/>
            <a:ext cx="896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bull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bull B</a:t>
            </a:r>
          </a:p>
        </p:txBody>
      </p:sp>
      <p:graphicFrame>
        <p:nvGraphicFramePr>
          <p:cNvPr id="23044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2564"/>
              </p:ext>
            </p:extLst>
          </p:nvPr>
        </p:nvGraphicFramePr>
        <p:xfrm>
          <a:off x="5556250" y="2156495"/>
          <a:ext cx="2400300" cy="1600200"/>
        </p:xfrm>
        <a:graphic>
          <a:graphicData uri="http://schemas.openxmlformats.org/drawingml/2006/table">
            <a:tbl>
              <a:tblPr/>
              <a:tblGrid>
                <a:gridCol w="1200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80" name="Text Box 51"/>
          <p:cNvSpPr txBox="1">
            <a:spLocks noChangeArrowheads="1"/>
          </p:cNvSpPr>
          <p:nvPr/>
        </p:nvSpPr>
        <p:spPr bwMode="auto">
          <a:xfrm>
            <a:off x="5764213" y="1699295"/>
            <a:ext cx="2002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herd 1   herd 2</a:t>
            </a:r>
          </a:p>
        </p:txBody>
      </p:sp>
      <p:sp>
        <p:nvSpPr>
          <p:cNvPr id="23581" name="Text Box 52"/>
          <p:cNvSpPr txBox="1">
            <a:spLocks noChangeArrowheads="1"/>
          </p:cNvSpPr>
          <p:nvPr/>
        </p:nvSpPr>
        <p:spPr bwMode="auto">
          <a:xfrm>
            <a:off x="4619625" y="2342232"/>
            <a:ext cx="896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bull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bull B</a:t>
            </a:r>
          </a:p>
        </p:txBody>
      </p:sp>
      <p:sp>
        <p:nvSpPr>
          <p:cNvPr id="23582" name="Text Box 53"/>
          <p:cNvSpPr txBox="1">
            <a:spLocks noChangeArrowheads="1"/>
          </p:cNvSpPr>
          <p:nvPr/>
        </p:nvSpPr>
        <p:spPr bwMode="auto">
          <a:xfrm>
            <a:off x="1600200" y="3809082"/>
            <a:ext cx="1849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disconnected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583" name="Text Box 54"/>
          <p:cNvSpPr txBox="1">
            <a:spLocks noChangeArrowheads="1"/>
          </p:cNvSpPr>
          <p:nvPr/>
        </p:nvSpPr>
        <p:spPr bwMode="auto">
          <a:xfrm>
            <a:off x="5967413" y="3788445"/>
            <a:ext cx="1727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connected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584" name="Rectangle 56"/>
          <p:cNvSpPr>
            <a:spLocks noChangeArrowheads="1"/>
          </p:cNvSpPr>
          <p:nvPr/>
        </p:nvSpPr>
        <p:spPr bwMode="auto">
          <a:xfrm>
            <a:off x="611560" y="5299745"/>
            <a:ext cx="8136904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1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9551" y="2955396"/>
                <a:ext cx="6642825" cy="945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2000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i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=…+</m:t>
                      </m:r>
                      <m:f>
                        <m:fPr>
                          <m:ctrlPr>
                            <a:rPr lang="fr-FR" alt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fr-FR" altLang="fr-F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lang="fr-FR" alt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s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fr-FR" alt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altLang="fr-FR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altLang="fr-FR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altLang="fr-FR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alt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altLang="fr-FR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altLang="fr-FR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…</m:t>
                      </m:r>
                      <m:r>
                        <a:rPr lang="fr-FR" altLang="fr-FR" sz="20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alt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alt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altLang="fr-FR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fr-FR" altLang="fr-FR" b="0" dirty="0" smtClean="0">
                  <a:solidFill>
                    <a:srgbClr val="000066"/>
                  </a:solidFill>
                  <a:latin typeface="+mj-lt"/>
                  <a:cs typeface="+mn-cs"/>
                </a:endParaRPr>
              </a:p>
              <a:p>
                <a:endParaRPr lang="fr-FR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1" y="2955396"/>
                <a:ext cx="6642825" cy="9455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893175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individual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animal model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effects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estimate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fr-FR" alt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often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more </a:t>
            </a:r>
            <a:r>
              <a:rPr kumimoji="0" lang="fr-FR" alt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animals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observations)</a:t>
            </a: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58775" marR="0" lvl="1" indent="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07231" y="260351"/>
            <a:ext cx="7056437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Description of </a:t>
            </a:r>
            <a:r>
              <a:rPr lang="fr-FR" altLang="fr-FR" sz="3200" b="1" dirty="0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the </a:t>
            </a:r>
            <a:r>
              <a:rPr lang="fr-FR" altLang="fr-FR" sz="3200" b="1" dirty="0" err="1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genetic</a:t>
            </a:r>
            <a:r>
              <a:rPr lang="fr-FR" altLang="fr-FR" sz="3200" b="1" dirty="0" smtClean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part</a:t>
            </a:r>
            <a:endParaRPr lang="fr-FR" altLang="fr-FR" sz="3200" b="1" dirty="0">
              <a:solidFill>
                <a:srgbClr val="6F9D20"/>
              </a:solidFill>
              <a:latin typeface="+mj-lt"/>
              <a:ea typeface="+mn-ea"/>
              <a:cs typeface="Arial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54133"/>
              </p:ext>
            </p:extLst>
          </p:nvPr>
        </p:nvGraphicFramePr>
        <p:xfrm>
          <a:off x="744538" y="2128838"/>
          <a:ext cx="29289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2" name="Equation" r:id="rId4" imgW="3288960" imgH="723600" progId="Equation.DSMT4">
                  <p:embed/>
                </p:oleObj>
              </mc:Choice>
              <mc:Fallback>
                <p:oleObj name="Equation" r:id="rId4" imgW="3288960" imgH="723600" progId="Equation.DSMT4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2128838"/>
                        <a:ext cx="292893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35162"/>
              </p:ext>
            </p:extLst>
          </p:nvPr>
        </p:nvGraphicFramePr>
        <p:xfrm>
          <a:off x="4235450" y="1292225"/>
          <a:ext cx="1403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3" name="Equation" r:id="rId6" imgW="1841400" imgH="380880" progId="Equation.DSMT4">
                  <p:embed/>
                </p:oleObj>
              </mc:Choice>
              <mc:Fallback>
                <p:oleObj name="Equation" r:id="rId6" imgW="1841400" imgH="380880" progId="Equation.DSMT4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1292225"/>
                        <a:ext cx="14033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6486847" y="3068960"/>
            <a:ext cx="236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sire-dam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411178" y="3927993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sire model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68415" y="4770438"/>
            <a:ext cx="889317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interest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: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fewer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parameters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to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estimate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(</a:t>
            </a:r>
            <a:r>
              <a:rPr kumimoji="0" lang="fr-FR" altLang="fr-FR" sz="2400" b="0" i="0" u="none" strike="noStrike" kern="1200" cap="none" spc="-2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e.g</a:t>
            </a:r>
            <a:r>
              <a:rPr kumimoji="0" lang="fr-FR" altLang="fr-FR" sz="24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., </a:t>
            </a:r>
            <a:r>
              <a:rPr kumimoji="0" lang="fr-FR" altLang="fr-FR" sz="2400" b="0" i="0" u="none" strike="noStrike" kern="1200" cap="none" spc="-2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only</a:t>
            </a:r>
            <a:r>
              <a:rPr kumimoji="0" lang="fr-FR" altLang="fr-FR" sz="24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BV </a:t>
            </a:r>
            <a:r>
              <a:rPr kumimoji="0" lang="fr-FR" altLang="fr-FR" sz="2400" b="0" i="0" u="none" strike="noStrike" kern="1200" cap="none" spc="-2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of </a:t>
            </a:r>
            <a:r>
              <a:rPr kumimoji="0" lang="fr-FR" altLang="fr-FR" sz="24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males)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but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stricter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assumptions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!!!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eg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: E(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n-cs"/>
              </a:rPr>
              <a:t>u</a:t>
            </a:r>
            <a:r>
              <a:rPr kumimoji="0" lang="fr-FR" altLang="fr-FR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n-cs"/>
              </a:rPr>
              <a:t>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) = 0 )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347864" y="3142233"/>
            <a:ext cx="8636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0080" y="3778673"/>
                <a:ext cx="5455812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2000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i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=…+</m:t>
                      </m:r>
                      <m:f>
                        <m:fPr>
                          <m:ctrlPr>
                            <a:rPr lang="fr-FR" alt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fr-FR" altLang="fr-F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lang="fr-FR" alt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s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fr-FR" altLang="fr-FR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altLang="fr-FR" sz="20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altLang="fr-FR" sz="20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altLang="fr-FR" sz="2000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altLang="fr-FR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altLang="fr-FR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altLang="fr-FR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…+</m:t>
                      </m:r>
                      <m:sSub>
                        <m:sSubPr>
                          <m:ctrlPr>
                            <a:rPr lang="fr-FR" alt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fr-FR" altLang="fr-FR" sz="2000" b="0" i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altLang="fr-FR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lang="fr-FR" altLang="fr-FR" sz="2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∗∗</m:t>
                          </m:r>
                        </m:sup>
                      </m:sSubSup>
                    </m:oMath>
                  </m:oMathPara>
                </a14:m>
                <a:endParaRPr lang="fr-FR" altLang="fr-FR" b="0" dirty="0" smtClean="0">
                  <a:solidFill>
                    <a:srgbClr val="000066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778673"/>
                <a:ext cx="5455812" cy="6685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11760" y="3792489"/>
            <a:ext cx="1823690" cy="658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Flèche courbée vers le bas 2"/>
          <p:cNvSpPr/>
          <p:nvPr/>
        </p:nvSpPr>
        <p:spPr>
          <a:xfrm>
            <a:off x="3851920" y="2863303"/>
            <a:ext cx="2376264" cy="277665"/>
          </a:xfrm>
          <a:prstGeom prst="curvedDownArrow">
            <a:avLst>
              <a:gd name="adj1" fmla="val 25000"/>
              <a:gd name="adj2" fmla="val 50000"/>
              <a:gd name="adj3" fmla="val 21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Flèche courbée vers le bas 18"/>
          <p:cNvSpPr/>
          <p:nvPr/>
        </p:nvSpPr>
        <p:spPr>
          <a:xfrm>
            <a:off x="3275856" y="3507358"/>
            <a:ext cx="2448272" cy="3486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7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193" y="260648"/>
            <a:ext cx="7056437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If G x E interaction…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89317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1 trait per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environment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(1 G for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each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E group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tabLst/>
              <a:defRPr/>
            </a:pPr>
            <a:r>
              <a:rPr lang="fr-FR" altLang="fr-FR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  <a:latin typeface="+mj-lt"/>
                <a:cs typeface="+mn-cs"/>
              </a:rPr>
              <a:t>            </a:t>
            </a:r>
            <a:r>
              <a:rPr lang="fr-FR" altLang="fr-FR" dirty="0" err="1" smtClean="0">
                <a:solidFill>
                  <a:srgbClr val="000000"/>
                </a:solidFill>
                <a:latin typeface="+mj-lt"/>
                <a:cs typeface="+mn-cs"/>
              </a:rPr>
              <a:t>e.g</a:t>
            </a:r>
            <a:r>
              <a:rPr lang="fr-FR" altLang="fr-FR" dirty="0" smtClean="0">
                <a:solidFill>
                  <a:srgbClr val="000000"/>
                </a:solidFill>
                <a:latin typeface="+mj-lt"/>
                <a:cs typeface="+mn-cs"/>
              </a:rPr>
              <a:t>., production in </a:t>
            </a:r>
            <a:r>
              <a:rPr lang="fr-FR" altLang="fr-FR" dirty="0" err="1" smtClean="0">
                <a:solidFill>
                  <a:srgbClr val="000000"/>
                </a:solidFill>
                <a:latin typeface="+mj-lt"/>
                <a:cs typeface="+mn-cs"/>
              </a:rPr>
              <a:t>each</a:t>
            </a:r>
            <a:r>
              <a:rPr lang="fr-FR" altLang="fr-FR" dirty="0" smtClean="0">
                <a:solidFill>
                  <a:srgbClr val="000000"/>
                </a:solidFill>
                <a:latin typeface="+mj-lt"/>
                <a:cs typeface="+mn-cs"/>
              </a:rPr>
              <a:t> state = 1 trait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  <a:sym typeface="Wingdings" panose="05000000000000000000" pitchFamily="2" charset="2"/>
              </a:rPr>
              <a:t>         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n-cs"/>
                <a:sym typeface="Wingdings" panose="05000000000000000000" pitchFamily="2" charset="2"/>
              </a:rPr>
              <a:t>multivariate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n-cs"/>
                <a:sym typeface="Wingdings" panose="05000000000000000000" pitchFamily="2" charset="2"/>
              </a:rPr>
              <a:t>approach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Included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in the model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   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scale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factors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heterogeneous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variances,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random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regression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models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     « 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reaction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norms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 ») </a:t>
            </a:r>
          </a:p>
          <a:p>
            <a:pPr marL="35877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8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87338" y="1268413"/>
            <a:ext cx="4716462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Milk Yield varies with DIM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6149" name="Group 9"/>
          <p:cNvGrpSpPr>
            <a:grpSpLocks/>
          </p:cNvGrpSpPr>
          <p:nvPr/>
        </p:nvGrpSpPr>
        <p:grpSpPr bwMode="auto">
          <a:xfrm>
            <a:off x="4572000" y="2035175"/>
            <a:ext cx="4388378" cy="2475133"/>
            <a:chOff x="2290" y="1207"/>
            <a:chExt cx="3362" cy="1987"/>
          </a:xfrm>
        </p:grpSpPr>
        <p:sp>
          <p:nvSpPr>
            <p:cNvPr id="6162" name="Line 10"/>
            <p:cNvSpPr>
              <a:spLocks noChangeShapeType="1"/>
            </p:cNvSpPr>
            <p:nvPr/>
          </p:nvSpPr>
          <p:spPr bwMode="auto">
            <a:xfrm>
              <a:off x="2717" y="2286"/>
              <a:ext cx="27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63" name="Line 11"/>
            <p:cNvSpPr>
              <a:spLocks noChangeShapeType="1"/>
            </p:cNvSpPr>
            <p:nvPr/>
          </p:nvSpPr>
          <p:spPr bwMode="auto">
            <a:xfrm>
              <a:off x="2711" y="1443"/>
              <a:ext cx="6" cy="16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64" name="Text Box 12"/>
            <p:cNvSpPr txBox="1">
              <a:spLocks noChangeArrowheads="1"/>
            </p:cNvSpPr>
            <p:nvPr/>
          </p:nvSpPr>
          <p:spPr bwMode="auto">
            <a:xfrm>
              <a:off x="2328" y="2260"/>
              <a:ext cx="37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 kg</a:t>
              </a:r>
            </a:p>
          </p:txBody>
        </p:sp>
        <p:sp>
          <p:nvSpPr>
            <p:cNvPr id="6165" name="Text Box 13"/>
            <p:cNvSpPr txBox="1">
              <a:spLocks noChangeArrowheads="1"/>
            </p:cNvSpPr>
            <p:nvPr/>
          </p:nvSpPr>
          <p:spPr bwMode="auto">
            <a:xfrm>
              <a:off x="4745" y="2675"/>
              <a:ext cx="907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Days in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Milk (DIM)</a:t>
              </a:r>
            </a:p>
          </p:txBody>
        </p:sp>
        <p:sp>
          <p:nvSpPr>
            <p:cNvPr id="6166" name="Text Box 14"/>
            <p:cNvSpPr txBox="1">
              <a:spLocks noChangeArrowheads="1"/>
            </p:cNvSpPr>
            <p:nvPr/>
          </p:nvSpPr>
          <p:spPr bwMode="auto">
            <a:xfrm>
              <a:off x="2290" y="1207"/>
              <a:ext cx="631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kg of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milk</a:t>
              </a:r>
            </a:p>
          </p:txBody>
        </p:sp>
        <p:sp>
          <p:nvSpPr>
            <p:cNvPr id="6167" name="Freeform 15"/>
            <p:cNvSpPr>
              <a:spLocks/>
            </p:cNvSpPr>
            <p:nvPr/>
          </p:nvSpPr>
          <p:spPr bwMode="auto">
            <a:xfrm>
              <a:off x="2760" y="1800"/>
              <a:ext cx="2383" cy="155"/>
            </a:xfrm>
            <a:custGeom>
              <a:avLst/>
              <a:gdLst>
                <a:gd name="T0" fmla="*/ 0 w 3408"/>
                <a:gd name="T1" fmla="*/ 41 h 216"/>
                <a:gd name="T2" fmla="*/ 136 w 3408"/>
                <a:gd name="T3" fmla="*/ 14 h 216"/>
                <a:gd name="T4" fmla="*/ 313 w 3408"/>
                <a:gd name="T5" fmla="*/ 4 h 216"/>
                <a:gd name="T6" fmla="*/ 570 w 3408"/>
                <a:gd name="T7" fmla="*/ 41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08"/>
                <a:gd name="T13" fmla="*/ 0 h 216"/>
                <a:gd name="T14" fmla="*/ 3408 w 3408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08" h="216">
                  <a:moveTo>
                    <a:pt x="0" y="216"/>
                  </a:moveTo>
                  <a:cubicBezTo>
                    <a:pt x="252" y="160"/>
                    <a:pt x="504" y="104"/>
                    <a:pt x="816" y="72"/>
                  </a:cubicBezTo>
                  <a:cubicBezTo>
                    <a:pt x="1128" y="40"/>
                    <a:pt x="1440" y="0"/>
                    <a:pt x="1872" y="24"/>
                  </a:cubicBezTo>
                  <a:cubicBezTo>
                    <a:pt x="2304" y="48"/>
                    <a:pt x="2856" y="132"/>
                    <a:pt x="3408" y="216"/>
                  </a:cubicBezTo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68" name="Oval 16"/>
            <p:cNvSpPr>
              <a:spLocks noChangeArrowheads="1"/>
            </p:cNvSpPr>
            <p:nvPr/>
          </p:nvSpPr>
          <p:spPr bwMode="auto">
            <a:xfrm>
              <a:off x="2791" y="2006"/>
              <a:ext cx="38" cy="3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6169" name="Group 17"/>
            <p:cNvGrpSpPr>
              <a:grpSpLocks/>
            </p:cNvGrpSpPr>
            <p:nvPr/>
          </p:nvGrpSpPr>
          <p:grpSpPr bwMode="auto">
            <a:xfrm>
              <a:off x="3015" y="1732"/>
              <a:ext cx="2128" cy="308"/>
              <a:chOff x="1440" y="2016"/>
              <a:chExt cx="2736" cy="432"/>
            </a:xfrm>
          </p:grpSpPr>
          <p:sp>
            <p:nvSpPr>
              <p:cNvPr id="6176" name="Oval 18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6177" name="Group 19"/>
              <p:cNvGrpSpPr>
                <a:grpSpLocks/>
              </p:cNvGrpSpPr>
              <p:nvPr/>
            </p:nvGrpSpPr>
            <p:grpSpPr bwMode="auto">
              <a:xfrm>
                <a:off x="1872" y="2016"/>
                <a:ext cx="2304" cy="432"/>
                <a:chOff x="1872" y="2016"/>
                <a:chExt cx="2304" cy="432"/>
              </a:xfrm>
            </p:grpSpPr>
            <p:sp>
              <p:nvSpPr>
                <p:cNvPr id="6178" name="Oval 20"/>
                <p:cNvSpPr>
                  <a:spLocks noChangeArrowheads="1"/>
                </p:cNvSpPr>
                <p:nvPr/>
              </p:nvSpPr>
              <p:spPr bwMode="auto">
                <a:xfrm>
                  <a:off x="1872" y="2256"/>
                  <a:ext cx="48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179" name="Oval 21"/>
                <p:cNvSpPr>
                  <a:spLocks noChangeArrowheads="1"/>
                </p:cNvSpPr>
                <p:nvPr/>
              </p:nvSpPr>
              <p:spPr bwMode="auto">
                <a:xfrm>
                  <a:off x="2304" y="2208"/>
                  <a:ext cx="48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180" name="Oval 22"/>
                <p:cNvSpPr>
                  <a:spLocks noChangeArrowheads="1"/>
                </p:cNvSpPr>
                <p:nvPr/>
              </p:nvSpPr>
              <p:spPr bwMode="auto">
                <a:xfrm>
                  <a:off x="2736" y="2016"/>
                  <a:ext cx="48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181" name="Oval 23"/>
                <p:cNvSpPr>
                  <a:spLocks noChangeArrowheads="1"/>
                </p:cNvSpPr>
                <p:nvPr/>
              </p:nvSpPr>
              <p:spPr bwMode="auto">
                <a:xfrm>
                  <a:off x="3264" y="2304"/>
                  <a:ext cx="48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182" name="Oval 24"/>
                <p:cNvSpPr>
                  <a:spLocks noChangeArrowheads="1"/>
                </p:cNvSpPr>
                <p:nvPr/>
              </p:nvSpPr>
              <p:spPr bwMode="auto">
                <a:xfrm>
                  <a:off x="3696" y="2112"/>
                  <a:ext cx="48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183" name="Oval 25"/>
                <p:cNvSpPr>
                  <a:spLocks noChangeArrowheads="1"/>
                </p:cNvSpPr>
                <p:nvPr/>
              </p:nvSpPr>
              <p:spPr bwMode="auto">
                <a:xfrm>
                  <a:off x="3984" y="2400"/>
                  <a:ext cx="48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184" name="Oval 26"/>
                <p:cNvSpPr>
                  <a:spLocks noChangeArrowheads="1"/>
                </p:cNvSpPr>
                <p:nvPr/>
              </p:nvSpPr>
              <p:spPr bwMode="auto">
                <a:xfrm>
                  <a:off x="4128" y="2208"/>
                  <a:ext cx="48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170" name="Freeform 27"/>
            <p:cNvSpPr>
              <a:spLocks/>
            </p:cNvSpPr>
            <p:nvPr/>
          </p:nvSpPr>
          <p:spPr bwMode="auto">
            <a:xfrm>
              <a:off x="2757" y="1755"/>
              <a:ext cx="2423" cy="344"/>
            </a:xfrm>
            <a:custGeom>
              <a:avLst/>
              <a:gdLst>
                <a:gd name="T0" fmla="*/ 0 w 3116"/>
                <a:gd name="T1" fmla="*/ 90 h 482"/>
                <a:gd name="T2" fmla="*/ 94 w 3116"/>
                <a:gd name="T3" fmla="*/ 21 h 482"/>
                <a:gd name="T4" fmla="*/ 231 w 3116"/>
                <a:gd name="T5" fmla="*/ 47 h 482"/>
                <a:gd name="T6" fmla="*/ 354 w 3116"/>
                <a:gd name="T7" fmla="*/ 39 h 482"/>
                <a:gd name="T8" fmla="*/ 463 w 3116"/>
                <a:gd name="T9" fmla="*/ 3 h 482"/>
                <a:gd name="T10" fmla="*/ 627 w 3116"/>
                <a:gd name="T11" fmla="*/ 56 h 482"/>
                <a:gd name="T12" fmla="*/ 749 w 3116"/>
                <a:gd name="T13" fmla="*/ 12 h 482"/>
                <a:gd name="T14" fmla="*/ 817 w 3116"/>
                <a:gd name="T15" fmla="*/ 65 h 482"/>
                <a:gd name="T16" fmla="*/ 858 w 3116"/>
                <a:gd name="T17" fmla="*/ 39 h 482"/>
                <a:gd name="T18" fmla="*/ 886 w 3116"/>
                <a:gd name="T19" fmla="*/ 3 h 4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6"/>
                <a:gd name="T31" fmla="*/ 0 h 482"/>
                <a:gd name="T32" fmla="*/ 3116 w 3116"/>
                <a:gd name="T33" fmla="*/ 482 h 4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6" h="482">
                  <a:moveTo>
                    <a:pt x="0" y="482"/>
                  </a:moveTo>
                  <a:cubicBezTo>
                    <a:pt x="54" y="420"/>
                    <a:pt x="197" y="150"/>
                    <a:pt x="332" y="112"/>
                  </a:cubicBezTo>
                  <a:cubicBezTo>
                    <a:pt x="467" y="74"/>
                    <a:pt x="660" y="240"/>
                    <a:pt x="812" y="256"/>
                  </a:cubicBezTo>
                  <a:cubicBezTo>
                    <a:pt x="964" y="272"/>
                    <a:pt x="1108" y="248"/>
                    <a:pt x="1244" y="208"/>
                  </a:cubicBezTo>
                  <a:cubicBezTo>
                    <a:pt x="1380" y="168"/>
                    <a:pt x="1468" y="0"/>
                    <a:pt x="1628" y="16"/>
                  </a:cubicBezTo>
                  <a:cubicBezTo>
                    <a:pt x="1788" y="32"/>
                    <a:pt x="2036" y="296"/>
                    <a:pt x="2204" y="304"/>
                  </a:cubicBezTo>
                  <a:cubicBezTo>
                    <a:pt x="2372" y="312"/>
                    <a:pt x="2524" y="56"/>
                    <a:pt x="2636" y="64"/>
                  </a:cubicBezTo>
                  <a:cubicBezTo>
                    <a:pt x="2748" y="72"/>
                    <a:pt x="2812" y="328"/>
                    <a:pt x="2876" y="352"/>
                  </a:cubicBezTo>
                  <a:cubicBezTo>
                    <a:pt x="2940" y="376"/>
                    <a:pt x="2980" y="264"/>
                    <a:pt x="3020" y="208"/>
                  </a:cubicBezTo>
                  <a:cubicBezTo>
                    <a:pt x="3060" y="152"/>
                    <a:pt x="3088" y="84"/>
                    <a:pt x="3116" y="1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71" name="Text Box 28"/>
            <p:cNvSpPr txBox="1">
              <a:spLocks noChangeArrowheads="1"/>
            </p:cNvSpPr>
            <p:nvPr/>
          </p:nvSpPr>
          <p:spPr bwMode="auto">
            <a:xfrm>
              <a:off x="2344" y="1755"/>
              <a:ext cx="43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 kg</a:t>
              </a:r>
            </a:p>
          </p:txBody>
        </p:sp>
        <p:sp>
          <p:nvSpPr>
            <p:cNvPr id="6172" name="Text Box 29"/>
            <p:cNvSpPr txBox="1">
              <a:spLocks noChangeArrowheads="1"/>
            </p:cNvSpPr>
            <p:nvPr/>
          </p:nvSpPr>
          <p:spPr bwMode="auto">
            <a:xfrm>
              <a:off x="2312" y="2739"/>
              <a:ext cx="41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-2 kg</a:t>
              </a:r>
            </a:p>
          </p:txBody>
        </p:sp>
        <p:sp>
          <p:nvSpPr>
            <p:cNvPr id="6173" name="Freeform 30"/>
            <p:cNvSpPr>
              <a:spLocks/>
            </p:cNvSpPr>
            <p:nvPr/>
          </p:nvSpPr>
          <p:spPr bwMode="auto">
            <a:xfrm>
              <a:off x="2787" y="2445"/>
              <a:ext cx="2416" cy="336"/>
            </a:xfrm>
            <a:custGeom>
              <a:avLst/>
              <a:gdLst>
                <a:gd name="T0" fmla="*/ 0 w 3108"/>
                <a:gd name="T1" fmla="*/ 78 h 471"/>
                <a:gd name="T2" fmla="*/ 214 w 3108"/>
                <a:gd name="T3" fmla="*/ 83 h 471"/>
                <a:gd name="T4" fmla="*/ 480 w 3108"/>
                <a:gd name="T5" fmla="*/ 51 h 471"/>
                <a:gd name="T6" fmla="*/ 882 w 3108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8"/>
                <a:gd name="T13" fmla="*/ 0 h 471"/>
                <a:gd name="T14" fmla="*/ 3108 w 3108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8" h="471">
                  <a:moveTo>
                    <a:pt x="0" y="423"/>
                  </a:moveTo>
                  <a:cubicBezTo>
                    <a:pt x="126" y="424"/>
                    <a:pt x="473" y="471"/>
                    <a:pt x="754" y="446"/>
                  </a:cubicBezTo>
                  <a:cubicBezTo>
                    <a:pt x="1035" y="421"/>
                    <a:pt x="1297" y="347"/>
                    <a:pt x="1689" y="273"/>
                  </a:cubicBezTo>
                  <a:cubicBezTo>
                    <a:pt x="2081" y="199"/>
                    <a:pt x="2813" y="57"/>
                    <a:pt x="3108" y="0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74" name="Freeform 31"/>
            <p:cNvSpPr>
              <a:spLocks/>
            </p:cNvSpPr>
            <p:nvPr/>
          </p:nvSpPr>
          <p:spPr bwMode="auto">
            <a:xfrm>
              <a:off x="2809" y="2066"/>
              <a:ext cx="2371" cy="488"/>
            </a:xfrm>
            <a:custGeom>
              <a:avLst/>
              <a:gdLst>
                <a:gd name="T0" fmla="*/ 0 w 3050"/>
                <a:gd name="T1" fmla="*/ 0 h 684"/>
                <a:gd name="T2" fmla="*/ 199 w 3050"/>
                <a:gd name="T3" fmla="*/ 37 h 684"/>
                <a:gd name="T4" fmla="*/ 461 w 3050"/>
                <a:gd name="T5" fmla="*/ 90 h 684"/>
                <a:gd name="T6" fmla="*/ 866 w 3050"/>
                <a:gd name="T7" fmla="*/ 126 h 6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50"/>
                <a:gd name="T13" fmla="*/ 0 h 684"/>
                <a:gd name="T14" fmla="*/ 3050 w 3050"/>
                <a:gd name="T15" fmla="*/ 684 h 6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50" h="684">
                  <a:moveTo>
                    <a:pt x="0" y="0"/>
                  </a:moveTo>
                  <a:cubicBezTo>
                    <a:pt x="117" y="31"/>
                    <a:pt x="430" y="119"/>
                    <a:pt x="700" y="200"/>
                  </a:cubicBezTo>
                  <a:cubicBezTo>
                    <a:pt x="970" y="281"/>
                    <a:pt x="1231" y="403"/>
                    <a:pt x="1623" y="484"/>
                  </a:cubicBezTo>
                  <a:cubicBezTo>
                    <a:pt x="2015" y="565"/>
                    <a:pt x="2753" y="642"/>
                    <a:pt x="3050" y="684"/>
                  </a:cubicBez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75" name="Text Box 32"/>
            <p:cNvSpPr txBox="1">
              <a:spLocks noChangeArrowheads="1"/>
            </p:cNvSpPr>
            <p:nvPr/>
          </p:nvSpPr>
          <p:spPr bwMode="auto">
            <a:xfrm>
              <a:off x="2701" y="2404"/>
              <a:ext cx="229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0       50     100    150     200    250    300</a:t>
              </a:r>
            </a:p>
          </p:txBody>
        </p:sp>
      </p:grpSp>
      <p:sp>
        <p:nvSpPr>
          <p:cNvPr id="6150" name="Text Box 33"/>
          <p:cNvSpPr txBox="1">
            <a:spLocks noChangeArrowheads="1"/>
          </p:cNvSpPr>
          <p:nvPr/>
        </p:nvSpPr>
        <p:spPr bwMode="auto">
          <a:xfrm>
            <a:off x="87313" y="1433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22838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13490"/>
              </p:ext>
            </p:extLst>
          </p:nvPr>
        </p:nvGraphicFramePr>
        <p:xfrm>
          <a:off x="395288" y="4765675"/>
          <a:ext cx="3251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0" name="Equation" r:id="rId3" imgW="3251160" imgH="419040" progId="Equation.DSMT4">
                  <p:embed/>
                </p:oleObj>
              </mc:Choice>
              <mc:Fallback>
                <p:oleObj name="Equation" r:id="rId3" imgW="3251160" imgH="419040" progId="Equation.DSMT4">
                  <p:embed/>
                  <p:pic>
                    <p:nvPicPr>
                      <p:cNvPr id="22838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5675"/>
                        <a:ext cx="3251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8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463778"/>
              </p:ext>
            </p:extLst>
          </p:nvPr>
        </p:nvGraphicFramePr>
        <p:xfrm>
          <a:off x="250825" y="2205038"/>
          <a:ext cx="387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1" name="Equation" r:id="rId5" imgW="3873240" imgH="469800" progId="Equation.DSMT4">
                  <p:embed/>
                </p:oleObj>
              </mc:Choice>
              <mc:Fallback>
                <p:oleObj name="Equation" r:id="rId5" imgW="3873240" imgH="469800" progId="Equation.DSMT4">
                  <p:embed/>
                  <p:pic>
                    <p:nvPicPr>
                      <p:cNvPr id="22838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387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88" name="Line 36"/>
          <p:cNvSpPr>
            <a:spLocks noChangeShapeType="1"/>
          </p:cNvSpPr>
          <p:nvPr/>
        </p:nvSpPr>
        <p:spPr bwMode="auto">
          <a:xfrm>
            <a:off x="2484438" y="2781300"/>
            <a:ext cx="0" cy="1971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52" name="Text Box 37"/>
          <p:cNvSpPr txBox="1">
            <a:spLocks noChangeArrowheads="1"/>
          </p:cNvSpPr>
          <p:nvPr/>
        </p:nvSpPr>
        <p:spPr bwMode="auto">
          <a:xfrm>
            <a:off x="519113" y="5033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276350" y="4681538"/>
            <a:ext cx="7688263" cy="1411287"/>
            <a:chOff x="940" y="1888"/>
            <a:chExt cx="4843" cy="889"/>
          </a:xfrm>
        </p:grpSpPr>
        <p:sp>
          <p:nvSpPr>
            <p:cNvPr id="6156" name="Oval 41"/>
            <p:cNvSpPr>
              <a:spLocks noChangeArrowheads="1"/>
            </p:cNvSpPr>
            <p:nvPr/>
          </p:nvSpPr>
          <p:spPr bwMode="auto">
            <a:xfrm>
              <a:off x="1361" y="1888"/>
              <a:ext cx="227" cy="3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57" name="Oval 42"/>
            <p:cNvSpPr>
              <a:spLocks noChangeArrowheads="1"/>
            </p:cNvSpPr>
            <p:nvPr/>
          </p:nvSpPr>
          <p:spPr bwMode="auto">
            <a:xfrm>
              <a:off x="2199" y="1888"/>
              <a:ext cx="227" cy="3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58" name="Text Box 43"/>
            <p:cNvSpPr txBox="1">
              <a:spLocks noChangeArrowheads="1"/>
            </p:cNvSpPr>
            <p:nvPr/>
          </p:nvSpPr>
          <p:spPr bwMode="auto">
            <a:xfrm>
              <a:off x="940" y="2295"/>
              <a:ext cx="7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production</a:t>
              </a:r>
            </a:p>
          </p:txBody>
        </p:sp>
        <p:sp>
          <p:nvSpPr>
            <p:cNvPr id="6159" name="Text Box 44"/>
            <p:cNvSpPr txBox="1">
              <a:spLocks noChangeArrowheads="1"/>
            </p:cNvSpPr>
            <p:nvPr/>
          </p:nvSpPr>
          <p:spPr bwMode="auto">
            <a:xfrm>
              <a:off x="1760" y="2373"/>
              <a:ext cx="402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Persistency</a:t>
              </a:r>
              <a:r>
                <a:rPr kumimoji="0" lang="fr-FR" alt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: </a:t>
              </a:r>
              <a:r>
                <a:rPr kumimoji="0" lang="fr-FR" alt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ingdings" panose="05000000000000000000" pitchFamily="2" charset="2"/>
                </a:rPr>
                <a:t>explain</a:t>
              </a:r>
              <a:r>
                <a:rPr kumimoji="0" lang="fr-FR" alt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ingdings" panose="05000000000000000000" pitchFamily="2" charset="2"/>
                </a:rPr>
                <a:t> </a:t>
              </a:r>
              <a:r>
                <a:rPr kumimoji="0" lang="fr-FR" alt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ingdings" panose="05000000000000000000" pitchFamily="2" charset="2"/>
                </a:rPr>
                <a:t>96.5-99.6%</a:t>
              </a:r>
              <a:r>
                <a:rPr kumimoji="0" lang="fr-FR" alt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ingdings" panose="05000000000000000000" pitchFamily="2" charset="2"/>
                </a:rPr>
                <a:t> of total </a:t>
              </a:r>
              <a:r>
                <a:rPr kumimoji="0" lang="fr-FR" alt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ingdings" panose="05000000000000000000" pitchFamily="2" charset="2"/>
                </a:rPr>
                <a:t>genetic</a:t>
              </a:r>
              <a:r>
                <a:rPr kumimoji="0" lang="fr-FR" alt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ingdings" panose="05000000000000000000" pitchFamily="2" charset="2"/>
                </a:rPr>
                <a:t> variance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60" name="Line 45"/>
            <p:cNvSpPr>
              <a:spLocks noChangeShapeType="1"/>
            </p:cNvSpPr>
            <p:nvPr/>
          </p:nvSpPr>
          <p:spPr bwMode="auto">
            <a:xfrm flipH="1">
              <a:off x="1292" y="2205"/>
              <a:ext cx="13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61" name="Line 46"/>
            <p:cNvSpPr>
              <a:spLocks noChangeShapeType="1"/>
            </p:cNvSpPr>
            <p:nvPr/>
          </p:nvSpPr>
          <p:spPr bwMode="auto">
            <a:xfrm>
              <a:off x="2290" y="2205"/>
              <a:ext cx="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28399" name="Text Box 47"/>
          <p:cNvSpPr txBox="1">
            <a:spLocks noChangeArrowheads="1"/>
          </p:cNvSpPr>
          <p:nvPr/>
        </p:nvSpPr>
        <p:spPr bwMode="auto">
          <a:xfrm>
            <a:off x="0" y="1773238"/>
            <a:ext cx="4716463" cy="3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55" name="Rectangle 48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91322"/>
            <a:ext cx="7056437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600" dirty="0" err="1" smtClean="0">
                <a:latin typeface="+mj-lt"/>
              </a:rPr>
              <a:t>Random</a:t>
            </a:r>
            <a:r>
              <a:rPr lang="fr-FR" altLang="fr-FR" sz="3600" dirty="0" smtClean="0">
                <a:latin typeface="+mj-lt"/>
              </a:rPr>
              <a:t> </a:t>
            </a:r>
            <a:r>
              <a:rPr lang="fr-FR" altLang="fr-FR" sz="3600" dirty="0" err="1" smtClean="0">
                <a:latin typeface="+mj-lt"/>
              </a:rPr>
              <a:t>regression</a:t>
            </a:r>
            <a:r>
              <a:rPr lang="fr-FR" altLang="fr-FR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34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5616" y="116558"/>
            <a:ext cx="7056437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Fixed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and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random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effects</a:t>
            </a:r>
            <a:endParaRPr lang="fr-FR" altLang="fr-FR" sz="3200" b="1" dirty="0">
              <a:solidFill>
                <a:srgbClr val="6F9D2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250825" y="748779"/>
            <a:ext cx="6930552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Assumption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Polygenic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model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  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many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infinite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?)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genes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each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one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with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small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   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sum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of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= a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i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= additive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genetic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     Law of large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numbers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 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     a</a:t>
            </a:r>
            <a:r>
              <a:rPr kumimoji="0" lang="fr-FR" alt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i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is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random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613857"/>
              </p:ext>
            </p:extLst>
          </p:nvPr>
        </p:nvGraphicFramePr>
        <p:xfrm>
          <a:off x="4122738" y="2271191"/>
          <a:ext cx="36893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68" name="Equation" r:id="rId3" imgW="4368600" imgH="419040" progId="Equation.DSMT4">
                  <p:embed/>
                </p:oleObj>
              </mc:Choice>
              <mc:Fallback>
                <p:oleObj name="Equation" r:id="rId3" imgW="4368600" imgH="419040" progId="Equation.DSMT4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271191"/>
                        <a:ext cx="36893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50825" y="3136379"/>
            <a:ext cx="8346516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  </a:t>
            </a:r>
            <a:r>
              <a:rPr lang="fr-FR" altLang="fr-FR" dirty="0" err="1">
                <a:latin typeface="+mj-lt"/>
                <a:cs typeface="+mn-cs"/>
              </a:rPr>
              <a:t>Similarly</a:t>
            </a:r>
            <a:r>
              <a:rPr lang="fr-FR" altLang="fr-FR" dirty="0">
                <a:latin typeface="+mj-lt"/>
                <a:cs typeface="+mn-cs"/>
              </a:rPr>
              <a:t>, </a:t>
            </a:r>
            <a:r>
              <a:rPr lang="fr-FR" altLang="fr-FR" dirty="0" err="1">
                <a:latin typeface="+mj-lt"/>
                <a:cs typeface="+mn-cs"/>
              </a:rPr>
              <a:t>residual</a:t>
            </a:r>
            <a:r>
              <a:rPr lang="fr-FR" altLang="fr-FR" dirty="0">
                <a:latin typeface="+mj-lt"/>
                <a:cs typeface="+mn-cs"/>
              </a:rPr>
              <a:t> = </a:t>
            </a:r>
            <a:r>
              <a:rPr lang="fr-FR" altLang="fr-FR" dirty="0" err="1">
                <a:latin typeface="+mj-lt"/>
                <a:cs typeface="+mn-cs"/>
              </a:rPr>
              <a:t>sum</a:t>
            </a:r>
            <a:r>
              <a:rPr lang="fr-FR" altLang="fr-FR" dirty="0">
                <a:latin typeface="+mj-lt"/>
                <a:cs typeface="+mn-cs"/>
              </a:rPr>
              <a:t> of </a:t>
            </a:r>
            <a:r>
              <a:rPr lang="fr-FR" altLang="fr-FR" dirty="0" err="1">
                <a:latin typeface="+mj-lt"/>
                <a:cs typeface="+mn-cs"/>
              </a:rPr>
              <a:t>many</a:t>
            </a:r>
            <a:r>
              <a:rPr lang="fr-FR" altLang="fr-FR" dirty="0">
                <a:latin typeface="+mj-lt"/>
                <a:cs typeface="+mn-cs"/>
              </a:rPr>
              <a:t> </a:t>
            </a:r>
            <a:r>
              <a:rPr lang="fr-FR" altLang="fr-FR" dirty="0" err="1">
                <a:latin typeface="+mj-lt"/>
                <a:cs typeface="+mn-cs"/>
              </a:rPr>
              <a:t>small</a:t>
            </a:r>
            <a:r>
              <a:rPr lang="fr-FR" altLang="fr-FR" dirty="0">
                <a:latin typeface="+mj-lt"/>
                <a:cs typeface="+mn-cs"/>
              </a:rPr>
              <a:t> </a:t>
            </a:r>
            <a:r>
              <a:rPr lang="fr-FR" altLang="fr-FR" dirty="0" err="1">
                <a:latin typeface="+mj-lt"/>
                <a:cs typeface="+mn-cs"/>
              </a:rPr>
              <a:t>effects</a:t>
            </a:r>
            <a:r>
              <a:rPr lang="fr-FR" altLang="fr-FR" dirty="0">
                <a:solidFill>
                  <a:srgbClr val="FF3300"/>
                </a:solidFill>
                <a:latin typeface="+mj-lt"/>
                <a:cs typeface="+mn-cs"/>
              </a:rPr>
              <a:t> = </a:t>
            </a:r>
            <a:r>
              <a:rPr lang="fr-FR" altLang="fr-FR" dirty="0" err="1">
                <a:solidFill>
                  <a:srgbClr val="FF3300"/>
                </a:solidFill>
                <a:latin typeface="+mj-lt"/>
                <a:cs typeface="+mn-cs"/>
                <a:sym typeface="Wingdings" panose="05000000000000000000" pitchFamily="2" charset="2"/>
              </a:rPr>
              <a:t>random</a:t>
            </a:r>
            <a:r>
              <a:rPr lang="fr-FR" altLang="fr-FR" dirty="0">
                <a:solidFill>
                  <a:srgbClr val="FF3300"/>
                </a:solidFill>
                <a:latin typeface="+mj-lt"/>
                <a:cs typeface="+mn-cs"/>
                <a:sym typeface="Wingdings" panose="05000000000000000000" pitchFamily="2" charset="2"/>
              </a:rPr>
              <a:t> </a:t>
            </a:r>
            <a:r>
              <a:rPr lang="fr-FR" altLang="fr-FR" dirty="0" err="1">
                <a:solidFill>
                  <a:srgbClr val="FF3300"/>
                </a:solidFill>
                <a:latin typeface="+mj-lt"/>
                <a:cs typeface="+mn-cs"/>
                <a:sym typeface="Wingdings" panose="05000000000000000000" pitchFamily="2" charset="2"/>
              </a:rPr>
              <a:t>effect</a:t>
            </a:r>
            <a:endParaRPr lang="fr-FR" altLang="fr-FR" dirty="0">
              <a:solidFill>
                <a:srgbClr val="FF3300"/>
              </a:solidFill>
              <a:latin typeface="+mj-lt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fr-FR" altLang="fr-FR" dirty="0">
              <a:solidFill>
                <a:srgbClr val="FF3300"/>
              </a:solidFill>
              <a:latin typeface="+mj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fr-FR" altLang="fr-FR" dirty="0">
              <a:solidFill>
                <a:srgbClr val="FF3300"/>
              </a:solidFill>
              <a:latin typeface="+mj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664876"/>
              </p:ext>
            </p:extLst>
          </p:nvPr>
        </p:nvGraphicFramePr>
        <p:xfrm>
          <a:off x="827088" y="3725341"/>
          <a:ext cx="13414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69" name="Equation" r:id="rId5" imgW="1587240" imgH="419040" progId="Equation.DSMT4">
                  <p:embed/>
                </p:oleObj>
              </mc:Choice>
              <mc:Fallback>
                <p:oleObj name="Equation" r:id="rId5" imgW="1587240" imgH="419040" progId="Equation.DSMT4">
                  <p:embed/>
                  <p:pic>
                    <p:nvPicPr>
                      <p:cNvPr id="71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25341"/>
                        <a:ext cx="13414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88925" y="4125391"/>
            <a:ext cx="900470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but « 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Year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 » or « 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at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calving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 » ?</a:t>
            </a:r>
            <a:r>
              <a:rPr kumimoji="0" lang="fr-FR" alt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 distribution </a:t>
            </a:r>
            <a:r>
              <a:rPr kumimoji="0" lang="fr-FR" alt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fixed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effects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Quite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arbitrary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distinction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eg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herd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?)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      …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unless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you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are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Bayesian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6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55650" y="260350"/>
            <a:ext cx="7777163" cy="7921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fr-FR" sz="3200" b="1" smtClean="0">
                <a:solidFill>
                  <a:srgbClr val="6F9D20"/>
                </a:solidFill>
                <a:latin typeface="Calibri" pitchFamily="34" charset="0"/>
              </a:rPr>
              <a:t>Genetic values : progeny test</a:t>
            </a:r>
          </a:p>
        </p:txBody>
      </p:sp>
      <p:sp>
        <p:nvSpPr>
          <p:cNvPr id="15362" name="Text Box 97"/>
          <p:cNvSpPr txBox="1">
            <a:spLocks noChangeArrowheads="1"/>
          </p:cNvSpPr>
          <p:nvPr/>
        </p:nvSpPr>
        <p:spPr bwMode="auto">
          <a:xfrm>
            <a:off x="519113" y="1000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15363" name="Text Box 98"/>
          <p:cNvSpPr txBox="1">
            <a:spLocks noChangeArrowheads="1"/>
          </p:cNvSpPr>
          <p:nvPr/>
        </p:nvSpPr>
        <p:spPr bwMode="auto">
          <a:xfrm>
            <a:off x="34925" y="1268413"/>
            <a:ext cx="87487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Char char="Ø"/>
            </a:pPr>
            <a:r>
              <a:rPr lang="fr-FR" sz="2400">
                <a:latin typeface="Calibri" pitchFamily="34" charset="0"/>
                <a:sym typeface="Wingdings" pitchFamily="2" charset="2"/>
              </a:rPr>
              <a:t> The average « performance » of a large number of progeny gives a precise estimation of its genetic value …</a:t>
            </a:r>
            <a:endParaRPr lang="fr-FR" sz="2400">
              <a:latin typeface="Calibri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None/>
            </a:pPr>
            <a:endParaRPr lang="fr-FR" sz="2400">
              <a:latin typeface="Calibri" pitchFamily="34" charset="0"/>
            </a:endParaRPr>
          </a:p>
        </p:txBody>
      </p:sp>
      <p:sp>
        <p:nvSpPr>
          <p:cNvPr id="6" name="Text Box 98"/>
          <p:cNvSpPr txBox="1">
            <a:spLocks noChangeArrowheads="1"/>
          </p:cNvSpPr>
          <p:nvPr/>
        </p:nvSpPr>
        <p:spPr bwMode="auto">
          <a:xfrm>
            <a:off x="71438" y="2420938"/>
            <a:ext cx="9072562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sym typeface="Wingdings" pitchFamily="2" charset="2"/>
              </a:rPr>
              <a:t> This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is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how bulls of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dairy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breeds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have been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selected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during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50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years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:</a:t>
            </a:r>
            <a:endParaRPr lang="fr-FR" sz="2400" dirty="0">
              <a:latin typeface="Calibri" pitchFamily="34" charset="0"/>
              <a:sym typeface="Wingdings" pitchFamily="2" charset="2"/>
            </a:endParaRPr>
          </a:p>
          <a:p>
            <a:pPr marL="263525" lvl="1">
              <a:lnSpc>
                <a:spcPct val="110000"/>
              </a:lnSpc>
              <a:buClr>
                <a:srgbClr val="99CC00"/>
              </a:buClr>
              <a:buFont typeface="Wingdings" pitchFamily="2" charset="2"/>
              <a:buChar char="ü"/>
            </a:pP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representative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sample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of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daughters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is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created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 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we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« test »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each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bull 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via the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characteristics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of 50-100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daughters</a:t>
            </a:r>
            <a:endParaRPr lang="fr-FR" sz="2400" dirty="0" smtClean="0">
              <a:latin typeface="Calibri" pitchFamily="34" charset="0"/>
              <a:sym typeface="Wingdings" pitchFamily="2" charset="2"/>
            </a:endParaRPr>
          </a:p>
          <a:p>
            <a:pPr marL="263525" lvl="1">
              <a:lnSpc>
                <a:spcPct val="110000"/>
              </a:lnSpc>
              <a:buClr>
                <a:srgbClr val="99CC00"/>
              </a:buClr>
            </a:pPr>
            <a:r>
              <a:rPr lang="fr-FR" sz="2400" dirty="0">
                <a:latin typeface="Calibri" pitchFamily="34" charset="0"/>
                <a:sym typeface="Wingdings" pitchFamily="2" charset="2"/>
              </a:rPr>
              <a:t>	 </a:t>
            </a:r>
          </a:p>
          <a:p>
            <a:pPr marL="263525" lvl="1">
              <a:lnSpc>
                <a:spcPct val="110000"/>
              </a:lnSpc>
              <a:buClr>
                <a:srgbClr val="99CC00"/>
              </a:buClr>
              <a:buFont typeface="Wingdings" pitchFamily="2" charset="2"/>
              <a:buChar char="ü"/>
            </a:pP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Then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we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keep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the best bulls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using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the information on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these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characteristics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but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also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on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other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related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animals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(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mother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sisters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,…)</a:t>
            </a:r>
          </a:p>
          <a:p>
            <a:pPr marL="263525" lvl="1">
              <a:lnSpc>
                <a:spcPct val="110000"/>
              </a:lnSpc>
              <a:buClr>
                <a:srgbClr val="99CC00"/>
              </a:buClr>
            </a:pP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      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these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sources of information are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combined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into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an  </a:t>
            </a:r>
          </a:p>
          <a:p>
            <a:pPr marL="263525" lvl="1">
              <a:lnSpc>
                <a:spcPct val="110000"/>
              </a:lnSpc>
              <a:buClr>
                <a:srgbClr val="99CC00"/>
              </a:buClr>
            </a:pP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     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estimated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genetic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value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= 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estimated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breeding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value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(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EBV)</a:t>
            </a:r>
            <a:endParaRPr lang="fr-FR" sz="2400" b="1" dirty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263525" lvl="1">
              <a:lnSpc>
                <a:spcPct val="110000"/>
              </a:lnSpc>
              <a:buClr>
                <a:srgbClr val="99CC00"/>
              </a:buClr>
              <a:buFont typeface="Wingdings" pitchFamily="2" charset="2"/>
              <a:buChar char="ü"/>
            </a:pP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sym typeface="Wingdings" pitchFamily="2" charset="2"/>
              </a:rPr>
              <a:t>Then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 the « best » 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bulls are « 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used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 »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intensively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latin typeface="Calibri" pitchFamily="34" charset="0"/>
                <a:sym typeface="Wingdings" pitchFamily="2" charset="2"/>
              </a:rPr>
              <a:t>via 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AI</a:t>
            </a:r>
          </a:p>
          <a:p>
            <a:pPr marL="263525" lvl="1">
              <a:buClr>
                <a:srgbClr val="99CC00"/>
              </a:buClr>
              <a:buFont typeface="Wingdings" pitchFamily="2" charset="2"/>
              <a:buChar char="§"/>
            </a:pPr>
            <a:endParaRPr lang="fr-FR" sz="2400" dirty="0">
              <a:latin typeface="Calibri" pitchFamily="34" charset="0"/>
            </a:endParaRPr>
          </a:p>
          <a:p>
            <a:pPr>
              <a:lnSpc>
                <a:spcPct val="130000"/>
              </a:lnSpc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None/>
            </a:pPr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5888"/>
            <a:ext cx="8460432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Bayesian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perspective  (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cf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D.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Gianola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)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60753"/>
              </p:ext>
            </p:extLst>
          </p:nvPr>
        </p:nvGraphicFramePr>
        <p:xfrm>
          <a:off x="1547664" y="1422327"/>
          <a:ext cx="468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0" name="Equation" r:id="rId3" imgW="4686120" imgH="431640" progId="Equation.DSMT4">
                  <p:embed/>
                </p:oleObj>
              </mc:Choice>
              <mc:Fallback>
                <p:oleObj name="Equation" r:id="rId3" imgW="4686120" imgH="431640" progId="Equation.DSMT4">
                  <p:embed/>
                  <p:pic>
                    <p:nvPicPr>
                      <p:cNvPr id="81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422327"/>
                        <a:ext cx="468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805736"/>
              </p:ext>
            </p:extLst>
          </p:nvPr>
        </p:nvGraphicFramePr>
        <p:xfrm>
          <a:off x="1549276" y="1935934"/>
          <a:ext cx="426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1" name="Equation" r:id="rId5" imgW="4267080" imgH="431640" progId="Equation.DSMT4">
                  <p:embed/>
                </p:oleObj>
              </mc:Choice>
              <mc:Fallback>
                <p:oleObj name="Equation" r:id="rId5" imgW="4267080" imgH="431640" progId="Equation.DSMT4">
                  <p:embed/>
                  <p:pic>
                    <p:nvPicPr>
                      <p:cNvPr id="81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276" y="1935934"/>
                        <a:ext cx="4267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976" y="2367734"/>
            <a:ext cx="4340226" cy="3025775"/>
            <a:chOff x="68" y="2023"/>
            <a:chExt cx="2734" cy="1906"/>
          </a:xfrm>
        </p:grpSpPr>
        <p:sp>
          <p:nvSpPr>
            <p:cNvPr id="8215" name="AutoShape 6"/>
            <p:cNvSpPr>
              <a:spLocks/>
            </p:cNvSpPr>
            <p:nvPr/>
          </p:nvSpPr>
          <p:spPr bwMode="auto">
            <a:xfrm rot="-5400000">
              <a:off x="2426" y="1886"/>
              <a:ext cx="45" cy="319"/>
            </a:xfrm>
            <a:prstGeom prst="leftBrace">
              <a:avLst>
                <a:gd name="adj1" fmla="val 5907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16" name="Text Box 7"/>
            <p:cNvSpPr txBox="1">
              <a:spLocks noChangeArrowheads="1"/>
            </p:cNvSpPr>
            <p:nvPr/>
          </p:nvSpPr>
          <p:spPr bwMode="auto">
            <a:xfrm>
              <a:off x="75" y="3158"/>
              <a:ext cx="27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Prior distribution :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what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we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know</a:t>
              </a:r>
            </a:p>
            <a:p>
              <a:pPr algn="ctr" eaLnBrk="1" hangingPunct="1"/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about </a:t>
              </a:r>
              <a:r>
                <a:rPr lang="fr-FR" altLang="fr-FR" b="1" dirty="0">
                  <a:solidFill>
                    <a:srgbClr val="000066"/>
                  </a:solidFill>
                  <a:latin typeface="Symbol" panose="05050102010706020507" pitchFamily="18" charset="2"/>
                  <a:cs typeface="+mn-cs"/>
                </a:rPr>
                <a:t>q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before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looking</a:t>
              </a:r>
              <a:endParaRPr lang="fr-FR" altLang="fr-FR" dirty="0">
                <a:solidFill>
                  <a:srgbClr val="000066"/>
                </a:solidFill>
                <a:latin typeface="+mj-lt"/>
                <a:cs typeface="+mn-cs"/>
              </a:endParaRPr>
            </a:p>
            <a:p>
              <a:pPr algn="ctr" eaLnBrk="1" hangingPunct="1"/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at the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sample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</a:t>
              </a:r>
            </a:p>
          </p:txBody>
        </p:sp>
        <p:sp>
          <p:nvSpPr>
            <p:cNvPr id="8217" name="Rectangle 8"/>
            <p:cNvSpPr>
              <a:spLocks noChangeArrowheads="1"/>
            </p:cNvSpPr>
            <p:nvPr/>
          </p:nvSpPr>
          <p:spPr bwMode="auto">
            <a:xfrm>
              <a:off x="68" y="3158"/>
              <a:ext cx="2721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8218" name="AutoShape 9"/>
            <p:cNvCxnSpPr>
              <a:cxnSpLocks noChangeShapeType="1"/>
              <a:stCxn id="8215" idx="1"/>
              <a:endCxn id="8217" idx="3"/>
            </p:cNvCxnSpPr>
            <p:nvPr/>
          </p:nvCxnSpPr>
          <p:spPr bwMode="auto">
            <a:xfrm rot="16200000" flipH="1">
              <a:off x="1886" y="2642"/>
              <a:ext cx="1465" cy="340"/>
            </a:xfrm>
            <a:prstGeom prst="bentConnector4">
              <a:avLst>
                <a:gd name="adj1" fmla="val 36449"/>
                <a:gd name="adj2" fmla="val 14235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00501" y="2367734"/>
            <a:ext cx="3787775" cy="1225550"/>
            <a:chOff x="3194" y="2023"/>
            <a:chExt cx="2386" cy="772"/>
          </a:xfrm>
        </p:grpSpPr>
        <p:sp>
          <p:nvSpPr>
            <p:cNvPr id="8211" name="AutoShape 11"/>
            <p:cNvSpPr>
              <a:spLocks/>
            </p:cNvSpPr>
            <p:nvPr/>
          </p:nvSpPr>
          <p:spPr bwMode="auto">
            <a:xfrm rot="-5400000">
              <a:off x="3469" y="1886"/>
              <a:ext cx="45" cy="319"/>
            </a:xfrm>
            <a:prstGeom prst="leftBrace">
              <a:avLst>
                <a:gd name="adj1" fmla="val 5907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12" name="Text Box 12"/>
            <p:cNvSpPr txBox="1">
              <a:spLocks noChangeArrowheads="1"/>
            </p:cNvSpPr>
            <p:nvPr/>
          </p:nvSpPr>
          <p:spPr bwMode="auto">
            <a:xfrm>
              <a:off x="3194" y="2216"/>
              <a:ext cx="238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Marginal </a:t>
              </a:r>
              <a:r>
                <a:rPr kumimoji="0" lang="fr-FR" altLang="fr-FR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density</a:t>
              </a:r>
              <a:r>
                <a:rPr kumimoji="0" lang="fr-FR" alt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of the data:</a:t>
              </a:r>
            </a:p>
            <a:p>
              <a:pPr lvl="0" algn="ctr" eaLnBrk="1" hangingPunct="1">
                <a:defRPr/>
              </a:pPr>
              <a:r>
                <a:rPr kumimoji="0" lang="fr-FR" alt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No information about </a:t>
              </a:r>
              <a:r>
                <a:rPr lang="fr-FR" altLang="fr-FR" b="1" dirty="0">
                  <a:solidFill>
                    <a:srgbClr val="000066"/>
                  </a:solidFill>
                  <a:latin typeface="Symbol" panose="05050102010706020507" pitchFamily="18" charset="2"/>
                </a:rPr>
                <a:t>q</a:t>
              </a:r>
              <a:r>
                <a:rPr kumimoji="0" lang="fr-FR" alt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213" name="Rectangle 13"/>
            <p:cNvSpPr>
              <a:spLocks noChangeArrowheads="1"/>
            </p:cNvSpPr>
            <p:nvPr/>
          </p:nvSpPr>
          <p:spPr bwMode="auto">
            <a:xfrm>
              <a:off x="3243" y="2251"/>
              <a:ext cx="2313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8214" name="AutoShape 14"/>
            <p:cNvCxnSpPr>
              <a:cxnSpLocks noChangeShapeType="1"/>
              <a:stCxn id="8211" idx="1"/>
              <a:endCxn id="8212" idx="0"/>
            </p:cNvCxnSpPr>
            <p:nvPr/>
          </p:nvCxnSpPr>
          <p:spPr bwMode="auto">
            <a:xfrm rot="16200000" flipH="1">
              <a:off x="3865" y="1694"/>
              <a:ext cx="148" cy="89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179512" y="673761"/>
            <a:ext cx="8713788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Bayes (1763), Laplace (1774)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42826" y="2369322"/>
            <a:ext cx="2873374" cy="1930401"/>
            <a:chOff x="512" y="2024"/>
            <a:chExt cx="1810" cy="1216"/>
          </a:xfrm>
        </p:grpSpPr>
        <p:grpSp>
          <p:nvGrpSpPr>
            <p:cNvPr id="8206" name="Group 17"/>
            <p:cNvGrpSpPr>
              <a:grpSpLocks/>
            </p:cNvGrpSpPr>
            <p:nvPr/>
          </p:nvGrpSpPr>
          <p:grpSpPr bwMode="auto">
            <a:xfrm>
              <a:off x="521" y="2024"/>
              <a:ext cx="1724" cy="999"/>
              <a:chOff x="521" y="2024"/>
              <a:chExt cx="1724" cy="999"/>
            </a:xfrm>
          </p:grpSpPr>
          <p:sp>
            <p:nvSpPr>
              <p:cNvPr id="8208" name="AutoShape 18"/>
              <p:cNvSpPr>
                <a:spLocks/>
              </p:cNvSpPr>
              <p:nvPr/>
            </p:nvSpPr>
            <p:spPr bwMode="auto">
              <a:xfrm rot="-5400000">
                <a:off x="1927" y="1797"/>
                <a:ext cx="45" cy="500"/>
              </a:xfrm>
              <a:prstGeom prst="leftBrace">
                <a:avLst>
                  <a:gd name="adj1" fmla="val 92593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209" name="Rectangle 19"/>
              <p:cNvSpPr>
                <a:spLocks noChangeArrowheads="1"/>
              </p:cNvSpPr>
              <p:nvPr/>
            </p:nvSpPr>
            <p:spPr bwMode="auto">
              <a:xfrm>
                <a:off x="521" y="2252"/>
                <a:ext cx="1724" cy="7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cxnSp>
            <p:nvCxnSpPr>
              <p:cNvPr id="8210" name="AutoShape 20"/>
              <p:cNvCxnSpPr>
                <a:cxnSpLocks noChangeShapeType="1"/>
                <a:stCxn id="8208" idx="1"/>
                <a:endCxn id="8207" idx="0"/>
              </p:cNvCxnSpPr>
              <p:nvPr/>
            </p:nvCxnSpPr>
            <p:spPr bwMode="auto">
              <a:xfrm rot="5400000">
                <a:off x="1599" y="1898"/>
                <a:ext cx="172" cy="533"/>
              </a:xfrm>
              <a:prstGeom prst="bentConnector3">
                <a:avLst>
                  <a:gd name="adj1" fmla="val 47093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07" name="Text Box 21"/>
            <p:cNvSpPr txBox="1">
              <a:spLocks noChangeArrowheads="1"/>
            </p:cNvSpPr>
            <p:nvPr/>
          </p:nvSpPr>
          <p:spPr bwMode="auto">
            <a:xfrm>
              <a:off x="512" y="2251"/>
              <a:ext cx="1810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Likelihood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function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:  </a:t>
              </a:r>
            </a:p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Information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coming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</a:t>
              </a:r>
            </a:p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from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the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sample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355976" y="2367735"/>
            <a:ext cx="4387850" cy="3011488"/>
            <a:chOff x="2788" y="2023"/>
            <a:chExt cx="2764" cy="1897"/>
          </a:xfrm>
        </p:grpSpPr>
        <p:sp>
          <p:nvSpPr>
            <p:cNvPr id="8202" name="AutoShape 23"/>
            <p:cNvSpPr>
              <a:spLocks/>
            </p:cNvSpPr>
            <p:nvPr/>
          </p:nvSpPr>
          <p:spPr bwMode="auto">
            <a:xfrm rot="-5400000">
              <a:off x="3015" y="1796"/>
              <a:ext cx="46" cy="500"/>
            </a:xfrm>
            <a:prstGeom prst="leftBrace">
              <a:avLst>
                <a:gd name="adj1" fmla="val 9058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03" name="Rectangle 24"/>
            <p:cNvSpPr>
              <a:spLocks noChangeArrowheads="1"/>
            </p:cNvSpPr>
            <p:nvPr/>
          </p:nvSpPr>
          <p:spPr bwMode="auto">
            <a:xfrm>
              <a:off x="3243" y="2931"/>
              <a:ext cx="2268" cy="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8204" name="AutoShape 25"/>
            <p:cNvCxnSpPr>
              <a:cxnSpLocks noChangeShapeType="1"/>
              <a:stCxn id="8202" idx="1"/>
              <a:endCxn id="8203" idx="1"/>
            </p:cNvCxnSpPr>
            <p:nvPr/>
          </p:nvCxnSpPr>
          <p:spPr bwMode="auto">
            <a:xfrm rot="16200000" flipH="1">
              <a:off x="2476" y="2640"/>
              <a:ext cx="1330" cy="20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5" name="Text Box 26"/>
            <p:cNvSpPr txBox="1">
              <a:spLocks noChangeArrowheads="1"/>
            </p:cNvSpPr>
            <p:nvPr/>
          </p:nvSpPr>
          <p:spPr bwMode="auto">
            <a:xfrm>
              <a:off x="3207" y="2931"/>
              <a:ext cx="2345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Posterior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density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: </a:t>
              </a:r>
            </a:p>
            <a:p>
              <a:pPr algn="ctr" eaLnBrk="1" hangingPunct="1"/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a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summary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of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sample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</a:t>
              </a:r>
            </a:p>
            <a:p>
              <a:pPr algn="ctr" eaLnBrk="1" hangingPunct="1"/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and non </a:t>
              </a:r>
              <a:r>
                <a:rPr lang="fr-FR" altLang="fr-FR" dirty="0" err="1">
                  <a:solidFill>
                    <a:srgbClr val="000066"/>
                  </a:solidFill>
                  <a:latin typeface="+mj-lt"/>
                  <a:cs typeface="+mn-cs"/>
                </a:rPr>
                <a:t>sample</a:t>
              </a:r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 information</a:t>
              </a:r>
            </a:p>
            <a:p>
              <a:pPr algn="ctr" eaLnBrk="1" hangingPunct="1"/>
              <a:r>
                <a:rPr lang="fr-FR" altLang="fr-FR" dirty="0">
                  <a:solidFill>
                    <a:srgbClr val="000066"/>
                  </a:solidFill>
                  <a:latin typeface="+mj-lt"/>
                  <a:cs typeface="+mn-cs"/>
                </a:rPr>
                <a:t>about</a:t>
              </a:r>
              <a:r>
                <a:rPr kumimoji="0" lang="fr-FR" alt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+mn-cs"/>
                </a:rPr>
                <a:t> </a:t>
              </a:r>
              <a:r>
                <a:rPr lang="fr-FR" altLang="fr-FR" b="1" dirty="0">
                  <a:solidFill>
                    <a:srgbClr val="000066"/>
                  </a:solidFill>
                  <a:latin typeface="Symbol" panose="05050102010706020507" pitchFamily="18" charset="2"/>
                </a:rPr>
                <a:t>q</a:t>
              </a:r>
              <a:endPara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53050" y="5611110"/>
            <a:ext cx="8640250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tabLst/>
              <a:defRPr/>
            </a:pPr>
            <a:r>
              <a:rPr lang="fr-FR" altLang="fr-FR" sz="1600" b="1" i="1" dirty="0" smtClean="0">
                <a:solidFill>
                  <a:srgbClr val="000000"/>
                </a:solidFill>
                <a:latin typeface="+mj-lt"/>
                <a:cs typeface="+mn-cs"/>
              </a:rPr>
              <a:t>(</a:t>
            </a:r>
            <a:r>
              <a:rPr lang="fr-FR" altLang="fr-FR" sz="1600" b="1" i="1" dirty="0" err="1" smtClean="0">
                <a:solidFill>
                  <a:srgbClr val="000000"/>
                </a:solidFill>
                <a:latin typeface="+mj-lt"/>
                <a:cs typeface="+mn-cs"/>
              </a:rPr>
              <a:t>remark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+mj-lt"/>
                <a:cs typeface="+mn-cs"/>
              </a:rPr>
              <a:t>: the formulas are </a:t>
            </a:r>
            <a:r>
              <a:rPr lang="fr-FR" altLang="fr-FR" sz="1600" b="1" i="1" dirty="0" err="1" smtClean="0">
                <a:solidFill>
                  <a:srgbClr val="000000"/>
                </a:solidFill>
                <a:latin typeface="+mj-lt"/>
                <a:cs typeface="+mn-cs"/>
              </a:rPr>
              <a:t>complex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+mj-lt"/>
                <a:cs typeface="+mn-cs"/>
              </a:rPr>
              <a:t> but </a:t>
            </a:r>
            <a:r>
              <a:rPr lang="fr-FR" altLang="fr-FR" sz="1600" b="1" i="1" dirty="0" err="1" smtClean="0">
                <a:solidFill>
                  <a:srgbClr val="000000"/>
                </a:solidFill>
                <a:latin typeface="+mj-lt"/>
                <a:cs typeface="+mn-cs"/>
              </a:rPr>
              <a:t>only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+mj-lt"/>
                <a:cs typeface="+mn-cs"/>
              </a:rPr>
              <a:t> the « </a:t>
            </a:r>
            <a:r>
              <a:rPr lang="fr-FR" altLang="fr-FR" sz="1600" b="1" i="1" dirty="0" err="1" smtClean="0">
                <a:solidFill>
                  <a:srgbClr val="000000"/>
                </a:solidFill>
                <a:latin typeface="+mj-lt"/>
                <a:cs typeface="+mn-cs"/>
              </a:rPr>
              <a:t>philosophy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+mj-lt"/>
                <a:cs typeface="+mn-cs"/>
              </a:rPr>
              <a:t> » </a:t>
            </a:r>
            <a:r>
              <a:rPr lang="fr-FR" altLang="fr-FR" sz="1600" b="1" i="1" dirty="0" err="1" smtClean="0">
                <a:solidFill>
                  <a:srgbClr val="000000"/>
                </a:solidFill>
                <a:latin typeface="+mj-lt"/>
                <a:cs typeface="+mn-cs"/>
              </a:rPr>
              <a:t>is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+mj-lt"/>
                <a:cs typeface="+mn-cs"/>
              </a:rPr>
              <a:t> important </a:t>
            </a:r>
            <a:r>
              <a:rPr lang="fr-FR" altLang="fr-FR" sz="1600" b="1" i="1" dirty="0" err="1" smtClean="0">
                <a:solidFill>
                  <a:srgbClr val="000000"/>
                </a:solidFill>
                <a:latin typeface="+mj-lt"/>
                <a:cs typeface="+mn-cs"/>
              </a:rPr>
              <a:t>here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+mj-lt"/>
                <a:cs typeface="+mn-cs"/>
              </a:rPr>
              <a:t>: </a:t>
            </a:r>
            <a:r>
              <a:rPr lang="fr-FR" altLang="fr-FR" sz="1600" b="1" i="1" dirty="0" err="1" smtClean="0">
                <a:solidFill>
                  <a:srgbClr val="000000"/>
                </a:solidFill>
                <a:latin typeface="+mj-lt"/>
                <a:cs typeface="+mn-cs"/>
              </a:rPr>
              <a:t>see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fr-FR" altLang="fr-FR" sz="1600" b="1" i="1" dirty="0" err="1" smtClean="0">
                <a:solidFill>
                  <a:srgbClr val="000000"/>
                </a:solidFill>
                <a:latin typeface="+mj-lt"/>
                <a:cs typeface="+mn-cs"/>
              </a:rPr>
              <a:t>next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fr-FR" altLang="fr-FR" sz="1600" b="1" i="1" dirty="0" err="1" smtClean="0">
                <a:solidFill>
                  <a:srgbClr val="000000"/>
                </a:solidFill>
                <a:latin typeface="+mj-lt"/>
                <a:cs typeface="+mn-cs"/>
              </a:rPr>
              <a:t>example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+mj-lt"/>
                <a:cs typeface="+mn-cs"/>
              </a:rPr>
              <a:t>)</a:t>
            </a:r>
            <a:endParaRPr kumimoji="0" lang="fr-FR" altLang="fr-FR" sz="16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8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8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8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5888"/>
            <a:ext cx="5381625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an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example</a:t>
            </a:r>
            <a:endParaRPr lang="fr-FR" altLang="fr-FR" sz="3200" b="1" dirty="0">
              <a:solidFill>
                <a:srgbClr val="6F9D20"/>
              </a:solidFill>
              <a:latin typeface="+mj-lt"/>
              <a:ea typeface="+mn-ea"/>
              <a:cs typeface="Arial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2993"/>
            <a:ext cx="47513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48680"/>
            <a:ext cx="47625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55303"/>
              </p:ext>
            </p:extLst>
          </p:nvPr>
        </p:nvGraphicFramePr>
        <p:xfrm>
          <a:off x="2124075" y="3572868"/>
          <a:ext cx="4676775" cy="270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83" name="Graphique" r:id="rId5" imgW="10698646" imgH="6194949" progId="Excel.Chart.8">
                  <p:embed/>
                </p:oleObj>
              </mc:Choice>
              <mc:Fallback>
                <p:oleObj name="Graphique" r:id="rId5" imgW="10698646" imgH="6194949" progId="Excel.Chart.8">
                  <p:embed/>
                  <p:pic>
                    <p:nvPicPr>
                      <p:cNvPr id="92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572868"/>
                        <a:ext cx="4676775" cy="270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900113" y="465236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516688" y="4076105"/>
            <a:ext cx="2189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and B have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very different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priors but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closer posteriors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875213" y="1556743"/>
            <a:ext cx="1308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observation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443663" y="548680"/>
            <a:ext cx="5048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218" grpId="0"/>
      <p:bldP spid="9222" grpId="0" animBg="1"/>
      <p:bldP spid="92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5888"/>
            <a:ext cx="5381625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an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example</a:t>
            </a:r>
            <a:endParaRPr lang="fr-FR" altLang="fr-FR" sz="3200" b="1" dirty="0">
              <a:solidFill>
                <a:srgbClr val="6F9D20"/>
              </a:solidFill>
              <a:latin typeface="+mj-lt"/>
              <a:ea typeface="+mn-ea"/>
              <a:cs typeface="Arial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696"/>
            <a:ext cx="46799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900113" y="4537621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417636"/>
            <a:ext cx="4752975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3442246"/>
            <a:ext cx="4537075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724571" y="4034383"/>
            <a:ext cx="17892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 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dominate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priors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859338" y="1441996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5892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81062" y="188640"/>
            <a:ext cx="7632700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« 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Bayesian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 »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fixed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and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random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fr-FR" altLang="fr-FR" sz="3200" b="1" dirty="0" err="1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effects</a:t>
            </a:r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0825" y="980802"/>
            <a:ext cx="8893175" cy="69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trying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do in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Bayesian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analysis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describe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our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« 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knowledge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 »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through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distribution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posterior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density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     For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Bayesian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, all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are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random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In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many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instances,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there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exists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Bayesian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 «point 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estimate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»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similar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  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with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what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we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get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with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frequentist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approach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e.g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., BLUP)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To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mimic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the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frequentist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estimate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of a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fixed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</a:t>
            </a:r>
            <a:r>
              <a:rPr kumimoji="0" lang="fr-FR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: assume no </a:t>
            </a:r>
            <a:r>
              <a:rPr kumimoji="0" lang="fr-FR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prior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My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practical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definition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of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fixed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and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random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effects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   </a:t>
            </a:r>
            <a:r>
              <a:rPr kumimoji="0" lang="fr-FR" altLang="fr-FR" sz="2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fixed</a:t>
            </a:r>
            <a:r>
              <a:rPr kumimoji="0" lang="fr-FR" altLang="fr-FR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: no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prior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information (</a:t>
            </a:r>
            <a:r>
              <a:rPr kumimoji="0" lang="fr-FR" alt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or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we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don’t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use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it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   </a:t>
            </a:r>
            <a:r>
              <a:rPr kumimoji="0" lang="fr-FR" altLang="fr-FR" sz="2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random</a:t>
            </a:r>
            <a:r>
              <a:rPr kumimoji="0" lang="fr-FR" altLang="fr-FR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2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effect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we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use </a:t>
            </a:r>
            <a:r>
              <a:rPr kumimoji="0" lang="fr-FR" alt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prior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information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8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360837"/>
            <a:ext cx="7632700" cy="792162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3200" b="1" dirty="0">
                <a:solidFill>
                  <a:srgbClr val="6F9D20"/>
                </a:solidFill>
                <a:latin typeface="+mj-lt"/>
                <a:ea typeface="+mn-ea"/>
                <a:cs typeface="Arial" charset="0"/>
              </a:rPr>
              <a:t>Estimation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50825" y="1152999"/>
                <a:ext cx="8893175" cy="6961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35877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Char char="Ø"/>
                </a:pPr>
                <a:r>
                  <a:rPr lang="fr-FR" altLang="fr-FR" dirty="0">
                    <a:latin typeface="+mj-lt"/>
                  </a:rPr>
                  <a:t> </a:t>
                </a:r>
                <a:r>
                  <a:rPr lang="fr-FR" altLang="fr-FR" dirty="0" err="1">
                    <a:solidFill>
                      <a:srgbClr val="FF3300"/>
                    </a:solidFill>
                    <a:latin typeface="+mj-lt"/>
                  </a:rPr>
                  <a:t>Fixed</a:t>
                </a:r>
                <a:r>
                  <a:rPr lang="fr-FR" altLang="fr-FR" dirty="0">
                    <a:solidFill>
                      <a:srgbClr val="FF3300"/>
                    </a:solidFill>
                    <a:latin typeface="+mj-lt"/>
                  </a:rPr>
                  <a:t> </a:t>
                </a:r>
                <a:r>
                  <a:rPr lang="fr-FR" altLang="fr-FR" dirty="0" err="1">
                    <a:solidFill>
                      <a:srgbClr val="FF3300"/>
                    </a:solidFill>
                    <a:latin typeface="+mj-lt"/>
                  </a:rPr>
                  <a:t>effects</a:t>
                </a:r>
                <a:r>
                  <a:rPr lang="fr-FR" altLang="fr-FR" dirty="0">
                    <a:solidFill>
                      <a:srgbClr val="FF3300"/>
                    </a:solidFill>
                    <a:latin typeface="+mj-lt"/>
                  </a:rPr>
                  <a:t> model:</a:t>
                </a:r>
                <a:r>
                  <a:rPr lang="fr-FR" altLang="fr-FR" dirty="0">
                    <a:latin typeface="+mj-lt"/>
                  </a:rPr>
                  <a:t> </a:t>
                </a:r>
              </a:p>
              <a:p>
                <a:pPr lvl="1"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Char char="§"/>
                </a:pPr>
                <a:r>
                  <a:rPr lang="fr-FR" altLang="fr-FR" dirty="0">
                    <a:solidFill>
                      <a:schemeClr val="hlink"/>
                    </a:solidFill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only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random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effect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=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residual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altLang="fr-FR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altLang="fr-FR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fr-FR" altLang="fr-FR" dirty="0">
                  <a:latin typeface="+mj-lt"/>
                  <a:sym typeface="Wingdings" panose="05000000000000000000" pitchFamily="2" charset="2"/>
                </a:endParaRPr>
              </a:p>
              <a:p>
                <a:pPr lvl="1"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Char char="§"/>
                </a:pP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(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ordinary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/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generalised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) least-squares / maximum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likelihood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</a:t>
                </a:r>
                <a:endParaRPr lang="fr-FR" altLang="fr-FR" dirty="0">
                  <a:solidFill>
                    <a:schemeClr val="hlink"/>
                  </a:solidFill>
                  <a:latin typeface="+mj-lt"/>
                  <a:sym typeface="Wingdings" panose="05000000000000000000" pitchFamily="2" charset="2"/>
                </a:endParaRPr>
              </a:p>
              <a:p>
                <a:pPr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Char char="Ø"/>
                </a:pP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fr-FR" altLang="fr-FR" dirty="0" err="1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Random</a:t>
                </a:r>
                <a:r>
                  <a:rPr lang="fr-FR" altLang="fr-FR" dirty="0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fr-FR" altLang="fr-FR" dirty="0" err="1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effects</a:t>
                </a:r>
                <a:r>
                  <a:rPr lang="fr-FR" altLang="fr-FR" dirty="0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 (</a:t>
                </a:r>
                <a:r>
                  <a:rPr lang="fr-FR" altLang="fr-FR" dirty="0" err="1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linear</a:t>
                </a:r>
                <a:r>
                  <a:rPr lang="fr-FR" altLang="fr-FR" dirty="0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) model:</a:t>
                </a:r>
              </a:p>
              <a:p>
                <a:pPr lvl="1"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Char char="§"/>
                </a:pPr>
                <a:r>
                  <a:rPr lang="fr-FR" altLang="fr-FR" dirty="0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e.g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., mass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selection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: </a:t>
                </a:r>
              </a:p>
              <a:p>
                <a:pPr lvl="1"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None/>
                </a:pP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 </a:t>
                </a:r>
              </a:p>
              <a:p>
                <a:pPr lvl="1"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Char char="§"/>
                </a:pPr>
                <a:r>
                  <a:rPr lang="fr-FR" altLang="fr-FR" dirty="0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BLP /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Selection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Index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theory</a:t>
                </a:r>
                <a:endParaRPr lang="fr-FR" altLang="fr-FR" dirty="0">
                  <a:latin typeface="+mj-lt"/>
                  <a:sym typeface="Wingdings" panose="05000000000000000000" pitchFamily="2" charset="2"/>
                </a:endParaRPr>
              </a:p>
              <a:p>
                <a:pPr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Char char="Ø"/>
                </a:pP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fr-FR" altLang="fr-FR" dirty="0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Mixed (</a:t>
                </a:r>
                <a:r>
                  <a:rPr lang="fr-FR" altLang="fr-FR" dirty="0" err="1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linear</a:t>
                </a:r>
                <a:r>
                  <a:rPr lang="fr-FR" altLang="fr-FR" dirty="0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) </a:t>
                </a:r>
                <a:r>
                  <a:rPr lang="fr-FR" altLang="fr-FR" dirty="0" err="1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models</a:t>
                </a:r>
                <a:r>
                  <a:rPr lang="fr-FR" altLang="fr-FR" dirty="0">
                    <a:solidFill>
                      <a:srgbClr val="FF3300"/>
                    </a:solidFill>
                    <a:latin typeface="+mj-lt"/>
                    <a:sym typeface="Wingdings" panose="05000000000000000000" pitchFamily="2" charset="2"/>
                  </a:rPr>
                  <a:t>:</a:t>
                </a:r>
              </a:p>
              <a:p>
                <a:pPr lvl="1"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Char char="§"/>
                </a:pP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Fixed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and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random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effects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(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eg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: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year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/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season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/ additive </a:t>
                </a:r>
                <a:r>
                  <a:rPr lang="fr-FR" altLang="fr-FR" dirty="0" err="1">
                    <a:latin typeface="+mj-lt"/>
                    <a:sym typeface="Wingdings" panose="05000000000000000000" pitchFamily="2" charset="2"/>
                  </a:rPr>
                  <a:t>genetic</a:t>
                </a: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)</a:t>
                </a:r>
              </a:p>
              <a:p>
                <a:pPr lvl="1"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Char char="§"/>
                </a:pPr>
                <a:r>
                  <a:rPr lang="fr-FR" altLang="fr-FR" dirty="0">
                    <a:latin typeface="+mj-lt"/>
                    <a:sym typeface="Wingdings" panose="05000000000000000000" pitchFamily="2" charset="2"/>
                  </a:rPr>
                  <a:t> BLUP</a:t>
                </a:r>
              </a:p>
              <a:p>
                <a:pPr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None/>
                </a:pPr>
                <a:endParaRPr lang="fr-FR" altLang="fr-FR" dirty="0">
                  <a:latin typeface="+mj-lt"/>
                </a:endParaRPr>
              </a:p>
              <a:p>
                <a:pPr eaLnBrk="1" hangingPunct="1">
                  <a:lnSpc>
                    <a:spcPct val="130000"/>
                  </a:lnSpc>
                  <a:buClr>
                    <a:srgbClr val="99CC00"/>
                  </a:buClr>
                  <a:buFont typeface="Wingdings" panose="05000000000000000000" pitchFamily="2" charset="2"/>
                  <a:buNone/>
                </a:pPr>
                <a:endParaRPr lang="fr-FR" altLang="fr-FR" dirty="0">
                  <a:latin typeface="+mj-lt"/>
                </a:endParaRPr>
              </a:p>
              <a:p>
                <a:pPr eaLnBrk="1" hangingPunct="1">
                  <a:buClr>
                    <a:srgbClr val="99CC00"/>
                  </a:buClr>
                  <a:buFont typeface="Wingdings" panose="05000000000000000000" pitchFamily="2" charset="2"/>
                  <a:buNone/>
                </a:pPr>
                <a:endParaRPr lang="fr-FR" altLang="fr-FR" dirty="0">
                  <a:latin typeface="+mj-lt"/>
                </a:endParaRPr>
              </a:p>
              <a:p>
                <a:pPr eaLnBrk="1" hangingPunct="1">
                  <a:buClr>
                    <a:srgbClr val="99CC00"/>
                  </a:buClr>
                  <a:buFont typeface="Wingdings" panose="05000000000000000000" pitchFamily="2" charset="2"/>
                  <a:buNone/>
                </a:pPr>
                <a:endParaRPr lang="fr-FR" altLang="fr-FR" dirty="0">
                  <a:latin typeface="+mj-lt"/>
                </a:endParaRPr>
              </a:p>
              <a:p>
                <a:pPr eaLnBrk="1" hangingPunct="1">
                  <a:buClr>
                    <a:srgbClr val="99CC00"/>
                  </a:buClr>
                  <a:buFont typeface="Wingdings" panose="05000000000000000000" pitchFamily="2" charset="2"/>
                  <a:buNone/>
                </a:pPr>
                <a:endParaRPr lang="fr-FR" altLang="fr-FR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152999"/>
                <a:ext cx="8893175" cy="6961906"/>
              </a:xfrm>
              <a:prstGeom prst="rect">
                <a:avLst/>
              </a:prstGeom>
              <a:blipFill>
                <a:blip r:embed="rId2"/>
                <a:stretch>
                  <a:fillRect l="-8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59240" y="1196752"/>
                <a:ext cx="5455812" cy="462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i</m:t>
                          </m:r>
                        </m:sub>
                      </m:sSub>
                      <m: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μ</m:t>
                      </m:r>
                      <m: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fr-FR" altLang="fr-F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j</m:t>
                          </m:r>
                        </m:sub>
                      </m:sSub>
                      <m: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fr-FR" altLang="fr-F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k</m:t>
                          </m:r>
                        </m:sub>
                      </m:sSub>
                      <m: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 .. +</m:t>
                      </m:r>
                      <m:sSub>
                        <m:sSubPr>
                          <m:ctrlPr>
                            <a:rPr lang="fr-FR" altLang="fr-FR" sz="22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fr-FR" altLang="fr-FR" sz="2200" dirty="0" smtClean="0">
                  <a:solidFill>
                    <a:srgbClr val="000066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240" y="1196752"/>
                <a:ext cx="5455812" cy="462178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80684" y="3143508"/>
                <a:ext cx="54558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altLang="fr-FR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altLang="fr-FR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  <m:r>
                      <a:rPr lang="fr-FR" altLang="fr-FR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lang="fr-FR" altLang="fr-FR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μ</m:t>
                    </m:r>
                    <m:r>
                      <a:rPr lang="fr-FR" altLang="fr-FR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fr-FR" altLang="fr-FR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altLang="fr-FR" sz="2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altLang="fr-FR" sz="2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  <m:r>
                      <a:rPr lang="fr-FR" altLang="fr-FR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fr-FR" altLang="fr-FR" sz="2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altLang="fr-FR" sz="22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altLang="fr-FR" sz="22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</m:oMath>
                </a14:m>
                <a:r>
                  <a:rPr lang="fr-FR" altLang="fr-FR" sz="2200" dirty="0" smtClean="0">
                    <a:solidFill>
                      <a:srgbClr val="000066"/>
                    </a:solidFill>
                    <a:cs typeface="+mn-cs"/>
                  </a:rPr>
                  <a:t>  </a:t>
                </a:r>
                <a:r>
                  <a:rPr lang="fr-FR" altLang="fr-FR" sz="2200" dirty="0" err="1" smtClean="0">
                    <a:solidFill>
                      <a:srgbClr val="000066"/>
                    </a:solidFill>
                    <a:latin typeface="+mj-lt"/>
                    <a:cs typeface="+mn-cs"/>
                  </a:rPr>
                  <a:t>with</a:t>
                </a:r>
                <a:r>
                  <a:rPr lang="fr-FR" altLang="fr-FR" sz="2200" dirty="0" smtClean="0">
                    <a:solidFill>
                      <a:srgbClr val="000066"/>
                    </a:solidFill>
                    <a:latin typeface="+mj-lt"/>
                    <a:cs typeface="+mn-cs"/>
                  </a:rPr>
                  <a:t> </a:t>
                </a:r>
                <a:r>
                  <a:rPr lang="fr-FR" altLang="fr-FR" sz="2200" dirty="0" smtClean="0">
                    <a:solidFill>
                      <a:srgbClr val="000066"/>
                    </a:solidFill>
                    <a:latin typeface="Symbol" panose="05050102010706020507" pitchFamily="18" charset="2"/>
                    <a:cs typeface="+mn-cs"/>
                  </a:rPr>
                  <a:t>m</a:t>
                </a:r>
                <a:r>
                  <a:rPr lang="fr-FR" altLang="fr-FR" sz="2200" dirty="0" smtClean="0">
                    <a:solidFill>
                      <a:srgbClr val="000066"/>
                    </a:solidFill>
                    <a:latin typeface="+mj-lt"/>
                    <a:cs typeface="+mn-cs"/>
                  </a:rPr>
                  <a:t> </a:t>
                </a:r>
                <a:r>
                  <a:rPr lang="fr-FR" altLang="fr-FR" sz="2200" dirty="0" err="1" smtClean="0">
                    <a:solidFill>
                      <a:srgbClr val="000066"/>
                    </a:solidFill>
                    <a:latin typeface="+mj-lt"/>
                    <a:cs typeface="+mn-cs"/>
                  </a:rPr>
                  <a:t>assumed</a:t>
                </a:r>
                <a:r>
                  <a:rPr lang="fr-FR" altLang="fr-FR" sz="2200" dirty="0" smtClean="0">
                    <a:solidFill>
                      <a:srgbClr val="000066"/>
                    </a:solidFill>
                    <a:latin typeface="+mj-lt"/>
                    <a:cs typeface="+mn-cs"/>
                  </a:rPr>
                  <a:t> </a:t>
                </a:r>
                <a:r>
                  <a:rPr lang="fr-FR" altLang="fr-FR" sz="2200" dirty="0" err="1" smtClean="0">
                    <a:solidFill>
                      <a:srgbClr val="000066"/>
                    </a:solidFill>
                    <a:latin typeface="+mj-lt"/>
                    <a:cs typeface="+mn-cs"/>
                  </a:rPr>
                  <a:t>well</a:t>
                </a:r>
                <a:r>
                  <a:rPr lang="fr-FR" altLang="fr-FR" sz="2200" dirty="0" smtClean="0">
                    <a:solidFill>
                      <a:srgbClr val="000066"/>
                    </a:solidFill>
                    <a:latin typeface="+mj-lt"/>
                    <a:cs typeface="+mn-cs"/>
                  </a:rPr>
                  <a:t> </a:t>
                </a:r>
                <a:r>
                  <a:rPr lang="fr-FR" altLang="fr-FR" sz="2200" dirty="0" err="1" smtClean="0">
                    <a:solidFill>
                      <a:srgbClr val="000066"/>
                    </a:solidFill>
                    <a:latin typeface="+mj-lt"/>
                    <a:cs typeface="+mn-cs"/>
                  </a:rPr>
                  <a:t>known</a:t>
                </a:r>
                <a:r>
                  <a:rPr lang="fr-FR" altLang="fr-FR" sz="2200" dirty="0" smtClean="0">
                    <a:solidFill>
                      <a:srgbClr val="000066"/>
                    </a:solidFill>
                    <a:latin typeface="+mj-lt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84" y="3143508"/>
                <a:ext cx="5455812" cy="430887"/>
              </a:xfrm>
              <a:prstGeom prst="rect">
                <a:avLst/>
              </a:prstGeom>
              <a:blipFill>
                <a:blip r:embed="rId4"/>
                <a:stretch>
                  <a:fillRect l="-112" t="-12857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1600" y="3586589"/>
                <a:ext cx="54558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altLang="fr-FR" sz="22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altLang="fr-FR" sz="22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fr-FR" altLang="fr-FR" sz="22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altLang="fr-FR" sz="2200">
                        <a:latin typeface="Cambria Math" panose="02040503050406030204" pitchFamily="18" charset="0"/>
                      </a:rPr>
                      <m:t>μ</m:t>
                    </m:r>
                    <m:r>
                      <a:rPr lang="fr-FR" altLang="fr-FR" sz="22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altLang="fr-FR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fr-FR" altLang="fr-FR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altLang="fr-FR" sz="2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altLang="fr-FR" sz="2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  <m:r>
                      <a:rPr lang="fr-FR" altLang="fr-FR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fr-FR" altLang="fr-FR" sz="2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altLang="fr-FR" sz="22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altLang="fr-FR" sz="22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</m:oMath>
                </a14:m>
                <a:r>
                  <a:rPr lang="fr-FR" altLang="fr-FR" sz="2200" dirty="0" smtClean="0">
                    <a:solidFill>
                      <a:srgbClr val="000066"/>
                    </a:solidFill>
                    <a:cs typeface="+mn-cs"/>
                  </a:rPr>
                  <a:t>  </a:t>
                </a:r>
                <a:r>
                  <a:rPr lang="fr-FR" altLang="fr-FR" sz="2200" dirty="0" err="1" smtClean="0">
                    <a:solidFill>
                      <a:srgbClr val="000066"/>
                    </a:solidFill>
                    <a:latin typeface="+mj-lt"/>
                    <a:cs typeface="+mn-cs"/>
                  </a:rPr>
                  <a:t>with</a:t>
                </a:r>
                <a:r>
                  <a:rPr lang="fr-FR" altLang="fr-FR" sz="2200" dirty="0" smtClean="0">
                    <a:solidFill>
                      <a:srgbClr val="000066"/>
                    </a:solidFill>
                    <a:latin typeface="+mj-lt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altLang="fr-FR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altLang="fr-FR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a:rPr lang="fr-FR" altLang="fr-FR" sz="2200" b="0" i="0" smtClean="0">
                        <a:latin typeface="Cambria Math" panose="02040503050406030204" pitchFamily="18" charset="0"/>
                      </a:rPr>
                      <m:t>and</m:t>
                    </m:r>
                    <m:sSub>
                      <m:sSubPr>
                        <m:ctrlPr>
                          <a:rPr lang="fr-FR" altLang="fr-FR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2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altLang="fr-FR" sz="22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altLang="fr-FR" sz="22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fr-FR" altLang="fr-FR" sz="22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fr-FR" altLang="fr-FR" sz="2200" b="0" i="0" smtClean="0">
                        <a:latin typeface="Cambria Math" panose="02040503050406030204" pitchFamily="18" charset="0"/>
                      </a:rPr>
                      <m:t>random</m:t>
                    </m:r>
                  </m:oMath>
                </a14:m>
                <a:endParaRPr lang="fr-FR" altLang="fr-FR" sz="2200" dirty="0" smtClean="0">
                  <a:solidFill>
                    <a:srgbClr val="000066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86589"/>
                <a:ext cx="5455812" cy="430887"/>
              </a:xfrm>
              <a:prstGeom prst="rect">
                <a:avLst/>
              </a:prstGeom>
              <a:blipFill>
                <a:blip r:embed="rId5"/>
                <a:stretch>
                  <a:fillRect l="-670" t="-8451" b="-28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1560" y="5502054"/>
                <a:ext cx="5455812" cy="462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i</m:t>
                          </m:r>
                        </m:sub>
                      </m:sSub>
                      <m: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μ</m:t>
                      </m:r>
                      <m: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fr-FR" altLang="fr-F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j</m:t>
                          </m:r>
                        </m:sub>
                      </m:sSub>
                      <m: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fr-FR" altLang="fr-F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k</m:t>
                          </m:r>
                        </m:sub>
                      </m:sSub>
                      <m: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fr-FR" altLang="fr-F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i</m:t>
                          </m:r>
                        </m:sub>
                      </m:sSub>
                      <m:r>
                        <a:rPr lang="fr-FR" altLang="fr-F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cs"/>
                        </a:rPr>
                        <m:t> +</m:t>
                      </m:r>
                      <m:sSub>
                        <m:sSubPr>
                          <m:ctrlPr>
                            <a:rPr lang="fr-FR" altLang="fr-FR" sz="22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fr-FR" sz="22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fr-FR" altLang="fr-FR" sz="2200" dirty="0" smtClean="0">
                  <a:solidFill>
                    <a:srgbClr val="000066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02054"/>
                <a:ext cx="5455812" cy="462178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4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75" name="Rectangle 3"/>
          <p:cNvSpPr>
            <a:spLocks noChangeArrowheads="1"/>
          </p:cNvSpPr>
          <p:nvPr/>
        </p:nvSpPr>
        <p:spPr bwMode="auto">
          <a:xfrm>
            <a:off x="1906588" y="44450"/>
            <a:ext cx="5113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600" b="1">
                <a:solidFill>
                  <a:srgbClr val="6F9D20"/>
                </a:solidFill>
                <a:latin typeface="Calibri" pitchFamily="34" charset="0"/>
              </a:rPr>
              <a:t>“Classical” progeny test</a:t>
            </a:r>
            <a:endParaRPr lang="en-US" sz="3600" b="1">
              <a:solidFill>
                <a:srgbClr val="6F9D20"/>
              </a:solidFill>
              <a:latin typeface="Calibri" pitchFamily="34" charset="0"/>
            </a:endParaRPr>
          </a:p>
        </p:txBody>
      </p:sp>
      <p:grpSp>
        <p:nvGrpSpPr>
          <p:cNvPr id="86076" name="Group 12"/>
          <p:cNvGrpSpPr>
            <a:grpSpLocks/>
          </p:cNvGrpSpPr>
          <p:nvPr/>
        </p:nvGrpSpPr>
        <p:grpSpPr bwMode="auto">
          <a:xfrm>
            <a:off x="2627313" y="1125538"/>
            <a:ext cx="3032125" cy="1174750"/>
            <a:chOff x="16" y="527"/>
            <a:chExt cx="1910" cy="740"/>
          </a:xfrm>
        </p:grpSpPr>
        <p:sp>
          <p:nvSpPr>
            <p:cNvPr id="86110" name="Text Box 13"/>
            <p:cNvSpPr txBox="1">
              <a:spLocks noChangeArrowheads="1"/>
            </p:cNvSpPr>
            <p:nvPr/>
          </p:nvSpPr>
          <p:spPr bwMode="auto">
            <a:xfrm>
              <a:off x="400" y="527"/>
              <a:ext cx="11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endParaRPr lang="fr-FR" sz="1600">
                <a:latin typeface="Calibri" pitchFamily="34" charset="0"/>
              </a:endParaRPr>
            </a:p>
          </p:txBody>
        </p:sp>
        <p:sp>
          <p:nvSpPr>
            <p:cNvPr id="86111" name="Text Box 14"/>
            <p:cNvSpPr txBox="1">
              <a:spLocks noChangeArrowheads="1"/>
            </p:cNvSpPr>
            <p:nvPr/>
          </p:nvSpPr>
          <p:spPr bwMode="auto">
            <a:xfrm>
              <a:off x="16" y="1055"/>
              <a:ext cx="713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1600">
                  <a:latin typeface="Calibri" pitchFamily="34" charset="0"/>
                </a:rPr>
                <a:t>Sire of sons</a:t>
              </a:r>
            </a:p>
          </p:txBody>
        </p:sp>
        <p:sp>
          <p:nvSpPr>
            <p:cNvPr id="86112" name="Text Box 15"/>
            <p:cNvSpPr txBox="1">
              <a:spLocks noChangeArrowheads="1"/>
            </p:cNvSpPr>
            <p:nvPr/>
          </p:nvSpPr>
          <p:spPr bwMode="auto">
            <a:xfrm>
              <a:off x="1168" y="1055"/>
              <a:ext cx="75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1600">
                  <a:latin typeface="Calibri" pitchFamily="34" charset="0"/>
                </a:rPr>
                <a:t>Dam of sons</a:t>
              </a:r>
            </a:p>
          </p:txBody>
        </p:sp>
        <p:graphicFrame>
          <p:nvGraphicFramePr>
            <p:cNvPr id="86023" name="Object 16"/>
            <p:cNvGraphicFramePr>
              <a:graphicFrameLocks noChangeAspect="1"/>
            </p:cNvGraphicFramePr>
            <p:nvPr/>
          </p:nvGraphicFramePr>
          <p:xfrm>
            <a:off x="1360" y="816"/>
            <a:ext cx="528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49" name="Clip" r:id="rId4" imgW="1072080" imgH="639720" progId="">
                    <p:embed/>
                  </p:oleObj>
                </mc:Choice>
                <mc:Fallback>
                  <p:oleObj name="Clip" r:id="rId4" imgW="1072080" imgH="63972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0" y="816"/>
                          <a:ext cx="528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24" name="Object 17"/>
            <p:cNvGraphicFramePr>
              <a:graphicFrameLocks noChangeAspect="1"/>
            </p:cNvGraphicFramePr>
            <p:nvPr/>
          </p:nvGraphicFramePr>
          <p:xfrm>
            <a:off x="208" y="720"/>
            <a:ext cx="48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50" name="Clip" r:id="rId6" imgW="1060560" imgH="862200" progId="">
                    <p:embed/>
                  </p:oleObj>
                </mc:Choice>
                <mc:Fallback>
                  <p:oleObj name="Clip" r:id="rId6" imgW="1060560" imgH="86220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" y="720"/>
                          <a:ext cx="480" cy="3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113" name="Text Box 18"/>
            <p:cNvSpPr txBox="1">
              <a:spLocks noChangeArrowheads="1"/>
            </p:cNvSpPr>
            <p:nvPr/>
          </p:nvSpPr>
          <p:spPr bwMode="auto">
            <a:xfrm>
              <a:off x="902" y="815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>
                  <a:latin typeface="Calibri" pitchFamily="34" charset="0"/>
                </a:rPr>
                <a:t>X</a:t>
              </a:r>
            </a:p>
          </p:txBody>
        </p:sp>
      </p:grpSp>
      <p:graphicFrame>
        <p:nvGraphicFramePr>
          <p:cNvPr id="86026" name="Object 19"/>
          <p:cNvGraphicFramePr>
            <a:graphicFrameLocks noChangeAspect="1"/>
          </p:cNvGraphicFramePr>
          <p:nvPr/>
        </p:nvGraphicFramePr>
        <p:xfrm>
          <a:off x="4032250" y="2825750"/>
          <a:ext cx="3952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1" name="Clip" r:id="rId8" imgW="1060560" imgH="862200" progId="">
                  <p:embed/>
                </p:oleObj>
              </mc:Choice>
              <mc:Fallback>
                <p:oleObj name="Clip" r:id="rId8" imgW="1060560" imgH="8622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825750"/>
                        <a:ext cx="39528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77" name="Text Box 20"/>
          <p:cNvSpPr txBox="1">
            <a:spLocks noChangeArrowheads="1"/>
          </p:cNvSpPr>
          <p:nvPr/>
        </p:nvSpPr>
        <p:spPr bwMode="auto">
          <a:xfrm>
            <a:off x="3653142" y="3178175"/>
            <a:ext cx="11455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fr-FR" sz="1600" dirty="0" smtClean="0">
                <a:latin typeface="Calibri" pitchFamily="34" charset="0"/>
              </a:rPr>
              <a:t>Young male</a:t>
            </a:r>
          </a:p>
          <a:p>
            <a:pPr algn="ctr" defTabSz="762000" eaLnBrk="0" hangingPunct="0"/>
            <a:r>
              <a:rPr lang="fr-FR" sz="1600" dirty="0" smtClean="0">
                <a:latin typeface="Calibri" pitchFamily="34" charset="0"/>
              </a:rPr>
              <a:t>calf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86078" name="AutoShape 21"/>
          <p:cNvSpPr>
            <a:spLocks noChangeArrowheads="1"/>
          </p:cNvSpPr>
          <p:nvPr/>
        </p:nvSpPr>
        <p:spPr bwMode="auto">
          <a:xfrm>
            <a:off x="4056063" y="2189163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 sz="2400">
              <a:latin typeface="Calibri" pitchFamily="34" charset="0"/>
            </a:endParaRPr>
          </a:p>
        </p:txBody>
      </p:sp>
      <p:sp>
        <p:nvSpPr>
          <p:cNvPr id="86079" name="Text Box 22"/>
          <p:cNvSpPr txBox="1">
            <a:spLocks noChangeArrowheads="1"/>
          </p:cNvSpPr>
          <p:nvPr/>
        </p:nvSpPr>
        <p:spPr bwMode="auto">
          <a:xfrm>
            <a:off x="2771775" y="2276475"/>
            <a:ext cx="7207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1600" b="1">
                <a:solidFill>
                  <a:srgbClr val="FF0000"/>
                </a:solidFill>
                <a:latin typeface="Calibri" pitchFamily="34" charset="0"/>
              </a:rPr>
              <a:t>Year n</a:t>
            </a:r>
          </a:p>
        </p:txBody>
      </p:sp>
      <p:sp>
        <p:nvSpPr>
          <p:cNvPr id="86080" name="Line 23"/>
          <p:cNvSpPr>
            <a:spLocks noChangeShapeType="1"/>
          </p:cNvSpPr>
          <p:nvPr/>
        </p:nvSpPr>
        <p:spPr bwMode="auto">
          <a:xfrm>
            <a:off x="9132888" y="1808163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494088" y="4216400"/>
            <a:ext cx="2844800" cy="1949450"/>
            <a:chOff x="2201" y="2656"/>
            <a:chExt cx="1792" cy="1228"/>
          </a:xfrm>
        </p:grpSpPr>
        <p:sp>
          <p:nvSpPr>
            <p:cNvPr id="86107" name="Text Box 25"/>
            <p:cNvSpPr txBox="1">
              <a:spLocks noChangeArrowheads="1"/>
            </p:cNvSpPr>
            <p:nvPr/>
          </p:nvSpPr>
          <p:spPr bwMode="auto">
            <a:xfrm>
              <a:off x="2627" y="3518"/>
              <a:ext cx="912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 eaLnBrk="0" hangingPunct="0"/>
              <a:r>
                <a:rPr lang="fr-FR" sz="1600">
                  <a:latin typeface="Calibri" pitchFamily="34" charset="0"/>
                </a:rPr>
                <a:t>Daughters with</a:t>
              </a:r>
            </a:p>
            <a:p>
              <a:pPr algn="ctr" defTabSz="762000" eaLnBrk="0" hangingPunct="0"/>
              <a:r>
                <a:rPr lang="fr-FR" sz="1600">
                  <a:latin typeface="Calibri" pitchFamily="34" charset="0"/>
                </a:rPr>
                <a:t> 1 lactation</a:t>
              </a:r>
            </a:p>
          </p:txBody>
        </p:sp>
        <p:graphicFrame>
          <p:nvGraphicFramePr>
            <p:cNvPr id="86033" name="Object 26"/>
            <p:cNvGraphicFramePr>
              <a:graphicFrameLocks noChangeAspect="1"/>
            </p:cNvGraphicFramePr>
            <p:nvPr/>
          </p:nvGraphicFramePr>
          <p:xfrm>
            <a:off x="2201" y="2869"/>
            <a:ext cx="528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52" name="Clip" r:id="rId9" imgW="1072080" imgH="639720" progId="">
                    <p:embed/>
                  </p:oleObj>
                </mc:Choice>
                <mc:Fallback>
                  <p:oleObj name="Clip" r:id="rId9" imgW="1072080" imgH="639720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1" y="2869"/>
                          <a:ext cx="528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4" name="Object 27"/>
            <p:cNvGraphicFramePr>
              <a:graphicFrameLocks noChangeAspect="1"/>
            </p:cNvGraphicFramePr>
            <p:nvPr/>
          </p:nvGraphicFramePr>
          <p:xfrm>
            <a:off x="2249" y="3061"/>
            <a:ext cx="528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53" name="Clip" r:id="rId10" imgW="1072080" imgH="639720" progId="">
                    <p:embed/>
                  </p:oleObj>
                </mc:Choice>
                <mc:Fallback>
                  <p:oleObj name="Clip" r:id="rId10" imgW="1072080" imgH="639720" progId="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9" y="3061"/>
                          <a:ext cx="528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5" name="Object 28"/>
            <p:cNvGraphicFramePr>
              <a:graphicFrameLocks noChangeAspect="1"/>
            </p:cNvGraphicFramePr>
            <p:nvPr/>
          </p:nvGraphicFramePr>
          <p:xfrm>
            <a:off x="2777" y="2869"/>
            <a:ext cx="528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54" name="Clip" r:id="rId11" imgW="1072080" imgH="639720" progId="">
                    <p:embed/>
                  </p:oleObj>
                </mc:Choice>
                <mc:Fallback>
                  <p:oleObj name="Clip" r:id="rId11" imgW="1072080" imgH="639720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7" y="2869"/>
                          <a:ext cx="528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6" name="Object 29"/>
            <p:cNvGraphicFramePr>
              <a:graphicFrameLocks noChangeAspect="1"/>
            </p:cNvGraphicFramePr>
            <p:nvPr/>
          </p:nvGraphicFramePr>
          <p:xfrm>
            <a:off x="2777" y="3157"/>
            <a:ext cx="528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55" name="Clip" r:id="rId12" imgW="1072080" imgH="639720" progId="">
                    <p:embed/>
                  </p:oleObj>
                </mc:Choice>
                <mc:Fallback>
                  <p:oleObj name="Clip" r:id="rId12" imgW="1072080" imgH="639720" progId="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7" y="3157"/>
                          <a:ext cx="528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108" name="Text Box 30"/>
            <p:cNvSpPr txBox="1">
              <a:spLocks noChangeArrowheads="1"/>
            </p:cNvSpPr>
            <p:nvPr/>
          </p:nvSpPr>
          <p:spPr bwMode="auto">
            <a:xfrm>
              <a:off x="2441" y="2656"/>
              <a:ext cx="56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1600">
                  <a:solidFill>
                    <a:srgbClr val="FF0000"/>
                  </a:solidFill>
                  <a:latin typeface="Calibri" pitchFamily="34" charset="0"/>
                </a:rPr>
                <a:t>year n+5</a:t>
              </a:r>
            </a:p>
          </p:txBody>
        </p:sp>
        <p:sp>
          <p:nvSpPr>
            <p:cNvPr id="86109" name="AutoShape 31"/>
            <p:cNvSpPr>
              <a:spLocks noChangeArrowheads="1"/>
            </p:cNvSpPr>
            <p:nvPr/>
          </p:nvSpPr>
          <p:spPr bwMode="auto">
            <a:xfrm>
              <a:off x="3369" y="3205"/>
              <a:ext cx="624" cy="96"/>
            </a:xfrm>
            <a:prstGeom prst="leftArrow">
              <a:avLst>
                <a:gd name="adj1" fmla="val 50000"/>
                <a:gd name="adj2" fmla="val 162500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 sz="2400">
                <a:latin typeface="Calibri" pitchFamily="34" charset="0"/>
              </a:endParaRPr>
            </a:p>
          </p:txBody>
        </p:sp>
      </p:grpSp>
      <p:grpSp>
        <p:nvGrpSpPr>
          <p:cNvPr id="86082" name="Group 99"/>
          <p:cNvGrpSpPr>
            <a:grpSpLocks/>
          </p:cNvGrpSpPr>
          <p:nvPr/>
        </p:nvGrpSpPr>
        <p:grpSpPr bwMode="auto">
          <a:xfrm>
            <a:off x="1547813" y="4652963"/>
            <a:ext cx="2028825" cy="1285875"/>
            <a:chOff x="975" y="2931"/>
            <a:chExt cx="1278" cy="810"/>
          </a:xfrm>
        </p:grpSpPr>
        <p:sp>
          <p:nvSpPr>
            <p:cNvPr id="86105" name="AutoShape 33"/>
            <p:cNvSpPr>
              <a:spLocks noChangeArrowheads="1"/>
            </p:cNvSpPr>
            <p:nvPr/>
          </p:nvSpPr>
          <p:spPr bwMode="auto">
            <a:xfrm>
              <a:off x="975" y="3203"/>
              <a:ext cx="1104" cy="96"/>
            </a:xfrm>
            <a:prstGeom prst="leftArrow">
              <a:avLst>
                <a:gd name="adj1" fmla="val 50000"/>
                <a:gd name="adj2" fmla="val 28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 sz="2400">
                <a:latin typeface="Calibri" pitchFamily="34" charset="0"/>
              </a:endParaRPr>
            </a:p>
          </p:txBody>
        </p:sp>
        <p:sp>
          <p:nvSpPr>
            <p:cNvPr id="86106" name="Text Box 34"/>
            <p:cNvSpPr txBox="1">
              <a:spLocks noChangeArrowheads="1"/>
            </p:cNvSpPr>
            <p:nvPr/>
          </p:nvSpPr>
          <p:spPr bwMode="auto">
            <a:xfrm>
              <a:off x="1066" y="2931"/>
              <a:ext cx="1187" cy="8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lnSpc>
                  <a:spcPct val="130000"/>
                </a:lnSpc>
              </a:pPr>
              <a:endParaRPr lang="fr-FR" sz="1600" dirty="0">
                <a:latin typeface="Calibri" pitchFamily="34" charset="0"/>
              </a:endParaRPr>
            </a:p>
            <a:p>
              <a:pPr algn="ctr" defTabSz="762000" eaLnBrk="0" hangingPunct="0">
                <a:lnSpc>
                  <a:spcPct val="80000"/>
                </a:lnSpc>
              </a:pPr>
              <a:endParaRPr lang="fr-FR" sz="2400" i="1" dirty="0">
                <a:solidFill>
                  <a:srgbClr val="FF0000"/>
                </a:solidFill>
                <a:latin typeface="Calibri" pitchFamily="34" charset="0"/>
              </a:endParaRPr>
            </a:p>
            <a:p>
              <a:pPr algn="ctr" defTabSz="762000" eaLnBrk="0" hangingPunct="0">
                <a:lnSpc>
                  <a:spcPct val="80000"/>
                </a:lnSpc>
              </a:pPr>
              <a:r>
                <a:rPr lang="fr-FR" sz="2400" b="1" i="1" dirty="0" err="1">
                  <a:solidFill>
                    <a:srgbClr val="FF0000"/>
                  </a:solidFill>
                  <a:latin typeface="Calibri" pitchFamily="34" charset="0"/>
                </a:rPr>
                <a:t>Genetic</a:t>
              </a:r>
              <a:r>
                <a:rPr lang="fr-FR" sz="2400" b="1" i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  <a:p>
              <a:pPr algn="ctr" defTabSz="762000" eaLnBrk="0" hangingPunct="0">
                <a:lnSpc>
                  <a:spcPct val="80000"/>
                </a:lnSpc>
              </a:pPr>
              <a:r>
                <a:rPr lang="fr-FR" sz="2400" b="1" i="1" dirty="0" err="1">
                  <a:solidFill>
                    <a:srgbClr val="FF0000"/>
                  </a:solidFill>
                  <a:latin typeface="Calibri" pitchFamily="34" charset="0"/>
                </a:rPr>
                <a:t>evaluation</a:t>
              </a:r>
              <a:endParaRPr lang="fr-FR" sz="2400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859338" y="2205038"/>
            <a:ext cx="3819525" cy="1417637"/>
            <a:chOff x="3107" y="1368"/>
            <a:chExt cx="2406" cy="893"/>
          </a:xfrm>
        </p:grpSpPr>
        <p:sp>
          <p:nvSpPr>
            <p:cNvPr id="86100" name="Text Box 36"/>
            <p:cNvSpPr txBox="1">
              <a:spLocks noChangeArrowheads="1"/>
            </p:cNvSpPr>
            <p:nvPr/>
          </p:nvSpPr>
          <p:spPr bwMode="auto">
            <a:xfrm>
              <a:off x="4059" y="1368"/>
              <a:ext cx="85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000" b="1">
                  <a:solidFill>
                    <a:srgbClr val="0000FF"/>
                  </a:solidFill>
                  <a:latin typeface="Calibri" pitchFamily="34" charset="0"/>
                </a:rPr>
                <a:t>      « Test »</a:t>
              </a:r>
            </a:p>
          </p:txBody>
        </p:sp>
        <p:sp>
          <p:nvSpPr>
            <p:cNvPr id="86101" name="Rectangle 37"/>
            <p:cNvSpPr>
              <a:spLocks noChangeArrowheads="1"/>
            </p:cNvSpPr>
            <p:nvPr/>
          </p:nvSpPr>
          <p:spPr bwMode="auto">
            <a:xfrm>
              <a:off x="3996" y="1387"/>
              <a:ext cx="115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 sz="2400">
                <a:latin typeface="Calibri" pitchFamily="34" charset="0"/>
              </a:endParaRPr>
            </a:p>
          </p:txBody>
        </p:sp>
        <p:sp>
          <p:nvSpPr>
            <p:cNvPr id="86102" name="Text Box 38"/>
            <p:cNvSpPr txBox="1">
              <a:spLocks noChangeArrowheads="1"/>
            </p:cNvSpPr>
            <p:nvPr/>
          </p:nvSpPr>
          <p:spPr bwMode="auto">
            <a:xfrm>
              <a:off x="4044" y="1582"/>
              <a:ext cx="834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1600">
                  <a:solidFill>
                    <a:srgbClr val="FF0000"/>
                  </a:solidFill>
                  <a:latin typeface="Calibri" pitchFamily="34" charset="0"/>
                </a:rPr>
                <a:t>        Year  n+2</a:t>
              </a:r>
            </a:p>
          </p:txBody>
        </p:sp>
        <p:graphicFrame>
          <p:nvGraphicFramePr>
            <p:cNvPr id="86046" name="Object 39"/>
            <p:cNvGraphicFramePr>
              <a:graphicFrameLocks noChangeAspect="1"/>
            </p:cNvGraphicFramePr>
            <p:nvPr/>
          </p:nvGraphicFramePr>
          <p:xfrm>
            <a:off x="4025" y="1871"/>
            <a:ext cx="48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56" name="Clip" r:id="rId13" imgW="1060560" imgH="862200" progId="">
                    <p:embed/>
                  </p:oleObj>
                </mc:Choice>
                <mc:Fallback>
                  <p:oleObj name="Clip" r:id="rId13" imgW="1060560" imgH="862200" progId="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871"/>
                          <a:ext cx="480" cy="3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103" name="Text Box 40"/>
            <p:cNvSpPr txBox="1">
              <a:spLocks noChangeArrowheads="1"/>
            </p:cNvSpPr>
            <p:nvPr/>
          </p:nvSpPr>
          <p:spPr bwMode="auto">
            <a:xfrm>
              <a:off x="4601" y="1966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>
                  <a:latin typeface="Calibri" pitchFamily="34" charset="0"/>
                </a:rPr>
                <a:t>X</a:t>
              </a:r>
            </a:p>
          </p:txBody>
        </p:sp>
        <p:graphicFrame>
          <p:nvGraphicFramePr>
            <p:cNvPr id="86048" name="Object 41"/>
            <p:cNvGraphicFramePr>
              <a:graphicFrameLocks noChangeAspect="1"/>
            </p:cNvGraphicFramePr>
            <p:nvPr/>
          </p:nvGraphicFramePr>
          <p:xfrm>
            <a:off x="4985" y="1946"/>
            <a:ext cx="528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57" name="Clip" r:id="rId14" imgW="1072080" imgH="639720" progId="">
                    <p:embed/>
                  </p:oleObj>
                </mc:Choice>
                <mc:Fallback>
                  <p:oleObj name="Clip" r:id="rId14" imgW="1072080" imgH="639720" progId="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5" y="1946"/>
                          <a:ext cx="528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104" name="AutoShape 42"/>
            <p:cNvSpPr>
              <a:spLocks noChangeArrowheads="1"/>
            </p:cNvSpPr>
            <p:nvPr/>
          </p:nvSpPr>
          <p:spPr bwMode="auto">
            <a:xfrm>
              <a:off x="3107" y="2069"/>
              <a:ext cx="681" cy="137"/>
            </a:xfrm>
            <a:prstGeom prst="rightArrow">
              <a:avLst>
                <a:gd name="adj1" fmla="val 50000"/>
                <a:gd name="adj2" fmla="val 124270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82550" y="1484313"/>
            <a:ext cx="1943100" cy="4337050"/>
            <a:chOff x="52" y="935"/>
            <a:chExt cx="1224" cy="2732"/>
          </a:xfrm>
        </p:grpSpPr>
        <p:sp>
          <p:nvSpPr>
            <p:cNvPr id="86093" name="Text Box 44"/>
            <p:cNvSpPr txBox="1">
              <a:spLocks noChangeArrowheads="1"/>
            </p:cNvSpPr>
            <p:nvPr/>
          </p:nvSpPr>
          <p:spPr bwMode="auto">
            <a:xfrm>
              <a:off x="127" y="2111"/>
              <a:ext cx="834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 eaLnBrk="0" hangingPunct="0"/>
              <a:r>
                <a:rPr lang="fr-FR" sz="2000" b="1">
                  <a:solidFill>
                    <a:srgbClr val="0000FF"/>
                  </a:solidFill>
                  <a:latin typeface="Calibri" pitchFamily="34" charset="0"/>
                </a:rPr>
                <a:t>« service »</a:t>
              </a:r>
            </a:p>
          </p:txBody>
        </p:sp>
        <p:grpSp>
          <p:nvGrpSpPr>
            <p:cNvPr id="86094" name="Group 36"/>
            <p:cNvGrpSpPr>
              <a:grpSpLocks/>
            </p:cNvGrpSpPr>
            <p:nvPr/>
          </p:nvGrpSpPr>
          <p:grpSpPr bwMode="auto">
            <a:xfrm>
              <a:off x="52" y="935"/>
              <a:ext cx="1224" cy="2732"/>
              <a:chOff x="52" y="935"/>
              <a:chExt cx="1224" cy="2732"/>
            </a:xfrm>
          </p:grpSpPr>
          <p:sp>
            <p:nvSpPr>
              <p:cNvPr id="86095" name="Rectangle 46"/>
              <p:cNvSpPr>
                <a:spLocks noChangeArrowheads="1"/>
              </p:cNvSpPr>
              <p:nvPr/>
            </p:nvSpPr>
            <p:spPr bwMode="auto">
              <a:xfrm>
                <a:off x="158" y="2103"/>
                <a:ext cx="833" cy="4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2400">
                  <a:latin typeface="Calibri" pitchFamily="34" charset="0"/>
                </a:endParaRPr>
              </a:p>
            </p:txBody>
          </p:sp>
          <p:sp>
            <p:nvSpPr>
              <p:cNvPr id="86096" name="Text Box 47"/>
              <p:cNvSpPr txBox="1">
                <a:spLocks noChangeArrowheads="1"/>
              </p:cNvSpPr>
              <p:nvPr/>
            </p:nvSpPr>
            <p:spPr bwMode="auto">
              <a:xfrm>
                <a:off x="52" y="3033"/>
                <a:ext cx="900" cy="63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 eaLnBrk="0" hangingPunct="0"/>
                <a:r>
                  <a:rPr lang="fr-FR" sz="2000">
                    <a:latin typeface="Calibri" pitchFamily="34" charset="0"/>
                  </a:rPr>
                  <a:t>Selection</a:t>
                </a:r>
              </a:p>
              <a:p>
                <a:pPr algn="ctr" defTabSz="762000" eaLnBrk="0" hangingPunct="0"/>
                <a:r>
                  <a:rPr lang="fr-FR" sz="2000">
                    <a:latin typeface="Calibri" pitchFamily="34" charset="0"/>
                  </a:rPr>
                  <a:t>on an </a:t>
                </a:r>
              </a:p>
              <a:p>
                <a:pPr algn="ctr" defTabSz="762000" eaLnBrk="0" hangingPunct="0"/>
                <a:r>
                  <a:rPr lang="fr-FR" sz="2000">
                    <a:latin typeface="Calibri" pitchFamily="34" charset="0"/>
                  </a:rPr>
                  <a:t>global index</a:t>
                </a:r>
              </a:p>
            </p:txBody>
          </p:sp>
          <p:sp>
            <p:nvSpPr>
              <p:cNvPr id="86097" name="AutoShape 48"/>
              <p:cNvSpPr>
                <a:spLocks noChangeArrowheads="1"/>
              </p:cNvSpPr>
              <p:nvPr/>
            </p:nvSpPr>
            <p:spPr bwMode="auto">
              <a:xfrm>
                <a:off x="516" y="2570"/>
                <a:ext cx="96" cy="452"/>
              </a:xfrm>
              <a:prstGeom prst="upArrow">
                <a:avLst>
                  <a:gd name="adj1" fmla="val 50000"/>
                  <a:gd name="adj2" fmla="val 117708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2400">
                  <a:latin typeface="Calibri" pitchFamily="34" charset="0"/>
                </a:endParaRPr>
              </a:p>
            </p:txBody>
          </p:sp>
          <p:sp>
            <p:nvSpPr>
              <p:cNvPr id="86098" name="Text Box 49"/>
              <p:cNvSpPr txBox="1">
                <a:spLocks noChangeArrowheads="1"/>
              </p:cNvSpPr>
              <p:nvPr/>
            </p:nvSpPr>
            <p:spPr bwMode="auto">
              <a:xfrm>
                <a:off x="299" y="2324"/>
                <a:ext cx="57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 eaLnBrk="0" hangingPunct="0"/>
                <a:r>
                  <a:rPr lang="fr-FR" sz="1600" b="1">
                    <a:solidFill>
                      <a:srgbClr val="FF0000"/>
                    </a:solidFill>
                    <a:latin typeface="Calibri" pitchFamily="34" charset="0"/>
                  </a:rPr>
                  <a:t>year n+6</a:t>
                </a:r>
              </a:p>
            </p:txBody>
          </p:sp>
          <p:graphicFrame>
            <p:nvGraphicFramePr>
              <p:cNvPr id="86057" name="Object 51"/>
              <p:cNvGraphicFramePr>
                <a:graphicFrameLocks noChangeAspect="1"/>
              </p:cNvGraphicFramePr>
              <p:nvPr/>
            </p:nvGraphicFramePr>
            <p:xfrm>
              <a:off x="161" y="1125"/>
              <a:ext cx="528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958" name="Clip" r:id="rId15" imgW="1072080" imgH="639720" progId="">
                      <p:embed/>
                    </p:oleObj>
                  </mc:Choice>
                  <mc:Fallback>
                    <p:oleObj name="Clip" r:id="rId15" imgW="1072080" imgH="639720" progId="">
                      <p:embed/>
                      <p:pic>
                        <p:nvPicPr>
                          <p:cNvPr id="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" y="1125"/>
                            <a:ext cx="528" cy="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058" name="Object 52"/>
              <p:cNvGraphicFramePr>
                <a:graphicFrameLocks noChangeAspect="1"/>
              </p:cNvGraphicFramePr>
              <p:nvPr/>
            </p:nvGraphicFramePr>
            <p:xfrm>
              <a:off x="113" y="935"/>
              <a:ext cx="528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959" name="Clip" r:id="rId16" imgW="1072080" imgH="639720" progId="">
                      <p:embed/>
                    </p:oleObj>
                  </mc:Choice>
                  <mc:Fallback>
                    <p:oleObj name="Clip" r:id="rId16" imgW="1072080" imgH="639720" progId="">
                      <p:embed/>
                      <p:pic>
                        <p:nvPicPr>
                          <p:cNvPr id="0" name="Object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3" y="935"/>
                            <a:ext cx="528" cy="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059" name="Object 53"/>
              <p:cNvGraphicFramePr>
                <a:graphicFrameLocks noChangeAspect="1"/>
              </p:cNvGraphicFramePr>
              <p:nvPr/>
            </p:nvGraphicFramePr>
            <p:xfrm>
              <a:off x="689" y="935"/>
              <a:ext cx="528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960" name="Clip" r:id="rId17" imgW="1072080" imgH="639720" progId="">
                      <p:embed/>
                    </p:oleObj>
                  </mc:Choice>
                  <mc:Fallback>
                    <p:oleObj name="Clip" r:id="rId17" imgW="1072080" imgH="639720" progId="">
                      <p:embed/>
                      <p:pic>
                        <p:nvPicPr>
                          <p:cNvPr id="0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9" y="935"/>
                            <a:ext cx="528" cy="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060" name="Object 54"/>
              <p:cNvGraphicFramePr>
                <a:graphicFrameLocks noChangeAspect="1"/>
              </p:cNvGraphicFramePr>
              <p:nvPr/>
            </p:nvGraphicFramePr>
            <p:xfrm>
              <a:off x="689" y="1220"/>
              <a:ext cx="528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961" name="Clip" r:id="rId18" imgW="1072080" imgH="639720" progId="">
                      <p:embed/>
                    </p:oleObj>
                  </mc:Choice>
                  <mc:Fallback>
                    <p:oleObj name="Clip" r:id="rId18" imgW="1072080" imgH="639720" progId="">
                      <p:embed/>
                      <p:pic>
                        <p:nvPicPr>
                          <p:cNvPr id="0" name="Object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9" y="1220"/>
                            <a:ext cx="528" cy="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061" name="Object 55"/>
              <p:cNvGraphicFramePr>
                <a:graphicFrameLocks noChangeAspect="1"/>
              </p:cNvGraphicFramePr>
              <p:nvPr/>
            </p:nvGraphicFramePr>
            <p:xfrm>
              <a:off x="161" y="1410"/>
              <a:ext cx="528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962" name="Clip" r:id="rId19" imgW="1072080" imgH="639720" progId="">
                      <p:embed/>
                    </p:oleObj>
                  </mc:Choice>
                  <mc:Fallback>
                    <p:oleObj name="Clip" r:id="rId19" imgW="1072080" imgH="639720" progId="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" y="1410"/>
                            <a:ext cx="528" cy="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062" name="Object 56"/>
              <p:cNvGraphicFramePr>
                <a:graphicFrameLocks noChangeAspect="1"/>
              </p:cNvGraphicFramePr>
              <p:nvPr/>
            </p:nvGraphicFramePr>
            <p:xfrm>
              <a:off x="297" y="1545"/>
              <a:ext cx="528" cy="3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963" name="Clip" r:id="rId20" imgW="1072080" imgH="639720" progId="">
                      <p:embed/>
                    </p:oleObj>
                  </mc:Choice>
                  <mc:Fallback>
                    <p:oleObj name="Clip" r:id="rId20" imgW="1072080" imgH="639720" progId="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" y="1545"/>
                            <a:ext cx="528" cy="31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063" name="Object 57"/>
              <p:cNvGraphicFramePr>
                <a:graphicFrameLocks noChangeAspect="1"/>
              </p:cNvGraphicFramePr>
              <p:nvPr/>
            </p:nvGraphicFramePr>
            <p:xfrm>
              <a:off x="433" y="1207"/>
              <a:ext cx="528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964" name="Clip" r:id="rId21" imgW="1072080" imgH="639720" progId="">
                      <p:embed/>
                    </p:oleObj>
                  </mc:Choice>
                  <mc:Fallback>
                    <p:oleObj name="Clip" r:id="rId21" imgW="1072080" imgH="639720" progId="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" y="1207"/>
                            <a:ext cx="528" cy="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064" name="Object 58"/>
              <p:cNvGraphicFramePr>
                <a:graphicFrameLocks noChangeAspect="1"/>
              </p:cNvGraphicFramePr>
              <p:nvPr/>
            </p:nvGraphicFramePr>
            <p:xfrm>
              <a:off x="748" y="1474"/>
              <a:ext cx="528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965" name="Clip" r:id="rId22" imgW="1072080" imgH="639720" progId="">
                      <p:embed/>
                    </p:oleObj>
                  </mc:Choice>
                  <mc:Fallback>
                    <p:oleObj name="Clip" r:id="rId22" imgW="1072080" imgH="639720" progId="">
                      <p:embed/>
                      <p:pic>
                        <p:nvPicPr>
                          <p:cNvPr id="0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8" y="1474"/>
                            <a:ext cx="528" cy="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6099" name="AutoShape 59"/>
              <p:cNvSpPr>
                <a:spLocks noChangeArrowheads="1"/>
              </p:cNvSpPr>
              <p:nvPr/>
            </p:nvSpPr>
            <p:spPr bwMode="auto">
              <a:xfrm flipH="1">
                <a:off x="385" y="1752"/>
                <a:ext cx="363" cy="305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2400">
                  <a:latin typeface="Calibri" pitchFamily="34" charset="0"/>
                </a:endParaRPr>
              </a:p>
            </p:txBody>
          </p:sp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6804025" y="3573463"/>
            <a:ext cx="1622425" cy="2344737"/>
            <a:chOff x="4286" y="2251"/>
            <a:chExt cx="1022" cy="1477"/>
          </a:xfrm>
        </p:grpSpPr>
        <p:sp>
          <p:nvSpPr>
            <p:cNvPr id="86091" name="AutoShape 62"/>
            <p:cNvSpPr>
              <a:spLocks noChangeArrowheads="1"/>
            </p:cNvSpPr>
            <p:nvPr/>
          </p:nvSpPr>
          <p:spPr bwMode="auto">
            <a:xfrm>
              <a:off x="4649" y="2251"/>
              <a:ext cx="184" cy="409"/>
            </a:xfrm>
            <a:prstGeom prst="downArrow">
              <a:avLst>
                <a:gd name="adj1" fmla="val 27778"/>
                <a:gd name="adj2" fmla="val 55571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 sz="2400">
                <a:latin typeface="Calibri" pitchFamily="34" charset="0"/>
              </a:endParaRPr>
            </a:p>
          </p:txBody>
        </p:sp>
        <p:graphicFrame>
          <p:nvGraphicFramePr>
            <p:cNvPr id="86068" name="Object 63"/>
            <p:cNvGraphicFramePr>
              <a:graphicFrameLocks noChangeAspect="1"/>
            </p:cNvGraphicFramePr>
            <p:nvPr/>
          </p:nvGraphicFramePr>
          <p:xfrm>
            <a:off x="4286" y="2704"/>
            <a:ext cx="36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66" name="Clip" r:id="rId23" imgW="1072080" imgH="639720" progId="">
                    <p:embed/>
                  </p:oleObj>
                </mc:Choice>
                <mc:Fallback>
                  <p:oleObj name="Clip" r:id="rId23" imgW="1072080" imgH="639720" progId="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" y="2704"/>
                          <a:ext cx="363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92" name="Text Box 64"/>
            <p:cNvSpPr txBox="1">
              <a:spLocks noChangeArrowheads="1"/>
            </p:cNvSpPr>
            <p:nvPr/>
          </p:nvSpPr>
          <p:spPr bwMode="auto">
            <a:xfrm>
              <a:off x="4334" y="3516"/>
              <a:ext cx="974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 eaLnBrk="0" hangingPunct="0"/>
              <a:r>
                <a:rPr lang="fr-FR" sz="1600">
                  <a:latin typeface="Calibri" pitchFamily="34" charset="0"/>
                </a:rPr>
                <a:t>  daughters born</a:t>
              </a:r>
            </a:p>
          </p:txBody>
        </p:sp>
        <p:graphicFrame>
          <p:nvGraphicFramePr>
            <p:cNvPr id="86070" name="Object 65"/>
            <p:cNvGraphicFramePr>
              <a:graphicFrameLocks noChangeAspect="1"/>
            </p:cNvGraphicFramePr>
            <p:nvPr/>
          </p:nvGraphicFramePr>
          <p:xfrm>
            <a:off x="4422" y="2840"/>
            <a:ext cx="36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67" name="Clip" r:id="rId24" imgW="1072080" imgH="639720" progId="">
                    <p:embed/>
                  </p:oleObj>
                </mc:Choice>
                <mc:Fallback>
                  <p:oleObj name="Clip" r:id="rId24" imgW="1072080" imgH="639720" progId="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2840"/>
                          <a:ext cx="363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71" name="Object 66"/>
            <p:cNvGraphicFramePr>
              <a:graphicFrameLocks noChangeAspect="1"/>
            </p:cNvGraphicFramePr>
            <p:nvPr/>
          </p:nvGraphicFramePr>
          <p:xfrm>
            <a:off x="4558" y="2976"/>
            <a:ext cx="36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68" name="Clip" r:id="rId25" imgW="1072080" imgH="639720" progId="">
                    <p:embed/>
                  </p:oleObj>
                </mc:Choice>
                <mc:Fallback>
                  <p:oleObj name="Clip" r:id="rId25" imgW="1072080" imgH="639720" progId="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" y="2976"/>
                          <a:ext cx="363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72" name="Object 67"/>
            <p:cNvGraphicFramePr>
              <a:graphicFrameLocks noChangeAspect="1"/>
            </p:cNvGraphicFramePr>
            <p:nvPr/>
          </p:nvGraphicFramePr>
          <p:xfrm>
            <a:off x="4694" y="3123"/>
            <a:ext cx="36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69" name="Clip" r:id="rId26" imgW="1072080" imgH="639720" progId="">
                    <p:embed/>
                  </p:oleObj>
                </mc:Choice>
                <mc:Fallback>
                  <p:oleObj name="Clip" r:id="rId26" imgW="1072080" imgH="639720" progId="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3123"/>
                          <a:ext cx="363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73" name="Object 68"/>
            <p:cNvGraphicFramePr>
              <a:graphicFrameLocks noChangeAspect="1"/>
            </p:cNvGraphicFramePr>
            <p:nvPr/>
          </p:nvGraphicFramePr>
          <p:xfrm>
            <a:off x="4785" y="2750"/>
            <a:ext cx="36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70" name="Clip" r:id="rId27" imgW="1072080" imgH="639720" progId="">
                    <p:embed/>
                  </p:oleObj>
                </mc:Choice>
                <mc:Fallback>
                  <p:oleObj name="Clip" r:id="rId27" imgW="1072080" imgH="639720" progId="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2750"/>
                          <a:ext cx="363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74" name="Object 69"/>
            <p:cNvGraphicFramePr>
              <a:graphicFrameLocks noChangeAspect="1"/>
            </p:cNvGraphicFramePr>
            <p:nvPr/>
          </p:nvGraphicFramePr>
          <p:xfrm>
            <a:off x="4286" y="3123"/>
            <a:ext cx="36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71" name="Clip" r:id="rId28" imgW="1072080" imgH="639720" progId="">
                    <p:embed/>
                  </p:oleObj>
                </mc:Choice>
                <mc:Fallback>
                  <p:oleObj name="Clip" r:id="rId28" imgW="1072080" imgH="639720" progId="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" y="3123"/>
                          <a:ext cx="363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6086" name="Group 98"/>
          <p:cNvGrpSpPr>
            <a:grpSpLocks/>
          </p:cNvGrpSpPr>
          <p:nvPr/>
        </p:nvGrpSpPr>
        <p:grpSpPr bwMode="auto">
          <a:xfrm>
            <a:off x="1547813" y="1268413"/>
            <a:ext cx="4032250" cy="1728787"/>
            <a:chOff x="975" y="799"/>
            <a:chExt cx="2540" cy="1089"/>
          </a:xfrm>
        </p:grpSpPr>
        <p:sp>
          <p:nvSpPr>
            <p:cNvPr id="86089" name="AutoShape 71"/>
            <p:cNvSpPr>
              <a:spLocks noChangeArrowheads="1"/>
            </p:cNvSpPr>
            <p:nvPr/>
          </p:nvSpPr>
          <p:spPr bwMode="auto">
            <a:xfrm rot="3213697">
              <a:off x="1308" y="1419"/>
              <a:ext cx="136" cy="802"/>
            </a:xfrm>
            <a:prstGeom prst="upArrow">
              <a:avLst>
                <a:gd name="adj1" fmla="val 53222"/>
                <a:gd name="adj2" fmla="val 113163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762000" eaLnBrk="0" hangingPunct="0"/>
              <a:endParaRPr lang="en-GB" sz="24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86090" name="AutoShape 72"/>
            <p:cNvSpPr>
              <a:spLocks noChangeArrowheads="1"/>
            </p:cNvSpPr>
            <p:nvPr/>
          </p:nvSpPr>
          <p:spPr bwMode="auto">
            <a:xfrm>
              <a:off x="1338" y="799"/>
              <a:ext cx="2177" cy="182"/>
            </a:xfrm>
            <a:prstGeom prst="curvedDownArrow">
              <a:avLst>
                <a:gd name="adj1" fmla="val 76698"/>
                <a:gd name="adj2" fmla="val 315929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400">
                <a:latin typeface="Calibri" pitchFamily="34" charset="0"/>
              </a:endParaRPr>
            </a:p>
          </p:txBody>
        </p:sp>
      </p:grp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60363" y="2965450"/>
            <a:ext cx="4572000" cy="5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80000"/>
              </a:lnSpc>
            </a:pPr>
            <a:r>
              <a:rPr lang="fr-FR" b="1" i="1" dirty="0" err="1">
                <a:solidFill>
                  <a:srgbClr val="FF0000"/>
                </a:solidFill>
                <a:latin typeface="Calibri" pitchFamily="34" charset="0"/>
              </a:rPr>
              <a:t>Genetic</a:t>
            </a:r>
            <a:endParaRPr lang="fr-FR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 defTabSz="762000" eaLnBrk="0" hangingPunct="0">
              <a:lnSpc>
                <a:spcPct val="80000"/>
              </a:lnSpc>
            </a:pPr>
            <a:r>
              <a:rPr lang="fr-FR" b="1" i="1" dirty="0" err="1" smtClean="0">
                <a:solidFill>
                  <a:srgbClr val="FF0000"/>
                </a:solidFill>
                <a:latin typeface="Calibri" pitchFamily="34" charset="0"/>
              </a:rPr>
              <a:t>evaluation</a:t>
            </a:r>
            <a:endParaRPr lang="fr-FR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6088" name="Rectangle 62"/>
          <p:cNvSpPr>
            <a:spLocks noChangeArrowheads="1"/>
          </p:cNvSpPr>
          <p:nvPr/>
        </p:nvSpPr>
        <p:spPr bwMode="auto">
          <a:xfrm>
            <a:off x="1476375" y="765175"/>
            <a:ext cx="4572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80000"/>
              </a:lnSpc>
            </a:pPr>
            <a:r>
              <a:rPr lang="fr-FR" b="1" i="1">
                <a:solidFill>
                  <a:srgbClr val="FF0000"/>
                </a:solidFill>
                <a:latin typeface="Calibri" pitchFamily="34" charset="0"/>
              </a:rPr>
              <a:t>Genetic</a:t>
            </a:r>
          </a:p>
          <a:p>
            <a:pPr algn="ctr" defTabSz="762000" eaLnBrk="0" hangingPunct="0">
              <a:lnSpc>
                <a:spcPct val="80000"/>
              </a:lnSpc>
            </a:pPr>
            <a:r>
              <a:rPr lang="fr-FR" b="1" i="1">
                <a:solidFill>
                  <a:srgbClr val="FF0000"/>
                </a:solidFill>
                <a:latin typeface="Calibri" pitchFamily="34" charset="0"/>
              </a:rPr>
              <a:t>evaluation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ZoneTexte 3"/>
          <p:cNvSpPr txBox="1">
            <a:spLocks noChangeArrowheads="1"/>
          </p:cNvSpPr>
          <p:nvPr/>
        </p:nvSpPr>
        <p:spPr bwMode="auto">
          <a:xfrm>
            <a:off x="144463" y="1003300"/>
            <a:ext cx="87487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The traits of </a:t>
            </a:r>
            <a:r>
              <a:rPr lang="fr-FR" sz="2400" dirty="0" err="1">
                <a:latin typeface="Calibri" pitchFamily="34" charset="0"/>
              </a:rPr>
              <a:t>interest</a:t>
            </a:r>
            <a:r>
              <a:rPr lang="fr-FR" sz="2400" dirty="0">
                <a:latin typeface="Calibri" pitchFamily="34" charset="0"/>
              </a:rPr>
              <a:t> are </a:t>
            </a:r>
            <a:r>
              <a:rPr lang="fr-FR" sz="2400" dirty="0" err="1">
                <a:latin typeface="Calibri" pitchFamily="34" charset="0"/>
              </a:rPr>
              <a:t>often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complex</a:t>
            </a:r>
            <a:r>
              <a:rPr lang="fr-FR" sz="2400" dirty="0">
                <a:latin typeface="Calibri" pitchFamily="34" charset="0"/>
              </a:rPr>
              <a:t> traits </a:t>
            </a:r>
            <a:r>
              <a:rPr lang="fr-FR" sz="2400" dirty="0" err="1">
                <a:latin typeface="Calibri" pitchFamily="34" charset="0"/>
              </a:rPr>
              <a:t>under</a:t>
            </a:r>
            <a:r>
              <a:rPr lang="fr-FR" sz="2400" dirty="0">
                <a:latin typeface="Calibri" pitchFamily="34" charset="0"/>
              </a:rPr>
              <a:t> the influence of </a:t>
            </a:r>
            <a:r>
              <a:rPr lang="fr-FR" sz="2400" b="1" dirty="0" err="1">
                <a:latin typeface="Calibri" pitchFamily="34" charset="0"/>
              </a:rPr>
              <a:t>genetic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effects</a:t>
            </a:r>
            <a:r>
              <a:rPr lang="fr-FR" sz="2400" dirty="0">
                <a:latin typeface="Calibri" pitchFamily="34" charset="0"/>
              </a:rPr>
              <a:t> and </a:t>
            </a:r>
            <a:r>
              <a:rPr lang="fr-FR" sz="2400" b="1" dirty="0" err="1">
                <a:latin typeface="Calibri" pitchFamily="34" charset="0"/>
              </a:rPr>
              <a:t>environmental</a:t>
            </a:r>
            <a:r>
              <a:rPr lang="fr-FR" sz="2400" b="1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effects</a:t>
            </a:r>
            <a:endParaRPr lang="fr-FR" sz="2400" dirty="0">
              <a:latin typeface="Calibri" pitchFamily="34" charset="0"/>
            </a:endParaRPr>
          </a:p>
          <a:p>
            <a:endParaRPr lang="fr-FR" sz="1000" dirty="0">
              <a:latin typeface="Calibri" pitchFamily="34" charset="0"/>
            </a:endParaRPr>
          </a:p>
          <a:p>
            <a:r>
              <a:rPr lang="fr-FR" sz="2400" dirty="0">
                <a:latin typeface="Calibri" pitchFamily="34" charset="0"/>
              </a:rPr>
              <a:t>The </a:t>
            </a:r>
            <a:r>
              <a:rPr lang="fr-FR" sz="2400" b="1" dirty="0" err="1">
                <a:latin typeface="Calibri" pitchFamily="34" charset="0"/>
              </a:rPr>
              <a:t>phenotype</a:t>
            </a:r>
            <a:r>
              <a:rPr lang="fr-FR" sz="2400" dirty="0">
                <a:latin typeface="Calibri" pitchFamily="34" charset="0"/>
              </a:rPr>
              <a:t> (= the </a:t>
            </a:r>
            <a:r>
              <a:rPr lang="fr-FR" sz="2400" dirty="0" err="1">
                <a:latin typeface="Calibri" pitchFamily="34" charset="0"/>
              </a:rPr>
              <a:t>measure</a:t>
            </a:r>
            <a:r>
              <a:rPr lang="fr-FR" sz="2400" dirty="0">
                <a:latin typeface="Calibri" pitchFamily="34" charset="0"/>
              </a:rPr>
              <a:t> of a trait) </a:t>
            </a:r>
            <a:r>
              <a:rPr lang="fr-FR" sz="2400" dirty="0" err="1">
                <a:latin typeface="Calibri" pitchFamily="34" charset="0"/>
              </a:rPr>
              <a:t>is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misleading</a:t>
            </a:r>
            <a:r>
              <a:rPr lang="fr-FR" sz="2400" dirty="0">
                <a:latin typeface="Calibri" pitchFamily="34" charset="0"/>
              </a:rPr>
              <a:t> : for </a:t>
            </a:r>
            <a:r>
              <a:rPr lang="fr-FR" sz="2400" dirty="0" err="1">
                <a:latin typeface="Calibri" pitchFamily="34" charset="0"/>
              </a:rPr>
              <a:t>example</a:t>
            </a:r>
            <a:r>
              <a:rPr lang="fr-FR" sz="2400" dirty="0">
                <a:latin typeface="Calibri" pitchFamily="34" charset="0"/>
              </a:rPr>
              <a:t>,  </a:t>
            </a:r>
            <a:r>
              <a:rPr lang="fr-FR" sz="2400" dirty="0" err="1">
                <a:latin typeface="Calibri" pitchFamily="34" charset="0"/>
              </a:rPr>
              <a:t>it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depends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strongly</a:t>
            </a:r>
            <a:r>
              <a:rPr lang="fr-FR" sz="2400" dirty="0">
                <a:latin typeface="Calibri" pitchFamily="34" charset="0"/>
              </a:rPr>
              <a:t> on the management of the </a:t>
            </a:r>
            <a:r>
              <a:rPr lang="fr-FR" sz="2400" dirty="0" err="1">
                <a:latin typeface="Calibri" pitchFamily="34" charset="0"/>
              </a:rPr>
              <a:t>herd</a:t>
            </a:r>
            <a:r>
              <a:rPr lang="fr-FR" sz="2400" dirty="0">
                <a:latin typeface="Calibri" pitchFamily="34" charset="0"/>
              </a:rPr>
              <a:t>.</a:t>
            </a:r>
          </a:p>
          <a:p>
            <a:endParaRPr lang="fr-FR" sz="800" dirty="0">
              <a:latin typeface="Calibri" pitchFamily="34" charset="0"/>
            </a:endParaRPr>
          </a:p>
          <a:p>
            <a:r>
              <a:rPr lang="fr-FR" sz="2400" dirty="0" err="1" smtClean="0">
                <a:latin typeface="Calibri" pitchFamily="34" charset="0"/>
              </a:rPr>
              <a:t>We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want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</a:rPr>
              <a:t>to </a:t>
            </a:r>
            <a:r>
              <a:rPr lang="fr-FR" sz="2400" dirty="0" err="1">
                <a:latin typeface="Calibri" pitchFamily="34" charset="0"/>
              </a:rPr>
              <a:t>avoid</a:t>
            </a:r>
            <a:r>
              <a:rPr lang="fr-FR" sz="2400" dirty="0">
                <a:latin typeface="Calibri" pitchFamily="34" charset="0"/>
              </a:rPr>
              <a:t> a confusion </a:t>
            </a:r>
            <a:r>
              <a:rPr lang="fr-FR" sz="2400" dirty="0" err="1">
                <a:latin typeface="Calibri" pitchFamily="34" charset="0"/>
              </a:rPr>
              <a:t>between</a:t>
            </a:r>
            <a:r>
              <a:rPr lang="fr-FR" sz="2400" dirty="0">
                <a:latin typeface="Calibri" pitchFamily="34" charset="0"/>
              </a:rPr>
              <a:t>  the </a:t>
            </a:r>
            <a:r>
              <a:rPr lang="fr-FR" sz="2400" b="1" dirty="0" err="1">
                <a:latin typeface="Calibri" pitchFamily="34" charset="0"/>
              </a:rPr>
              <a:t>genetic</a:t>
            </a:r>
            <a:r>
              <a:rPr lang="fr-FR" sz="2400" b="1" dirty="0">
                <a:latin typeface="Calibri" pitchFamily="34" charset="0"/>
              </a:rPr>
              <a:t> value </a:t>
            </a:r>
            <a:r>
              <a:rPr lang="fr-FR" sz="2400" dirty="0">
                <a:latin typeface="Calibri" pitchFamily="34" charset="0"/>
              </a:rPr>
              <a:t>and the </a:t>
            </a:r>
            <a:r>
              <a:rPr lang="fr-FR" sz="2400" b="1" dirty="0" err="1">
                <a:latin typeface="Calibri" pitchFamily="34" charset="0"/>
              </a:rPr>
              <a:t>phenotype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</a:rPr>
              <a:t>influenced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</a:rPr>
              <a:t>by the </a:t>
            </a:r>
            <a:r>
              <a:rPr lang="fr-FR" sz="2400" dirty="0" err="1">
                <a:latin typeface="Calibri" pitchFamily="34" charset="0"/>
              </a:rPr>
              <a:t>environment</a:t>
            </a:r>
            <a:r>
              <a:rPr lang="fr-FR" sz="2400" dirty="0">
                <a:latin typeface="Calibri" pitchFamily="34" charset="0"/>
              </a:rPr>
              <a:t> </a:t>
            </a:r>
          </a:p>
          <a:p>
            <a:pPr algn="ctr"/>
            <a:endParaRPr lang="fr-FR" sz="2400" dirty="0">
              <a:latin typeface="Calibri" pitchFamily="34" charset="0"/>
            </a:endParaRPr>
          </a:p>
          <a:p>
            <a:endParaRPr lang="fr-FR" sz="2400" dirty="0">
              <a:latin typeface="Calibri" pitchFamily="34" charset="0"/>
            </a:endParaRP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88066" name="Rectangle 5"/>
          <p:cNvSpPr>
            <a:spLocks noChangeArrowheads="1"/>
          </p:cNvSpPr>
          <p:nvPr/>
        </p:nvSpPr>
        <p:spPr bwMode="auto">
          <a:xfrm>
            <a:off x="2339975" y="333375"/>
            <a:ext cx="5218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rgbClr val="6F9D20"/>
                </a:solidFill>
                <a:latin typeface="Calibri" pitchFamily="34" charset="0"/>
              </a:rPr>
              <a:t>Genetics and environment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388" y="3378200"/>
            <a:ext cx="8964612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fr-FR" sz="2400" dirty="0">
              <a:latin typeface="Calibri" pitchFamily="34" charset="0"/>
            </a:endParaRPr>
          </a:p>
          <a:p>
            <a:r>
              <a:rPr lang="fr-FR" sz="2000" dirty="0" err="1">
                <a:latin typeface="Calibri" pitchFamily="34" charset="0"/>
              </a:rPr>
              <a:t>Example</a:t>
            </a:r>
            <a:r>
              <a:rPr lang="fr-FR" sz="2000" dirty="0">
                <a:latin typeface="Calibri" pitchFamily="34" charset="0"/>
              </a:rPr>
              <a:t> : </a:t>
            </a:r>
          </a:p>
          <a:p>
            <a:r>
              <a:rPr lang="fr-FR" sz="2000" b="1" dirty="0" err="1">
                <a:latin typeface="Calibri" pitchFamily="34" charset="0"/>
              </a:rPr>
              <a:t>cow</a:t>
            </a:r>
            <a:r>
              <a:rPr lang="fr-FR" sz="2000" b="1" dirty="0">
                <a:latin typeface="Calibri" pitchFamily="34" charset="0"/>
              </a:rPr>
              <a:t> A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produces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b="1" dirty="0">
                <a:latin typeface="Calibri" pitchFamily="34" charset="0"/>
              </a:rPr>
              <a:t>3</a:t>
            </a:r>
            <a:r>
              <a:rPr lang="fr-FR" sz="2000" b="1" dirty="0" smtClean="0">
                <a:latin typeface="Calibri" pitchFamily="34" charset="0"/>
              </a:rPr>
              <a:t>000 </a:t>
            </a:r>
            <a:r>
              <a:rPr lang="fr-FR" sz="2000" b="1" dirty="0">
                <a:latin typeface="Calibri" pitchFamily="34" charset="0"/>
              </a:rPr>
              <a:t>kg </a:t>
            </a:r>
            <a:r>
              <a:rPr lang="fr-FR" sz="2000" dirty="0">
                <a:latin typeface="Calibri" pitchFamily="34" charset="0"/>
              </a:rPr>
              <a:t>of </a:t>
            </a:r>
            <a:r>
              <a:rPr lang="fr-FR" sz="2000" dirty="0" err="1">
                <a:latin typeface="Calibri" pitchFamily="34" charset="0"/>
              </a:rPr>
              <a:t>milk</a:t>
            </a:r>
            <a:r>
              <a:rPr lang="fr-FR" sz="2000" dirty="0">
                <a:latin typeface="Calibri" pitchFamily="34" charset="0"/>
              </a:rPr>
              <a:t> in a </a:t>
            </a:r>
            <a:r>
              <a:rPr lang="fr-FR" sz="2000" b="1" dirty="0" err="1">
                <a:latin typeface="Calibri" pitchFamily="34" charset="0"/>
              </a:rPr>
              <a:t>herd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with</a:t>
            </a:r>
            <a:r>
              <a:rPr lang="fr-FR" sz="2000" dirty="0">
                <a:latin typeface="Calibri" pitchFamily="34" charset="0"/>
              </a:rPr>
              <a:t> a </a:t>
            </a:r>
            <a:r>
              <a:rPr lang="fr-FR" sz="2000" dirty="0" err="1">
                <a:latin typeface="Calibri" pitchFamily="34" charset="0"/>
              </a:rPr>
              <a:t>herd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average</a:t>
            </a:r>
            <a:r>
              <a:rPr lang="fr-FR" sz="2000" dirty="0">
                <a:latin typeface="Calibri" pitchFamily="34" charset="0"/>
              </a:rPr>
              <a:t> of </a:t>
            </a:r>
            <a:r>
              <a:rPr lang="fr-FR" sz="2000" b="1" dirty="0" smtClean="0">
                <a:latin typeface="Calibri" pitchFamily="34" charset="0"/>
              </a:rPr>
              <a:t>4000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b="1" dirty="0">
                <a:latin typeface="Calibri" pitchFamily="34" charset="0"/>
              </a:rPr>
              <a:t>kg</a:t>
            </a:r>
          </a:p>
          <a:p>
            <a:r>
              <a:rPr lang="fr-FR" sz="2000" b="1" dirty="0" err="1">
                <a:latin typeface="Calibri" pitchFamily="34" charset="0"/>
              </a:rPr>
              <a:t>cow</a:t>
            </a:r>
            <a:r>
              <a:rPr lang="fr-FR" sz="2000" b="1" dirty="0">
                <a:latin typeface="Calibri" pitchFamily="34" charset="0"/>
              </a:rPr>
              <a:t> B</a:t>
            </a:r>
            <a:r>
              <a:rPr lang="fr-FR" sz="2000" dirty="0">
                <a:latin typeface="Calibri" pitchFamily="34" charset="0"/>
              </a:rPr>
              <a:t>, </a:t>
            </a:r>
            <a:r>
              <a:rPr lang="fr-FR" sz="2000" dirty="0" err="1">
                <a:latin typeface="Calibri" pitchFamily="34" charset="0"/>
              </a:rPr>
              <a:t>from</a:t>
            </a:r>
            <a:r>
              <a:rPr lang="fr-FR" sz="2000" dirty="0">
                <a:latin typeface="Calibri" pitchFamily="34" charset="0"/>
              </a:rPr>
              <a:t> the </a:t>
            </a:r>
            <a:r>
              <a:rPr lang="fr-FR" sz="2000" dirty="0" err="1">
                <a:latin typeface="Calibri" pitchFamily="34" charset="0"/>
              </a:rPr>
              <a:t>same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breed</a:t>
            </a:r>
            <a:r>
              <a:rPr lang="fr-FR" sz="2000" dirty="0">
                <a:latin typeface="Calibri" pitchFamily="34" charset="0"/>
              </a:rPr>
              <a:t>, </a:t>
            </a:r>
            <a:r>
              <a:rPr lang="fr-FR" sz="2000" dirty="0" err="1">
                <a:latin typeface="Calibri" pitchFamily="34" charset="0"/>
              </a:rPr>
              <a:t>produces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b="1" dirty="0" smtClean="0">
                <a:latin typeface="Calibri" pitchFamily="34" charset="0"/>
              </a:rPr>
              <a:t>2500 </a:t>
            </a:r>
            <a:r>
              <a:rPr lang="fr-FR" sz="2000" b="1" dirty="0">
                <a:latin typeface="Calibri" pitchFamily="34" charset="0"/>
              </a:rPr>
              <a:t>kg </a:t>
            </a:r>
            <a:r>
              <a:rPr lang="fr-FR" sz="2000" dirty="0">
                <a:latin typeface="Calibri" pitchFamily="34" charset="0"/>
              </a:rPr>
              <a:t>of </a:t>
            </a:r>
            <a:r>
              <a:rPr lang="fr-FR" sz="2000" dirty="0" err="1">
                <a:latin typeface="Calibri" pitchFamily="34" charset="0"/>
              </a:rPr>
              <a:t>milk</a:t>
            </a:r>
            <a:r>
              <a:rPr lang="fr-FR" sz="2000" dirty="0">
                <a:latin typeface="Calibri" pitchFamily="34" charset="0"/>
              </a:rPr>
              <a:t> </a:t>
            </a:r>
            <a:endParaRPr lang="fr-FR" sz="2000" dirty="0" smtClean="0">
              <a:latin typeface="Calibri" pitchFamily="34" charset="0"/>
            </a:endParaRPr>
          </a:p>
          <a:p>
            <a:r>
              <a:rPr lang="fr-FR" sz="2000" dirty="0">
                <a:latin typeface="Calibri" pitchFamily="34" charset="0"/>
              </a:rPr>
              <a:t>	</a:t>
            </a:r>
            <a:r>
              <a:rPr lang="fr-FR" sz="2000" dirty="0" smtClean="0">
                <a:latin typeface="Calibri" pitchFamily="34" charset="0"/>
              </a:rPr>
              <a:t>		         in </a:t>
            </a:r>
            <a:r>
              <a:rPr lang="fr-FR" sz="2000" dirty="0">
                <a:latin typeface="Calibri" pitchFamily="34" charset="0"/>
              </a:rPr>
              <a:t>a </a:t>
            </a:r>
            <a:r>
              <a:rPr lang="fr-FR" sz="2000" b="1" dirty="0" err="1">
                <a:latin typeface="Calibri" pitchFamily="34" charset="0"/>
              </a:rPr>
              <a:t>herd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with</a:t>
            </a:r>
            <a:r>
              <a:rPr lang="fr-FR" sz="2000" dirty="0">
                <a:latin typeface="Calibri" pitchFamily="34" charset="0"/>
              </a:rPr>
              <a:t> a </a:t>
            </a:r>
            <a:r>
              <a:rPr lang="fr-FR" sz="2000" dirty="0" err="1">
                <a:latin typeface="Calibri" pitchFamily="34" charset="0"/>
              </a:rPr>
              <a:t>herd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average</a:t>
            </a:r>
            <a:r>
              <a:rPr lang="fr-FR" sz="2000" dirty="0">
                <a:latin typeface="Calibri" pitchFamily="34" charset="0"/>
              </a:rPr>
              <a:t> of </a:t>
            </a:r>
            <a:r>
              <a:rPr lang="fr-FR" sz="2000" b="1" dirty="0" smtClean="0">
                <a:latin typeface="Calibri" pitchFamily="34" charset="0"/>
              </a:rPr>
              <a:t>2000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b="1" dirty="0" smtClean="0">
                <a:latin typeface="Calibri" pitchFamily="34" charset="0"/>
              </a:rPr>
              <a:t>kg</a:t>
            </a:r>
          </a:p>
          <a:p>
            <a:endParaRPr lang="fr-FR" sz="2000" b="1" dirty="0">
              <a:latin typeface="Calibri" pitchFamily="34" charset="0"/>
            </a:endParaRPr>
          </a:p>
          <a:p>
            <a:r>
              <a:rPr lang="fr-FR" sz="2000" dirty="0" err="1">
                <a:latin typeface="Calibri" pitchFamily="34" charset="0"/>
              </a:rPr>
              <a:t>Which</a:t>
            </a:r>
            <a:r>
              <a:rPr lang="fr-FR" sz="2000" dirty="0">
                <a:latin typeface="Calibri" pitchFamily="34" charset="0"/>
              </a:rPr>
              <a:t> one has the </a:t>
            </a:r>
            <a:r>
              <a:rPr lang="fr-FR" sz="2000" dirty="0" err="1">
                <a:latin typeface="Calibri" pitchFamily="34" charset="0"/>
              </a:rPr>
              <a:t>highest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genetic</a:t>
            </a:r>
            <a:r>
              <a:rPr lang="fr-FR" sz="2000" dirty="0">
                <a:latin typeface="Calibri" pitchFamily="34" charset="0"/>
              </a:rPr>
              <a:t> value for production?</a:t>
            </a:r>
          </a:p>
          <a:p>
            <a:endParaRPr lang="fr-FR" sz="2400" dirty="0">
              <a:latin typeface="Calibri" pitchFamily="34" charset="0"/>
            </a:endParaRP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dirty="0"/>
          </a:p>
          <a:p>
            <a:r>
              <a:rPr lang="fr-FR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ZoneTexte 3"/>
          <p:cNvSpPr txBox="1">
            <a:spLocks noChangeArrowheads="1"/>
          </p:cNvSpPr>
          <p:nvPr/>
        </p:nvSpPr>
        <p:spPr bwMode="auto">
          <a:xfrm>
            <a:off x="395288" y="1628775"/>
            <a:ext cx="22320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Calibri" pitchFamily="34" charset="0"/>
              </a:rPr>
              <a:t>Data</a:t>
            </a:r>
            <a:r>
              <a:rPr lang="fr-FR" sz="2400">
                <a:latin typeface="Calibri" pitchFamily="34" charset="0"/>
              </a:rPr>
              <a:t> :</a:t>
            </a:r>
          </a:p>
          <a:p>
            <a:pPr>
              <a:buFontTx/>
              <a:buChar char="-"/>
            </a:pPr>
            <a:r>
              <a:rPr lang="fr-FR" sz="2400">
                <a:latin typeface="Calibri" pitchFamily="34" charset="0"/>
              </a:rPr>
              <a:t> </a:t>
            </a:r>
            <a:r>
              <a:rPr lang="fr-FR" sz="2400" u="sng">
                <a:latin typeface="Calibri" pitchFamily="34" charset="0"/>
              </a:rPr>
              <a:t>Phenotypes</a:t>
            </a:r>
            <a:r>
              <a:rPr lang="fr-FR" sz="2400">
                <a:latin typeface="Calibri" pitchFamily="34" charset="0"/>
              </a:rPr>
              <a:t> (mesure of a trait, P)</a:t>
            </a:r>
          </a:p>
          <a:p>
            <a:pPr>
              <a:buFontTx/>
              <a:buChar char="-"/>
            </a:pPr>
            <a:r>
              <a:rPr lang="fr-FR" sz="2400">
                <a:latin typeface="Calibri" pitchFamily="34" charset="0"/>
              </a:rPr>
              <a:t> environment (herd, season, age… )</a:t>
            </a:r>
          </a:p>
          <a:p>
            <a:pPr>
              <a:buFontTx/>
              <a:buChar char="-"/>
            </a:pPr>
            <a:r>
              <a:rPr lang="fr-FR" sz="2400">
                <a:latin typeface="Calibri" pitchFamily="34" charset="0"/>
              </a:rPr>
              <a:t> </a:t>
            </a:r>
            <a:r>
              <a:rPr lang="fr-FR" sz="2400" u="sng">
                <a:latin typeface="Calibri" pitchFamily="34" charset="0"/>
              </a:rPr>
              <a:t>Pedigree</a:t>
            </a:r>
          </a:p>
          <a:p>
            <a:pPr>
              <a:buFontTx/>
              <a:buChar char="-"/>
            </a:pPr>
            <a:endParaRPr lang="fr-FR" sz="2400">
              <a:latin typeface="Calibri" pitchFamily="34" charset="0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2339975" y="333375"/>
            <a:ext cx="3768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rgbClr val="6F9D20"/>
                </a:solidFill>
                <a:latin typeface="Calibri" pitchFamily="34" charset="0"/>
              </a:rPr>
              <a:t>Genetic evaluation</a:t>
            </a:r>
          </a:p>
        </p:txBody>
      </p:sp>
      <p:sp>
        <p:nvSpPr>
          <p:cNvPr id="254981" name="ZoneTexte 5"/>
          <p:cNvSpPr txBox="1">
            <a:spLocks noChangeArrowheads="1"/>
          </p:cNvSpPr>
          <p:nvPr/>
        </p:nvSpPr>
        <p:spPr bwMode="auto">
          <a:xfrm>
            <a:off x="3203575" y="1557338"/>
            <a:ext cx="26638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err="1">
                <a:latin typeface="Calibri" pitchFamily="34" charset="0"/>
              </a:rPr>
              <a:t>Models</a:t>
            </a:r>
            <a:r>
              <a:rPr lang="fr-FR" sz="2400" dirty="0"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fr-FR" sz="2400" dirty="0">
                <a:latin typeface="Calibri" pitchFamily="34" charset="0"/>
              </a:rPr>
              <a:t> Description of the data</a:t>
            </a:r>
          </a:p>
          <a:p>
            <a:r>
              <a:rPr lang="fr-FR" sz="2400" dirty="0">
                <a:latin typeface="Calibri" pitchFamily="34" charset="0"/>
              </a:rPr>
              <a:t>P = a + M + e</a:t>
            </a:r>
          </a:p>
          <a:p>
            <a:endParaRPr lang="fr-FR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Genetic</a:t>
            </a:r>
            <a:r>
              <a:rPr lang="fr-FR" sz="2400" dirty="0">
                <a:latin typeface="Calibri" pitchFamily="34" charset="0"/>
              </a:rPr>
              <a:t> model of « transmission » of </a:t>
            </a:r>
            <a:r>
              <a:rPr lang="fr-FR" sz="2400" dirty="0" smtClean="0">
                <a:latin typeface="Calibri" pitchFamily="34" charset="0"/>
              </a:rPr>
              <a:t>    </a:t>
            </a:r>
          </a:p>
          <a:p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</a:rPr>
              <a:t>      </a:t>
            </a:r>
            <a:r>
              <a:rPr lang="fr-FR" sz="2400" dirty="0" err="1" smtClean="0">
                <a:latin typeface="Calibri" pitchFamily="34" charset="0"/>
              </a:rPr>
              <a:t>genetic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</a:rPr>
              <a:t>value</a:t>
            </a:r>
          </a:p>
          <a:p>
            <a:pPr>
              <a:buFontTx/>
              <a:buChar char="-"/>
            </a:pPr>
            <a:endParaRPr lang="fr-FR" sz="24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fr-FR" sz="24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ChangeArrowheads="1"/>
              </p:cNvSpPr>
              <p:nvPr/>
            </p:nvSpPr>
            <p:spPr bwMode="auto">
              <a:xfrm>
                <a:off x="6480175" y="2420938"/>
                <a:ext cx="2663825" cy="2318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400" b="1" dirty="0" smtClean="0">
                    <a:latin typeface="Calibri" pitchFamily="34" charset="0"/>
                  </a:rPr>
                  <a:t>Results</a:t>
                </a:r>
                <a:r>
                  <a:rPr lang="fr-FR" sz="2400" dirty="0">
                    <a:latin typeface="Calibri" pitchFamily="34" charset="0"/>
                  </a:rPr>
                  <a:t>:</a:t>
                </a:r>
              </a:p>
              <a:p>
                <a:endParaRPr lang="fr-FR" sz="2400" dirty="0">
                  <a:latin typeface="Calibri" pitchFamily="34" charset="0"/>
                </a:endParaRPr>
              </a:p>
              <a:p>
                <a:pPr>
                  <a:buFontTx/>
                  <a:buChar char="-"/>
                </a:pPr>
                <a:r>
                  <a:rPr lang="fr-FR" sz="2400" dirty="0">
                    <a:latin typeface="Calibri" pitchFamily="34" charset="0"/>
                  </a:rPr>
                  <a:t> EBV:  </a:t>
                </a:r>
                <a:r>
                  <a:rPr lang="fr-FR" sz="2400" b="1" dirty="0">
                    <a:solidFill>
                      <a:srgbClr val="FF0000"/>
                    </a:solidFill>
                    <a:latin typeface="Calibri" pitchFamily="34" charset="0"/>
                  </a:rPr>
                  <a:t>â</a:t>
                </a:r>
              </a:p>
              <a:p>
                <a:pPr>
                  <a:buFontTx/>
                  <a:buChar char="-"/>
                </a:pPr>
                <a:endParaRPr lang="fr-FR" sz="2400" dirty="0">
                  <a:latin typeface="Calibri" pitchFamily="34" charset="0"/>
                </a:endParaRPr>
              </a:p>
              <a:p>
                <a:pPr>
                  <a:buFontTx/>
                  <a:buChar char="-"/>
                </a:pPr>
                <a:r>
                  <a:rPr lang="fr-FR" sz="2400" dirty="0">
                    <a:latin typeface="Calibri" pitchFamily="34" charset="0"/>
                  </a:rPr>
                  <a:t> </a:t>
                </a:r>
                <a:r>
                  <a:rPr lang="fr-FR" sz="2400" dirty="0" err="1" smtClean="0">
                    <a:latin typeface="Calibri" pitchFamily="34" charset="0"/>
                  </a:rPr>
                  <a:t>estimate</a:t>
                </a:r>
                <a:r>
                  <a:rPr lang="fr-FR" sz="2400" dirty="0" smtClean="0">
                    <a:latin typeface="Calibri" pitchFamily="34" charset="0"/>
                  </a:rPr>
                  <a:t> of </a:t>
                </a:r>
                <a:r>
                  <a:rPr lang="fr-FR" sz="2400" dirty="0" err="1" smtClean="0">
                    <a:latin typeface="Calibri" pitchFamily="34" charset="0"/>
                  </a:rPr>
                  <a:t>other</a:t>
                </a:r>
                <a:r>
                  <a:rPr lang="fr-FR" sz="2400" dirty="0" smtClean="0">
                    <a:latin typeface="Calibri" pitchFamily="34" charset="0"/>
                  </a:rPr>
                  <a:t>      </a:t>
                </a:r>
              </a:p>
              <a:p>
                <a:r>
                  <a:rPr lang="fr-FR" sz="2400" dirty="0" smtClean="0">
                    <a:latin typeface="Calibri" pitchFamily="34" charset="0"/>
                  </a:rPr>
                  <a:t>       </a:t>
                </a:r>
                <a:r>
                  <a:rPr lang="fr-FR" sz="2400" dirty="0" err="1" smtClean="0">
                    <a:latin typeface="Calibri" pitchFamily="34" charset="0"/>
                  </a:rPr>
                  <a:t>effects</a:t>
                </a:r>
                <a:r>
                  <a:rPr lang="fr-FR" sz="2400" dirty="0" smtClean="0">
                    <a:latin typeface="Calibri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fr-FR" sz="2400" dirty="0" smtClean="0">
                    <a:latin typeface="Calibri" pitchFamily="34" charset="0"/>
                  </a:rPr>
                  <a:t>)</a:t>
                </a:r>
                <a:endParaRPr lang="fr-FR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0175" y="2420938"/>
                <a:ext cx="2663825" cy="2318199"/>
              </a:xfrm>
              <a:prstGeom prst="rect">
                <a:avLst/>
              </a:prstGeom>
              <a:blipFill>
                <a:blip r:embed="rId4"/>
                <a:stretch>
                  <a:fillRect l="-3661" t="-2105" b="-52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4978" name="Object 18"/>
          <p:cNvGraphicFramePr>
            <a:graphicFrameLocks noChangeAspect="1"/>
          </p:cNvGraphicFramePr>
          <p:nvPr/>
        </p:nvGraphicFramePr>
        <p:xfrm>
          <a:off x="3276600" y="4581525"/>
          <a:ext cx="20240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7" name="Equation" r:id="rId5" imgW="2361960" imgH="723600" progId="">
                  <p:embed/>
                </p:oleObj>
              </mc:Choice>
              <mc:Fallback>
                <p:oleObj name="Equation" r:id="rId5" imgW="2361960" imgH="72360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81525"/>
                        <a:ext cx="2024063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lèche droite 8"/>
          <p:cNvSpPr/>
          <p:nvPr/>
        </p:nvSpPr>
        <p:spPr>
          <a:xfrm>
            <a:off x="2555875" y="3068638"/>
            <a:ext cx="4318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867400" y="3082925"/>
            <a:ext cx="433388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3203575" y="2708275"/>
            <a:ext cx="1800225" cy="360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3132138" y="4581525"/>
            <a:ext cx="2303462" cy="792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46" name="Rectangle 3"/>
          <p:cNvSpPr>
            <a:spLocks noChangeArrowheads="1"/>
          </p:cNvSpPr>
          <p:nvPr/>
        </p:nvSpPr>
        <p:spPr bwMode="auto">
          <a:xfrm>
            <a:off x="827584" y="260648"/>
            <a:ext cx="899953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A </a:t>
            </a:r>
            <a:r>
              <a:rPr lang="en-GB" sz="3200" b="1" dirty="0" smtClean="0">
                <a:solidFill>
                  <a:srgbClr val="6F9D20"/>
                </a:solidFill>
                <a:latin typeface="Calibri" pitchFamily="34" charset="0"/>
              </a:rPr>
              <a:t>practical example: 5 recorded cows  </a:t>
            </a:r>
            <a:endParaRPr lang="en-US" sz="3200" b="1" dirty="0">
              <a:solidFill>
                <a:srgbClr val="6F9D20"/>
              </a:solidFill>
              <a:latin typeface="Calibri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09148"/>
              </p:ext>
            </p:extLst>
          </p:nvPr>
        </p:nvGraphicFramePr>
        <p:xfrm>
          <a:off x="467545" y="980728"/>
          <a:ext cx="8496942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="" xmlns:a16="http://schemas.microsoft.com/office/drawing/2014/main" val="512088225"/>
                    </a:ext>
                  </a:extLst>
                </a:gridCol>
                <a:gridCol w="748636">
                  <a:extLst>
                    <a:ext uri="{9D8B030D-6E8A-4147-A177-3AD203B41FA5}">
                      <a16:colId xmlns="" xmlns:a16="http://schemas.microsoft.com/office/drawing/2014/main" val="49414400"/>
                    </a:ext>
                  </a:extLst>
                </a:gridCol>
                <a:gridCol w="878994">
                  <a:extLst>
                    <a:ext uri="{9D8B030D-6E8A-4147-A177-3AD203B41FA5}">
                      <a16:colId xmlns="" xmlns:a16="http://schemas.microsoft.com/office/drawing/2014/main" val="3683379220"/>
                    </a:ext>
                  </a:extLst>
                </a:gridCol>
                <a:gridCol w="878994">
                  <a:extLst>
                    <a:ext uri="{9D8B030D-6E8A-4147-A177-3AD203B41FA5}">
                      <a16:colId xmlns="" xmlns:a16="http://schemas.microsoft.com/office/drawing/2014/main" val="2009736293"/>
                    </a:ext>
                  </a:extLst>
                </a:gridCol>
                <a:gridCol w="878994">
                  <a:extLst>
                    <a:ext uri="{9D8B030D-6E8A-4147-A177-3AD203B41FA5}">
                      <a16:colId xmlns="" xmlns:a16="http://schemas.microsoft.com/office/drawing/2014/main" val="1093856488"/>
                    </a:ext>
                  </a:extLst>
                </a:gridCol>
                <a:gridCol w="878994">
                  <a:extLst>
                    <a:ext uri="{9D8B030D-6E8A-4147-A177-3AD203B41FA5}">
                      <a16:colId xmlns="" xmlns:a16="http://schemas.microsoft.com/office/drawing/2014/main" val="3820779994"/>
                    </a:ext>
                  </a:extLst>
                </a:gridCol>
                <a:gridCol w="878994">
                  <a:extLst>
                    <a:ext uri="{9D8B030D-6E8A-4147-A177-3AD203B41FA5}">
                      <a16:colId xmlns="" xmlns:a16="http://schemas.microsoft.com/office/drawing/2014/main" val="4129945841"/>
                    </a:ext>
                  </a:extLst>
                </a:gridCol>
                <a:gridCol w="1098743">
                  <a:extLst>
                    <a:ext uri="{9D8B030D-6E8A-4147-A177-3AD203B41FA5}">
                      <a16:colId xmlns="" xmlns:a16="http://schemas.microsoft.com/office/drawing/2014/main" val="2395907045"/>
                    </a:ext>
                  </a:extLst>
                </a:gridCol>
                <a:gridCol w="1318490">
                  <a:extLst>
                    <a:ext uri="{9D8B030D-6E8A-4147-A177-3AD203B41FA5}">
                      <a16:colId xmlns="" xmlns:a16="http://schemas.microsoft.com/office/drawing/2014/main" val="663328719"/>
                    </a:ext>
                  </a:extLst>
                </a:gridCol>
              </a:tblGrid>
              <a:tr h="110118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cow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sire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dam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Sire of</a:t>
                      </a:r>
                      <a:r>
                        <a:rPr lang="fr-FR" sz="1600" baseline="0" dirty="0" smtClean="0"/>
                        <a:t> sire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Dam of sire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Sire of dam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Dam of</a:t>
                      </a:r>
                      <a:r>
                        <a:rPr lang="fr-FR" sz="1600" baseline="0" dirty="0" smtClean="0"/>
                        <a:t> dam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305d </a:t>
                      </a:r>
                      <a:r>
                        <a:rPr lang="fr-FR" sz="1600" dirty="0" err="1" smtClean="0"/>
                        <a:t>milk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yield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Calving</a:t>
                      </a:r>
                      <a:r>
                        <a:rPr lang="fr-FR" sz="1600" baseline="0" dirty="0" smtClean="0"/>
                        <a:t> date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3740812"/>
                  </a:ext>
                </a:extLst>
              </a:tr>
              <a:tr h="687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Bandi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14/10/2010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91104026"/>
                  </a:ext>
                </a:extLst>
              </a:tr>
              <a:tr h="687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Honde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4500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23/11/2010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81851919"/>
                  </a:ext>
                </a:extLst>
              </a:tr>
              <a:tr h="687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Kapila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Hiren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Bandi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5500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6/7/2013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09058567"/>
                  </a:ext>
                </a:extLst>
              </a:tr>
              <a:tr h="687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Batali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Akot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Honde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15/9/2013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78655133"/>
                  </a:ext>
                </a:extLst>
              </a:tr>
              <a:tr h="687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Mangli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Gary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Kapila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Hiren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Bandi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Hiren</a:t>
                      </a:r>
                      <a:r>
                        <a:rPr lang="fr-FR" sz="1600" dirty="0" smtClean="0"/>
                        <a:t> 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Bandi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6000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25/04/2016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3032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2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43" name="Groupe 106"/>
          <p:cNvGrpSpPr>
            <a:grpSpLocks/>
          </p:cNvGrpSpPr>
          <p:nvPr/>
        </p:nvGrpSpPr>
        <p:grpSpPr bwMode="auto">
          <a:xfrm>
            <a:off x="179387" y="765175"/>
            <a:ext cx="6300821" cy="3057311"/>
            <a:chOff x="755650" y="1022451"/>
            <a:chExt cx="6301830" cy="3056583"/>
          </a:xfrm>
        </p:grpSpPr>
        <p:sp>
          <p:nvSpPr>
            <p:cNvPr id="89149" name="Text Box 3"/>
            <p:cNvSpPr txBox="1">
              <a:spLocks noChangeArrowheads="1"/>
            </p:cNvSpPr>
            <p:nvPr/>
          </p:nvSpPr>
          <p:spPr bwMode="auto">
            <a:xfrm>
              <a:off x="966731" y="1379572"/>
              <a:ext cx="1707793" cy="46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 err="1" smtClean="0">
                  <a:latin typeface="Times New Roman" pitchFamily="18" charset="0"/>
                </a:rPr>
                <a:t>Hiren</a:t>
              </a:r>
              <a:r>
                <a:rPr lang="fr-FR" sz="2400" dirty="0" smtClean="0">
                  <a:latin typeface="Times New Roman" pitchFamily="18" charset="0"/>
                </a:rPr>
                <a:t>    </a:t>
              </a:r>
              <a:r>
                <a:rPr lang="fr-FR" dirty="0" err="1" smtClean="0">
                  <a:latin typeface="Times New Roman" pitchFamily="18" charset="0"/>
                </a:rPr>
                <a:t>Bandi</a:t>
              </a:r>
              <a:r>
                <a:rPr lang="fr-FR" sz="2400" dirty="0" smtClean="0">
                  <a:latin typeface="Times New Roman" pitchFamily="18" charset="0"/>
                </a:rPr>
                <a:t> 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89181" name="Line 35"/>
            <p:cNvSpPr>
              <a:spLocks noChangeShapeType="1"/>
            </p:cNvSpPr>
            <p:nvPr/>
          </p:nvSpPr>
          <p:spPr bwMode="auto">
            <a:xfrm>
              <a:off x="1307086" y="1831473"/>
              <a:ext cx="244033" cy="32280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2" name="Line 36"/>
            <p:cNvSpPr>
              <a:spLocks noChangeShapeType="1"/>
            </p:cNvSpPr>
            <p:nvPr/>
          </p:nvSpPr>
          <p:spPr bwMode="auto">
            <a:xfrm flipH="1">
              <a:off x="1796501" y="1831473"/>
              <a:ext cx="244034" cy="32280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4" name="Line 38"/>
            <p:cNvSpPr>
              <a:spLocks noChangeShapeType="1"/>
            </p:cNvSpPr>
            <p:nvPr/>
          </p:nvSpPr>
          <p:spPr bwMode="auto">
            <a:xfrm>
              <a:off x="3263400" y="1831473"/>
              <a:ext cx="244034" cy="32280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5" name="Line 39"/>
            <p:cNvSpPr>
              <a:spLocks noChangeShapeType="1"/>
            </p:cNvSpPr>
            <p:nvPr/>
          </p:nvSpPr>
          <p:spPr bwMode="auto">
            <a:xfrm flipH="1">
              <a:off x="3752816" y="1831473"/>
              <a:ext cx="244033" cy="32280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7" name="Line 41"/>
            <p:cNvSpPr>
              <a:spLocks noChangeShapeType="1"/>
            </p:cNvSpPr>
            <p:nvPr/>
          </p:nvSpPr>
          <p:spPr bwMode="auto">
            <a:xfrm>
              <a:off x="5098372" y="1831473"/>
              <a:ext cx="244033" cy="32280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8" name="Line 42"/>
            <p:cNvSpPr>
              <a:spLocks noChangeShapeType="1"/>
            </p:cNvSpPr>
            <p:nvPr/>
          </p:nvSpPr>
          <p:spPr bwMode="auto">
            <a:xfrm flipH="1">
              <a:off x="5587787" y="1831473"/>
              <a:ext cx="244034" cy="32280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9" name="Line 43"/>
            <p:cNvSpPr>
              <a:spLocks noChangeShapeType="1"/>
            </p:cNvSpPr>
            <p:nvPr/>
          </p:nvSpPr>
          <p:spPr bwMode="auto">
            <a:xfrm>
              <a:off x="1979863" y="2639670"/>
              <a:ext cx="488067" cy="32280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1" name="Line 45"/>
            <p:cNvSpPr>
              <a:spLocks noChangeShapeType="1"/>
            </p:cNvSpPr>
            <p:nvPr/>
          </p:nvSpPr>
          <p:spPr bwMode="auto">
            <a:xfrm flipH="1">
              <a:off x="2898024" y="2639670"/>
              <a:ext cx="488067" cy="32280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2" name="Line 46"/>
            <p:cNvSpPr>
              <a:spLocks noChangeShapeType="1"/>
            </p:cNvSpPr>
            <p:nvPr/>
          </p:nvSpPr>
          <p:spPr bwMode="auto">
            <a:xfrm>
              <a:off x="755650" y="1992875"/>
              <a:ext cx="6115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3" name="Line 47"/>
            <p:cNvSpPr>
              <a:spLocks noChangeShapeType="1"/>
            </p:cNvSpPr>
            <p:nvPr/>
          </p:nvSpPr>
          <p:spPr bwMode="auto">
            <a:xfrm>
              <a:off x="755650" y="2965834"/>
              <a:ext cx="6115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9" name="Text Box 53"/>
            <p:cNvSpPr txBox="1">
              <a:spLocks noChangeArrowheads="1"/>
            </p:cNvSpPr>
            <p:nvPr/>
          </p:nvSpPr>
          <p:spPr bwMode="auto">
            <a:xfrm rot="16200000">
              <a:off x="5418880" y="2440434"/>
              <a:ext cx="2877026" cy="4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6600"/>
                  </a:solidFill>
                  <a:latin typeface="Times New Roman" pitchFamily="18" charset="0"/>
                </a:rPr>
                <a:t>       </a:t>
              </a:r>
              <a:r>
                <a:rPr lang="fr-FR" sz="2000" dirty="0" smtClean="0">
                  <a:solidFill>
                    <a:srgbClr val="006600"/>
                  </a:solidFill>
                  <a:latin typeface="Times New Roman" pitchFamily="18" charset="0"/>
                </a:rPr>
                <a:t>2016     2013      2010</a:t>
              </a:r>
              <a:endParaRPr lang="fr-FR" sz="2000" dirty="0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sp>
          <p:nvSpPr>
            <p:cNvPr id="89194" name="Text Box 48"/>
            <p:cNvSpPr txBox="1">
              <a:spLocks noChangeArrowheads="1"/>
            </p:cNvSpPr>
            <p:nvPr/>
          </p:nvSpPr>
          <p:spPr bwMode="auto">
            <a:xfrm>
              <a:off x="1749580" y="1031974"/>
              <a:ext cx="793873" cy="457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  <a:latin typeface="Times New Roman" pitchFamily="18" charset="0"/>
                </a:rPr>
                <a:t>5000</a:t>
              </a:r>
            </a:p>
          </p:txBody>
        </p:sp>
        <p:sp>
          <p:nvSpPr>
            <p:cNvPr id="89195" name="Text Box 49"/>
            <p:cNvSpPr txBox="1">
              <a:spLocks noChangeArrowheads="1"/>
            </p:cNvSpPr>
            <p:nvPr/>
          </p:nvSpPr>
          <p:spPr bwMode="auto">
            <a:xfrm>
              <a:off x="5533181" y="1022451"/>
              <a:ext cx="793873" cy="457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  <a:latin typeface="Times New Roman" pitchFamily="18" charset="0"/>
                </a:rPr>
                <a:t>4500</a:t>
              </a:r>
            </a:p>
          </p:txBody>
        </p:sp>
      </p:grp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820829" y="1844824"/>
            <a:ext cx="2743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 pitchFamily="18" charset="0"/>
              </a:rPr>
              <a:t>Gary                   </a:t>
            </a:r>
            <a:r>
              <a:rPr lang="fr-FR" sz="2400" dirty="0" smtClean="0">
                <a:latin typeface="Times New Roman" pitchFamily="18" charset="0"/>
              </a:rPr>
              <a:t>    </a:t>
            </a:r>
            <a:r>
              <a:rPr lang="fr-FR" dirty="0" smtClean="0">
                <a:latin typeface="Times New Roman" pitchFamily="18" charset="0"/>
              </a:rPr>
              <a:t>Kapila</a:t>
            </a:r>
            <a:r>
              <a:rPr lang="fr-FR" sz="2400" dirty="0" smtClean="0">
                <a:latin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65" name="Text Box 50"/>
          <p:cNvSpPr txBox="1">
            <a:spLocks noChangeArrowheads="1"/>
          </p:cNvSpPr>
          <p:nvPr/>
        </p:nvSpPr>
        <p:spPr bwMode="auto">
          <a:xfrm>
            <a:off x="2010929" y="1844824"/>
            <a:ext cx="793747" cy="45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itchFamily="18" charset="0"/>
              </a:rPr>
              <a:t>5500</a:t>
            </a: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3922270" y="1862287"/>
            <a:ext cx="793746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itchFamily="18" charset="0"/>
              </a:rPr>
              <a:t>5000</a:t>
            </a:r>
          </a:p>
        </p:txBody>
      </p:sp>
      <p:sp>
        <p:nvSpPr>
          <p:cNvPr id="67" name="Text Box 52"/>
          <p:cNvSpPr txBox="1">
            <a:spLocks noChangeArrowheads="1"/>
          </p:cNvSpPr>
          <p:nvPr/>
        </p:nvSpPr>
        <p:spPr bwMode="auto">
          <a:xfrm>
            <a:off x="2554117" y="2706880"/>
            <a:ext cx="793747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itchFamily="18" charset="0"/>
              </a:rPr>
              <a:t>6000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387463" y="1141151"/>
            <a:ext cx="1707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Times New Roman" pitchFamily="18" charset="0"/>
              </a:rPr>
              <a:t>Hiren</a:t>
            </a:r>
            <a:r>
              <a:rPr lang="fr-FR" sz="2400" dirty="0" smtClean="0">
                <a:latin typeface="Times New Roman" pitchFamily="18" charset="0"/>
              </a:rPr>
              <a:t>    </a:t>
            </a:r>
            <a:r>
              <a:rPr lang="fr-FR" dirty="0" err="1" smtClean="0">
                <a:latin typeface="Times New Roman" pitchFamily="18" charset="0"/>
              </a:rPr>
              <a:t>Bandi</a:t>
            </a:r>
            <a:r>
              <a:rPr lang="fr-FR" sz="2400" dirty="0" smtClean="0">
                <a:latin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89145" name="Text Box 14"/>
          <p:cNvSpPr txBox="1">
            <a:spLocks noChangeArrowheads="1"/>
          </p:cNvSpPr>
          <p:nvPr/>
        </p:nvSpPr>
        <p:spPr bwMode="auto">
          <a:xfrm>
            <a:off x="1014853" y="3271580"/>
            <a:ext cx="126509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buClr>
                <a:srgbClr val="99CC00"/>
              </a:buClr>
              <a:buFont typeface="Wingdings" pitchFamily="2" charset="2"/>
              <a:buChar char="Ø"/>
              <a:tabLst>
                <a:tab pos="1616075" algn="l"/>
              </a:tabLst>
            </a:pPr>
            <a:r>
              <a:rPr lang="fr-FR" dirty="0">
                <a:latin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</a:rPr>
              <a:t>Data file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89146" name="Rectangle 3"/>
          <p:cNvSpPr>
            <a:spLocks noChangeArrowheads="1"/>
          </p:cNvSpPr>
          <p:nvPr/>
        </p:nvSpPr>
        <p:spPr bwMode="auto">
          <a:xfrm>
            <a:off x="684213" y="115888"/>
            <a:ext cx="899953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 dirty="0" smtClean="0">
                <a:solidFill>
                  <a:srgbClr val="6F9D20"/>
                </a:solidFill>
                <a:latin typeface="Calibri" pitchFamily="34" charset="0"/>
              </a:rPr>
              <a:t>practical example </a:t>
            </a:r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: the animal model</a:t>
            </a:r>
            <a:endParaRPr lang="en-US" sz="3200" b="1" dirty="0">
              <a:solidFill>
                <a:srgbClr val="6F9D20"/>
              </a:solidFill>
              <a:latin typeface="Calibri" pitchFamily="34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4102393" y="1136185"/>
            <a:ext cx="164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Times New Roman" pitchFamily="18" charset="0"/>
              </a:rPr>
              <a:t>Akot</a:t>
            </a:r>
            <a:r>
              <a:rPr lang="fr-FR" sz="2400" dirty="0" smtClean="0">
                <a:latin typeface="Times New Roman" pitchFamily="18" charset="0"/>
              </a:rPr>
              <a:t>    </a:t>
            </a:r>
            <a:r>
              <a:rPr lang="fr-FR" dirty="0" err="1" smtClean="0">
                <a:latin typeface="Times New Roman" pitchFamily="18" charset="0"/>
              </a:rPr>
              <a:t>Honde</a:t>
            </a:r>
            <a:r>
              <a:rPr lang="fr-FR" sz="2400" dirty="0" smtClean="0">
                <a:latin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4563623" y="1819081"/>
            <a:ext cx="736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Times New Roman" pitchFamily="18" charset="0"/>
              </a:rPr>
              <a:t>Batali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1691680" y="2680924"/>
            <a:ext cx="851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Times New Roman" pitchFamily="18" charset="0"/>
              </a:rPr>
              <a:t>Mangli</a:t>
            </a:r>
            <a:endParaRPr lang="fr-FR" sz="2400" dirty="0">
              <a:latin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28211"/>
              </p:ext>
            </p:extLst>
          </p:nvPr>
        </p:nvGraphicFramePr>
        <p:xfrm>
          <a:off x="416123" y="3858780"/>
          <a:ext cx="3565980" cy="223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660">
                  <a:extLst>
                    <a:ext uri="{9D8B030D-6E8A-4147-A177-3AD203B41FA5}">
                      <a16:colId xmlns="" xmlns:a16="http://schemas.microsoft.com/office/drawing/2014/main" val="2635301822"/>
                    </a:ext>
                  </a:extLst>
                </a:gridCol>
                <a:gridCol w="1188660">
                  <a:extLst>
                    <a:ext uri="{9D8B030D-6E8A-4147-A177-3AD203B41FA5}">
                      <a16:colId xmlns="" xmlns:a16="http://schemas.microsoft.com/office/drawing/2014/main" val="3419706125"/>
                    </a:ext>
                  </a:extLst>
                </a:gridCol>
                <a:gridCol w="1188660">
                  <a:extLst>
                    <a:ext uri="{9D8B030D-6E8A-4147-A177-3AD203B41FA5}">
                      <a16:colId xmlns="" xmlns:a16="http://schemas.microsoft.com/office/drawing/2014/main" val="751017881"/>
                    </a:ext>
                  </a:extLst>
                </a:gridCol>
              </a:tblGrid>
              <a:tr h="60492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Cow</a:t>
                      </a:r>
                      <a:r>
                        <a:rPr lang="fr-FR" sz="1400" dirty="0" smtClean="0"/>
                        <a:t> (i)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Year</a:t>
                      </a:r>
                      <a:r>
                        <a:rPr lang="fr-FR" sz="1400" dirty="0" smtClean="0"/>
                        <a:t> (j)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305d </a:t>
                      </a:r>
                      <a:r>
                        <a:rPr lang="fr-FR" sz="1400" dirty="0" err="1" smtClean="0"/>
                        <a:t>milk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yield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6285153"/>
                  </a:ext>
                </a:extLst>
              </a:tr>
              <a:tr h="32591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Bandi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2010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5000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2908381"/>
                  </a:ext>
                </a:extLst>
              </a:tr>
              <a:tr h="32591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Honde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2010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4500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3822653"/>
                  </a:ext>
                </a:extLst>
              </a:tr>
              <a:tr h="32591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Kapila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2013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5500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5169600"/>
                  </a:ext>
                </a:extLst>
              </a:tr>
              <a:tr h="32591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Batali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2013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5000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2213984"/>
                  </a:ext>
                </a:extLst>
              </a:tr>
              <a:tr h="32591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Mangli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2016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6000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1106071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82149"/>
              </p:ext>
            </p:extLst>
          </p:nvPr>
        </p:nvGraphicFramePr>
        <p:xfrm>
          <a:off x="4667147" y="3665944"/>
          <a:ext cx="3466173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391">
                  <a:extLst>
                    <a:ext uri="{9D8B030D-6E8A-4147-A177-3AD203B41FA5}">
                      <a16:colId xmlns="" xmlns:a16="http://schemas.microsoft.com/office/drawing/2014/main" val="907762250"/>
                    </a:ext>
                  </a:extLst>
                </a:gridCol>
                <a:gridCol w="1155391">
                  <a:extLst>
                    <a:ext uri="{9D8B030D-6E8A-4147-A177-3AD203B41FA5}">
                      <a16:colId xmlns="" xmlns:a16="http://schemas.microsoft.com/office/drawing/2014/main" val="1682969717"/>
                    </a:ext>
                  </a:extLst>
                </a:gridCol>
                <a:gridCol w="1155391">
                  <a:extLst>
                    <a:ext uri="{9D8B030D-6E8A-4147-A177-3AD203B41FA5}">
                      <a16:colId xmlns="" xmlns:a16="http://schemas.microsoft.com/office/drawing/2014/main" val="99217920"/>
                    </a:ext>
                  </a:extLst>
                </a:gridCol>
              </a:tblGrid>
              <a:tr h="2883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Animal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Sire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dam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9189407"/>
                  </a:ext>
                </a:extLst>
              </a:tr>
              <a:tr h="259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Hiren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7276431"/>
                  </a:ext>
                </a:extLst>
              </a:tr>
              <a:tr h="259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Bandi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5808025"/>
                  </a:ext>
                </a:extLst>
              </a:tr>
              <a:tr h="259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Akot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7276871"/>
                  </a:ext>
                </a:extLst>
              </a:tr>
              <a:tr h="259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Honde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?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187544"/>
                  </a:ext>
                </a:extLst>
              </a:tr>
              <a:tr h="259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Gary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Hiren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Bandi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5812053"/>
                  </a:ext>
                </a:extLst>
              </a:tr>
              <a:tr h="259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Kapila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Hiren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Bandi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0590758"/>
                  </a:ext>
                </a:extLst>
              </a:tr>
              <a:tr h="259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Batali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Akot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Honde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9800205"/>
                  </a:ext>
                </a:extLst>
              </a:tr>
              <a:tr h="259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Mangli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Gary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Kapila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4362544"/>
                  </a:ext>
                </a:extLst>
              </a:tr>
            </a:tbl>
          </a:graphicData>
        </a:graphic>
      </p:graphicFrame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5299722" y="3271580"/>
            <a:ext cx="1645642" cy="4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buClr>
                <a:srgbClr val="99CC00"/>
              </a:buClr>
              <a:buFont typeface="Wingdings" pitchFamily="2" charset="2"/>
              <a:buChar char="Ø"/>
              <a:tabLst>
                <a:tab pos="1616075" algn="l"/>
              </a:tabLst>
            </a:pPr>
            <a:r>
              <a:rPr lang="fr-FR" dirty="0">
                <a:latin typeface="Times New Roman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Pedigree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</a:rPr>
              <a:t>file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6509735" y="766025"/>
            <a:ext cx="8724900" cy="247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just" defTabSz="762000">
              <a:spcAft>
                <a:spcPct val="25000"/>
              </a:spcAft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Choose a </a:t>
            </a:r>
            <a:r>
              <a:rPr lang="en-GB" sz="2000" b="1" dirty="0" smtClean="0">
                <a:latin typeface="Calibri" pitchFamily="34" charset="0"/>
              </a:rPr>
              <a:t>model</a:t>
            </a:r>
            <a:r>
              <a:rPr lang="en-GB" sz="2000" dirty="0" smtClean="0">
                <a:latin typeface="Calibri" pitchFamily="34" charset="0"/>
              </a:rPr>
              <a:t> :</a:t>
            </a:r>
          </a:p>
          <a:p>
            <a:pPr marL="342900" indent="-342900" algn="just" defTabSz="762000">
              <a:spcAft>
                <a:spcPct val="25000"/>
              </a:spcAft>
              <a:buClr>
                <a:srgbClr val="006600"/>
              </a:buClr>
              <a:buFont typeface="Arial" panose="020B0604020202020204" pitchFamily="34" charset="0"/>
              <a:buChar char="•"/>
            </a:pPr>
            <a:endParaRPr lang="en-GB" sz="800" dirty="0">
              <a:latin typeface="Calibri" pitchFamily="34" charset="0"/>
            </a:endParaRP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  </a:t>
            </a:r>
            <a:r>
              <a:rPr lang="en-GB" sz="2000" b="1" dirty="0" smtClean="0">
                <a:latin typeface="Calibri" pitchFamily="34" charset="0"/>
              </a:rPr>
              <a:t>milk yield </a:t>
            </a:r>
            <a:r>
              <a:rPr lang="en-GB" sz="2000" dirty="0" smtClean="0">
                <a:latin typeface="Calibri" pitchFamily="34" charset="0"/>
              </a:rPr>
              <a:t>of cow </a:t>
            </a:r>
            <a:r>
              <a:rPr lang="en-GB" sz="2000" dirty="0" err="1" smtClean="0">
                <a:latin typeface="Calibri" pitchFamily="34" charset="0"/>
              </a:rPr>
              <a:t>i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=</a:t>
            </a: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      effect of </a:t>
            </a:r>
            <a:r>
              <a:rPr lang="en-GB" sz="2000" b="1" dirty="0" smtClean="0">
                <a:latin typeface="Calibri" pitchFamily="34" charset="0"/>
              </a:rPr>
              <a:t>year</a:t>
            </a:r>
            <a:r>
              <a:rPr lang="en-GB" sz="2000" dirty="0" smtClean="0">
                <a:latin typeface="Calibri" pitchFamily="34" charset="0"/>
              </a:rPr>
              <a:t> j </a:t>
            </a: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 dirty="0" smtClean="0">
                <a:latin typeface="Calibri" pitchFamily="34" charset="0"/>
              </a:rPr>
              <a:t>    +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genetic effect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of </a:t>
            </a:r>
            <a:r>
              <a:rPr lang="en-GB" sz="2000" dirty="0" err="1" smtClean="0">
                <a:latin typeface="Calibri" pitchFamily="34" charset="0"/>
              </a:rPr>
              <a:t>i</a:t>
            </a:r>
            <a:endParaRPr lang="en-GB" sz="2000" dirty="0" smtClean="0">
              <a:latin typeface="Calibri" pitchFamily="34" charset="0"/>
            </a:endParaRP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 dirty="0" smtClean="0">
                <a:latin typeface="Calibri" pitchFamily="34" charset="0"/>
              </a:rPr>
              <a:t>    + an unexplained </a:t>
            </a: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            “</a:t>
            </a:r>
            <a:r>
              <a:rPr lang="en-GB" sz="2000" b="1" dirty="0" smtClean="0">
                <a:latin typeface="Calibri" pitchFamily="34" charset="0"/>
              </a:rPr>
              <a:t>residual</a:t>
            </a:r>
            <a:r>
              <a:rPr lang="en-GB" sz="2000" dirty="0" smtClean="0">
                <a:latin typeface="Calibri" pitchFamily="34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4350" y="774700"/>
            <a:ext cx="2445338" cy="2389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5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45" grpId="0"/>
      <p:bldP spid="71" grpId="0"/>
      <p:bldP spid="7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4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62539"/>
              </p:ext>
            </p:extLst>
          </p:nvPr>
        </p:nvGraphicFramePr>
        <p:xfrm>
          <a:off x="5745162" y="1509713"/>
          <a:ext cx="1690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3" name="Equation" r:id="rId3" imgW="1828800" imgH="711000" progId="">
                  <p:embed/>
                </p:oleObj>
              </mc:Choice>
              <mc:Fallback>
                <p:oleObj name="Equation" r:id="rId3" imgW="1828800" imgH="711000" progId="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2" y="1509713"/>
                        <a:ext cx="169068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44" name="Text Box 3"/>
          <p:cNvSpPr txBox="1">
            <a:spLocks noChangeArrowheads="1"/>
          </p:cNvSpPr>
          <p:nvPr/>
        </p:nvSpPr>
        <p:spPr bwMode="auto">
          <a:xfrm>
            <a:off x="633040" y="3613150"/>
            <a:ext cx="3290888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99CC00"/>
              </a:buClr>
              <a:buFont typeface="Wingdings" pitchFamily="2" charset="2"/>
              <a:buChar char="Ø"/>
              <a:tabLst>
                <a:tab pos="1616075" algn="l"/>
              </a:tabLst>
            </a:pPr>
            <a:r>
              <a:rPr lang="fr-FR" dirty="0">
                <a:latin typeface="Times New Roman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Data file</a:t>
            </a:r>
            <a:r>
              <a:rPr lang="fr-FR" sz="1400" dirty="0">
                <a:latin typeface="Times New Roman" pitchFamily="18" charset="0"/>
              </a:rPr>
              <a:t>: animal n°, </a:t>
            </a:r>
            <a:r>
              <a:rPr lang="fr-FR" sz="1400" dirty="0" err="1">
                <a:latin typeface="Times New Roman" pitchFamily="18" charset="0"/>
              </a:rPr>
              <a:t>year</a:t>
            </a:r>
            <a:r>
              <a:rPr lang="fr-FR" sz="1400" dirty="0">
                <a:latin typeface="Times New Roman" pitchFamily="18" charset="0"/>
              </a:rPr>
              <a:t>, production</a:t>
            </a:r>
          </a:p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None/>
              <a:tabLst>
                <a:tab pos="1616075" algn="l"/>
              </a:tabLst>
            </a:pPr>
            <a:r>
              <a:rPr lang="fr-FR" dirty="0">
                <a:latin typeface="Times New Roman" pitchFamily="18" charset="0"/>
              </a:rPr>
              <a:t>                 	2 1 5000</a:t>
            </a:r>
          </a:p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None/>
              <a:tabLst>
                <a:tab pos="1616075" algn="l"/>
              </a:tabLst>
            </a:pPr>
            <a:r>
              <a:rPr lang="fr-FR" dirty="0">
                <a:latin typeface="Times New Roman" pitchFamily="18" charset="0"/>
              </a:rPr>
              <a:t>    	4 1 4500</a:t>
            </a:r>
          </a:p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None/>
              <a:tabLst>
                <a:tab pos="1616075" algn="l"/>
              </a:tabLst>
            </a:pPr>
            <a:r>
              <a:rPr lang="fr-FR" dirty="0">
                <a:latin typeface="Times New Roman" pitchFamily="18" charset="0"/>
              </a:rPr>
              <a:t>  	6 2 5500</a:t>
            </a:r>
          </a:p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None/>
              <a:tabLst>
                <a:tab pos="1616075" algn="l"/>
              </a:tabLst>
            </a:pPr>
            <a:r>
              <a:rPr lang="fr-FR" dirty="0">
                <a:latin typeface="Times New Roman" pitchFamily="18" charset="0"/>
              </a:rPr>
              <a:t>  	7 2 5000</a:t>
            </a:r>
          </a:p>
          <a:p>
            <a:pPr>
              <a:lnSpc>
                <a:spcPct val="110000"/>
              </a:lnSpc>
              <a:buClr>
                <a:srgbClr val="99CC00"/>
              </a:buClr>
              <a:buFont typeface="Wingdings" pitchFamily="2" charset="2"/>
              <a:buNone/>
              <a:tabLst>
                <a:tab pos="1616075" algn="l"/>
              </a:tabLst>
            </a:pPr>
            <a:r>
              <a:rPr lang="fr-FR" dirty="0">
                <a:latin typeface="Times New Roman" pitchFamily="18" charset="0"/>
              </a:rPr>
              <a:t>  	8 3 6000</a:t>
            </a:r>
          </a:p>
        </p:txBody>
      </p:sp>
      <p:sp>
        <p:nvSpPr>
          <p:cNvPr id="89145" name="Text Box 14"/>
          <p:cNvSpPr txBox="1">
            <a:spLocks noChangeArrowheads="1"/>
          </p:cNvSpPr>
          <p:nvPr/>
        </p:nvSpPr>
        <p:spPr bwMode="auto">
          <a:xfrm>
            <a:off x="4784725" y="3573463"/>
            <a:ext cx="39179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buClr>
                <a:srgbClr val="99CC00"/>
              </a:buClr>
              <a:buFont typeface="Wingdings" pitchFamily="2" charset="2"/>
              <a:buChar char="Ø"/>
              <a:tabLst>
                <a:tab pos="1616075" algn="l"/>
              </a:tabLst>
            </a:pPr>
            <a:r>
              <a:rPr lang="fr-FR">
                <a:latin typeface="Times New Roman" pitchFamily="18" charset="0"/>
              </a:rPr>
              <a:t>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</a:rPr>
              <a:t>Pedigree file </a:t>
            </a:r>
            <a:r>
              <a:rPr lang="fr-FR">
                <a:latin typeface="Times New Roman" pitchFamily="18" charset="0"/>
              </a:rPr>
              <a:t>: </a:t>
            </a:r>
            <a:r>
              <a:rPr lang="fr-FR" sz="1600">
                <a:latin typeface="Times New Roman" pitchFamily="18" charset="0"/>
              </a:rPr>
              <a:t>animal n°, sire n°, dam n°</a:t>
            </a:r>
            <a:endParaRPr lang="fr-FR">
              <a:latin typeface="Times New Roman" pitchFamily="18" charset="0"/>
            </a:endParaRPr>
          </a:p>
          <a:p>
            <a:pPr algn="ctr">
              <a:lnSpc>
                <a:spcPct val="110000"/>
              </a:lnSpc>
              <a:buClr>
                <a:srgbClr val="99CC00"/>
              </a:buClr>
              <a:buFont typeface="Wingdings" pitchFamily="2" charset="2"/>
              <a:buNone/>
              <a:tabLst>
                <a:tab pos="1616075" algn="l"/>
              </a:tabLst>
            </a:pPr>
            <a:r>
              <a:rPr lang="fr-FR">
                <a:latin typeface="Times New Roman" pitchFamily="18" charset="0"/>
              </a:rPr>
              <a:t>    </a:t>
            </a:r>
            <a:r>
              <a:rPr lang="fr-FR" sz="1600">
                <a:latin typeface="Times New Roman" pitchFamily="18" charset="0"/>
              </a:rPr>
              <a:t>1 0 0</a:t>
            </a:r>
          </a:p>
          <a:p>
            <a:pPr algn="ctr">
              <a:lnSpc>
                <a:spcPct val="110000"/>
              </a:lnSpc>
              <a:buClr>
                <a:srgbClr val="99CC00"/>
              </a:buClr>
              <a:buFont typeface="Wingdings" pitchFamily="2" charset="2"/>
              <a:buNone/>
              <a:tabLst>
                <a:tab pos="1616075" algn="l"/>
              </a:tabLst>
            </a:pPr>
            <a:r>
              <a:rPr lang="fr-FR" sz="1600">
                <a:latin typeface="Times New Roman" pitchFamily="18" charset="0"/>
              </a:rPr>
              <a:t>    2 0 0</a:t>
            </a:r>
          </a:p>
          <a:p>
            <a:pPr algn="ctr">
              <a:lnSpc>
                <a:spcPct val="110000"/>
              </a:lnSpc>
              <a:buClr>
                <a:srgbClr val="99CC00"/>
              </a:buClr>
              <a:buFont typeface="Wingdings" pitchFamily="2" charset="2"/>
              <a:buNone/>
              <a:tabLst>
                <a:tab pos="1616075" algn="l"/>
              </a:tabLst>
            </a:pPr>
            <a:r>
              <a:rPr lang="fr-FR" sz="1600">
                <a:latin typeface="Times New Roman" pitchFamily="18" charset="0"/>
              </a:rPr>
              <a:t>    3 0 0</a:t>
            </a:r>
          </a:p>
          <a:p>
            <a:pPr algn="ctr">
              <a:tabLst>
                <a:tab pos="1616075" algn="l"/>
              </a:tabLst>
            </a:pPr>
            <a:r>
              <a:rPr lang="fr-FR" sz="1600">
                <a:latin typeface="Times New Roman" pitchFamily="18" charset="0"/>
              </a:rPr>
              <a:t>    4 0 0</a:t>
            </a:r>
          </a:p>
          <a:p>
            <a:pPr algn="ctr">
              <a:tabLst>
                <a:tab pos="1616075" algn="l"/>
              </a:tabLst>
            </a:pPr>
            <a:r>
              <a:rPr lang="fr-FR" sz="1600">
                <a:latin typeface="Times New Roman" pitchFamily="18" charset="0"/>
              </a:rPr>
              <a:t>    5 1 2</a:t>
            </a:r>
          </a:p>
          <a:p>
            <a:pPr algn="ctr">
              <a:tabLst>
                <a:tab pos="1616075" algn="l"/>
              </a:tabLst>
            </a:pPr>
            <a:r>
              <a:rPr lang="fr-FR" sz="1600">
                <a:latin typeface="Times New Roman" pitchFamily="18" charset="0"/>
              </a:rPr>
              <a:t>    6 1 2</a:t>
            </a:r>
          </a:p>
          <a:p>
            <a:pPr algn="ctr">
              <a:tabLst>
                <a:tab pos="1616075" algn="l"/>
              </a:tabLst>
            </a:pPr>
            <a:r>
              <a:rPr lang="fr-FR" sz="1600">
                <a:latin typeface="Times New Roman" pitchFamily="18" charset="0"/>
              </a:rPr>
              <a:t>    7 3 4</a:t>
            </a:r>
          </a:p>
          <a:p>
            <a:pPr algn="ctr">
              <a:tabLst>
                <a:tab pos="1616075" algn="l"/>
              </a:tabLst>
            </a:pPr>
            <a:r>
              <a:rPr lang="fr-FR" sz="1600">
                <a:latin typeface="Times New Roman" pitchFamily="18" charset="0"/>
              </a:rPr>
              <a:t>    8 5 6</a:t>
            </a:r>
          </a:p>
        </p:txBody>
      </p:sp>
      <p:sp>
        <p:nvSpPr>
          <p:cNvPr id="89146" name="Rectangle 3"/>
          <p:cNvSpPr>
            <a:spLocks noChangeArrowheads="1"/>
          </p:cNvSpPr>
          <p:nvPr/>
        </p:nvSpPr>
        <p:spPr bwMode="auto">
          <a:xfrm>
            <a:off x="684213" y="115888"/>
            <a:ext cx="899953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3200" b="1" dirty="0" smtClean="0">
                <a:solidFill>
                  <a:srgbClr val="6F9D20"/>
                </a:solidFill>
                <a:latin typeface="Calibri" pitchFamily="34" charset="0"/>
              </a:rPr>
              <a:t>Practical example </a:t>
            </a:r>
            <a:r>
              <a:rPr lang="en-GB" sz="3200" b="1" dirty="0">
                <a:solidFill>
                  <a:srgbClr val="6F9D20"/>
                </a:solidFill>
                <a:latin typeface="Calibri" pitchFamily="34" charset="0"/>
              </a:rPr>
              <a:t>: </a:t>
            </a:r>
            <a:r>
              <a:rPr lang="en-GB" sz="3200" b="1" dirty="0" smtClean="0">
                <a:solidFill>
                  <a:srgbClr val="6F9D20"/>
                </a:solidFill>
                <a:latin typeface="Calibri" pitchFamily="34" charset="0"/>
              </a:rPr>
              <a:t>after “recoding”</a:t>
            </a:r>
            <a:endParaRPr lang="en-US" sz="3200" b="1" dirty="0">
              <a:solidFill>
                <a:srgbClr val="6F9D20"/>
              </a:solidFill>
              <a:latin typeface="Calibri" pitchFamily="34" charset="0"/>
            </a:endParaRPr>
          </a:p>
        </p:txBody>
      </p:sp>
      <p:cxnSp>
        <p:nvCxnSpPr>
          <p:cNvPr id="89147" name="Connecteur droit 111"/>
          <p:cNvCxnSpPr>
            <a:cxnSpLocks noChangeShapeType="1"/>
          </p:cNvCxnSpPr>
          <p:nvPr/>
        </p:nvCxnSpPr>
        <p:spPr bwMode="auto">
          <a:xfrm>
            <a:off x="528638" y="4017963"/>
            <a:ext cx="35242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148" name="Connecteur droit 113"/>
          <p:cNvCxnSpPr>
            <a:cxnSpLocks noChangeShapeType="1"/>
          </p:cNvCxnSpPr>
          <p:nvPr/>
        </p:nvCxnSpPr>
        <p:spPr bwMode="auto">
          <a:xfrm flipV="1">
            <a:off x="4498975" y="4017963"/>
            <a:ext cx="4183063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0" name="Image 59" descr="Imag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850384"/>
            <a:ext cx="4309595" cy="2208876"/>
          </a:xfrm>
          <a:prstGeom prst="rect">
            <a:avLst/>
          </a:prstGeom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5076056" y="2181020"/>
            <a:ext cx="8724900" cy="117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spcAft>
                <a:spcPct val="25000"/>
              </a:spcAft>
              <a:buClr>
                <a:srgbClr val="006600"/>
              </a:buClr>
            </a:pPr>
            <a:r>
              <a:rPr lang="en-GB" sz="2000" dirty="0" smtClean="0">
                <a:latin typeface="Calibri" pitchFamily="34" charset="0"/>
              </a:rPr>
              <a:t>We would like to estimate:</a:t>
            </a:r>
            <a:endParaRPr lang="en-GB" dirty="0">
              <a:latin typeface="Calibri" pitchFamily="34" charset="0"/>
            </a:endParaRP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000" dirty="0">
                <a:latin typeface="Calibri" pitchFamily="34" charset="0"/>
              </a:rPr>
              <a:t>  </a:t>
            </a:r>
            <a:r>
              <a:rPr lang="en-GB" sz="2000" dirty="0" smtClean="0">
                <a:latin typeface="Calibri" pitchFamily="34" charset="0"/>
              </a:rPr>
              <a:t>the year effects (</a:t>
            </a:r>
            <a:r>
              <a:rPr lang="en-GB" sz="2000" dirty="0" smtClean="0">
                <a:latin typeface="Symbol" panose="05050102010706020507" pitchFamily="18" charset="2"/>
              </a:rPr>
              <a:t>b</a:t>
            </a:r>
            <a:r>
              <a:rPr lang="en-GB" sz="2000" baseline="-25000" dirty="0" smtClean="0">
                <a:latin typeface="Calibri" panose="020F0502020204030204" pitchFamily="34" charset="0"/>
              </a:rPr>
              <a:t>1</a:t>
            </a:r>
            <a:r>
              <a:rPr lang="en-GB" sz="2000" dirty="0" smtClean="0">
                <a:latin typeface="Calibri" panose="020F0502020204030204" pitchFamily="34" charset="0"/>
              </a:rPr>
              <a:t>,</a:t>
            </a:r>
            <a:r>
              <a:rPr lang="en-GB" sz="2000" dirty="0">
                <a:latin typeface="Symbol" panose="05050102010706020507" pitchFamily="18" charset="2"/>
              </a:rPr>
              <a:t> </a:t>
            </a:r>
            <a:r>
              <a:rPr lang="en-GB" sz="2000" dirty="0" smtClean="0">
                <a:latin typeface="Symbol" panose="05050102010706020507" pitchFamily="18" charset="2"/>
              </a:rPr>
              <a:t>b</a:t>
            </a:r>
            <a:r>
              <a:rPr lang="en-GB" sz="2000" baseline="-25000" dirty="0" smtClean="0">
                <a:latin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</a:rPr>
              <a:t>,</a:t>
            </a:r>
            <a:r>
              <a:rPr lang="en-GB" sz="2000" dirty="0" smtClean="0">
                <a:latin typeface="Symbol" panose="05050102010706020507" pitchFamily="18" charset="2"/>
              </a:rPr>
              <a:t> b</a:t>
            </a:r>
            <a:r>
              <a:rPr lang="en-GB" sz="2000" baseline="-25000" dirty="0">
                <a:latin typeface="Calibri" panose="020F0502020204030204" pitchFamily="34" charset="0"/>
              </a:rPr>
              <a:t>3</a:t>
            </a:r>
            <a:r>
              <a:rPr lang="en-GB" sz="2000" dirty="0" smtClean="0">
                <a:latin typeface="Calibri" panose="020F0502020204030204" pitchFamily="34" charset="0"/>
              </a:rPr>
              <a:t>)</a:t>
            </a:r>
            <a:endParaRPr lang="en-GB" sz="2000" dirty="0">
              <a:latin typeface="Symbol" panose="05050102010706020507" pitchFamily="18" charset="2"/>
            </a:endParaRPr>
          </a:p>
          <a:p>
            <a:pPr algn="just" defTabSz="762000">
              <a:spcAft>
                <a:spcPct val="25000"/>
              </a:spcAft>
              <a:buClr>
                <a:srgbClr val="006600"/>
              </a:buClr>
              <a:buFontTx/>
              <a:buChar char="•"/>
            </a:pPr>
            <a:r>
              <a:rPr lang="en-GB" sz="2000" dirty="0">
                <a:latin typeface="Calibri" pitchFamily="34" charset="0"/>
              </a:rPr>
              <a:t>  </a:t>
            </a:r>
            <a:r>
              <a:rPr lang="en-GB" sz="2000" dirty="0" smtClean="0">
                <a:latin typeface="Calibri" pitchFamily="34" charset="0"/>
              </a:rPr>
              <a:t>the </a:t>
            </a:r>
            <a:r>
              <a:rPr lang="en-GB" sz="2000" dirty="0" smtClean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genetic values (a</a:t>
            </a:r>
            <a:r>
              <a:rPr lang="en-GB" sz="2000" baseline="-25000" dirty="0" smtClean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1</a:t>
            </a:r>
            <a:r>
              <a:rPr lang="en-GB" sz="2000" dirty="0" smtClean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GB" sz="2000" dirty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to </a:t>
            </a:r>
            <a:r>
              <a:rPr lang="en-GB" sz="2000" dirty="0" smtClean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a</a:t>
            </a:r>
            <a:r>
              <a:rPr lang="en-GB" sz="2000" baseline="-25000" dirty="0" smtClean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8</a:t>
            </a:r>
            <a:r>
              <a:rPr lang="en-GB" sz="2000" dirty="0" smtClean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) </a:t>
            </a:r>
            <a:endParaRPr lang="en-GB" sz="2000" dirty="0">
              <a:solidFill>
                <a:srgbClr val="0066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5154237" y="997836"/>
            <a:ext cx="87249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just" defTabSz="762000">
              <a:spcAft>
                <a:spcPct val="25000"/>
              </a:spcAft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The </a:t>
            </a:r>
            <a:r>
              <a:rPr lang="en-GB" sz="2000" dirty="0" smtClean="0">
                <a:latin typeface="Calibri" pitchFamily="34" charset="0"/>
              </a:rPr>
              <a:t>chosen model </a:t>
            </a:r>
            <a:r>
              <a:rPr lang="en-GB" sz="2000" dirty="0">
                <a:latin typeface="Calibri" pitchFamily="34" charset="0"/>
              </a:rPr>
              <a:t>: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44" grpId="0"/>
      <p:bldP spid="8914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5753</TotalTime>
  <Words>1709</Words>
  <Application>Microsoft Office PowerPoint</Application>
  <PresentationFormat>Affichage à l'écran (4:3)</PresentationFormat>
  <Paragraphs>540</Paragraphs>
  <Slides>34</Slides>
  <Notes>4</Notes>
  <HiddenSlides>1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Calibri</vt:lpstr>
      <vt:lpstr>Cambria</vt:lpstr>
      <vt:lpstr>Cambria Math</vt:lpstr>
      <vt:lpstr>Symbol</vt:lpstr>
      <vt:lpstr>Times New Roman</vt:lpstr>
      <vt:lpstr>Wingdings</vt:lpstr>
      <vt:lpstr>Thème Office</vt:lpstr>
      <vt:lpstr>Clip</vt:lpstr>
      <vt:lpstr>Equation</vt:lpstr>
      <vt:lpstr>Équation</vt:lpstr>
      <vt:lpstr>Graphique</vt:lpstr>
      <vt:lpstr>Présentation PowerPoint</vt:lpstr>
      <vt:lpstr>Notion of genetic value</vt:lpstr>
      <vt:lpstr>Genetic values : progeny test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Environment</vt:lpstr>
      <vt:lpstr>How to represent an environmental effect ?</vt:lpstr>
      <vt:lpstr>How to represent an environmental effect ? (2)</vt:lpstr>
      <vt:lpstr>If we ignore important effects …</vt:lpstr>
      <vt:lpstr>If we include useless effects …</vt:lpstr>
      <vt:lpstr>Disconnection …</vt:lpstr>
      <vt:lpstr>Description of the genetic part</vt:lpstr>
      <vt:lpstr>If G x E interaction…</vt:lpstr>
      <vt:lpstr>Random regression </vt:lpstr>
      <vt:lpstr>Fixed and random effects</vt:lpstr>
      <vt:lpstr>Bayesian perspective  (cf D. Gianola)</vt:lpstr>
      <vt:lpstr>an example</vt:lpstr>
      <vt:lpstr>an example</vt:lpstr>
      <vt:lpstr>« Bayesian » fixed and random effects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VDUCROCQ</cp:lastModifiedBy>
  <cp:revision>455</cp:revision>
  <dcterms:created xsi:type="dcterms:W3CDTF">2013-02-12T09:22:20Z</dcterms:created>
  <dcterms:modified xsi:type="dcterms:W3CDTF">2017-11-20T16:07:01Z</dcterms:modified>
</cp:coreProperties>
</file>