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3" r:id="rId1"/>
  </p:sldMasterIdLst>
  <p:notesMasterIdLst>
    <p:notesMasterId r:id="rId67"/>
  </p:notesMasterIdLst>
  <p:handoutMasterIdLst>
    <p:handoutMasterId r:id="rId68"/>
  </p:handoutMasterIdLst>
  <p:sldIdLst>
    <p:sldId id="602" r:id="rId2"/>
    <p:sldId id="592" r:id="rId3"/>
    <p:sldId id="723" r:id="rId4"/>
    <p:sldId id="726" r:id="rId5"/>
    <p:sldId id="727" r:id="rId6"/>
    <p:sldId id="738" r:id="rId7"/>
    <p:sldId id="707" r:id="rId8"/>
    <p:sldId id="744" r:id="rId9"/>
    <p:sldId id="734" r:id="rId10"/>
    <p:sldId id="733" r:id="rId11"/>
    <p:sldId id="711" r:id="rId12"/>
    <p:sldId id="712" r:id="rId13"/>
    <p:sldId id="736" r:id="rId14"/>
    <p:sldId id="714" r:id="rId15"/>
    <p:sldId id="756" r:id="rId16"/>
    <p:sldId id="741" r:id="rId17"/>
    <p:sldId id="677" r:id="rId18"/>
    <p:sldId id="743" r:id="rId19"/>
    <p:sldId id="700" r:id="rId20"/>
    <p:sldId id="702" r:id="rId21"/>
    <p:sldId id="692" r:id="rId22"/>
    <p:sldId id="753" r:id="rId23"/>
    <p:sldId id="754" r:id="rId24"/>
    <p:sldId id="746" r:id="rId25"/>
    <p:sldId id="699" r:id="rId26"/>
    <p:sldId id="757" r:id="rId27"/>
    <p:sldId id="758" r:id="rId28"/>
    <p:sldId id="747" r:id="rId29"/>
    <p:sldId id="749" r:id="rId30"/>
    <p:sldId id="765" r:id="rId31"/>
    <p:sldId id="767" r:id="rId32"/>
    <p:sldId id="769" r:id="rId33"/>
    <p:sldId id="666" r:id="rId34"/>
    <p:sldId id="646" r:id="rId35"/>
    <p:sldId id="763" r:id="rId36"/>
    <p:sldId id="764" r:id="rId37"/>
    <p:sldId id="760" r:id="rId38"/>
    <p:sldId id="639" r:id="rId39"/>
    <p:sldId id="739" r:id="rId40"/>
    <p:sldId id="770" r:id="rId41"/>
    <p:sldId id="704" r:id="rId42"/>
    <p:sldId id="771" r:id="rId43"/>
    <p:sldId id="706" r:id="rId44"/>
    <p:sldId id="735" r:id="rId45"/>
    <p:sldId id="684" r:id="rId46"/>
    <p:sldId id="685" r:id="rId47"/>
    <p:sldId id="772" r:id="rId48"/>
    <p:sldId id="653" r:id="rId49"/>
    <p:sldId id="678" r:id="rId50"/>
    <p:sldId id="686" r:id="rId51"/>
    <p:sldId id="773" r:id="rId52"/>
    <p:sldId id="688" r:id="rId53"/>
    <p:sldId id="689" r:id="rId54"/>
    <p:sldId id="717" r:id="rId55"/>
    <p:sldId id="690" r:id="rId56"/>
    <p:sldId id="740" r:id="rId57"/>
    <p:sldId id="761" r:id="rId58"/>
    <p:sldId id="762" r:id="rId59"/>
    <p:sldId id="728" r:id="rId60"/>
    <p:sldId id="730" r:id="rId61"/>
    <p:sldId id="731" r:id="rId62"/>
    <p:sldId id="732" r:id="rId63"/>
    <p:sldId id="729" r:id="rId64"/>
    <p:sldId id="774" r:id="rId65"/>
    <p:sldId id="775" r:id="rId6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FFCCFF"/>
    <a:srgbClr val="F8788D"/>
    <a:srgbClr val="FF99FF"/>
    <a:srgbClr val="00FF00"/>
    <a:srgbClr val="FF9999"/>
    <a:srgbClr val="FFFF99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50" autoAdjust="0"/>
  </p:normalViewPr>
  <p:slideViewPr>
    <p:cSldViewPr snapToGrid="0">
      <p:cViewPr varScale="1">
        <p:scale>
          <a:sx n="95" d="100"/>
          <a:sy n="95" d="100"/>
        </p:scale>
        <p:origin x="93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4706"/>
    </p:cViewPr>
  </p:sorterViewPr>
  <p:notesViewPr>
    <p:cSldViewPr snapToGrid="0">
      <p:cViewPr>
        <p:scale>
          <a:sx n="70" d="100"/>
          <a:sy n="70" d="100"/>
        </p:scale>
        <p:origin x="-1524" y="79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\ARTICLE\0articles-publie\2015Animal.Gidenne.synth.fibres\V3\2015-fibre+sante+transit-TG-meta-analy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ible1tg\bases-themes\Fibre-digest-soluble\2013meta-anal-TG-fibre+TDF+sante\2013-fibre+sante+transit-TG-meta-analy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7441587859382"/>
          <c:y val="2.9639502190888376E-2"/>
          <c:w val="0.8724459753702557"/>
          <c:h val="0.82534732046551662"/>
        </c:manualLayout>
      </c:layout>
      <c:scatterChart>
        <c:scatterStyle val="lineMarker"/>
        <c:varyColors val="0"/>
        <c:ser>
          <c:idx val="1"/>
          <c:order val="0"/>
          <c:tx>
            <c:strRef>
              <c:f>'2013Meta-anal.fibres.global+fig'!$A$34</c:f>
              <c:strCache>
                <c:ptCount val="1"/>
                <c:pt idx="0">
                  <c:v>Gidenne et al., 2004a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'2013Meta-anal.fibres.global+fig'!$D$34:$D$38</c:f>
              <c:numCache>
                <c:formatCode>0.0</c:formatCode>
                <c:ptCount val="5"/>
                <c:pt idx="0">
                  <c:v>9.1999999999999993</c:v>
                </c:pt>
                <c:pt idx="1">
                  <c:v>14.2</c:v>
                </c:pt>
                <c:pt idx="2">
                  <c:v>16.5</c:v>
                </c:pt>
                <c:pt idx="3">
                  <c:v>19.8</c:v>
                </c:pt>
                <c:pt idx="4">
                  <c:v>23</c:v>
                </c:pt>
              </c:numCache>
            </c:numRef>
          </c:xVal>
          <c:yVal>
            <c:numRef>
              <c:f>'2013Meta-anal.fibres.global+fig'!$AE$34:$AE$38</c:f>
              <c:numCache>
                <c:formatCode>0.0</c:formatCode>
                <c:ptCount val="5"/>
                <c:pt idx="0">
                  <c:v>62.5</c:v>
                </c:pt>
                <c:pt idx="1">
                  <c:v>55</c:v>
                </c:pt>
                <c:pt idx="2">
                  <c:v>45</c:v>
                </c:pt>
                <c:pt idx="3">
                  <c:v>50</c:v>
                </c:pt>
                <c:pt idx="4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4F-45E6-91EA-14FE35B82C06}"/>
            </c:ext>
          </c:extLst>
        </c:ser>
        <c:ser>
          <c:idx val="0"/>
          <c:order val="1"/>
          <c:tx>
            <c:strRef>
              <c:f>'2013Meta-anal.fibres.global+fig'!$A$79</c:f>
              <c:strCache>
                <c:ptCount val="1"/>
                <c:pt idx="0">
                  <c:v>Debray et al., 2002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noFill/>
              <a:ln w="15875">
                <a:solidFill>
                  <a:sysClr val="windowText" lastClr="000000"/>
                </a:solidFill>
              </a:ln>
            </c:spPr>
          </c:marker>
          <c:xVal>
            <c:numRef>
              <c:f>'2013Meta-anal.fibres.global+fig'!$D$78:$D$79</c:f>
              <c:numCache>
                <c:formatCode>0.0</c:formatCode>
                <c:ptCount val="2"/>
                <c:pt idx="0">
                  <c:v>15.2</c:v>
                </c:pt>
                <c:pt idx="1">
                  <c:v>18.2</c:v>
                </c:pt>
              </c:numCache>
            </c:numRef>
          </c:xVal>
          <c:yVal>
            <c:numRef>
              <c:f>'2013Meta-anal.fibres.global+fig'!$AE$78:$AE$79</c:f>
              <c:numCache>
                <c:formatCode>0.0</c:formatCode>
                <c:ptCount val="2"/>
                <c:pt idx="0">
                  <c:v>35.1</c:v>
                </c:pt>
                <c:pt idx="1">
                  <c:v>30.2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4F-45E6-91EA-14FE35B82C06}"/>
            </c:ext>
          </c:extLst>
        </c:ser>
        <c:ser>
          <c:idx val="2"/>
          <c:order val="2"/>
          <c:tx>
            <c:strRef>
              <c:f>'2013Meta-anal.fibres.global+fig'!$A$76</c:f>
              <c:strCache>
                <c:ptCount val="1"/>
                <c:pt idx="0">
                  <c:v>Bennegadi et al., 2001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ysClr val="window" lastClr="FFFFFF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'2013Meta-anal.fibres.global+fig'!$D$75:$D$76</c:f>
              <c:numCache>
                <c:formatCode>0.0</c:formatCode>
                <c:ptCount val="2"/>
                <c:pt idx="0">
                  <c:v>18.899999999999999</c:v>
                </c:pt>
                <c:pt idx="1">
                  <c:v>8.8000000000000007</c:v>
                </c:pt>
              </c:numCache>
            </c:numRef>
          </c:xVal>
          <c:yVal>
            <c:numRef>
              <c:f>'2013Meta-anal.fibres.global+fig'!$AE$75:$AE$76</c:f>
              <c:numCache>
                <c:formatCode>0.0</c:formatCode>
                <c:ptCount val="2"/>
                <c:pt idx="0">
                  <c:v>40</c:v>
                </c:pt>
                <c:pt idx="1">
                  <c:v>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4F-45E6-91EA-14FE35B82C06}"/>
            </c:ext>
          </c:extLst>
        </c:ser>
        <c:ser>
          <c:idx val="3"/>
          <c:order val="3"/>
          <c:tx>
            <c:strRef>
              <c:f>'2013Meta-anal.fibres.global+fig'!$A$72</c:f>
              <c:strCache>
                <c:ptCount val="1"/>
                <c:pt idx="0">
                  <c:v>Gidenne et al., 2000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'2013Meta-anal.fibres.global+fig'!$D$71:$D$73</c:f>
              <c:numCache>
                <c:formatCode>0.0</c:formatCode>
                <c:ptCount val="3"/>
                <c:pt idx="0">
                  <c:v>20.2</c:v>
                </c:pt>
                <c:pt idx="1">
                  <c:v>15.5</c:v>
                </c:pt>
                <c:pt idx="2">
                  <c:v>11.7</c:v>
                </c:pt>
              </c:numCache>
            </c:numRef>
          </c:xVal>
          <c:yVal>
            <c:numRef>
              <c:f>'2013Meta-anal.fibres.global+fig'!$AE$71:$AE$73</c:f>
              <c:numCache>
                <c:formatCode>0.0</c:formatCode>
                <c:ptCount val="3"/>
                <c:pt idx="0">
                  <c:v>29.2</c:v>
                </c:pt>
                <c:pt idx="1">
                  <c:v>33.299999999999997</c:v>
                </c:pt>
                <c:pt idx="2">
                  <c:v>47.9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4F-45E6-91EA-14FE35B82C06}"/>
            </c:ext>
          </c:extLst>
        </c:ser>
        <c:ser>
          <c:idx val="11"/>
          <c:order val="4"/>
          <c:tx>
            <c:strRef>
              <c:f>'2013Meta-anal.fibres.global+fig'!$A$157</c:f>
              <c:strCache>
                <c:ptCount val="1"/>
                <c:pt idx="0">
                  <c:v>Tazzoli 2012 exp 1 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ysClr val="window" lastClr="FFFFFF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'2013Meta-anal.fibres.global+fig'!$D$157:$D$159</c:f>
              <c:numCache>
                <c:formatCode>0.0</c:formatCode>
                <c:ptCount val="3"/>
                <c:pt idx="0">
                  <c:v>23.3</c:v>
                </c:pt>
                <c:pt idx="1">
                  <c:v>18</c:v>
                </c:pt>
                <c:pt idx="2">
                  <c:v>13.8</c:v>
                </c:pt>
              </c:numCache>
            </c:numRef>
          </c:xVal>
          <c:yVal>
            <c:numRef>
              <c:f>'2013Meta-anal.fibres.global+fig'!$AE$157:$AE$159</c:f>
              <c:numCache>
                <c:formatCode>0.0</c:formatCode>
                <c:ptCount val="3"/>
                <c:pt idx="0">
                  <c:v>29.2</c:v>
                </c:pt>
                <c:pt idx="1">
                  <c:v>15.4</c:v>
                </c:pt>
                <c:pt idx="2">
                  <c:v>20.7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04F-45E6-91EA-14FE35B82C06}"/>
            </c:ext>
          </c:extLst>
        </c:ser>
        <c:ser>
          <c:idx val="4"/>
          <c:order val="5"/>
          <c:tx>
            <c:strRef>
              <c:f>'2013Meta-anal.fibres.global+fig'!$A$63</c:f>
              <c:strCache>
                <c:ptCount val="1"/>
                <c:pt idx="0">
                  <c:v>Gidenne et al., 2004b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 w="12700">
                <a:solidFill>
                  <a:sysClr val="windowText" lastClr="000000"/>
                </a:solidFill>
              </a:ln>
            </c:spPr>
          </c:marker>
          <c:xVal>
            <c:numRef>
              <c:f>'2013Meta-anal.fibres.global+fig'!$D$61:$D$62</c:f>
              <c:numCache>
                <c:formatCode>0.0</c:formatCode>
                <c:ptCount val="2"/>
                <c:pt idx="0">
                  <c:v>19.100000000000001</c:v>
                </c:pt>
                <c:pt idx="1">
                  <c:v>15.8</c:v>
                </c:pt>
              </c:numCache>
            </c:numRef>
          </c:xVal>
          <c:yVal>
            <c:numRef>
              <c:f>'2013Meta-anal.fibres.global+fig'!$AE$61:$AE$62</c:f>
              <c:numCache>
                <c:formatCode>0.0</c:formatCode>
                <c:ptCount val="2"/>
                <c:pt idx="0">
                  <c:v>19.100000000000001</c:v>
                </c:pt>
                <c:pt idx="1">
                  <c:v>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04F-45E6-91EA-14FE35B82C06}"/>
            </c:ext>
          </c:extLst>
        </c:ser>
        <c:ser>
          <c:idx val="5"/>
          <c:order val="6"/>
          <c:tx>
            <c:strRef>
              <c:f>'2013Meta-anal.fibres.global+fig'!$A$63</c:f>
              <c:strCache>
                <c:ptCount val="1"/>
                <c:pt idx="0">
                  <c:v>Gidenne et al., 2004b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'2013Meta-anal.fibres.global+fig'!$D$63:$D$64</c:f>
              <c:numCache>
                <c:formatCode>0.0</c:formatCode>
                <c:ptCount val="2"/>
                <c:pt idx="0">
                  <c:v>19.2</c:v>
                </c:pt>
                <c:pt idx="1">
                  <c:v>15.4</c:v>
                </c:pt>
              </c:numCache>
            </c:numRef>
          </c:xVal>
          <c:yVal>
            <c:numRef>
              <c:f>'2013Meta-anal.fibres.global+fig'!$AE$63:$AE$64</c:f>
              <c:numCache>
                <c:formatCode>0.0</c:formatCode>
                <c:ptCount val="2"/>
                <c:pt idx="0">
                  <c:v>17</c:v>
                </c:pt>
                <c:pt idx="1">
                  <c:v>27.6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04F-45E6-91EA-14FE35B82C06}"/>
            </c:ext>
          </c:extLst>
        </c:ser>
        <c:ser>
          <c:idx val="6"/>
          <c:order val="7"/>
          <c:tx>
            <c:v>all</c:v>
          </c:tx>
          <c:spPr>
            <a:ln w="28575">
              <a:noFill/>
            </a:ln>
          </c:spPr>
          <c:marker>
            <c:symbol val="dot"/>
            <c:size val="2"/>
            <c:spPr>
              <a:noFill/>
              <a:ln w="3175">
                <a:solidFill>
                  <a:schemeClr val="bg1">
                    <a:lumMod val="75000"/>
                  </a:schemeClr>
                </a:solidFill>
              </a:ln>
            </c:spPr>
          </c:marker>
          <c:trendline>
            <c:spPr>
              <a:ln w="38100">
                <a:solidFill>
                  <a:srgbClr val="0000FF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('2013Meta-anal.fibres.global+fig'!$D$34:$D$38,'2013Meta-anal.fibres.global+fig'!$D$61:$D$64,'2013Meta-anal.fibres.global+fig'!$D$71:$D$73,'2013Meta-anal.fibres.global+fig'!$D$75:$D$76,'2013Meta-anal.fibres.global+fig'!$D$78:$D$79,'2013Meta-anal.fibres.global+fig'!$D$157:$D$159)</c:f>
              <c:numCache>
                <c:formatCode>0.0</c:formatCode>
                <c:ptCount val="19"/>
                <c:pt idx="0">
                  <c:v>9.1999999999999993</c:v>
                </c:pt>
                <c:pt idx="1">
                  <c:v>14.2</c:v>
                </c:pt>
                <c:pt idx="2">
                  <c:v>16.5</c:v>
                </c:pt>
                <c:pt idx="3">
                  <c:v>19.8</c:v>
                </c:pt>
                <c:pt idx="4">
                  <c:v>23</c:v>
                </c:pt>
                <c:pt idx="5">
                  <c:v>19.100000000000001</c:v>
                </c:pt>
                <c:pt idx="6">
                  <c:v>15.8</c:v>
                </c:pt>
                <c:pt idx="7">
                  <c:v>19.2</c:v>
                </c:pt>
                <c:pt idx="8">
                  <c:v>15.4</c:v>
                </c:pt>
                <c:pt idx="9">
                  <c:v>20.2</c:v>
                </c:pt>
                <c:pt idx="10">
                  <c:v>15.5</c:v>
                </c:pt>
                <c:pt idx="11">
                  <c:v>11.7</c:v>
                </c:pt>
                <c:pt idx="12">
                  <c:v>18.899999999999999</c:v>
                </c:pt>
                <c:pt idx="13">
                  <c:v>8.8000000000000007</c:v>
                </c:pt>
                <c:pt idx="14">
                  <c:v>15.2</c:v>
                </c:pt>
                <c:pt idx="15">
                  <c:v>18.2</c:v>
                </c:pt>
                <c:pt idx="16">
                  <c:v>23.3</c:v>
                </c:pt>
                <c:pt idx="17">
                  <c:v>18</c:v>
                </c:pt>
                <c:pt idx="18">
                  <c:v>13.8</c:v>
                </c:pt>
              </c:numCache>
            </c:numRef>
          </c:xVal>
          <c:yVal>
            <c:numRef>
              <c:f>('2013Meta-anal.fibres.global+fig'!$AE$34:$AE$38,'2013Meta-anal.fibres.global+fig'!$AE$61:$AE$64,'2013Meta-anal.fibres.global+fig'!$AE$71:$AE$73,'2013Meta-anal.fibres.global+fig'!$AE$75:$AE$76,'2013Meta-anal.fibres.global+fig'!$AE$78:$AE$79,'2013Meta-anal.fibres.global+fig'!$AE$157:$AE$159)</c:f>
              <c:numCache>
                <c:formatCode>0.0</c:formatCode>
                <c:ptCount val="19"/>
                <c:pt idx="0">
                  <c:v>62.5</c:v>
                </c:pt>
                <c:pt idx="1">
                  <c:v>55</c:v>
                </c:pt>
                <c:pt idx="2">
                  <c:v>45</c:v>
                </c:pt>
                <c:pt idx="3">
                  <c:v>50</c:v>
                </c:pt>
                <c:pt idx="4">
                  <c:v>30</c:v>
                </c:pt>
                <c:pt idx="5">
                  <c:v>19.100000000000001</c:v>
                </c:pt>
                <c:pt idx="6">
                  <c:v>28.5</c:v>
                </c:pt>
                <c:pt idx="7">
                  <c:v>17</c:v>
                </c:pt>
                <c:pt idx="8">
                  <c:v>27.6</c:v>
                </c:pt>
                <c:pt idx="9">
                  <c:v>29.2</c:v>
                </c:pt>
                <c:pt idx="10">
                  <c:v>33.299999999999997</c:v>
                </c:pt>
                <c:pt idx="11">
                  <c:v>47.9</c:v>
                </c:pt>
                <c:pt idx="12">
                  <c:v>40</c:v>
                </c:pt>
                <c:pt idx="13">
                  <c:v>52</c:v>
                </c:pt>
                <c:pt idx="14">
                  <c:v>35.1</c:v>
                </c:pt>
                <c:pt idx="15">
                  <c:v>30.2</c:v>
                </c:pt>
                <c:pt idx="16">
                  <c:v>29.2</c:v>
                </c:pt>
                <c:pt idx="17">
                  <c:v>15.4</c:v>
                </c:pt>
                <c:pt idx="18">
                  <c:v>20.7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04F-45E6-91EA-14FE35B82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892664"/>
        <c:axId val="273887176"/>
      </c:scatterChart>
      <c:valAx>
        <c:axId val="273892664"/>
        <c:scaling>
          <c:orientation val="minMax"/>
          <c:min val="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Dietary ADF concentration, % as fed basis</a:t>
                </a:r>
              </a:p>
            </c:rich>
          </c:tx>
          <c:layout>
            <c:manualLayout>
              <c:xMode val="edge"/>
              <c:yMode val="edge"/>
              <c:x val="0.36327490125807438"/>
              <c:y val="0.91423944713332861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273887176"/>
        <c:crosses val="autoZero"/>
        <c:crossBetween val="midCat"/>
      </c:valAx>
      <c:valAx>
        <c:axId val="27388717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>
                    <a:solidFill>
                      <a:srgbClr val="0000FF"/>
                    </a:solidFill>
                  </a:defRPr>
                </a:pPr>
                <a:r>
                  <a:rPr lang="en-US">
                    <a:solidFill>
                      <a:srgbClr val="0000FF"/>
                    </a:solidFill>
                  </a:rPr>
                  <a:t>Health Risk index, after weaning</a:t>
                </a:r>
                <a:br>
                  <a:rPr lang="en-US">
                    <a:solidFill>
                      <a:srgbClr val="0000FF"/>
                    </a:solidFill>
                  </a:rPr>
                </a:br>
                <a:r>
                  <a:rPr lang="en-US">
                    <a:solidFill>
                      <a:srgbClr val="0000FF"/>
                    </a:solidFill>
                  </a:rPr>
                  <a:t> %</a:t>
                </a:r>
              </a:p>
            </c:rich>
          </c:tx>
          <c:layout>
            <c:manualLayout>
              <c:xMode val="edge"/>
              <c:yMode val="edge"/>
              <c:x val="0.18963105111056763"/>
              <c:y val="1.310999864903406E-3"/>
            </c:manualLayout>
          </c:layout>
          <c:overlay val="0"/>
          <c:spPr>
            <a:solidFill>
              <a:schemeClr val="bg1"/>
            </a:solidFill>
          </c:spPr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73892664"/>
        <c:crosses val="autoZero"/>
        <c:crossBetween val="midCat"/>
      </c:valAx>
    </c:plotArea>
    <c:legend>
      <c:legendPos val="r"/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71973388083276923"/>
          <c:y val="1.3868412316776541E-2"/>
          <c:w val="0.26137946698970321"/>
          <c:h val="0.27954934563981781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49675477387253E-2"/>
          <c:y val="2.2795681432221809E-2"/>
          <c:w val="0.89928624233859822"/>
          <c:h val="0.86230577554874865"/>
        </c:manualLayout>
      </c:layout>
      <c:scatterChart>
        <c:scatterStyle val="lineMarker"/>
        <c:varyColors val="0"/>
        <c:ser>
          <c:idx val="3"/>
          <c:order val="0"/>
          <c:tx>
            <c:strRef>
              <c:f>'2013Meta.RS&amp;ADL.expTG+fig.publ'!$A$61</c:f>
              <c:strCache>
                <c:ptCount val="1"/>
                <c:pt idx="0">
                  <c:v>Gidenne et al., 2001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c:spPr>
          </c:marker>
          <c:xVal>
            <c:numRef>
              <c:f>'2013Meta.RS&amp;ADL.expTG+fig.publ'!$E$60:$E$62</c:f>
              <c:numCache>
                <c:formatCode>0.0</c:formatCode>
                <c:ptCount val="3"/>
                <c:pt idx="0">
                  <c:v>7</c:v>
                </c:pt>
                <c:pt idx="1">
                  <c:v>4.8</c:v>
                </c:pt>
                <c:pt idx="2">
                  <c:v>2.5</c:v>
                </c:pt>
              </c:numCache>
            </c:numRef>
          </c:xVal>
          <c:yVal>
            <c:numRef>
              <c:f>'2013Meta.RS&amp;ADL.expTG+fig.publ'!$AA$60:$AA$62</c:f>
              <c:numCache>
                <c:formatCode>0.0</c:formatCode>
                <c:ptCount val="3"/>
                <c:pt idx="0">
                  <c:v>22.7</c:v>
                </c:pt>
                <c:pt idx="1">
                  <c:v>24.2</c:v>
                </c:pt>
                <c:pt idx="2">
                  <c:v>43.9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B2-4D59-9A98-1402152EF071}"/>
            </c:ext>
          </c:extLst>
        </c:ser>
        <c:ser>
          <c:idx val="4"/>
          <c:order val="1"/>
          <c:tx>
            <c:strRef>
              <c:f>'2013Meta.RS&amp;ADL.expTG+fig.publ'!$A$69</c:f>
              <c:strCache>
                <c:ptCount val="1"/>
                <c:pt idx="0">
                  <c:v>Bennegadi et al., 2001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8"/>
            <c:spPr>
              <a:noFill/>
              <a:ln w="22225">
                <a:solidFill>
                  <a:srgbClr val="0000FF"/>
                </a:solidFill>
              </a:ln>
            </c:spPr>
          </c:marker>
          <c:xVal>
            <c:numRef>
              <c:f>'2013Meta.RS&amp;ADL.expTG+fig.publ'!$E$69:$E$70</c:f>
              <c:numCache>
                <c:formatCode>0.0</c:formatCode>
                <c:ptCount val="2"/>
                <c:pt idx="0">
                  <c:v>3.4</c:v>
                </c:pt>
                <c:pt idx="1">
                  <c:v>1.5</c:v>
                </c:pt>
              </c:numCache>
            </c:numRef>
          </c:xVal>
          <c:yVal>
            <c:numRef>
              <c:f>'2013Meta.RS&amp;ADL.expTG+fig.publ'!$AA$69:$AA$70</c:f>
              <c:numCache>
                <c:formatCode>0.0</c:formatCode>
                <c:ptCount val="2"/>
                <c:pt idx="0">
                  <c:v>40</c:v>
                </c:pt>
                <c:pt idx="1">
                  <c:v>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B2-4D59-9A98-1402152EF071}"/>
            </c:ext>
          </c:extLst>
        </c:ser>
        <c:ser>
          <c:idx val="5"/>
          <c:order val="2"/>
          <c:tx>
            <c:strRef>
              <c:f>'2013Meta.RS&amp;ADL.expTG+fig.publ'!$A$67</c:f>
              <c:strCache>
                <c:ptCount val="1"/>
                <c:pt idx="0">
                  <c:v>Gidenne et al., 2000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 w="15875">
                <a:solidFill>
                  <a:srgbClr val="006600"/>
                </a:solidFill>
              </a:ln>
            </c:spPr>
          </c:marker>
          <c:xVal>
            <c:numRef>
              <c:f>'2013Meta.RS&amp;ADL.expTG+fig.publ'!$E$64:$E$66</c:f>
              <c:numCache>
                <c:formatCode>0.0</c:formatCode>
                <c:ptCount val="3"/>
                <c:pt idx="0">
                  <c:v>3.6</c:v>
                </c:pt>
                <c:pt idx="1">
                  <c:v>2.8</c:v>
                </c:pt>
                <c:pt idx="2">
                  <c:v>2.1</c:v>
                </c:pt>
              </c:numCache>
            </c:numRef>
          </c:xVal>
          <c:yVal>
            <c:numRef>
              <c:f>'2013Meta.RS&amp;ADL.expTG+fig.publ'!$AA$64:$AA$66</c:f>
              <c:numCache>
                <c:formatCode>0.0</c:formatCode>
                <c:ptCount val="3"/>
                <c:pt idx="0">
                  <c:v>29.2</c:v>
                </c:pt>
                <c:pt idx="1">
                  <c:v>33.300000000000004</c:v>
                </c:pt>
                <c:pt idx="2">
                  <c:v>47.9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B2-4D59-9A98-1402152EF071}"/>
            </c:ext>
          </c:extLst>
        </c:ser>
        <c:ser>
          <c:idx val="7"/>
          <c:order val="3"/>
          <c:tx>
            <c:strRef>
              <c:f>'2013Meta.RS&amp;ADL.expTG+fig.publ'!$A$32</c:f>
              <c:strCache>
                <c:ptCount val="1"/>
                <c:pt idx="0">
                  <c:v>Gidenne et al., 2004a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noFill/>
              <a:ln w="19050">
                <a:solidFill>
                  <a:srgbClr val="FF0000"/>
                </a:solidFill>
              </a:ln>
            </c:spPr>
          </c:marker>
          <c:xVal>
            <c:numRef>
              <c:f>'2013Meta.RS&amp;ADL.expTG+fig.publ'!$E$28:$E$32</c:f>
              <c:numCache>
                <c:formatCode>0.0</c:formatCode>
                <c:ptCount val="5"/>
                <c:pt idx="0">
                  <c:v>1.8</c:v>
                </c:pt>
                <c:pt idx="1">
                  <c:v>2.2999999999999998</c:v>
                </c:pt>
                <c:pt idx="2">
                  <c:v>2.4</c:v>
                </c:pt>
                <c:pt idx="3">
                  <c:v>3.7</c:v>
                </c:pt>
                <c:pt idx="4">
                  <c:v>4</c:v>
                </c:pt>
              </c:numCache>
            </c:numRef>
          </c:xVal>
          <c:yVal>
            <c:numRef>
              <c:f>'2013Meta.RS&amp;ADL.expTG+fig.publ'!$AA$28:$AA$32</c:f>
              <c:numCache>
                <c:formatCode>0.0</c:formatCode>
                <c:ptCount val="5"/>
                <c:pt idx="0">
                  <c:v>62.5</c:v>
                </c:pt>
                <c:pt idx="1">
                  <c:v>55</c:v>
                </c:pt>
                <c:pt idx="2">
                  <c:v>45</c:v>
                </c:pt>
                <c:pt idx="3">
                  <c:v>50</c:v>
                </c:pt>
                <c:pt idx="4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3B2-4D59-9A98-1402152EF071}"/>
            </c:ext>
          </c:extLst>
        </c:ser>
        <c:ser>
          <c:idx val="8"/>
          <c:order val="4"/>
          <c:tx>
            <c:strRef>
              <c:f>'2013Meta.RS&amp;ADL.expTG+fig.publ'!$A$56</c:f>
              <c:strCache>
                <c:ptCount val="1"/>
                <c:pt idx="0">
                  <c:v>Gidenne et al., 2004b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</c:spPr>
          </c:marker>
          <c:xVal>
            <c:numRef>
              <c:f>'2013Meta.RS&amp;ADL.expTG+fig.publ'!$E$54:$E$57</c:f>
              <c:numCache>
                <c:formatCode>0.0</c:formatCode>
                <c:ptCount val="4"/>
                <c:pt idx="0">
                  <c:v>5.2</c:v>
                </c:pt>
                <c:pt idx="1">
                  <c:v>5.3</c:v>
                </c:pt>
                <c:pt idx="2">
                  <c:v>3.8</c:v>
                </c:pt>
                <c:pt idx="3">
                  <c:v>3.6</c:v>
                </c:pt>
              </c:numCache>
            </c:numRef>
          </c:xVal>
          <c:yVal>
            <c:numRef>
              <c:f>'2013Meta.RS&amp;ADL.expTG+fig.publ'!$AA$54:$AA$57</c:f>
              <c:numCache>
                <c:formatCode>0.0</c:formatCode>
                <c:ptCount val="4"/>
                <c:pt idx="0">
                  <c:v>19.100000000000001</c:v>
                </c:pt>
                <c:pt idx="1">
                  <c:v>17</c:v>
                </c:pt>
                <c:pt idx="2">
                  <c:v>28.5</c:v>
                </c:pt>
                <c:pt idx="3">
                  <c:v>27.6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3B2-4D59-9A98-1402152EF071}"/>
            </c:ext>
          </c:extLst>
        </c:ser>
        <c:ser>
          <c:idx val="1"/>
          <c:order val="5"/>
          <c:tx>
            <c:strRef>
              <c:f>'2013Meta.RS&amp;ADL.expTG+fig.publ'!$A$74</c:f>
              <c:strCache>
                <c:ptCount val="1"/>
                <c:pt idx="0">
                  <c:v>Debray + al 2002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'2013Meta.RS&amp;ADL.expTG+fig.publ'!$E$73:$E$74</c:f>
              <c:numCache>
                <c:formatCode>0.0</c:formatCode>
                <c:ptCount val="2"/>
                <c:pt idx="0">
                  <c:v>3.7</c:v>
                </c:pt>
                <c:pt idx="1">
                  <c:v>4.0999999999999996</c:v>
                </c:pt>
              </c:numCache>
            </c:numRef>
          </c:xVal>
          <c:yVal>
            <c:numRef>
              <c:f>'2013Meta.RS&amp;ADL.expTG+fig.publ'!$AA$73:$AA$74</c:f>
              <c:numCache>
                <c:formatCode>0.0</c:formatCode>
                <c:ptCount val="2"/>
                <c:pt idx="0">
                  <c:v>35.1</c:v>
                </c:pt>
                <c:pt idx="1">
                  <c:v>30.2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3B2-4D59-9A98-1402152EF071}"/>
            </c:ext>
          </c:extLst>
        </c:ser>
        <c:ser>
          <c:idx val="0"/>
          <c:order val="6"/>
          <c:tx>
            <c:v>all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chemeClr val="bg2">
                  <a:lumMod val="90000"/>
                </a:schemeClr>
              </a:solidFill>
              <a:ln>
                <a:noFill/>
              </a:ln>
            </c:spPr>
          </c:marke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0.23947178383688389"/>
                  <c:y val="3.4311599786403676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/>
                      <a:t>Y = 1.49X² - 19.8X + 85.4</a:t>
                    </a:r>
                  </a:p>
                  <a:p>
                    <a:pPr>
                      <a:defRPr b="1"/>
                    </a:pPr>
                    <a:r>
                      <a:rPr lang="en-US" sz="2000" dirty="0">
                        <a:solidFill>
                          <a:srgbClr val="FF0000"/>
                        </a:solidFill>
                      </a:rPr>
                      <a:t>R² = 0.77</a:t>
                    </a:r>
                    <a:endParaRPr lang="en-US" sz="1800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('2013Meta.RS&amp;ADL.expTG+fig.publ'!$E$28:$E$32,'2013Meta.RS&amp;ADL.expTG+fig.publ'!$E$54:$E$57,'2013Meta.RS&amp;ADL.expTG+fig.publ'!$E$60:$E$62,'2013Meta.RS&amp;ADL.expTG+fig.publ'!$E$64:$E$66,'2013Meta.RS&amp;ADL.expTG+fig.publ'!$E$69:$E$70,'2013Meta.RS&amp;ADL.expTG+fig.publ'!$E$73:$E$74)</c:f>
              <c:numCache>
                <c:formatCode>0.0</c:formatCode>
                <c:ptCount val="19"/>
                <c:pt idx="0">
                  <c:v>1.8</c:v>
                </c:pt>
                <c:pt idx="1">
                  <c:v>2.2999999999999998</c:v>
                </c:pt>
                <c:pt idx="2">
                  <c:v>2.4</c:v>
                </c:pt>
                <c:pt idx="3">
                  <c:v>3.7</c:v>
                </c:pt>
                <c:pt idx="4">
                  <c:v>4</c:v>
                </c:pt>
                <c:pt idx="5">
                  <c:v>5.2</c:v>
                </c:pt>
                <c:pt idx="6">
                  <c:v>5.3</c:v>
                </c:pt>
                <c:pt idx="7">
                  <c:v>3.8</c:v>
                </c:pt>
                <c:pt idx="8">
                  <c:v>3.6</c:v>
                </c:pt>
                <c:pt idx="9">
                  <c:v>7</c:v>
                </c:pt>
                <c:pt idx="10">
                  <c:v>4.8</c:v>
                </c:pt>
                <c:pt idx="11">
                  <c:v>2.5</c:v>
                </c:pt>
                <c:pt idx="12">
                  <c:v>3.6</c:v>
                </c:pt>
                <c:pt idx="13">
                  <c:v>2.8</c:v>
                </c:pt>
                <c:pt idx="14">
                  <c:v>2.1</c:v>
                </c:pt>
                <c:pt idx="15">
                  <c:v>3.4</c:v>
                </c:pt>
                <c:pt idx="16">
                  <c:v>1.5</c:v>
                </c:pt>
                <c:pt idx="17">
                  <c:v>3.7</c:v>
                </c:pt>
                <c:pt idx="18">
                  <c:v>4.0999999999999996</c:v>
                </c:pt>
              </c:numCache>
            </c:numRef>
          </c:xVal>
          <c:yVal>
            <c:numRef>
              <c:f>('2013Meta.RS&amp;ADL.expTG+fig.publ'!$AA$28:$AA$32,'2013Meta.RS&amp;ADL.expTG+fig.publ'!$AA$54:$AA$57,'2013Meta.RS&amp;ADL.expTG+fig.publ'!$AA$60:$AA$62,'2013Meta.RS&amp;ADL.expTG+fig.publ'!$AA$64:$AA$66,'2013Meta.RS&amp;ADL.expTG+fig.publ'!$AA$69:$AA$70,'2013Meta.RS&amp;ADL.expTG+fig.publ'!$AA$73:$AA$74)</c:f>
              <c:numCache>
                <c:formatCode>0.0</c:formatCode>
                <c:ptCount val="19"/>
                <c:pt idx="0">
                  <c:v>62.5</c:v>
                </c:pt>
                <c:pt idx="1">
                  <c:v>55</c:v>
                </c:pt>
                <c:pt idx="2">
                  <c:v>45</c:v>
                </c:pt>
                <c:pt idx="3">
                  <c:v>50</c:v>
                </c:pt>
                <c:pt idx="4">
                  <c:v>30</c:v>
                </c:pt>
                <c:pt idx="5">
                  <c:v>19.100000000000001</c:v>
                </c:pt>
                <c:pt idx="6">
                  <c:v>17</c:v>
                </c:pt>
                <c:pt idx="7">
                  <c:v>28.5</c:v>
                </c:pt>
                <c:pt idx="8">
                  <c:v>27.6</c:v>
                </c:pt>
                <c:pt idx="9">
                  <c:v>22.7</c:v>
                </c:pt>
                <c:pt idx="10">
                  <c:v>24.2</c:v>
                </c:pt>
                <c:pt idx="11">
                  <c:v>43.9</c:v>
                </c:pt>
                <c:pt idx="12">
                  <c:v>29.2</c:v>
                </c:pt>
                <c:pt idx="13">
                  <c:v>33.300000000000004</c:v>
                </c:pt>
                <c:pt idx="14">
                  <c:v>47.9</c:v>
                </c:pt>
                <c:pt idx="15">
                  <c:v>40</c:v>
                </c:pt>
                <c:pt idx="16">
                  <c:v>52</c:v>
                </c:pt>
                <c:pt idx="17">
                  <c:v>35.1</c:v>
                </c:pt>
                <c:pt idx="18">
                  <c:v>30.2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3B2-4D59-9A98-1402152EF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888352"/>
        <c:axId val="273893448"/>
      </c:scatterChart>
      <c:valAx>
        <c:axId val="273888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err="1"/>
                  <a:t>Dietary</a:t>
                </a:r>
                <a:r>
                  <a:rPr lang="fr-FR" dirty="0"/>
                  <a:t> </a:t>
                </a:r>
                <a:r>
                  <a:rPr lang="fr-FR" dirty="0" smtClean="0"/>
                  <a:t>ADL* </a:t>
                </a:r>
                <a:r>
                  <a:rPr lang="fr-FR" dirty="0"/>
                  <a:t>concentration,  % as </a:t>
                </a:r>
                <a:r>
                  <a:rPr lang="fr-FR" dirty="0" err="1"/>
                  <a:t>fed</a:t>
                </a:r>
                <a:endParaRPr lang="fr-FR" dirty="0"/>
              </a:p>
            </c:rich>
          </c:tx>
          <c:overlay val="0"/>
        </c:title>
        <c:numFmt formatCode="General" sourceLinked="0"/>
        <c:majorTickMark val="out"/>
        <c:minorTickMark val="out"/>
        <c:tickLblPos val="nextTo"/>
        <c:spPr>
          <a:ln w="15875">
            <a:solidFill>
              <a:schemeClr val="tx1"/>
            </a:solidFill>
          </a:ln>
        </c:spPr>
        <c:crossAx val="273893448"/>
        <c:crosses val="autoZero"/>
        <c:crossBetween val="midCat"/>
        <c:majorUnit val="1"/>
        <c:minorUnit val="0.5"/>
      </c:valAx>
      <c:valAx>
        <c:axId val="273893448"/>
        <c:scaling>
          <c:orientation val="minMax"/>
          <c:min val="10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Health Risk index ,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b="0" dirty="0" smtClean="0"/>
                  <a:t>after </a:t>
                </a:r>
                <a:r>
                  <a:rPr lang="en-US" b="0" dirty="0"/>
                  <a:t>weaning</a:t>
                </a:r>
                <a:br>
                  <a:rPr lang="en-US" b="0" dirty="0"/>
                </a:br>
                <a:r>
                  <a:rPr lang="en-US" b="0" dirty="0"/>
                  <a:t> %</a:t>
                </a:r>
              </a:p>
            </c:rich>
          </c:tx>
          <c:layout>
            <c:manualLayout>
              <c:xMode val="edge"/>
              <c:yMode val="edge"/>
              <c:x val="8.5535667376522101E-2"/>
              <c:y val="2.196978113542939E-3"/>
            </c:manualLayout>
          </c:layout>
          <c:overlay val="0"/>
          <c:spPr>
            <a:solidFill>
              <a:schemeClr val="bg1"/>
            </a:solidFill>
          </c:spPr>
        </c:title>
        <c:numFmt formatCode="General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273888352"/>
        <c:crosses val="autoZero"/>
        <c:crossBetween val="midCat"/>
      </c:valAx>
    </c:plotArea>
    <c:legend>
      <c:legendPos val="r"/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7576781447959573"/>
          <c:y val="0.11729073753709905"/>
          <c:w val="0.24067348998259455"/>
          <c:h val="0.22728724586157098"/>
        </c:manualLayout>
      </c:layout>
      <c:overlay val="0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Myriad Pro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784225" cy="274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 b="1" smtClean="0">
                <a:solidFill>
                  <a:srgbClr val="CC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26113" y="0"/>
            <a:ext cx="1055687" cy="274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1" smtClean="0">
                <a:solidFill>
                  <a:srgbClr val="CC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31363"/>
            <a:ext cx="1219200" cy="274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 b="1" smtClean="0">
                <a:solidFill>
                  <a:srgbClr val="CC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326188" y="9631363"/>
            <a:ext cx="455612" cy="274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1" smtClean="0">
                <a:solidFill>
                  <a:srgbClr val="CCFFFF"/>
                </a:solidFill>
                <a:latin typeface="Arial" charset="0"/>
              </a:defRPr>
            </a:lvl1pPr>
          </a:lstStyle>
          <a:p>
            <a:pPr>
              <a:defRPr/>
            </a:pPr>
            <a:fld id="{8A294630-8A7A-4327-A618-D6B544B5E8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63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DCC1D77-F8B5-46D8-90BB-0A5CCFB6DE7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4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B4D32B-1FA1-4DBB-A51B-CEADE82DD574}" type="slidenum">
              <a:rPr lang="fr-FR" sz="1200">
                <a:latin typeface="Times New Roman" pitchFamily="18" charset="0"/>
              </a:rPr>
              <a:pPr algn="r"/>
              <a:t>5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69651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bit of system analysis to give an idea on</a:t>
            </a:r>
            <a:r>
              <a:rPr lang="en-US" baseline="0" noProof="0" dirty="0"/>
              <a:t> what I am working on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BD78-0EAE-4A86-BD81-EF0D6946D12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74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bit of system analysis to give an idea on</a:t>
            </a:r>
            <a:r>
              <a:rPr lang="en-US" baseline="0" noProof="0" dirty="0"/>
              <a:t> what I am working on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BD78-0EAE-4A86-BD81-EF0D6946D12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2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4198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363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863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cueil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216058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13871"/>
            <a:ext cx="12604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2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rgbClr val="6F9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" name="Imag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0" y="6485209"/>
            <a:ext cx="863650" cy="35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8021638" y="6607175"/>
            <a:ext cx="1122362" cy="2508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200" dirty="0" smtClean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.0</a:t>
            </a:r>
            <a:fld id="{D41C6E03-903C-419F-BE61-C25E819E048D}" type="slidenum">
              <a:rPr lang="fr-BE" sz="1200" smtClean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BE" sz="1200" dirty="0">
              <a:solidFill>
                <a:schemeClr val="bg1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19901"/>
          <a:stretch/>
        </p:blipFill>
        <p:spPr>
          <a:xfrm>
            <a:off x="7537237" y="109749"/>
            <a:ext cx="1397272" cy="9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9112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660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6307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770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732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304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4649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3374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5F255-FCB1-45B2-999A-74B96FD1C9E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39579-800B-47FD-ADC7-F25C84BF83F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hyperlink" Target="https://colloque.inra.fr/wrc202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377163" y="1056938"/>
            <a:ext cx="3614564" cy="1108746"/>
            <a:chOff x="625553" y="4505218"/>
            <a:chExt cx="2516631" cy="11087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109" y="4863219"/>
              <a:ext cx="1163252" cy="75074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25553" y="4505218"/>
              <a:ext cx="25166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u="sng" dirty="0" err="1" smtClean="0">
                  <a:solidFill>
                    <a:schemeClr val="bg1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Research</a:t>
              </a:r>
              <a:r>
                <a:rPr lang="fr-FR" sz="2000" u="sng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unit</a:t>
              </a:r>
              <a:r>
                <a:rPr lang="fr-FR" sz="2000" dirty="0" smtClean="0">
                  <a:solidFill>
                    <a:schemeClr val="bg1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GenPhySE</a:t>
              </a:r>
              <a:r>
                <a:rPr lang="fr-FR" sz="2000" dirty="0">
                  <a:solidFill>
                    <a:schemeClr val="bg1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endParaRPr lang="en-GB" sz="20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34" name="ZoneTexte 16"/>
          <p:cNvSpPr txBox="1">
            <a:spLocks noChangeArrowheads="1"/>
          </p:cNvSpPr>
          <p:nvPr/>
        </p:nvSpPr>
        <p:spPr bwMode="auto">
          <a:xfrm>
            <a:off x="14088" y="1733741"/>
            <a:ext cx="22585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yriad Pro" panose="020B0503030403020204" pitchFamily="34" charset="0"/>
              </a:rPr>
              <a:t>Food  </a:t>
            </a:r>
            <a:r>
              <a:rPr lang="en-GB" sz="12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Agriculture  Environment</a:t>
            </a:r>
            <a:endParaRPr lang="en-GB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229077" y="4628456"/>
            <a:ext cx="4762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Thierry </a:t>
            </a:r>
            <a:r>
              <a:rPr lang="fr-FR" sz="2800" b="1" dirty="0" smtClean="0">
                <a:solidFill>
                  <a:schemeClr val="bg1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Gidenne, INRA France</a:t>
            </a:r>
            <a:endParaRPr lang="fr-FR" sz="2400" dirty="0" smtClean="0">
              <a:solidFill>
                <a:schemeClr val="bg1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thierry.gidenne@inra.fr</a:t>
            </a:r>
            <a:endParaRPr lang="en-GB" sz="14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/>
          <a:stretch/>
        </p:blipFill>
        <p:spPr>
          <a:xfrm>
            <a:off x="2877076" y="36807"/>
            <a:ext cx="6258742" cy="917698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6137659" y="927378"/>
            <a:ext cx="3105337" cy="1808195"/>
            <a:chOff x="5824838" y="4655327"/>
            <a:chExt cx="3105337" cy="180819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294" y="5309790"/>
              <a:ext cx="1251690" cy="1153732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824838" y="4655327"/>
              <a:ext cx="31053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INRA division </a:t>
              </a:r>
              <a:r>
                <a:rPr lang="fr-FR" dirty="0" smtClean="0">
                  <a:solidFill>
                    <a:schemeClr val="bg1"/>
                  </a:solidFill>
                </a:rPr>
                <a:t>: Animal </a:t>
              </a:r>
              <a:r>
                <a:rPr lang="fr-FR" dirty="0" err="1" smtClean="0">
                  <a:solidFill>
                    <a:schemeClr val="bg1"/>
                  </a:solidFill>
                </a:rPr>
                <a:t>physiol</a:t>
              </a:r>
              <a:r>
                <a:rPr lang="fr-FR" dirty="0" smtClean="0">
                  <a:solidFill>
                    <a:schemeClr val="bg1"/>
                  </a:solidFill>
                </a:rPr>
                <a:t>. </a:t>
              </a:r>
              <a:br>
                <a:rPr lang="fr-FR" dirty="0" smtClean="0">
                  <a:solidFill>
                    <a:schemeClr val="bg1"/>
                  </a:solidFill>
                </a:rPr>
              </a:br>
              <a:r>
                <a:rPr lang="fr-FR" dirty="0" smtClean="0">
                  <a:solidFill>
                    <a:schemeClr val="bg1"/>
                  </a:solidFill>
                </a:rPr>
                <a:t>&amp; </a:t>
              </a:r>
              <a:r>
                <a:rPr lang="fr-FR" dirty="0" err="1" smtClean="0">
                  <a:solidFill>
                    <a:schemeClr val="bg1"/>
                  </a:solidFill>
                </a:rPr>
                <a:t>farming</a:t>
              </a:r>
              <a:r>
                <a:rPr lang="fr-FR" dirty="0" smtClean="0">
                  <a:solidFill>
                    <a:schemeClr val="bg1"/>
                  </a:solidFill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</a:rPr>
                <a:t>systems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-70847" y="2165684"/>
            <a:ext cx="2947923" cy="1169996"/>
            <a:chOff x="222141" y="4684642"/>
            <a:chExt cx="2947923" cy="116999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37" y="5330973"/>
              <a:ext cx="1782859" cy="523665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22141" y="4684642"/>
              <a:ext cx="2947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Team: </a:t>
              </a:r>
              <a:br>
                <a:rPr lang="fr-FR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</a:br>
              <a:r>
                <a:rPr lang="fr-FR" dirty="0" err="1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sustainable</a:t>
              </a:r>
              <a:r>
                <a:rPr lang="fr-FR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farming</a:t>
              </a:r>
              <a:r>
                <a:rPr lang="fr-FR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systems</a:t>
              </a:r>
              <a:r>
                <a:rPr lang="fr-FR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endParaRPr lang="en-GB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7939" y="3654913"/>
            <a:ext cx="68330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Rabbit Nutrition in </a:t>
            </a:r>
            <a:r>
              <a:rPr lang="fr-FR" sz="4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Tropic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748" y="6199312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INTERNATIONAL CONFERENCE ON RABBIT PRODUCTION IN TROPICAL CLIMATE </a:t>
            </a:r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2019</a:t>
            </a:r>
          </a:p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Selangor, Malaysia, 4-6 august 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b="18788"/>
          <a:stretch/>
        </p:blipFill>
        <p:spPr>
          <a:xfrm>
            <a:off x="7122445" y="4825774"/>
            <a:ext cx="2013373" cy="1357965"/>
          </a:xfrm>
          <a:prstGeom prst="rect">
            <a:avLst/>
          </a:prstGeom>
          <a:solidFill>
            <a:srgbClr val="FFFF99"/>
          </a:solidFill>
        </p:spPr>
      </p:pic>
    </p:spTree>
    <p:extLst>
      <p:ext uri="{BB962C8B-B14F-4D97-AF65-F5344CB8AC3E}">
        <p14:creationId xmlns:p14="http://schemas.microsoft.com/office/powerpoint/2010/main" val="6206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697" y="1219710"/>
            <a:ext cx="8456251" cy="45704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Melior"/>
              </a:rPr>
              <a:t>Other adaptation to hot environment:</a:t>
            </a:r>
          </a:p>
          <a:p>
            <a:pPr>
              <a:lnSpc>
                <a:spcPct val="150000"/>
              </a:lnSpc>
            </a:pPr>
            <a:r>
              <a:rPr lang="en-GB" sz="1600" b="1" dirty="0" smtClean="0">
                <a:latin typeface="Melior"/>
              </a:rPr>
              <a:t>Behavioural </a:t>
            </a:r>
            <a:r>
              <a:rPr lang="en-GB" sz="1600" b="1" dirty="0" err="1" smtClean="0">
                <a:latin typeface="Melior"/>
              </a:rPr>
              <a:t>adapation</a:t>
            </a:r>
            <a:r>
              <a:rPr lang="en-GB" sz="1600" b="1" dirty="0" smtClean="0">
                <a:latin typeface="Melior"/>
              </a:rPr>
              <a:t> : </a:t>
            </a:r>
            <a:r>
              <a:rPr lang="en-GB" sz="1600" dirty="0" smtClean="0">
                <a:latin typeface="Melior"/>
              </a:rPr>
              <a:t>lower activity, laying down… activity during "fresh periods"…. </a:t>
            </a:r>
          </a:p>
          <a:p>
            <a:pPr>
              <a:lnSpc>
                <a:spcPct val="150000"/>
              </a:lnSpc>
            </a:pPr>
            <a:r>
              <a:rPr lang="fr-FR" sz="1600" dirty="0" smtClean="0">
                <a:latin typeface="Melior"/>
              </a:rPr>
              <a:t>Digestive adaptation : </a:t>
            </a:r>
            <a:r>
              <a:rPr lang="fr-FR" sz="1600" dirty="0" err="1" smtClean="0">
                <a:latin typeface="Melior"/>
              </a:rPr>
              <a:t>lower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intake</a:t>
            </a:r>
            <a:r>
              <a:rPr lang="fr-FR" sz="1600" dirty="0" smtClean="0">
                <a:latin typeface="Melior"/>
              </a:rPr>
              <a:t> =&gt; </a:t>
            </a:r>
            <a:r>
              <a:rPr lang="fr-FR" sz="1600" dirty="0" err="1" smtClean="0">
                <a:latin typeface="Melior"/>
              </a:rPr>
              <a:t>better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feed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efficiency</a:t>
            </a:r>
            <a:endParaRPr lang="fr-FR" sz="1600" dirty="0" smtClean="0">
              <a:latin typeface="Melior"/>
            </a:endParaRPr>
          </a:p>
          <a:p>
            <a:pPr>
              <a:lnSpc>
                <a:spcPct val="150000"/>
              </a:lnSpc>
            </a:pPr>
            <a:endParaRPr lang="fr-FR" sz="1600" dirty="0" smtClean="0">
              <a:latin typeface="Melior"/>
            </a:endParaRPr>
          </a:p>
          <a:p>
            <a:pPr>
              <a:lnSpc>
                <a:spcPct val="150000"/>
              </a:lnSpc>
            </a:pPr>
            <a:r>
              <a:rPr lang="fr-FR" sz="1600" dirty="0" err="1" smtClean="0">
                <a:latin typeface="Melior"/>
              </a:rPr>
              <a:t>Heat</a:t>
            </a:r>
            <a:r>
              <a:rPr lang="fr-FR" sz="1600" dirty="0" smtClean="0">
                <a:latin typeface="Melior"/>
              </a:rPr>
              <a:t> production </a:t>
            </a:r>
            <a:r>
              <a:rPr lang="fr-FR" sz="1600" dirty="0" err="1" smtClean="0">
                <a:latin typeface="Melior"/>
              </a:rPr>
              <a:t>from</a:t>
            </a:r>
            <a:r>
              <a:rPr lang="fr-FR" sz="1600" dirty="0" smtClean="0">
                <a:latin typeface="Melior"/>
              </a:rPr>
              <a:t> digestion: </a:t>
            </a:r>
            <a:r>
              <a:rPr lang="fr-FR" sz="1600" dirty="0" err="1" smtClean="0">
                <a:latin typeface="Melior"/>
              </a:rPr>
              <a:t>protein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accretion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produce</a:t>
            </a:r>
            <a:r>
              <a:rPr lang="fr-FR" sz="1600" dirty="0" smtClean="0">
                <a:latin typeface="Melior"/>
              </a:rPr>
              <a:t> more </a:t>
            </a:r>
            <a:r>
              <a:rPr lang="fr-FR" sz="1600" dirty="0" err="1" smtClean="0">
                <a:latin typeface="Melior"/>
              </a:rPr>
              <a:t>metabolic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heat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than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lipid</a:t>
            </a:r>
            <a:r>
              <a:rPr lang="fr-FR" sz="1600" dirty="0" smtClean="0">
                <a:latin typeface="Melior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fr-FR" sz="1600" dirty="0" err="1" smtClean="0">
                <a:latin typeface="Melior"/>
              </a:rPr>
              <a:t>Since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energetic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efficiency</a:t>
            </a:r>
            <a:r>
              <a:rPr lang="fr-FR" sz="1600" dirty="0" smtClean="0">
                <a:latin typeface="Melior"/>
              </a:rPr>
              <a:t> for </a:t>
            </a:r>
            <a:r>
              <a:rPr lang="fr-FR" sz="1600" dirty="0" err="1" smtClean="0">
                <a:latin typeface="Melior"/>
              </a:rPr>
              <a:t>protein</a:t>
            </a:r>
            <a:r>
              <a:rPr lang="fr-FR" sz="1600" dirty="0" smtClean="0">
                <a:latin typeface="Melior"/>
              </a:rPr>
              <a:t> body </a:t>
            </a:r>
            <a:r>
              <a:rPr lang="fr-FR" sz="1600" dirty="0" err="1" smtClean="0">
                <a:latin typeface="Melior"/>
              </a:rPr>
              <a:t>deposit</a:t>
            </a:r>
            <a:r>
              <a:rPr lang="fr-FR" sz="1600" dirty="0" smtClean="0">
                <a:latin typeface="Melior"/>
              </a:rPr>
              <a:t> = 70% vs 83% for </a:t>
            </a:r>
            <a:r>
              <a:rPr lang="fr-FR" sz="1600" dirty="0" err="1" smtClean="0">
                <a:latin typeface="Melior"/>
              </a:rPr>
              <a:t>lipids</a:t>
            </a:r>
            <a:endParaRPr lang="fr-FR" sz="1600" dirty="0" smtClean="0">
              <a:latin typeface="Melior"/>
            </a:endParaRPr>
          </a:p>
          <a:p>
            <a:pPr>
              <a:lnSpc>
                <a:spcPct val="150000"/>
              </a:lnSpc>
            </a:pPr>
            <a:r>
              <a:rPr lang="fr-FR" sz="1600" b="1" dirty="0" err="1" smtClean="0">
                <a:latin typeface="Melior"/>
              </a:rPr>
              <a:t>Nutritional</a:t>
            </a:r>
            <a:r>
              <a:rPr lang="fr-FR" sz="1600" b="1" dirty="0" smtClean="0">
                <a:latin typeface="Melior"/>
              </a:rPr>
              <a:t> recommandation</a:t>
            </a:r>
            <a:r>
              <a:rPr lang="fr-FR" sz="1600" dirty="0" smtClean="0">
                <a:latin typeface="Melior"/>
              </a:rPr>
              <a:t>: </a:t>
            </a:r>
            <a:r>
              <a:rPr lang="fr-FR" sz="1600" dirty="0" err="1" smtClean="0">
                <a:latin typeface="Melior"/>
              </a:rPr>
              <a:t>increase</a:t>
            </a:r>
            <a:r>
              <a:rPr lang="fr-FR" sz="1600" dirty="0" smtClean="0">
                <a:latin typeface="Melior"/>
              </a:rPr>
              <a:t> the </a:t>
            </a:r>
            <a:r>
              <a:rPr lang="fr-FR" sz="1600" dirty="0" err="1" smtClean="0">
                <a:latin typeface="Melior"/>
              </a:rPr>
              <a:t>lipid</a:t>
            </a:r>
            <a:r>
              <a:rPr lang="fr-FR" sz="1600" dirty="0" smtClean="0">
                <a:latin typeface="Melior"/>
              </a:rPr>
              <a:t> content of the </a:t>
            </a:r>
            <a:r>
              <a:rPr lang="fr-FR" sz="1600" dirty="0" err="1" smtClean="0">
                <a:latin typeface="Melior"/>
              </a:rPr>
              <a:t>feeds</a:t>
            </a:r>
            <a:endParaRPr lang="fr-FR" sz="1600" dirty="0" smtClean="0">
              <a:latin typeface="Melior"/>
            </a:endParaRPr>
          </a:p>
          <a:p>
            <a:pPr>
              <a:lnSpc>
                <a:spcPct val="150000"/>
              </a:lnSpc>
            </a:pPr>
            <a:endParaRPr lang="fr-FR" sz="1600" b="1" dirty="0" smtClean="0">
              <a:latin typeface="Melior"/>
            </a:endParaRPr>
          </a:p>
          <a:p>
            <a:pPr>
              <a:lnSpc>
                <a:spcPct val="150000"/>
              </a:lnSpc>
            </a:pPr>
            <a:r>
              <a:rPr lang="fr-FR" b="1" dirty="0" err="1" smtClean="0">
                <a:latin typeface="Melior"/>
              </a:rPr>
              <a:t>Two</a:t>
            </a:r>
            <a:r>
              <a:rPr lang="fr-FR" b="1" dirty="0" smtClean="0">
                <a:latin typeface="Melior"/>
              </a:rPr>
              <a:t> Key points in </a:t>
            </a:r>
            <a:r>
              <a:rPr lang="fr-FR" b="1" dirty="0" err="1" smtClean="0">
                <a:latin typeface="Melior"/>
              </a:rPr>
              <a:t>rabbit</a:t>
            </a:r>
            <a:r>
              <a:rPr lang="fr-FR" b="1" dirty="0" smtClean="0">
                <a:latin typeface="Melior"/>
              </a:rPr>
              <a:t> nutrition: </a:t>
            </a:r>
          </a:p>
          <a:p>
            <a:pPr>
              <a:lnSpc>
                <a:spcPct val="150000"/>
              </a:lnSpc>
            </a:pPr>
            <a:r>
              <a:rPr lang="fr-FR" sz="1600" b="1" dirty="0" err="1" smtClean="0">
                <a:latin typeface="Melior"/>
              </a:rPr>
              <a:t>Breeding</a:t>
            </a:r>
            <a:r>
              <a:rPr lang="fr-FR" sz="1600" b="1" dirty="0" smtClean="0">
                <a:latin typeface="Melior"/>
              </a:rPr>
              <a:t> </a:t>
            </a:r>
            <a:r>
              <a:rPr lang="fr-FR" sz="1600" b="1" dirty="0" err="1">
                <a:latin typeface="Melior"/>
              </a:rPr>
              <a:t>doe</a:t>
            </a:r>
            <a:r>
              <a:rPr lang="fr-FR" sz="1600" b="1" dirty="0">
                <a:latin typeface="Melior"/>
              </a:rPr>
              <a:t> </a:t>
            </a:r>
            <a:r>
              <a:rPr lang="fr-FR" sz="1600" b="1" dirty="0" smtClean="0">
                <a:latin typeface="Melior"/>
              </a:rPr>
              <a:t>: m</a:t>
            </a:r>
            <a:r>
              <a:rPr lang="fr-FR" sz="1600" dirty="0" smtClean="0">
                <a:latin typeface="Melior"/>
              </a:rPr>
              <a:t>anagement of the body </a:t>
            </a:r>
            <a:r>
              <a:rPr lang="fr-FR" sz="1600" dirty="0" err="1" smtClean="0">
                <a:latin typeface="Melior"/>
              </a:rPr>
              <a:t>energetic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reserve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b="1" u="sng" dirty="0" err="1" smtClean="0">
                <a:latin typeface="Melior"/>
              </a:rPr>
              <a:t>along</a:t>
            </a:r>
            <a:r>
              <a:rPr lang="fr-FR" sz="1600" b="1" u="sng" dirty="0" smtClean="0">
                <a:latin typeface="Melior"/>
              </a:rPr>
              <a:t> the carrier</a:t>
            </a:r>
            <a:r>
              <a:rPr lang="fr-FR" sz="1600" dirty="0" smtClean="0">
                <a:latin typeface="Melior"/>
              </a:rPr>
              <a:t> in accordance to </a:t>
            </a:r>
            <a:r>
              <a:rPr lang="fr-FR" sz="1600" dirty="0" err="1" smtClean="0">
                <a:latin typeface="Melior"/>
              </a:rPr>
              <a:t>its</a:t>
            </a:r>
            <a:r>
              <a:rPr lang="fr-FR" sz="1600" dirty="0" smtClean="0">
                <a:latin typeface="Melior"/>
              </a:rPr>
              <a:t> productive </a:t>
            </a:r>
            <a:r>
              <a:rPr lang="fr-FR" sz="1600" dirty="0" err="1" smtClean="0">
                <a:latin typeface="Melior"/>
              </a:rPr>
              <a:t>level</a:t>
            </a:r>
            <a:endParaRPr lang="fr-FR" sz="1600" dirty="0" smtClean="0">
              <a:latin typeface="Melior"/>
            </a:endParaRPr>
          </a:p>
          <a:p>
            <a:pPr>
              <a:lnSpc>
                <a:spcPct val="150000"/>
              </a:lnSpc>
            </a:pPr>
            <a:r>
              <a:rPr lang="fr-FR" sz="1600" b="1" dirty="0" err="1" smtClean="0">
                <a:latin typeface="Melior"/>
              </a:rPr>
              <a:t>Fattening</a:t>
            </a:r>
            <a:r>
              <a:rPr lang="fr-FR" sz="1600" b="1" dirty="0" smtClean="0">
                <a:latin typeface="Melior"/>
              </a:rPr>
              <a:t> </a:t>
            </a:r>
            <a:r>
              <a:rPr lang="fr-FR" sz="1600" b="1" dirty="0" err="1" smtClean="0">
                <a:latin typeface="Melior"/>
              </a:rPr>
              <a:t>rabbit</a:t>
            </a:r>
            <a:r>
              <a:rPr lang="fr-FR" sz="1600" dirty="0" smtClean="0">
                <a:latin typeface="Melior"/>
              </a:rPr>
              <a:t> :  </a:t>
            </a:r>
            <a:r>
              <a:rPr lang="fr-FR" sz="1600" b="1" dirty="0" smtClean="0">
                <a:latin typeface="Melior"/>
              </a:rPr>
              <a:t>good balance</a:t>
            </a:r>
            <a:r>
              <a:rPr lang="fr-FR" sz="1600" dirty="0" smtClean="0">
                <a:latin typeface="Melior"/>
              </a:rPr>
              <a:t> fibre </a:t>
            </a:r>
            <a:r>
              <a:rPr lang="fr-FR" sz="1600" dirty="0" err="1" smtClean="0">
                <a:latin typeface="Melior"/>
              </a:rPr>
              <a:t>intake</a:t>
            </a:r>
            <a:r>
              <a:rPr lang="fr-FR" sz="1600" dirty="0" smtClean="0">
                <a:latin typeface="Melior"/>
              </a:rPr>
              <a:t> / </a:t>
            </a:r>
            <a:r>
              <a:rPr lang="fr-FR" sz="1600" dirty="0" err="1" smtClean="0">
                <a:latin typeface="Melior"/>
              </a:rPr>
              <a:t>energetic</a:t>
            </a:r>
            <a:r>
              <a:rPr lang="fr-FR" sz="1600" dirty="0" smtClean="0">
                <a:latin typeface="Melior"/>
              </a:rPr>
              <a:t> </a:t>
            </a:r>
            <a:r>
              <a:rPr lang="fr-FR" sz="1600" dirty="0" err="1" smtClean="0">
                <a:latin typeface="Melior"/>
              </a:rPr>
              <a:t>intake</a:t>
            </a:r>
            <a:r>
              <a:rPr lang="fr-FR" sz="1600" dirty="0" smtClean="0">
                <a:latin typeface="Melior"/>
              </a:rPr>
              <a:t> for </a:t>
            </a:r>
            <a:r>
              <a:rPr lang="fr-FR" sz="1600" b="1" dirty="0" smtClean="0">
                <a:latin typeface="Melior"/>
              </a:rPr>
              <a:t>optimal </a:t>
            </a:r>
            <a:r>
              <a:rPr lang="fr-FR" sz="1600" b="1" dirty="0" err="1" smtClean="0">
                <a:latin typeface="Melior"/>
              </a:rPr>
              <a:t>growth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558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1683"/>
          <a:stretch/>
        </p:blipFill>
        <p:spPr>
          <a:xfrm>
            <a:off x="224319" y="511915"/>
            <a:ext cx="6360671" cy="6049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31305" y="3467150"/>
            <a:ext cx="2999875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Optima"/>
              </a:rPr>
              <a:t>response </a:t>
            </a:r>
            <a:r>
              <a:rPr lang="en-GB" sz="1600" b="1" dirty="0">
                <a:latin typeface="Optima"/>
              </a:rPr>
              <a:t>to diet C is only higher than diet B</a:t>
            </a:r>
          </a:p>
          <a:p>
            <a:r>
              <a:rPr lang="en-GB" sz="1600" b="1" dirty="0">
                <a:latin typeface="Optima"/>
              </a:rPr>
              <a:t>under extreme </a:t>
            </a:r>
            <a:r>
              <a:rPr lang="en-GB" sz="1600" b="1" dirty="0" smtClean="0">
                <a:latin typeface="Optima"/>
              </a:rPr>
              <a:t>conditions</a:t>
            </a:r>
          </a:p>
          <a:p>
            <a:r>
              <a:rPr lang="fr-FR" sz="1600" dirty="0" err="1">
                <a:latin typeface="Optima"/>
              </a:rPr>
              <a:t>Meaning</a:t>
            </a:r>
            <a:r>
              <a:rPr lang="fr-FR" sz="1600" dirty="0">
                <a:latin typeface="Optima"/>
              </a:rPr>
              <a:t> a </a:t>
            </a:r>
            <a:r>
              <a:rPr lang="fr-FR" sz="1600" dirty="0" err="1" smtClean="0">
                <a:latin typeface="Optima"/>
              </a:rPr>
              <a:t>better</a:t>
            </a:r>
            <a:r>
              <a:rPr lang="fr-FR" sz="1600" dirty="0" smtClean="0">
                <a:latin typeface="Optima"/>
              </a:rPr>
              <a:t> formulation </a:t>
            </a:r>
            <a:r>
              <a:rPr lang="fr-FR" sz="1600" dirty="0" err="1" smtClean="0">
                <a:latin typeface="Optima"/>
              </a:rPr>
              <a:t>adapted</a:t>
            </a:r>
            <a:r>
              <a:rPr lang="fr-FR" sz="1600" dirty="0" smtClean="0">
                <a:latin typeface="Optima"/>
              </a:rPr>
              <a:t> to "high </a:t>
            </a:r>
            <a:r>
              <a:rPr lang="fr-FR" sz="1600" dirty="0" err="1" smtClean="0">
                <a:latin typeface="Optima"/>
              </a:rPr>
              <a:t>temperature</a:t>
            </a:r>
            <a:r>
              <a:rPr lang="fr-FR" sz="1600" dirty="0" smtClean="0">
                <a:latin typeface="Optima"/>
              </a:rPr>
              <a:t>" </a:t>
            </a:r>
            <a:endParaRPr lang="en-GB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401052" y="186820"/>
            <a:ext cx="6593305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Optima"/>
              </a:rPr>
              <a:t>Relationship between performance </a:t>
            </a:r>
            <a:r>
              <a:rPr lang="en-GB" sz="1600" dirty="0" smtClean="0">
                <a:latin typeface="Optima"/>
              </a:rPr>
              <a:t>and diets according to temperature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920888" y="2049945"/>
            <a:ext cx="3912524" cy="76944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Optima"/>
              </a:rPr>
              <a:t>Response </a:t>
            </a:r>
            <a:r>
              <a:rPr lang="en-GB" sz="1600" dirty="0">
                <a:latin typeface="Optima"/>
              </a:rPr>
              <a:t>to diet B is </a:t>
            </a:r>
            <a:r>
              <a:rPr lang="en-GB" sz="1600" u="sng" dirty="0">
                <a:latin typeface="Optima"/>
              </a:rPr>
              <a:t>always</a:t>
            </a:r>
            <a:r>
              <a:rPr lang="en-GB" sz="1600" dirty="0">
                <a:latin typeface="Optima"/>
              </a:rPr>
              <a:t> higher </a:t>
            </a:r>
            <a:r>
              <a:rPr lang="en-GB" sz="1600" dirty="0" smtClean="0">
                <a:latin typeface="Optima"/>
              </a:rPr>
              <a:t>A: </a:t>
            </a:r>
          </a:p>
          <a:p>
            <a:r>
              <a:rPr lang="fr-FR" sz="1400" dirty="0" err="1" smtClean="0">
                <a:latin typeface="Optima"/>
              </a:rPr>
              <a:t>Meaning</a:t>
            </a:r>
            <a:r>
              <a:rPr lang="fr-FR" sz="1400" dirty="0" smtClean="0">
                <a:latin typeface="Optima"/>
              </a:rPr>
              <a:t> a </a:t>
            </a:r>
            <a:r>
              <a:rPr lang="fr-FR" sz="1400" dirty="0" err="1" smtClean="0">
                <a:latin typeface="Optima"/>
              </a:rPr>
              <a:t>difference</a:t>
            </a:r>
            <a:r>
              <a:rPr lang="fr-FR" sz="1400" dirty="0" smtClean="0">
                <a:latin typeface="Optima"/>
              </a:rPr>
              <a:t> in formulation: </a:t>
            </a:r>
            <a:r>
              <a:rPr lang="fr-FR" sz="1400" dirty="0" err="1" smtClean="0">
                <a:latin typeface="Optima"/>
              </a:rPr>
              <a:t>déficiency</a:t>
            </a:r>
            <a:r>
              <a:rPr lang="fr-FR" sz="1400" dirty="0" smtClean="0">
                <a:latin typeface="Optima"/>
              </a:rPr>
              <a:t>? (</a:t>
            </a:r>
            <a:r>
              <a:rPr lang="fr-FR" sz="1400" dirty="0" err="1" smtClean="0">
                <a:latin typeface="Optima"/>
              </a:rPr>
              <a:t>energy</a:t>
            </a:r>
            <a:r>
              <a:rPr lang="fr-FR" sz="1400" dirty="0" smtClean="0">
                <a:latin typeface="Optima"/>
              </a:rPr>
              <a:t>, </a:t>
            </a:r>
            <a:r>
              <a:rPr lang="fr-FR" sz="1400" dirty="0" err="1">
                <a:latin typeface="Optima"/>
              </a:rPr>
              <a:t>a</a:t>
            </a:r>
            <a:r>
              <a:rPr lang="fr-FR" sz="1400" dirty="0" err="1" smtClean="0">
                <a:latin typeface="Optima"/>
              </a:rPr>
              <a:t>mino</a:t>
            </a:r>
            <a:r>
              <a:rPr lang="fr-FR" sz="1400" dirty="0" smtClean="0">
                <a:latin typeface="Optima"/>
              </a:rPr>
              <a:t> </a:t>
            </a:r>
            <a:r>
              <a:rPr lang="fr-FR" sz="1400" dirty="0" err="1" smtClean="0">
                <a:latin typeface="Optima"/>
              </a:rPr>
              <a:t>acids</a:t>
            </a:r>
            <a:r>
              <a:rPr lang="fr-FR" sz="1400" dirty="0" smtClean="0">
                <a:latin typeface="Optima"/>
              </a:rPr>
              <a:t>, </a:t>
            </a:r>
            <a:r>
              <a:rPr lang="fr-FR" sz="1400" dirty="0" err="1" smtClean="0">
                <a:latin typeface="Optima"/>
              </a:rPr>
              <a:t>vitamins</a:t>
            </a:r>
            <a:r>
              <a:rPr lang="fr-FR" sz="1400" dirty="0" smtClean="0">
                <a:latin typeface="Optima"/>
              </a:rPr>
              <a:t>,….)</a:t>
            </a:r>
            <a:endParaRPr lang="en-GB" sz="1400" dirty="0" smtClean="0">
              <a:latin typeface="Optima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935579" y="2261937"/>
            <a:ext cx="24063" cy="80367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838297" y="2100646"/>
            <a:ext cx="40105" cy="1929923"/>
          </a:xfrm>
          <a:prstGeom prst="straightConnector1">
            <a:avLst/>
          </a:prstGeom>
          <a:ln w="666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331913" y="188913"/>
            <a:ext cx="693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u="sng">
                <a:solidFill>
                  <a:schemeClr val="accent2"/>
                </a:solidFill>
                <a:latin typeface="Times New Roman" pitchFamily="18" charset="0"/>
              </a:rPr>
              <a:t>Ingestion et température ambiante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978" y="310474"/>
            <a:ext cx="8111317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Melior"/>
              </a:rPr>
              <a:t>Responses </a:t>
            </a:r>
            <a:r>
              <a:rPr lang="en-GB" b="1" dirty="0">
                <a:latin typeface="Melior"/>
              </a:rPr>
              <a:t>to heat </a:t>
            </a:r>
            <a:r>
              <a:rPr lang="en-GB" b="1" dirty="0" smtClean="0">
                <a:latin typeface="Melior"/>
              </a:rPr>
              <a:t>exposure: </a:t>
            </a:r>
            <a:r>
              <a:rPr lang="en-GB" dirty="0" smtClean="0">
                <a:latin typeface="Melior"/>
              </a:rPr>
              <a:t>depressed </a:t>
            </a:r>
            <a:r>
              <a:rPr lang="en-GB" dirty="0">
                <a:latin typeface="Melior"/>
              </a:rPr>
              <a:t>feed </a:t>
            </a:r>
            <a:r>
              <a:rPr lang="en-GB" dirty="0" smtClean="0">
                <a:latin typeface="Melior"/>
              </a:rPr>
              <a:t>intake &amp; higher water intake</a:t>
            </a:r>
          </a:p>
          <a:p>
            <a:r>
              <a:rPr lang="fr-FR" dirty="0" err="1" smtClean="0">
                <a:latin typeface="Melior"/>
              </a:rPr>
              <a:t>Depends</a:t>
            </a:r>
            <a:r>
              <a:rPr lang="fr-FR" dirty="0" smtClean="0">
                <a:latin typeface="Melior"/>
              </a:rPr>
              <a:t> of the </a:t>
            </a:r>
            <a:r>
              <a:rPr lang="fr-FR" dirty="0" err="1" smtClean="0">
                <a:latin typeface="Melior"/>
              </a:rPr>
              <a:t>physiological</a:t>
            </a:r>
            <a:r>
              <a:rPr lang="fr-FR" dirty="0" smtClean="0">
                <a:latin typeface="Melior"/>
              </a:rPr>
              <a:t> state of the </a:t>
            </a:r>
            <a:r>
              <a:rPr lang="fr-FR" dirty="0" err="1" smtClean="0">
                <a:latin typeface="Melior"/>
              </a:rPr>
              <a:t>rabbit</a:t>
            </a:r>
            <a:r>
              <a:rPr lang="fr-FR" dirty="0" smtClean="0">
                <a:latin typeface="Melior"/>
              </a:rPr>
              <a:t> (</a:t>
            </a:r>
            <a:r>
              <a:rPr lang="fr-FR" dirty="0" err="1" smtClean="0">
                <a:latin typeface="Melior"/>
              </a:rPr>
              <a:t>adult</a:t>
            </a:r>
            <a:r>
              <a:rPr lang="fr-FR" dirty="0">
                <a:latin typeface="Melior"/>
              </a:rPr>
              <a:t>, </a:t>
            </a:r>
            <a:r>
              <a:rPr lang="fr-FR" dirty="0" err="1">
                <a:latin typeface="Melior"/>
              </a:rPr>
              <a:t>doe</a:t>
            </a:r>
            <a:r>
              <a:rPr lang="fr-FR" dirty="0">
                <a:latin typeface="Melior"/>
              </a:rPr>
              <a:t>, </a:t>
            </a:r>
            <a:r>
              <a:rPr lang="fr-FR" dirty="0" err="1">
                <a:latin typeface="Melior"/>
              </a:rPr>
              <a:t>fattening</a:t>
            </a:r>
            <a:r>
              <a:rPr lang="fr-FR" dirty="0" smtClean="0">
                <a:latin typeface="Melior"/>
              </a:rPr>
              <a:t>, …)</a:t>
            </a:r>
            <a:endParaRPr lang="en-GB" dirty="0" smtClean="0">
              <a:latin typeface="Melior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53443" y="3464560"/>
            <a:ext cx="77408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dirty="0">
                <a:latin typeface="Myriad Pro" panose="020B0503030403020204" pitchFamily="34" charset="0"/>
              </a:rPr>
              <a:t>			    </a:t>
            </a:r>
            <a:r>
              <a:rPr lang="fr-FR" sz="3200" dirty="0" err="1" smtClean="0">
                <a:solidFill>
                  <a:schemeClr val="accent2"/>
                </a:solidFill>
                <a:latin typeface="Myriad Pro" panose="020B0503030403020204" pitchFamily="34" charset="0"/>
              </a:rPr>
              <a:t>Temperatures</a:t>
            </a:r>
            <a:endParaRPr lang="fr-FR" sz="3200" dirty="0">
              <a:solidFill>
                <a:schemeClr val="accent2"/>
              </a:solidFill>
              <a:latin typeface="Myriad Pro" panose="020B0503030403020204" pitchFamily="34" charset="0"/>
            </a:endParaRPr>
          </a:p>
          <a:p>
            <a:r>
              <a:rPr lang="fr-FR" sz="3200" u="sng" dirty="0">
                <a:latin typeface="Myriad Pro" panose="020B0503030403020204" pitchFamily="34" charset="0"/>
              </a:rPr>
              <a:t>Ratios</a:t>
            </a:r>
            <a:r>
              <a:rPr lang="fr-FR" sz="3200" dirty="0">
                <a:latin typeface="Myriad Pro" panose="020B0503030403020204" pitchFamily="34" charset="0"/>
              </a:rPr>
              <a:t> 	</a:t>
            </a:r>
            <a:r>
              <a:rPr lang="fr-FR" sz="3200" dirty="0" smtClean="0">
                <a:latin typeface="Myriad Pro" panose="020B0503030403020204" pitchFamily="34" charset="0"/>
              </a:rPr>
              <a:t>	</a:t>
            </a:r>
            <a:r>
              <a:rPr lang="fr-FR" sz="3200" dirty="0">
                <a:latin typeface="Myriad Pro" panose="020B0503030403020204" pitchFamily="34" charset="0"/>
              </a:rPr>
              <a:t>	</a:t>
            </a:r>
            <a:r>
              <a:rPr lang="fr-FR" sz="3200" u="sng" dirty="0">
                <a:solidFill>
                  <a:schemeClr val="accent2"/>
                </a:solidFill>
                <a:latin typeface="Myriad Pro" panose="020B0503030403020204" pitchFamily="34" charset="0"/>
              </a:rPr>
              <a:t>20°C    26°C     32°C</a:t>
            </a:r>
          </a:p>
          <a:p>
            <a:r>
              <a:rPr lang="fr-FR" sz="3200" dirty="0" smtClean="0">
                <a:latin typeface="Myriad Pro" panose="020B0503030403020204" pitchFamily="34" charset="0"/>
              </a:rPr>
              <a:t>Water/ </a:t>
            </a:r>
            <a:r>
              <a:rPr lang="fr-FR" sz="3200" dirty="0" err="1" smtClean="0">
                <a:latin typeface="Myriad Pro" panose="020B0503030403020204" pitchFamily="34" charset="0"/>
              </a:rPr>
              <a:t>feed</a:t>
            </a:r>
            <a:r>
              <a:rPr lang="fr-FR" sz="3200" dirty="0" smtClean="0">
                <a:latin typeface="Myriad Pro" panose="020B0503030403020204" pitchFamily="34" charset="0"/>
              </a:rPr>
              <a:t> </a:t>
            </a:r>
            <a:r>
              <a:rPr lang="fr-FR" sz="3200" dirty="0" err="1" smtClean="0">
                <a:latin typeface="Myriad Pro" panose="020B0503030403020204" pitchFamily="34" charset="0"/>
              </a:rPr>
              <a:t>intake</a:t>
            </a:r>
            <a:r>
              <a:rPr lang="fr-FR" sz="3200" dirty="0">
                <a:latin typeface="Myriad Pro" panose="020B0503030403020204" pitchFamily="34" charset="0"/>
              </a:rPr>
              <a:t>	</a:t>
            </a:r>
            <a:r>
              <a:rPr lang="fr-FR" sz="3200" dirty="0" smtClean="0">
                <a:latin typeface="Myriad Pro" panose="020B0503030403020204" pitchFamily="34" charset="0"/>
              </a:rPr>
              <a:t>1.7</a:t>
            </a:r>
            <a:r>
              <a:rPr lang="fr-FR" sz="3200" dirty="0">
                <a:latin typeface="Myriad Pro" panose="020B0503030403020204" pitchFamily="34" charset="0"/>
              </a:rPr>
              <a:t>	   </a:t>
            </a:r>
            <a:r>
              <a:rPr lang="fr-FR" sz="3200" dirty="0" smtClean="0">
                <a:latin typeface="Myriad Pro" panose="020B0503030403020204" pitchFamily="34" charset="0"/>
              </a:rPr>
              <a:t>3.5</a:t>
            </a:r>
            <a:r>
              <a:rPr lang="fr-FR" sz="3200" dirty="0">
                <a:latin typeface="Myriad Pro" panose="020B0503030403020204" pitchFamily="34" charset="0"/>
              </a:rPr>
              <a:t>	      </a:t>
            </a:r>
            <a:r>
              <a:rPr lang="fr-FR" sz="32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8.3</a:t>
            </a:r>
            <a:endParaRPr lang="fr-FR" sz="3200" b="1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r>
              <a:rPr lang="fr-FR" sz="3200" dirty="0" smtClean="0">
                <a:latin typeface="Myriad Pro" panose="020B0503030403020204" pitchFamily="34" charset="0"/>
              </a:rPr>
              <a:t>urine/</a:t>
            </a:r>
            <a:r>
              <a:rPr lang="fr-FR" sz="3200" dirty="0" err="1" smtClean="0">
                <a:latin typeface="Myriad Pro" panose="020B0503030403020204" pitchFamily="34" charset="0"/>
              </a:rPr>
              <a:t>feed</a:t>
            </a:r>
            <a:r>
              <a:rPr lang="fr-FR" sz="3200" dirty="0" smtClean="0">
                <a:latin typeface="Myriad Pro" panose="020B0503030403020204" pitchFamily="34" charset="0"/>
              </a:rPr>
              <a:t>		</a:t>
            </a:r>
            <a:r>
              <a:rPr lang="fr-FR" sz="3200" dirty="0">
                <a:latin typeface="Myriad Pro" panose="020B0503030403020204" pitchFamily="34" charset="0"/>
              </a:rPr>
              <a:t>	</a:t>
            </a:r>
            <a:r>
              <a:rPr lang="fr-FR" sz="3200" dirty="0" smtClean="0">
                <a:latin typeface="Myriad Pro" panose="020B0503030403020204" pitchFamily="34" charset="0"/>
              </a:rPr>
              <a:t>1.0</a:t>
            </a:r>
            <a:r>
              <a:rPr lang="fr-FR" sz="3200" dirty="0">
                <a:latin typeface="Myriad Pro" panose="020B0503030403020204" pitchFamily="34" charset="0"/>
              </a:rPr>
              <a:t>	   </a:t>
            </a:r>
            <a:r>
              <a:rPr lang="fr-FR" sz="3200" dirty="0" smtClean="0">
                <a:latin typeface="Myriad Pro" panose="020B0503030403020204" pitchFamily="34" charset="0"/>
              </a:rPr>
              <a:t>1.6</a:t>
            </a:r>
            <a:r>
              <a:rPr lang="fr-FR" sz="3200" dirty="0">
                <a:latin typeface="Myriad Pro" panose="020B0503030403020204" pitchFamily="34" charset="0"/>
              </a:rPr>
              <a:t>	      </a:t>
            </a:r>
            <a:r>
              <a:rPr lang="fr-FR" sz="3200" dirty="0" smtClean="0">
                <a:latin typeface="Myriad Pro" panose="020B0503030403020204" pitchFamily="34" charset="0"/>
              </a:rPr>
              <a:t>4.0</a:t>
            </a:r>
            <a:endParaRPr lang="fr-FR" sz="3200" dirty="0">
              <a:latin typeface="Myriad Pro" panose="020B0503030403020204" pitchFamily="34" charset="0"/>
            </a:endParaRPr>
          </a:p>
          <a:p>
            <a:r>
              <a:rPr lang="fr-FR" sz="3200" dirty="0" smtClean="0">
                <a:latin typeface="Myriad Pro" panose="020B0503030403020204" pitchFamily="34" charset="0"/>
              </a:rPr>
              <a:t>water/</a:t>
            </a:r>
            <a:r>
              <a:rPr lang="fr-FR" sz="3200" dirty="0" err="1" smtClean="0">
                <a:latin typeface="Myriad Pro" panose="020B0503030403020204" pitchFamily="34" charset="0"/>
              </a:rPr>
              <a:t>faeces</a:t>
            </a:r>
            <a:r>
              <a:rPr lang="fr-FR" sz="3200" dirty="0">
                <a:latin typeface="Myriad Pro" panose="020B0503030403020204" pitchFamily="34" charset="0"/>
              </a:rPr>
              <a:t>		</a:t>
            </a:r>
            <a:r>
              <a:rPr lang="fr-FR" sz="3200" dirty="0" smtClean="0">
                <a:latin typeface="Myriad Pro" panose="020B0503030403020204" pitchFamily="34" charset="0"/>
              </a:rPr>
              <a:t>1.9</a:t>
            </a:r>
            <a:r>
              <a:rPr lang="fr-FR" sz="3200" dirty="0">
                <a:latin typeface="Myriad Pro" panose="020B0503030403020204" pitchFamily="34" charset="0"/>
              </a:rPr>
              <a:t>	   </a:t>
            </a:r>
            <a:r>
              <a:rPr lang="fr-FR" sz="3200" dirty="0" smtClean="0">
                <a:latin typeface="Myriad Pro" panose="020B0503030403020204" pitchFamily="34" charset="0"/>
              </a:rPr>
              <a:t>5.5     </a:t>
            </a:r>
            <a:r>
              <a:rPr lang="fr-FR" sz="32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 11.2</a:t>
            </a:r>
            <a:endParaRPr lang="fr-FR" sz="3200" b="1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r>
              <a:rPr lang="fr-FR" sz="3200" dirty="0" smtClean="0">
                <a:latin typeface="Myriad Pro" panose="020B0503030403020204" pitchFamily="34" charset="0"/>
              </a:rPr>
              <a:t>urine/</a:t>
            </a:r>
            <a:r>
              <a:rPr lang="fr-FR" sz="3200" dirty="0" err="1" smtClean="0">
                <a:latin typeface="Myriad Pro" panose="020B0503030403020204" pitchFamily="34" charset="0"/>
              </a:rPr>
              <a:t>faeces</a:t>
            </a:r>
            <a:r>
              <a:rPr lang="fr-FR" sz="3200" dirty="0" smtClean="0">
                <a:latin typeface="Myriad Pro" panose="020B0503030403020204" pitchFamily="34" charset="0"/>
              </a:rPr>
              <a:t>	</a:t>
            </a:r>
            <a:r>
              <a:rPr lang="fr-FR" sz="3200" dirty="0">
                <a:latin typeface="Myriad Pro" panose="020B0503030403020204" pitchFamily="34" charset="0"/>
              </a:rPr>
              <a:t>	</a:t>
            </a:r>
            <a:r>
              <a:rPr lang="fr-FR" sz="3200" dirty="0" smtClean="0">
                <a:latin typeface="Myriad Pro" panose="020B0503030403020204" pitchFamily="34" charset="0"/>
              </a:rPr>
              <a:t>1.1        2.5         5.3</a:t>
            </a:r>
            <a:endParaRPr lang="fr-FR" sz="3200" dirty="0">
              <a:latin typeface="Myriad Pro" panose="020B0503030403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07784" y="2392323"/>
            <a:ext cx="7861704" cy="95410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latin typeface="Myriad Pro" panose="020B0503030403020204" pitchFamily="34" charset="0"/>
              </a:rPr>
              <a:t>Standard </a:t>
            </a:r>
            <a:r>
              <a:rPr lang="fr-FR" sz="2800" dirty="0" err="1" smtClean="0">
                <a:latin typeface="Myriad Pro" panose="020B0503030403020204" pitchFamily="34" charset="0"/>
              </a:rPr>
              <a:t>regulation</a:t>
            </a:r>
            <a:r>
              <a:rPr lang="fr-FR" sz="2800" dirty="0" smtClean="0">
                <a:latin typeface="Myriad Pro" panose="020B0503030403020204" pitchFamily="34" charset="0"/>
              </a:rPr>
              <a:t> of </a:t>
            </a:r>
            <a:r>
              <a:rPr lang="fr-FR" sz="2800" dirty="0" err="1" smtClean="0">
                <a:latin typeface="Myriad Pro" panose="020B0503030403020204" pitchFamily="34" charset="0"/>
              </a:rPr>
              <a:t>intake</a:t>
            </a:r>
            <a:r>
              <a:rPr lang="fr-FR" sz="2800" dirty="0" smtClean="0">
                <a:latin typeface="Myriad Pro" panose="020B0503030403020204" pitchFamily="34" charset="0"/>
              </a:rPr>
              <a:t> and </a:t>
            </a:r>
            <a:r>
              <a:rPr lang="fr-FR" sz="2800" dirty="0" err="1" smtClean="0">
                <a:latin typeface="Myriad Pro" panose="020B0503030403020204" pitchFamily="34" charset="0"/>
              </a:rPr>
              <a:t>excretion</a:t>
            </a:r>
            <a:r>
              <a:rPr lang="fr-FR" sz="2800" dirty="0" smtClean="0">
                <a:latin typeface="Myriad Pro" panose="020B0503030403020204" pitchFamily="34" charset="0"/>
              </a:rPr>
              <a:t/>
            </a:r>
            <a:br>
              <a:rPr lang="fr-FR" sz="2800" dirty="0" smtClean="0">
                <a:latin typeface="Myriad Pro" panose="020B0503030403020204" pitchFamily="34" charset="0"/>
              </a:rPr>
            </a:br>
            <a:r>
              <a:rPr lang="fr-FR" sz="2800" dirty="0" smtClean="0">
                <a:latin typeface="Myriad Pro" panose="020B0503030403020204" pitchFamily="34" charset="0"/>
              </a:rPr>
              <a:t>for </a:t>
            </a:r>
            <a:r>
              <a:rPr lang="fr-FR" sz="2800" dirty="0" err="1" smtClean="0">
                <a:latin typeface="Myriad Pro" panose="020B0503030403020204" pitchFamily="34" charset="0"/>
              </a:rPr>
              <a:t>adult</a:t>
            </a:r>
            <a:r>
              <a:rPr lang="fr-FR" sz="2800" dirty="0" smtClean="0">
                <a:latin typeface="Myriad Pro" panose="020B0503030403020204" pitchFamily="34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</a:rPr>
              <a:t>rabbit</a:t>
            </a:r>
            <a:r>
              <a:rPr lang="fr-FR" sz="2800" dirty="0" smtClean="0">
                <a:latin typeface="Myriad Pro" panose="020B0503030403020204" pitchFamily="34" charset="0"/>
              </a:rPr>
              <a:t>, </a:t>
            </a:r>
            <a:r>
              <a:rPr lang="fr-FR" sz="2800" dirty="0" err="1" smtClean="0">
                <a:latin typeface="Myriad Pro" panose="020B0503030403020204" pitchFamily="34" charset="0"/>
              </a:rPr>
              <a:t>according</a:t>
            </a:r>
            <a:r>
              <a:rPr lang="fr-FR" sz="2800" dirty="0" smtClean="0">
                <a:latin typeface="Myriad Pro" panose="020B0503030403020204" pitchFamily="34" charset="0"/>
              </a:rPr>
              <a:t> to ambiant </a:t>
            </a:r>
            <a:r>
              <a:rPr lang="fr-FR" sz="2800" dirty="0" err="1" smtClean="0">
                <a:latin typeface="Myriad Pro" panose="020B0503030403020204" pitchFamily="34" charset="0"/>
              </a:rPr>
              <a:t>temperatures</a:t>
            </a:r>
            <a:endParaRPr lang="fr-FR" sz="2800" dirty="0">
              <a:latin typeface="Myriad Pro" panose="020B0503030403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020560" y="6488668"/>
            <a:ext cx="1896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dirty="0" smtClean="0">
                <a:latin typeface="Times New Roman" pitchFamily="18" charset="0"/>
              </a:rPr>
              <a:t>(</a:t>
            </a:r>
            <a:r>
              <a:rPr lang="fr-FR" sz="1800" dirty="0" err="1" smtClean="0">
                <a:latin typeface="Times New Roman" pitchFamily="18" charset="0"/>
              </a:rPr>
              <a:t>Finzi</a:t>
            </a:r>
            <a:r>
              <a:rPr lang="fr-FR" sz="1800" dirty="0" smtClean="0">
                <a:latin typeface="Times New Roman" pitchFamily="18" charset="0"/>
              </a:rPr>
              <a:t> </a:t>
            </a:r>
            <a:r>
              <a:rPr lang="fr-FR" sz="1800" dirty="0">
                <a:latin typeface="Times New Roman" pitchFamily="18" charset="0"/>
              </a:rPr>
              <a:t>et al., 1992)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026160" y="1396354"/>
            <a:ext cx="7002952" cy="830997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If 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dry 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feed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(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pelleted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, or 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flour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) , NO water 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means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b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=&gt; 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feed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intake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STOP </a:t>
            </a:r>
            <a:r>
              <a:rPr lang="fr-FR" sz="24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within</a:t>
            </a:r>
            <a:r>
              <a:rPr lang="fr-FR" sz="2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24h</a:t>
            </a:r>
            <a:endParaRPr lang="fr-FR" sz="2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3227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121876" y="1195200"/>
          <a:ext cx="8602698" cy="536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9" name="Graphique" r:id="rId3" imgW="6057900" imgH="3762451" progId="Excel.Sheet.8">
                  <p:embed/>
                </p:oleObj>
              </mc:Choice>
              <mc:Fallback>
                <p:oleObj name="Graphique" r:id="rId3" imgW="6057900" imgH="3762451" progId="Excel.Sheet.8">
                  <p:embed/>
                  <p:pic>
                    <p:nvPicPr>
                      <p:cNvPr id="122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76" y="1195200"/>
                        <a:ext cx="8602698" cy="5366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909030" y="6494672"/>
            <a:ext cx="2052089" cy="36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cs typeface="Arial" charset="0"/>
              </a:rPr>
              <a:t>(</a:t>
            </a:r>
            <a:r>
              <a:rPr lang="en-US" sz="1600" dirty="0" err="1" smtClean="0">
                <a:cs typeface="Arial" charset="0"/>
              </a:rPr>
              <a:t>Szendrö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>
                <a:cs typeface="Arial" charset="0"/>
              </a:rPr>
              <a:t>et al., </a:t>
            </a:r>
            <a:r>
              <a:rPr lang="en-US" sz="1600" dirty="0" smtClean="0">
                <a:cs typeface="Arial" charset="0"/>
              </a:rPr>
              <a:t>1998)</a:t>
            </a:r>
            <a:endParaRPr lang="en-US" sz="1600" dirty="0"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16341" y="1185232"/>
            <a:ext cx="7187443" cy="5287265"/>
            <a:chOff x="216341" y="1185232"/>
            <a:chExt cx="7187443" cy="5287265"/>
          </a:xfrm>
        </p:grpSpPr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926349" y="5708287"/>
              <a:ext cx="6477435" cy="7642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800" b="1" dirty="0" err="1" smtClean="0">
                  <a:latin typeface="Myriad Pro" panose="020B0503030403020204" pitchFamily="34" charset="0"/>
                  <a:cs typeface="Arial" charset="0"/>
                </a:rPr>
                <a:t>intake</a:t>
              </a:r>
              <a:r>
                <a:rPr lang="fr-FR" sz="2000" b="1" dirty="0" smtClean="0">
                  <a:latin typeface="Myriad Pro" panose="020B0503030403020204" pitchFamily="34" charset="0"/>
                </a:rPr>
                <a:t>:     pellets                   water                    </a:t>
              </a:r>
              <a:r>
                <a:rPr lang="fr-FR" sz="2000" b="1" dirty="0" err="1" smtClean="0">
                  <a:latin typeface="Myriad Pro" panose="020B0503030403020204" pitchFamily="34" charset="0"/>
                </a:rPr>
                <a:t>milk</a:t>
              </a:r>
              <a:r>
                <a:rPr lang="fr-FR" sz="2000" b="1" dirty="0" smtClean="0">
                  <a:latin typeface="Myriad Pro" panose="020B0503030403020204" pitchFamily="34" charset="0"/>
                </a:rPr>
                <a:t> </a:t>
              </a:r>
              <a:r>
                <a:rPr lang="fr-FR" sz="2000" b="1" dirty="0" err="1" smtClean="0">
                  <a:latin typeface="Myriad Pro" panose="020B0503030403020204" pitchFamily="34" charset="0"/>
                </a:rPr>
                <a:t>prod</a:t>
              </a:r>
              <a:r>
                <a:rPr lang="fr-FR" sz="2000" b="1" dirty="0" smtClean="0">
                  <a:latin typeface="Myriad Pro" panose="020B0503030403020204" pitchFamily="34" charset="0"/>
                </a:rPr>
                <a:t>.</a:t>
              </a:r>
            </a:p>
            <a:p>
              <a:r>
                <a:rPr lang="fr-FR" sz="2000" dirty="0" smtClean="0">
                  <a:latin typeface="Myriad Pro" panose="020B0503030403020204" pitchFamily="34" charset="0"/>
                  <a:cs typeface="Arial" charset="0"/>
                </a:rPr>
                <a:t>	g/d</a:t>
              </a:r>
              <a:r>
                <a:rPr lang="fr-FR" sz="2000" b="1" dirty="0">
                  <a:latin typeface="Myriad Pro" panose="020B0503030403020204" pitchFamily="34" charset="0"/>
                </a:rPr>
                <a:t>				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 rot="16200000">
              <a:off x="-1582942" y="3726576"/>
              <a:ext cx="3981436" cy="38287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Myriad Pro" panose="020B0503030403020204" pitchFamily="34" charset="0"/>
                </a:rPr>
                <a:t>% respect to control group at 23°C</a:t>
              </a:r>
              <a:endParaRPr lang="en-GB" b="1" dirty="0">
                <a:latin typeface="Myriad Pro" panose="020B0503030403020204" pitchFamily="34" charset="0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793239" y="1205167"/>
              <a:ext cx="402479" cy="398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Myriad Pro" panose="020B0503030403020204" pitchFamily="34" charset="0"/>
                </a:rPr>
                <a:t>%</a:t>
              </a:r>
              <a:endParaRPr lang="en-GB" b="1" dirty="0">
                <a:latin typeface="Myriad Pro" panose="020B0503030403020204" pitchFamily="34" charset="0"/>
              </a:endParaRPr>
            </a:p>
          </p:txBody>
        </p:sp>
        <p:sp>
          <p:nvSpPr>
            <p:cNvPr id="12291" name="Text Box 2"/>
            <p:cNvSpPr txBox="1">
              <a:spLocks noChangeArrowheads="1"/>
            </p:cNvSpPr>
            <p:nvPr/>
          </p:nvSpPr>
          <p:spPr bwMode="auto">
            <a:xfrm>
              <a:off x="2413881" y="1185232"/>
              <a:ext cx="3502372" cy="41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fr-FR" sz="2400" b="1" dirty="0">
                  <a:latin typeface="Melior"/>
                </a:rPr>
                <a:t>For the </a:t>
              </a:r>
              <a:r>
                <a:rPr lang="fr-FR" sz="2400" b="1" dirty="0" err="1">
                  <a:latin typeface="Melior"/>
                </a:rPr>
                <a:t>breeding</a:t>
              </a:r>
              <a:r>
                <a:rPr lang="fr-FR" sz="2400" b="1" dirty="0">
                  <a:latin typeface="Melior"/>
                </a:rPr>
                <a:t> </a:t>
              </a:r>
              <a:r>
                <a:rPr lang="fr-FR" sz="2400" b="1" dirty="0" err="1">
                  <a:latin typeface="Melior"/>
                </a:rPr>
                <a:t>doe</a:t>
              </a:r>
              <a:endParaRPr lang="fr-FR" sz="2400" b="1" dirty="0">
                <a:latin typeface="Melior"/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6899100" y="2314545"/>
              <a:ext cx="365760" cy="80264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2844800" y="2314545"/>
              <a:ext cx="365760" cy="80264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685776" y="110878"/>
            <a:ext cx="5474897" cy="95410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err="1" smtClean="0">
                <a:latin typeface="Myriad Pro" panose="020B0503030403020204" pitchFamily="34" charset="0"/>
              </a:rPr>
              <a:t>Intake</a:t>
            </a:r>
            <a:r>
              <a:rPr lang="fr-FR" sz="2800" dirty="0" smtClean="0">
                <a:latin typeface="Myriad Pro" panose="020B0503030403020204" pitchFamily="34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</a:rPr>
              <a:t>regulation</a:t>
            </a:r>
            <a:r>
              <a:rPr lang="fr-FR" sz="2800" dirty="0" smtClean="0">
                <a:latin typeface="Myriad Pro" panose="020B0503030403020204" pitchFamily="34" charset="0"/>
              </a:rPr>
              <a:t> and production </a:t>
            </a:r>
            <a:br>
              <a:rPr lang="fr-FR" sz="2800" dirty="0" smtClean="0">
                <a:latin typeface="Myriad Pro" panose="020B0503030403020204" pitchFamily="34" charset="0"/>
              </a:rPr>
            </a:br>
            <a:r>
              <a:rPr lang="fr-FR" sz="2800" dirty="0" err="1" smtClean="0">
                <a:latin typeface="Myriad Pro" panose="020B0503030403020204" pitchFamily="34" charset="0"/>
              </a:rPr>
              <a:t>according</a:t>
            </a:r>
            <a:r>
              <a:rPr lang="fr-FR" sz="2800" dirty="0" smtClean="0">
                <a:latin typeface="Myriad Pro" panose="020B0503030403020204" pitchFamily="34" charset="0"/>
              </a:rPr>
              <a:t> to ambiant </a:t>
            </a:r>
            <a:r>
              <a:rPr lang="fr-FR" sz="2800" dirty="0" err="1" smtClean="0">
                <a:latin typeface="Myriad Pro" panose="020B0503030403020204" pitchFamily="34" charset="0"/>
              </a:rPr>
              <a:t>temperatures</a:t>
            </a:r>
            <a:endParaRPr lang="fr-FR" sz="2800" dirty="0">
              <a:latin typeface="Myriad Pro" panose="020B0503030403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976205" y="1265331"/>
            <a:ext cx="2577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Myriad Pro" panose="020B0503030403020204" pitchFamily="34" charset="0"/>
              </a:rPr>
              <a:t>Fed </a:t>
            </a:r>
            <a:r>
              <a:rPr lang="fr-FR" sz="1600" dirty="0" err="1" smtClean="0">
                <a:latin typeface="Myriad Pro" panose="020B0503030403020204" pitchFamily="34" charset="0"/>
              </a:rPr>
              <a:t>pelleted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feeds</a:t>
            </a:r>
            <a:r>
              <a:rPr lang="fr-FR" sz="1600" dirty="0" smtClean="0">
                <a:latin typeface="Myriad Pro" panose="020B0503030403020204" pitchFamily="34" charset="0"/>
              </a:rPr>
              <a:t> (89%DM)</a:t>
            </a:r>
            <a:endParaRPr lang="en-GB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981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1026"/>
          <p:cNvGrpSpPr>
            <a:grpSpLocks noRot="1"/>
          </p:cNvGrpSpPr>
          <p:nvPr/>
        </p:nvGrpSpPr>
        <p:grpSpPr bwMode="auto">
          <a:xfrm>
            <a:off x="434340" y="1958658"/>
            <a:ext cx="8300720" cy="2438400"/>
            <a:chOff x="657" y="1253"/>
            <a:chExt cx="4446" cy="1536"/>
          </a:xfrm>
        </p:grpSpPr>
        <p:sp>
          <p:nvSpPr>
            <p:cNvPr id="197643" name="Rectangle 1035"/>
            <p:cNvSpPr>
              <a:spLocks noChangeArrowheads="1"/>
            </p:cNvSpPr>
            <p:nvPr/>
          </p:nvSpPr>
          <p:spPr bwMode="auto">
            <a:xfrm>
              <a:off x="3989" y="2277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Myriad Pro" panose="020B0503030403020204" pitchFamily="34" charset="0"/>
                </a:rPr>
                <a:t>600</a:t>
              </a:r>
              <a:endParaRPr lang="en-US" sz="2800" b="1" dirty="0">
                <a:solidFill>
                  <a:srgbClr val="0000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97644" name="Rectangle 1036"/>
            <p:cNvSpPr>
              <a:spLocks noChangeArrowheads="1"/>
            </p:cNvSpPr>
            <p:nvPr/>
          </p:nvSpPr>
          <p:spPr bwMode="auto">
            <a:xfrm>
              <a:off x="3078" y="2277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dirty="0" smtClean="0">
                  <a:solidFill>
                    <a:srgbClr val="0000FF"/>
                  </a:solidFill>
                  <a:latin typeface="Myriad Pro" panose="020B0503030403020204" pitchFamily="34" charset="0"/>
                </a:rPr>
                <a:t>750</a:t>
              </a:r>
              <a:endParaRPr lang="en-US" sz="2800" dirty="0">
                <a:solidFill>
                  <a:srgbClr val="0000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97646" name="Rectangle 1038"/>
            <p:cNvSpPr>
              <a:spLocks noChangeArrowheads="1"/>
            </p:cNvSpPr>
            <p:nvPr/>
          </p:nvSpPr>
          <p:spPr bwMode="auto">
            <a:xfrm>
              <a:off x="657" y="2277"/>
              <a:ext cx="2331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Myriad Pro" panose="020B0503030403020204" pitchFamily="34" charset="0"/>
                </a:rPr>
                <a:t>  </a:t>
              </a:r>
              <a:r>
                <a:rPr lang="en-US" sz="2800" dirty="0" smtClean="0">
                  <a:solidFill>
                    <a:srgbClr val="0000FF"/>
                  </a:solidFill>
                  <a:latin typeface="Myriad Pro" panose="020B0503030403020204" pitchFamily="34" charset="0"/>
                </a:rPr>
                <a:t>Water intake, g/d</a:t>
              </a:r>
              <a:endParaRPr lang="en-US" sz="2800" dirty="0">
                <a:solidFill>
                  <a:srgbClr val="0000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97647" name="Rectangle 1039"/>
            <p:cNvSpPr>
              <a:spLocks noChangeArrowheads="1"/>
            </p:cNvSpPr>
            <p:nvPr/>
          </p:nvSpPr>
          <p:spPr bwMode="auto">
            <a:xfrm>
              <a:off x="3989" y="1765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 dirty="0" smtClean="0">
                  <a:solidFill>
                    <a:srgbClr val="FF0000"/>
                  </a:solidFill>
                  <a:latin typeface="Myriad Pro" panose="020B0503030403020204" pitchFamily="34" charset="0"/>
                </a:rPr>
                <a:t>280</a:t>
              </a:r>
              <a:endParaRPr lang="en-US" sz="2800" b="1" dirty="0">
                <a:solidFill>
                  <a:srgbClr val="FF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97648" name="Rectangle 1040"/>
            <p:cNvSpPr>
              <a:spLocks noChangeArrowheads="1"/>
            </p:cNvSpPr>
            <p:nvPr/>
          </p:nvSpPr>
          <p:spPr bwMode="auto">
            <a:xfrm>
              <a:off x="3078" y="1765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dirty="0" smtClean="0">
                  <a:latin typeface="Myriad Pro" panose="020B0503030403020204" pitchFamily="34" charset="0"/>
                </a:rPr>
                <a:t>380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50" name="Rectangle 1042"/>
            <p:cNvSpPr>
              <a:spLocks noChangeArrowheads="1"/>
            </p:cNvSpPr>
            <p:nvPr/>
          </p:nvSpPr>
          <p:spPr bwMode="auto">
            <a:xfrm>
              <a:off x="657" y="1765"/>
              <a:ext cx="2331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en-US" sz="2800" dirty="0" smtClean="0">
                  <a:latin typeface="Myriad Pro" panose="020B0503030403020204" pitchFamily="34" charset="0"/>
                </a:rPr>
                <a:t>Pellet intake, g/d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51" name="Rectangle 1043"/>
            <p:cNvSpPr>
              <a:spLocks noChangeArrowheads="1"/>
            </p:cNvSpPr>
            <p:nvPr/>
          </p:nvSpPr>
          <p:spPr bwMode="auto">
            <a:xfrm>
              <a:off x="3989" y="1253"/>
              <a:ext cx="705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 dirty="0">
                  <a:solidFill>
                    <a:srgbClr val="FF0000"/>
                  </a:solidFill>
                  <a:latin typeface="Myriad Pro" panose="020B0503030403020204" pitchFamily="34" charset="0"/>
                </a:rPr>
                <a:t>30°C</a:t>
              </a:r>
            </a:p>
          </p:txBody>
        </p:sp>
        <p:sp>
          <p:nvSpPr>
            <p:cNvPr id="197652" name="Rectangle 1044"/>
            <p:cNvSpPr>
              <a:spLocks noChangeArrowheads="1"/>
            </p:cNvSpPr>
            <p:nvPr/>
          </p:nvSpPr>
          <p:spPr bwMode="auto">
            <a:xfrm>
              <a:off x="3078" y="1253"/>
              <a:ext cx="705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 dirty="0">
                  <a:latin typeface="Myriad Pro" panose="020B0503030403020204" pitchFamily="34" charset="0"/>
                </a:rPr>
                <a:t>18°C</a:t>
              </a:r>
            </a:p>
          </p:txBody>
        </p:sp>
        <p:sp>
          <p:nvSpPr>
            <p:cNvPr id="197654" name="Rectangle 1046"/>
            <p:cNvSpPr>
              <a:spLocks noChangeArrowheads="1"/>
            </p:cNvSpPr>
            <p:nvPr/>
          </p:nvSpPr>
          <p:spPr bwMode="auto">
            <a:xfrm>
              <a:off x="657" y="1253"/>
              <a:ext cx="2331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dirty="0" smtClean="0">
                  <a:latin typeface="Myriad Pro" panose="020B0503030403020204" pitchFamily="34" charset="0"/>
                </a:rPr>
                <a:t>Temperature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56" name="Line 1048"/>
            <p:cNvSpPr>
              <a:spLocks noChangeShapeType="1"/>
            </p:cNvSpPr>
            <p:nvPr/>
          </p:nvSpPr>
          <p:spPr bwMode="auto">
            <a:xfrm>
              <a:off x="657" y="1765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57" name="Line 1049"/>
            <p:cNvSpPr>
              <a:spLocks noChangeShapeType="1"/>
            </p:cNvSpPr>
            <p:nvPr/>
          </p:nvSpPr>
          <p:spPr bwMode="auto">
            <a:xfrm>
              <a:off x="657" y="2277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58" name="Line 1050"/>
            <p:cNvSpPr>
              <a:spLocks noChangeShapeType="1"/>
            </p:cNvSpPr>
            <p:nvPr/>
          </p:nvSpPr>
          <p:spPr bwMode="auto">
            <a:xfrm>
              <a:off x="657" y="2789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056198" y="110878"/>
            <a:ext cx="4734052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latin typeface="Myriad Pro" panose="020B0503030403020204" pitchFamily="34" charset="0"/>
              </a:rPr>
              <a:t>Intake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regulation</a:t>
            </a:r>
            <a:r>
              <a:rPr lang="fr-FR" sz="2400" dirty="0" smtClean="0">
                <a:latin typeface="Myriad Pro" panose="020B0503030403020204" pitchFamily="34" charset="0"/>
              </a:rPr>
              <a:t> and production </a:t>
            </a:r>
            <a:br>
              <a:rPr lang="fr-FR" sz="2400" dirty="0" smtClean="0">
                <a:latin typeface="Myriad Pro" panose="020B0503030403020204" pitchFamily="34" charset="0"/>
              </a:rPr>
            </a:br>
            <a:r>
              <a:rPr lang="fr-FR" sz="2400" dirty="0" err="1" smtClean="0">
                <a:latin typeface="Myriad Pro" panose="020B0503030403020204" pitchFamily="34" charset="0"/>
              </a:rPr>
              <a:t>according</a:t>
            </a:r>
            <a:r>
              <a:rPr lang="fr-FR" sz="2400" dirty="0" smtClean="0">
                <a:latin typeface="Myriad Pro" panose="020B0503030403020204" pitchFamily="34" charset="0"/>
              </a:rPr>
              <a:t> to ambiant </a:t>
            </a:r>
            <a:r>
              <a:rPr lang="fr-FR" sz="2400" dirty="0" err="1" smtClean="0">
                <a:latin typeface="Myriad Pro" panose="020B0503030403020204" pitchFamily="34" charset="0"/>
              </a:rPr>
              <a:t>temperatures</a:t>
            </a:r>
            <a:endParaRPr lang="fr-FR" sz="2400" dirty="0">
              <a:latin typeface="Myriad Pro" panose="020B0503030403020204" pitchFamily="34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345301" y="1485601"/>
            <a:ext cx="3600840" cy="44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800" b="1" dirty="0">
                <a:latin typeface="Myriad Pro" panose="020B0503030403020204" pitchFamily="34" charset="0"/>
              </a:rPr>
              <a:t>For the </a:t>
            </a:r>
            <a:r>
              <a:rPr lang="fr-FR" sz="2800" b="1" dirty="0" err="1" smtClean="0">
                <a:latin typeface="Myriad Pro" panose="020B0503030403020204" pitchFamily="34" charset="0"/>
              </a:rPr>
              <a:t>breeding</a:t>
            </a:r>
            <a:r>
              <a:rPr lang="fr-FR" sz="2800" b="1" dirty="0" smtClean="0">
                <a:latin typeface="Myriad Pro" panose="020B0503030403020204" pitchFamily="34" charset="0"/>
              </a:rPr>
              <a:t> </a:t>
            </a:r>
            <a:r>
              <a:rPr lang="fr-FR" sz="2800" b="1" dirty="0" err="1" smtClean="0">
                <a:latin typeface="Myriad Pro" panose="020B0503030403020204" pitchFamily="34" charset="0"/>
              </a:rPr>
              <a:t>doe</a:t>
            </a:r>
            <a:endParaRPr lang="fr-FR" sz="2800" b="1" dirty="0">
              <a:latin typeface="Myriad Pro" panose="020B0503030403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3" y="4770304"/>
            <a:ext cx="1660208" cy="16558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13881" y="5238114"/>
            <a:ext cx="5729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Myriad Pro" panose="020B0503030403020204" pitchFamily="34" charset="0"/>
              </a:rPr>
              <a:t>No water =&gt; no </a:t>
            </a:r>
            <a:r>
              <a:rPr lang="fr-FR" sz="2000" b="1" dirty="0" err="1" smtClean="0">
                <a:latin typeface="Myriad Pro" panose="020B0503030403020204" pitchFamily="34" charset="0"/>
              </a:rPr>
              <a:t>solid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 err="1" smtClean="0">
                <a:latin typeface="Myriad Pro" panose="020B0503030403020204" pitchFamily="34" charset="0"/>
              </a:rPr>
              <a:t>feed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 err="1" smtClean="0">
                <a:latin typeface="Myriad Pro" panose="020B0503030403020204" pitchFamily="34" charset="0"/>
              </a:rPr>
              <a:t>intake</a:t>
            </a:r>
            <a:r>
              <a:rPr lang="fr-FR" sz="2000" b="1" dirty="0" smtClean="0">
                <a:latin typeface="Myriad Pro" panose="020B0503030403020204" pitchFamily="34" charset="0"/>
              </a:rPr>
              <a:t> (pellets or </a:t>
            </a:r>
            <a:r>
              <a:rPr lang="fr-FR" sz="2000" b="1" dirty="0" err="1" smtClean="0">
                <a:latin typeface="Myriad Pro" panose="020B0503030403020204" pitchFamily="34" charset="0"/>
              </a:rPr>
              <a:t>flour</a:t>
            </a:r>
            <a:r>
              <a:rPr lang="fr-FR" sz="2000" b="1" dirty="0" smtClean="0">
                <a:latin typeface="Myriad Pro" panose="020B0503030403020204" pitchFamily="34" charset="0"/>
              </a:rPr>
              <a:t>)</a:t>
            </a:r>
          </a:p>
          <a:p>
            <a:r>
              <a:rPr lang="fr-FR" sz="2000" b="1" dirty="0" smtClean="0">
                <a:latin typeface="Myriad Pro" panose="020B0503030403020204" pitchFamily="34" charset="0"/>
              </a:rPr>
              <a:t>Importance of water </a:t>
            </a:r>
            <a:r>
              <a:rPr lang="fr-FR" sz="2000" b="1" dirty="0" err="1" smtClean="0">
                <a:latin typeface="Myriad Pro" panose="020B0503030403020204" pitchFamily="34" charset="0"/>
              </a:rPr>
              <a:t>quality</a:t>
            </a:r>
            <a:endParaRPr lang="en-GB" sz="2000" b="1" dirty="0">
              <a:latin typeface="Myriad Pro" panose="020B0503030403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24677" y="1518112"/>
            <a:ext cx="2577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Myriad Pro" panose="020B0503030403020204" pitchFamily="34" charset="0"/>
              </a:rPr>
              <a:t>Fed </a:t>
            </a:r>
            <a:r>
              <a:rPr lang="fr-FR" sz="1600" dirty="0" err="1" smtClean="0">
                <a:latin typeface="Myriad Pro" panose="020B0503030403020204" pitchFamily="34" charset="0"/>
              </a:rPr>
              <a:t>pelleted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feeds</a:t>
            </a:r>
            <a:r>
              <a:rPr lang="fr-FR" sz="1600" dirty="0" smtClean="0">
                <a:latin typeface="Myriad Pro" panose="020B0503030403020204" pitchFamily="34" charset="0"/>
              </a:rPr>
              <a:t> (89%DM)</a:t>
            </a:r>
            <a:endParaRPr lang="en-GB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092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1026"/>
          <p:cNvGrpSpPr>
            <a:grpSpLocks noRot="1"/>
          </p:cNvGrpSpPr>
          <p:nvPr/>
        </p:nvGrpSpPr>
        <p:grpSpPr bwMode="auto">
          <a:xfrm>
            <a:off x="426720" y="1989138"/>
            <a:ext cx="8300720" cy="4064000"/>
            <a:chOff x="657" y="1253"/>
            <a:chExt cx="4446" cy="2560"/>
          </a:xfrm>
        </p:grpSpPr>
        <p:sp>
          <p:nvSpPr>
            <p:cNvPr id="197635" name="Rectangle 1027"/>
            <p:cNvSpPr>
              <a:spLocks noChangeArrowheads="1"/>
            </p:cNvSpPr>
            <p:nvPr/>
          </p:nvSpPr>
          <p:spPr bwMode="auto">
            <a:xfrm>
              <a:off x="4398" y="3301"/>
              <a:ext cx="705" cy="51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25.4</a:t>
              </a:r>
            </a:p>
          </p:txBody>
        </p:sp>
        <p:sp>
          <p:nvSpPr>
            <p:cNvPr id="197636" name="Rectangle 1028"/>
            <p:cNvSpPr>
              <a:spLocks noChangeArrowheads="1"/>
            </p:cNvSpPr>
            <p:nvPr/>
          </p:nvSpPr>
          <p:spPr bwMode="auto">
            <a:xfrm>
              <a:off x="3693" y="3301"/>
              <a:ext cx="705" cy="51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37.4</a:t>
              </a:r>
            </a:p>
          </p:txBody>
        </p:sp>
        <p:sp>
          <p:nvSpPr>
            <p:cNvPr id="197637" name="Rectangle 1029"/>
            <p:cNvSpPr>
              <a:spLocks noChangeArrowheads="1"/>
            </p:cNvSpPr>
            <p:nvPr/>
          </p:nvSpPr>
          <p:spPr bwMode="auto">
            <a:xfrm>
              <a:off x="2988" y="3301"/>
              <a:ext cx="705" cy="51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35.1</a:t>
              </a:r>
            </a:p>
          </p:txBody>
        </p:sp>
        <p:sp>
          <p:nvSpPr>
            <p:cNvPr id="197638" name="Rectangle 1030"/>
            <p:cNvSpPr>
              <a:spLocks noChangeArrowheads="1"/>
            </p:cNvSpPr>
            <p:nvPr/>
          </p:nvSpPr>
          <p:spPr bwMode="auto">
            <a:xfrm>
              <a:off x="657" y="3301"/>
              <a:ext cx="2331" cy="51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en-US" sz="2800" dirty="0" smtClean="0">
                  <a:latin typeface="Myriad Pro" panose="020B0503030403020204" pitchFamily="34" charset="0"/>
                </a:rPr>
                <a:t>Weight gain, g/d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39" name="Rectangle 1031"/>
            <p:cNvSpPr>
              <a:spLocks noChangeArrowheads="1"/>
            </p:cNvSpPr>
            <p:nvPr/>
          </p:nvSpPr>
          <p:spPr bwMode="auto">
            <a:xfrm>
              <a:off x="4398" y="2789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i="1">
                  <a:latin typeface="Myriad Pro" panose="020B0503030403020204" pitchFamily="34" charset="0"/>
                  <a:cs typeface="Times New Roman" pitchFamily="18" charset="0"/>
                </a:rPr>
                <a:t>3.14</a:t>
              </a:r>
            </a:p>
          </p:txBody>
        </p:sp>
        <p:sp>
          <p:nvSpPr>
            <p:cNvPr id="197640" name="Rectangle 1032"/>
            <p:cNvSpPr>
              <a:spLocks noChangeArrowheads="1"/>
            </p:cNvSpPr>
            <p:nvPr/>
          </p:nvSpPr>
          <p:spPr bwMode="auto">
            <a:xfrm>
              <a:off x="3693" y="2789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i="1">
                  <a:latin typeface="Myriad Pro" panose="020B0503030403020204" pitchFamily="34" charset="0"/>
                  <a:cs typeface="Times New Roman" pitchFamily="18" charset="0"/>
                </a:rPr>
                <a:t>1.71</a:t>
              </a:r>
            </a:p>
          </p:txBody>
        </p:sp>
        <p:sp>
          <p:nvSpPr>
            <p:cNvPr id="197641" name="Rectangle 1033"/>
            <p:cNvSpPr>
              <a:spLocks noChangeArrowheads="1"/>
            </p:cNvSpPr>
            <p:nvPr/>
          </p:nvSpPr>
          <p:spPr bwMode="auto">
            <a:xfrm>
              <a:off x="2988" y="2789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i="1">
                  <a:latin typeface="Myriad Pro" panose="020B0503030403020204" pitchFamily="34" charset="0"/>
                  <a:cs typeface="Times New Roman" pitchFamily="18" charset="0"/>
                </a:rPr>
                <a:t>1.80</a:t>
              </a:r>
            </a:p>
          </p:txBody>
        </p:sp>
        <p:sp>
          <p:nvSpPr>
            <p:cNvPr id="197642" name="Rectangle 1034"/>
            <p:cNvSpPr>
              <a:spLocks noChangeArrowheads="1"/>
            </p:cNvSpPr>
            <p:nvPr/>
          </p:nvSpPr>
          <p:spPr bwMode="auto">
            <a:xfrm>
              <a:off x="657" y="2789"/>
              <a:ext cx="2331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i="1" dirty="0">
                  <a:latin typeface="Myriad Pro" panose="020B0503030403020204" pitchFamily="34" charset="0"/>
                  <a:cs typeface="Times New Roman" pitchFamily="18" charset="0"/>
                </a:rPr>
                <a:t>Ratio </a:t>
              </a:r>
              <a:r>
                <a:rPr lang="en-US" sz="2800" i="1" dirty="0" smtClean="0">
                  <a:latin typeface="Myriad Pro" panose="020B0503030403020204" pitchFamily="34" charset="0"/>
                  <a:cs typeface="Times New Roman" pitchFamily="18" charset="0"/>
                </a:rPr>
                <a:t>water / pellets</a:t>
              </a:r>
              <a:endParaRPr lang="en-US" sz="2800" i="1" dirty="0">
                <a:latin typeface="Myriad Pro" panose="020B0503030403020204" pitchFamily="34" charset="0"/>
                <a:cs typeface="Times New Roman" pitchFamily="18" charset="0"/>
              </a:endParaRPr>
            </a:p>
          </p:txBody>
        </p:sp>
        <p:sp>
          <p:nvSpPr>
            <p:cNvPr id="197643" name="Rectangle 1035"/>
            <p:cNvSpPr>
              <a:spLocks noChangeArrowheads="1"/>
            </p:cNvSpPr>
            <p:nvPr/>
          </p:nvSpPr>
          <p:spPr bwMode="auto">
            <a:xfrm>
              <a:off x="4398" y="2277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386</a:t>
              </a:r>
            </a:p>
          </p:txBody>
        </p:sp>
        <p:sp>
          <p:nvSpPr>
            <p:cNvPr id="197644" name="Rectangle 1036"/>
            <p:cNvSpPr>
              <a:spLocks noChangeArrowheads="1"/>
            </p:cNvSpPr>
            <p:nvPr/>
          </p:nvSpPr>
          <p:spPr bwMode="auto">
            <a:xfrm>
              <a:off x="3693" y="2277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271</a:t>
              </a:r>
            </a:p>
          </p:txBody>
        </p:sp>
        <p:sp>
          <p:nvSpPr>
            <p:cNvPr id="197645" name="Rectangle 1037"/>
            <p:cNvSpPr>
              <a:spLocks noChangeArrowheads="1"/>
            </p:cNvSpPr>
            <p:nvPr/>
          </p:nvSpPr>
          <p:spPr bwMode="auto">
            <a:xfrm>
              <a:off x="2988" y="2277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328</a:t>
              </a:r>
            </a:p>
          </p:txBody>
        </p:sp>
        <p:sp>
          <p:nvSpPr>
            <p:cNvPr id="197646" name="Rectangle 1038"/>
            <p:cNvSpPr>
              <a:spLocks noChangeArrowheads="1"/>
            </p:cNvSpPr>
            <p:nvPr/>
          </p:nvSpPr>
          <p:spPr bwMode="auto">
            <a:xfrm>
              <a:off x="657" y="2277"/>
              <a:ext cx="2331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en-US" sz="2800" dirty="0">
                  <a:latin typeface="Myriad Pro" panose="020B0503030403020204" pitchFamily="34" charset="0"/>
                </a:rPr>
                <a:t>  </a:t>
              </a:r>
              <a:r>
                <a:rPr lang="en-US" sz="2800" dirty="0" smtClean="0">
                  <a:latin typeface="Myriad Pro" panose="020B0503030403020204" pitchFamily="34" charset="0"/>
                </a:rPr>
                <a:t>Water intake, g/d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47" name="Rectangle 1039"/>
            <p:cNvSpPr>
              <a:spLocks noChangeArrowheads="1"/>
            </p:cNvSpPr>
            <p:nvPr/>
          </p:nvSpPr>
          <p:spPr bwMode="auto">
            <a:xfrm>
              <a:off x="4398" y="1765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123</a:t>
              </a:r>
            </a:p>
          </p:txBody>
        </p:sp>
        <p:sp>
          <p:nvSpPr>
            <p:cNvPr id="197648" name="Rectangle 1040"/>
            <p:cNvSpPr>
              <a:spLocks noChangeArrowheads="1"/>
            </p:cNvSpPr>
            <p:nvPr/>
          </p:nvSpPr>
          <p:spPr bwMode="auto">
            <a:xfrm>
              <a:off x="3693" y="1765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158</a:t>
              </a:r>
            </a:p>
          </p:txBody>
        </p:sp>
        <p:sp>
          <p:nvSpPr>
            <p:cNvPr id="197649" name="Rectangle 1041"/>
            <p:cNvSpPr>
              <a:spLocks noChangeArrowheads="1"/>
            </p:cNvSpPr>
            <p:nvPr/>
          </p:nvSpPr>
          <p:spPr bwMode="auto">
            <a:xfrm>
              <a:off x="2988" y="1765"/>
              <a:ext cx="705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Myriad Pro" panose="020B0503030403020204" pitchFamily="34" charset="0"/>
                </a:rPr>
                <a:t>182</a:t>
              </a:r>
            </a:p>
          </p:txBody>
        </p:sp>
        <p:sp>
          <p:nvSpPr>
            <p:cNvPr id="197650" name="Rectangle 1042"/>
            <p:cNvSpPr>
              <a:spLocks noChangeArrowheads="1"/>
            </p:cNvSpPr>
            <p:nvPr/>
          </p:nvSpPr>
          <p:spPr bwMode="auto">
            <a:xfrm>
              <a:off x="657" y="1765"/>
              <a:ext cx="2331" cy="51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en-US" sz="2800" dirty="0" smtClean="0">
                  <a:latin typeface="Myriad Pro" panose="020B0503030403020204" pitchFamily="34" charset="0"/>
                </a:rPr>
                <a:t>Pellet intake, g/d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51" name="Rectangle 1043"/>
            <p:cNvSpPr>
              <a:spLocks noChangeArrowheads="1"/>
            </p:cNvSpPr>
            <p:nvPr/>
          </p:nvSpPr>
          <p:spPr bwMode="auto">
            <a:xfrm>
              <a:off x="4398" y="1253"/>
              <a:ext cx="705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>
                  <a:latin typeface="Myriad Pro" panose="020B0503030403020204" pitchFamily="34" charset="0"/>
                </a:rPr>
                <a:t>30°C</a:t>
              </a:r>
            </a:p>
          </p:txBody>
        </p:sp>
        <p:sp>
          <p:nvSpPr>
            <p:cNvPr id="197652" name="Rectangle 1044"/>
            <p:cNvSpPr>
              <a:spLocks noChangeArrowheads="1"/>
            </p:cNvSpPr>
            <p:nvPr/>
          </p:nvSpPr>
          <p:spPr bwMode="auto">
            <a:xfrm>
              <a:off x="3693" y="1253"/>
              <a:ext cx="705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>
                  <a:latin typeface="Myriad Pro" panose="020B0503030403020204" pitchFamily="34" charset="0"/>
                </a:rPr>
                <a:t>18°C</a:t>
              </a:r>
            </a:p>
          </p:txBody>
        </p:sp>
        <p:sp>
          <p:nvSpPr>
            <p:cNvPr id="197653" name="Rectangle 1045"/>
            <p:cNvSpPr>
              <a:spLocks noChangeArrowheads="1"/>
            </p:cNvSpPr>
            <p:nvPr/>
          </p:nvSpPr>
          <p:spPr bwMode="auto">
            <a:xfrm>
              <a:off x="2988" y="1253"/>
              <a:ext cx="705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>
                  <a:latin typeface="Myriad Pro" panose="020B0503030403020204" pitchFamily="34" charset="0"/>
                </a:rPr>
                <a:t>5°C</a:t>
              </a:r>
            </a:p>
          </p:txBody>
        </p:sp>
        <p:sp>
          <p:nvSpPr>
            <p:cNvPr id="197654" name="Rectangle 1046"/>
            <p:cNvSpPr>
              <a:spLocks noChangeArrowheads="1"/>
            </p:cNvSpPr>
            <p:nvPr/>
          </p:nvSpPr>
          <p:spPr bwMode="auto">
            <a:xfrm>
              <a:off x="657" y="1253"/>
              <a:ext cx="2331" cy="51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dirty="0" smtClean="0">
                  <a:latin typeface="Myriad Pro" panose="020B0503030403020204" pitchFamily="34" charset="0"/>
                </a:rPr>
                <a:t>Temperature</a:t>
              </a:r>
              <a:endParaRPr lang="en-US" sz="2800" dirty="0">
                <a:latin typeface="Myriad Pro" panose="020B0503030403020204" pitchFamily="34" charset="0"/>
              </a:endParaRPr>
            </a:p>
          </p:txBody>
        </p:sp>
        <p:sp>
          <p:nvSpPr>
            <p:cNvPr id="197655" name="Line 1047"/>
            <p:cNvSpPr>
              <a:spLocks noChangeShapeType="1"/>
            </p:cNvSpPr>
            <p:nvPr/>
          </p:nvSpPr>
          <p:spPr bwMode="auto">
            <a:xfrm>
              <a:off x="657" y="1253"/>
              <a:ext cx="444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56" name="Line 1048"/>
            <p:cNvSpPr>
              <a:spLocks noChangeShapeType="1"/>
            </p:cNvSpPr>
            <p:nvPr/>
          </p:nvSpPr>
          <p:spPr bwMode="auto">
            <a:xfrm>
              <a:off x="657" y="1765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57" name="Line 1049"/>
            <p:cNvSpPr>
              <a:spLocks noChangeShapeType="1"/>
            </p:cNvSpPr>
            <p:nvPr/>
          </p:nvSpPr>
          <p:spPr bwMode="auto">
            <a:xfrm>
              <a:off x="657" y="2277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58" name="Line 1050"/>
            <p:cNvSpPr>
              <a:spLocks noChangeShapeType="1"/>
            </p:cNvSpPr>
            <p:nvPr/>
          </p:nvSpPr>
          <p:spPr bwMode="auto">
            <a:xfrm>
              <a:off x="657" y="2789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59" name="Line 1051"/>
            <p:cNvSpPr>
              <a:spLocks noChangeShapeType="1"/>
            </p:cNvSpPr>
            <p:nvPr/>
          </p:nvSpPr>
          <p:spPr bwMode="auto">
            <a:xfrm>
              <a:off x="657" y="3301"/>
              <a:ext cx="4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60" name="Line 1052"/>
            <p:cNvSpPr>
              <a:spLocks noChangeShapeType="1"/>
            </p:cNvSpPr>
            <p:nvPr/>
          </p:nvSpPr>
          <p:spPr bwMode="auto">
            <a:xfrm>
              <a:off x="657" y="3813"/>
              <a:ext cx="444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61" name="Line 1053"/>
            <p:cNvSpPr>
              <a:spLocks noChangeShapeType="1"/>
            </p:cNvSpPr>
            <p:nvPr/>
          </p:nvSpPr>
          <p:spPr bwMode="auto">
            <a:xfrm>
              <a:off x="657" y="1253"/>
              <a:ext cx="0" cy="256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62" name="Line 1054"/>
            <p:cNvSpPr>
              <a:spLocks noChangeShapeType="1"/>
            </p:cNvSpPr>
            <p:nvPr/>
          </p:nvSpPr>
          <p:spPr bwMode="auto">
            <a:xfrm>
              <a:off x="2988" y="1253"/>
              <a:ext cx="0" cy="25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63" name="Line 1055"/>
            <p:cNvSpPr>
              <a:spLocks noChangeShapeType="1"/>
            </p:cNvSpPr>
            <p:nvPr/>
          </p:nvSpPr>
          <p:spPr bwMode="auto">
            <a:xfrm>
              <a:off x="3693" y="1253"/>
              <a:ext cx="0" cy="25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64" name="Line 1056"/>
            <p:cNvSpPr>
              <a:spLocks noChangeShapeType="1"/>
            </p:cNvSpPr>
            <p:nvPr/>
          </p:nvSpPr>
          <p:spPr bwMode="auto">
            <a:xfrm>
              <a:off x="4398" y="1253"/>
              <a:ext cx="0" cy="25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  <p:sp>
          <p:nvSpPr>
            <p:cNvPr id="197665" name="Line 1057"/>
            <p:cNvSpPr>
              <a:spLocks noChangeShapeType="1"/>
            </p:cNvSpPr>
            <p:nvPr/>
          </p:nvSpPr>
          <p:spPr bwMode="auto">
            <a:xfrm>
              <a:off x="5103" y="1253"/>
              <a:ext cx="0" cy="256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800">
                <a:latin typeface="Myriad Pro" panose="020B0503030403020204" pitchFamily="34" charset="0"/>
              </a:endParaRPr>
            </a:p>
          </p:txBody>
        </p:sp>
      </p:grpSp>
      <p:sp>
        <p:nvSpPr>
          <p:cNvPr id="172067" name="Rectangle 1059"/>
          <p:cNvSpPr>
            <a:spLocks noChangeArrowheads="1"/>
          </p:cNvSpPr>
          <p:nvPr/>
        </p:nvSpPr>
        <p:spPr bwMode="auto">
          <a:xfrm>
            <a:off x="6877050" y="6308725"/>
            <a:ext cx="15081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Eberhart (1980)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685776" y="110878"/>
            <a:ext cx="5474897" cy="95410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err="1" smtClean="0">
                <a:latin typeface="Myriad Pro" panose="020B0503030403020204" pitchFamily="34" charset="0"/>
              </a:rPr>
              <a:t>Intake</a:t>
            </a:r>
            <a:r>
              <a:rPr lang="fr-FR" sz="2800" dirty="0" smtClean="0">
                <a:latin typeface="Myriad Pro" panose="020B0503030403020204" pitchFamily="34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</a:rPr>
              <a:t>regulation</a:t>
            </a:r>
            <a:r>
              <a:rPr lang="fr-FR" sz="2800" dirty="0" smtClean="0">
                <a:latin typeface="Myriad Pro" panose="020B0503030403020204" pitchFamily="34" charset="0"/>
              </a:rPr>
              <a:t> and production </a:t>
            </a:r>
            <a:br>
              <a:rPr lang="fr-FR" sz="2800" dirty="0" smtClean="0">
                <a:latin typeface="Myriad Pro" panose="020B0503030403020204" pitchFamily="34" charset="0"/>
              </a:rPr>
            </a:br>
            <a:r>
              <a:rPr lang="fr-FR" sz="2800" dirty="0" err="1" smtClean="0">
                <a:latin typeface="Myriad Pro" panose="020B0503030403020204" pitchFamily="34" charset="0"/>
              </a:rPr>
              <a:t>according</a:t>
            </a:r>
            <a:r>
              <a:rPr lang="fr-FR" sz="2800" dirty="0" smtClean="0">
                <a:latin typeface="Myriad Pro" panose="020B0503030403020204" pitchFamily="34" charset="0"/>
              </a:rPr>
              <a:t> to ambiant </a:t>
            </a:r>
            <a:r>
              <a:rPr lang="fr-FR" sz="2800" dirty="0" err="1" smtClean="0">
                <a:latin typeface="Myriad Pro" panose="020B0503030403020204" pitchFamily="34" charset="0"/>
              </a:rPr>
              <a:t>temperatures</a:t>
            </a:r>
            <a:endParaRPr lang="fr-FR" sz="2800" dirty="0">
              <a:latin typeface="Myriad Pro" panose="020B0503030403020204" pitchFamily="34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413881" y="1185232"/>
            <a:ext cx="360084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b="1" dirty="0">
                <a:latin typeface="Myriad Pro" panose="020B0503030403020204" pitchFamily="34" charset="0"/>
              </a:rPr>
              <a:t>For the </a:t>
            </a:r>
            <a:r>
              <a:rPr lang="fr-FR" sz="2400" b="1" dirty="0" err="1" smtClean="0">
                <a:latin typeface="Myriad Pro" panose="020B0503030403020204" pitchFamily="34" charset="0"/>
              </a:rPr>
              <a:t>fattening</a:t>
            </a:r>
            <a:r>
              <a:rPr 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sz="2400" b="1" dirty="0" err="1" smtClean="0">
                <a:latin typeface="Myriad Pro" panose="020B0503030403020204" pitchFamily="34" charset="0"/>
              </a:rPr>
              <a:t>rabbit</a:t>
            </a:r>
            <a:endParaRPr lang="fr-FR" sz="24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30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/>
          <p:cNvSpPr txBox="1">
            <a:spLocks noChangeArrowheads="1"/>
          </p:cNvSpPr>
          <p:nvPr/>
        </p:nvSpPr>
        <p:spPr bwMode="auto">
          <a:xfrm>
            <a:off x="318849" y="438148"/>
            <a:ext cx="1329209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6F9D20"/>
                </a:solidFill>
                <a:latin typeface="Myriad Pro" pitchFamily="34" charset="0"/>
                <a:cs typeface="Arial" pitchFamily="34" charset="0"/>
              </a:rPr>
              <a:t>INDEX</a:t>
            </a:r>
          </a:p>
        </p:txBody>
      </p:sp>
      <p:sp>
        <p:nvSpPr>
          <p:cNvPr id="20483" name="ZoneTexte 4"/>
          <p:cNvSpPr txBox="1">
            <a:spLocks noChangeArrowheads="1"/>
          </p:cNvSpPr>
          <p:nvPr/>
        </p:nvSpPr>
        <p:spPr bwMode="auto">
          <a:xfrm>
            <a:off x="441159" y="1129247"/>
            <a:ext cx="8467580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1.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Context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&amp;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definitions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2.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History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&amp; basics of digestive system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3.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Metabolic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regulations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for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rabbit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under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tropical </a:t>
            </a:r>
            <a:r>
              <a:rPr lang="fr-FR" sz="24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climate</a:t>
            </a:r>
            <a:endParaRPr lang="fr-FR" sz="2400" b="1" dirty="0" smtClean="0">
              <a:solidFill>
                <a:schemeClr val="bg1">
                  <a:lumMod val="85000"/>
                </a:schemeClr>
              </a:solidFill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4. Nutrition &amp; </a:t>
            </a:r>
            <a:r>
              <a:rPr lang="fr-FR" sz="2400" b="1" dirty="0" err="1" smtClean="0">
                <a:latin typeface="Myriad Pro" pitchFamily="34" charset="0"/>
              </a:rPr>
              <a:t>feeding</a:t>
            </a:r>
            <a:r>
              <a:rPr lang="fr-FR" sz="2400" b="1" dirty="0" smtClean="0">
                <a:latin typeface="Myriad Pro" pitchFamily="34" charset="0"/>
              </a:rPr>
              <a:t> – </a:t>
            </a:r>
            <a:r>
              <a:rPr lang="fr-FR" sz="2400" b="1" dirty="0" err="1" smtClean="0">
                <a:latin typeface="Myriad Pro" pitchFamily="34" charset="0"/>
              </a:rPr>
              <a:t>which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recommendations</a:t>
            </a:r>
            <a:r>
              <a:rPr lang="fr-FR" sz="2400" b="1" dirty="0" smtClean="0">
                <a:latin typeface="Myriad Pro" pitchFamily="34" charset="0"/>
              </a:rPr>
              <a:t> for </a:t>
            </a:r>
            <a:r>
              <a:rPr lang="fr-FR" sz="2400" b="1" dirty="0" err="1" smtClean="0">
                <a:latin typeface="Myriad Pro" pitchFamily="34" charset="0"/>
              </a:rPr>
              <a:t>which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breeding</a:t>
            </a:r>
            <a:r>
              <a:rPr lang="fr-FR" sz="2400" b="1" dirty="0" smtClean="0">
                <a:latin typeface="Myriad Pro" pitchFamily="34" charset="0"/>
              </a:rPr>
              <a:t> system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dirty="0" smtClean="0">
                <a:latin typeface="Myriad Pro" pitchFamily="34" charset="0"/>
              </a:rPr>
              <a:t>5. </a:t>
            </a:r>
            <a:r>
              <a:rPr lang="fr-FR" sz="2400" dirty="0" err="1" smtClean="0">
                <a:latin typeface="Myriad Pro" pitchFamily="34" charset="0"/>
              </a:rPr>
              <a:t>Practical</a:t>
            </a:r>
            <a:r>
              <a:rPr lang="fr-FR" sz="2400" dirty="0" smtClean="0">
                <a:latin typeface="Myriad Pro" pitchFamily="34" charset="0"/>
              </a:rPr>
              <a:t> </a:t>
            </a:r>
            <a:r>
              <a:rPr lang="fr-FR" sz="2400" dirty="0" err="1" smtClean="0">
                <a:latin typeface="Myriad Pro" pitchFamily="34" charset="0"/>
              </a:rPr>
              <a:t>feeding</a:t>
            </a:r>
            <a:endParaRPr lang="fr-FR" sz="2400" dirty="0" smtClean="0"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dirty="0" smtClean="0">
                <a:latin typeface="Myriad Pro" pitchFamily="34" charset="0"/>
              </a:rPr>
              <a:t>6. Conclusions </a:t>
            </a:r>
            <a:r>
              <a:rPr lang="fr-FR" sz="2400" dirty="0">
                <a:latin typeface="Myriad Pro" pitchFamily="34" charset="0"/>
              </a:rPr>
              <a:t>&amp; perspectives</a:t>
            </a:r>
            <a:endParaRPr lang="fr-FR" sz="2400" dirty="0"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13">
            <a:extLst>
              <a:ext uri="{FF2B5EF4-FFF2-40B4-BE49-F238E27FC236}">
                <a16:creationId xmlns:a16="http://schemas.microsoft.com/office/drawing/2014/main" id="{AA5AAE60-AA75-4EC4-BC27-CC3572D5472D}"/>
              </a:ext>
            </a:extLst>
          </p:cNvPr>
          <p:cNvSpPr/>
          <p:nvPr/>
        </p:nvSpPr>
        <p:spPr>
          <a:xfrm>
            <a:off x="3705045" y="2157170"/>
            <a:ext cx="766450" cy="3937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Myriad Pro" panose="020B0503030403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6194" y="819980"/>
            <a:ext cx="3612354" cy="4560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dirty="0" err="1" smtClean="0">
                <a:latin typeface="Myriad Pro" panose="020B0503030403020204" pitchFamily="34" charset="0"/>
              </a:rPr>
              <a:t>very</a:t>
            </a:r>
            <a:r>
              <a:rPr 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sz="2400" b="1" dirty="0" err="1" smtClean="0">
                <a:latin typeface="Myriad Pro" panose="020B0503030403020204" pitchFamily="34" charset="0"/>
              </a:rPr>
              <a:t>diversified</a:t>
            </a:r>
            <a:r>
              <a:rPr 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sz="2400" b="1" dirty="0" err="1" smtClean="0">
                <a:latin typeface="Myriad Pro" panose="020B0503030403020204" pitchFamily="34" charset="0"/>
              </a:rPr>
              <a:t>systems</a:t>
            </a:r>
            <a:endParaRPr lang="en-US" sz="2400" b="1" dirty="0">
              <a:latin typeface="Myriad Pro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3230" y="125591"/>
            <a:ext cx="6822942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buClr>
                <a:srgbClr val="C5DD01"/>
              </a:buClr>
            </a:pPr>
            <a:r>
              <a:rPr lang="fr-FR" sz="2800" b="1" dirty="0" err="1" smtClean="0">
                <a:latin typeface="Myriad Pro" pitchFamily="34" charset="0"/>
                <a:cs typeface="Arial" pitchFamily="34" charset="0"/>
              </a:rPr>
              <a:t>Examples</a:t>
            </a:r>
            <a:r>
              <a:rPr lang="fr-FR" sz="2800" b="1" dirty="0" smtClean="0">
                <a:latin typeface="Myriad Pro" pitchFamily="34" charset="0"/>
                <a:cs typeface="Arial" pitchFamily="34" charset="0"/>
              </a:rPr>
              <a:t> </a:t>
            </a:r>
            <a:r>
              <a:rPr lang="fr-FR" sz="2800" b="1" dirty="0">
                <a:latin typeface="Myriad Pro" pitchFamily="34" charset="0"/>
                <a:cs typeface="Arial" pitchFamily="34" charset="0"/>
              </a:rPr>
              <a:t>of </a:t>
            </a:r>
            <a:r>
              <a:rPr lang="fr-FR" sz="2800" b="1" dirty="0" err="1">
                <a:latin typeface="Myriad Pro" pitchFamily="34" charset="0"/>
                <a:cs typeface="Arial" pitchFamily="34" charset="0"/>
              </a:rPr>
              <a:t>rabbit</a:t>
            </a:r>
            <a:r>
              <a:rPr lang="fr-FR" sz="2800" b="1" dirty="0">
                <a:latin typeface="Myriad Pro" pitchFamily="34" charset="0"/>
                <a:cs typeface="Arial" pitchFamily="34" charset="0"/>
              </a:rPr>
              <a:t> </a:t>
            </a:r>
            <a:r>
              <a:rPr lang="fr-FR" sz="2800" b="1" dirty="0" err="1" smtClean="0">
                <a:latin typeface="Myriad Pro" pitchFamily="34" charset="0"/>
                <a:cs typeface="Arial" pitchFamily="34" charset="0"/>
              </a:rPr>
              <a:t>breeding</a:t>
            </a:r>
            <a:r>
              <a:rPr lang="fr-FR" sz="2800" b="1" dirty="0" smtClean="0">
                <a:latin typeface="Myriad Pro" pitchFamily="34" charset="0"/>
                <a:cs typeface="Arial" pitchFamily="34" charset="0"/>
              </a:rPr>
              <a:t> </a:t>
            </a:r>
            <a:r>
              <a:rPr lang="fr-FR" sz="2800" b="1" dirty="0" err="1" smtClean="0">
                <a:latin typeface="Myriad Pro" pitchFamily="34" charset="0"/>
                <a:cs typeface="Arial" pitchFamily="34" charset="0"/>
              </a:rPr>
              <a:t>systems</a:t>
            </a:r>
            <a:endParaRPr lang="fr-FR" sz="2800" b="1" dirty="0">
              <a:latin typeface="Myriad Pro" pitchFamily="34" charset="0"/>
              <a:cs typeface="Arial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544010" y="2157107"/>
            <a:ext cx="8074572" cy="1967783"/>
            <a:chOff x="544010" y="1252867"/>
            <a:chExt cx="8074572" cy="1967783"/>
          </a:xfrm>
        </p:grpSpPr>
        <p:sp>
          <p:nvSpPr>
            <p:cNvPr id="3" name="ZoneTexte 2"/>
            <p:cNvSpPr txBox="1"/>
            <p:nvPr/>
          </p:nvSpPr>
          <p:spPr>
            <a:xfrm>
              <a:off x="813230" y="1252867"/>
              <a:ext cx="84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latin typeface="Myriad Pro" panose="020B0503030403020204" pitchFamily="34" charset="0"/>
                </a:rPr>
                <a:t>Does</a:t>
              </a:r>
              <a:r>
                <a:rPr lang="fr-FR" b="1" dirty="0" smtClean="0">
                  <a:latin typeface="Myriad Pro" panose="020B0503030403020204" pitchFamily="34" charset="0"/>
                </a:rPr>
                <a:t> </a:t>
              </a:r>
              <a:endParaRPr lang="fr-FR" b="1" dirty="0">
                <a:latin typeface="Myriad Pro" panose="020B0503030403020204" pitchFamily="34" charset="0"/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42E467AE-E1A2-4FA6-9E75-145DC7AC716E}"/>
                </a:ext>
              </a:extLst>
            </p:cNvPr>
            <p:cNvCxnSpPr>
              <a:cxnSpLocks/>
            </p:cNvCxnSpPr>
            <p:nvPr/>
          </p:nvCxnSpPr>
          <p:spPr>
            <a:xfrm>
              <a:off x="1684382" y="2183870"/>
              <a:ext cx="6934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64DD2E9-FCF0-4B57-8F32-E673D8E6A628}"/>
                </a:ext>
              </a:extLst>
            </p:cNvPr>
            <p:cNvSpPr/>
            <p:nvPr/>
          </p:nvSpPr>
          <p:spPr>
            <a:xfrm>
              <a:off x="1679301" y="1252867"/>
              <a:ext cx="1080000" cy="393700"/>
            </a:xfrm>
            <a:prstGeom prst="roundRect">
              <a:avLst>
                <a:gd name="adj" fmla="val 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Myriad Pro" panose="020B0503030403020204" pitchFamily="34" charset="0"/>
                </a:rPr>
                <a:t>Gestation 1</a:t>
              </a:r>
              <a:endParaRPr lang="en-US" sz="1400" dirty="0">
                <a:latin typeface="Myriad Pro" panose="020B0503030403020204" pitchFamily="34" charset="0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F36F62D-97EC-4002-A417-8B28FA9E7DF7}"/>
                </a:ext>
              </a:extLst>
            </p:cNvPr>
            <p:cNvSpPr/>
            <p:nvPr/>
          </p:nvSpPr>
          <p:spPr>
            <a:xfrm>
              <a:off x="4255182" y="1269233"/>
              <a:ext cx="360000" cy="400050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yriad Pro" panose="020B050303040302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B0C06EA-EE66-4F81-BA82-D960908C94E2}"/>
                </a:ext>
              </a:extLst>
            </p:cNvPr>
            <p:cNvSpPr txBox="1"/>
            <p:nvPr/>
          </p:nvSpPr>
          <p:spPr>
            <a:xfrm>
              <a:off x="1442235" y="2150533"/>
              <a:ext cx="6688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Myriad Pro" panose="020B0503030403020204" pitchFamily="34" charset="0"/>
                </a:rPr>
                <a:t>-31           </a:t>
              </a:r>
              <a:r>
                <a:rPr lang="en-US" sz="1200" dirty="0">
                  <a:latin typeface="Myriad Pro" panose="020B0503030403020204" pitchFamily="34" charset="0"/>
                </a:rPr>
                <a:t> </a:t>
              </a:r>
              <a:r>
                <a:rPr lang="en-US" dirty="0">
                  <a:latin typeface="Myriad Pro" panose="020B0503030403020204" pitchFamily="34" charset="0"/>
                </a:rPr>
                <a:t> 0            30   40            70                  </a:t>
              </a:r>
              <a:r>
                <a:rPr lang="en-US" dirty="0" smtClean="0">
                  <a:latin typeface="Myriad Pro" panose="020B0503030403020204" pitchFamily="34" charset="0"/>
                </a:rPr>
                <a:t>                     110               </a:t>
              </a:r>
              <a:r>
                <a:rPr lang="en-US" dirty="0">
                  <a:latin typeface="Myriad Pro" panose="020B0503030403020204" pitchFamily="34" charset="0"/>
                </a:rPr>
                <a:t>150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A8411D5-6272-406E-857A-C00FAD319A8D}"/>
                </a:ext>
              </a:extLst>
            </p:cNvPr>
            <p:cNvSpPr/>
            <p:nvPr/>
          </p:nvSpPr>
          <p:spPr>
            <a:xfrm>
              <a:off x="4277544" y="1717367"/>
              <a:ext cx="1080000" cy="40005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ADA267B-81A2-494E-B07C-E88406139FF8}"/>
                </a:ext>
              </a:extLst>
            </p:cNvPr>
            <p:cNvSpPr/>
            <p:nvPr/>
          </p:nvSpPr>
          <p:spPr>
            <a:xfrm>
              <a:off x="6474622" y="1717367"/>
              <a:ext cx="1440000" cy="40005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anose="020B0503030403020204" pitchFamily="34" charset="0"/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3F9011E-EDBB-4E86-AC72-0F7C7B8F3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9112" y="2464859"/>
              <a:ext cx="0" cy="2386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Accolade ouvrante 21">
              <a:extLst>
                <a:ext uri="{FF2B5EF4-FFF2-40B4-BE49-F238E27FC236}">
                  <a16:creationId xmlns:a16="http://schemas.microsoft.com/office/drawing/2014/main" id="{16EB0D7C-29C9-455C-A7DB-944F410EDAF1}"/>
                </a:ext>
              </a:extLst>
            </p:cNvPr>
            <p:cNvSpPr/>
            <p:nvPr/>
          </p:nvSpPr>
          <p:spPr>
            <a:xfrm rot="16200000">
              <a:off x="4649132" y="2070908"/>
              <a:ext cx="292100" cy="1080000"/>
            </a:xfrm>
            <a:prstGeom prst="leftBrace">
              <a:avLst>
                <a:gd name="adj1" fmla="val 92434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  <p:sp>
          <p:nvSpPr>
            <p:cNvPr id="23" name="Accolade ouvrante 22">
              <a:extLst>
                <a:ext uri="{FF2B5EF4-FFF2-40B4-BE49-F238E27FC236}">
                  <a16:creationId xmlns:a16="http://schemas.microsoft.com/office/drawing/2014/main" id="{CF633C46-C10B-469D-98AF-DC9EDEE74111}"/>
                </a:ext>
              </a:extLst>
            </p:cNvPr>
            <p:cNvSpPr/>
            <p:nvPr/>
          </p:nvSpPr>
          <p:spPr>
            <a:xfrm rot="16200000">
              <a:off x="7427957" y="1936737"/>
              <a:ext cx="292100" cy="1403350"/>
            </a:xfrm>
            <a:prstGeom prst="leftBrace">
              <a:avLst>
                <a:gd name="adj1" fmla="val 92434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3FEDEBA-5CE6-4E84-8BF6-066214530194}"/>
                </a:ext>
              </a:extLst>
            </p:cNvPr>
            <p:cNvSpPr txBox="1"/>
            <p:nvPr/>
          </p:nvSpPr>
          <p:spPr>
            <a:xfrm>
              <a:off x="4429944" y="2683758"/>
              <a:ext cx="1063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Myriad Pro" panose="020B0503030403020204" pitchFamily="34" charset="0"/>
                </a:rPr>
                <a:t>Weaning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F85FF3E-4C39-4688-ADAB-085EA8B6C72F}"/>
                </a:ext>
              </a:extLst>
            </p:cNvPr>
            <p:cNvSpPr txBox="1"/>
            <p:nvPr/>
          </p:nvSpPr>
          <p:spPr>
            <a:xfrm>
              <a:off x="1950732" y="2779298"/>
              <a:ext cx="125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Myriad Pro" panose="020B0503030403020204" pitchFamily="34" charset="0"/>
                </a:rPr>
                <a:t>Parturition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8F29CBE-2C08-462C-884C-612159BBB62E}"/>
                </a:ext>
              </a:extLst>
            </p:cNvPr>
            <p:cNvSpPr txBox="1"/>
            <p:nvPr/>
          </p:nvSpPr>
          <p:spPr>
            <a:xfrm>
              <a:off x="7030127" y="2748453"/>
              <a:ext cx="1259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Myriad Pro" panose="020B0503030403020204" pitchFamily="34" charset="0"/>
                </a:rPr>
                <a:t>Slaughter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CCB4718-5409-4B58-8667-4822A3E16991}"/>
                </a:ext>
              </a:extLst>
            </p:cNvPr>
            <p:cNvSpPr txBox="1"/>
            <p:nvPr/>
          </p:nvSpPr>
          <p:spPr>
            <a:xfrm>
              <a:off x="2942706" y="1709745"/>
              <a:ext cx="1281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latin typeface="Myriad Pro" panose="020B0503030403020204" pitchFamily="34" charset="0"/>
                </a:rPr>
                <a:t>Fattening</a:t>
              </a:r>
              <a:endParaRPr lang="fr-FR" b="1" dirty="0">
                <a:latin typeface="Myriad Pro" panose="020B0503030403020204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44010" y="2882096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1600" dirty="0">
                <a:latin typeface="Myriad Pro" panose="020B0503030403020204" pitchFamily="34" charset="0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197FA5B3-6BBA-4B52-9C61-A55B5334DF4C}"/>
                </a:ext>
              </a:extLst>
            </p:cNvPr>
            <p:cNvSpPr/>
            <p:nvPr/>
          </p:nvSpPr>
          <p:spPr>
            <a:xfrm>
              <a:off x="4623821" y="1700714"/>
              <a:ext cx="1934425" cy="400050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yriad Pro" panose="020B0503030403020204" pitchFamily="34" charset="0"/>
                </a:rPr>
                <a:t>Fattening</a:t>
              </a:r>
              <a:endParaRPr lang="en-US" sz="1400" dirty="0">
                <a:latin typeface="Myriad Pro" panose="020B0503030403020204" pitchFamily="34" charset="0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A5AAE60-AA75-4EC4-BC27-CC3572D5472D}"/>
                </a:ext>
              </a:extLst>
            </p:cNvPr>
            <p:cNvSpPr/>
            <p:nvPr/>
          </p:nvSpPr>
          <p:spPr>
            <a:xfrm>
              <a:off x="2772001" y="1252868"/>
              <a:ext cx="1080000" cy="393700"/>
            </a:xfrm>
            <a:prstGeom prst="roundRect">
              <a:avLst>
                <a:gd name="adj" fmla="val 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Myriad Pro" panose="020B0503030403020204" pitchFamily="34" charset="0"/>
                </a:rPr>
                <a:t>Lactation 1</a:t>
              </a:r>
              <a:endParaRPr lang="en-US" sz="1400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894080" y="4399280"/>
            <a:ext cx="7056099" cy="286232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b="1" dirty="0" smtClean="0">
                <a:latin typeface="Myriad Pro" panose="020B0503030403020204" pitchFamily="34" charset="0"/>
              </a:rPr>
              <a:t>Reproduction </a:t>
            </a:r>
            <a:r>
              <a:rPr lang="fr-FR" sz="2000" dirty="0" smtClean="0">
                <a:latin typeface="Myriad Pro" panose="020B0503030403020204" pitchFamily="34" charset="0"/>
              </a:rPr>
              <a:t>: 4 to 5 </a:t>
            </a:r>
            <a:r>
              <a:rPr lang="fr-FR" sz="2000" dirty="0" err="1" smtClean="0">
                <a:latin typeface="Myriad Pro" panose="020B0503030403020204" pitchFamily="34" charset="0"/>
              </a:rPr>
              <a:t>litters</a:t>
            </a:r>
            <a:r>
              <a:rPr lang="fr-FR" sz="2000" dirty="0" smtClean="0">
                <a:latin typeface="Myriad Pro" panose="020B0503030403020204" pitchFamily="34" charset="0"/>
              </a:rPr>
              <a:t> of 6 </a:t>
            </a:r>
            <a:r>
              <a:rPr lang="fr-FR" sz="2000" dirty="0" err="1" smtClean="0">
                <a:latin typeface="Myriad Pro" panose="020B0503030403020204" pitchFamily="34" charset="0"/>
              </a:rPr>
              <a:t>weaned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rabbit</a:t>
            </a:r>
            <a:r>
              <a:rPr lang="fr-FR" sz="2000" dirty="0" smtClean="0">
                <a:latin typeface="Myriad Pro" panose="020B0503030403020204" pitchFamily="34" charset="0"/>
              </a:rPr>
              <a:t> per </a:t>
            </a:r>
            <a:r>
              <a:rPr lang="fr-FR" sz="2000" dirty="0" err="1" smtClean="0">
                <a:latin typeface="Myriad Pro" panose="020B0503030403020204" pitchFamily="34" charset="0"/>
              </a:rPr>
              <a:t>year</a:t>
            </a:r>
            <a:endParaRPr lang="fr-FR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b="1" dirty="0" err="1" smtClean="0">
                <a:latin typeface="Myriad Pro" panose="020B0503030403020204" pitchFamily="34" charset="0"/>
              </a:rPr>
              <a:t>Growth</a:t>
            </a:r>
            <a:r>
              <a:rPr lang="fr-FR" sz="2000" b="1" dirty="0" smtClean="0">
                <a:latin typeface="Myriad Pro" panose="020B0503030403020204" pitchFamily="34" charset="0"/>
              </a:rPr>
              <a:t> ≈ 25 g/d to </a:t>
            </a:r>
            <a:r>
              <a:rPr lang="fr-FR" sz="2000" b="1" dirty="0" err="1" smtClean="0">
                <a:latin typeface="Myriad Pro" panose="020B0503030403020204" pitchFamily="34" charset="0"/>
              </a:rPr>
              <a:t>reach</a:t>
            </a:r>
            <a:r>
              <a:rPr lang="fr-FR" sz="2000" b="1" dirty="0" smtClean="0">
                <a:latin typeface="Myriad Pro" panose="020B0503030403020204" pitchFamily="34" charset="0"/>
              </a:rPr>
              <a:t> 2.3 kg at 100d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Myriad Pro" panose="020B0503030403020204" pitchFamily="34" charset="0"/>
              </a:rPr>
              <a:t>Reduced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income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costs</a:t>
            </a:r>
            <a:r>
              <a:rPr lang="fr-FR" sz="2000" dirty="0" smtClean="0">
                <a:latin typeface="Myriad Pro" panose="020B0503030403020204" pitchFamily="34" charset="0"/>
              </a:rPr>
              <a:t> (</a:t>
            </a:r>
            <a:r>
              <a:rPr lang="fr-FR" sz="2000" dirty="0" err="1" smtClean="0">
                <a:latin typeface="Myriad Pro" panose="020B0503030403020204" pitchFamily="34" charset="0"/>
              </a:rPr>
              <a:t>feeds</a:t>
            </a:r>
            <a:r>
              <a:rPr lang="fr-FR" sz="2000" dirty="0" smtClean="0">
                <a:latin typeface="Myriad Pro" panose="020B0503030403020204" pitchFamily="34" charset="0"/>
              </a:rPr>
              <a:t>, </a:t>
            </a:r>
            <a:r>
              <a:rPr lang="fr-FR" sz="2000" dirty="0" err="1" smtClean="0">
                <a:latin typeface="Myriad Pro" panose="020B0503030403020204" pitchFamily="34" charset="0"/>
              </a:rPr>
              <a:t>prohylaxy</a:t>
            </a:r>
            <a:r>
              <a:rPr lang="fr-FR" sz="2000" dirty="0" smtClean="0">
                <a:latin typeface="Myriad Pro" panose="020B0503030403020204" pitchFamily="34" charset="0"/>
              </a:rPr>
              <a:t>, </a:t>
            </a:r>
            <a:r>
              <a:rPr lang="fr-FR" sz="2000" dirty="0" err="1" smtClean="0">
                <a:latin typeface="Myriad Pro" panose="020B0503030403020204" pitchFamily="34" charset="0"/>
              </a:rPr>
              <a:t>renewal</a:t>
            </a:r>
            <a:r>
              <a:rPr lang="fr-FR" sz="2000" dirty="0" smtClean="0">
                <a:latin typeface="Myriad Pro" panose="020B0503030403020204" pitchFamily="34" charset="0"/>
              </a:rPr>
              <a:t> of </a:t>
            </a:r>
            <a:r>
              <a:rPr lang="fr-FR" sz="2000" dirty="0" err="1" smtClean="0">
                <a:latin typeface="Myriad Pro" panose="020B0503030403020204" pitchFamily="34" charset="0"/>
              </a:rPr>
              <a:t>livestock</a:t>
            </a:r>
            <a:r>
              <a:rPr lang="fr-FR" sz="2000" dirty="0" smtClean="0">
                <a:latin typeface="Myriad Pro" panose="020B0503030403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fr-FR" sz="2000" dirty="0" smtClean="0">
              <a:latin typeface="Myriad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 err="1" smtClean="0">
                <a:latin typeface="Myriad Pro" panose="020B0503030403020204" pitchFamily="34" charset="0"/>
              </a:rPr>
              <a:t>feeding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>
                <a:latin typeface="Myriad Pro" panose="020B0503030403020204" pitchFamily="34" charset="0"/>
              </a:rPr>
              <a:t>system </a:t>
            </a:r>
            <a:r>
              <a:rPr lang="fr-FR" sz="2000" b="1" dirty="0" smtClean="0">
                <a:latin typeface="Myriad Pro" panose="020B0503030403020204" pitchFamily="34" charset="0"/>
              </a:rPr>
              <a:t>: </a:t>
            </a:r>
            <a:r>
              <a:rPr lang="fr-FR" sz="2000" b="1" dirty="0" err="1" smtClean="0">
                <a:latin typeface="Myriad Pro" panose="020B0503030403020204" pitchFamily="34" charset="0"/>
              </a:rPr>
              <a:t>with</a:t>
            </a:r>
            <a:r>
              <a:rPr lang="fr-FR" sz="2000" dirty="0" smtClean="0">
                <a:latin typeface="Myriad Pro" panose="020B0503030403020204" pitchFamily="34" charset="0"/>
              </a:rPr>
              <a:t> forages, </a:t>
            </a:r>
            <a:r>
              <a:rPr lang="fr-FR" sz="2000" dirty="0" err="1" smtClean="0">
                <a:latin typeface="Myriad Pro" panose="020B0503030403020204" pitchFamily="34" charset="0"/>
              </a:rPr>
              <a:t>grazing</a:t>
            </a:r>
            <a:r>
              <a:rPr lang="fr-FR" sz="2000" dirty="0" smtClean="0">
                <a:latin typeface="Myriad Pro" panose="020B0503030403020204" pitchFamily="34" charset="0"/>
              </a:rPr>
              <a:t>, </a:t>
            </a:r>
            <a:r>
              <a:rPr lang="fr-FR" sz="2000" dirty="0" err="1" smtClean="0">
                <a:latin typeface="Myriad Pro" panose="020B0503030403020204" pitchFamily="34" charset="0"/>
              </a:rPr>
              <a:t>byproducts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>
                <a:latin typeface="Myriad Pro" panose="020B0503030403020204" pitchFamily="34" charset="0"/>
              </a:rPr>
              <a:t>=&gt;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r-FR" sz="2000" dirty="0">
              <a:latin typeface="Myriad Pro" panose="020B0503030403020204" pitchFamily="34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239647" y="1514259"/>
            <a:ext cx="3612354" cy="456021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400" b="1" dirty="0" smtClean="0">
                <a:solidFill>
                  <a:srgbClr val="C00000"/>
                </a:solidFill>
                <a:latin typeface="Myriad Pro" panose="020B0503030403020204" pitchFamily="34" charset="0"/>
              </a:rPr>
              <a:t>Non intensive </a:t>
            </a:r>
            <a:endParaRPr lang="en-US" sz="24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Rectangle : coins arrondis 12">
            <a:extLst>
              <a:ext uri="{FF2B5EF4-FFF2-40B4-BE49-F238E27FC236}">
                <a16:creationId xmlns:a16="http://schemas.microsoft.com/office/drawing/2014/main" id="{B64DD2E9-FCF0-4B57-8F32-E673D8E6A628}"/>
              </a:ext>
            </a:extLst>
          </p:cNvPr>
          <p:cNvSpPr/>
          <p:nvPr/>
        </p:nvSpPr>
        <p:spPr>
          <a:xfrm>
            <a:off x="4623821" y="2167191"/>
            <a:ext cx="1080000" cy="393700"/>
          </a:xfrm>
          <a:prstGeom prst="roundRect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Myriad Pro" panose="020B0503030403020204" pitchFamily="34" charset="0"/>
              </a:rPr>
              <a:t>Gestation 2</a:t>
            </a:r>
            <a:endParaRPr lang="en-US" sz="1400" dirty="0">
              <a:latin typeface="Myriad Pro" panose="020B0503030403020204" pitchFamily="34" charset="0"/>
            </a:endParaRPr>
          </a:p>
        </p:txBody>
      </p:sp>
      <p:sp>
        <p:nvSpPr>
          <p:cNvPr id="32" name="Rectangle : coins arrondis 13">
            <a:extLst>
              <a:ext uri="{FF2B5EF4-FFF2-40B4-BE49-F238E27FC236}">
                <a16:creationId xmlns:a16="http://schemas.microsoft.com/office/drawing/2014/main" id="{AA5AAE60-AA75-4EC4-BC27-CC3572D5472D}"/>
              </a:ext>
            </a:extLst>
          </p:cNvPr>
          <p:cNvSpPr/>
          <p:nvPr/>
        </p:nvSpPr>
        <p:spPr>
          <a:xfrm>
            <a:off x="5703821" y="2165324"/>
            <a:ext cx="1080000" cy="393700"/>
          </a:xfrm>
          <a:prstGeom prst="roundRect">
            <a:avLst>
              <a:gd name="adj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Myriad Pro" panose="020B0503030403020204" pitchFamily="34" charset="0"/>
              </a:rPr>
              <a:t>Lactation</a:t>
            </a:r>
            <a:r>
              <a:rPr lang="en-US" sz="1200" dirty="0" smtClean="0">
                <a:latin typeface="Myriad Pro" panose="020B0503030403020204" pitchFamily="34" charset="0"/>
              </a:rPr>
              <a:t> 2</a:t>
            </a:r>
            <a:endParaRPr lang="en-US" sz="12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450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>
          <a:xfrm>
            <a:off x="1158203" y="4285097"/>
            <a:ext cx="6842771" cy="240065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b="1" dirty="0" smtClean="0">
                <a:latin typeface="Myriad Pro" panose="020B0503030403020204" pitchFamily="34" charset="0"/>
              </a:rPr>
              <a:t>6 </a:t>
            </a:r>
            <a:r>
              <a:rPr lang="fr-FR" sz="2000" b="1" dirty="0" err="1" smtClean="0">
                <a:latin typeface="Myriad Pro" panose="020B0503030403020204" pitchFamily="34" charset="0"/>
              </a:rPr>
              <a:t>weeks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 err="1" smtClean="0">
                <a:latin typeface="Myriad Pro" panose="020B0503030403020204" pitchFamily="34" charset="0"/>
              </a:rPr>
              <a:t>between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 err="1" smtClean="0">
                <a:latin typeface="Myriad Pro" panose="020B0503030403020204" pitchFamily="34" charset="0"/>
              </a:rPr>
              <a:t>two</a:t>
            </a:r>
            <a:r>
              <a:rPr lang="fr-FR" sz="2000" b="1" dirty="0" smtClean="0">
                <a:latin typeface="Myriad Pro" panose="020B0503030403020204" pitchFamily="34" charset="0"/>
              </a:rPr>
              <a:t> parturitions =&gt;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latin typeface="Myriad Pro" panose="020B0503030403020204" pitchFamily="34" charset="0"/>
              </a:rPr>
              <a:t>	</a:t>
            </a:r>
            <a:r>
              <a:rPr lang="fr-FR" sz="2000" dirty="0" smtClean="0">
                <a:latin typeface="Myriad Pro" panose="020B0503030403020204" pitchFamily="34" charset="0"/>
              </a:rPr>
              <a:t> 6 to 7 </a:t>
            </a:r>
            <a:r>
              <a:rPr lang="fr-FR" sz="2000" dirty="0" err="1" smtClean="0">
                <a:latin typeface="Myriad Pro" panose="020B0503030403020204" pitchFamily="34" charset="0"/>
              </a:rPr>
              <a:t>litters</a:t>
            </a:r>
            <a:r>
              <a:rPr lang="fr-FR" sz="2000" dirty="0" smtClean="0">
                <a:latin typeface="Myriad Pro" panose="020B0503030403020204" pitchFamily="34" charset="0"/>
              </a:rPr>
              <a:t> of 7 </a:t>
            </a:r>
            <a:r>
              <a:rPr lang="fr-FR" sz="2000" dirty="0" err="1" smtClean="0">
                <a:latin typeface="Myriad Pro" panose="020B0503030403020204" pitchFamily="34" charset="0"/>
              </a:rPr>
              <a:t>weaned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rabbit</a:t>
            </a:r>
            <a:r>
              <a:rPr lang="fr-FR" sz="2000" dirty="0" smtClean="0">
                <a:latin typeface="Myriad Pro" panose="020B0503030403020204" pitchFamily="34" charset="0"/>
              </a:rPr>
              <a:t> per </a:t>
            </a:r>
            <a:r>
              <a:rPr lang="fr-FR" sz="2000" dirty="0" err="1" smtClean="0">
                <a:latin typeface="Myriad Pro" panose="020B0503030403020204" pitchFamily="34" charset="0"/>
              </a:rPr>
              <a:t>year</a:t>
            </a:r>
            <a:endParaRPr lang="fr-FR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b="1" dirty="0" err="1" smtClean="0">
                <a:latin typeface="Myriad Pro" panose="020B0503030403020204" pitchFamily="34" charset="0"/>
              </a:rPr>
              <a:t>Growth</a:t>
            </a:r>
            <a:r>
              <a:rPr lang="fr-FR" sz="2000" b="1" dirty="0" smtClean="0">
                <a:latin typeface="Myriad Pro" panose="020B0503030403020204" pitchFamily="34" charset="0"/>
              </a:rPr>
              <a:t> ≈ 40-45 g/d to </a:t>
            </a:r>
            <a:r>
              <a:rPr lang="fr-FR" sz="2000" b="1" dirty="0" err="1" smtClean="0">
                <a:latin typeface="Myriad Pro" panose="020B0503030403020204" pitchFamily="34" charset="0"/>
              </a:rPr>
              <a:t>reach</a:t>
            </a:r>
            <a:r>
              <a:rPr lang="fr-FR" sz="2000" b="1" dirty="0" smtClean="0">
                <a:latin typeface="Myriad Pro" panose="020B0503030403020204" pitchFamily="34" charset="0"/>
              </a:rPr>
              <a:t> 2.3 kg at 70d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Myriad Pro" panose="020B0503030403020204" pitchFamily="34" charset="0"/>
              </a:rPr>
              <a:t>Higher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income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costs</a:t>
            </a:r>
            <a:r>
              <a:rPr lang="fr-FR" sz="2000" dirty="0" smtClean="0">
                <a:latin typeface="Myriad Pro" panose="020B0503030403020204" pitchFamily="34" charset="0"/>
              </a:rPr>
              <a:t> (</a:t>
            </a:r>
            <a:r>
              <a:rPr lang="fr-FR" sz="2000" dirty="0" err="1" smtClean="0">
                <a:latin typeface="Myriad Pro" panose="020B0503030403020204" pitchFamily="34" charset="0"/>
              </a:rPr>
              <a:t>feeds</a:t>
            </a:r>
            <a:r>
              <a:rPr lang="fr-FR" sz="2000" dirty="0" smtClean="0">
                <a:latin typeface="Myriad Pro" panose="020B0503030403020204" pitchFamily="34" charset="0"/>
              </a:rPr>
              <a:t>, </a:t>
            </a:r>
            <a:r>
              <a:rPr lang="fr-FR" sz="2000" dirty="0" err="1" smtClean="0">
                <a:latin typeface="Myriad Pro" panose="020B0503030403020204" pitchFamily="34" charset="0"/>
              </a:rPr>
              <a:t>prohylaxy</a:t>
            </a:r>
            <a:r>
              <a:rPr lang="fr-FR" sz="2000" dirty="0" smtClean="0">
                <a:latin typeface="Myriad Pro" panose="020B0503030403020204" pitchFamily="34" charset="0"/>
              </a:rPr>
              <a:t>, </a:t>
            </a:r>
            <a:r>
              <a:rPr lang="fr-FR" sz="2000" dirty="0" err="1" smtClean="0">
                <a:latin typeface="Myriad Pro" panose="020B0503030403020204" pitchFamily="34" charset="0"/>
              </a:rPr>
              <a:t>renewal</a:t>
            </a:r>
            <a:r>
              <a:rPr lang="fr-FR" sz="2000" dirty="0" smtClean="0">
                <a:latin typeface="Myriad Pro" panose="020B0503030403020204" pitchFamily="34" charset="0"/>
              </a:rPr>
              <a:t> of </a:t>
            </a:r>
            <a:r>
              <a:rPr lang="fr-FR" sz="2000" dirty="0" err="1" smtClean="0">
                <a:latin typeface="Myriad Pro" panose="020B0503030403020204" pitchFamily="34" charset="0"/>
              </a:rPr>
              <a:t>livestock</a:t>
            </a:r>
            <a:r>
              <a:rPr lang="fr-FR" sz="2000" dirty="0" smtClean="0">
                <a:latin typeface="Myriad Pro" panose="020B0503030403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sz="2000" b="1" dirty="0" err="1" smtClean="0">
                <a:latin typeface="Myriad Pro" panose="020B0503030403020204" pitchFamily="34" charset="0"/>
              </a:rPr>
              <a:t>Feeding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>
                <a:latin typeface="Myriad Pro" panose="020B0503030403020204" pitchFamily="34" charset="0"/>
              </a:rPr>
              <a:t>system </a:t>
            </a:r>
            <a:r>
              <a:rPr lang="fr-FR" sz="2000" b="1" dirty="0" smtClean="0">
                <a:latin typeface="Myriad Pro" panose="020B0503030403020204" pitchFamily="34" charset="0"/>
              </a:rPr>
              <a:t>: </a:t>
            </a:r>
            <a:r>
              <a:rPr lang="fr-FR" sz="2000" b="1" dirty="0" err="1" smtClean="0">
                <a:latin typeface="Myriad Pro" panose="020B0503030403020204" pitchFamily="34" charset="0"/>
              </a:rPr>
              <a:t>with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b="1" u="sng" dirty="0" err="1" smtClean="0">
                <a:latin typeface="Myriad Pro" panose="020B0503030403020204" pitchFamily="34" charset="0"/>
              </a:rPr>
              <a:t>balanced</a:t>
            </a:r>
            <a:r>
              <a:rPr lang="fr-FR" sz="2000" b="1" u="sng" dirty="0" smtClean="0">
                <a:latin typeface="Myriad Pro" panose="020B0503030403020204" pitchFamily="34" charset="0"/>
              </a:rPr>
              <a:t> </a:t>
            </a:r>
            <a:r>
              <a:rPr lang="fr-FR" sz="2000" b="1" u="sng" dirty="0" err="1" smtClean="0">
                <a:latin typeface="Myriad Pro" panose="020B0503030403020204" pitchFamily="34" charset="0"/>
              </a:rPr>
              <a:t>pelleted</a:t>
            </a:r>
            <a:r>
              <a:rPr lang="fr-FR" sz="2000" b="1" u="sng" dirty="0" smtClean="0">
                <a:latin typeface="Myriad Pro" panose="020B0503030403020204" pitchFamily="34" charset="0"/>
              </a:rPr>
              <a:t> </a:t>
            </a:r>
            <a:r>
              <a:rPr lang="fr-FR" sz="2000" b="1" u="sng" dirty="0" err="1" smtClean="0">
                <a:latin typeface="Myriad Pro" panose="020B0503030403020204" pitchFamily="34" charset="0"/>
              </a:rPr>
              <a:t>feeds</a:t>
            </a:r>
            <a:endParaRPr lang="fr-FR" sz="2000" b="1" u="sng" dirty="0">
              <a:latin typeface="Myriad Pro" panose="020B0503030403020204" pitchFamily="34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197186" y="284266"/>
            <a:ext cx="1745520" cy="456021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b="1" dirty="0" smtClean="0">
                <a:solidFill>
                  <a:srgbClr val="C00000"/>
                </a:solidFill>
                <a:latin typeface="Myriad Pro" panose="020B0503030403020204" pitchFamily="34" charset="0"/>
              </a:rPr>
              <a:t>Intensive </a:t>
            </a:r>
            <a:endParaRPr lang="en-US" sz="28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42302" y="1220640"/>
            <a:ext cx="8074572" cy="2649747"/>
            <a:chOff x="542302" y="1220640"/>
            <a:chExt cx="8074572" cy="2649747"/>
          </a:xfrm>
        </p:grpSpPr>
        <p:grpSp>
          <p:nvGrpSpPr>
            <p:cNvPr id="6" name="Groupe 5"/>
            <p:cNvGrpSpPr/>
            <p:nvPr/>
          </p:nvGrpSpPr>
          <p:grpSpPr>
            <a:xfrm>
              <a:off x="542302" y="1384142"/>
              <a:ext cx="8074572" cy="2486245"/>
              <a:chOff x="495884" y="1258749"/>
              <a:chExt cx="8074572" cy="1967783"/>
            </a:xfrm>
          </p:grpSpPr>
          <p:grpSp>
            <p:nvGrpSpPr>
              <p:cNvPr id="31" name="Groupe 30"/>
              <p:cNvGrpSpPr/>
              <p:nvPr/>
            </p:nvGrpSpPr>
            <p:grpSpPr>
              <a:xfrm>
                <a:off x="495884" y="1258749"/>
                <a:ext cx="8074572" cy="1967783"/>
                <a:chOff x="544010" y="1252867"/>
                <a:chExt cx="8074572" cy="1967783"/>
              </a:xfrm>
            </p:grpSpPr>
            <p:sp>
              <p:nvSpPr>
                <p:cNvPr id="3" name="ZoneTexte 2"/>
                <p:cNvSpPr txBox="1"/>
                <p:nvPr/>
              </p:nvSpPr>
              <p:spPr>
                <a:xfrm>
                  <a:off x="785994" y="1291380"/>
                  <a:ext cx="840671" cy="316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b="1" dirty="0" err="1" smtClean="0">
                      <a:latin typeface="Myriad Pro" panose="020B0503030403020204" pitchFamily="34" charset="0"/>
                    </a:rPr>
                    <a:t>Does</a:t>
                  </a:r>
                  <a:r>
                    <a:rPr lang="fr-FR" sz="2000" b="1" dirty="0" smtClean="0">
                      <a:latin typeface="Myriad Pro" panose="020B0503030403020204" pitchFamily="34" charset="0"/>
                    </a:rPr>
                    <a:t> </a:t>
                  </a:r>
                  <a:endParaRPr lang="fr-FR" sz="2000" b="1" dirty="0">
                    <a:latin typeface="Myriad Pro" panose="020B0503030403020204" pitchFamily="34" charset="0"/>
                  </a:endParaRPr>
                </a:p>
              </p:txBody>
            </p:sp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42E467AE-E1A2-4FA6-9E75-145DC7AC7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4382" y="2183870"/>
                  <a:ext cx="6934200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 : coins arrondis 12">
                  <a:extLst>
                    <a:ext uri="{FF2B5EF4-FFF2-40B4-BE49-F238E27FC236}">
                      <a16:creationId xmlns:a16="http://schemas.microsoft.com/office/drawing/2014/main" id="{B64DD2E9-FCF0-4B57-8F32-E673D8E6A628}"/>
                    </a:ext>
                  </a:extLst>
                </p:cNvPr>
                <p:cNvSpPr/>
                <p:nvPr/>
              </p:nvSpPr>
              <p:spPr>
                <a:xfrm>
                  <a:off x="1596189" y="1252867"/>
                  <a:ext cx="1163112" cy="393700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latin typeface="Myriad Pro" panose="020B0503030403020204" pitchFamily="34" charset="0"/>
                    </a:rPr>
                    <a:t>Gestation 1</a:t>
                  </a:r>
                  <a:endParaRPr lang="en-US" sz="1600" dirty="0">
                    <a:latin typeface="Myriad Pro" panose="020B0503030403020204" pitchFamily="34" charset="0"/>
                  </a:endParaRP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7B0C06EA-EE66-4F81-BA82-D960908C94E2}"/>
                    </a:ext>
                  </a:extLst>
                </p:cNvPr>
                <p:cNvSpPr txBox="1"/>
                <p:nvPr/>
              </p:nvSpPr>
              <p:spPr>
                <a:xfrm>
                  <a:off x="1435073" y="2187803"/>
                  <a:ext cx="7143302" cy="292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Myriad Pro" panose="020B0503030403020204" pitchFamily="34" charset="0"/>
                    </a:rPr>
                    <a:t>-</a:t>
                  </a:r>
                  <a:r>
                    <a:rPr lang="en-US" dirty="0" smtClean="0">
                      <a:latin typeface="Myriad Pro" panose="020B0503030403020204" pitchFamily="34" charset="0"/>
                    </a:rPr>
                    <a:t>31d           </a:t>
                  </a:r>
                  <a:r>
                    <a:rPr lang="en-US" sz="1200" dirty="0" smtClean="0">
                      <a:latin typeface="Myriad Pro" panose="020B0503030403020204" pitchFamily="34" charset="0"/>
                    </a:rPr>
                    <a:t> </a:t>
                  </a:r>
                  <a:r>
                    <a:rPr lang="en-US" dirty="0" smtClean="0">
                      <a:latin typeface="Myriad Pro" panose="020B0503030403020204" pitchFamily="34" charset="0"/>
                    </a:rPr>
                    <a:t> </a:t>
                  </a:r>
                  <a:r>
                    <a:rPr lang="en-US" dirty="0">
                      <a:latin typeface="Myriad Pro" panose="020B0503030403020204" pitchFamily="34" charset="0"/>
                    </a:rPr>
                    <a:t>0            	</a:t>
                  </a:r>
                  <a:r>
                    <a:rPr lang="en-US" dirty="0" smtClean="0">
                      <a:latin typeface="Myriad Pro" panose="020B0503030403020204" pitchFamily="34" charset="0"/>
                    </a:rPr>
                    <a:t>    35            42          	72                             110               150d</a:t>
                  </a:r>
                  <a:endParaRPr lang="en-US" dirty="0">
                    <a:latin typeface="Myriad Pro" panose="020B0503030403020204" pitchFamily="34" charset="0"/>
                  </a:endParaRPr>
                </a:p>
              </p:txBody>
            </p:sp>
            <p:cxnSp>
              <p:nvCxnSpPr>
                <p:cNvPr id="21" name="Connecteur droit avec flèche 20">
                  <a:extLst>
                    <a:ext uri="{FF2B5EF4-FFF2-40B4-BE49-F238E27FC236}">
                      <a16:creationId xmlns:a16="http://schemas.microsoft.com/office/drawing/2014/main" id="{E3F9011E-EDBB-4E86-AC72-0F7C7B8F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09112" y="2464859"/>
                  <a:ext cx="0" cy="23864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13FEDEBA-5CE6-4E84-8BF6-066214530194}"/>
                    </a:ext>
                  </a:extLst>
                </p:cNvPr>
                <p:cNvSpPr txBox="1"/>
                <p:nvPr/>
              </p:nvSpPr>
              <p:spPr>
                <a:xfrm>
                  <a:off x="3189012" y="2351841"/>
                  <a:ext cx="10630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Myriad Pro" panose="020B0503030403020204" pitchFamily="34" charset="0"/>
                    </a:rPr>
                    <a:t>Weaning</a:t>
                  </a:r>
                  <a:endParaRPr lang="en-US" dirty="0">
                    <a:latin typeface="Myriad Pro" panose="020B0503030403020204" pitchFamily="34" charset="0"/>
                  </a:endParaRP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2F85FF3E-4C39-4688-ADAB-085EA8B6C72F}"/>
                    </a:ext>
                  </a:extLst>
                </p:cNvPr>
                <p:cNvSpPr txBox="1"/>
                <p:nvPr/>
              </p:nvSpPr>
              <p:spPr>
                <a:xfrm>
                  <a:off x="1920785" y="2674362"/>
                  <a:ext cx="12572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Myriad Pro" panose="020B0503030403020204" pitchFamily="34" charset="0"/>
                    </a:rPr>
                    <a:t>Parturition</a:t>
                  </a:r>
                  <a:endParaRPr lang="en-US" dirty="0">
                    <a:latin typeface="Myriad Pro" panose="020B0503030403020204" pitchFamily="34" charset="0"/>
                  </a:endParaRP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58F29CBE-2C08-462C-884C-612159BBB62E}"/>
                    </a:ext>
                  </a:extLst>
                </p:cNvPr>
                <p:cNvSpPr txBox="1"/>
                <p:nvPr/>
              </p:nvSpPr>
              <p:spPr>
                <a:xfrm>
                  <a:off x="4897785" y="2389538"/>
                  <a:ext cx="12599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Myriad Pro" panose="020B0503030403020204" pitchFamily="34" charset="0"/>
                    </a:rPr>
                    <a:t>Slaughter</a:t>
                  </a: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544010" y="2882096"/>
                  <a:ext cx="1847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fr-FR" sz="1600" dirty="0">
                    <a:latin typeface="Myriad Pro" panose="020B0503030403020204" pitchFamily="34" charset="0"/>
                  </a:endParaRPr>
                </a:p>
              </p:txBody>
            </p:sp>
            <p:sp>
              <p:nvSpPr>
                <p:cNvPr id="16" name="Rectangle : coins arrondis 15">
                  <a:extLst>
                    <a:ext uri="{FF2B5EF4-FFF2-40B4-BE49-F238E27FC236}">
                      <a16:creationId xmlns:a16="http://schemas.microsoft.com/office/drawing/2014/main" id="{197FA5B3-6BBA-4B52-9C61-A55B5334DF4C}"/>
                    </a:ext>
                  </a:extLst>
                </p:cNvPr>
                <p:cNvSpPr/>
                <p:nvPr/>
              </p:nvSpPr>
              <p:spPr>
                <a:xfrm>
                  <a:off x="3678020" y="2685293"/>
                  <a:ext cx="1773379" cy="400050"/>
                </a:xfrm>
                <a:prstGeom prst="roundRect">
                  <a:avLst>
                    <a:gd name="adj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latin typeface="Myriad Pro" panose="020B0503030403020204" pitchFamily="34" charset="0"/>
                    </a:rPr>
                    <a:t>Fattening 1</a:t>
                  </a:r>
                  <a:endParaRPr lang="en-US" dirty="0">
                    <a:latin typeface="Myriad Pro" panose="020B0503030403020204" pitchFamily="34" charset="0"/>
                  </a:endParaRPr>
                </a:p>
              </p:txBody>
            </p:sp>
            <p:sp>
              <p:nvSpPr>
                <p:cNvPr id="14" name="Rectangle : coins arrondis 13">
                  <a:extLst>
                    <a:ext uri="{FF2B5EF4-FFF2-40B4-BE49-F238E27FC236}">
                      <a16:creationId xmlns:a16="http://schemas.microsoft.com/office/drawing/2014/main" id="{AA5AAE60-AA75-4EC4-BC27-CC3572D5472D}"/>
                    </a:ext>
                  </a:extLst>
                </p:cNvPr>
                <p:cNvSpPr/>
                <p:nvPr/>
              </p:nvSpPr>
              <p:spPr>
                <a:xfrm>
                  <a:off x="2688889" y="1252868"/>
                  <a:ext cx="1150412" cy="393700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latin typeface="Myriad Pro" panose="020B0503030403020204" pitchFamily="34" charset="0"/>
                    </a:rPr>
                    <a:t>Lactation 1</a:t>
                  </a:r>
                  <a:endParaRPr lang="en-US" sz="1600" dirty="0">
                    <a:latin typeface="Myriad Pro" panose="020B0503030403020204" pitchFamily="34" charset="0"/>
                  </a:endParaRPr>
                </a:p>
              </p:txBody>
            </p:sp>
            <p:sp>
              <p:nvSpPr>
                <p:cNvPr id="36" name="Rectangle : coins arrondis 15">
                  <a:extLst>
                    <a:ext uri="{FF2B5EF4-FFF2-40B4-BE49-F238E27FC236}">
                      <a16:creationId xmlns:a16="http://schemas.microsoft.com/office/drawing/2014/main" id="{197FA5B3-6BBA-4B52-9C61-A55B5334DF4C}"/>
                    </a:ext>
                  </a:extLst>
                </p:cNvPr>
                <p:cNvSpPr/>
                <p:nvPr/>
              </p:nvSpPr>
              <p:spPr>
                <a:xfrm>
                  <a:off x="5744779" y="2786483"/>
                  <a:ext cx="1823873" cy="400050"/>
                </a:xfrm>
                <a:prstGeom prst="roundRect">
                  <a:avLst>
                    <a:gd name="adj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latin typeface="Myriad Pro" panose="020B0503030403020204" pitchFamily="34" charset="0"/>
                    </a:rPr>
                    <a:t>Fattening 2</a:t>
                  </a:r>
                  <a:endParaRPr lang="en-US" dirty="0">
                    <a:latin typeface="Myriad Pro" panose="020B0503030403020204" pitchFamily="34" charset="0"/>
                  </a:endParaRPr>
                </a:p>
              </p:txBody>
            </p:sp>
          </p:grpSp>
          <p:sp>
            <p:nvSpPr>
              <p:cNvPr id="29" name="Rectangle : coins arrondis 12">
                <a:extLst>
                  <a:ext uri="{FF2B5EF4-FFF2-40B4-BE49-F238E27FC236}">
                    <a16:creationId xmlns:a16="http://schemas.microsoft.com/office/drawing/2014/main" id="{B64DD2E9-FCF0-4B57-8F32-E673D8E6A628}"/>
                  </a:ext>
                </a:extLst>
              </p:cNvPr>
              <p:cNvSpPr/>
              <p:nvPr/>
            </p:nvSpPr>
            <p:spPr>
              <a:xfrm>
                <a:off x="3100746" y="1689809"/>
                <a:ext cx="1326306" cy="393700"/>
              </a:xfrm>
              <a:prstGeom prst="roundRect">
                <a:avLst>
                  <a:gd name="adj" fmla="val 0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Myriad Pro" panose="020B0503030403020204" pitchFamily="34" charset="0"/>
                  </a:rPr>
                  <a:t>Gestation 2</a:t>
                </a:r>
                <a:endParaRPr lang="en-US" sz="1600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2" name="Rectangle : coins arrondis 13">
                <a:extLst>
                  <a:ext uri="{FF2B5EF4-FFF2-40B4-BE49-F238E27FC236}">
                    <a16:creationId xmlns:a16="http://schemas.microsoft.com/office/drawing/2014/main" id="{AA5AAE60-AA75-4EC4-BC27-CC3572D5472D}"/>
                  </a:ext>
                </a:extLst>
              </p:cNvPr>
              <p:cNvSpPr/>
              <p:nvPr/>
            </p:nvSpPr>
            <p:spPr>
              <a:xfrm>
                <a:off x="4427052" y="1676433"/>
                <a:ext cx="1326306" cy="393700"/>
              </a:xfrm>
              <a:prstGeom prst="roundRect">
                <a:avLst>
                  <a:gd name="adj" fmla="val 0"/>
                </a:avLst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Myriad Pro" panose="020B0503030403020204" pitchFamily="34" charset="0"/>
                  </a:rPr>
                  <a:t>Lactation</a:t>
                </a:r>
                <a:r>
                  <a:rPr lang="en-US" sz="1400" dirty="0" smtClean="0">
                    <a:latin typeface="Myriad Pro" panose="020B0503030403020204" pitchFamily="34" charset="0"/>
                  </a:rPr>
                  <a:t> 2</a:t>
                </a:r>
                <a:endParaRPr lang="en-US" sz="1400" dirty="0">
                  <a:latin typeface="Myriad Pro" panose="020B0503030403020204" pitchFamily="34" charset="0"/>
                </a:endParaRPr>
              </a:p>
            </p:txBody>
          </p:sp>
        </p:grpSp>
        <p:sp>
          <p:nvSpPr>
            <p:cNvPr id="34" name="Rectangle : coins arrondis 12">
              <a:extLst>
                <a:ext uri="{FF2B5EF4-FFF2-40B4-BE49-F238E27FC236}">
                  <a16:creationId xmlns:a16="http://schemas.microsoft.com/office/drawing/2014/main" id="{B64DD2E9-FCF0-4B57-8F32-E673D8E6A628}"/>
                </a:ext>
              </a:extLst>
            </p:cNvPr>
            <p:cNvSpPr/>
            <p:nvPr/>
          </p:nvSpPr>
          <p:spPr>
            <a:xfrm>
              <a:off x="5109828" y="1234903"/>
              <a:ext cx="1326306" cy="497430"/>
            </a:xfrm>
            <a:prstGeom prst="roundRect">
              <a:avLst>
                <a:gd name="adj" fmla="val 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Myriad Pro" panose="020B0503030403020204" pitchFamily="34" charset="0"/>
                </a:rPr>
                <a:t>Gestation 3</a:t>
              </a:r>
              <a:endParaRPr lang="en-US" sz="1600" dirty="0">
                <a:latin typeface="Myriad Pro" panose="020B0503030403020204" pitchFamily="34" charset="0"/>
              </a:endParaRPr>
            </a:p>
          </p:txBody>
        </p:sp>
        <p:sp>
          <p:nvSpPr>
            <p:cNvPr id="35" name="Rectangle : coins arrondis 13">
              <a:extLst>
                <a:ext uri="{FF2B5EF4-FFF2-40B4-BE49-F238E27FC236}">
                  <a16:creationId xmlns:a16="http://schemas.microsoft.com/office/drawing/2014/main" id="{AA5AAE60-AA75-4EC4-BC27-CC3572D5472D}"/>
                </a:ext>
              </a:extLst>
            </p:cNvPr>
            <p:cNvSpPr/>
            <p:nvPr/>
          </p:nvSpPr>
          <p:spPr>
            <a:xfrm>
              <a:off x="6436134" y="1220640"/>
              <a:ext cx="1326306" cy="497430"/>
            </a:xfrm>
            <a:prstGeom prst="roundRect">
              <a:avLst>
                <a:gd name="adj" fmla="val 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Myriad Pro" panose="020B0503030403020204" pitchFamily="34" charset="0"/>
                </a:rPr>
                <a:t>Lactation</a:t>
              </a:r>
              <a:r>
                <a:rPr lang="en-US" sz="1400" dirty="0" smtClean="0">
                  <a:latin typeface="Myriad Pro" panose="020B0503030403020204" pitchFamily="34" charset="0"/>
                </a:rPr>
                <a:t> 3</a:t>
              </a:r>
              <a:endParaRPr lang="en-US" sz="1400" dirty="0"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1709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0" y="170390"/>
            <a:ext cx="8970379" cy="569387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31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Requirements</a:t>
            </a:r>
            <a:r>
              <a:rPr lang="fr-FR" altLang="en-US" sz="31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are </a:t>
            </a:r>
            <a:r>
              <a:rPr lang="fr-FR" altLang="en-US" sz="31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dependent</a:t>
            </a:r>
            <a:r>
              <a:rPr lang="fr-FR" altLang="en-US" sz="31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of the performances </a:t>
            </a:r>
            <a:endParaRPr lang="fr-FR" altLang="en-US" sz="3100" b="1" u="sng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6633" name="Rectangle 2"/>
          <p:cNvSpPr>
            <a:spLocks noChangeArrowheads="1"/>
          </p:cNvSpPr>
          <p:nvPr/>
        </p:nvSpPr>
        <p:spPr bwMode="auto">
          <a:xfrm>
            <a:off x="136154" y="800249"/>
            <a:ext cx="8143875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For a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defined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system &amp;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expected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performance=&gt; </a:t>
            </a:r>
          </a:p>
          <a:p>
            <a:pPr algn="ctr"/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Respond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to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several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classes of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needs</a:t>
            </a:r>
            <a:endParaRPr lang="fr-FR" altLang="en-US" sz="24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18813" y="1763635"/>
            <a:ext cx="7561216" cy="3645196"/>
            <a:chOff x="718813" y="2686050"/>
            <a:chExt cx="7561216" cy="3645196"/>
          </a:xfrm>
        </p:grpSpPr>
        <p:sp>
          <p:nvSpPr>
            <p:cNvPr id="26627" name="Text Box 1051"/>
            <p:cNvSpPr txBox="1">
              <a:spLocks noChangeAspect="1" noChangeArrowheads="1"/>
            </p:cNvSpPr>
            <p:nvPr/>
          </p:nvSpPr>
          <p:spPr bwMode="auto">
            <a:xfrm>
              <a:off x="758401" y="3971925"/>
              <a:ext cx="1383562" cy="46384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altLang="en-US" sz="2400">
                  <a:solidFill>
                    <a:schemeClr val="tx1"/>
                  </a:solidFill>
                  <a:latin typeface="Myriad Pro" panose="020B0503030403020204" pitchFamily="34" charset="0"/>
                </a:rPr>
                <a:t>Lactation</a:t>
              </a:r>
            </a:p>
          </p:txBody>
        </p:sp>
        <p:sp>
          <p:nvSpPr>
            <p:cNvPr id="26628" name="Text Box 1052"/>
            <p:cNvSpPr txBox="1">
              <a:spLocks noChangeAspect="1" noChangeArrowheads="1"/>
            </p:cNvSpPr>
            <p:nvPr/>
          </p:nvSpPr>
          <p:spPr bwMode="auto">
            <a:xfrm>
              <a:off x="767355" y="3328988"/>
              <a:ext cx="1422803" cy="46384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altLang="en-US" sz="2400">
                  <a:solidFill>
                    <a:schemeClr val="tx1"/>
                  </a:solidFill>
                  <a:latin typeface="Myriad Pro" panose="020B0503030403020204" pitchFamily="34" charset="0"/>
                </a:rPr>
                <a:t>Gestation</a:t>
              </a:r>
            </a:p>
          </p:txBody>
        </p:sp>
        <p:sp>
          <p:nvSpPr>
            <p:cNvPr id="26629" name="Text Box 1053"/>
            <p:cNvSpPr txBox="1">
              <a:spLocks noChangeAspect="1" noChangeArrowheads="1"/>
            </p:cNvSpPr>
            <p:nvPr/>
          </p:nvSpPr>
          <p:spPr bwMode="auto">
            <a:xfrm>
              <a:off x="1139200" y="2686050"/>
              <a:ext cx="1858627" cy="4638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Maintenance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6630" name="Text Box 1073"/>
            <p:cNvSpPr txBox="1">
              <a:spLocks noChangeAspect="1" noChangeArrowheads="1"/>
            </p:cNvSpPr>
            <p:nvPr/>
          </p:nvSpPr>
          <p:spPr bwMode="auto">
            <a:xfrm>
              <a:off x="718813" y="5257800"/>
              <a:ext cx="2512075" cy="4638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Thermoregulation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6631" name="Text Box 1074"/>
            <p:cNvSpPr txBox="1">
              <a:spLocks noChangeAspect="1" noChangeArrowheads="1"/>
            </p:cNvSpPr>
            <p:nvPr/>
          </p:nvSpPr>
          <p:spPr bwMode="auto">
            <a:xfrm>
              <a:off x="875960" y="5867400"/>
              <a:ext cx="2207312" cy="463846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Physical </a:t>
              </a:r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activity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6632" name="Text Box 1085"/>
            <p:cNvSpPr txBox="1">
              <a:spLocks noChangeAspect="1" noChangeArrowheads="1"/>
            </p:cNvSpPr>
            <p:nvPr/>
          </p:nvSpPr>
          <p:spPr bwMode="auto">
            <a:xfrm>
              <a:off x="972281" y="4614863"/>
              <a:ext cx="1144714" cy="46384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Growth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6634" name="Text Box 1053"/>
            <p:cNvSpPr txBox="1">
              <a:spLocks noChangeAspect="1" noChangeArrowheads="1"/>
            </p:cNvSpPr>
            <p:nvPr/>
          </p:nvSpPr>
          <p:spPr bwMode="auto">
            <a:xfrm>
              <a:off x="4429125" y="3214688"/>
              <a:ext cx="3850904" cy="23105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/>
          </p:spPr>
          <p:txBody>
            <a:bodyPr wrap="none" lIns="90000" tIns="46800" rIns="90000" bIns="46800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Period</a:t>
              </a:r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  (gestation, </a:t>
              </a:r>
              <a:r>
                <a:rPr lang="fr-FR" altLang="en-US" sz="2400" dirty="0">
                  <a:solidFill>
                    <a:schemeClr val="tx1"/>
                  </a:solidFill>
                  <a:latin typeface="Myriad Pro" panose="020B0503030403020204" pitchFamily="34" charset="0"/>
                </a:rPr>
                <a:t>lactation) </a:t>
              </a:r>
            </a:p>
            <a:p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Parity</a:t>
              </a:r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 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  <a:p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Litter</a:t>
              </a:r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 size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  <a:p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Temperature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  <a:p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Housing</a:t>
              </a:r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 system</a:t>
              </a:r>
            </a:p>
            <a:p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Feed</a:t>
              </a:r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 </a:t>
              </a:r>
              <a:r>
                <a:rPr lang="fr-FR" altLang="en-US" sz="2400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presentation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26635" name="Connecteur droit avec flèche 15"/>
            <p:cNvCxnSpPr>
              <a:cxnSpLocks noChangeShapeType="1"/>
              <a:endCxn id="26629" idx="3"/>
            </p:cNvCxnSpPr>
            <p:nvPr/>
          </p:nvCxnSpPr>
          <p:spPr bwMode="auto">
            <a:xfrm flipH="1" flipV="1">
              <a:off x="2997827" y="2917973"/>
              <a:ext cx="1431305" cy="58246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6" name="Connecteur droit avec flèche 16"/>
            <p:cNvCxnSpPr>
              <a:cxnSpLocks noChangeShapeType="1"/>
              <a:endCxn id="26628" idx="3"/>
            </p:cNvCxnSpPr>
            <p:nvPr/>
          </p:nvCxnSpPr>
          <p:spPr bwMode="auto">
            <a:xfrm flipH="1" flipV="1">
              <a:off x="2190158" y="3560911"/>
              <a:ext cx="2258018" cy="311003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7" name="Connecteur droit avec flèche 18"/>
            <p:cNvCxnSpPr>
              <a:cxnSpLocks noChangeShapeType="1"/>
              <a:endCxn id="26627" idx="3"/>
            </p:cNvCxnSpPr>
            <p:nvPr/>
          </p:nvCxnSpPr>
          <p:spPr bwMode="auto">
            <a:xfrm flipH="1" flipV="1">
              <a:off x="2141963" y="4203848"/>
              <a:ext cx="2234775" cy="9669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8" name="Connecteur droit avec flèche 20"/>
            <p:cNvCxnSpPr>
              <a:cxnSpLocks noChangeShapeType="1"/>
              <a:endCxn id="26632" idx="3"/>
            </p:cNvCxnSpPr>
            <p:nvPr/>
          </p:nvCxnSpPr>
          <p:spPr bwMode="auto">
            <a:xfrm flipH="1">
              <a:off x="2116995" y="4800600"/>
              <a:ext cx="2331186" cy="4618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9" name="Connecteur droit avec flèche 22"/>
            <p:cNvCxnSpPr>
              <a:cxnSpLocks noChangeShapeType="1"/>
              <a:endCxn id="26630" idx="3"/>
            </p:cNvCxnSpPr>
            <p:nvPr/>
          </p:nvCxnSpPr>
          <p:spPr bwMode="auto">
            <a:xfrm flipH="1">
              <a:off x="3230888" y="5157788"/>
              <a:ext cx="1217289" cy="33193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0" name="Connecteur droit avec flèche 24"/>
            <p:cNvCxnSpPr>
              <a:cxnSpLocks noChangeShapeType="1"/>
              <a:endCxn id="26631" idx="3"/>
            </p:cNvCxnSpPr>
            <p:nvPr/>
          </p:nvCxnSpPr>
          <p:spPr bwMode="auto">
            <a:xfrm flipH="1">
              <a:off x="3083272" y="5514975"/>
              <a:ext cx="1364912" cy="58434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ZoneTexte 2"/>
          <p:cNvSpPr txBox="1"/>
          <p:nvPr/>
        </p:nvSpPr>
        <p:spPr>
          <a:xfrm>
            <a:off x="972281" y="5903495"/>
            <a:ext cx="4794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latin typeface="Myriad Pro" panose="020B0503030403020204" pitchFamily="34" charset="0"/>
              </a:rPr>
              <a:t>Three</a:t>
            </a:r>
            <a:r>
              <a:rPr lang="fr-FR" sz="2000" dirty="0" smtClean="0">
                <a:latin typeface="Myriad Pro" panose="020B0503030403020204" pitchFamily="34" charset="0"/>
              </a:rPr>
              <a:t> basic </a:t>
            </a:r>
            <a:r>
              <a:rPr lang="fr-FR" sz="2000" dirty="0" err="1" smtClean="0">
                <a:latin typeface="Myriad Pro" panose="020B0503030403020204" pitchFamily="34" charset="0"/>
              </a:rPr>
              <a:t>nutrients</a:t>
            </a:r>
            <a:r>
              <a:rPr lang="fr-FR" sz="2000" dirty="0" smtClean="0">
                <a:latin typeface="Myriad Pro" panose="020B0503030403020204" pitchFamily="34" charset="0"/>
              </a:rPr>
              <a:t> : </a:t>
            </a:r>
            <a:r>
              <a:rPr lang="fr-FR" sz="2000" dirty="0" err="1" smtClean="0">
                <a:latin typeface="Myriad Pro" panose="020B0503030403020204" pitchFamily="34" charset="0"/>
              </a:rPr>
              <a:t>energy</a:t>
            </a:r>
            <a:r>
              <a:rPr lang="fr-FR" sz="2000" dirty="0" smtClean="0">
                <a:latin typeface="Myriad Pro" panose="020B0503030403020204" pitchFamily="34" charset="0"/>
              </a:rPr>
              <a:t>, </a:t>
            </a:r>
            <a:r>
              <a:rPr lang="fr-FR" sz="2000" dirty="0" err="1" smtClean="0">
                <a:latin typeface="Myriad Pro" panose="020B0503030403020204" pitchFamily="34" charset="0"/>
              </a:rPr>
              <a:t>protein</a:t>
            </a:r>
            <a:r>
              <a:rPr lang="fr-FR" sz="2000" dirty="0" smtClean="0">
                <a:latin typeface="Myriad Pro" panose="020B0503030403020204" pitchFamily="34" charset="0"/>
              </a:rPr>
              <a:t>, fibre</a:t>
            </a:r>
          </a:p>
          <a:p>
            <a:r>
              <a:rPr lang="fr-FR" sz="2000" dirty="0" smtClean="0">
                <a:latin typeface="Myriad Pro" panose="020B0503030403020204" pitchFamily="34" charset="0"/>
              </a:rPr>
              <a:t>+ </a:t>
            </a:r>
            <a:r>
              <a:rPr lang="fr-FR" sz="2000" dirty="0" err="1" smtClean="0">
                <a:latin typeface="Myriad Pro" panose="020B0503030403020204" pitchFamily="34" charset="0"/>
              </a:rPr>
              <a:t>vitamins</a:t>
            </a:r>
            <a:r>
              <a:rPr lang="fr-FR" sz="2000" dirty="0" smtClean="0">
                <a:latin typeface="Myriad Pro" panose="020B0503030403020204" pitchFamily="34" charset="0"/>
              </a:rPr>
              <a:t> + </a:t>
            </a:r>
            <a:r>
              <a:rPr lang="fr-FR" sz="2000" dirty="0" err="1" smtClean="0">
                <a:latin typeface="Myriad Pro" panose="020B0503030403020204" pitchFamily="34" charset="0"/>
              </a:rPr>
              <a:t>minerals</a:t>
            </a:r>
            <a:endParaRPr lang="en-GB" sz="2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16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/>
          <p:cNvSpPr txBox="1">
            <a:spLocks noChangeArrowheads="1"/>
          </p:cNvSpPr>
          <p:nvPr/>
        </p:nvSpPr>
        <p:spPr bwMode="auto">
          <a:xfrm>
            <a:off x="318849" y="438148"/>
            <a:ext cx="1329209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6F9D20"/>
                </a:solidFill>
                <a:latin typeface="Myriad Pro" pitchFamily="34" charset="0"/>
                <a:cs typeface="Arial" pitchFamily="34" charset="0"/>
              </a:rPr>
              <a:t>INDEX</a:t>
            </a:r>
          </a:p>
        </p:txBody>
      </p:sp>
      <p:sp>
        <p:nvSpPr>
          <p:cNvPr id="20483" name="ZoneTexte 4"/>
          <p:cNvSpPr txBox="1">
            <a:spLocks noChangeArrowheads="1"/>
          </p:cNvSpPr>
          <p:nvPr/>
        </p:nvSpPr>
        <p:spPr bwMode="auto">
          <a:xfrm>
            <a:off x="441159" y="1129247"/>
            <a:ext cx="8467580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1. </a:t>
            </a:r>
            <a:r>
              <a:rPr lang="fr-FR" sz="2400" b="1" dirty="0" err="1" smtClean="0">
                <a:latin typeface="Myriad Pro" pitchFamily="34" charset="0"/>
              </a:rPr>
              <a:t>Context</a:t>
            </a:r>
            <a:r>
              <a:rPr lang="fr-FR" sz="2400" b="1" dirty="0" smtClean="0">
                <a:latin typeface="Myriad Pro" pitchFamily="34" charset="0"/>
              </a:rPr>
              <a:t> &amp; </a:t>
            </a:r>
            <a:r>
              <a:rPr lang="fr-FR" sz="2400" b="1" dirty="0" err="1" smtClean="0">
                <a:latin typeface="Myriad Pro" pitchFamily="34" charset="0"/>
              </a:rPr>
              <a:t>definitions</a:t>
            </a:r>
            <a:r>
              <a:rPr lang="fr-FR" sz="2400" b="1" dirty="0" smtClean="0">
                <a:latin typeface="Myriad Pro" pitchFamily="34" charset="0"/>
              </a:rPr>
              <a:t> 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2. </a:t>
            </a:r>
            <a:r>
              <a:rPr lang="fr-FR" sz="2400" b="1" dirty="0" err="1" smtClean="0">
                <a:latin typeface="Myriad Pro" pitchFamily="34" charset="0"/>
              </a:rPr>
              <a:t>History</a:t>
            </a:r>
            <a:r>
              <a:rPr lang="fr-FR" sz="2400" b="1" dirty="0" smtClean="0">
                <a:latin typeface="Myriad Pro" pitchFamily="34" charset="0"/>
              </a:rPr>
              <a:t> &amp; basics of digestive system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3. </a:t>
            </a:r>
            <a:r>
              <a:rPr lang="fr-FR" sz="2400" b="1" dirty="0" err="1" smtClean="0">
                <a:latin typeface="Myriad Pro" pitchFamily="34" charset="0"/>
              </a:rPr>
              <a:t>Metabolic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regulations</a:t>
            </a:r>
            <a:r>
              <a:rPr lang="fr-FR" sz="2400" b="1" dirty="0" smtClean="0">
                <a:latin typeface="Myriad Pro" pitchFamily="34" charset="0"/>
              </a:rPr>
              <a:t> for </a:t>
            </a:r>
            <a:r>
              <a:rPr lang="fr-FR" sz="2400" b="1" dirty="0" err="1" smtClean="0">
                <a:latin typeface="Myriad Pro" pitchFamily="34" charset="0"/>
              </a:rPr>
              <a:t>rabbit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under</a:t>
            </a:r>
            <a:r>
              <a:rPr lang="fr-FR" sz="2400" b="1" dirty="0" smtClean="0">
                <a:latin typeface="Myriad Pro" pitchFamily="34" charset="0"/>
              </a:rPr>
              <a:t> tropical </a:t>
            </a:r>
            <a:r>
              <a:rPr lang="fr-FR" sz="2400" b="1" dirty="0" err="1" smtClean="0">
                <a:latin typeface="Myriad Pro" pitchFamily="34" charset="0"/>
              </a:rPr>
              <a:t>climate</a:t>
            </a:r>
            <a:endParaRPr lang="fr-FR" sz="2400" b="1" dirty="0" smtClean="0"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4. Nutrition &amp; </a:t>
            </a:r>
            <a:r>
              <a:rPr lang="fr-FR" sz="2400" b="1" dirty="0" err="1" smtClean="0">
                <a:latin typeface="Myriad Pro" pitchFamily="34" charset="0"/>
              </a:rPr>
              <a:t>feeding</a:t>
            </a:r>
            <a:r>
              <a:rPr lang="fr-FR" sz="2400" b="1" dirty="0" smtClean="0">
                <a:latin typeface="Myriad Pro" pitchFamily="34" charset="0"/>
              </a:rPr>
              <a:t> – </a:t>
            </a:r>
            <a:r>
              <a:rPr lang="fr-FR" sz="2400" b="1" dirty="0" err="1" smtClean="0">
                <a:latin typeface="Myriad Pro" pitchFamily="34" charset="0"/>
              </a:rPr>
              <a:t>which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recommendations</a:t>
            </a:r>
            <a:r>
              <a:rPr lang="fr-FR" sz="2400" b="1" dirty="0" smtClean="0">
                <a:latin typeface="Myriad Pro" pitchFamily="34" charset="0"/>
              </a:rPr>
              <a:t> for </a:t>
            </a:r>
            <a:r>
              <a:rPr lang="fr-FR" sz="2400" b="1" dirty="0" err="1" smtClean="0">
                <a:latin typeface="Myriad Pro" pitchFamily="34" charset="0"/>
              </a:rPr>
              <a:t>which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breeding</a:t>
            </a:r>
            <a:r>
              <a:rPr lang="fr-FR" sz="2400" b="1" dirty="0" smtClean="0">
                <a:latin typeface="Myriad Pro" pitchFamily="34" charset="0"/>
              </a:rPr>
              <a:t> system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5. </a:t>
            </a:r>
            <a:r>
              <a:rPr lang="fr-FR" sz="2400" b="1" dirty="0" err="1" smtClean="0">
                <a:latin typeface="Myriad Pro" pitchFamily="34" charset="0"/>
              </a:rPr>
              <a:t>Practical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feeding</a:t>
            </a:r>
            <a:endParaRPr lang="fr-FR" sz="2400" b="1" dirty="0" smtClean="0"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6. Conclusions </a:t>
            </a:r>
            <a:r>
              <a:rPr lang="fr-FR" sz="2400" b="1" dirty="0">
                <a:latin typeface="Myriad Pro" pitchFamily="34" charset="0"/>
              </a:rPr>
              <a:t>&amp; perspectives</a:t>
            </a:r>
            <a:endParaRPr lang="fr-FR" sz="2400" b="1" dirty="0"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Freeform 3"/>
          <p:cNvSpPr>
            <a:spLocks/>
          </p:cNvSpPr>
          <p:nvPr/>
        </p:nvSpPr>
        <p:spPr bwMode="auto">
          <a:xfrm>
            <a:off x="2162175" y="1916712"/>
            <a:ext cx="1630102" cy="2449290"/>
          </a:xfrm>
          <a:custGeom>
            <a:avLst/>
            <a:gdLst>
              <a:gd name="connsiteX0" fmla="*/ 0 w 10000"/>
              <a:gd name="connsiteY0" fmla="*/ 10068 h 10068"/>
              <a:gd name="connsiteX1" fmla="*/ 1290 w 10000"/>
              <a:gd name="connsiteY1" fmla="*/ 5552 h 10068"/>
              <a:gd name="connsiteX2" fmla="*/ 2581 w 10000"/>
              <a:gd name="connsiteY2" fmla="*/ 2003 h 10068"/>
              <a:gd name="connsiteX3" fmla="*/ 3548 w 10000"/>
              <a:gd name="connsiteY3" fmla="*/ 713 h 10068"/>
              <a:gd name="connsiteX4" fmla="*/ 4516 w 10000"/>
              <a:gd name="connsiteY4" fmla="*/ 391 h 10068"/>
              <a:gd name="connsiteX5" fmla="*/ 6129 w 10000"/>
              <a:gd name="connsiteY5" fmla="*/ 68 h 10068"/>
              <a:gd name="connsiteX6" fmla="*/ 8098 w 10000"/>
              <a:gd name="connsiteY6" fmla="*/ 0 h 10068"/>
              <a:gd name="connsiteX7" fmla="*/ 10000 w 10000"/>
              <a:gd name="connsiteY7" fmla="*/ 10068 h 10068"/>
              <a:gd name="connsiteX8" fmla="*/ 0 w 10000"/>
              <a:gd name="connsiteY8" fmla="*/ 10068 h 10068"/>
              <a:gd name="connsiteX0" fmla="*/ 0 w 8098"/>
              <a:gd name="connsiteY0" fmla="*/ 10068 h 10068"/>
              <a:gd name="connsiteX1" fmla="*/ 1290 w 8098"/>
              <a:gd name="connsiteY1" fmla="*/ 5552 h 10068"/>
              <a:gd name="connsiteX2" fmla="*/ 2581 w 8098"/>
              <a:gd name="connsiteY2" fmla="*/ 2003 h 10068"/>
              <a:gd name="connsiteX3" fmla="*/ 3548 w 8098"/>
              <a:gd name="connsiteY3" fmla="*/ 713 h 10068"/>
              <a:gd name="connsiteX4" fmla="*/ 4516 w 8098"/>
              <a:gd name="connsiteY4" fmla="*/ 391 h 10068"/>
              <a:gd name="connsiteX5" fmla="*/ 6129 w 8098"/>
              <a:gd name="connsiteY5" fmla="*/ 68 h 10068"/>
              <a:gd name="connsiteX6" fmla="*/ 8098 w 8098"/>
              <a:gd name="connsiteY6" fmla="*/ 0 h 10068"/>
              <a:gd name="connsiteX7" fmla="*/ 7521 w 8098"/>
              <a:gd name="connsiteY7" fmla="*/ 10034 h 10068"/>
              <a:gd name="connsiteX8" fmla="*/ 0 w 8098"/>
              <a:gd name="connsiteY8" fmla="*/ 10068 h 10068"/>
              <a:gd name="connsiteX0" fmla="*/ 0 w 9316"/>
              <a:gd name="connsiteY0" fmla="*/ 9933 h 9933"/>
              <a:gd name="connsiteX1" fmla="*/ 1593 w 9316"/>
              <a:gd name="connsiteY1" fmla="*/ 5448 h 9933"/>
              <a:gd name="connsiteX2" fmla="*/ 3187 w 9316"/>
              <a:gd name="connsiteY2" fmla="*/ 1922 h 9933"/>
              <a:gd name="connsiteX3" fmla="*/ 4381 w 9316"/>
              <a:gd name="connsiteY3" fmla="*/ 641 h 9933"/>
              <a:gd name="connsiteX4" fmla="*/ 5577 w 9316"/>
              <a:gd name="connsiteY4" fmla="*/ 321 h 9933"/>
              <a:gd name="connsiteX5" fmla="*/ 7569 w 9316"/>
              <a:gd name="connsiteY5" fmla="*/ 1 h 9933"/>
              <a:gd name="connsiteX6" fmla="*/ 8490 w 9316"/>
              <a:gd name="connsiteY6" fmla="*/ 0 h 9933"/>
              <a:gd name="connsiteX7" fmla="*/ 9287 w 9316"/>
              <a:gd name="connsiteY7" fmla="*/ 9899 h 9933"/>
              <a:gd name="connsiteX8" fmla="*/ 0 w 9316"/>
              <a:gd name="connsiteY8" fmla="*/ 9933 h 9933"/>
              <a:gd name="connsiteX0" fmla="*/ 0 w 9187"/>
              <a:gd name="connsiteY0" fmla="*/ 10000 h 10136"/>
              <a:gd name="connsiteX1" fmla="*/ 1710 w 9187"/>
              <a:gd name="connsiteY1" fmla="*/ 5485 h 10136"/>
              <a:gd name="connsiteX2" fmla="*/ 3421 w 9187"/>
              <a:gd name="connsiteY2" fmla="*/ 1935 h 10136"/>
              <a:gd name="connsiteX3" fmla="*/ 4703 w 9187"/>
              <a:gd name="connsiteY3" fmla="*/ 645 h 10136"/>
              <a:gd name="connsiteX4" fmla="*/ 5986 w 9187"/>
              <a:gd name="connsiteY4" fmla="*/ 323 h 10136"/>
              <a:gd name="connsiteX5" fmla="*/ 8125 w 9187"/>
              <a:gd name="connsiteY5" fmla="*/ 1 h 10136"/>
              <a:gd name="connsiteX6" fmla="*/ 9113 w 9187"/>
              <a:gd name="connsiteY6" fmla="*/ 0 h 10136"/>
              <a:gd name="connsiteX7" fmla="*/ 9114 w 9187"/>
              <a:gd name="connsiteY7" fmla="*/ 10136 h 10136"/>
              <a:gd name="connsiteX8" fmla="*/ 0 w 9187"/>
              <a:gd name="connsiteY8" fmla="*/ 10000 h 10136"/>
              <a:gd name="connsiteX0" fmla="*/ 0 w 9923"/>
              <a:gd name="connsiteY0" fmla="*/ 9866 h 10000"/>
              <a:gd name="connsiteX1" fmla="*/ 1861 w 9923"/>
              <a:gd name="connsiteY1" fmla="*/ 5411 h 10000"/>
              <a:gd name="connsiteX2" fmla="*/ 3724 w 9923"/>
              <a:gd name="connsiteY2" fmla="*/ 1909 h 10000"/>
              <a:gd name="connsiteX3" fmla="*/ 5119 w 9923"/>
              <a:gd name="connsiteY3" fmla="*/ 636 h 10000"/>
              <a:gd name="connsiteX4" fmla="*/ 6516 w 9923"/>
              <a:gd name="connsiteY4" fmla="*/ 319 h 10000"/>
              <a:gd name="connsiteX5" fmla="*/ 8844 w 9923"/>
              <a:gd name="connsiteY5" fmla="*/ 1 h 10000"/>
              <a:gd name="connsiteX6" fmla="*/ 9919 w 9923"/>
              <a:gd name="connsiteY6" fmla="*/ 0 h 10000"/>
              <a:gd name="connsiteX7" fmla="*/ 9921 w 9923"/>
              <a:gd name="connsiteY7" fmla="*/ 10000 h 10000"/>
              <a:gd name="connsiteX8" fmla="*/ 0 w 9923"/>
              <a:gd name="connsiteY8" fmla="*/ 9866 h 10000"/>
              <a:gd name="connsiteX0" fmla="*/ 0 w 10000"/>
              <a:gd name="connsiteY0" fmla="*/ 9866 h 10000"/>
              <a:gd name="connsiteX1" fmla="*/ 1875 w 10000"/>
              <a:gd name="connsiteY1" fmla="*/ 5411 h 10000"/>
              <a:gd name="connsiteX2" fmla="*/ 3753 w 10000"/>
              <a:gd name="connsiteY2" fmla="*/ 1909 h 10000"/>
              <a:gd name="connsiteX3" fmla="*/ 5159 w 10000"/>
              <a:gd name="connsiteY3" fmla="*/ 636 h 10000"/>
              <a:gd name="connsiteX4" fmla="*/ 6567 w 10000"/>
              <a:gd name="connsiteY4" fmla="*/ 319 h 10000"/>
              <a:gd name="connsiteX5" fmla="*/ 8913 w 10000"/>
              <a:gd name="connsiteY5" fmla="*/ 1 h 10000"/>
              <a:gd name="connsiteX6" fmla="*/ 9996 w 10000"/>
              <a:gd name="connsiteY6" fmla="*/ 0 h 10000"/>
              <a:gd name="connsiteX7" fmla="*/ 9998 w 10000"/>
              <a:gd name="connsiteY7" fmla="*/ 10000 h 10000"/>
              <a:gd name="connsiteX8" fmla="*/ 0 w 10000"/>
              <a:gd name="connsiteY8" fmla="*/ 9866 h 10000"/>
              <a:gd name="connsiteX0" fmla="*/ 0 w 10003"/>
              <a:gd name="connsiteY0" fmla="*/ 9866 h 10000"/>
              <a:gd name="connsiteX1" fmla="*/ 1875 w 10003"/>
              <a:gd name="connsiteY1" fmla="*/ 5411 h 10000"/>
              <a:gd name="connsiteX2" fmla="*/ 3753 w 10003"/>
              <a:gd name="connsiteY2" fmla="*/ 1909 h 10000"/>
              <a:gd name="connsiteX3" fmla="*/ 5159 w 10003"/>
              <a:gd name="connsiteY3" fmla="*/ 636 h 10000"/>
              <a:gd name="connsiteX4" fmla="*/ 6567 w 10003"/>
              <a:gd name="connsiteY4" fmla="*/ 319 h 10000"/>
              <a:gd name="connsiteX5" fmla="*/ 8913 w 10003"/>
              <a:gd name="connsiteY5" fmla="*/ 1 h 10000"/>
              <a:gd name="connsiteX6" fmla="*/ 9996 w 10003"/>
              <a:gd name="connsiteY6" fmla="*/ 0 h 10000"/>
              <a:gd name="connsiteX7" fmla="*/ 9998 w 10003"/>
              <a:gd name="connsiteY7" fmla="*/ 10000 h 10000"/>
              <a:gd name="connsiteX8" fmla="*/ 0 w 10003"/>
              <a:gd name="connsiteY8" fmla="*/ 9866 h 10000"/>
              <a:gd name="connsiteX0" fmla="*/ 0 w 10034"/>
              <a:gd name="connsiteY0" fmla="*/ 10095 h 10229"/>
              <a:gd name="connsiteX1" fmla="*/ 1875 w 10034"/>
              <a:gd name="connsiteY1" fmla="*/ 5640 h 10229"/>
              <a:gd name="connsiteX2" fmla="*/ 3753 w 10034"/>
              <a:gd name="connsiteY2" fmla="*/ 2138 h 10229"/>
              <a:gd name="connsiteX3" fmla="*/ 5159 w 10034"/>
              <a:gd name="connsiteY3" fmla="*/ 865 h 10229"/>
              <a:gd name="connsiteX4" fmla="*/ 6567 w 10034"/>
              <a:gd name="connsiteY4" fmla="*/ 548 h 10229"/>
              <a:gd name="connsiteX5" fmla="*/ 8913 w 10034"/>
              <a:gd name="connsiteY5" fmla="*/ 230 h 10229"/>
              <a:gd name="connsiteX6" fmla="*/ 10034 w 10034"/>
              <a:gd name="connsiteY6" fmla="*/ 0 h 10229"/>
              <a:gd name="connsiteX7" fmla="*/ 9998 w 10034"/>
              <a:gd name="connsiteY7" fmla="*/ 10229 h 10229"/>
              <a:gd name="connsiteX8" fmla="*/ 0 w 10034"/>
              <a:gd name="connsiteY8" fmla="*/ 10095 h 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34" h="10229">
                <a:moveTo>
                  <a:pt x="0" y="10095"/>
                </a:moveTo>
                <a:lnTo>
                  <a:pt x="1875" y="5640"/>
                </a:lnTo>
                <a:lnTo>
                  <a:pt x="3753" y="2138"/>
                </a:lnTo>
                <a:lnTo>
                  <a:pt x="5159" y="865"/>
                </a:lnTo>
                <a:lnTo>
                  <a:pt x="6567" y="548"/>
                </a:lnTo>
                <a:lnTo>
                  <a:pt x="8913" y="230"/>
                </a:lnTo>
                <a:lnTo>
                  <a:pt x="10034" y="0"/>
                </a:lnTo>
                <a:cubicBezTo>
                  <a:pt x="9944" y="-11"/>
                  <a:pt x="10030" y="6929"/>
                  <a:pt x="9998" y="10229"/>
                </a:cubicBezTo>
                <a:lnTo>
                  <a:pt x="0" y="1009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Myriad Pro" panose="020B0503030403020204" pitchFamily="34" charset="0"/>
            </a:endParaRPr>
          </a:p>
        </p:txBody>
      </p:sp>
      <p:sp>
        <p:nvSpPr>
          <p:cNvPr id="28676" name="Text Box 18"/>
          <p:cNvSpPr txBox="1">
            <a:spLocks noChangeArrowheads="1"/>
          </p:cNvSpPr>
          <p:nvPr/>
        </p:nvSpPr>
        <p:spPr bwMode="auto">
          <a:xfrm rot="-5471683">
            <a:off x="658064" y="2806270"/>
            <a:ext cx="184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performance</a:t>
            </a:r>
            <a:endParaRPr lang="fr-FR" alt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8677" name="Text Box 20"/>
          <p:cNvSpPr txBox="1">
            <a:spLocks noChangeArrowheads="1"/>
          </p:cNvSpPr>
          <p:nvPr/>
        </p:nvSpPr>
        <p:spPr bwMode="auto">
          <a:xfrm>
            <a:off x="2572039" y="4455471"/>
            <a:ext cx="55174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en-US" sz="2400" i="1" dirty="0" err="1">
                <a:solidFill>
                  <a:schemeClr val="tx1"/>
                </a:solidFill>
                <a:latin typeface="Myriad Pro" panose="020B0503030403020204" pitchFamily="34" charset="0"/>
              </a:rPr>
              <a:t>Nutrient</a:t>
            </a:r>
            <a:r>
              <a:rPr lang="fr-FR" altLang="en-US" sz="2400" i="1" dirty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i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intake</a:t>
            </a:r>
            <a:r>
              <a:rPr lang="fr-FR" altLang="en-US" sz="2400" i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(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feed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supply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: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amino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acids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,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energy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,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vitamins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, </a:t>
            </a:r>
            <a:r>
              <a:rPr lang="fr-FR" altLang="en-US" sz="1800" i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etc.</a:t>
            </a:r>
          </a:p>
        </p:txBody>
      </p:sp>
      <p:sp>
        <p:nvSpPr>
          <p:cNvPr id="28679" name="Text Box 26"/>
          <p:cNvSpPr txBox="1">
            <a:spLocks noChangeArrowheads="1"/>
          </p:cNvSpPr>
          <p:nvPr/>
        </p:nvSpPr>
        <p:spPr bwMode="auto">
          <a:xfrm>
            <a:off x="2572039" y="3147232"/>
            <a:ext cx="10154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0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carency</a:t>
            </a:r>
            <a:endParaRPr lang="fr-FR" alt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28681" name="Connecteur droit 13"/>
          <p:cNvCxnSpPr>
            <a:cxnSpLocks noChangeShapeType="1"/>
          </p:cNvCxnSpPr>
          <p:nvPr/>
        </p:nvCxnSpPr>
        <p:spPr bwMode="auto">
          <a:xfrm rot="5400000">
            <a:off x="698500" y="2863850"/>
            <a:ext cx="2928938" cy="1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2" name="Connecteur droit 16"/>
          <p:cNvCxnSpPr>
            <a:cxnSpLocks noChangeShapeType="1"/>
          </p:cNvCxnSpPr>
          <p:nvPr/>
        </p:nvCxnSpPr>
        <p:spPr bwMode="auto">
          <a:xfrm>
            <a:off x="2162175" y="4347401"/>
            <a:ext cx="5357813" cy="15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e 24"/>
          <p:cNvGrpSpPr>
            <a:grpSpLocks/>
          </p:cNvGrpSpPr>
          <p:nvPr/>
        </p:nvGrpSpPr>
        <p:grpSpPr bwMode="auto">
          <a:xfrm>
            <a:off x="1631950" y="5420227"/>
            <a:ext cx="6365875" cy="1285875"/>
            <a:chOff x="1928794" y="5072074"/>
            <a:chExt cx="6366375" cy="1285860"/>
          </a:xfrm>
        </p:grpSpPr>
        <p:grpSp>
          <p:nvGrpSpPr>
            <p:cNvPr id="28687" name="Groupe 22"/>
            <p:cNvGrpSpPr>
              <a:grpSpLocks noChangeAspect="1"/>
            </p:cNvGrpSpPr>
            <p:nvPr/>
          </p:nvGrpSpPr>
          <p:grpSpPr bwMode="auto">
            <a:xfrm>
              <a:off x="1928794" y="5072074"/>
              <a:ext cx="1698501" cy="1219192"/>
              <a:chOff x="0" y="4071942"/>
              <a:chExt cx="3290867" cy="2362200"/>
            </a:xfrm>
          </p:grpSpPr>
          <p:sp>
            <p:nvSpPr>
              <p:cNvPr id="18" name="Freeform 3"/>
              <p:cNvSpPr>
                <a:spLocks/>
              </p:cNvSpPr>
              <p:nvPr/>
            </p:nvSpPr>
            <p:spPr bwMode="auto">
              <a:xfrm>
                <a:off x="0" y="4071942"/>
                <a:ext cx="1648759" cy="2362188"/>
              </a:xfrm>
              <a:custGeom>
                <a:avLst/>
                <a:gdLst>
                  <a:gd name="connsiteX0" fmla="*/ 0 w 1488"/>
                  <a:gd name="connsiteY0" fmla="*/ 1488 h 1488"/>
                  <a:gd name="connsiteX1" fmla="*/ 192 w 1488"/>
                  <a:gd name="connsiteY1" fmla="*/ 816 h 1488"/>
                  <a:gd name="connsiteX2" fmla="*/ 384 w 1488"/>
                  <a:gd name="connsiteY2" fmla="*/ 288 h 1488"/>
                  <a:gd name="connsiteX3" fmla="*/ 528 w 1488"/>
                  <a:gd name="connsiteY3" fmla="*/ 96 h 1488"/>
                  <a:gd name="connsiteX4" fmla="*/ 672 w 1488"/>
                  <a:gd name="connsiteY4" fmla="*/ 48 h 1488"/>
                  <a:gd name="connsiteX5" fmla="*/ 912 w 1488"/>
                  <a:gd name="connsiteY5" fmla="*/ 0 h 1488"/>
                  <a:gd name="connsiteX6" fmla="*/ 1218 w 1488"/>
                  <a:gd name="connsiteY6" fmla="*/ 0 h 1488"/>
                  <a:gd name="connsiteX7" fmla="*/ 1488 w 1488"/>
                  <a:gd name="connsiteY7" fmla="*/ 1488 h 1488"/>
                  <a:gd name="connsiteX8" fmla="*/ 0 w 1488"/>
                  <a:gd name="connsiteY8" fmla="*/ 1488 h 1488"/>
                  <a:gd name="connsiteX0" fmla="*/ 0 w 1218"/>
                  <a:gd name="connsiteY0" fmla="*/ 1488 h 1488"/>
                  <a:gd name="connsiteX1" fmla="*/ 192 w 1218"/>
                  <a:gd name="connsiteY1" fmla="*/ 816 h 1488"/>
                  <a:gd name="connsiteX2" fmla="*/ 384 w 1218"/>
                  <a:gd name="connsiteY2" fmla="*/ 288 h 1488"/>
                  <a:gd name="connsiteX3" fmla="*/ 528 w 1218"/>
                  <a:gd name="connsiteY3" fmla="*/ 96 h 1488"/>
                  <a:gd name="connsiteX4" fmla="*/ 672 w 1218"/>
                  <a:gd name="connsiteY4" fmla="*/ 48 h 1488"/>
                  <a:gd name="connsiteX5" fmla="*/ 912 w 1218"/>
                  <a:gd name="connsiteY5" fmla="*/ 0 h 1488"/>
                  <a:gd name="connsiteX6" fmla="*/ 1218 w 1218"/>
                  <a:gd name="connsiteY6" fmla="*/ 0 h 1488"/>
                  <a:gd name="connsiteX7" fmla="*/ 1038 w 1218"/>
                  <a:gd name="connsiteY7" fmla="*/ 1488 h 1488"/>
                  <a:gd name="connsiteX8" fmla="*/ 0 w 1218"/>
                  <a:gd name="connsiteY8" fmla="*/ 1488 h 1488"/>
                  <a:gd name="connsiteX0" fmla="*/ 0 w 1038"/>
                  <a:gd name="connsiteY0" fmla="*/ 1488 h 1488"/>
                  <a:gd name="connsiteX1" fmla="*/ 192 w 1038"/>
                  <a:gd name="connsiteY1" fmla="*/ 816 h 1488"/>
                  <a:gd name="connsiteX2" fmla="*/ 384 w 1038"/>
                  <a:gd name="connsiteY2" fmla="*/ 288 h 1488"/>
                  <a:gd name="connsiteX3" fmla="*/ 528 w 1038"/>
                  <a:gd name="connsiteY3" fmla="*/ 96 h 1488"/>
                  <a:gd name="connsiteX4" fmla="*/ 672 w 1038"/>
                  <a:gd name="connsiteY4" fmla="*/ 48 h 1488"/>
                  <a:gd name="connsiteX5" fmla="*/ 912 w 1038"/>
                  <a:gd name="connsiteY5" fmla="*/ 0 h 1488"/>
                  <a:gd name="connsiteX6" fmla="*/ 1038 w 1038"/>
                  <a:gd name="connsiteY6" fmla="*/ 0 h 1488"/>
                  <a:gd name="connsiteX7" fmla="*/ 1038 w 1038"/>
                  <a:gd name="connsiteY7" fmla="*/ 1488 h 1488"/>
                  <a:gd name="connsiteX8" fmla="*/ 0 w 1038"/>
                  <a:gd name="connsiteY8" fmla="*/ 1488 h 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" h="1488">
                    <a:moveTo>
                      <a:pt x="0" y="1488"/>
                    </a:moveTo>
                    <a:lnTo>
                      <a:pt x="192" y="816"/>
                    </a:lnTo>
                    <a:lnTo>
                      <a:pt x="384" y="288"/>
                    </a:lnTo>
                    <a:lnTo>
                      <a:pt x="528" y="96"/>
                    </a:lnTo>
                    <a:lnTo>
                      <a:pt x="672" y="48"/>
                    </a:lnTo>
                    <a:lnTo>
                      <a:pt x="912" y="0"/>
                    </a:lnTo>
                    <a:lnTo>
                      <a:pt x="1038" y="0"/>
                    </a:lnTo>
                    <a:lnTo>
                      <a:pt x="1038" y="1488"/>
                    </a:lnTo>
                    <a:lnTo>
                      <a:pt x="0" y="1488"/>
                    </a:lnTo>
                    <a:close/>
                  </a:path>
                </a:pathLst>
              </a:custGeom>
              <a:gradFill>
                <a:gsLst>
                  <a:gs pos="0">
                    <a:srgbClr val="0066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</a:grad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Myriad Pro" panose="020B0503030403020204" pitchFamily="34" charset="0"/>
                </a:endParaRPr>
              </a:p>
            </p:txBody>
          </p:sp>
          <p:sp>
            <p:nvSpPr>
              <p:cNvPr id="19" name="Freeform 3"/>
              <p:cNvSpPr>
                <a:spLocks/>
              </p:cNvSpPr>
              <p:nvPr/>
            </p:nvSpPr>
            <p:spPr bwMode="auto">
              <a:xfrm flipH="1">
                <a:off x="1642606" y="4071942"/>
                <a:ext cx="1648759" cy="2362188"/>
              </a:xfrm>
              <a:custGeom>
                <a:avLst/>
                <a:gdLst>
                  <a:gd name="connsiteX0" fmla="*/ 0 w 1488"/>
                  <a:gd name="connsiteY0" fmla="*/ 1488 h 1488"/>
                  <a:gd name="connsiteX1" fmla="*/ 192 w 1488"/>
                  <a:gd name="connsiteY1" fmla="*/ 816 h 1488"/>
                  <a:gd name="connsiteX2" fmla="*/ 384 w 1488"/>
                  <a:gd name="connsiteY2" fmla="*/ 288 h 1488"/>
                  <a:gd name="connsiteX3" fmla="*/ 528 w 1488"/>
                  <a:gd name="connsiteY3" fmla="*/ 96 h 1488"/>
                  <a:gd name="connsiteX4" fmla="*/ 672 w 1488"/>
                  <a:gd name="connsiteY4" fmla="*/ 48 h 1488"/>
                  <a:gd name="connsiteX5" fmla="*/ 912 w 1488"/>
                  <a:gd name="connsiteY5" fmla="*/ 0 h 1488"/>
                  <a:gd name="connsiteX6" fmla="*/ 1218 w 1488"/>
                  <a:gd name="connsiteY6" fmla="*/ 0 h 1488"/>
                  <a:gd name="connsiteX7" fmla="*/ 1488 w 1488"/>
                  <a:gd name="connsiteY7" fmla="*/ 1488 h 1488"/>
                  <a:gd name="connsiteX8" fmla="*/ 0 w 1488"/>
                  <a:gd name="connsiteY8" fmla="*/ 1488 h 1488"/>
                  <a:gd name="connsiteX0" fmla="*/ 0 w 1218"/>
                  <a:gd name="connsiteY0" fmla="*/ 1488 h 1488"/>
                  <a:gd name="connsiteX1" fmla="*/ 192 w 1218"/>
                  <a:gd name="connsiteY1" fmla="*/ 816 h 1488"/>
                  <a:gd name="connsiteX2" fmla="*/ 384 w 1218"/>
                  <a:gd name="connsiteY2" fmla="*/ 288 h 1488"/>
                  <a:gd name="connsiteX3" fmla="*/ 528 w 1218"/>
                  <a:gd name="connsiteY3" fmla="*/ 96 h 1488"/>
                  <a:gd name="connsiteX4" fmla="*/ 672 w 1218"/>
                  <a:gd name="connsiteY4" fmla="*/ 48 h 1488"/>
                  <a:gd name="connsiteX5" fmla="*/ 912 w 1218"/>
                  <a:gd name="connsiteY5" fmla="*/ 0 h 1488"/>
                  <a:gd name="connsiteX6" fmla="*/ 1218 w 1218"/>
                  <a:gd name="connsiteY6" fmla="*/ 0 h 1488"/>
                  <a:gd name="connsiteX7" fmla="*/ 1038 w 1218"/>
                  <a:gd name="connsiteY7" fmla="*/ 1488 h 1488"/>
                  <a:gd name="connsiteX8" fmla="*/ 0 w 1218"/>
                  <a:gd name="connsiteY8" fmla="*/ 1488 h 1488"/>
                  <a:gd name="connsiteX0" fmla="*/ 0 w 1038"/>
                  <a:gd name="connsiteY0" fmla="*/ 1488 h 1488"/>
                  <a:gd name="connsiteX1" fmla="*/ 192 w 1038"/>
                  <a:gd name="connsiteY1" fmla="*/ 816 h 1488"/>
                  <a:gd name="connsiteX2" fmla="*/ 384 w 1038"/>
                  <a:gd name="connsiteY2" fmla="*/ 288 h 1488"/>
                  <a:gd name="connsiteX3" fmla="*/ 528 w 1038"/>
                  <a:gd name="connsiteY3" fmla="*/ 96 h 1488"/>
                  <a:gd name="connsiteX4" fmla="*/ 672 w 1038"/>
                  <a:gd name="connsiteY4" fmla="*/ 48 h 1488"/>
                  <a:gd name="connsiteX5" fmla="*/ 912 w 1038"/>
                  <a:gd name="connsiteY5" fmla="*/ 0 h 1488"/>
                  <a:gd name="connsiteX6" fmla="*/ 1038 w 1038"/>
                  <a:gd name="connsiteY6" fmla="*/ 0 h 1488"/>
                  <a:gd name="connsiteX7" fmla="*/ 1038 w 1038"/>
                  <a:gd name="connsiteY7" fmla="*/ 1488 h 1488"/>
                  <a:gd name="connsiteX8" fmla="*/ 0 w 1038"/>
                  <a:gd name="connsiteY8" fmla="*/ 1488 h 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8" h="1488">
                    <a:moveTo>
                      <a:pt x="0" y="1488"/>
                    </a:moveTo>
                    <a:lnTo>
                      <a:pt x="192" y="816"/>
                    </a:lnTo>
                    <a:lnTo>
                      <a:pt x="384" y="288"/>
                    </a:lnTo>
                    <a:lnTo>
                      <a:pt x="528" y="96"/>
                    </a:lnTo>
                    <a:lnTo>
                      <a:pt x="672" y="48"/>
                    </a:lnTo>
                    <a:lnTo>
                      <a:pt x="912" y="0"/>
                    </a:lnTo>
                    <a:lnTo>
                      <a:pt x="1038" y="0"/>
                    </a:lnTo>
                    <a:lnTo>
                      <a:pt x="1038" y="1488"/>
                    </a:lnTo>
                    <a:lnTo>
                      <a:pt x="0" y="1488"/>
                    </a:lnTo>
                    <a:close/>
                  </a:path>
                </a:pathLst>
              </a:custGeom>
              <a:gradFill>
                <a:gsLst>
                  <a:gs pos="0">
                    <a:srgbClr val="0066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</a:grad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28688" name="Groupe 21"/>
            <p:cNvGrpSpPr>
              <a:grpSpLocks noChangeAspect="1"/>
            </p:cNvGrpSpPr>
            <p:nvPr/>
          </p:nvGrpSpPr>
          <p:grpSpPr bwMode="auto">
            <a:xfrm>
              <a:off x="5786446" y="5214950"/>
              <a:ext cx="2508723" cy="1142984"/>
              <a:chOff x="2852746" y="4495800"/>
              <a:chExt cx="5867399" cy="2362200"/>
            </a:xfrm>
          </p:grpSpPr>
          <p:sp>
            <p:nvSpPr>
              <p:cNvPr id="20" name="Freeform 3"/>
              <p:cNvSpPr>
                <a:spLocks/>
              </p:cNvSpPr>
              <p:nvPr/>
            </p:nvSpPr>
            <p:spPr bwMode="auto">
              <a:xfrm>
                <a:off x="2853392" y="4495794"/>
                <a:ext cx="2933377" cy="2362206"/>
              </a:xfrm>
              <a:custGeom>
                <a:avLst/>
                <a:gdLst>
                  <a:gd name="connsiteX0" fmla="*/ 0 w 1488"/>
                  <a:gd name="connsiteY0" fmla="*/ 1488 h 1488"/>
                  <a:gd name="connsiteX1" fmla="*/ 192 w 1488"/>
                  <a:gd name="connsiteY1" fmla="*/ 816 h 1488"/>
                  <a:gd name="connsiteX2" fmla="*/ 384 w 1488"/>
                  <a:gd name="connsiteY2" fmla="*/ 288 h 1488"/>
                  <a:gd name="connsiteX3" fmla="*/ 528 w 1488"/>
                  <a:gd name="connsiteY3" fmla="*/ 96 h 1488"/>
                  <a:gd name="connsiteX4" fmla="*/ 672 w 1488"/>
                  <a:gd name="connsiteY4" fmla="*/ 48 h 1488"/>
                  <a:gd name="connsiteX5" fmla="*/ 912 w 1488"/>
                  <a:gd name="connsiteY5" fmla="*/ 0 h 1488"/>
                  <a:gd name="connsiteX6" fmla="*/ 1218 w 1488"/>
                  <a:gd name="connsiteY6" fmla="*/ 0 h 1488"/>
                  <a:gd name="connsiteX7" fmla="*/ 1488 w 1488"/>
                  <a:gd name="connsiteY7" fmla="*/ 1488 h 1488"/>
                  <a:gd name="connsiteX8" fmla="*/ 0 w 1488"/>
                  <a:gd name="connsiteY8" fmla="*/ 1488 h 1488"/>
                  <a:gd name="connsiteX0" fmla="*/ 0 w 1218"/>
                  <a:gd name="connsiteY0" fmla="*/ 1488 h 1488"/>
                  <a:gd name="connsiteX1" fmla="*/ 192 w 1218"/>
                  <a:gd name="connsiteY1" fmla="*/ 816 h 1488"/>
                  <a:gd name="connsiteX2" fmla="*/ 384 w 1218"/>
                  <a:gd name="connsiteY2" fmla="*/ 288 h 1488"/>
                  <a:gd name="connsiteX3" fmla="*/ 528 w 1218"/>
                  <a:gd name="connsiteY3" fmla="*/ 96 h 1488"/>
                  <a:gd name="connsiteX4" fmla="*/ 672 w 1218"/>
                  <a:gd name="connsiteY4" fmla="*/ 48 h 1488"/>
                  <a:gd name="connsiteX5" fmla="*/ 912 w 1218"/>
                  <a:gd name="connsiteY5" fmla="*/ 0 h 1488"/>
                  <a:gd name="connsiteX6" fmla="*/ 1218 w 1218"/>
                  <a:gd name="connsiteY6" fmla="*/ 0 h 1488"/>
                  <a:gd name="connsiteX7" fmla="*/ 1038 w 1218"/>
                  <a:gd name="connsiteY7" fmla="*/ 1488 h 1488"/>
                  <a:gd name="connsiteX8" fmla="*/ 0 w 1218"/>
                  <a:gd name="connsiteY8" fmla="*/ 1488 h 1488"/>
                  <a:gd name="connsiteX0" fmla="*/ 0 w 1038"/>
                  <a:gd name="connsiteY0" fmla="*/ 1488 h 1488"/>
                  <a:gd name="connsiteX1" fmla="*/ 192 w 1038"/>
                  <a:gd name="connsiteY1" fmla="*/ 816 h 1488"/>
                  <a:gd name="connsiteX2" fmla="*/ 384 w 1038"/>
                  <a:gd name="connsiteY2" fmla="*/ 288 h 1488"/>
                  <a:gd name="connsiteX3" fmla="*/ 528 w 1038"/>
                  <a:gd name="connsiteY3" fmla="*/ 96 h 1488"/>
                  <a:gd name="connsiteX4" fmla="*/ 672 w 1038"/>
                  <a:gd name="connsiteY4" fmla="*/ 48 h 1488"/>
                  <a:gd name="connsiteX5" fmla="*/ 912 w 1038"/>
                  <a:gd name="connsiteY5" fmla="*/ 0 h 1488"/>
                  <a:gd name="connsiteX6" fmla="*/ 1038 w 1038"/>
                  <a:gd name="connsiteY6" fmla="*/ 0 h 1488"/>
                  <a:gd name="connsiteX7" fmla="*/ 1038 w 1038"/>
                  <a:gd name="connsiteY7" fmla="*/ 1488 h 1488"/>
                  <a:gd name="connsiteX8" fmla="*/ 0 w 1038"/>
                  <a:gd name="connsiteY8" fmla="*/ 1488 h 1488"/>
                  <a:gd name="connsiteX0" fmla="*/ 0 w 1848"/>
                  <a:gd name="connsiteY0" fmla="*/ 1488 h 1488"/>
                  <a:gd name="connsiteX1" fmla="*/ 192 w 1848"/>
                  <a:gd name="connsiteY1" fmla="*/ 816 h 1488"/>
                  <a:gd name="connsiteX2" fmla="*/ 384 w 1848"/>
                  <a:gd name="connsiteY2" fmla="*/ 288 h 1488"/>
                  <a:gd name="connsiteX3" fmla="*/ 528 w 1848"/>
                  <a:gd name="connsiteY3" fmla="*/ 96 h 1488"/>
                  <a:gd name="connsiteX4" fmla="*/ 672 w 1848"/>
                  <a:gd name="connsiteY4" fmla="*/ 48 h 1488"/>
                  <a:gd name="connsiteX5" fmla="*/ 912 w 1848"/>
                  <a:gd name="connsiteY5" fmla="*/ 0 h 1488"/>
                  <a:gd name="connsiteX6" fmla="*/ 1848 w 1848"/>
                  <a:gd name="connsiteY6" fmla="*/ 0 h 1488"/>
                  <a:gd name="connsiteX7" fmla="*/ 1038 w 1848"/>
                  <a:gd name="connsiteY7" fmla="*/ 1488 h 1488"/>
                  <a:gd name="connsiteX8" fmla="*/ 0 w 1848"/>
                  <a:gd name="connsiteY8" fmla="*/ 1488 h 1488"/>
                  <a:gd name="connsiteX0" fmla="*/ 0 w 1848"/>
                  <a:gd name="connsiteY0" fmla="*/ 1488 h 1488"/>
                  <a:gd name="connsiteX1" fmla="*/ 192 w 1848"/>
                  <a:gd name="connsiteY1" fmla="*/ 816 h 1488"/>
                  <a:gd name="connsiteX2" fmla="*/ 384 w 1848"/>
                  <a:gd name="connsiteY2" fmla="*/ 288 h 1488"/>
                  <a:gd name="connsiteX3" fmla="*/ 528 w 1848"/>
                  <a:gd name="connsiteY3" fmla="*/ 96 h 1488"/>
                  <a:gd name="connsiteX4" fmla="*/ 672 w 1848"/>
                  <a:gd name="connsiteY4" fmla="*/ 48 h 1488"/>
                  <a:gd name="connsiteX5" fmla="*/ 912 w 1848"/>
                  <a:gd name="connsiteY5" fmla="*/ 0 h 1488"/>
                  <a:gd name="connsiteX6" fmla="*/ 1848 w 1848"/>
                  <a:gd name="connsiteY6" fmla="*/ 0 h 1488"/>
                  <a:gd name="connsiteX7" fmla="*/ 1848 w 1848"/>
                  <a:gd name="connsiteY7" fmla="*/ 1488 h 1488"/>
                  <a:gd name="connsiteX8" fmla="*/ 0 w 1848"/>
                  <a:gd name="connsiteY8" fmla="*/ 1488 h 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8" h="1488">
                    <a:moveTo>
                      <a:pt x="0" y="1488"/>
                    </a:moveTo>
                    <a:lnTo>
                      <a:pt x="192" y="816"/>
                    </a:lnTo>
                    <a:lnTo>
                      <a:pt x="384" y="288"/>
                    </a:lnTo>
                    <a:lnTo>
                      <a:pt x="528" y="96"/>
                    </a:lnTo>
                    <a:lnTo>
                      <a:pt x="672" y="48"/>
                    </a:lnTo>
                    <a:lnTo>
                      <a:pt x="912" y="0"/>
                    </a:lnTo>
                    <a:lnTo>
                      <a:pt x="1848" y="0"/>
                    </a:lnTo>
                    <a:lnTo>
                      <a:pt x="1848" y="1488"/>
                    </a:lnTo>
                    <a:lnTo>
                      <a:pt x="0" y="1488"/>
                    </a:lnTo>
                    <a:close/>
                  </a:path>
                </a:pathLst>
              </a:custGeom>
              <a:gradFill>
                <a:gsLst>
                  <a:gs pos="35000">
                    <a:srgbClr val="0066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</a:grad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Myriad Pro" panose="020B0503030403020204" pitchFamily="34" charset="0"/>
                </a:endParaRPr>
              </a:p>
            </p:txBody>
          </p:sp>
          <p:sp>
            <p:nvSpPr>
              <p:cNvPr id="21" name="Freeform 3"/>
              <p:cNvSpPr>
                <a:spLocks/>
              </p:cNvSpPr>
              <p:nvPr/>
            </p:nvSpPr>
            <p:spPr bwMode="auto">
              <a:xfrm flipH="1">
                <a:off x="5786768" y="4495794"/>
                <a:ext cx="2933377" cy="2362206"/>
              </a:xfrm>
              <a:custGeom>
                <a:avLst/>
                <a:gdLst>
                  <a:gd name="connsiteX0" fmla="*/ 0 w 1488"/>
                  <a:gd name="connsiteY0" fmla="*/ 1488 h 1488"/>
                  <a:gd name="connsiteX1" fmla="*/ 192 w 1488"/>
                  <a:gd name="connsiteY1" fmla="*/ 816 h 1488"/>
                  <a:gd name="connsiteX2" fmla="*/ 384 w 1488"/>
                  <a:gd name="connsiteY2" fmla="*/ 288 h 1488"/>
                  <a:gd name="connsiteX3" fmla="*/ 528 w 1488"/>
                  <a:gd name="connsiteY3" fmla="*/ 96 h 1488"/>
                  <a:gd name="connsiteX4" fmla="*/ 672 w 1488"/>
                  <a:gd name="connsiteY4" fmla="*/ 48 h 1488"/>
                  <a:gd name="connsiteX5" fmla="*/ 912 w 1488"/>
                  <a:gd name="connsiteY5" fmla="*/ 0 h 1488"/>
                  <a:gd name="connsiteX6" fmla="*/ 1218 w 1488"/>
                  <a:gd name="connsiteY6" fmla="*/ 0 h 1488"/>
                  <a:gd name="connsiteX7" fmla="*/ 1488 w 1488"/>
                  <a:gd name="connsiteY7" fmla="*/ 1488 h 1488"/>
                  <a:gd name="connsiteX8" fmla="*/ 0 w 1488"/>
                  <a:gd name="connsiteY8" fmla="*/ 1488 h 1488"/>
                  <a:gd name="connsiteX0" fmla="*/ 0 w 1218"/>
                  <a:gd name="connsiteY0" fmla="*/ 1488 h 1488"/>
                  <a:gd name="connsiteX1" fmla="*/ 192 w 1218"/>
                  <a:gd name="connsiteY1" fmla="*/ 816 h 1488"/>
                  <a:gd name="connsiteX2" fmla="*/ 384 w 1218"/>
                  <a:gd name="connsiteY2" fmla="*/ 288 h 1488"/>
                  <a:gd name="connsiteX3" fmla="*/ 528 w 1218"/>
                  <a:gd name="connsiteY3" fmla="*/ 96 h 1488"/>
                  <a:gd name="connsiteX4" fmla="*/ 672 w 1218"/>
                  <a:gd name="connsiteY4" fmla="*/ 48 h 1488"/>
                  <a:gd name="connsiteX5" fmla="*/ 912 w 1218"/>
                  <a:gd name="connsiteY5" fmla="*/ 0 h 1488"/>
                  <a:gd name="connsiteX6" fmla="*/ 1218 w 1218"/>
                  <a:gd name="connsiteY6" fmla="*/ 0 h 1488"/>
                  <a:gd name="connsiteX7" fmla="*/ 1038 w 1218"/>
                  <a:gd name="connsiteY7" fmla="*/ 1488 h 1488"/>
                  <a:gd name="connsiteX8" fmla="*/ 0 w 1218"/>
                  <a:gd name="connsiteY8" fmla="*/ 1488 h 1488"/>
                  <a:gd name="connsiteX0" fmla="*/ 0 w 1038"/>
                  <a:gd name="connsiteY0" fmla="*/ 1488 h 1488"/>
                  <a:gd name="connsiteX1" fmla="*/ 192 w 1038"/>
                  <a:gd name="connsiteY1" fmla="*/ 816 h 1488"/>
                  <a:gd name="connsiteX2" fmla="*/ 384 w 1038"/>
                  <a:gd name="connsiteY2" fmla="*/ 288 h 1488"/>
                  <a:gd name="connsiteX3" fmla="*/ 528 w 1038"/>
                  <a:gd name="connsiteY3" fmla="*/ 96 h 1488"/>
                  <a:gd name="connsiteX4" fmla="*/ 672 w 1038"/>
                  <a:gd name="connsiteY4" fmla="*/ 48 h 1488"/>
                  <a:gd name="connsiteX5" fmla="*/ 912 w 1038"/>
                  <a:gd name="connsiteY5" fmla="*/ 0 h 1488"/>
                  <a:gd name="connsiteX6" fmla="*/ 1038 w 1038"/>
                  <a:gd name="connsiteY6" fmla="*/ 0 h 1488"/>
                  <a:gd name="connsiteX7" fmla="*/ 1038 w 1038"/>
                  <a:gd name="connsiteY7" fmla="*/ 1488 h 1488"/>
                  <a:gd name="connsiteX8" fmla="*/ 0 w 1038"/>
                  <a:gd name="connsiteY8" fmla="*/ 1488 h 1488"/>
                  <a:gd name="connsiteX0" fmla="*/ 0 w 1848"/>
                  <a:gd name="connsiteY0" fmla="*/ 1488 h 1488"/>
                  <a:gd name="connsiteX1" fmla="*/ 192 w 1848"/>
                  <a:gd name="connsiteY1" fmla="*/ 816 h 1488"/>
                  <a:gd name="connsiteX2" fmla="*/ 384 w 1848"/>
                  <a:gd name="connsiteY2" fmla="*/ 288 h 1488"/>
                  <a:gd name="connsiteX3" fmla="*/ 528 w 1848"/>
                  <a:gd name="connsiteY3" fmla="*/ 96 h 1488"/>
                  <a:gd name="connsiteX4" fmla="*/ 672 w 1848"/>
                  <a:gd name="connsiteY4" fmla="*/ 48 h 1488"/>
                  <a:gd name="connsiteX5" fmla="*/ 912 w 1848"/>
                  <a:gd name="connsiteY5" fmla="*/ 0 h 1488"/>
                  <a:gd name="connsiteX6" fmla="*/ 1848 w 1848"/>
                  <a:gd name="connsiteY6" fmla="*/ 0 h 1488"/>
                  <a:gd name="connsiteX7" fmla="*/ 1038 w 1848"/>
                  <a:gd name="connsiteY7" fmla="*/ 1488 h 1488"/>
                  <a:gd name="connsiteX8" fmla="*/ 0 w 1848"/>
                  <a:gd name="connsiteY8" fmla="*/ 1488 h 1488"/>
                  <a:gd name="connsiteX0" fmla="*/ 0 w 1848"/>
                  <a:gd name="connsiteY0" fmla="*/ 1488 h 1488"/>
                  <a:gd name="connsiteX1" fmla="*/ 192 w 1848"/>
                  <a:gd name="connsiteY1" fmla="*/ 816 h 1488"/>
                  <a:gd name="connsiteX2" fmla="*/ 384 w 1848"/>
                  <a:gd name="connsiteY2" fmla="*/ 288 h 1488"/>
                  <a:gd name="connsiteX3" fmla="*/ 528 w 1848"/>
                  <a:gd name="connsiteY3" fmla="*/ 96 h 1488"/>
                  <a:gd name="connsiteX4" fmla="*/ 672 w 1848"/>
                  <a:gd name="connsiteY4" fmla="*/ 48 h 1488"/>
                  <a:gd name="connsiteX5" fmla="*/ 912 w 1848"/>
                  <a:gd name="connsiteY5" fmla="*/ 0 h 1488"/>
                  <a:gd name="connsiteX6" fmla="*/ 1848 w 1848"/>
                  <a:gd name="connsiteY6" fmla="*/ 0 h 1488"/>
                  <a:gd name="connsiteX7" fmla="*/ 1848 w 1848"/>
                  <a:gd name="connsiteY7" fmla="*/ 1488 h 1488"/>
                  <a:gd name="connsiteX8" fmla="*/ 0 w 1848"/>
                  <a:gd name="connsiteY8" fmla="*/ 1488 h 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8" h="1488">
                    <a:moveTo>
                      <a:pt x="0" y="1488"/>
                    </a:moveTo>
                    <a:lnTo>
                      <a:pt x="192" y="816"/>
                    </a:lnTo>
                    <a:lnTo>
                      <a:pt x="384" y="288"/>
                    </a:lnTo>
                    <a:lnTo>
                      <a:pt x="528" y="96"/>
                    </a:lnTo>
                    <a:lnTo>
                      <a:pt x="672" y="48"/>
                    </a:lnTo>
                    <a:lnTo>
                      <a:pt x="912" y="0"/>
                    </a:lnTo>
                    <a:lnTo>
                      <a:pt x="1848" y="0"/>
                    </a:lnTo>
                    <a:lnTo>
                      <a:pt x="1848" y="1488"/>
                    </a:lnTo>
                    <a:lnTo>
                      <a:pt x="0" y="1488"/>
                    </a:lnTo>
                    <a:close/>
                  </a:path>
                </a:pathLst>
              </a:custGeom>
              <a:gradFill>
                <a:gsLst>
                  <a:gs pos="22000">
                    <a:srgbClr val="0066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</a:grad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Myriad Pro" panose="020B0503030403020204" pitchFamily="34" charset="0"/>
                </a:endParaRPr>
              </a:p>
            </p:txBody>
          </p:sp>
        </p:grpSp>
      </p:grpSp>
      <p:sp>
        <p:nvSpPr>
          <p:cNvPr id="28684" name="Text Box 24"/>
          <p:cNvSpPr txBox="1">
            <a:spLocks noChangeArrowheads="1"/>
          </p:cNvSpPr>
          <p:nvPr/>
        </p:nvSpPr>
        <p:spPr bwMode="auto">
          <a:xfrm>
            <a:off x="1071563" y="0"/>
            <a:ext cx="58993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32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Definition</a:t>
            </a:r>
            <a:r>
              <a:rPr lang="fr-FR" altLang="en-US" sz="32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of </a:t>
            </a:r>
            <a:r>
              <a:rPr lang="fr-FR" altLang="en-US" sz="32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nutritional</a:t>
            </a:r>
            <a:r>
              <a:rPr lang="fr-FR" altLang="en-US" sz="32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32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needs</a:t>
            </a:r>
            <a:endParaRPr lang="fr-FR" altLang="en-US" sz="32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8685" name="Rectangle 5"/>
          <p:cNvSpPr>
            <a:spLocks noChangeArrowheads="1"/>
          </p:cNvSpPr>
          <p:nvPr/>
        </p:nvSpPr>
        <p:spPr bwMode="gray">
          <a:xfrm>
            <a:off x="76200" y="704850"/>
            <a:ext cx="5038725" cy="42863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1" lang="fr-FR" altLang="en-US" sz="320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8686" name="Rectangle 6"/>
          <p:cNvSpPr>
            <a:spLocks noChangeArrowheads="1"/>
          </p:cNvSpPr>
          <p:nvPr/>
        </p:nvSpPr>
        <p:spPr bwMode="gray">
          <a:xfrm>
            <a:off x="4954588" y="703263"/>
            <a:ext cx="4113212" cy="46037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1" lang="fr-FR" altLang="en-US" sz="320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Freeform 4"/>
          <p:cNvSpPr>
            <a:spLocks/>
          </p:cNvSpPr>
          <p:nvPr/>
        </p:nvSpPr>
        <p:spPr bwMode="auto">
          <a:xfrm flipH="1">
            <a:off x="4953712" y="1949549"/>
            <a:ext cx="1746359" cy="2398677"/>
          </a:xfrm>
          <a:custGeom>
            <a:avLst/>
            <a:gdLst>
              <a:gd name="connsiteX0" fmla="*/ 0 w 10000"/>
              <a:gd name="connsiteY0" fmla="*/ 10000 h 10000"/>
              <a:gd name="connsiteX1" fmla="*/ 1290 w 10000"/>
              <a:gd name="connsiteY1" fmla="*/ 5484 h 10000"/>
              <a:gd name="connsiteX2" fmla="*/ 2581 w 10000"/>
              <a:gd name="connsiteY2" fmla="*/ 1935 h 10000"/>
              <a:gd name="connsiteX3" fmla="*/ 3548 w 10000"/>
              <a:gd name="connsiteY3" fmla="*/ 645 h 10000"/>
              <a:gd name="connsiteX4" fmla="*/ 4516 w 10000"/>
              <a:gd name="connsiteY4" fmla="*/ 323 h 10000"/>
              <a:gd name="connsiteX5" fmla="*/ 8772 w 10000"/>
              <a:gd name="connsiteY5" fmla="*/ 170 h 10000"/>
              <a:gd name="connsiteX6" fmla="*/ 10000 w 10000"/>
              <a:gd name="connsiteY6" fmla="*/ 0 h 10000"/>
              <a:gd name="connsiteX7" fmla="*/ 10000 w 10000"/>
              <a:gd name="connsiteY7" fmla="*/ 10000 h 10000"/>
              <a:gd name="connsiteX8" fmla="*/ 0 w 10000"/>
              <a:gd name="connsiteY8" fmla="*/ 10000 h 10000"/>
              <a:gd name="connsiteX0" fmla="*/ 0 w 10000"/>
              <a:gd name="connsiteY0" fmla="*/ 10000 h 10000"/>
              <a:gd name="connsiteX1" fmla="*/ 1290 w 10000"/>
              <a:gd name="connsiteY1" fmla="*/ 5484 h 10000"/>
              <a:gd name="connsiteX2" fmla="*/ 2581 w 10000"/>
              <a:gd name="connsiteY2" fmla="*/ 1935 h 10000"/>
              <a:gd name="connsiteX3" fmla="*/ 3548 w 10000"/>
              <a:gd name="connsiteY3" fmla="*/ 645 h 10000"/>
              <a:gd name="connsiteX4" fmla="*/ 5332 w 10000"/>
              <a:gd name="connsiteY4" fmla="*/ 1036 h 10000"/>
              <a:gd name="connsiteX5" fmla="*/ 8772 w 10000"/>
              <a:gd name="connsiteY5" fmla="*/ 170 h 10000"/>
              <a:gd name="connsiteX6" fmla="*/ 10000 w 10000"/>
              <a:gd name="connsiteY6" fmla="*/ 0 h 10000"/>
              <a:gd name="connsiteX7" fmla="*/ 10000 w 10000"/>
              <a:gd name="connsiteY7" fmla="*/ 10000 h 10000"/>
              <a:gd name="connsiteX8" fmla="*/ 0 w 10000"/>
              <a:gd name="connsiteY8" fmla="*/ 10000 h 10000"/>
              <a:gd name="connsiteX0" fmla="*/ 0 w 10000"/>
              <a:gd name="connsiteY0" fmla="*/ 10000 h 10000"/>
              <a:gd name="connsiteX1" fmla="*/ 1290 w 10000"/>
              <a:gd name="connsiteY1" fmla="*/ 5484 h 10000"/>
              <a:gd name="connsiteX2" fmla="*/ 2581 w 10000"/>
              <a:gd name="connsiteY2" fmla="*/ 1935 h 10000"/>
              <a:gd name="connsiteX3" fmla="*/ 3703 w 10000"/>
              <a:gd name="connsiteY3" fmla="*/ 1766 h 10000"/>
              <a:gd name="connsiteX4" fmla="*/ 5332 w 10000"/>
              <a:gd name="connsiteY4" fmla="*/ 1036 h 10000"/>
              <a:gd name="connsiteX5" fmla="*/ 8772 w 10000"/>
              <a:gd name="connsiteY5" fmla="*/ 170 h 10000"/>
              <a:gd name="connsiteX6" fmla="*/ 10000 w 10000"/>
              <a:gd name="connsiteY6" fmla="*/ 0 h 10000"/>
              <a:gd name="connsiteX7" fmla="*/ 10000 w 10000"/>
              <a:gd name="connsiteY7" fmla="*/ 10000 h 10000"/>
              <a:gd name="connsiteX8" fmla="*/ 0 w 10000"/>
              <a:gd name="connsiteY8" fmla="*/ 10000 h 10000"/>
              <a:gd name="connsiteX0" fmla="*/ 0 w 10000"/>
              <a:gd name="connsiteY0" fmla="*/ 10000 h 10000"/>
              <a:gd name="connsiteX1" fmla="*/ 1290 w 10000"/>
              <a:gd name="connsiteY1" fmla="*/ 5484 h 10000"/>
              <a:gd name="connsiteX2" fmla="*/ 2814 w 10000"/>
              <a:gd name="connsiteY2" fmla="*/ 2682 h 10000"/>
              <a:gd name="connsiteX3" fmla="*/ 3703 w 10000"/>
              <a:gd name="connsiteY3" fmla="*/ 1766 h 10000"/>
              <a:gd name="connsiteX4" fmla="*/ 5332 w 10000"/>
              <a:gd name="connsiteY4" fmla="*/ 1036 h 10000"/>
              <a:gd name="connsiteX5" fmla="*/ 8772 w 10000"/>
              <a:gd name="connsiteY5" fmla="*/ 170 h 10000"/>
              <a:gd name="connsiteX6" fmla="*/ 10000 w 10000"/>
              <a:gd name="connsiteY6" fmla="*/ 0 h 10000"/>
              <a:gd name="connsiteX7" fmla="*/ 10000 w 10000"/>
              <a:gd name="connsiteY7" fmla="*/ 10000 h 10000"/>
              <a:gd name="connsiteX8" fmla="*/ 0 w 10000"/>
              <a:gd name="connsiteY8" fmla="*/ 10000 h 10000"/>
              <a:gd name="connsiteX0" fmla="*/ 1044 w 8710"/>
              <a:gd name="connsiteY0" fmla="*/ 9974 h 10000"/>
              <a:gd name="connsiteX1" fmla="*/ 0 w 8710"/>
              <a:gd name="connsiteY1" fmla="*/ 5484 h 10000"/>
              <a:gd name="connsiteX2" fmla="*/ 1524 w 8710"/>
              <a:gd name="connsiteY2" fmla="*/ 2682 h 10000"/>
              <a:gd name="connsiteX3" fmla="*/ 2413 w 8710"/>
              <a:gd name="connsiteY3" fmla="*/ 1766 h 10000"/>
              <a:gd name="connsiteX4" fmla="*/ 4042 w 8710"/>
              <a:gd name="connsiteY4" fmla="*/ 1036 h 10000"/>
              <a:gd name="connsiteX5" fmla="*/ 7482 w 8710"/>
              <a:gd name="connsiteY5" fmla="*/ 170 h 10000"/>
              <a:gd name="connsiteX6" fmla="*/ 8710 w 8710"/>
              <a:gd name="connsiteY6" fmla="*/ 0 h 10000"/>
              <a:gd name="connsiteX7" fmla="*/ 8710 w 8710"/>
              <a:gd name="connsiteY7" fmla="*/ 10000 h 10000"/>
              <a:gd name="connsiteX8" fmla="*/ 1044 w 8710"/>
              <a:gd name="connsiteY8" fmla="*/ 9974 h 10000"/>
              <a:gd name="connsiteX0" fmla="*/ 0 w 8801"/>
              <a:gd name="connsiteY0" fmla="*/ 9974 h 10000"/>
              <a:gd name="connsiteX1" fmla="*/ 192 w 8801"/>
              <a:gd name="connsiteY1" fmla="*/ 5510 h 10000"/>
              <a:gd name="connsiteX2" fmla="*/ 551 w 8801"/>
              <a:gd name="connsiteY2" fmla="*/ 2682 h 10000"/>
              <a:gd name="connsiteX3" fmla="*/ 1571 w 8801"/>
              <a:gd name="connsiteY3" fmla="*/ 1766 h 10000"/>
              <a:gd name="connsiteX4" fmla="*/ 3442 w 8801"/>
              <a:gd name="connsiteY4" fmla="*/ 1036 h 10000"/>
              <a:gd name="connsiteX5" fmla="*/ 7391 w 8801"/>
              <a:gd name="connsiteY5" fmla="*/ 170 h 10000"/>
              <a:gd name="connsiteX6" fmla="*/ 8801 w 8801"/>
              <a:gd name="connsiteY6" fmla="*/ 0 h 10000"/>
              <a:gd name="connsiteX7" fmla="*/ 8801 w 8801"/>
              <a:gd name="connsiteY7" fmla="*/ 10000 h 10000"/>
              <a:gd name="connsiteX8" fmla="*/ 0 w 8801"/>
              <a:gd name="connsiteY8" fmla="*/ 9974 h 10000"/>
              <a:gd name="connsiteX0" fmla="*/ 0 w 11041"/>
              <a:gd name="connsiteY0" fmla="*/ 10077 h 10077"/>
              <a:gd name="connsiteX1" fmla="*/ 1259 w 11041"/>
              <a:gd name="connsiteY1" fmla="*/ 5510 h 10077"/>
              <a:gd name="connsiteX2" fmla="*/ 1667 w 11041"/>
              <a:gd name="connsiteY2" fmla="*/ 2682 h 10077"/>
              <a:gd name="connsiteX3" fmla="*/ 2826 w 11041"/>
              <a:gd name="connsiteY3" fmla="*/ 1766 h 10077"/>
              <a:gd name="connsiteX4" fmla="*/ 4952 w 11041"/>
              <a:gd name="connsiteY4" fmla="*/ 1036 h 10077"/>
              <a:gd name="connsiteX5" fmla="*/ 9439 w 11041"/>
              <a:gd name="connsiteY5" fmla="*/ 170 h 10077"/>
              <a:gd name="connsiteX6" fmla="*/ 11041 w 11041"/>
              <a:gd name="connsiteY6" fmla="*/ 0 h 10077"/>
              <a:gd name="connsiteX7" fmla="*/ 11041 w 11041"/>
              <a:gd name="connsiteY7" fmla="*/ 10000 h 10077"/>
              <a:gd name="connsiteX8" fmla="*/ 0 w 11041"/>
              <a:gd name="connsiteY8" fmla="*/ 10077 h 10077"/>
              <a:gd name="connsiteX0" fmla="*/ 0 w 11041"/>
              <a:gd name="connsiteY0" fmla="*/ 10077 h 10077"/>
              <a:gd name="connsiteX1" fmla="*/ 1259 w 11041"/>
              <a:gd name="connsiteY1" fmla="*/ 5510 h 10077"/>
              <a:gd name="connsiteX2" fmla="*/ 2438 w 11041"/>
              <a:gd name="connsiteY2" fmla="*/ 2914 h 10077"/>
              <a:gd name="connsiteX3" fmla="*/ 2826 w 11041"/>
              <a:gd name="connsiteY3" fmla="*/ 1766 h 10077"/>
              <a:gd name="connsiteX4" fmla="*/ 4952 w 11041"/>
              <a:gd name="connsiteY4" fmla="*/ 1036 h 10077"/>
              <a:gd name="connsiteX5" fmla="*/ 9439 w 11041"/>
              <a:gd name="connsiteY5" fmla="*/ 170 h 10077"/>
              <a:gd name="connsiteX6" fmla="*/ 11041 w 11041"/>
              <a:gd name="connsiteY6" fmla="*/ 0 h 10077"/>
              <a:gd name="connsiteX7" fmla="*/ 11041 w 11041"/>
              <a:gd name="connsiteY7" fmla="*/ 10000 h 10077"/>
              <a:gd name="connsiteX8" fmla="*/ 0 w 11041"/>
              <a:gd name="connsiteY8" fmla="*/ 10077 h 10077"/>
              <a:gd name="connsiteX0" fmla="*/ 0 w 11041"/>
              <a:gd name="connsiteY0" fmla="*/ 10077 h 10077"/>
              <a:gd name="connsiteX1" fmla="*/ 1259 w 11041"/>
              <a:gd name="connsiteY1" fmla="*/ 5510 h 10077"/>
              <a:gd name="connsiteX2" fmla="*/ 2438 w 11041"/>
              <a:gd name="connsiteY2" fmla="*/ 2914 h 10077"/>
              <a:gd name="connsiteX3" fmla="*/ 2826 w 11041"/>
              <a:gd name="connsiteY3" fmla="*/ 1766 h 10077"/>
              <a:gd name="connsiteX4" fmla="*/ 4952 w 11041"/>
              <a:gd name="connsiteY4" fmla="*/ 1036 h 10077"/>
              <a:gd name="connsiteX5" fmla="*/ 9439 w 11041"/>
              <a:gd name="connsiteY5" fmla="*/ 170 h 10077"/>
              <a:gd name="connsiteX6" fmla="*/ 11041 w 11041"/>
              <a:gd name="connsiteY6" fmla="*/ 0 h 10077"/>
              <a:gd name="connsiteX7" fmla="*/ 11041 w 11041"/>
              <a:gd name="connsiteY7" fmla="*/ 10000 h 10077"/>
              <a:gd name="connsiteX8" fmla="*/ 0 w 11041"/>
              <a:gd name="connsiteY8" fmla="*/ 10077 h 10077"/>
              <a:gd name="connsiteX0" fmla="*/ 0 w 11041"/>
              <a:gd name="connsiteY0" fmla="*/ 10077 h 10077"/>
              <a:gd name="connsiteX1" fmla="*/ 1259 w 11041"/>
              <a:gd name="connsiteY1" fmla="*/ 5510 h 10077"/>
              <a:gd name="connsiteX2" fmla="*/ 2438 w 11041"/>
              <a:gd name="connsiteY2" fmla="*/ 2914 h 10077"/>
              <a:gd name="connsiteX3" fmla="*/ 2826 w 11041"/>
              <a:gd name="connsiteY3" fmla="*/ 1766 h 10077"/>
              <a:gd name="connsiteX4" fmla="*/ 4952 w 11041"/>
              <a:gd name="connsiteY4" fmla="*/ 1036 h 10077"/>
              <a:gd name="connsiteX5" fmla="*/ 9439 w 11041"/>
              <a:gd name="connsiteY5" fmla="*/ 170 h 10077"/>
              <a:gd name="connsiteX6" fmla="*/ 11041 w 11041"/>
              <a:gd name="connsiteY6" fmla="*/ 0 h 10077"/>
              <a:gd name="connsiteX7" fmla="*/ 11041 w 11041"/>
              <a:gd name="connsiteY7" fmla="*/ 10000 h 10077"/>
              <a:gd name="connsiteX8" fmla="*/ 0 w 11041"/>
              <a:gd name="connsiteY8" fmla="*/ 10077 h 10077"/>
              <a:gd name="connsiteX0" fmla="*/ 0 w 11041"/>
              <a:gd name="connsiteY0" fmla="*/ 10077 h 10077"/>
              <a:gd name="connsiteX1" fmla="*/ 1259 w 11041"/>
              <a:gd name="connsiteY1" fmla="*/ 5510 h 10077"/>
              <a:gd name="connsiteX2" fmla="*/ 2438 w 11041"/>
              <a:gd name="connsiteY2" fmla="*/ 2914 h 10077"/>
              <a:gd name="connsiteX3" fmla="*/ 2826 w 11041"/>
              <a:gd name="connsiteY3" fmla="*/ 1766 h 10077"/>
              <a:gd name="connsiteX4" fmla="*/ 4952 w 11041"/>
              <a:gd name="connsiteY4" fmla="*/ 1036 h 10077"/>
              <a:gd name="connsiteX5" fmla="*/ 9439 w 11041"/>
              <a:gd name="connsiteY5" fmla="*/ 170 h 10077"/>
              <a:gd name="connsiteX6" fmla="*/ 11041 w 11041"/>
              <a:gd name="connsiteY6" fmla="*/ 0 h 10077"/>
              <a:gd name="connsiteX7" fmla="*/ 11041 w 11041"/>
              <a:gd name="connsiteY7" fmla="*/ 10000 h 10077"/>
              <a:gd name="connsiteX8" fmla="*/ 0 w 11041"/>
              <a:gd name="connsiteY8" fmla="*/ 10077 h 10077"/>
              <a:gd name="connsiteX0" fmla="*/ 0 w 11041"/>
              <a:gd name="connsiteY0" fmla="*/ 10077 h 10077"/>
              <a:gd name="connsiteX1" fmla="*/ 1259 w 11041"/>
              <a:gd name="connsiteY1" fmla="*/ 5510 h 10077"/>
              <a:gd name="connsiteX2" fmla="*/ 2438 w 11041"/>
              <a:gd name="connsiteY2" fmla="*/ 2914 h 10077"/>
              <a:gd name="connsiteX3" fmla="*/ 3635 w 11041"/>
              <a:gd name="connsiteY3" fmla="*/ 1689 h 10077"/>
              <a:gd name="connsiteX4" fmla="*/ 4952 w 11041"/>
              <a:gd name="connsiteY4" fmla="*/ 1036 h 10077"/>
              <a:gd name="connsiteX5" fmla="*/ 9439 w 11041"/>
              <a:gd name="connsiteY5" fmla="*/ 170 h 10077"/>
              <a:gd name="connsiteX6" fmla="*/ 11041 w 11041"/>
              <a:gd name="connsiteY6" fmla="*/ 0 h 10077"/>
              <a:gd name="connsiteX7" fmla="*/ 11041 w 11041"/>
              <a:gd name="connsiteY7" fmla="*/ 10000 h 10077"/>
              <a:gd name="connsiteX8" fmla="*/ 0 w 11041"/>
              <a:gd name="connsiteY8" fmla="*/ 10077 h 10077"/>
              <a:gd name="connsiteX0" fmla="*/ 0 w 11041"/>
              <a:gd name="connsiteY0" fmla="*/ 10232 h 10232"/>
              <a:gd name="connsiteX1" fmla="*/ 1259 w 11041"/>
              <a:gd name="connsiteY1" fmla="*/ 5665 h 10232"/>
              <a:gd name="connsiteX2" fmla="*/ 2438 w 11041"/>
              <a:gd name="connsiteY2" fmla="*/ 3069 h 10232"/>
              <a:gd name="connsiteX3" fmla="*/ 3635 w 11041"/>
              <a:gd name="connsiteY3" fmla="*/ 1844 h 10232"/>
              <a:gd name="connsiteX4" fmla="*/ 4952 w 11041"/>
              <a:gd name="connsiteY4" fmla="*/ 1191 h 10232"/>
              <a:gd name="connsiteX5" fmla="*/ 9439 w 11041"/>
              <a:gd name="connsiteY5" fmla="*/ 325 h 10232"/>
              <a:gd name="connsiteX6" fmla="*/ 10964 w 11041"/>
              <a:gd name="connsiteY6" fmla="*/ 0 h 10232"/>
              <a:gd name="connsiteX7" fmla="*/ 11041 w 11041"/>
              <a:gd name="connsiteY7" fmla="*/ 10155 h 10232"/>
              <a:gd name="connsiteX8" fmla="*/ 0 w 11041"/>
              <a:gd name="connsiteY8" fmla="*/ 10232 h 1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1" h="10232">
                <a:moveTo>
                  <a:pt x="0" y="10232"/>
                </a:moveTo>
                <a:lnTo>
                  <a:pt x="1259" y="5665"/>
                </a:lnTo>
                <a:cubicBezTo>
                  <a:pt x="1396" y="4722"/>
                  <a:pt x="1994" y="4012"/>
                  <a:pt x="2438" y="3069"/>
                </a:cubicBezTo>
                <a:cubicBezTo>
                  <a:pt x="2760" y="2712"/>
                  <a:pt x="3506" y="2227"/>
                  <a:pt x="3635" y="1844"/>
                </a:cubicBezTo>
                <a:lnTo>
                  <a:pt x="4952" y="1191"/>
                </a:lnTo>
                <a:lnTo>
                  <a:pt x="9439" y="325"/>
                </a:lnTo>
                <a:lnTo>
                  <a:pt x="10964" y="0"/>
                </a:lnTo>
                <a:cubicBezTo>
                  <a:pt x="10990" y="3385"/>
                  <a:pt x="11015" y="6770"/>
                  <a:pt x="11041" y="10155"/>
                </a:cubicBezTo>
                <a:lnTo>
                  <a:pt x="0" y="10232"/>
                </a:lnTo>
                <a:close/>
              </a:path>
            </a:pathLst>
          </a:custGeom>
          <a:solidFill>
            <a:srgbClr val="FF9999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Myriad Pro" panose="020B0503030403020204" pitchFamily="34" charset="0"/>
            </a:endParaRPr>
          </a:p>
        </p:txBody>
      </p:sp>
      <p:sp>
        <p:nvSpPr>
          <p:cNvPr id="68612" name="Freeform 4"/>
          <p:cNvSpPr>
            <a:spLocks/>
          </p:cNvSpPr>
          <p:nvPr/>
        </p:nvSpPr>
        <p:spPr bwMode="auto">
          <a:xfrm flipH="1">
            <a:off x="3740498" y="1606829"/>
            <a:ext cx="1302326" cy="2737530"/>
          </a:xfrm>
          <a:custGeom>
            <a:avLst/>
            <a:gdLst>
              <a:gd name="connsiteX0" fmla="*/ 0 w 10000"/>
              <a:gd name="connsiteY0" fmla="*/ 10000 h 10000"/>
              <a:gd name="connsiteX1" fmla="*/ 1290 w 10000"/>
              <a:gd name="connsiteY1" fmla="*/ 5484 h 10000"/>
              <a:gd name="connsiteX2" fmla="*/ 4754 w 10000"/>
              <a:gd name="connsiteY2" fmla="*/ 1629 h 10000"/>
              <a:gd name="connsiteX3" fmla="*/ 3548 w 10000"/>
              <a:gd name="connsiteY3" fmla="*/ 645 h 10000"/>
              <a:gd name="connsiteX4" fmla="*/ 4516 w 10000"/>
              <a:gd name="connsiteY4" fmla="*/ 323 h 10000"/>
              <a:gd name="connsiteX5" fmla="*/ 6129 w 10000"/>
              <a:gd name="connsiteY5" fmla="*/ 0 h 10000"/>
              <a:gd name="connsiteX6" fmla="*/ 10000 w 10000"/>
              <a:gd name="connsiteY6" fmla="*/ 0 h 10000"/>
              <a:gd name="connsiteX7" fmla="*/ 10000 w 10000"/>
              <a:gd name="connsiteY7" fmla="*/ 10000 h 10000"/>
              <a:gd name="connsiteX8" fmla="*/ 0 w 10000"/>
              <a:gd name="connsiteY8" fmla="*/ 10000 h 10000"/>
              <a:gd name="connsiteX0" fmla="*/ 3260 w 8710"/>
              <a:gd name="connsiteY0" fmla="*/ 10000 h 10000"/>
              <a:gd name="connsiteX1" fmla="*/ 0 w 8710"/>
              <a:gd name="connsiteY1" fmla="*/ 5484 h 10000"/>
              <a:gd name="connsiteX2" fmla="*/ 3464 w 8710"/>
              <a:gd name="connsiteY2" fmla="*/ 1629 h 10000"/>
              <a:gd name="connsiteX3" fmla="*/ 2258 w 8710"/>
              <a:gd name="connsiteY3" fmla="*/ 645 h 10000"/>
              <a:gd name="connsiteX4" fmla="*/ 3226 w 8710"/>
              <a:gd name="connsiteY4" fmla="*/ 323 h 10000"/>
              <a:gd name="connsiteX5" fmla="*/ 4839 w 8710"/>
              <a:gd name="connsiteY5" fmla="*/ 0 h 10000"/>
              <a:gd name="connsiteX6" fmla="*/ 8710 w 8710"/>
              <a:gd name="connsiteY6" fmla="*/ 0 h 10000"/>
              <a:gd name="connsiteX7" fmla="*/ 8710 w 8710"/>
              <a:gd name="connsiteY7" fmla="*/ 10000 h 10000"/>
              <a:gd name="connsiteX8" fmla="*/ 3260 w 8710"/>
              <a:gd name="connsiteY8" fmla="*/ 10000 h 10000"/>
              <a:gd name="connsiteX0" fmla="*/ 3743 w 10000"/>
              <a:gd name="connsiteY0" fmla="*/ 10000 h 10000"/>
              <a:gd name="connsiteX1" fmla="*/ 0 w 10000"/>
              <a:gd name="connsiteY1" fmla="*/ 5484 h 10000"/>
              <a:gd name="connsiteX2" fmla="*/ 3977 w 10000"/>
              <a:gd name="connsiteY2" fmla="*/ 1629 h 10000"/>
              <a:gd name="connsiteX3" fmla="*/ 2592 w 10000"/>
              <a:gd name="connsiteY3" fmla="*/ 645 h 10000"/>
              <a:gd name="connsiteX4" fmla="*/ 3704 w 10000"/>
              <a:gd name="connsiteY4" fmla="*/ 323 h 10000"/>
              <a:gd name="connsiteX5" fmla="*/ 5556 w 10000"/>
              <a:gd name="connsiteY5" fmla="*/ 0 h 10000"/>
              <a:gd name="connsiteX6" fmla="*/ 10000 w 10000"/>
              <a:gd name="connsiteY6" fmla="*/ 0 h 10000"/>
              <a:gd name="connsiteX7" fmla="*/ 10000 w 10000"/>
              <a:gd name="connsiteY7" fmla="*/ 10000 h 10000"/>
              <a:gd name="connsiteX8" fmla="*/ 3743 w 10000"/>
              <a:gd name="connsiteY8" fmla="*/ 10000 h 10000"/>
              <a:gd name="connsiteX0" fmla="*/ 1151 w 7408"/>
              <a:gd name="connsiteY0" fmla="*/ 10000 h 10000"/>
              <a:gd name="connsiteX1" fmla="*/ 1034 w 7408"/>
              <a:gd name="connsiteY1" fmla="*/ 5178 h 10000"/>
              <a:gd name="connsiteX2" fmla="*/ 1385 w 7408"/>
              <a:gd name="connsiteY2" fmla="*/ 1629 h 10000"/>
              <a:gd name="connsiteX3" fmla="*/ 0 w 7408"/>
              <a:gd name="connsiteY3" fmla="*/ 645 h 10000"/>
              <a:gd name="connsiteX4" fmla="*/ 1112 w 7408"/>
              <a:gd name="connsiteY4" fmla="*/ 323 h 10000"/>
              <a:gd name="connsiteX5" fmla="*/ 2964 w 7408"/>
              <a:gd name="connsiteY5" fmla="*/ 0 h 10000"/>
              <a:gd name="connsiteX6" fmla="*/ 7408 w 7408"/>
              <a:gd name="connsiteY6" fmla="*/ 0 h 10000"/>
              <a:gd name="connsiteX7" fmla="*/ 7408 w 7408"/>
              <a:gd name="connsiteY7" fmla="*/ 10000 h 10000"/>
              <a:gd name="connsiteX8" fmla="*/ 1151 w 7408"/>
              <a:gd name="connsiteY8" fmla="*/ 10000 h 10000"/>
              <a:gd name="connsiteX0" fmla="*/ 158 w 8604"/>
              <a:gd name="connsiteY0" fmla="*/ 10000 h 10000"/>
              <a:gd name="connsiteX1" fmla="*/ 0 w 8604"/>
              <a:gd name="connsiteY1" fmla="*/ 5178 h 10000"/>
              <a:gd name="connsiteX2" fmla="*/ 474 w 8604"/>
              <a:gd name="connsiteY2" fmla="*/ 1629 h 10000"/>
              <a:gd name="connsiteX3" fmla="*/ 499 w 8604"/>
              <a:gd name="connsiteY3" fmla="*/ 645 h 10000"/>
              <a:gd name="connsiteX4" fmla="*/ 105 w 8604"/>
              <a:gd name="connsiteY4" fmla="*/ 323 h 10000"/>
              <a:gd name="connsiteX5" fmla="*/ 2605 w 8604"/>
              <a:gd name="connsiteY5" fmla="*/ 0 h 10000"/>
              <a:gd name="connsiteX6" fmla="*/ 8604 w 8604"/>
              <a:gd name="connsiteY6" fmla="*/ 0 h 10000"/>
              <a:gd name="connsiteX7" fmla="*/ 8604 w 8604"/>
              <a:gd name="connsiteY7" fmla="*/ 10000 h 10000"/>
              <a:gd name="connsiteX8" fmla="*/ 158 w 8604"/>
              <a:gd name="connsiteY8" fmla="*/ 10000 h 10000"/>
              <a:gd name="connsiteX0" fmla="*/ 184 w 10000"/>
              <a:gd name="connsiteY0" fmla="*/ 10017 h 10017"/>
              <a:gd name="connsiteX1" fmla="*/ 0 w 10000"/>
              <a:gd name="connsiteY1" fmla="*/ 5195 h 10017"/>
              <a:gd name="connsiteX2" fmla="*/ 551 w 10000"/>
              <a:gd name="connsiteY2" fmla="*/ 1646 h 10017"/>
              <a:gd name="connsiteX3" fmla="*/ 580 w 10000"/>
              <a:gd name="connsiteY3" fmla="*/ 662 h 10017"/>
              <a:gd name="connsiteX4" fmla="*/ 244 w 10000"/>
              <a:gd name="connsiteY4" fmla="*/ 0 h 10017"/>
              <a:gd name="connsiteX5" fmla="*/ 3028 w 10000"/>
              <a:gd name="connsiteY5" fmla="*/ 17 h 10017"/>
              <a:gd name="connsiteX6" fmla="*/ 10000 w 10000"/>
              <a:gd name="connsiteY6" fmla="*/ 17 h 10017"/>
              <a:gd name="connsiteX7" fmla="*/ 10000 w 10000"/>
              <a:gd name="connsiteY7" fmla="*/ 10017 h 10017"/>
              <a:gd name="connsiteX8" fmla="*/ 184 w 10000"/>
              <a:gd name="connsiteY8" fmla="*/ 10017 h 10017"/>
              <a:gd name="connsiteX0" fmla="*/ 184 w 10000"/>
              <a:gd name="connsiteY0" fmla="*/ 10543 h 10543"/>
              <a:gd name="connsiteX1" fmla="*/ 0 w 10000"/>
              <a:gd name="connsiteY1" fmla="*/ 5721 h 10543"/>
              <a:gd name="connsiteX2" fmla="*/ 551 w 10000"/>
              <a:gd name="connsiteY2" fmla="*/ 2172 h 10543"/>
              <a:gd name="connsiteX3" fmla="*/ 580 w 10000"/>
              <a:gd name="connsiteY3" fmla="*/ 1188 h 10543"/>
              <a:gd name="connsiteX4" fmla="*/ 244 w 10000"/>
              <a:gd name="connsiteY4" fmla="*/ 526 h 10543"/>
              <a:gd name="connsiteX5" fmla="*/ 4251 w 10000"/>
              <a:gd name="connsiteY5" fmla="*/ 0 h 10543"/>
              <a:gd name="connsiteX6" fmla="*/ 10000 w 10000"/>
              <a:gd name="connsiteY6" fmla="*/ 543 h 10543"/>
              <a:gd name="connsiteX7" fmla="*/ 10000 w 10000"/>
              <a:gd name="connsiteY7" fmla="*/ 10543 h 10543"/>
              <a:gd name="connsiteX8" fmla="*/ 184 w 10000"/>
              <a:gd name="connsiteY8" fmla="*/ 10543 h 10543"/>
              <a:gd name="connsiteX0" fmla="*/ 184 w 10000"/>
              <a:gd name="connsiteY0" fmla="*/ 10543 h 10543"/>
              <a:gd name="connsiteX1" fmla="*/ 0 w 10000"/>
              <a:gd name="connsiteY1" fmla="*/ 5721 h 10543"/>
              <a:gd name="connsiteX2" fmla="*/ 551 w 10000"/>
              <a:gd name="connsiteY2" fmla="*/ 2172 h 10543"/>
              <a:gd name="connsiteX3" fmla="*/ 580 w 10000"/>
              <a:gd name="connsiteY3" fmla="*/ 1188 h 10543"/>
              <a:gd name="connsiteX4" fmla="*/ 244 w 10000"/>
              <a:gd name="connsiteY4" fmla="*/ 526 h 10543"/>
              <a:gd name="connsiteX5" fmla="*/ 4251 w 10000"/>
              <a:gd name="connsiteY5" fmla="*/ 0 h 10543"/>
              <a:gd name="connsiteX6" fmla="*/ 10000 w 10000"/>
              <a:gd name="connsiteY6" fmla="*/ 543 h 10543"/>
              <a:gd name="connsiteX7" fmla="*/ 10000 w 10000"/>
              <a:gd name="connsiteY7" fmla="*/ 10543 h 10543"/>
              <a:gd name="connsiteX8" fmla="*/ 184 w 10000"/>
              <a:gd name="connsiteY8" fmla="*/ 10543 h 10543"/>
              <a:gd name="connsiteX0" fmla="*/ 184 w 10000"/>
              <a:gd name="connsiteY0" fmla="*/ 10543 h 10543"/>
              <a:gd name="connsiteX1" fmla="*/ 0 w 10000"/>
              <a:gd name="connsiteY1" fmla="*/ 5721 h 10543"/>
              <a:gd name="connsiteX2" fmla="*/ 551 w 10000"/>
              <a:gd name="connsiteY2" fmla="*/ 2172 h 10543"/>
              <a:gd name="connsiteX3" fmla="*/ 580 w 10000"/>
              <a:gd name="connsiteY3" fmla="*/ 1188 h 10543"/>
              <a:gd name="connsiteX4" fmla="*/ 244 w 10000"/>
              <a:gd name="connsiteY4" fmla="*/ 526 h 10543"/>
              <a:gd name="connsiteX5" fmla="*/ 4251 w 10000"/>
              <a:gd name="connsiteY5" fmla="*/ 0 h 10543"/>
              <a:gd name="connsiteX6" fmla="*/ 10000 w 10000"/>
              <a:gd name="connsiteY6" fmla="*/ 543 h 10543"/>
              <a:gd name="connsiteX7" fmla="*/ 10000 w 10000"/>
              <a:gd name="connsiteY7" fmla="*/ 10543 h 10543"/>
              <a:gd name="connsiteX8" fmla="*/ 184 w 10000"/>
              <a:gd name="connsiteY8" fmla="*/ 10543 h 10543"/>
              <a:gd name="connsiteX0" fmla="*/ 184 w 10000"/>
              <a:gd name="connsiteY0" fmla="*/ 10543 h 10543"/>
              <a:gd name="connsiteX1" fmla="*/ 0 w 10000"/>
              <a:gd name="connsiteY1" fmla="*/ 5721 h 10543"/>
              <a:gd name="connsiteX2" fmla="*/ 551 w 10000"/>
              <a:gd name="connsiteY2" fmla="*/ 2172 h 10543"/>
              <a:gd name="connsiteX3" fmla="*/ 580 w 10000"/>
              <a:gd name="connsiteY3" fmla="*/ 1188 h 10543"/>
              <a:gd name="connsiteX4" fmla="*/ 244 w 10000"/>
              <a:gd name="connsiteY4" fmla="*/ 526 h 10543"/>
              <a:gd name="connsiteX5" fmla="*/ 4251 w 10000"/>
              <a:gd name="connsiteY5" fmla="*/ 0 h 10543"/>
              <a:gd name="connsiteX6" fmla="*/ 10000 w 10000"/>
              <a:gd name="connsiteY6" fmla="*/ 543 h 10543"/>
              <a:gd name="connsiteX7" fmla="*/ 10000 w 10000"/>
              <a:gd name="connsiteY7" fmla="*/ 10543 h 10543"/>
              <a:gd name="connsiteX8" fmla="*/ 184 w 10000"/>
              <a:gd name="connsiteY8" fmla="*/ 10543 h 10543"/>
              <a:gd name="connsiteX0" fmla="*/ 184 w 10306"/>
              <a:gd name="connsiteY0" fmla="*/ 10543 h 10543"/>
              <a:gd name="connsiteX1" fmla="*/ 0 w 10306"/>
              <a:gd name="connsiteY1" fmla="*/ 5721 h 10543"/>
              <a:gd name="connsiteX2" fmla="*/ 551 w 10306"/>
              <a:gd name="connsiteY2" fmla="*/ 2172 h 10543"/>
              <a:gd name="connsiteX3" fmla="*/ 580 w 10306"/>
              <a:gd name="connsiteY3" fmla="*/ 1188 h 10543"/>
              <a:gd name="connsiteX4" fmla="*/ 244 w 10306"/>
              <a:gd name="connsiteY4" fmla="*/ 526 h 10543"/>
              <a:gd name="connsiteX5" fmla="*/ 4251 w 10306"/>
              <a:gd name="connsiteY5" fmla="*/ 0 h 10543"/>
              <a:gd name="connsiteX6" fmla="*/ 10306 w 10306"/>
              <a:gd name="connsiteY6" fmla="*/ 509 h 10543"/>
              <a:gd name="connsiteX7" fmla="*/ 10000 w 10306"/>
              <a:gd name="connsiteY7" fmla="*/ 10543 h 10543"/>
              <a:gd name="connsiteX8" fmla="*/ 184 w 10306"/>
              <a:gd name="connsiteY8" fmla="*/ 10543 h 10543"/>
              <a:gd name="connsiteX0" fmla="*/ 184 w 10306"/>
              <a:gd name="connsiteY0" fmla="*/ 10339 h 10339"/>
              <a:gd name="connsiteX1" fmla="*/ 0 w 10306"/>
              <a:gd name="connsiteY1" fmla="*/ 5517 h 10339"/>
              <a:gd name="connsiteX2" fmla="*/ 551 w 10306"/>
              <a:gd name="connsiteY2" fmla="*/ 1968 h 10339"/>
              <a:gd name="connsiteX3" fmla="*/ 580 w 10306"/>
              <a:gd name="connsiteY3" fmla="*/ 984 h 10339"/>
              <a:gd name="connsiteX4" fmla="*/ 244 w 10306"/>
              <a:gd name="connsiteY4" fmla="*/ 322 h 10339"/>
              <a:gd name="connsiteX5" fmla="*/ 7309 w 10306"/>
              <a:gd name="connsiteY5" fmla="*/ 0 h 10339"/>
              <a:gd name="connsiteX6" fmla="*/ 10306 w 10306"/>
              <a:gd name="connsiteY6" fmla="*/ 305 h 10339"/>
              <a:gd name="connsiteX7" fmla="*/ 10000 w 10306"/>
              <a:gd name="connsiteY7" fmla="*/ 10339 h 10339"/>
              <a:gd name="connsiteX8" fmla="*/ 184 w 10306"/>
              <a:gd name="connsiteY8" fmla="*/ 10339 h 10339"/>
              <a:gd name="connsiteX0" fmla="*/ 184 w 10306"/>
              <a:gd name="connsiteY0" fmla="*/ 10436 h 10436"/>
              <a:gd name="connsiteX1" fmla="*/ 0 w 10306"/>
              <a:gd name="connsiteY1" fmla="*/ 5614 h 10436"/>
              <a:gd name="connsiteX2" fmla="*/ 551 w 10306"/>
              <a:gd name="connsiteY2" fmla="*/ 2065 h 10436"/>
              <a:gd name="connsiteX3" fmla="*/ 580 w 10306"/>
              <a:gd name="connsiteY3" fmla="*/ 1081 h 10436"/>
              <a:gd name="connsiteX4" fmla="*/ 1651 w 10306"/>
              <a:gd name="connsiteY4" fmla="*/ 45 h 10436"/>
              <a:gd name="connsiteX5" fmla="*/ 7309 w 10306"/>
              <a:gd name="connsiteY5" fmla="*/ 97 h 10436"/>
              <a:gd name="connsiteX6" fmla="*/ 10306 w 10306"/>
              <a:gd name="connsiteY6" fmla="*/ 402 h 10436"/>
              <a:gd name="connsiteX7" fmla="*/ 10000 w 10306"/>
              <a:gd name="connsiteY7" fmla="*/ 10436 h 10436"/>
              <a:gd name="connsiteX8" fmla="*/ 184 w 10306"/>
              <a:gd name="connsiteY8" fmla="*/ 10436 h 10436"/>
              <a:gd name="connsiteX0" fmla="*/ 184 w 10306"/>
              <a:gd name="connsiteY0" fmla="*/ 10436 h 10436"/>
              <a:gd name="connsiteX1" fmla="*/ 0 w 10306"/>
              <a:gd name="connsiteY1" fmla="*/ 5614 h 10436"/>
              <a:gd name="connsiteX2" fmla="*/ 551 w 10306"/>
              <a:gd name="connsiteY2" fmla="*/ 2065 h 10436"/>
              <a:gd name="connsiteX3" fmla="*/ 763 w 10306"/>
              <a:gd name="connsiteY3" fmla="*/ 300 h 10436"/>
              <a:gd name="connsiteX4" fmla="*/ 1651 w 10306"/>
              <a:gd name="connsiteY4" fmla="*/ 45 h 10436"/>
              <a:gd name="connsiteX5" fmla="*/ 7309 w 10306"/>
              <a:gd name="connsiteY5" fmla="*/ 97 h 10436"/>
              <a:gd name="connsiteX6" fmla="*/ 10306 w 10306"/>
              <a:gd name="connsiteY6" fmla="*/ 402 h 10436"/>
              <a:gd name="connsiteX7" fmla="*/ 10000 w 10306"/>
              <a:gd name="connsiteY7" fmla="*/ 10436 h 10436"/>
              <a:gd name="connsiteX8" fmla="*/ 184 w 10306"/>
              <a:gd name="connsiteY8" fmla="*/ 10436 h 10436"/>
              <a:gd name="connsiteX0" fmla="*/ 184 w 10306"/>
              <a:gd name="connsiteY0" fmla="*/ 10467 h 10467"/>
              <a:gd name="connsiteX1" fmla="*/ 0 w 10306"/>
              <a:gd name="connsiteY1" fmla="*/ 5645 h 10467"/>
              <a:gd name="connsiteX2" fmla="*/ 551 w 10306"/>
              <a:gd name="connsiteY2" fmla="*/ 2096 h 10467"/>
              <a:gd name="connsiteX3" fmla="*/ 763 w 10306"/>
              <a:gd name="connsiteY3" fmla="*/ 331 h 10467"/>
              <a:gd name="connsiteX4" fmla="*/ 4648 w 10306"/>
              <a:gd name="connsiteY4" fmla="*/ 42 h 10467"/>
              <a:gd name="connsiteX5" fmla="*/ 7309 w 10306"/>
              <a:gd name="connsiteY5" fmla="*/ 128 h 10467"/>
              <a:gd name="connsiteX6" fmla="*/ 10306 w 10306"/>
              <a:gd name="connsiteY6" fmla="*/ 433 h 10467"/>
              <a:gd name="connsiteX7" fmla="*/ 10000 w 10306"/>
              <a:gd name="connsiteY7" fmla="*/ 10467 h 10467"/>
              <a:gd name="connsiteX8" fmla="*/ 184 w 10306"/>
              <a:gd name="connsiteY8" fmla="*/ 10467 h 10467"/>
              <a:gd name="connsiteX0" fmla="*/ 184 w 10306"/>
              <a:gd name="connsiteY0" fmla="*/ 10659 h 10659"/>
              <a:gd name="connsiteX1" fmla="*/ 0 w 10306"/>
              <a:gd name="connsiteY1" fmla="*/ 5837 h 10659"/>
              <a:gd name="connsiteX2" fmla="*/ 551 w 10306"/>
              <a:gd name="connsiteY2" fmla="*/ 2288 h 10659"/>
              <a:gd name="connsiteX3" fmla="*/ 763 w 10306"/>
              <a:gd name="connsiteY3" fmla="*/ 523 h 10659"/>
              <a:gd name="connsiteX4" fmla="*/ 6055 w 10306"/>
              <a:gd name="connsiteY4" fmla="*/ 30 h 10659"/>
              <a:gd name="connsiteX5" fmla="*/ 7309 w 10306"/>
              <a:gd name="connsiteY5" fmla="*/ 320 h 10659"/>
              <a:gd name="connsiteX6" fmla="*/ 10306 w 10306"/>
              <a:gd name="connsiteY6" fmla="*/ 625 h 10659"/>
              <a:gd name="connsiteX7" fmla="*/ 10000 w 10306"/>
              <a:gd name="connsiteY7" fmla="*/ 10659 h 10659"/>
              <a:gd name="connsiteX8" fmla="*/ 184 w 10306"/>
              <a:gd name="connsiteY8" fmla="*/ 10659 h 10659"/>
              <a:gd name="connsiteX0" fmla="*/ 184 w 10306"/>
              <a:gd name="connsiteY0" fmla="*/ 10629 h 10629"/>
              <a:gd name="connsiteX1" fmla="*/ 0 w 10306"/>
              <a:gd name="connsiteY1" fmla="*/ 5807 h 10629"/>
              <a:gd name="connsiteX2" fmla="*/ 551 w 10306"/>
              <a:gd name="connsiteY2" fmla="*/ 2258 h 10629"/>
              <a:gd name="connsiteX3" fmla="*/ 763 w 10306"/>
              <a:gd name="connsiteY3" fmla="*/ 493 h 10629"/>
              <a:gd name="connsiteX4" fmla="*/ 6055 w 10306"/>
              <a:gd name="connsiteY4" fmla="*/ 0 h 10629"/>
              <a:gd name="connsiteX5" fmla="*/ 7309 w 10306"/>
              <a:gd name="connsiteY5" fmla="*/ 290 h 10629"/>
              <a:gd name="connsiteX6" fmla="*/ 10306 w 10306"/>
              <a:gd name="connsiteY6" fmla="*/ 595 h 10629"/>
              <a:gd name="connsiteX7" fmla="*/ 10000 w 10306"/>
              <a:gd name="connsiteY7" fmla="*/ 10629 h 10629"/>
              <a:gd name="connsiteX8" fmla="*/ 184 w 10306"/>
              <a:gd name="connsiteY8" fmla="*/ 10629 h 10629"/>
              <a:gd name="connsiteX0" fmla="*/ 184 w 10306"/>
              <a:gd name="connsiteY0" fmla="*/ 10397 h 10397"/>
              <a:gd name="connsiteX1" fmla="*/ 0 w 10306"/>
              <a:gd name="connsiteY1" fmla="*/ 5575 h 10397"/>
              <a:gd name="connsiteX2" fmla="*/ 551 w 10306"/>
              <a:gd name="connsiteY2" fmla="*/ 2026 h 10397"/>
              <a:gd name="connsiteX3" fmla="*/ 763 w 10306"/>
              <a:gd name="connsiteY3" fmla="*/ 261 h 10397"/>
              <a:gd name="connsiteX4" fmla="*/ 5683 w 10306"/>
              <a:gd name="connsiteY4" fmla="*/ 0 h 10397"/>
              <a:gd name="connsiteX5" fmla="*/ 7309 w 10306"/>
              <a:gd name="connsiteY5" fmla="*/ 58 h 10397"/>
              <a:gd name="connsiteX6" fmla="*/ 10306 w 10306"/>
              <a:gd name="connsiteY6" fmla="*/ 363 h 10397"/>
              <a:gd name="connsiteX7" fmla="*/ 10000 w 10306"/>
              <a:gd name="connsiteY7" fmla="*/ 10397 h 10397"/>
              <a:gd name="connsiteX8" fmla="*/ 184 w 10306"/>
              <a:gd name="connsiteY8" fmla="*/ 10397 h 10397"/>
              <a:gd name="connsiteX0" fmla="*/ 184 w 10306"/>
              <a:gd name="connsiteY0" fmla="*/ 10397 h 10397"/>
              <a:gd name="connsiteX1" fmla="*/ 0 w 10306"/>
              <a:gd name="connsiteY1" fmla="*/ 5575 h 10397"/>
              <a:gd name="connsiteX2" fmla="*/ 551 w 10306"/>
              <a:gd name="connsiteY2" fmla="*/ 2026 h 10397"/>
              <a:gd name="connsiteX3" fmla="*/ 763 w 10306"/>
              <a:gd name="connsiteY3" fmla="*/ 261 h 10397"/>
              <a:gd name="connsiteX4" fmla="*/ 5683 w 10306"/>
              <a:gd name="connsiteY4" fmla="*/ 0 h 10397"/>
              <a:gd name="connsiteX5" fmla="*/ 7309 w 10306"/>
              <a:gd name="connsiteY5" fmla="*/ 58 h 10397"/>
              <a:gd name="connsiteX6" fmla="*/ 10306 w 10306"/>
              <a:gd name="connsiteY6" fmla="*/ 363 h 10397"/>
              <a:gd name="connsiteX7" fmla="*/ 10000 w 10306"/>
              <a:gd name="connsiteY7" fmla="*/ 10397 h 10397"/>
              <a:gd name="connsiteX8" fmla="*/ 184 w 10306"/>
              <a:gd name="connsiteY8" fmla="*/ 10397 h 10397"/>
              <a:gd name="connsiteX0" fmla="*/ 184 w 10306"/>
              <a:gd name="connsiteY0" fmla="*/ 10397 h 10397"/>
              <a:gd name="connsiteX1" fmla="*/ 0 w 10306"/>
              <a:gd name="connsiteY1" fmla="*/ 5575 h 10397"/>
              <a:gd name="connsiteX2" fmla="*/ 551 w 10306"/>
              <a:gd name="connsiteY2" fmla="*/ 2026 h 10397"/>
              <a:gd name="connsiteX3" fmla="*/ 763 w 10306"/>
              <a:gd name="connsiteY3" fmla="*/ 261 h 10397"/>
              <a:gd name="connsiteX4" fmla="*/ 5683 w 10306"/>
              <a:gd name="connsiteY4" fmla="*/ 0 h 10397"/>
              <a:gd name="connsiteX5" fmla="*/ 8192 w 10306"/>
              <a:gd name="connsiteY5" fmla="*/ 135 h 10397"/>
              <a:gd name="connsiteX6" fmla="*/ 10306 w 10306"/>
              <a:gd name="connsiteY6" fmla="*/ 363 h 10397"/>
              <a:gd name="connsiteX7" fmla="*/ 10000 w 10306"/>
              <a:gd name="connsiteY7" fmla="*/ 10397 h 10397"/>
              <a:gd name="connsiteX8" fmla="*/ 184 w 10306"/>
              <a:gd name="connsiteY8" fmla="*/ 10397 h 10397"/>
              <a:gd name="connsiteX0" fmla="*/ 184 w 10306"/>
              <a:gd name="connsiteY0" fmla="*/ 10443 h 10443"/>
              <a:gd name="connsiteX1" fmla="*/ 0 w 10306"/>
              <a:gd name="connsiteY1" fmla="*/ 5621 h 10443"/>
              <a:gd name="connsiteX2" fmla="*/ 551 w 10306"/>
              <a:gd name="connsiteY2" fmla="*/ 2072 h 10443"/>
              <a:gd name="connsiteX3" fmla="*/ 763 w 10306"/>
              <a:gd name="connsiteY3" fmla="*/ 307 h 10443"/>
              <a:gd name="connsiteX4" fmla="*/ 5683 w 10306"/>
              <a:gd name="connsiteY4" fmla="*/ 46 h 10443"/>
              <a:gd name="connsiteX5" fmla="*/ 8285 w 10306"/>
              <a:gd name="connsiteY5" fmla="*/ 0 h 10443"/>
              <a:gd name="connsiteX6" fmla="*/ 10306 w 10306"/>
              <a:gd name="connsiteY6" fmla="*/ 409 h 10443"/>
              <a:gd name="connsiteX7" fmla="*/ 10000 w 10306"/>
              <a:gd name="connsiteY7" fmla="*/ 10443 h 10443"/>
              <a:gd name="connsiteX8" fmla="*/ 184 w 10306"/>
              <a:gd name="connsiteY8" fmla="*/ 10443 h 10443"/>
              <a:gd name="connsiteX0" fmla="*/ 184 w 10050"/>
              <a:gd name="connsiteY0" fmla="*/ 10443 h 10443"/>
              <a:gd name="connsiteX1" fmla="*/ 0 w 10050"/>
              <a:gd name="connsiteY1" fmla="*/ 5621 h 10443"/>
              <a:gd name="connsiteX2" fmla="*/ 551 w 10050"/>
              <a:gd name="connsiteY2" fmla="*/ 2072 h 10443"/>
              <a:gd name="connsiteX3" fmla="*/ 763 w 10050"/>
              <a:gd name="connsiteY3" fmla="*/ 307 h 10443"/>
              <a:gd name="connsiteX4" fmla="*/ 5683 w 10050"/>
              <a:gd name="connsiteY4" fmla="*/ 46 h 10443"/>
              <a:gd name="connsiteX5" fmla="*/ 8285 w 10050"/>
              <a:gd name="connsiteY5" fmla="*/ 0 h 10443"/>
              <a:gd name="connsiteX6" fmla="*/ 9981 w 10050"/>
              <a:gd name="connsiteY6" fmla="*/ 332 h 10443"/>
              <a:gd name="connsiteX7" fmla="*/ 10000 w 10050"/>
              <a:gd name="connsiteY7" fmla="*/ 10443 h 10443"/>
              <a:gd name="connsiteX8" fmla="*/ 184 w 10050"/>
              <a:gd name="connsiteY8" fmla="*/ 10443 h 10443"/>
              <a:gd name="connsiteX0" fmla="*/ 184 w 10000"/>
              <a:gd name="connsiteY0" fmla="*/ 12172 h 12172"/>
              <a:gd name="connsiteX1" fmla="*/ 0 w 10000"/>
              <a:gd name="connsiteY1" fmla="*/ 7350 h 12172"/>
              <a:gd name="connsiteX2" fmla="*/ 551 w 10000"/>
              <a:gd name="connsiteY2" fmla="*/ 3801 h 12172"/>
              <a:gd name="connsiteX3" fmla="*/ 763 w 10000"/>
              <a:gd name="connsiteY3" fmla="*/ 2036 h 12172"/>
              <a:gd name="connsiteX4" fmla="*/ 5683 w 10000"/>
              <a:gd name="connsiteY4" fmla="*/ 1775 h 12172"/>
              <a:gd name="connsiteX5" fmla="*/ 6147 w 10000"/>
              <a:gd name="connsiteY5" fmla="*/ 0 h 12172"/>
              <a:gd name="connsiteX6" fmla="*/ 9981 w 10000"/>
              <a:gd name="connsiteY6" fmla="*/ 2061 h 12172"/>
              <a:gd name="connsiteX7" fmla="*/ 10000 w 10000"/>
              <a:gd name="connsiteY7" fmla="*/ 12172 h 12172"/>
              <a:gd name="connsiteX8" fmla="*/ 184 w 10000"/>
              <a:gd name="connsiteY8" fmla="*/ 12172 h 12172"/>
              <a:gd name="connsiteX0" fmla="*/ 184 w 10000"/>
              <a:gd name="connsiteY0" fmla="*/ 12172 h 12172"/>
              <a:gd name="connsiteX1" fmla="*/ 0 w 10000"/>
              <a:gd name="connsiteY1" fmla="*/ 7350 h 12172"/>
              <a:gd name="connsiteX2" fmla="*/ 551 w 10000"/>
              <a:gd name="connsiteY2" fmla="*/ 3801 h 12172"/>
              <a:gd name="connsiteX3" fmla="*/ 763 w 10000"/>
              <a:gd name="connsiteY3" fmla="*/ 2036 h 12172"/>
              <a:gd name="connsiteX4" fmla="*/ 3033 w 10000"/>
              <a:gd name="connsiteY4" fmla="*/ 381 h 12172"/>
              <a:gd name="connsiteX5" fmla="*/ 6147 w 10000"/>
              <a:gd name="connsiteY5" fmla="*/ 0 h 12172"/>
              <a:gd name="connsiteX6" fmla="*/ 9981 w 10000"/>
              <a:gd name="connsiteY6" fmla="*/ 2061 h 12172"/>
              <a:gd name="connsiteX7" fmla="*/ 10000 w 10000"/>
              <a:gd name="connsiteY7" fmla="*/ 12172 h 12172"/>
              <a:gd name="connsiteX8" fmla="*/ 184 w 10000"/>
              <a:gd name="connsiteY8" fmla="*/ 12172 h 12172"/>
              <a:gd name="connsiteX0" fmla="*/ 184 w 10000"/>
              <a:gd name="connsiteY0" fmla="*/ 12172 h 12172"/>
              <a:gd name="connsiteX1" fmla="*/ 0 w 10000"/>
              <a:gd name="connsiteY1" fmla="*/ 7350 h 12172"/>
              <a:gd name="connsiteX2" fmla="*/ 551 w 10000"/>
              <a:gd name="connsiteY2" fmla="*/ 3801 h 12172"/>
              <a:gd name="connsiteX3" fmla="*/ 763 w 10000"/>
              <a:gd name="connsiteY3" fmla="*/ 2036 h 12172"/>
              <a:gd name="connsiteX4" fmla="*/ 3033 w 10000"/>
              <a:gd name="connsiteY4" fmla="*/ 381 h 12172"/>
              <a:gd name="connsiteX5" fmla="*/ 6147 w 10000"/>
              <a:gd name="connsiteY5" fmla="*/ 0 h 12172"/>
              <a:gd name="connsiteX6" fmla="*/ 9981 w 10000"/>
              <a:gd name="connsiteY6" fmla="*/ 2061 h 12172"/>
              <a:gd name="connsiteX7" fmla="*/ 10000 w 10000"/>
              <a:gd name="connsiteY7" fmla="*/ 12172 h 12172"/>
              <a:gd name="connsiteX8" fmla="*/ 184 w 10000"/>
              <a:gd name="connsiteY8" fmla="*/ 12172 h 12172"/>
              <a:gd name="connsiteX0" fmla="*/ 184 w 10000"/>
              <a:gd name="connsiteY0" fmla="*/ 12172 h 12172"/>
              <a:gd name="connsiteX1" fmla="*/ 0 w 10000"/>
              <a:gd name="connsiteY1" fmla="*/ 7350 h 12172"/>
              <a:gd name="connsiteX2" fmla="*/ 551 w 10000"/>
              <a:gd name="connsiteY2" fmla="*/ 3801 h 12172"/>
              <a:gd name="connsiteX3" fmla="*/ 763 w 10000"/>
              <a:gd name="connsiteY3" fmla="*/ 2036 h 12172"/>
              <a:gd name="connsiteX4" fmla="*/ 3033 w 10000"/>
              <a:gd name="connsiteY4" fmla="*/ 381 h 12172"/>
              <a:gd name="connsiteX5" fmla="*/ 6147 w 10000"/>
              <a:gd name="connsiteY5" fmla="*/ 0 h 12172"/>
              <a:gd name="connsiteX6" fmla="*/ 9981 w 10000"/>
              <a:gd name="connsiteY6" fmla="*/ 2061 h 12172"/>
              <a:gd name="connsiteX7" fmla="*/ 10000 w 10000"/>
              <a:gd name="connsiteY7" fmla="*/ 12172 h 12172"/>
              <a:gd name="connsiteX8" fmla="*/ 184 w 10000"/>
              <a:gd name="connsiteY8" fmla="*/ 12172 h 12172"/>
              <a:gd name="connsiteX0" fmla="*/ 633 w 10449"/>
              <a:gd name="connsiteY0" fmla="*/ 12172 h 12172"/>
              <a:gd name="connsiteX1" fmla="*/ 1000 w 10449"/>
              <a:gd name="connsiteY1" fmla="*/ 3801 h 12172"/>
              <a:gd name="connsiteX2" fmla="*/ 1212 w 10449"/>
              <a:gd name="connsiteY2" fmla="*/ 2036 h 12172"/>
              <a:gd name="connsiteX3" fmla="*/ 3482 w 10449"/>
              <a:gd name="connsiteY3" fmla="*/ 381 h 12172"/>
              <a:gd name="connsiteX4" fmla="*/ 6596 w 10449"/>
              <a:gd name="connsiteY4" fmla="*/ 0 h 12172"/>
              <a:gd name="connsiteX5" fmla="*/ 10430 w 10449"/>
              <a:gd name="connsiteY5" fmla="*/ 2061 h 12172"/>
              <a:gd name="connsiteX6" fmla="*/ 10449 w 10449"/>
              <a:gd name="connsiteY6" fmla="*/ 12172 h 12172"/>
              <a:gd name="connsiteX7" fmla="*/ 633 w 10449"/>
              <a:gd name="connsiteY7" fmla="*/ 12172 h 12172"/>
              <a:gd name="connsiteX0" fmla="*/ 698 w 10514"/>
              <a:gd name="connsiteY0" fmla="*/ 12172 h 12172"/>
              <a:gd name="connsiteX1" fmla="*/ 786 w 10514"/>
              <a:gd name="connsiteY1" fmla="*/ 9659 h 12172"/>
              <a:gd name="connsiteX2" fmla="*/ 1277 w 10514"/>
              <a:gd name="connsiteY2" fmla="*/ 2036 h 12172"/>
              <a:gd name="connsiteX3" fmla="*/ 3547 w 10514"/>
              <a:gd name="connsiteY3" fmla="*/ 381 h 12172"/>
              <a:gd name="connsiteX4" fmla="*/ 6661 w 10514"/>
              <a:gd name="connsiteY4" fmla="*/ 0 h 12172"/>
              <a:gd name="connsiteX5" fmla="*/ 10495 w 10514"/>
              <a:gd name="connsiteY5" fmla="*/ 2061 h 12172"/>
              <a:gd name="connsiteX6" fmla="*/ 10514 w 10514"/>
              <a:gd name="connsiteY6" fmla="*/ 12172 h 12172"/>
              <a:gd name="connsiteX7" fmla="*/ 698 w 10514"/>
              <a:gd name="connsiteY7" fmla="*/ 12172 h 1217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10495 w 10514"/>
              <a:gd name="connsiteY5" fmla="*/ 1711 h 11822"/>
              <a:gd name="connsiteX6" fmla="*/ 10514 w 10514"/>
              <a:gd name="connsiteY6" fmla="*/ 11822 h 11822"/>
              <a:gd name="connsiteX7" fmla="*/ 698 w 10514"/>
              <a:gd name="connsiteY7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9593 w 10514"/>
              <a:gd name="connsiteY5" fmla="*/ 110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7920 w 10514"/>
              <a:gd name="connsiteY5" fmla="*/ 79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7920 w 10514"/>
              <a:gd name="connsiteY5" fmla="*/ 79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7920 w 10514"/>
              <a:gd name="connsiteY5" fmla="*/ 79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7920 w 10514"/>
              <a:gd name="connsiteY5" fmla="*/ 48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7920 w 10514"/>
              <a:gd name="connsiteY5" fmla="*/ 48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22 h 11822"/>
              <a:gd name="connsiteX1" fmla="*/ 786 w 10514"/>
              <a:gd name="connsiteY1" fmla="*/ 9309 h 11822"/>
              <a:gd name="connsiteX2" fmla="*/ 1277 w 10514"/>
              <a:gd name="connsiteY2" fmla="*/ 1686 h 11822"/>
              <a:gd name="connsiteX3" fmla="*/ 3547 w 10514"/>
              <a:gd name="connsiteY3" fmla="*/ 31 h 11822"/>
              <a:gd name="connsiteX4" fmla="*/ 6661 w 10514"/>
              <a:gd name="connsiteY4" fmla="*/ 708 h 11822"/>
              <a:gd name="connsiteX5" fmla="*/ 7920 w 10514"/>
              <a:gd name="connsiteY5" fmla="*/ 484 h 11822"/>
              <a:gd name="connsiteX6" fmla="*/ 10495 w 10514"/>
              <a:gd name="connsiteY6" fmla="*/ 1711 h 11822"/>
              <a:gd name="connsiteX7" fmla="*/ 10514 w 10514"/>
              <a:gd name="connsiteY7" fmla="*/ 11822 h 11822"/>
              <a:gd name="connsiteX8" fmla="*/ 698 w 10514"/>
              <a:gd name="connsiteY8" fmla="*/ 11822 h 11822"/>
              <a:gd name="connsiteX0" fmla="*/ 698 w 10514"/>
              <a:gd name="connsiteY0" fmla="*/ 11846 h 11846"/>
              <a:gd name="connsiteX1" fmla="*/ 786 w 10514"/>
              <a:gd name="connsiteY1" fmla="*/ 9333 h 11846"/>
              <a:gd name="connsiteX2" fmla="*/ 1277 w 10514"/>
              <a:gd name="connsiteY2" fmla="*/ 1710 h 11846"/>
              <a:gd name="connsiteX3" fmla="*/ 3547 w 10514"/>
              <a:gd name="connsiteY3" fmla="*/ 55 h 11846"/>
              <a:gd name="connsiteX4" fmla="*/ 5545 w 10514"/>
              <a:gd name="connsiteY4" fmla="*/ 190 h 11846"/>
              <a:gd name="connsiteX5" fmla="*/ 7920 w 10514"/>
              <a:gd name="connsiteY5" fmla="*/ 508 h 11846"/>
              <a:gd name="connsiteX6" fmla="*/ 10495 w 10514"/>
              <a:gd name="connsiteY6" fmla="*/ 1735 h 11846"/>
              <a:gd name="connsiteX7" fmla="*/ 10514 w 10514"/>
              <a:gd name="connsiteY7" fmla="*/ 11846 h 11846"/>
              <a:gd name="connsiteX8" fmla="*/ 698 w 10514"/>
              <a:gd name="connsiteY8" fmla="*/ 11846 h 11846"/>
              <a:gd name="connsiteX0" fmla="*/ 698 w 10514"/>
              <a:gd name="connsiteY0" fmla="*/ 11656 h 11656"/>
              <a:gd name="connsiteX1" fmla="*/ 786 w 10514"/>
              <a:gd name="connsiteY1" fmla="*/ 9143 h 11656"/>
              <a:gd name="connsiteX2" fmla="*/ 1277 w 10514"/>
              <a:gd name="connsiteY2" fmla="*/ 1520 h 11656"/>
              <a:gd name="connsiteX3" fmla="*/ 3501 w 10514"/>
              <a:gd name="connsiteY3" fmla="*/ 304 h 11656"/>
              <a:gd name="connsiteX4" fmla="*/ 5545 w 10514"/>
              <a:gd name="connsiteY4" fmla="*/ 0 h 11656"/>
              <a:gd name="connsiteX5" fmla="*/ 7920 w 10514"/>
              <a:gd name="connsiteY5" fmla="*/ 318 h 11656"/>
              <a:gd name="connsiteX6" fmla="*/ 10495 w 10514"/>
              <a:gd name="connsiteY6" fmla="*/ 1545 h 11656"/>
              <a:gd name="connsiteX7" fmla="*/ 10514 w 10514"/>
              <a:gd name="connsiteY7" fmla="*/ 11656 h 11656"/>
              <a:gd name="connsiteX8" fmla="*/ 698 w 10514"/>
              <a:gd name="connsiteY8" fmla="*/ 11656 h 11656"/>
              <a:gd name="connsiteX0" fmla="*/ 698 w 10514"/>
              <a:gd name="connsiteY0" fmla="*/ 11656 h 11656"/>
              <a:gd name="connsiteX1" fmla="*/ 786 w 10514"/>
              <a:gd name="connsiteY1" fmla="*/ 9143 h 11656"/>
              <a:gd name="connsiteX2" fmla="*/ 1277 w 10514"/>
              <a:gd name="connsiteY2" fmla="*/ 1520 h 11656"/>
              <a:gd name="connsiteX3" fmla="*/ 3501 w 10514"/>
              <a:gd name="connsiteY3" fmla="*/ 304 h 11656"/>
              <a:gd name="connsiteX4" fmla="*/ 5545 w 10514"/>
              <a:gd name="connsiteY4" fmla="*/ 0 h 11656"/>
              <a:gd name="connsiteX5" fmla="*/ 7920 w 10514"/>
              <a:gd name="connsiteY5" fmla="*/ 318 h 11656"/>
              <a:gd name="connsiteX6" fmla="*/ 10495 w 10514"/>
              <a:gd name="connsiteY6" fmla="*/ 1545 h 11656"/>
              <a:gd name="connsiteX7" fmla="*/ 10514 w 10514"/>
              <a:gd name="connsiteY7" fmla="*/ 11656 h 11656"/>
              <a:gd name="connsiteX8" fmla="*/ 698 w 10514"/>
              <a:gd name="connsiteY8" fmla="*/ 11656 h 11656"/>
              <a:gd name="connsiteX0" fmla="*/ 642 w 10458"/>
              <a:gd name="connsiteY0" fmla="*/ 11656 h 11656"/>
              <a:gd name="connsiteX1" fmla="*/ 730 w 10458"/>
              <a:gd name="connsiteY1" fmla="*/ 9143 h 11656"/>
              <a:gd name="connsiteX2" fmla="*/ 1221 w 10458"/>
              <a:gd name="connsiteY2" fmla="*/ 1520 h 11656"/>
              <a:gd name="connsiteX3" fmla="*/ 3445 w 10458"/>
              <a:gd name="connsiteY3" fmla="*/ 304 h 11656"/>
              <a:gd name="connsiteX4" fmla="*/ 5489 w 10458"/>
              <a:gd name="connsiteY4" fmla="*/ 0 h 11656"/>
              <a:gd name="connsiteX5" fmla="*/ 7864 w 10458"/>
              <a:gd name="connsiteY5" fmla="*/ 318 h 11656"/>
              <a:gd name="connsiteX6" fmla="*/ 10439 w 10458"/>
              <a:gd name="connsiteY6" fmla="*/ 1545 h 11656"/>
              <a:gd name="connsiteX7" fmla="*/ 10458 w 10458"/>
              <a:gd name="connsiteY7" fmla="*/ 11656 h 11656"/>
              <a:gd name="connsiteX8" fmla="*/ 642 w 10458"/>
              <a:gd name="connsiteY8" fmla="*/ 11656 h 11656"/>
              <a:gd name="connsiteX0" fmla="*/ 4 w 9820"/>
              <a:gd name="connsiteY0" fmla="*/ 11656 h 11656"/>
              <a:gd name="connsiteX1" fmla="*/ 92 w 9820"/>
              <a:gd name="connsiteY1" fmla="*/ 9143 h 11656"/>
              <a:gd name="connsiteX2" fmla="*/ 583 w 9820"/>
              <a:gd name="connsiteY2" fmla="*/ 1520 h 11656"/>
              <a:gd name="connsiteX3" fmla="*/ 2807 w 9820"/>
              <a:gd name="connsiteY3" fmla="*/ 304 h 11656"/>
              <a:gd name="connsiteX4" fmla="*/ 4851 w 9820"/>
              <a:gd name="connsiteY4" fmla="*/ 0 h 11656"/>
              <a:gd name="connsiteX5" fmla="*/ 7226 w 9820"/>
              <a:gd name="connsiteY5" fmla="*/ 318 h 11656"/>
              <a:gd name="connsiteX6" fmla="*/ 9801 w 9820"/>
              <a:gd name="connsiteY6" fmla="*/ 1545 h 11656"/>
              <a:gd name="connsiteX7" fmla="*/ 9820 w 9820"/>
              <a:gd name="connsiteY7" fmla="*/ 11656 h 11656"/>
              <a:gd name="connsiteX8" fmla="*/ 4 w 9820"/>
              <a:gd name="connsiteY8" fmla="*/ 11656 h 11656"/>
              <a:gd name="connsiteX0" fmla="*/ 4 w 10000"/>
              <a:gd name="connsiteY0" fmla="*/ 10000 h 10000"/>
              <a:gd name="connsiteX1" fmla="*/ 94 w 10000"/>
              <a:gd name="connsiteY1" fmla="*/ 7844 h 10000"/>
              <a:gd name="connsiteX2" fmla="*/ 594 w 10000"/>
              <a:gd name="connsiteY2" fmla="*/ 1304 h 10000"/>
              <a:gd name="connsiteX3" fmla="*/ 2858 w 10000"/>
              <a:gd name="connsiteY3" fmla="*/ 261 h 10000"/>
              <a:gd name="connsiteX4" fmla="*/ 4940 w 10000"/>
              <a:gd name="connsiteY4" fmla="*/ 0 h 10000"/>
              <a:gd name="connsiteX5" fmla="*/ 7358 w 10000"/>
              <a:gd name="connsiteY5" fmla="*/ 273 h 10000"/>
              <a:gd name="connsiteX6" fmla="*/ 9981 w 10000"/>
              <a:gd name="connsiteY6" fmla="*/ 1325 h 10000"/>
              <a:gd name="connsiteX7" fmla="*/ 10000 w 10000"/>
              <a:gd name="connsiteY7" fmla="*/ 10000 h 10000"/>
              <a:gd name="connsiteX8" fmla="*/ 4 w 10000"/>
              <a:gd name="connsiteY8" fmla="*/ 10000 h 10000"/>
              <a:gd name="connsiteX0" fmla="*/ 4 w 10000"/>
              <a:gd name="connsiteY0" fmla="*/ 10000 h 10000"/>
              <a:gd name="connsiteX1" fmla="*/ 94 w 10000"/>
              <a:gd name="connsiteY1" fmla="*/ 7844 h 10000"/>
              <a:gd name="connsiteX2" fmla="*/ 594 w 10000"/>
              <a:gd name="connsiteY2" fmla="*/ 1304 h 10000"/>
              <a:gd name="connsiteX3" fmla="*/ 2858 w 10000"/>
              <a:gd name="connsiteY3" fmla="*/ 261 h 10000"/>
              <a:gd name="connsiteX4" fmla="*/ 4940 w 10000"/>
              <a:gd name="connsiteY4" fmla="*/ 0 h 10000"/>
              <a:gd name="connsiteX5" fmla="*/ 7358 w 10000"/>
              <a:gd name="connsiteY5" fmla="*/ 273 h 10000"/>
              <a:gd name="connsiteX6" fmla="*/ 9981 w 10000"/>
              <a:gd name="connsiteY6" fmla="*/ 1325 h 10000"/>
              <a:gd name="connsiteX7" fmla="*/ 10000 w 10000"/>
              <a:gd name="connsiteY7" fmla="*/ 10000 h 10000"/>
              <a:gd name="connsiteX8" fmla="*/ 4 w 10000"/>
              <a:gd name="connsiteY8" fmla="*/ 10000 h 10000"/>
              <a:gd name="connsiteX0" fmla="*/ 4 w 10000"/>
              <a:gd name="connsiteY0" fmla="*/ 10000 h 10000"/>
              <a:gd name="connsiteX1" fmla="*/ 94 w 10000"/>
              <a:gd name="connsiteY1" fmla="*/ 7844 h 10000"/>
              <a:gd name="connsiteX2" fmla="*/ 594 w 10000"/>
              <a:gd name="connsiteY2" fmla="*/ 1304 h 10000"/>
              <a:gd name="connsiteX3" fmla="*/ 2858 w 10000"/>
              <a:gd name="connsiteY3" fmla="*/ 261 h 10000"/>
              <a:gd name="connsiteX4" fmla="*/ 4940 w 10000"/>
              <a:gd name="connsiteY4" fmla="*/ 0 h 10000"/>
              <a:gd name="connsiteX5" fmla="*/ 7358 w 10000"/>
              <a:gd name="connsiteY5" fmla="*/ 273 h 10000"/>
              <a:gd name="connsiteX6" fmla="*/ 9981 w 10000"/>
              <a:gd name="connsiteY6" fmla="*/ 1192 h 10000"/>
              <a:gd name="connsiteX7" fmla="*/ 10000 w 10000"/>
              <a:gd name="connsiteY7" fmla="*/ 10000 h 10000"/>
              <a:gd name="connsiteX8" fmla="*/ 4 w 10000"/>
              <a:gd name="connsiteY8" fmla="*/ 10000 h 10000"/>
              <a:gd name="connsiteX0" fmla="*/ 4 w 10008"/>
              <a:gd name="connsiteY0" fmla="*/ 10000 h 10000"/>
              <a:gd name="connsiteX1" fmla="*/ 94 w 10008"/>
              <a:gd name="connsiteY1" fmla="*/ 7844 h 10000"/>
              <a:gd name="connsiteX2" fmla="*/ 594 w 10008"/>
              <a:gd name="connsiteY2" fmla="*/ 1304 h 10000"/>
              <a:gd name="connsiteX3" fmla="*/ 2858 w 10008"/>
              <a:gd name="connsiteY3" fmla="*/ 261 h 10000"/>
              <a:gd name="connsiteX4" fmla="*/ 4940 w 10008"/>
              <a:gd name="connsiteY4" fmla="*/ 0 h 10000"/>
              <a:gd name="connsiteX5" fmla="*/ 7358 w 10008"/>
              <a:gd name="connsiteY5" fmla="*/ 273 h 10000"/>
              <a:gd name="connsiteX6" fmla="*/ 9981 w 10008"/>
              <a:gd name="connsiteY6" fmla="*/ 1192 h 10000"/>
              <a:gd name="connsiteX7" fmla="*/ 10000 w 10008"/>
              <a:gd name="connsiteY7" fmla="*/ 10000 h 10000"/>
              <a:gd name="connsiteX8" fmla="*/ 4 w 10008"/>
              <a:gd name="connsiteY8" fmla="*/ 10000 h 10000"/>
              <a:gd name="connsiteX0" fmla="*/ 4 w 10505"/>
              <a:gd name="connsiteY0" fmla="*/ 10000 h 10000"/>
              <a:gd name="connsiteX1" fmla="*/ 94 w 10505"/>
              <a:gd name="connsiteY1" fmla="*/ 7844 h 10000"/>
              <a:gd name="connsiteX2" fmla="*/ 594 w 10505"/>
              <a:gd name="connsiteY2" fmla="*/ 1304 h 10000"/>
              <a:gd name="connsiteX3" fmla="*/ 2858 w 10505"/>
              <a:gd name="connsiteY3" fmla="*/ 261 h 10000"/>
              <a:gd name="connsiteX4" fmla="*/ 4940 w 10505"/>
              <a:gd name="connsiteY4" fmla="*/ 0 h 10000"/>
              <a:gd name="connsiteX5" fmla="*/ 7358 w 10505"/>
              <a:gd name="connsiteY5" fmla="*/ 273 h 10000"/>
              <a:gd name="connsiteX6" fmla="*/ 10502 w 10505"/>
              <a:gd name="connsiteY6" fmla="*/ 1281 h 10000"/>
              <a:gd name="connsiteX7" fmla="*/ 10000 w 10505"/>
              <a:gd name="connsiteY7" fmla="*/ 10000 h 10000"/>
              <a:gd name="connsiteX8" fmla="*/ 4 w 10505"/>
              <a:gd name="connsiteY8" fmla="*/ 10000 h 10000"/>
              <a:gd name="connsiteX0" fmla="*/ 4 w 10505"/>
              <a:gd name="connsiteY0" fmla="*/ 9956 h 9956"/>
              <a:gd name="connsiteX1" fmla="*/ 94 w 10505"/>
              <a:gd name="connsiteY1" fmla="*/ 7800 h 9956"/>
              <a:gd name="connsiteX2" fmla="*/ 594 w 10505"/>
              <a:gd name="connsiteY2" fmla="*/ 1260 h 9956"/>
              <a:gd name="connsiteX3" fmla="*/ 2858 w 10505"/>
              <a:gd name="connsiteY3" fmla="*/ 217 h 9956"/>
              <a:gd name="connsiteX4" fmla="*/ 4940 w 10505"/>
              <a:gd name="connsiteY4" fmla="*/ 0 h 9956"/>
              <a:gd name="connsiteX5" fmla="*/ 7358 w 10505"/>
              <a:gd name="connsiteY5" fmla="*/ 229 h 9956"/>
              <a:gd name="connsiteX6" fmla="*/ 10502 w 10505"/>
              <a:gd name="connsiteY6" fmla="*/ 1237 h 9956"/>
              <a:gd name="connsiteX7" fmla="*/ 10000 w 10505"/>
              <a:gd name="connsiteY7" fmla="*/ 9956 h 9956"/>
              <a:gd name="connsiteX8" fmla="*/ 4 w 10505"/>
              <a:gd name="connsiteY8" fmla="*/ 9956 h 9956"/>
              <a:gd name="connsiteX0" fmla="*/ 4 w 10000"/>
              <a:gd name="connsiteY0" fmla="*/ 10000 h 10000"/>
              <a:gd name="connsiteX1" fmla="*/ 89 w 10000"/>
              <a:gd name="connsiteY1" fmla="*/ 7834 h 10000"/>
              <a:gd name="connsiteX2" fmla="*/ 565 w 10000"/>
              <a:gd name="connsiteY2" fmla="*/ 1266 h 10000"/>
              <a:gd name="connsiteX3" fmla="*/ 2721 w 10000"/>
              <a:gd name="connsiteY3" fmla="*/ 218 h 10000"/>
              <a:gd name="connsiteX4" fmla="*/ 4703 w 10000"/>
              <a:gd name="connsiteY4" fmla="*/ 0 h 10000"/>
              <a:gd name="connsiteX5" fmla="*/ 7004 w 10000"/>
              <a:gd name="connsiteY5" fmla="*/ 230 h 10000"/>
              <a:gd name="connsiteX6" fmla="*/ 9997 w 10000"/>
              <a:gd name="connsiteY6" fmla="*/ 1242 h 10000"/>
              <a:gd name="connsiteX7" fmla="*/ 9519 w 10000"/>
              <a:gd name="connsiteY7" fmla="*/ 10000 h 10000"/>
              <a:gd name="connsiteX8" fmla="*/ 4 w 10000"/>
              <a:gd name="connsiteY8" fmla="*/ 10000 h 10000"/>
              <a:gd name="connsiteX0" fmla="*/ 4 w 10000"/>
              <a:gd name="connsiteY0" fmla="*/ 10000 h 10000"/>
              <a:gd name="connsiteX1" fmla="*/ 89 w 10000"/>
              <a:gd name="connsiteY1" fmla="*/ 7834 h 10000"/>
              <a:gd name="connsiteX2" fmla="*/ 565 w 10000"/>
              <a:gd name="connsiteY2" fmla="*/ 1266 h 10000"/>
              <a:gd name="connsiteX3" fmla="*/ 2721 w 10000"/>
              <a:gd name="connsiteY3" fmla="*/ 218 h 10000"/>
              <a:gd name="connsiteX4" fmla="*/ 4703 w 10000"/>
              <a:gd name="connsiteY4" fmla="*/ 0 h 10000"/>
              <a:gd name="connsiteX5" fmla="*/ 7004 w 10000"/>
              <a:gd name="connsiteY5" fmla="*/ 230 h 10000"/>
              <a:gd name="connsiteX6" fmla="*/ 9997 w 10000"/>
              <a:gd name="connsiteY6" fmla="*/ 1242 h 10000"/>
              <a:gd name="connsiteX7" fmla="*/ 9519 w 10000"/>
              <a:gd name="connsiteY7" fmla="*/ 10000 h 10000"/>
              <a:gd name="connsiteX8" fmla="*/ 4 w 10000"/>
              <a:gd name="connsiteY8" fmla="*/ 10000 h 10000"/>
              <a:gd name="connsiteX0" fmla="*/ 4 w 10000"/>
              <a:gd name="connsiteY0" fmla="*/ 10000 h 10000"/>
              <a:gd name="connsiteX1" fmla="*/ 89 w 10000"/>
              <a:gd name="connsiteY1" fmla="*/ 7834 h 10000"/>
              <a:gd name="connsiteX2" fmla="*/ 565 w 10000"/>
              <a:gd name="connsiteY2" fmla="*/ 1266 h 10000"/>
              <a:gd name="connsiteX3" fmla="*/ 2721 w 10000"/>
              <a:gd name="connsiteY3" fmla="*/ 218 h 10000"/>
              <a:gd name="connsiteX4" fmla="*/ 4703 w 10000"/>
              <a:gd name="connsiteY4" fmla="*/ 0 h 10000"/>
              <a:gd name="connsiteX5" fmla="*/ 7004 w 10000"/>
              <a:gd name="connsiteY5" fmla="*/ 230 h 10000"/>
              <a:gd name="connsiteX6" fmla="*/ 9997 w 10000"/>
              <a:gd name="connsiteY6" fmla="*/ 1242 h 10000"/>
              <a:gd name="connsiteX7" fmla="*/ 9519 w 10000"/>
              <a:gd name="connsiteY7" fmla="*/ 10000 h 10000"/>
              <a:gd name="connsiteX8" fmla="*/ 4 w 10000"/>
              <a:gd name="connsiteY8" fmla="*/ 10000 h 10000"/>
              <a:gd name="connsiteX0" fmla="*/ 4 w 10000"/>
              <a:gd name="connsiteY0" fmla="*/ 10000 h 10000"/>
              <a:gd name="connsiteX1" fmla="*/ 89 w 10000"/>
              <a:gd name="connsiteY1" fmla="*/ 7834 h 10000"/>
              <a:gd name="connsiteX2" fmla="*/ 565 w 10000"/>
              <a:gd name="connsiteY2" fmla="*/ 1266 h 10000"/>
              <a:gd name="connsiteX3" fmla="*/ 2721 w 10000"/>
              <a:gd name="connsiteY3" fmla="*/ 218 h 10000"/>
              <a:gd name="connsiteX4" fmla="*/ 4703 w 10000"/>
              <a:gd name="connsiteY4" fmla="*/ 0 h 10000"/>
              <a:gd name="connsiteX5" fmla="*/ 7004 w 10000"/>
              <a:gd name="connsiteY5" fmla="*/ 230 h 10000"/>
              <a:gd name="connsiteX6" fmla="*/ 9997 w 10000"/>
              <a:gd name="connsiteY6" fmla="*/ 1242 h 10000"/>
              <a:gd name="connsiteX7" fmla="*/ 9519 w 10000"/>
              <a:gd name="connsiteY7" fmla="*/ 10000 h 10000"/>
              <a:gd name="connsiteX8" fmla="*/ 4 w 10000"/>
              <a:gd name="connsiteY8" fmla="*/ 10000 h 10000"/>
              <a:gd name="connsiteX0" fmla="*/ 4 w 10000"/>
              <a:gd name="connsiteY0" fmla="*/ 10000 h 10000"/>
              <a:gd name="connsiteX1" fmla="*/ 89 w 10000"/>
              <a:gd name="connsiteY1" fmla="*/ 7834 h 10000"/>
              <a:gd name="connsiteX2" fmla="*/ 565 w 10000"/>
              <a:gd name="connsiteY2" fmla="*/ 1266 h 10000"/>
              <a:gd name="connsiteX3" fmla="*/ 2721 w 10000"/>
              <a:gd name="connsiteY3" fmla="*/ 218 h 10000"/>
              <a:gd name="connsiteX4" fmla="*/ 4703 w 10000"/>
              <a:gd name="connsiteY4" fmla="*/ 0 h 10000"/>
              <a:gd name="connsiteX5" fmla="*/ 7004 w 10000"/>
              <a:gd name="connsiteY5" fmla="*/ 230 h 10000"/>
              <a:gd name="connsiteX6" fmla="*/ 9997 w 10000"/>
              <a:gd name="connsiteY6" fmla="*/ 1242 h 10000"/>
              <a:gd name="connsiteX7" fmla="*/ 9519 w 10000"/>
              <a:gd name="connsiteY7" fmla="*/ 10000 h 10000"/>
              <a:gd name="connsiteX8" fmla="*/ 4 w 10000"/>
              <a:gd name="connsiteY8" fmla="*/ 10000 h 10000"/>
              <a:gd name="connsiteX0" fmla="*/ 201 w 9911"/>
              <a:gd name="connsiteY0" fmla="*/ 10000 h 10000"/>
              <a:gd name="connsiteX1" fmla="*/ 0 w 9911"/>
              <a:gd name="connsiteY1" fmla="*/ 7834 h 10000"/>
              <a:gd name="connsiteX2" fmla="*/ 476 w 9911"/>
              <a:gd name="connsiteY2" fmla="*/ 1266 h 10000"/>
              <a:gd name="connsiteX3" fmla="*/ 2632 w 9911"/>
              <a:gd name="connsiteY3" fmla="*/ 218 h 10000"/>
              <a:gd name="connsiteX4" fmla="*/ 4614 w 9911"/>
              <a:gd name="connsiteY4" fmla="*/ 0 h 10000"/>
              <a:gd name="connsiteX5" fmla="*/ 6915 w 9911"/>
              <a:gd name="connsiteY5" fmla="*/ 230 h 10000"/>
              <a:gd name="connsiteX6" fmla="*/ 9908 w 9911"/>
              <a:gd name="connsiteY6" fmla="*/ 1242 h 10000"/>
              <a:gd name="connsiteX7" fmla="*/ 9430 w 9911"/>
              <a:gd name="connsiteY7" fmla="*/ 10000 h 10000"/>
              <a:gd name="connsiteX8" fmla="*/ 201 w 9911"/>
              <a:gd name="connsiteY8" fmla="*/ 10000 h 10000"/>
              <a:gd name="connsiteX0" fmla="*/ 3 w 9800"/>
              <a:gd name="connsiteY0" fmla="*/ 10000 h 10000"/>
              <a:gd name="connsiteX1" fmla="*/ 204 w 9800"/>
              <a:gd name="connsiteY1" fmla="*/ 7834 h 10000"/>
              <a:gd name="connsiteX2" fmla="*/ 280 w 9800"/>
              <a:gd name="connsiteY2" fmla="*/ 1266 h 10000"/>
              <a:gd name="connsiteX3" fmla="*/ 2456 w 9800"/>
              <a:gd name="connsiteY3" fmla="*/ 218 h 10000"/>
              <a:gd name="connsiteX4" fmla="*/ 4455 w 9800"/>
              <a:gd name="connsiteY4" fmla="*/ 0 h 10000"/>
              <a:gd name="connsiteX5" fmla="*/ 6777 w 9800"/>
              <a:gd name="connsiteY5" fmla="*/ 230 h 10000"/>
              <a:gd name="connsiteX6" fmla="*/ 9797 w 9800"/>
              <a:gd name="connsiteY6" fmla="*/ 1242 h 10000"/>
              <a:gd name="connsiteX7" fmla="*/ 9315 w 9800"/>
              <a:gd name="connsiteY7" fmla="*/ 10000 h 10000"/>
              <a:gd name="connsiteX8" fmla="*/ 3 w 9800"/>
              <a:gd name="connsiteY8" fmla="*/ 10000 h 10000"/>
              <a:gd name="connsiteX0" fmla="*/ 11 w 10008"/>
              <a:gd name="connsiteY0" fmla="*/ 10000 h 10000"/>
              <a:gd name="connsiteX1" fmla="*/ 216 w 10008"/>
              <a:gd name="connsiteY1" fmla="*/ 7834 h 10000"/>
              <a:gd name="connsiteX2" fmla="*/ 294 w 10008"/>
              <a:gd name="connsiteY2" fmla="*/ 1266 h 10000"/>
              <a:gd name="connsiteX3" fmla="*/ 2514 w 10008"/>
              <a:gd name="connsiteY3" fmla="*/ 218 h 10000"/>
              <a:gd name="connsiteX4" fmla="*/ 4554 w 10008"/>
              <a:gd name="connsiteY4" fmla="*/ 0 h 10000"/>
              <a:gd name="connsiteX5" fmla="*/ 6923 w 10008"/>
              <a:gd name="connsiteY5" fmla="*/ 230 h 10000"/>
              <a:gd name="connsiteX6" fmla="*/ 10005 w 10008"/>
              <a:gd name="connsiteY6" fmla="*/ 1242 h 10000"/>
              <a:gd name="connsiteX7" fmla="*/ 9513 w 10008"/>
              <a:gd name="connsiteY7" fmla="*/ 10000 h 10000"/>
              <a:gd name="connsiteX8" fmla="*/ 11 w 10008"/>
              <a:gd name="connsiteY8" fmla="*/ 10000 h 10000"/>
              <a:gd name="connsiteX0" fmla="*/ 11 w 10008"/>
              <a:gd name="connsiteY0" fmla="*/ 10000 h 10000"/>
              <a:gd name="connsiteX1" fmla="*/ 216 w 10008"/>
              <a:gd name="connsiteY1" fmla="*/ 7834 h 10000"/>
              <a:gd name="connsiteX2" fmla="*/ 294 w 10008"/>
              <a:gd name="connsiteY2" fmla="*/ 1266 h 10000"/>
              <a:gd name="connsiteX3" fmla="*/ 2514 w 10008"/>
              <a:gd name="connsiteY3" fmla="*/ 218 h 10000"/>
              <a:gd name="connsiteX4" fmla="*/ 4554 w 10008"/>
              <a:gd name="connsiteY4" fmla="*/ 0 h 10000"/>
              <a:gd name="connsiteX5" fmla="*/ 6923 w 10008"/>
              <a:gd name="connsiteY5" fmla="*/ 230 h 10000"/>
              <a:gd name="connsiteX6" fmla="*/ 10005 w 10008"/>
              <a:gd name="connsiteY6" fmla="*/ 1242 h 10000"/>
              <a:gd name="connsiteX7" fmla="*/ 9513 w 10008"/>
              <a:gd name="connsiteY7" fmla="*/ 10000 h 10000"/>
              <a:gd name="connsiteX8" fmla="*/ 11 w 10008"/>
              <a:gd name="connsiteY8" fmla="*/ 10000 h 10000"/>
              <a:gd name="connsiteX0" fmla="*/ 11 w 10008"/>
              <a:gd name="connsiteY0" fmla="*/ 10000 h 10000"/>
              <a:gd name="connsiteX1" fmla="*/ 216 w 10008"/>
              <a:gd name="connsiteY1" fmla="*/ 7834 h 10000"/>
              <a:gd name="connsiteX2" fmla="*/ 294 w 10008"/>
              <a:gd name="connsiteY2" fmla="*/ 1266 h 10000"/>
              <a:gd name="connsiteX3" fmla="*/ 2514 w 10008"/>
              <a:gd name="connsiteY3" fmla="*/ 218 h 10000"/>
              <a:gd name="connsiteX4" fmla="*/ 4554 w 10008"/>
              <a:gd name="connsiteY4" fmla="*/ 0 h 10000"/>
              <a:gd name="connsiteX5" fmla="*/ 6923 w 10008"/>
              <a:gd name="connsiteY5" fmla="*/ 230 h 10000"/>
              <a:gd name="connsiteX6" fmla="*/ 10005 w 10008"/>
              <a:gd name="connsiteY6" fmla="*/ 1242 h 10000"/>
              <a:gd name="connsiteX7" fmla="*/ 9513 w 10008"/>
              <a:gd name="connsiteY7" fmla="*/ 10000 h 10000"/>
              <a:gd name="connsiteX8" fmla="*/ 11 w 10008"/>
              <a:gd name="connsiteY8" fmla="*/ 10000 h 10000"/>
              <a:gd name="connsiteX0" fmla="*/ 108 w 9869"/>
              <a:gd name="connsiteY0" fmla="*/ 10028 h 10028"/>
              <a:gd name="connsiteX1" fmla="*/ 77 w 9869"/>
              <a:gd name="connsiteY1" fmla="*/ 7834 h 10028"/>
              <a:gd name="connsiteX2" fmla="*/ 155 w 9869"/>
              <a:gd name="connsiteY2" fmla="*/ 1266 h 10028"/>
              <a:gd name="connsiteX3" fmla="*/ 2375 w 9869"/>
              <a:gd name="connsiteY3" fmla="*/ 218 h 10028"/>
              <a:gd name="connsiteX4" fmla="*/ 4415 w 9869"/>
              <a:gd name="connsiteY4" fmla="*/ 0 h 10028"/>
              <a:gd name="connsiteX5" fmla="*/ 6784 w 9869"/>
              <a:gd name="connsiteY5" fmla="*/ 230 h 10028"/>
              <a:gd name="connsiteX6" fmla="*/ 9866 w 9869"/>
              <a:gd name="connsiteY6" fmla="*/ 1242 h 10028"/>
              <a:gd name="connsiteX7" fmla="*/ 9374 w 9869"/>
              <a:gd name="connsiteY7" fmla="*/ 10000 h 10028"/>
              <a:gd name="connsiteX8" fmla="*/ 108 w 9869"/>
              <a:gd name="connsiteY8" fmla="*/ 10028 h 10028"/>
              <a:gd name="connsiteX0" fmla="*/ 109 w 10005"/>
              <a:gd name="connsiteY0" fmla="*/ 10000 h 10056"/>
              <a:gd name="connsiteX1" fmla="*/ 78 w 10005"/>
              <a:gd name="connsiteY1" fmla="*/ 7812 h 10056"/>
              <a:gd name="connsiteX2" fmla="*/ 157 w 10005"/>
              <a:gd name="connsiteY2" fmla="*/ 1262 h 10056"/>
              <a:gd name="connsiteX3" fmla="*/ 2407 w 10005"/>
              <a:gd name="connsiteY3" fmla="*/ 217 h 10056"/>
              <a:gd name="connsiteX4" fmla="*/ 4474 w 10005"/>
              <a:gd name="connsiteY4" fmla="*/ 0 h 10056"/>
              <a:gd name="connsiteX5" fmla="*/ 6874 w 10005"/>
              <a:gd name="connsiteY5" fmla="*/ 229 h 10056"/>
              <a:gd name="connsiteX6" fmla="*/ 9997 w 10005"/>
              <a:gd name="connsiteY6" fmla="*/ 1239 h 10056"/>
              <a:gd name="connsiteX7" fmla="*/ 9856 w 10005"/>
              <a:gd name="connsiteY7" fmla="*/ 10056 h 10056"/>
              <a:gd name="connsiteX8" fmla="*/ 109 w 10005"/>
              <a:gd name="connsiteY8" fmla="*/ 10000 h 10056"/>
              <a:gd name="connsiteX0" fmla="*/ 7 w 10201"/>
              <a:gd name="connsiteY0" fmla="*/ 10000 h 10056"/>
              <a:gd name="connsiteX1" fmla="*/ 274 w 10201"/>
              <a:gd name="connsiteY1" fmla="*/ 7812 h 10056"/>
              <a:gd name="connsiteX2" fmla="*/ 353 w 10201"/>
              <a:gd name="connsiteY2" fmla="*/ 1262 h 10056"/>
              <a:gd name="connsiteX3" fmla="*/ 2603 w 10201"/>
              <a:gd name="connsiteY3" fmla="*/ 217 h 10056"/>
              <a:gd name="connsiteX4" fmla="*/ 4670 w 10201"/>
              <a:gd name="connsiteY4" fmla="*/ 0 h 10056"/>
              <a:gd name="connsiteX5" fmla="*/ 7070 w 10201"/>
              <a:gd name="connsiteY5" fmla="*/ 229 h 10056"/>
              <a:gd name="connsiteX6" fmla="*/ 10193 w 10201"/>
              <a:gd name="connsiteY6" fmla="*/ 1239 h 10056"/>
              <a:gd name="connsiteX7" fmla="*/ 10052 w 10201"/>
              <a:gd name="connsiteY7" fmla="*/ 10056 h 10056"/>
              <a:gd name="connsiteX8" fmla="*/ 7 w 10201"/>
              <a:gd name="connsiteY8" fmla="*/ 10000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1" h="10056">
                <a:moveTo>
                  <a:pt x="7" y="10000"/>
                </a:moveTo>
                <a:cubicBezTo>
                  <a:pt x="-35" y="8735"/>
                  <a:pt x="103" y="9504"/>
                  <a:pt x="274" y="7812"/>
                </a:cubicBezTo>
                <a:cubicBezTo>
                  <a:pt x="283" y="5235"/>
                  <a:pt x="345" y="1544"/>
                  <a:pt x="353" y="1262"/>
                </a:cubicBezTo>
                <a:cubicBezTo>
                  <a:pt x="1119" y="787"/>
                  <a:pt x="1791" y="536"/>
                  <a:pt x="2603" y="217"/>
                </a:cubicBezTo>
                <a:cubicBezTo>
                  <a:pt x="3353" y="69"/>
                  <a:pt x="3332" y="151"/>
                  <a:pt x="4670" y="0"/>
                </a:cubicBezTo>
                <a:cubicBezTo>
                  <a:pt x="5837" y="136"/>
                  <a:pt x="5674" y="42"/>
                  <a:pt x="7070" y="229"/>
                </a:cubicBezTo>
                <a:cubicBezTo>
                  <a:pt x="8939" y="706"/>
                  <a:pt x="9434" y="550"/>
                  <a:pt x="10193" y="1239"/>
                </a:cubicBezTo>
                <a:cubicBezTo>
                  <a:pt x="10246" y="1275"/>
                  <a:pt x="10047" y="7160"/>
                  <a:pt x="10052" y="10056"/>
                </a:cubicBezTo>
                <a:lnTo>
                  <a:pt x="7" y="100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Myriad Pro" panose="020B0503030403020204" pitchFamily="34" charset="0"/>
            </a:endParaRPr>
          </a:p>
        </p:txBody>
      </p:sp>
      <p:sp>
        <p:nvSpPr>
          <p:cNvPr id="28678" name="Text Box 25"/>
          <p:cNvSpPr txBox="1">
            <a:spLocks noChangeArrowheads="1"/>
          </p:cNvSpPr>
          <p:nvPr/>
        </p:nvSpPr>
        <p:spPr bwMode="auto">
          <a:xfrm>
            <a:off x="3880696" y="2262472"/>
            <a:ext cx="10486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Optimal</a:t>
            </a:r>
            <a:br>
              <a:rPr lang="fr-FR" altLang="en-US" sz="2000" dirty="0" smtClean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fr-FR" altLang="en-US" sz="20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range</a:t>
            </a:r>
            <a:endParaRPr lang="fr-FR" alt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8680" name="Text Box 27"/>
          <p:cNvSpPr txBox="1">
            <a:spLocks noChangeArrowheads="1"/>
          </p:cNvSpPr>
          <p:nvPr/>
        </p:nvSpPr>
        <p:spPr bwMode="auto">
          <a:xfrm>
            <a:off x="5629458" y="3133287"/>
            <a:ext cx="965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0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toxicity</a:t>
            </a:r>
            <a:endParaRPr lang="fr-FR" alt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1651" y="999912"/>
            <a:ext cx="2263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2400" dirty="0" err="1">
                <a:latin typeface="Myriad Pro" panose="020B0503030403020204" pitchFamily="34" charset="0"/>
              </a:rPr>
              <a:t>Response</a:t>
            </a:r>
            <a:r>
              <a:rPr lang="fr-FR" altLang="en-US" sz="2400" dirty="0"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latin typeface="Myriad Pro" panose="020B0503030403020204" pitchFamily="34" charset="0"/>
              </a:rPr>
              <a:t>curve</a:t>
            </a:r>
            <a:r>
              <a:rPr lang="fr-FR" altLang="en-US" sz="2400" dirty="0" smtClean="0">
                <a:latin typeface="Myriad Pro" panose="020B0503030403020204" pitchFamily="34" charset="0"/>
              </a:rPr>
              <a:t> 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2468316" y="5640920"/>
            <a:ext cx="4693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err="1">
                <a:latin typeface="Myriad Pro" panose="020B0503030403020204" pitchFamily="34" charset="0"/>
              </a:rPr>
              <a:t>Response</a:t>
            </a:r>
            <a:r>
              <a:rPr lang="fr-FR" altLang="en-US" dirty="0"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latin typeface="Myriad Pro" panose="020B0503030403020204" pitchFamily="34" charset="0"/>
              </a:rPr>
              <a:t>curves</a:t>
            </a:r>
            <a:r>
              <a:rPr lang="fr-FR" altLang="en-US" dirty="0" smtClean="0"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latin typeface="Myriad Pro" panose="020B0503030403020204" pitchFamily="34" charset="0"/>
              </a:rPr>
              <a:t>with</a:t>
            </a:r>
            <a:r>
              <a:rPr lang="fr-FR" altLang="en-US" dirty="0" smtClean="0"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latin typeface="Myriad Pro" panose="020B0503030403020204" pitchFamily="34" charset="0"/>
              </a:rPr>
              <a:t>various</a:t>
            </a:r>
            <a:r>
              <a:rPr lang="fr-FR" altLang="en-US" dirty="0" smtClean="0"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latin typeface="Myriad Pro" panose="020B0503030403020204" pitchFamily="34" charset="0"/>
              </a:rPr>
              <a:t>shape</a:t>
            </a:r>
            <a:r>
              <a:rPr lang="fr-FR" altLang="en-US" dirty="0" smtClean="0"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latin typeface="Myriad Pro" panose="020B0503030403020204" pitchFamily="34" charset="0"/>
              </a:rPr>
              <a:t>according</a:t>
            </a:r>
            <a:r>
              <a:rPr lang="fr-FR" altLang="en-US" dirty="0" smtClean="0">
                <a:latin typeface="Myriad Pro" panose="020B0503030403020204" pitchFamily="34" charset="0"/>
              </a:rPr>
              <a:t> </a:t>
            </a:r>
            <a:br>
              <a:rPr lang="fr-FR" altLang="en-US" dirty="0" smtClean="0">
                <a:latin typeface="Myriad Pro" panose="020B0503030403020204" pitchFamily="34" charset="0"/>
              </a:rPr>
            </a:br>
            <a:r>
              <a:rPr lang="fr-FR" altLang="en-US" dirty="0" smtClean="0">
                <a:latin typeface="Myriad Pro" panose="020B0503030403020204" pitchFamily="34" charset="0"/>
              </a:rPr>
              <a:t>to the </a:t>
            </a:r>
            <a:r>
              <a:rPr lang="fr-FR" altLang="en-US" dirty="0" err="1" smtClean="0">
                <a:latin typeface="Myriad Pro" panose="020B0503030403020204" pitchFamily="34" charset="0"/>
              </a:rPr>
              <a:t>nutrients</a:t>
            </a:r>
            <a:r>
              <a:rPr lang="fr-FR" altLang="en-US" dirty="0" smtClean="0">
                <a:latin typeface="Myriad Pro" panose="020B0503030403020204" pitchFamily="34" charset="0"/>
              </a:rPr>
              <a:t> or </a:t>
            </a:r>
            <a:r>
              <a:rPr lang="fr-FR" altLang="en-US" dirty="0" err="1" smtClean="0">
                <a:latin typeface="Myriad Pro" panose="020B0503030403020204" pitchFamily="34" charset="0"/>
              </a:rPr>
              <a:t>chemical</a:t>
            </a:r>
            <a:r>
              <a:rPr lang="fr-FR" altLang="en-US" dirty="0" smtClean="0">
                <a:latin typeface="Myriad Pro" panose="020B0503030403020204" pitchFamily="34" charset="0"/>
              </a:rPr>
              <a:t> components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204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269291" y="260700"/>
            <a:ext cx="8462573" cy="400110"/>
          </a:xfrm>
          <a:prstGeom prst="rect">
            <a:avLst/>
          </a:prstGeom>
          <a:solidFill>
            <a:srgbClr val="FFFFCC"/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dirty="0" smtClean="0">
                <a:latin typeface="Comic Sans MS" pitchFamily="66" charset="0"/>
              </a:rPr>
              <a:t>Requirements, recommendations and safety margins in animal feeding</a:t>
            </a:r>
            <a:endParaRPr lang="fr-FR" sz="2000" dirty="0">
              <a:latin typeface="Comic Sans MS" pitchFamily="66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52400" y="1539241"/>
            <a:ext cx="8524211" cy="4487342"/>
            <a:chOff x="445969" y="1636677"/>
            <a:chExt cx="8192542" cy="4146065"/>
          </a:xfrm>
        </p:grpSpPr>
        <p:sp>
          <p:nvSpPr>
            <p:cNvPr id="260099" name="Line 3"/>
            <p:cNvSpPr>
              <a:spLocks noChangeShapeType="1"/>
            </p:cNvSpPr>
            <p:nvPr/>
          </p:nvSpPr>
          <p:spPr bwMode="auto">
            <a:xfrm>
              <a:off x="2112434" y="4900789"/>
              <a:ext cx="4188178" cy="0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260100" name="Line 4"/>
            <p:cNvSpPr>
              <a:spLocks noChangeShapeType="1"/>
            </p:cNvSpPr>
            <p:nvPr/>
          </p:nvSpPr>
          <p:spPr bwMode="auto">
            <a:xfrm flipV="1">
              <a:off x="2135012" y="2355145"/>
              <a:ext cx="0" cy="2496255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260101" name="Text Box 5"/>
            <p:cNvSpPr txBox="1">
              <a:spLocks noChangeArrowheads="1"/>
            </p:cNvSpPr>
            <p:nvPr/>
          </p:nvSpPr>
          <p:spPr bwMode="auto">
            <a:xfrm>
              <a:off x="5767212" y="4388556"/>
              <a:ext cx="2871299" cy="369332"/>
            </a:xfrm>
            <a:prstGeom prst="rect">
              <a:avLst/>
            </a:prstGeom>
            <a:solidFill>
              <a:srgbClr val="CCFFFF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dirty="0" err="1" smtClean="0">
                  <a:latin typeface="Comic Sans MS" pitchFamily="66" charset="0"/>
                </a:rPr>
                <a:t>Nutrient</a:t>
              </a:r>
              <a:r>
                <a:rPr lang="fr-FR" dirty="0">
                  <a:latin typeface="Comic Sans MS" pitchFamily="66" charset="0"/>
                </a:rPr>
                <a:t>, </a:t>
              </a:r>
              <a:r>
                <a:rPr lang="fr-FR" dirty="0" err="1" smtClean="0">
                  <a:latin typeface="Comic Sans MS" pitchFamily="66" charset="0"/>
                </a:rPr>
                <a:t>vitamins</a:t>
              </a:r>
              <a:r>
                <a:rPr lang="fr-FR" dirty="0">
                  <a:latin typeface="Comic Sans MS" pitchFamily="66" charset="0"/>
                </a:rPr>
                <a:t>, </a:t>
              </a:r>
              <a:r>
                <a:rPr lang="fr-FR" dirty="0" err="1">
                  <a:latin typeface="Comic Sans MS" pitchFamily="66" charset="0"/>
                </a:rPr>
                <a:t>etc</a:t>
              </a:r>
              <a:r>
                <a:rPr lang="fr-FR" dirty="0">
                  <a:latin typeface="Comic Sans MS" pitchFamily="66" charset="0"/>
                </a:rPr>
                <a:t> ...</a:t>
              </a:r>
            </a:p>
          </p:txBody>
        </p:sp>
        <p:sp>
          <p:nvSpPr>
            <p:cNvPr id="260102" name="Text Box 6"/>
            <p:cNvSpPr txBox="1">
              <a:spLocks noChangeArrowheads="1"/>
            </p:cNvSpPr>
            <p:nvPr/>
          </p:nvSpPr>
          <p:spPr bwMode="auto">
            <a:xfrm>
              <a:off x="445969" y="1636677"/>
              <a:ext cx="1980029" cy="646331"/>
            </a:xfrm>
            <a:prstGeom prst="rect">
              <a:avLst/>
            </a:prstGeom>
            <a:solidFill>
              <a:srgbClr val="CCFFFF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dirty="0">
                  <a:latin typeface="Comic Sans MS" pitchFamily="66" charset="0"/>
                </a:rPr>
                <a:t>Performance</a:t>
              </a:r>
              <a:br>
                <a:rPr lang="fr-FR" dirty="0">
                  <a:latin typeface="Comic Sans MS" pitchFamily="66" charset="0"/>
                </a:rPr>
              </a:br>
              <a:r>
                <a:rPr lang="fr-FR" dirty="0" smtClean="0">
                  <a:latin typeface="Comic Sans MS" pitchFamily="66" charset="0"/>
                </a:rPr>
                <a:t>(</a:t>
              </a:r>
              <a:r>
                <a:rPr lang="fr-FR" dirty="0" err="1" smtClean="0">
                  <a:latin typeface="Comic Sans MS" pitchFamily="66" charset="0"/>
                </a:rPr>
                <a:t>growth</a:t>
              </a:r>
              <a:r>
                <a:rPr lang="fr-FR" dirty="0" smtClean="0">
                  <a:latin typeface="Comic Sans MS" pitchFamily="66" charset="0"/>
                </a:rPr>
                <a:t>, </a:t>
              </a:r>
              <a:r>
                <a:rPr lang="fr-FR" dirty="0" err="1" smtClean="0">
                  <a:latin typeface="Comic Sans MS" pitchFamily="66" charset="0"/>
                </a:rPr>
                <a:t>milk</a:t>
              </a:r>
              <a:r>
                <a:rPr lang="fr-FR" dirty="0" smtClean="0">
                  <a:latin typeface="Comic Sans MS" pitchFamily="66" charset="0"/>
                </a:rPr>
                <a:t>, </a:t>
              </a:r>
              <a:r>
                <a:rPr lang="fr-FR" dirty="0">
                  <a:latin typeface="Comic Sans MS" pitchFamily="66" charset="0"/>
                </a:rPr>
                <a:t>...)</a:t>
              </a:r>
            </a:p>
          </p:txBody>
        </p:sp>
        <p:sp>
          <p:nvSpPr>
            <p:cNvPr id="260103" name="Freeform 7"/>
            <p:cNvSpPr>
              <a:spLocks/>
            </p:cNvSpPr>
            <p:nvPr/>
          </p:nvSpPr>
          <p:spPr bwMode="auto">
            <a:xfrm>
              <a:off x="2990709" y="3024571"/>
              <a:ext cx="3428720" cy="894517"/>
            </a:xfrm>
            <a:custGeom>
              <a:avLst/>
              <a:gdLst>
                <a:gd name="connsiteX0" fmla="*/ 0 w 10269"/>
                <a:gd name="connsiteY0" fmla="*/ 9701 h 9701"/>
                <a:gd name="connsiteX1" fmla="*/ 1508 w 10269"/>
                <a:gd name="connsiteY1" fmla="*/ 4568 h 9701"/>
                <a:gd name="connsiteX2" fmla="*/ 4436 w 10269"/>
                <a:gd name="connsiteY2" fmla="*/ 421 h 9701"/>
                <a:gd name="connsiteX3" fmla="*/ 7906 w 10269"/>
                <a:gd name="connsiteY3" fmla="*/ 258 h 9701"/>
                <a:gd name="connsiteX4" fmla="*/ 10269 w 10269"/>
                <a:gd name="connsiteY4" fmla="*/ 4266 h 9701"/>
                <a:gd name="connsiteX0" fmla="*/ 0 w 10000"/>
                <a:gd name="connsiteY0" fmla="*/ 10000 h 10000"/>
                <a:gd name="connsiteX1" fmla="*/ 1468 w 10000"/>
                <a:gd name="connsiteY1" fmla="*/ 4709 h 10000"/>
                <a:gd name="connsiteX2" fmla="*/ 4661 w 10000"/>
                <a:gd name="connsiteY2" fmla="*/ 434 h 10000"/>
                <a:gd name="connsiteX3" fmla="*/ 7699 w 10000"/>
                <a:gd name="connsiteY3" fmla="*/ 266 h 10000"/>
                <a:gd name="connsiteX4" fmla="*/ 10000 w 10000"/>
                <a:gd name="connsiteY4" fmla="*/ 4397 h 10000"/>
                <a:gd name="connsiteX0" fmla="*/ 0 w 10000"/>
                <a:gd name="connsiteY0" fmla="*/ 10280 h 10280"/>
                <a:gd name="connsiteX1" fmla="*/ 1468 w 10000"/>
                <a:gd name="connsiteY1" fmla="*/ 4989 h 10280"/>
                <a:gd name="connsiteX2" fmla="*/ 4661 w 10000"/>
                <a:gd name="connsiteY2" fmla="*/ 309 h 10280"/>
                <a:gd name="connsiteX3" fmla="*/ 7699 w 10000"/>
                <a:gd name="connsiteY3" fmla="*/ 546 h 10280"/>
                <a:gd name="connsiteX4" fmla="*/ 10000 w 10000"/>
                <a:gd name="connsiteY4" fmla="*/ 4677 h 10280"/>
                <a:gd name="connsiteX0" fmla="*/ 0 w 10000"/>
                <a:gd name="connsiteY0" fmla="*/ 11661 h 11661"/>
                <a:gd name="connsiteX1" fmla="*/ 1468 w 10000"/>
                <a:gd name="connsiteY1" fmla="*/ 6370 h 11661"/>
                <a:gd name="connsiteX2" fmla="*/ 4639 w 10000"/>
                <a:gd name="connsiteY2" fmla="*/ 144 h 11661"/>
                <a:gd name="connsiteX3" fmla="*/ 7699 w 10000"/>
                <a:gd name="connsiteY3" fmla="*/ 1927 h 11661"/>
                <a:gd name="connsiteX4" fmla="*/ 10000 w 10000"/>
                <a:gd name="connsiteY4" fmla="*/ 6058 h 11661"/>
                <a:gd name="connsiteX0" fmla="*/ 0 w 10000"/>
                <a:gd name="connsiteY0" fmla="*/ 11542 h 11542"/>
                <a:gd name="connsiteX1" fmla="*/ 1987 w 10000"/>
                <a:gd name="connsiteY1" fmla="*/ 3365 h 11542"/>
                <a:gd name="connsiteX2" fmla="*/ 4639 w 10000"/>
                <a:gd name="connsiteY2" fmla="*/ 25 h 11542"/>
                <a:gd name="connsiteX3" fmla="*/ 7699 w 10000"/>
                <a:gd name="connsiteY3" fmla="*/ 1808 h 11542"/>
                <a:gd name="connsiteX4" fmla="*/ 10000 w 10000"/>
                <a:gd name="connsiteY4" fmla="*/ 5939 h 11542"/>
                <a:gd name="connsiteX0" fmla="*/ 0 w 10000"/>
                <a:gd name="connsiteY0" fmla="*/ 11519 h 11519"/>
                <a:gd name="connsiteX1" fmla="*/ 1987 w 10000"/>
                <a:gd name="connsiteY1" fmla="*/ 3342 h 11519"/>
                <a:gd name="connsiteX2" fmla="*/ 4639 w 10000"/>
                <a:gd name="connsiteY2" fmla="*/ 2 h 11519"/>
                <a:gd name="connsiteX3" fmla="*/ 7591 w 10000"/>
                <a:gd name="connsiteY3" fmla="*/ 2919 h 11519"/>
                <a:gd name="connsiteX4" fmla="*/ 10000 w 10000"/>
                <a:gd name="connsiteY4" fmla="*/ 5916 h 11519"/>
                <a:gd name="connsiteX0" fmla="*/ 0 w 9978"/>
                <a:gd name="connsiteY0" fmla="*/ 11519 h 11519"/>
                <a:gd name="connsiteX1" fmla="*/ 1987 w 9978"/>
                <a:gd name="connsiteY1" fmla="*/ 3342 h 11519"/>
                <a:gd name="connsiteX2" fmla="*/ 4639 w 9978"/>
                <a:gd name="connsiteY2" fmla="*/ 2 h 11519"/>
                <a:gd name="connsiteX3" fmla="*/ 7591 w 9978"/>
                <a:gd name="connsiteY3" fmla="*/ 2919 h 11519"/>
                <a:gd name="connsiteX4" fmla="*/ 9978 w 9978"/>
                <a:gd name="connsiteY4" fmla="*/ 7050 h 11519"/>
                <a:gd name="connsiteX0" fmla="*/ 0 w 10000"/>
                <a:gd name="connsiteY0" fmla="*/ 10000 h 10000"/>
                <a:gd name="connsiteX1" fmla="*/ 1991 w 10000"/>
                <a:gd name="connsiteY1" fmla="*/ 2901 h 10000"/>
                <a:gd name="connsiteX2" fmla="*/ 4649 w 10000"/>
                <a:gd name="connsiteY2" fmla="*/ 2 h 10000"/>
                <a:gd name="connsiteX3" fmla="*/ 7608 w 10000"/>
                <a:gd name="connsiteY3" fmla="*/ 2534 h 10000"/>
                <a:gd name="connsiteX4" fmla="*/ 10000 w 10000"/>
                <a:gd name="connsiteY4" fmla="*/ 6120 h 10000"/>
                <a:gd name="connsiteX0" fmla="*/ 0 w 10000"/>
                <a:gd name="connsiteY0" fmla="*/ 10000 h 10000"/>
                <a:gd name="connsiteX1" fmla="*/ 1991 w 10000"/>
                <a:gd name="connsiteY1" fmla="*/ 2901 h 10000"/>
                <a:gd name="connsiteX2" fmla="*/ 4649 w 10000"/>
                <a:gd name="connsiteY2" fmla="*/ 2 h 10000"/>
                <a:gd name="connsiteX3" fmla="*/ 7608 w 10000"/>
                <a:gd name="connsiteY3" fmla="*/ 2534 h 10000"/>
                <a:gd name="connsiteX4" fmla="*/ 10000 w 10000"/>
                <a:gd name="connsiteY4" fmla="*/ 6120 h 10000"/>
                <a:gd name="connsiteX0" fmla="*/ 0 w 10000"/>
                <a:gd name="connsiteY0" fmla="*/ 10187 h 10187"/>
                <a:gd name="connsiteX1" fmla="*/ 1991 w 10000"/>
                <a:gd name="connsiteY1" fmla="*/ 3088 h 10187"/>
                <a:gd name="connsiteX2" fmla="*/ 4649 w 10000"/>
                <a:gd name="connsiteY2" fmla="*/ 189 h 10187"/>
                <a:gd name="connsiteX3" fmla="*/ 6692 w 10000"/>
                <a:gd name="connsiteY3" fmla="*/ 902 h 10187"/>
                <a:gd name="connsiteX4" fmla="*/ 10000 w 10000"/>
                <a:gd name="connsiteY4" fmla="*/ 6307 h 10187"/>
                <a:gd name="connsiteX0" fmla="*/ 0 w 10000"/>
                <a:gd name="connsiteY0" fmla="*/ 10187 h 10187"/>
                <a:gd name="connsiteX1" fmla="*/ 1991 w 10000"/>
                <a:gd name="connsiteY1" fmla="*/ 3088 h 10187"/>
                <a:gd name="connsiteX2" fmla="*/ 4649 w 10000"/>
                <a:gd name="connsiteY2" fmla="*/ 189 h 10187"/>
                <a:gd name="connsiteX3" fmla="*/ 6692 w 10000"/>
                <a:gd name="connsiteY3" fmla="*/ 902 h 10187"/>
                <a:gd name="connsiteX4" fmla="*/ 10000 w 10000"/>
                <a:gd name="connsiteY4" fmla="*/ 6307 h 10187"/>
                <a:gd name="connsiteX0" fmla="*/ 0 w 10000"/>
                <a:gd name="connsiteY0" fmla="*/ 10250 h 10250"/>
                <a:gd name="connsiteX1" fmla="*/ 1991 w 10000"/>
                <a:gd name="connsiteY1" fmla="*/ 3151 h 10250"/>
                <a:gd name="connsiteX2" fmla="*/ 4274 w 10000"/>
                <a:gd name="connsiteY2" fmla="*/ 169 h 10250"/>
                <a:gd name="connsiteX3" fmla="*/ 6692 w 10000"/>
                <a:gd name="connsiteY3" fmla="*/ 965 h 10250"/>
                <a:gd name="connsiteX4" fmla="*/ 10000 w 10000"/>
                <a:gd name="connsiteY4" fmla="*/ 6370 h 10250"/>
                <a:gd name="connsiteX0" fmla="*/ 0 w 10000"/>
                <a:gd name="connsiteY0" fmla="*/ 10504 h 10504"/>
                <a:gd name="connsiteX1" fmla="*/ 1991 w 10000"/>
                <a:gd name="connsiteY1" fmla="*/ 3405 h 10504"/>
                <a:gd name="connsiteX2" fmla="*/ 4274 w 10000"/>
                <a:gd name="connsiteY2" fmla="*/ 423 h 10504"/>
                <a:gd name="connsiteX3" fmla="*/ 6817 w 10000"/>
                <a:gd name="connsiteY3" fmla="*/ 640 h 10504"/>
                <a:gd name="connsiteX4" fmla="*/ 10000 w 10000"/>
                <a:gd name="connsiteY4" fmla="*/ 6624 h 10504"/>
                <a:gd name="connsiteX0" fmla="*/ 0 w 9750"/>
                <a:gd name="connsiteY0" fmla="*/ 10504 h 10504"/>
                <a:gd name="connsiteX1" fmla="*/ 1991 w 9750"/>
                <a:gd name="connsiteY1" fmla="*/ 3405 h 10504"/>
                <a:gd name="connsiteX2" fmla="*/ 4274 w 9750"/>
                <a:gd name="connsiteY2" fmla="*/ 423 h 10504"/>
                <a:gd name="connsiteX3" fmla="*/ 6817 w 9750"/>
                <a:gd name="connsiteY3" fmla="*/ 640 h 10504"/>
                <a:gd name="connsiteX4" fmla="*/ 9750 w 9750"/>
                <a:gd name="connsiteY4" fmla="*/ 8112 h 10504"/>
                <a:gd name="connsiteX0" fmla="*/ 0 w 10000"/>
                <a:gd name="connsiteY0" fmla="*/ 10000 h 10000"/>
                <a:gd name="connsiteX1" fmla="*/ 2042 w 10000"/>
                <a:gd name="connsiteY1" fmla="*/ 3242 h 10000"/>
                <a:gd name="connsiteX2" fmla="*/ 4384 w 10000"/>
                <a:gd name="connsiteY2" fmla="*/ 403 h 10000"/>
                <a:gd name="connsiteX3" fmla="*/ 6992 w 10000"/>
                <a:gd name="connsiteY3" fmla="*/ 609 h 10000"/>
                <a:gd name="connsiteX4" fmla="*/ 10000 w 10000"/>
                <a:gd name="connsiteY4" fmla="*/ 772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245" y="9270"/>
                    <a:pt x="1312" y="4841"/>
                    <a:pt x="2042" y="3242"/>
                  </a:cubicBezTo>
                  <a:cubicBezTo>
                    <a:pt x="2772" y="1642"/>
                    <a:pt x="3559" y="842"/>
                    <a:pt x="4384" y="403"/>
                  </a:cubicBezTo>
                  <a:cubicBezTo>
                    <a:pt x="5208" y="-36"/>
                    <a:pt x="5954" y="-303"/>
                    <a:pt x="6992" y="609"/>
                  </a:cubicBezTo>
                  <a:cubicBezTo>
                    <a:pt x="7831" y="2118"/>
                    <a:pt x="9565" y="6882"/>
                    <a:pt x="10000" y="7723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  <p:sp>
          <p:nvSpPr>
            <p:cNvPr id="260104" name="AutoShape 8"/>
            <p:cNvSpPr>
              <a:spLocks noChangeArrowheads="1"/>
            </p:cNvSpPr>
            <p:nvPr/>
          </p:nvSpPr>
          <p:spPr bwMode="auto">
            <a:xfrm>
              <a:off x="1722786" y="2770117"/>
              <a:ext cx="1859844" cy="683657"/>
            </a:xfrm>
            <a:custGeom>
              <a:avLst/>
              <a:gdLst>
                <a:gd name="G0" fmla="+- 16038 0 0"/>
                <a:gd name="G1" fmla="+- 5006 0 0"/>
                <a:gd name="G2" fmla="+- 21600 0 5006"/>
                <a:gd name="G3" fmla="+- 10800 0 5006"/>
                <a:gd name="G4" fmla="+- 21600 0 16038"/>
                <a:gd name="G5" fmla="*/ G4 G3 10800"/>
                <a:gd name="G6" fmla="+- 21600 0 G5"/>
                <a:gd name="T0" fmla="*/ 16038 w 21600"/>
                <a:gd name="T1" fmla="*/ 0 h 21600"/>
                <a:gd name="T2" fmla="*/ 0 w 21600"/>
                <a:gd name="T3" fmla="*/ 10800 h 21600"/>
                <a:gd name="T4" fmla="*/ 16038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038" y="0"/>
                  </a:moveTo>
                  <a:lnTo>
                    <a:pt x="16038" y="5006"/>
                  </a:lnTo>
                  <a:lnTo>
                    <a:pt x="3375" y="5006"/>
                  </a:lnTo>
                  <a:lnTo>
                    <a:pt x="3375" y="16594"/>
                  </a:lnTo>
                  <a:lnTo>
                    <a:pt x="16038" y="16594"/>
                  </a:lnTo>
                  <a:lnTo>
                    <a:pt x="16038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006"/>
                  </a:moveTo>
                  <a:lnTo>
                    <a:pt x="1350" y="16594"/>
                  </a:lnTo>
                  <a:lnTo>
                    <a:pt x="2700" y="16594"/>
                  </a:lnTo>
                  <a:lnTo>
                    <a:pt x="2700" y="5006"/>
                  </a:lnTo>
                  <a:close/>
                </a:path>
                <a:path w="21600" h="21600">
                  <a:moveTo>
                    <a:pt x="0" y="5006"/>
                  </a:moveTo>
                  <a:lnTo>
                    <a:pt x="0" y="16594"/>
                  </a:lnTo>
                  <a:lnTo>
                    <a:pt x="675" y="16594"/>
                  </a:lnTo>
                  <a:lnTo>
                    <a:pt x="675" y="5006"/>
                  </a:lnTo>
                  <a:close/>
                </a:path>
              </a:pathLst>
            </a:custGeom>
            <a:solidFill>
              <a:srgbClr val="99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dirty="0" err="1" smtClean="0">
                  <a:latin typeface="Comic Sans MS" pitchFamily="66" charset="0"/>
                </a:rPr>
                <a:t>Potential</a:t>
              </a:r>
              <a:endParaRPr lang="fr-FR" dirty="0">
                <a:latin typeface="Comic Sans MS" pitchFamily="66" charset="0"/>
              </a:endParaRPr>
            </a:p>
          </p:txBody>
        </p:sp>
        <p:sp>
          <p:nvSpPr>
            <p:cNvPr id="260105" name="Rectangle 9"/>
            <p:cNvSpPr>
              <a:spLocks noChangeArrowheads="1"/>
            </p:cNvSpPr>
            <p:nvPr/>
          </p:nvSpPr>
          <p:spPr bwMode="auto">
            <a:xfrm>
              <a:off x="5302955" y="1828159"/>
              <a:ext cx="3155244" cy="646331"/>
            </a:xfrm>
            <a:prstGeom prst="rect">
              <a:avLst/>
            </a:prstGeom>
            <a:solidFill>
              <a:srgbClr val="00FF99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u="sng" dirty="0" err="1">
                  <a:latin typeface="Comic Sans MS" pitchFamily="66" charset="0"/>
                </a:rPr>
                <a:t>Recommendation</a:t>
              </a:r>
              <a:r>
                <a:rPr lang="fr-FR" u="sng" dirty="0">
                  <a:latin typeface="Comic Sans MS" pitchFamily="66" charset="0"/>
                </a:rPr>
                <a:t>  </a:t>
              </a:r>
              <a:br>
                <a:rPr lang="fr-FR" u="sng" dirty="0">
                  <a:latin typeface="Comic Sans MS" pitchFamily="66" charset="0"/>
                </a:rPr>
              </a:br>
              <a:r>
                <a:rPr lang="fr-FR" dirty="0">
                  <a:latin typeface="Comic Sans MS" pitchFamily="66" charset="0"/>
                </a:rPr>
                <a:t>    </a:t>
              </a:r>
              <a:r>
                <a:rPr lang="fr-FR" dirty="0" err="1" smtClean="0">
                  <a:latin typeface="Comic Sans MS" pitchFamily="66" charset="0"/>
                </a:rPr>
                <a:t>include</a:t>
              </a:r>
              <a:r>
                <a:rPr lang="fr-FR" dirty="0" smtClean="0">
                  <a:latin typeface="Comic Sans MS" pitchFamily="66" charset="0"/>
                </a:rPr>
                <a:t> </a:t>
              </a:r>
              <a:r>
                <a:rPr lang="fr-FR" dirty="0" err="1" smtClean="0">
                  <a:latin typeface="Comic Sans MS" pitchFamily="66" charset="0"/>
                </a:rPr>
                <a:t>safety</a:t>
              </a:r>
              <a:r>
                <a:rPr lang="fr-FR" dirty="0" smtClean="0">
                  <a:latin typeface="Comic Sans MS" pitchFamily="66" charset="0"/>
                </a:rPr>
                <a:t> </a:t>
              </a:r>
              <a:r>
                <a:rPr lang="fr-FR" dirty="0" err="1" smtClean="0">
                  <a:latin typeface="Comic Sans MS" pitchFamily="66" charset="0"/>
                </a:rPr>
                <a:t>margin</a:t>
              </a:r>
              <a:endParaRPr lang="fr-FR" dirty="0">
                <a:latin typeface="Comic Sans MS" pitchFamily="66" charset="0"/>
              </a:endParaRPr>
            </a:p>
          </p:txBody>
        </p:sp>
        <p:sp>
          <p:nvSpPr>
            <p:cNvPr id="260106" name="Text Box 10"/>
            <p:cNvSpPr txBox="1">
              <a:spLocks noChangeArrowheads="1"/>
            </p:cNvSpPr>
            <p:nvPr/>
          </p:nvSpPr>
          <p:spPr bwMode="auto">
            <a:xfrm>
              <a:off x="5812275" y="2938864"/>
              <a:ext cx="2577950" cy="36933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dirty="0" smtClean="0">
                  <a:solidFill>
                    <a:srgbClr val="FF3300"/>
                  </a:solidFill>
                  <a:latin typeface="Comic Sans MS" pitchFamily="66" charset="0"/>
                </a:rPr>
                <a:t>Animal </a:t>
              </a:r>
              <a:r>
                <a:rPr lang="fr-FR" dirty="0" err="1" smtClean="0">
                  <a:solidFill>
                    <a:srgbClr val="FF3300"/>
                  </a:solidFill>
                  <a:latin typeface="Comic Sans MS" pitchFamily="66" charset="0"/>
                </a:rPr>
                <a:t>response</a:t>
              </a:r>
              <a:r>
                <a:rPr lang="fr-FR" dirty="0" smtClean="0">
                  <a:solidFill>
                    <a:srgbClr val="FF3300"/>
                  </a:solidFill>
                  <a:latin typeface="Comic Sans MS" pitchFamily="66" charset="0"/>
                </a:rPr>
                <a:t> </a:t>
              </a:r>
              <a:r>
                <a:rPr lang="fr-FR" dirty="0" err="1" smtClean="0">
                  <a:solidFill>
                    <a:srgbClr val="FF3300"/>
                  </a:solidFill>
                  <a:latin typeface="Comic Sans MS" pitchFamily="66" charset="0"/>
                </a:rPr>
                <a:t>curve</a:t>
              </a:r>
              <a:endParaRPr lang="fr-FR" dirty="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260107" name="Line 11"/>
            <p:cNvSpPr>
              <a:spLocks noChangeShapeType="1"/>
            </p:cNvSpPr>
            <p:nvPr/>
          </p:nvSpPr>
          <p:spPr bwMode="auto">
            <a:xfrm>
              <a:off x="5205679" y="3197459"/>
              <a:ext cx="30955" cy="17682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  <p:sp>
          <p:nvSpPr>
            <p:cNvPr id="260108" name="Line 12"/>
            <p:cNvSpPr>
              <a:spLocks noChangeShapeType="1"/>
            </p:cNvSpPr>
            <p:nvPr/>
          </p:nvSpPr>
          <p:spPr bwMode="auto">
            <a:xfrm>
              <a:off x="4373034" y="3237089"/>
              <a:ext cx="0" cy="17286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260109" name="Group 13"/>
            <p:cNvGrpSpPr>
              <a:grpSpLocks/>
            </p:cNvGrpSpPr>
            <p:nvPr/>
          </p:nvGrpSpPr>
          <p:grpSpPr bwMode="auto">
            <a:xfrm>
              <a:off x="4373034" y="5092708"/>
              <a:ext cx="1902416" cy="369712"/>
              <a:chOff x="2984" y="3339"/>
              <a:chExt cx="1299" cy="262"/>
            </a:xfrm>
          </p:grpSpPr>
          <p:sp>
            <p:nvSpPr>
              <p:cNvPr id="260110" name="Line 14"/>
              <p:cNvSpPr>
                <a:spLocks noChangeShapeType="1"/>
              </p:cNvSpPr>
              <p:nvPr/>
            </p:nvSpPr>
            <p:spPr bwMode="auto">
              <a:xfrm>
                <a:off x="2984" y="3339"/>
                <a:ext cx="590" cy="0"/>
              </a:xfrm>
              <a:prstGeom prst="line">
                <a:avLst/>
              </a:prstGeom>
              <a:noFill/>
              <a:ln w="38100">
                <a:solidFill>
                  <a:srgbClr val="339933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60111" name="Rectangle 15"/>
              <p:cNvSpPr>
                <a:spLocks noChangeArrowheads="1"/>
              </p:cNvSpPr>
              <p:nvPr/>
            </p:nvSpPr>
            <p:spPr bwMode="auto">
              <a:xfrm>
                <a:off x="3108" y="3339"/>
                <a:ext cx="1175" cy="26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fr-FR" dirty="0" err="1" smtClean="0">
                    <a:latin typeface="Comic Sans MS" pitchFamily="66" charset="0"/>
                  </a:rPr>
                  <a:t>Safety</a:t>
                </a:r>
                <a:r>
                  <a:rPr lang="fr-FR" dirty="0" smtClean="0">
                    <a:latin typeface="Comic Sans MS" pitchFamily="66" charset="0"/>
                  </a:rPr>
                  <a:t> </a:t>
                </a:r>
                <a:r>
                  <a:rPr lang="fr-FR" dirty="0" err="1" smtClean="0">
                    <a:latin typeface="Comic Sans MS" pitchFamily="66" charset="0"/>
                  </a:rPr>
                  <a:t>margin</a:t>
                </a:r>
                <a:endParaRPr lang="fr-FR" dirty="0">
                  <a:latin typeface="Comic Sans MS" pitchFamily="66" charset="0"/>
                </a:endParaRPr>
              </a:p>
            </p:txBody>
          </p:sp>
        </p:grpSp>
        <p:sp>
          <p:nvSpPr>
            <p:cNvPr id="260112" name="Rectangle 16"/>
            <p:cNvSpPr>
              <a:spLocks noChangeArrowheads="1"/>
            </p:cNvSpPr>
            <p:nvPr/>
          </p:nvSpPr>
          <p:spPr bwMode="auto">
            <a:xfrm>
              <a:off x="2178756" y="4965701"/>
              <a:ext cx="1507144" cy="36933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dirty="0" smtClean="0">
                  <a:latin typeface="Comic Sans MS" pitchFamily="66" charset="0"/>
                </a:rPr>
                <a:t>maintenance</a:t>
              </a:r>
              <a:endParaRPr lang="fr-FR" dirty="0">
                <a:latin typeface="Comic Sans MS" pitchFamily="66" charset="0"/>
              </a:endParaRPr>
            </a:p>
          </p:txBody>
        </p:sp>
        <p:sp>
          <p:nvSpPr>
            <p:cNvPr id="260113" name="Line 17"/>
            <p:cNvSpPr>
              <a:spLocks noChangeShapeType="1"/>
            </p:cNvSpPr>
            <p:nvPr/>
          </p:nvSpPr>
          <p:spPr bwMode="auto">
            <a:xfrm>
              <a:off x="2178756" y="4773789"/>
              <a:ext cx="79727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260114" name="Group 18"/>
            <p:cNvGrpSpPr>
              <a:grpSpLocks/>
            </p:cNvGrpSpPr>
            <p:nvPr/>
          </p:nvGrpSpPr>
          <p:grpSpPr bwMode="auto">
            <a:xfrm>
              <a:off x="2112434" y="5413030"/>
              <a:ext cx="2263532" cy="369712"/>
              <a:chOff x="1442" y="3566"/>
              <a:chExt cx="1544" cy="262"/>
            </a:xfrm>
          </p:grpSpPr>
          <p:sp>
            <p:nvSpPr>
              <p:cNvPr id="260115" name="Rectangle 19"/>
              <p:cNvSpPr>
                <a:spLocks noChangeArrowheads="1"/>
              </p:cNvSpPr>
              <p:nvPr/>
            </p:nvSpPr>
            <p:spPr bwMode="auto">
              <a:xfrm>
                <a:off x="1759" y="3566"/>
                <a:ext cx="1227" cy="26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fr-FR" dirty="0" err="1" smtClean="0">
                    <a:latin typeface="Comic Sans MS" pitchFamily="66" charset="0"/>
                  </a:rPr>
                  <a:t>Limiting</a:t>
                </a:r>
                <a:r>
                  <a:rPr lang="fr-FR" dirty="0" smtClean="0">
                    <a:latin typeface="Comic Sans MS" pitchFamily="66" charset="0"/>
                  </a:rPr>
                  <a:t> factor</a:t>
                </a:r>
                <a:endParaRPr lang="fr-FR" dirty="0">
                  <a:latin typeface="Comic Sans MS" pitchFamily="66" charset="0"/>
                </a:endParaRPr>
              </a:p>
            </p:txBody>
          </p:sp>
          <p:sp>
            <p:nvSpPr>
              <p:cNvPr id="260116" name="Line 20"/>
              <p:cNvSpPr>
                <a:spLocks noChangeShapeType="1"/>
              </p:cNvSpPr>
              <p:nvPr/>
            </p:nvSpPr>
            <p:spPr bwMode="auto">
              <a:xfrm>
                <a:off x="1442" y="3566"/>
                <a:ext cx="1542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60117" name="Rectangle 21"/>
            <p:cNvSpPr>
              <a:spLocks noChangeArrowheads="1"/>
            </p:cNvSpPr>
            <p:nvPr/>
          </p:nvSpPr>
          <p:spPr bwMode="auto">
            <a:xfrm>
              <a:off x="2874050" y="2102742"/>
              <a:ext cx="1552285" cy="369332"/>
            </a:xfrm>
            <a:prstGeom prst="rect">
              <a:avLst/>
            </a:prstGeom>
            <a:solidFill>
              <a:srgbClr val="00FF99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dirty="0" err="1" smtClean="0">
                  <a:latin typeface="Comic Sans MS" pitchFamily="66" charset="0"/>
                </a:rPr>
                <a:t>Requirement</a:t>
              </a:r>
              <a:endParaRPr lang="fr-FR" dirty="0">
                <a:latin typeface="Comic Sans MS" pitchFamily="66" charset="0"/>
              </a:endParaRPr>
            </a:p>
          </p:txBody>
        </p:sp>
        <p:sp>
          <p:nvSpPr>
            <p:cNvPr id="260118" name="Freeform 22"/>
            <p:cNvSpPr>
              <a:spLocks/>
            </p:cNvSpPr>
            <p:nvPr/>
          </p:nvSpPr>
          <p:spPr bwMode="auto">
            <a:xfrm>
              <a:off x="5027787" y="2463547"/>
              <a:ext cx="211402" cy="444695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0" y="308"/>
                </a:cxn>
                <a:cxn ang="0">
                  <a:pos x="47" y="801"/>
                </a:cxn>
              </a:cxnLst>
              <a:rect l="0" t="0" r="r" b="b"/>
              <a:pathLst>
                <a:path w="188" h="801">
                  <a:moveTo>
                    <a:pt x="188" y="0"/>
                  </a:moveTo>
                  <a:lnTo>
                    <a:pt x="0" y="308"/>
                  </a:lnTo>
                  <a:lnTo>
                    <a:pt x="47" y="801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  <p:sp>
          <p:nvSpPr>
            <p:cNvPr id="260119" name="Freeform 23"/>
            <p:cNvSpPr>
              <a:spLocks/>
            </p:cNvSpPr>
            <p:nvPr/>
          </p:nvSpPr>
          <p:spPr bwMode="auto">
            <a:xfrm>
              <a:off x="4279510" y="2472074"/>
              <a:ext cx="51396" cy="4446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8" y="308"/>
                </a:cxn>
                <a:cxn ang="0">
                  <a:pos x="183" y="794"/>
                </a:cxn>
              </a:cxnLst>
              <a:rect l="0" t="0" r="r" b="b"/>
              <a:pathLst>
                <a:path w="248" h="794">
                  <a:moveTo>
                    <a:pt x="0" y="0"/>
                  </a:moveTo>
                  <a:lnTo>
                    <a:pt x="248" y="308"/>
                  </a:lnTo>
                  <a:lnTo>
                    <a:pt x="183" y="79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7418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21318" y="1166813"/>
            <a:ext cx="5106102" cy="342900"/>
          </a:xfrm>
          <a:solidFill>
            <a:srgbClr val="FFFF99"/>
          </a:solidFill>
          <a:ln/>
        </p:spPr>
        <p:txBody>
          <a:bodyPr>
            <a:noAutofit/>
          </a:bodyPr>
          <a:lstStyle/>
          <a:p>
            <a:r>
              <a:rPr lang="nl-BE" sz="1600" dirty="0" err="1" smtClean="0">
                <a:latin typeface="Myriad Pro" panose="020B0503030403020204" pitchFamily="34" charset="0"/>
              </a:rPr>
              <a:t>Rabbit</a:t>
            </a:r>
            <a:r>
              <a:rPr lang="nl-BE" sz="1600" dirty="0" smtClean="0">
                <a:latin typeface="Myriad Pro" panose="020B0503030403020204" pitchFamily="34" charset="0"/>
              </a:rPr>
              <a:t> </a:t>
            </a:r>
            <a:r>
              <a:rPr lang="nl-BE" sz="1600" dirty="0" err="1" smtClean="0">
                <a:latin typeface="Myriad Pro" panose="020B0503030403020204" pitchFamily="34" charset="0"/>
              </a:rPr>
              <a:t>milk</a:t>
            </a:r>
            <a:r>
              <a:rPr lang="nl-BE" sz="1600" dirty="0" smtClean="0">
                <a:latin typeface="Myriad Pro" panose="020B0503030403020204" pitchFamily="34" charset="0"/>
              </a:rPr>
              <a:t> </a:t>
            </a:r>
            <a:r>
              <a:rPr lang="nl-BE" sz="1600" dirty="0" err="1" smtClean="0">
                <a:latin typeface="Myriad Pro" panose="020B0503030403020204" pitchFamily="34" charset="0"/>
              </a:rPr>
              <a:t>production</a:t>
            </a:r>
            <a:r>
              <a:rPr lang="nl-BE" sz="1600" dirty="0" smtClean="0">
                <a:latin typeface="Myriad Pro" panose="020B0503030403020204" pitchFamily="34" charset="0"/>
              </a:rPr>
              <a:t> +  </a:t>
            </a:r>
            <a:r>
              <a:rPr lang="nl-BE" sz="1600" dirty="0" err="1">
                <a:latin typeface="Myriad Pro" panose="020B0503030403020204" pitchFamily="34" charset="0"/>
              </a:rPr>
              <a:t>comparaison</a:t>
            </a:r>
            <a:r>
              <a:rPr lang="nl-BE" sz="1600" dirty="0">
                <a:latin typeface="Myriad Pro" panose="020B0503030403020204" pitchFamily="34" charset="0"/>
              </a:rPr>
              <a:t> </a:t>
            </a:r>
            <a:r>
              <a:rPr lang="nl-BE" sz="1600" dirty="0" err="1" smtClean="0">
                <a:latin typeface="Myriad Pro" panose="020B0503030403020204" pitchFamily="34" charset="0"/>
              </a:rPr>
              <a:t>with</a:t>
            </a:r>
            <a:r>
              <a:rPr lang="nl-BE" sz="1600" dirty="0" smtClean="0">
                <a:latin typeface="Myriad Pro" panose="020B0503030403020204" pitchFamily="34" charset="0"/>
              </a:rPr>
              <a:t> </a:t>
            </a:r>
            <a:r>
              <a:rPr lang="nl-BE" sz="1600" dirty="0" err="1" smtClean="0">
                <a:latin typeface="Myriad Pro" panose="020B0503030403020204" pitchFamily="34" charset="0"/>
              </a:rPr>
              <a:t>cow</a:t>
            </a:r>
            <a:r>
              <a:rPr lang="nl-BE" sz="1600" dirty="0" smtClean="0">
                <a:latin typeface="Myriad Pro" panose="020B0503030403020204" pitchFamily="34" charset="0"/>
              </a:rPr>
              <a:t> </a:t>
            </a:r>
            <a:r>
              <a:rPr lang="nl-BE" sz="1600" dirty="0" err="1" smtClean="0">
                <a:latin typeface="Myriad Pro" panose="020B0503030403020204" pitchFamily="34" charset="0"/>
              </a:rPr>
              <a:t>and</a:t>
            </a:r>
            <a:r>
              <a:rPr lang="nl-BE" sz="1600" dirty="0" smtClean="0">
                <a:latin typeface="Myriad Pro" panose="020B0503030403020204" pitchFamily="34" charset="0"/>
              </a:rPr>
              <a:t> </a:t>
            </a:r>
            <a:r>
              <a:rPr lang="nl-BE" sz="1600" dirty="0" err="1" smtClean="0">
                <a:latin typeface="Myriad Pro" panose="020B0503030403020204" pitchFamily="34" charset="0"/>
              </a:rPr>
              <a:t>sow</a:t>
            </a:r>
            <a:endParaRPr lang="nl-BE" sz="1600" dirty="0">
              <a:latin typeface="Myriad Pro" panose="020B0503030403020204" pitchFamily="34" charset="0"/>
            </a:endParaRPr>
          </a:p>
        </p:txBody>
      </p:sp>
      <p:graphicFrame>
        <p:nvGraphicFramePr>
          <p:cNvPr id="4997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637482"/>
              </p:ext>
            </p:extLst>
          </p:nvPr>
        </p:nvGraphicFramePr>
        <p:xfrm>
          <a:off x="1129388" y="2150745"/>
          <a:ext cx="5935663" cy="406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9" name="Graphique" r:id="rId3" imgW="6317005" imgH="4320648" progId="MSGraph.Chart.8">
                  <p:embed followColorScheme="full"/>
                </p:oleObj>
              </mc:Choice>
              <mc:Fallback>
                <p:oleObj name="Graphique" r:id="rId3" imgW="6317005" imgH="4320648" progId="MSGraph.Chart.8">
                  <p:embed followColorScheme="full"/>
                  <p:pic>
                    <p:nvPicPr>
                      <p:cNvPr id="4997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9388" y="2150745"/>
                        <a:ext cx="5935663" cy="406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1644312" y="2253641"/>
            <a:ext cx="1890839" cy="40011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nl-BE" sz="2000" b="1" dirty="0">
                <a:latin typeface="Myriad Pro" panose="020B0503030403020204" pitchFamily="34" charset="0"/>
              </a:rPr>
              <a:t>g </a:t>
            </a:r>
            <a:r>
              <a:rPr lang="nl-BE" sz="2000" b="1" dirty="0" err="1" smtClean="0">
                <a:latin typeface="Myriad Pro" panose="020B0503030403020204" pitchFamily="34" charset="0"/>
              </a:rPr>
              <a:t>milk</a:t>
            </a:r>
            <a:r>
              <a:rPr lang="nl-BE" sz="2000" b="1" dirty="0" smtClean="0">
                <a:latin typeface="Myriad Pro" panose="020B0503030403020204" pitchFamily="34" charset="0"/>
              </a:rPr>
              <a:t>/kg LW/d</a:t>
            </a:r>
            <a:endParaRPr lang="nl-BE" sz="2000" b="1" dirty="0">
              <a:latin typeface="Myriad Pro" panose="020B0503030403020204" pitchFamily="34" charset="0"/>
            </a:endParaRP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1044575" y="5897315"/>
            <a:ext cx="5725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nl-BE" sz="2000" dirty="0" err="1">
                <a:latin typeface="Myriad Pro" panose="020B0503030403020204" pitchFamily="34" charset="0"/>
              </a:rPr>
              <a:t>Prod</a:t>
            </a:r>
            <a:r>
              <a:rPr lang="nl-BE" sz="2000" dirty="0">
                <a:latin typeface="Myriad Pro" panose="020B0503030403020204" pitchFamily="34" charset="0"/>
              </a:rPr>
              <a:t>. </a:t>
            </a:r>
            <a:r>
              <a:rPr lang="nl-BE" sz="2000" dirty="0" smtClean="0">
                <a:latin typeface="Myriad Pro" panose="020B0503030403020204" pitchFamily="34" charset="0"/>
              </a:rPr>
              <a:t>/d </a:t>
            </a:r>
            <a:r>
              <a:rPr lang="nl-BE" sz="2000" dirty="0">
                <a:latin typeface="Myriad Pro" panose="020B0503030403020204" pitchFamily="34" charset="0"/>
              </a:rPr>
              <a:t>:      </a:t>
            </a:r>
            <a:r>
              <a:rPr lang="nl-BE" sz="2000" dirty="0" smtClean="0">
                <a:latin typeface="Myriad Pro" panose="020B0503030403020204" pitchFamily="34" charset="0"/>
              </a:rPr>
              <a:t>0.32kg       </a:t>
            </a:r>
            <a:r>
              <a:rPr lang="nl-BE" sz="2000" dirty="0">
                <a:latin typeface="Myriad Pro" panose="020B0503030403020204" pitchFamily="34" charset="0"/>
              </a:rPr>
              <a:t>47.5kg       8.9 kg	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2273" y="144615"/>
            <a:ext cx="8562986" cy="95410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err="1" smtClean="0">
                <a:latin typeface="Myriad Pro" panose="020B0503030403020204" pitchFamily="34" charset="0"/>
              </a:rPr>
              <a:t>Feeding</a:t>
            </a:r>
            <a:r>
              <a:rPr lang="fr-FR" sz="2800" b="1" dirty="0" smtClean="0">
                <a:latin typeface="Myriad Pro" panose="020B0503030403020204" pitchFamily="34" charset="0"/>
              </a:rPr>
              <a:t> the </a:t>
            </a:r>
            <a:r>
              <a:rPr lang="fr-FR" sz="2800" b="1" dirty="0" err="1" smtClean="0">
                <a:latin typeface="Myriad Pro" panose="020B0503030403020204" pitchFamily="34" charset="0"/>
              </a:rPr>
              <a:t>breeding</a:t>
            </a:r>
            <a:r>
              <a:rPr lang="fr-FR" sz="2800" b="1" dirty="0" smtClean="0">
                <a:latin typeface="Myriad Pro" panose="020B0503030403020204" pitchFamily="34" charset="0"/>
              </a:rPr>
              <a:t> </a:t>
            </a:r>
            <a:r>
              <a:rPr lang="fr-FR" sz="2800" b="1" dirty="0" err="1" smtClean="0">
                <a:latin typeface="Myriad Pro" panose="020B0503030403020204" pitchFamily="34" charset="0"/>
              </a:rPr>
              <a:t>doe</a:t>
            </a:r>
            <a:r>
              <a:rPr lang="fr-FR" sz="2800" b="1" dirty="0" smtClean="0">
                <a:latin typeface="Myriad Pro" panose="020B0503030403020204" pitchFamily="34" charset="0"/>
              </a:rPr>
              <a:t> </a:t>
            </a:r>
            <a:br>
              <a:rPr lang="fr-FR" sz="2800" b="1" dirty="0" smtClean="0">
                <a:latin typeface="Myriad Pro" panose="020B0503030403020204" pitchFamily="34" charset="0"/>
              </a:rPr>
            </a:br>
            <a:r>
              <a:rPr lang="fr-FR" sz="2800" b="1" dirty="0" smtClean="0">
                <a:latin typeface="Myriad Pro" panose="020B0503030403020204" pitchFamily="34" charset="0"/>
              </a:rPr>
              <a:t>=&gt; the </a:t>
            </a:r>
            <a:r>
              <a:rPr lang="fr-FR" sz="2800" b="1" dirty="0" err="1" smtClean="0">
                <a:latin typeface="Myriad Pro" panose="020B0503030403020204" pitchFamily="34" charset="0"/>
              </a:rPr>
              <a:t>most</a:t>
            </a:r>
            <a:r>
              <a:rPr lang="fr-FR" sz="2800" b="1" dirty="0" smtClean="0">
                <a:latin typeface="Myriad Pro" panose="020B0503030403020204" pitchFamily="34" charset="0"/>
              </a:rPr>
              <a:t> important &lt;=&gt;"</a:t>
            </a:r>
            <a:r>
              <a:rPr lang="fr-FR" sz="2800" b="1" dirty="0" err="1" smtClean="0">
                <a:latin typeface="Myriad Pro" panose="020B0503030403020204" pitchFamily="34" charset="0"/>
              </a:rPr>
              <a:t>engine</a:t>
            </a:r>
            <a:r>
              <a:rPr lang="fr-FR" sz="2800" b="1" dirty="0" smtClean="0">
                <a:latin typeface="Myriad Pro" panose="020B0503030403020204" pitchFamily="34" charset="0"/>
              </a:rPr>
              <a:t>" of </a:t>
            </a:r>
            <a:r>
              <a:rPr lang="fr-FR" sz="2800" b="1" dirty="0" err="1" smtClean="0">
                <a:latin typeface="Myriad Pro" panose="020B0503030403020204" pitchFamily="34" charset="0"/>
              </a:rPr>
              <a:t>your</a:t>
            </a:r>
            <a:r>
              <a:rPr lang="fr-FR" sz="2800" b="1" dirty="0" smtClean="0">
                <a:latin typeface="Myriad Pro" panose="020B0503030403020204" pitchFamily="34" charset="0"/>
              </a:rPr>
              <a:t> </a:t>
            </a:r>
            <a:r>
              <a:rPr lang="fr-FR" sz="2800" b="1" dirty="0" err="1" smtClean="0">
                <a:latin typeface="Myriad Pro" panose="020B0503030403020204" pitchFamily="34" charset="0"/>
              </a:rPr>
              <a:t>rabbitry</a:t>
            </a:r>
            <a:endParaRPr lang="en-GB" sz="2800" b="1" dirty="0">
              <a:latin typeface="Myriad Pro" panose="020B05030304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751" y="1121419"/>
            <a:ext cx="2456378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nl-BE" dirty="0" err="1">
                <a:latin typeface="Myriad Pro" panose="020B0503030403020204" pitchFamily="34" charset="0"/>
              </a:rPr>
              <a:t>Rabbit</a:t>
            </a:r>
            <a:r>
              <a:rPr lang="nl-BE" dirty="0">
                <a:latin typeface="Myriad Pro" panose="020B0503030403020204" pitchFamily="34" charset="0"/>
              </a:rPr>
              <a:t> </a:t>
            </a:r>
            <a:r>
              <a:rPr lang="nl-BE" dirty="0" err="1">
                <a:latin typeface="Myriad Pro" panose="020B0503030403020204" pitchFamily="34" charset="0"/>
              </a:rPr>
              <a:t>milk</a:t>
            </a:r>
            <a:r>
              <a:rPr lang="nl-BE" dirty="0">
                <a:latin typeface="Myriad Pro" panose="020B0503030403020204" pitchFamily="34" charset="0"/>
              </a:rPr>
              <a:t> </a:t>
            </a:r>
            <a:r>
              <a:rPr lang="nl-BE" dirty="0" err="1">
                <a:latin typeface="Myriad Pro" panose="020B0503030403020204" pitchFamily="34" charset="0"/>
              </a:rPr>
              <a:t>production</a:t>
            </a:r>
            <a:r>
              <a:rPr lang="nl-BE" dirty="0">
                <a:latin typeface="Myriad Pro" panose="020B0503030403020204" pitchFamily="34" charset="0"/>
              </a:rPr>
              <a:t> 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051" y="1306085"/>
            <a:ext cx="1843188" cy="18383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56055" y="6316054"/>
            <a:ext cx="526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Myriad Pro" panose="020B0503030403020204" pitchFamily="34" charset="0"/>
              </a:rPr>
              <a:t>Semi-intensive </a:t>
            </a:r>
            <a:r>
              <a:rPr lang="fr-FR" dirty="0" err="1" smtClean="0">
                <a:latin typeface="Myriad Pro" panose="020B0503030403020204" pitchFamily="34" charset="0"/>
              </a:rPr>
              <a:t>rythm</a:t>
            </a:r>
            <a:r>
              <a:rPr lang="fr-FR" dirty="0" smtClean="0">
                <a:latin typeface="Myriad Pro" panose="020B0503030403020204" pitchFamily="34" charset="0"/>
              </a:rPr>
              <a:t>  - 6 </a:t>
            </a:r>
            <a:r>
              <a:rPr lang="fr-FR" dirty="0" err="1" smtClean="0">
                <a:latin typeface="Myriad Pro" panose="020B0503030403020204" pitchFamily="34" charset="0"/>
              </a:rPr>
              <a:t>weeks</a:t>
            </a:r>
            <a:r>
              <a:rPr lang="fr-FR" dirty="0" smtClean="0">
                <a:latin typeface="Myriad Pro" panose="020B0503030403020204" pitchFamily="34" charset="0"/>
              </a:rPr>
              <a:t> DI (</a:t>
            </a:r>
            <a:r>
              <a:rPr lang="fr-FR" dirty="0" err="1" smtClean="0">
                <a:latin typeface="Myriad Pro" panose="020B0503030403020204" pitchFamily="34" charset="0"/>
              </a:rPr>
              <a:t>delivery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intervall</a:t>
            </a:r>
            <a:r>
              <a:rPr lang="fr-FR" dirty="0" smtClean="0">
                <a:latin typeface="Myriad Pro" panose="020B0503030403020204" pitchFamily="34" charset="0"/>
              </a:rPr>
              <a:t>)</a:t>
            </a:r>
            <a:endParaRPr lang="en-GB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399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725" y="5614689"/>
            <a:ext cx="1223823" cy="1220594"/>
          </a:xfrm>
          <a:prstGeom prst="rect">
            <a:avLst/>
          </a:prstGeom>
        </p:spPr>
      </p:pic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5686107" cy="786447"/>
          </a:xfrm>
          <a:solidFill>
            <a:srgbClr val="FFFFCC"/>
          </a:solidFill>
          <a:ln/>
        </p:spPr>
        <p:txBody>
          <a:bodyPr>
            <a:normAutofit/>
          </a:bodyPr>
          <a:lstStyle/>
          <a:p>
            <a:r>
              <a:rPr lang="en-GB" sz="2000" dirty="0">
                <a:latin typeface="Myriad Pro" panose="020B0503030403020204" pitchFamily="34" charset="0"/>
              </a:rPr>
              <a:t>Comparative export of proteins and lipids via </a:t>
            </a:r>
            <a:r>
              <a:rPr lang="en-GB" sz="2000" dirty="0" smtClean="0">
                <a:latin typeface="Myriad Pro" panose="020B0503030403020204" pitchFamily="34" charset="0"/>
              </a:rPr>
              <a:t>milk</a:t>
            </a:r>
            <a:br>
              <a:rPr lang="en-GB" sz="2000" dirty="0" smtClean="0">
                <a:latin typeface="Myriad Pro" panose="020B0503030403020204" pitchFamily="34" charset="0"/>
              </a:rPr>
            </a:br>
            <a:r>
              <a:rPr lang="en-GB" sz="2000" dirty="0" smtClean="0">
                <a:latin typeface="Myriad Pro" panose="020B0503030403020204" pitchFamily="34" charset="0"/>
              </a:rPr>
              <a:t>for rabbit doe and comparison with cow and sow</a:t>
            </a:r>
            <a:endParaRPr lang="nl-BE" sz="2000" dirty="0">
              <a:latin typeface="Myriad Pro" panose="020B0503030403020204" pitchFamily="34" charset="0"/>
            </a:endParaRPr>
          </a:p>
        </p:txBody>
      </p:sp>
      <p:graphicFrame>
        <p:nvGraphicFramePr>
          <p:cNvPr id="5058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92518"/>
              </p:ext>
            </p:extLst>
          </p:nvPr>
        </p:nvGraphicFramePr>
        <p:xfrm>
          <a:off x="69215" y="975360"/>
          <a:ext cx="4852988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4" name="Graphique" r:id="rId4" imgW="4221421" imgH="4320648" progId="MSGraph.Chart.8">
                  <p:embed followColorScheme="full"/>
                </p:oleObj>
              </mc:Choice>
              <mc:Fallback>
                <p:oleObj name="Graphique" r:id="rId4" imgW="4221421" imgH="4320648" progId="MSGraph.Chart.8">
                  <p:embed followColorScheme="full"/>
                  <p:pic>
                    <p:nvPicPr>
                      <p:cNvPr id="5058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" y="975360"/>
                        <a:ext cx="4852988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58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612480"/>
              </p:ext>
            </p:extLst>
          </p:nvPr>
        </p:nvGraphicFramePr>
        <p:xfrm>
          <a:off x="4853940" y="1434122"/>
          <a:ext cx="4053840" cy="460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5" name="Graphique" r:id="rId6" imgW="3809955" imgH="4320648" progId="MSGraph.Chart.8">
                  <p:embed followColorScheme="full"/>
                </p:oleObj>
              </mc:Choice>
              <mc:Fallback>
                <p:oleObj name="Graphique" r:id="rId6" imgW="3809955" imgH="4320648" progId="MSGraph.Chart.8">
                  <p:embed followColorScheme="full"/>
                  <p:pic>
                    <p:nvPicPr>
                      <p:cNvPr id="5058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3940" y="1434122"/>
                        <a:ext cx="4053840" cy="4601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62" name="Text Box 6"/>
          <p:cNvSpPr txBox="1">
            <a:spLocks noChangeArrowheads="1"/>
          </p:cNvSpPr>
          <p:nvPr/>
        </p:nvSpPr>
        <p:spPr bwMode="auto">
          <a:xfrm>
            <a:off x="6514311" y="2924683"/>
            <a:ext cx="2286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nl-BE" sz="2000" b="1" dirty="0">
                <a:latin typeface="Myriad Pro" panose="020B0503030403020204" pitchFamily="34" charset="0"/>
              </a:rPr>
              <a:t>g </a:t>
            </a:r>
            <a:r>
              <a:rPr lang="nl-BE" sz="2000" b="1" dirty="0" err="1" smtClean="0">
                <a:latin typeface="Myriad Pro" panose="020B0503030403020204" pitchFamily="34" charset="0"/>
              </a:rPr>
              <a:t>protein</a:t>
            </a:r>
            <a:r>
              <a:rPr lang="nl-BE" sz="2000" b="1" dirty="0" smtClean="0">
                <a:latin typeface="Myriad Pro" panose="020B0503030403020204" pitchFamily="34" charset="0"/>
              </a:rPr>
              <a:t> </a:t>
            </a:r>
            <a:r>
              <a:rPr lang="nl-BE" sz="2000" b="1" dirty="0">
                <a:latin typeface="Myriad Pro" panose="020B0503030403020204" pitchFamily="34" charset="0"/>
              </a:rPr>
              <a:t>/kg </a:t>
            </a:r>
            <a:r>
              <a:rPr lang="nl-BE" sz="2000" b="1" dirty="0" smtClean="0">
                <a:latin typeface="Myriad Pro" panose="020B0503030403020204" pitchFamily="34" charset="0"/>
              </a:rPr>
              <a:t>LW/d</a:t>
            </a:r>
            <a:endParaRPr lang="nl-BE" sz="2000" b="1" dirty="0">
              <a:latin typeface="Myriad Pro" panose="020B05030304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8027" y="1249456"/>
            <a:ext cx="290156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BE" dirty="0" err="1" smtClean="0">
                <a:latin typeface="Myriad Pro" panose="020B0503030403020204" pitchFamily="34" charset="0"/>
              </a:rPr>
              <a:t>Production</a:t>
            </a:r>
            <a:r>
              <a:rPr lang="nl-BE" dirty="0" smtClean="0">
                <a:latin typeface="Myriad Pro" panose="020B0503030403020204" pitchFamily="34" charset="0"/>
              </a:rPr>
              <a:t> at </a:t>
            </a:r>
            <a:r>
              <a:rPr lang="nl-BE" dirty="0" err="1">
                <a:latin typeface="Myriad Pro" panose="020B0503030403020204" pitchFamily="34" charset="0"/>
              </a:rPr>
              <a:t>lactation</a:t>
            </a:r>
            <a:r>
              <a:rPr lang="nl-BE" dirty="0">
                <a:latin typeface="Myriad Pro" panose="020B0503030403020204" pitchFamily="34" charset="0"/>
              </a:rPr>
              <a:t> </a:t>
            </a:r>
            <a:r>
              <a:rPr lang="nl-BE" dirty="0" smtClean="0">
                <a:latin typeface="Myriad Pro" panose="020B0503030403020204" pitchFamily="34" charset="0"/>
              </a:rPr>
              <a:t>peak</a:t>
            </a:r>
            <a:endParaRPr lang="en-GB" dirty="0"/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2382074" y="2689860"/>
            <a:ext cx="2017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nl-BE" sz="2000" b="1" dirty="0">
                <a:latin typeface="Myriad Pro" panose="020B0503030403020204" pitchFamily="34" charset="0"/>
              </a:rPr>
              <a:t>g </a:t>
            </a:r>
            <a:r>
              <a:rPr lang="nl-BE" sz="2000" b="1" dirty="0" err="1" smtClean="0">
                <a:latin typeface="Myriad Pro" panose="020B0503030403020204" pitchFamily="34" charset="0"/>
              </a:rPr>
              <a:t>lipids</a:t>
            </a:r>
            <a:r>
              <a:rPr lang="nl-BE" sz="2000" b="1" dirty="0" smtClean="0">
                <a:latin typeface="Myriad Pro" panose="020B0503030403020204" pitchFamily="34" charset="0"/>
              </a:rPr>
              <a:t>/kg LW/d</a:t>
            </a:r>
            <a:endParaRPr lang="nl-BE" sz="2000" b="1" dirty="0">
              <a:latin typeface="Myriad Pro" panose="020B0503030403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8039" y="5840898"/>
            <a:ext cx="4730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latin typeface="Myriad Pro" panose="020B0503030403020204" pitchFamily="34" charset="0"/>
              </a:rPr>
              <a:t>Greater</a:t>
            </a:r>
            <a:r>
              <a:rPr lang="fr-FR" sz="2000" b="1" dirty="0" smtClean="0">
                <a:latin typeface="Myriad Pro" panose="020B0503030403020204" pitchFamily="34" charset="0"/>
              </a:rPr>
              <a:t> exports =&gt; </a:t>
            </a:r>
            <a:r>
              <a:rPr lang="fr-FR" sz="2000" b="1" dirty="0" err="1" smtClean="0">
                <a:latin typeface="Myriad Pro" panose="020B0503030403020204" pitchFamily="34" charset="0"/>
              </a:rPr>
              <a:t>higher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sz="2000" b="1" dirty="0" err="1" smtClean="0">
                <a:latin typeface="Myriad Pro" panose="020B0503030403020204" pitchFamily="34" charset="0"/>
              </a:rPr>
              <a:t>requirements</a:t>
            </a:r>
            <a:endParaRPr lang="en-GB" sz="2000" b="1" dirty="0">
              <a:latin typeface="Myriad Pro" panose="020B0503030403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23697" y="214019"/>
            <a:ext cx="218408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Myriad Pro" panose="020B0503030403020204" pitchFamily="34" charset="0"/>
              </a:rPr>
              <a:t>Semi-intensive </a:t>
            </a:r>
            <a:r>
              <a:rPr lang="fr-FR" dirty="0" err="1" smtClean="0">
                <a:latin typeface="Myriad Pro" panose="020B0503030403020204" pitchFamily="34" charset="0"/>
              </a:rPr>
              <a:t>rythm</a:t>
            </a:r>
            <a:r>
              <a:rPr lang="fr-FR" dirty="0" smtClean="0">
                <a:latin typeface="Myriad Pro" panose="020B0503030403020204" pitchFamily="34" charset="0"/>
              </a:rPr>
              <a:t>  - 6 </a:t>
            </a:r>
            <a:r>
              <a:rPr lang="fr-FR" dirty="0" err="1" smtClean="0">
                <a:latin typeface="Myriad Pro" panose="020B0503030403020204" pitchFamily="34" charset="0"/>
              </a:rPr>
              <a:t>wks</a:t>
            </a:r>
            <a:r>
              <a:rPr lang="fr-FR" dirty="0" smtClean="0">
                <a:latin typeface="Myriad Pro" panose="020B0503030403020204" pitchFamily="34" charset="0"/>
              </a:rPr>
              <a:t> DI </a:t>
            </a:r>
            <a:r>
              <a:rPr lang="fr-FR" dirty="0">
                <a:latin typeface="Myriad Pro" panose="020B0503030403020204" pitchFamily="34" charset="0"/>
              </a:rPr>
              <a:t>D</a:t>
            </a:r>
            <a:r>
              <a:rPr lang="fr-FR" dirty="0" smtClean="0">
                <a:latin typeface="Myriad Pro" panose="020B0503030403020204" pitchFamily="34" charset="0"/>
              </a:rPr>
              <a:t>elivery </a:t>
            </a:r>
            <a:r>
              <a:rPr lang="fr-FR" dirty="0" err="1">
                <a:latin typeface="Myriad Pro" panose="020B0503030403020204" pitchFamily="34" charset="0"/>
              </a:rPr>
              <a:t>I</a:t>
            </a:r>
            <a:r>
              <a:rPr lang="fr-FR" dirty="0" err="1" smtClean="0">
                <a:latin typeface="Myriad Pro" panose="020B0503030403020204" pitchFamily="34" charset="0"/>
              </a:rPr>
              <a:t>ntervall</a:t>
            </a:r>
            <a:endParaRPr lang="en-GB" dirty="0">
              <a:latin typeface="Myriad Pro" panose="020B0503030403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46055" y="6269017"/>
            <a:ext cx="4803944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latin typeface="Myriad Pro" panose="020B0503030403020204" pitchFamily="34" charset="0"/>
              </a:rPr>
              <a:t>Lactating</a:t>
            </a:r>
            <a:r>
              <a:rPr 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sz="2400" b="1" dirty="0" err="1" smtClean="0">
                <a:latin typeface="Myriad Pro" panose="020B0503030403020204" pitchFamily="34" charset="0"/>
              </a:rPr>
              <a:t>doe</a:t>
            </a:r>
            <a:r>
              <a:rPr lang="fr-FR" sz="2400" b="1" dirty="0" smtClean="0">
                <a:latin typeface="Myriad Pro" panose="020B0503030403020204" pitchFamily="34" charset="0"/>
              </a:rPr>
              <a:t>=&gt; </a:t>
            </a:r>
            <a:r>
              <a:rPr lang="fr-FR" sz="2400" b="1" dirty="0" err="1" smtClean="0">
                <a:latin typeface="Myriad Pro" panose="020B0503030403020204" pitchFamily="34" charset="0"/>
              </a:rPr>
              <a:t>carefull</a:t>
            </a:r>
            <a:r>
              <a:rPr 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sz="2400" b="1" dirty="0" err="1" smtClean="0">
                <a:latin typeface="Myriad Pro" panose="020B0503030403020204" pitchFamily="34" charset="0"/>
              </a:rPr>
              <a:t>feeding</a:t>
            </a:r>
            <a:r>
              <a:rPr lang="fr-FR" sz="2400" b="1" dirty="0" smtClean="0">
                <a:latin typeface="Myriad Pro" panose="020B0503030403020204" pitchFamily="34" charset="0"/>
              </a:rPr>
              <a:t>!!</a:t>
            </a:r>
            <a:endParaRPr lang="en-GB" sz="24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746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722438" y="1104900"/>
            <a:ext cx="4899025" cy="3886200"/>
            <a:chOff x="1085" y="696"/>
            <a:chExt cx="3086" cy="2448"/>
          </a:xfrm>
        </p:grpSpPr>
        <p:sp>
          <p:nvSpPr>
            <p:cNvPr id="22568" name="Freeform 40"/>
            <p:cNvSpPr>
              <a:spLocks/>
            </p:cNvSpPr>
            <p:nvPr/>
          </p:nvSpPr>
          <p:spPr bwMode="auto">
            <a:xfrm>
              <a:off x="1085" y="1075"/>
              <a:ext cx="3086" cy="2069"/>
            </a:xfrm>
            <a:custGeom>
              <a:avLst/>
              <a:gdLst>
                <a:gd name="T0" fmla="*/ 43 w 3086"/>
                <a:gd name="T1" fmla="*/ 1459 h 2069"/>
                <a:gd name="T2" fmla="*/ 77 w 3086"/>
                <a:gd name="T3" fmla="*/ 1368 h 2069"/>
                <a:gd name="T4" fmla="*/ 115 w 3086"/>
                <a:gd name="T5" fmla="*/ 1215 h 2069"/>
                <a:gd name="T6" fmla="*/ 182 w 3086"/>
                <a:gd name="T7" fmla="*/ 1025 h 2069"/>
                <a:gd name="T8" fmla="*/ 236 w 3086"/>
                <a:gd name="T9" fmla="*/ 893 h 2069"/>
                <a:gd name="T10" fmla="*/ 308 w 3086"/>
                <a:gd name="T11" fmla="*/ 731 h 2069"/>
                <a:gd name="T12" fmla="*/ 368 w 3086"/>
                <a:gd name="T13" fmla="*/ 615 h 2069"/>
                <a:gd name="T14" fmla="*/ 457 w 3086"/>
                <a:gd name="T15" fmla="*/ 487 h 2069"/>
                <a:gd name="T16" fmla="*/ 509 w 3086"/>
                <a:gd name="T17" fmla="*/ 379 h 2069"/>
                <a:gd name="T18" fmla="*/ 603 w 3086"/>
                <a:gd name="T19" fmla="*/ 281 h 2069"/>
                <a:gd name="T20" fmla="*/ 680 w 3086"/>
                <a:gd name="T21" fmla="*/ 197 h 2069"/>
                <a:gd name="T22" fmla="*/ 751 w 3086"/>
                <a:gd name="T23" fmla="*/ 143 h 2069"/>
                <a:gd name="T24" fmla="*/ 861 w 3086"/>
                <a:gd name="T25" fmla="*/ 77 h 2069"/>
                <a:gd name="T26" fmla="*/ 1075 w 3086"/>
                <a:gd name="T27" fmla="*/ 5 h 2069"/>
                <a:gd name="T28" fmla="*/ 1257 w 3086"/>
                <a:gd name="T29" fmla="*/ 0 h 2069"/>
                <a:gd name="T30" fmla="*/ 1349 w 3086"/>
                <a:gd name="T31" fmla="*/ 19 h 2069"/>
                <a:gd name="T32" fmla="*/ 1430 w 3086"/>
                <a:gd name="T33" fmla="*/ 39 h 2069"/>
                <a:gd name="T34" fmla="*/ 1531 w 3086"/>
                <a:gd name="T35" fmla="*/ 87 h 2069"/>
                <a:gd name="T36" fmla="*/ 1598 w 3086"/>
                <a:gd name="T37" fmla="*/ 113 h 2069"/>
                <a:gd name="T38" fmla="*/ 1712 w 3086"/>
                <a:gd name="T39" fmla="*/ 185 h 2069"/>
                <a:gd name="T40" fmla="*/ 1808 w 3086"/>
                <a:gd name="T41" fmla="*/ 257 h 2069"/>
                <a:gd name="T42" fmla="*/ 1897 w 3086"/>
                <a:gd name="T43" fmla="*/ 320 h 2069"/>
                <a:gd name="T44" fmla="*/ 2057 w 3086"/>
                <a:gd name="T45" fmla="*/ 474 h 2069"/>
                <a:gd name="T46" fmla="*/ 2224 w 3086"/>
                <a:gd name="T47" fmla="*/ 685 h 2069"/>
                <a:gd name="T48" fmla="*/ 2352 w 3086"/>
                <a:gd name="T49" fmla="*/ 896 h 2069"/>
                <a:gd name="T50" fmla="*/ 2505 w 3086"/>
                <a:gd name="T51" fmla="*/ 1139 h 2069"/>
                <a:gd name="T52" fmla="*/ 2601 w 3086"/>
                <a:gd name="T53" fmla="*/ 1261 h 2069"/>
                <a:gd name="T54" fmla="*/ 2717 w 3086"/>
                <a:gd name="T55" fmla="*/ 1319 h 2069"/>
                <a:gd name="T56" fmla="*/ 2774 w 3086"/>
                <a:gd name="T57" fmla="*/ 1282 h 2069"/>
                <a:gd name="T58" fmla="*/ 2841 w 3086"/>
                <a:gd name="T59" fmla="*/ 1229 h 2069"/>
                <a:gd name="T60" fmla="*/ 2909 w 3086"/>
                <a:gd name="T61" fmla="*/ 1171 h 2069"/>
                <a:gd name="T62" fmla="*/ 2979 w 3086"/>
                <a:gd name="T63" fmla="*/ 1095 h 2069"/>
                <a:gd name="T64" fmla="*/ 3030 w 3086"/>
                <a:gd name="T65" fmla="*/ 999 h 2069"/>
                <a:gd name="T66" fmla="*/ 3062 w 3086"/>
                <a:gd name="T67" fmla="*/ 923 h 2069"/>
                <a:gd name="T68" fmla="*/ 3086 w 3086"/>
                <a:gd name="T69" fmla="*/ 2069 h 2069"/>
                <a:gd name="T70" fmla="*/ 2 w 3086"/>
                <a:gd name="T71" fmla="*/ 2057 h 2069"/>
                <a:gd name="T72" fmla="*/ 0 w 3086"/>
                <a:gd name="T73" fmla="*/ 1560 h 2069"/>
                <a:gd name="T74" fmla="*/ 43 w 3086"/>
                <a:gd name="T75" fmla="*/ 1459 h 20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86"/>
                <a:gd name="T115" fmla="*/ 0 h 2069"/>
                <a:gd name="T116" fmla="*/ 3086 w 3086"/>
                <a:gd name="T117" fmla="*/ 2069 h 20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86" h="2069">
                  <a:moveTo>
                    <a:pt x="43" y="1459"/>
                  </a:moveTo>
                  <a:lnTo>
                    <a:pt x="77" y="1368"/>
                  </a:lnTo>
                  <a:lnTo>
                    <a:pt x="115" y="1215"/>
                  </a:lnTo>
                  <a:lnTo>
                    <a:pt x="182" y="1025"/>
                  </a:lnTo>
                  <a:lnTo>
                    <a:pt x="236" y="893"/>
                  </a:lnTo>
                  <a:lnTo>
                    <a:pt x="308" y="731"/>
                  </a:lnTo>
                  <a:lnTo>
                    <a:pt x="368" y="615"/>
                  </a:lnTo>
                  <a:lnTo>
                    <a:pt x="457" y="487"/>
                  </a:lnTo>
                  <a:lnTo>
                    <a:pt x="509" y="379"/>
                  </a:lnTo>
                  <a:lnTo>
                    <a:pt x="603" y="281"/>
                  </a:lnTo>
                  <a:lnTo>
                    <a:pt x="680" y="197"/>
                  </a:lnTo>
                  <a:lnTo>
                    <a:pt x="751" y="143"/>
                  </a:lnTo>
                  <a:lnTo>
                    <a:pt x="861" y="77"/>
                  </a:lnTo>
                  <a:lnTo>
                    <a:pt x="1075" y="5"/>
                  </a:lnTo>
                  <a:lnTo>
                    <a:pt x="1257" y="0"/>
                  </a:lnTo>
                  <a:lnTo>
                    <a:pt x="1349" y="19"/>
                  </a:lnTo>
                  <a:lnTo>
                    <a:pt x="1430" y="39"/>
                  </a:lnTo>
                  <a:lnTo>
                    <a:pt x="1531" y="87"/>
                  </a:lnTo>
                  <a:lnTo>
                    <a:pt x="1598" y="113"/>
                  </a:lnTo>
                  <a:lnTo>
                    <a:pt x="1712" y="185"/>
                  </a:lnTo>
                  <a:lnTo>
                    <a:pt x="1808" y="257"/>
                  </a:lnTo>
                  <a:lnTo>
                    <a:pt x="1897" y="320"/>
                  </a:lnTo>
                  <a:lnTo>
                    <a:pt x="2057" y="474"/>
                  </a:lnTo>
                  <a:lnTo>
                    <a:pt x="2224" y="685"/>
                  </a:lnTo>
                  <a:lnTo>
                    <a:pt x="2352" y="896"/>
                  </a:lnTo>
                  <a:lnTo>
                    <a:pt x="2505" y="1139"/>
                  </a:lnTo>
                  <a:lnTo>
                    <a:pt x="2601" y="1261"/>
                  </a:lnTo>
                  <a:lnTo>
                    <a:pt x="2717" y="1319"/>
                  </a:lnTo>
                  <a:lnTo>
                    <a:pt x="2774" y="1282"/>
                  </a:lnTo>
                  <a:lnTo>
                    <a:pt x="2841" y="1229"/>
                  </a:lnTo>
                  <a:lnTo>
                    <a:pt x="2909" y="1171"/>
                  </a:lnTo>
                  <a:lnTo>
                    <a:pt x="2979" y="1095"/>
                  </a:lnTo>
                  <a:lnTo>
                    <a:pt x="3030" y="999"/>
                  </a:lnTo>
                  <a:lnTo>
                    <a:pt x="3062" y="923"/>
                  </a:lnTo>
                  <a:lnTo>
                    <a:pt x="3086" y="2069"/>
                  </a:lnTo>
                  <a:lnTo>
                    <a:pt x="2" y="2057"/>
                  </a:lnTo>
                  <a:lnTo>
                    <a:pt x="0" y="1560"/>
                  </a:lnTo>
                  <a:lnTo>
                    <a:pt x="43" y="1459"/>
                  </a:lnTo>
                  <a:close/>
                </a:path>
              </a:pathLst>
            </a:custGeom>
            <a:solidFill>
              <a:srgbClr val="969696"/>
            </a:solidFill>
            <a:ln w="38100">
              <a:solidFill>
                <a:schemeClr val="tx1"/>
              </a:solidFill>
              <a:round/>
              <a:headEnd/>
              <a:tailEnd type="none" w="sm" len="sm"/>
            </a:ln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69" name="Rectangle 41"/>
            <p:cNvSpPr>
              <a:spLocks noChangeArrowheads="1"/>
            </p:cNvSpPr>
            <p:nvPr/>
          </p:nvSpPr>
          <p:spPr bwMode="auto">
            <a:xfrm>
              <a:off x="1783" y="696"/>
              <a:ext cx="17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b="1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Total </a:t>
              </a:r>
              <a:r>
                <a:rPr lang="fr-FR" altLang="en-US" sz="2400" b="1" dirty="0" err="1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requirements</a:t>
              </a:r>
              <a:endParaRPr lang="fr-FR" altLang="en-US" sz="2400" b="1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2549" name="Line 23"/>
          <p:cNvSpPr>
            <a:spLocks noChangeShapeType="1"/>
          </p:cNvSpPr>
          <p:nvPr/>
        </p:nvSpPr>
        <p:spPr bwMode="auto">
          <a:xfrm>
            <a:off x="1666876" y="1247458"/>
            <a:ext cx="0" cy="38592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Myriad Pro" panose="020B0503030403020204" pitchFamily="34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722438" y="4253087"/>
            <a:ext cx="4886325" cy="709611"/>
            <a:chOff x="1114" y="2720"/>
            <a:chExt cx="3072" cy="528"/>
          </a:xfrm>
        </p:grpSpPr>
        <p:sp>
          <p:nvSpPr>
            <p:cNvPr id="22566" name="Rectangle 30"/>
            <p:cNvSpPr>
              <a:spLocks noChangeArrowheads="1"/>
            </p:cNvSpPr>
            <p:nvPr/>
          </p:nvSpPr>
          <p:spPr bwMode="auto">
            <a:xfrm>
              <a:off x="1114" y="2720"/>
              <a:ext cx="3072" cy="528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>
                <a:latin typeface="Myriad Pro" panose="020B0503030403020204" pitchFamily="34" charset="0"/>
              </a:endParaRPr>
            </a:p>
          </p:txBody>
        </p:sp>
        <p:sp>
          <p:nvSpPr>
            <p:cNvPr id="22567" name="Rectangle 31"/>
            <p:cNvSpPr>
              <a:spLocks noChangeArrowheads="1"/>
            </p:cNvSpPr>
            <p:nvPr/>
          </p:nvSpPr>
          <p:spPr bwMode="auto">
            <a:xfrm>
              <a:off x="2296" y="2735"/>
              <a:ext cx="1181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Maintenance</a:t>
              </a:r>
              <a:endParaRPr lang="fr-FR" altLang="en-US" sz="24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749425" y="1752600"/>
            <a:ext cx="4056063" cy="2514600"/>
            <a:chOff x="1093" y="1632"/>
            <a:chExt cx="2555" cy="1584"/>
          </a:xfrm>
        </p:grpSpPr>
        <p:sp>
          <p:nvSpPr>
            <p:cNvPr id="22564" name="Freeform 33"/>
            <p:cNvSpPr>
              <a:spLocks/>
            </p:cNvSpPr>
            <p:nvPr/>
          </p:nvSpPr>
          <p:spPr bwMode="auto">
            <a:xfrm>
              <a:off x="1093" y="1632"/>
              <a:ext cx="2555" cy="1584"/>
            </a:xfrm>
            <a:custGeom>
              <a:avLst/>
              <a:gdLst>
                <a:gd name="T0" fmla="*/ 0 w 2496"/>
                <a:gd name="T1" fmla="*/ 2551 h 1440"/>
                <a:gd name="T2" fmla="*/ 2871 w 2496"/>
                <a:gd name="T3" fmla="*/ 2551 h 1440"/>
                <a:gd name="T4" fmla="*/ 2817 w 2496"/>
                <a:gd name="T5" fmla="*/ 2382 h 1440"/>
                <a:gd name="T6" fmla="*/ 2761 w 2496"/>
                <a:gd name="T7" fmla="*/ 2211 h 1440"/>
                <a:gd name="T8" fmla="*/ 2692 w 2496"/>
                <a:gd name="T9" fmla="*/ 1956 h 1440"/>
                <a:gd name="T10" fmla="*/ 2610 w 2496"/>
                <a:gd name="T11" fmla="*/ 1694 h 1440"/>
                <a:gd name="T12" fmla="*/ 2540 w 2496"/>
                <a:gd name="T13" fmla="*/ 1448 h 1440"/>
                <a:gd name="T14" fmla="*/ 2430 w 2496"/>
                <a:gd name="T15" fmla="*/ 1189 h 1440"/>
                <a:gd name="T16" fmla="*/ 2265 w 2496"/>
                <a:gd name="T17" fmla="*/ 850 h 1440"/>
                <a:gd name="T18" fmla="*/ 2158 w 2496"/>
                <a:gd name="T19" fmla="*/ 666 h 1440"/>
                <a:gd name="T20" fmla="*/ 2043 w 2496"/>
                <a:gd name="T21" fmla="*/ 510 h 1440"/>
                <a:gd name="T22" fmla="*/ 1935 w 2496"/>
                <a:gd name="T23" fmla="*/ 354 h 1440"/>
                <a:gd name="T24" fmla="*/ 1821 w 2496"/>
                <a:gd name="T25" fmla="*/ 254 h 1440"/>
                <a:gd name="T26" fmla="*/ 1647 w 2496"/>
                <a:gd name="T27" fmla="*/ 121 h 1440"/>
                <a:gd name="T28" fmla="*/ 1532 w 2496"/>
                <a:gd name="T29" fmla="*/ 57 h 1440"/>
                <a:gd name="T30" fmla="*/ 1380 w 2496"/>
                <a:gd name="T31" fmla="*/ 0 h 1440"/>
                <a:gd name="T32" fmla="*/ 1215 w 2496"/>
                <a:gd name="T33" fmla="*/ 0 h 1440"/>
                <a:gd name="T34" fmla="*/ 1068 w 2496"/>
                <a:gd name="T35" fmla="*/ 35 h 1440"/>
                <a:gd name="T36" fmla="*/ 883 w 2496"/>
                <a:gd name="T37" fmla="*/ 172 h 1440"/>
                <a:gd name="T38" fmla="*/ 755 w 2496"/>
                <a:gd name="T39" fmla="*/ 305 h 1440"/>
                <a:gd name="T40" fmla="*/ 607 w 2496"/>
                <a:gd name="T41" fmla="*/ 510 h 1440"/>
                <a:gd name="T42" fmla="*/ 496 w 2496"/>
                <a:gd name="T43" fmla="*/ 763 h 1440"/>
                <a:gd name="T44" fmla="*/ 387 w 2496"/>
                <a:gd name="T45" fmla="*/ 1021 h 1440"/>
                <a:gd name="T46" fmla="*/ 276 w 2496"/>
                <a:gd name="T47" fmla="*/ 1360 h 1440"/>
                <a:gd name="T48" fmla="*/ 202 w 2496"/>
                <a:gd name="T49" fmla="*/ 1614 h 1440"/>
                <a:gd name="T50" fmla="*/ 138 w 2496"/>
                <a:gd name="T51" fmla="*/ 1885 h 1440"/>
                <a:gd name="T52" fmla="*/ 62 w 2496"/>
                <a:gd name="T53" fmla="*/ 2218 h 1440"/>
                <a:gd name="T54" fmla="*/ 0 w 2496"/>
                <a:gd name="T55" fmla="*/ 2551 h 14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496"/>
                <a:gd name="T85" fmla="*/ 0 h 1440"/>
                <a:gd name="T86" fmla="*/ 2496 w 2496"/>
                <a:gd name="T87" fmla="*/ 1440 h 144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496" h="1440">
                  <a:moveTo>
                    <a:pt x="0" y="1440"/>
                  </a:moveTo>
                  <a:lnTo>
                    <a:pt x="2496" y="1440"/>
                  </a:lnTo>
                  <a:lnTo>
                    <a:pt x="2448" y="1344"/>
                  </a:lnTo>
                  <a:lnTo>
                    <a:pt x="2400" y="1248"/>
                  </a:lnTo>
                  <a:lnTo>
                    <a:pt x="2340" y="1104"/>
                  </a:lnTo>
                  <a:lnTo>
                    <a:pt x="2268" y="956"/>
                  </a:lnTo>
                  <a:lnTo>
                    <a:pt x="2208" y="816"/>
                  </a:lnTo>
                  <a:lnTo>
                    <a:pt x="2112" y="672"/>
                  </a:lnTo>
                  <a:lnTo>
                    <a:pt x="1968" y="480"/>
                  </a:lnTo>
                  <a:lnTo>
                    <a:pt x="1876" y="376"/>
                  </a:lnTo>
                  <a:lnTo>
                    <a:pt x="1776" y="288"/>
                  </a:lnTo>
                  <a:lnTo>
                    <a:pt x="1680" y="200"/>
                  </a:lnTo>
                  <a:lnTo>
                    <a:pt x="1584" y="144"/>
                  </a:lnTo>
                  <a:lnTo>
                    <a:pt x="1432" y="68"/>
                  </a:lnTo>
                  <a:lnTo>
                    <a:pt x="1332" y="32"/>
                  </a:lnTo>
                  <a:lnTo>
                    <a:pt x="1200" y="0"/>
                  </a:lnTo>
                  <a:lnTo>
                    <a:pt x="1056" y="0"/>
                  </a:lnTo>
                  <a:lnTo>
                    <a:pt x="928" y="20"/>
                  </a:lnTo>
                  <a:lnTo>
                    <a:pt x="768" y="96"/>
                  </a:lnTo>
                  <a:lnTo>
                    <a:pt x="656" y="172"/>
                  </a:lnTo>
                  <a:lnTo>
                    <a:pt x="528" y="288"/>
                  </a:lnTo>
                  <a:lnTo>
                    <a:pt x="432" y="432"/>
                  </a:lnTo>
                  <a:lnTo>
                    <a:pt x="336" y="576"/>
                  </a:lnTo>
                  <a:lnTo>
                    <a:pt x="240" y="768"/>
                  </a:lnTo>
                  <a:lnTo>
                    <a:pt x="176" y="912"/>
                  </a:lnTo>
                  <a:lnTo>
                    <a:pt x="120" y="1064"/>
                  </a:lnTo>
                  <a:lnTo>
                    <a:pt x="56" y="1252"/>
                  </a:lnTo>
                  <a:lnTo>
                    <a:pt x="0" y="1440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65" name="Rectangle 34"/>
            <p:cNvSpPr>
              <a:spLocks noChangeArrowheads="1"/>
            </p:cNvSpPr>
            <p:nvPr/>
          </p:nvSpPr>
          <p:spPr bwMode="auto">
            <a:xfrm>
              <a:off x="1399" y="2784"/>
              <a:ext cx="8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chemeClr val="tx1"/>
                  </a:solidFill>
                  <a:latin typeface="Myriad Pro" panose="020B0503030403020204" pitchFamily="34" charset="0"/>
                </a:rPr>
                <a:t>lactation</a:t>
              </a:r>
              <a:endParaRPr lang="fr-FR" altLang="en-US" sz="2400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3006725" y="3278188"/>
            <a:ext cx="5184775" cy="990600"/>
            <a:chOff x="1912" y="2592"/>
            <a:chExt cx="3266" cy="624"/>
          </a:xfrm>
        </p:grpSpPr>
        <p:sp>
          <p:nvSpPr>
            <p:cNvPr id="22562" name="Rectangle 36"/>
            <p:cNvSpPr>
              <a:spLocks noChangeArrowheads="1"/>
            </p:cNvSpPr>
            <p:nvPr/>
          </p:nvSpPr>
          <p:spPr bwMode="auto">
            <a:xfrm>
              <a:off x="4279" y="2832"/>
              <a:ext cx="8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CC0000"/>
                  </a:solidFill>
                  <a:latin typeface="Myriad Pro" panose="020B0503030403020204" pitchFamily="34" charset="0"/>
                </a:rPr>
                <a:t>Gestation</a:t>
              </a:r>
              <a:endParaRPr lang="fr-FR" altLang="en-US" sz="2400" dirty="0">
                <a:solidFill>
                  <a:srgbClr val="CC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2563" name="Freeform 37"/>
            <p:cNvSpPr>
              <a:spLocks/>
            </p:cNvSpPr>
            <p:nvPr/>
          </p:nvSpPr>
          <p:spPr bwMode="auto">
            <a:xfrm>
              <a:off x="1912" y="2592"/>
              <a:ext cx="2256" cy="624"/>
            </a:xfrm>
            <a:custGeom>
              <a:avLst/>
              <a:gdLst>
                <a:gd name="T0" fmla="*/ 0 w 2256"/>
                <a:gd name="T1" fmla="*/ 624 h 624"/>
                <a:gd name="T2" fmla="*/ 2256 w 2256"/>
                <a:gd name="T3" fmla="*/ 624 h 624"/>
                <a:gd name="T4" fmla="*/ 2256 w 2256"/>
                <a:gd name="T5" fmla="*/ 0 h 624"/>
                <a:gd name="T6" fmla="*/ 2232 w 2256"/>
                <a:gd name="T7" fmla="*/ 39 h 624"/>
                <a:gd name="T8" fmla="*/ 2208 w 2256"/>
                <a:gd name="T9" fmla="*/ 96 h 624"/>
                <a:gd name="T10" fmla="*/ 2148 w 2256"/>
                <a:gd name="T11" fmla="*/ 162 h 624"/>
                <a:gd name="T12" fmla="*/ 2064 w 2256"/>
                <a:gd name="T13" fmla="*/ 240 h 624"/>
                <a:gd name="T14" fmla="*/ 1920 w 2256"/>
                <a:gd name="T15" fmla="*/ 336 h 624"/>
                <a:gd name="T16" fmla="*/ 1812 w 2256"/>
                <a:gd name="T17" fmla="*/ 402 h 624"/>
                <a:gd name="T18" fmla="*/ 1680 w 2256"/>
                <a:gd name="T19" fmla="*/ 471 h 624"/>
                <a:gd name="T20" fmla="*/ 1497 w 2256"/>
                <a:gd name="T21" fmla="*/ 525 h 624"/>
                <a:gd name="T22" fmla="*/ 1302 w 2256"/>
                <a:gd name="T23" fmla="*/ 555 h 624"/>
                <a:gd name="T24" fmla="*/ 1059 w 2256"/>
                <a:gd name="T25" fmla="*/ 573 h 624"/>
                <a:gd name="T26" fmla="*/ 894 w 2256"/>
                <a:gd name="T27" fmla="*/ 579 h 624"/>
                <a:gd name="T28" fmla="*/ 714 w 2256"/>
                <a:gd name="T29" fmla="*/ 582 h 624"/>
                <a:gd name="T30" fmla="*/ 504 w 2256"/>
                <a:gd name="T31" fmla="*/ 588 h 624"/>
                <a:gd name="T32" fmla="*/ 312 w 2256"/>
                <a:gd name="T33" fmla="*/ 597 h 624"/>
                <a:gd name="T34" fmla="*/ 0 w 2256"/>
                <a:gd name="T35" fmla="*/ 624 h 6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56"/>
                <a:gd name="T55" fmla="*/ 0 h 624"/>
                <a:gd name="T56" fmla="*/ 2256 w 2256"/>
                <a:gd name="T57" fmla="*/ 624 h 6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56" h="624">
                  <a:moveTo>
                    <a:pt x="0" y="624"/>
                  </a:moveTo>
                  <a:lnTo>
                    <a:pt x="2256" y="624"/>
                  </a:lnTo>
                  <a:lnTo>
                    <a:pt x="2256" y="0"/>
                  </a:lnTo>
                  <a:lnTo>
                    <a:pt x="2232" y="39"/>
                  </a:lnTo>
                  <a:lnTo>
                    <a:pt x="2208" y="96"/>
                  </a:lnTo>
                  <a:lnTo>
                    <a:pt x="2148" y="162"/>
                  </a:lnTo>
                  <a:lnTo>
                    <a:pt x="2064" y="240"/>
                  </a:lnTo>
                  <a:lnTo>
                    <a:pt x="1920" y="336"/>
                  </a:lnTo>
                  <a:lnTo>
                    <a:pt x="1812" y="402"/>
                  </a:lnTo>
                  <a:lnTo>
                    <a:pt x="1680" y="471"/>
                  </a:lnTo>
                  <a:lnTo>
                    <a:pt x="1497" y="525"/>
                  </a:lnTo>
                  <a:lnTo>
                    <a:pt x="1302" y="555"/>
                  </a:lnTo>
                  <a:lnTo>
                    <a:pt x="1059" y="573"/>
                  </a:lnTo>
                  <a:lnTo>
                    <a:pt x="894" y="579"/>
                  </a:lnTo>
                  <a:lnTo>
                    <a:pt x="714" y="582"/>
                  </a:lnTo>
                  <a:lnTo>
                    <a:pt x="504" y="588"/>
                  </a:lnTo>
                  <a:lnTo>
                    <a:pt x="312" y="597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</p:grpSp>
      <p:sp>
        <p:nvSpPr>
          <p:cNvPr id="22558" name="Text Box 38"/>
          <p:cNvSpPr txBox="1">
            <a:spLocks noChangeArrowheads="1"/>
          </p:cNvSpPr>
          <p:nvPr/>
        </p:nvSpPr>
        <p:spPr bwMode="auto">
          <a:xfrm>
            <a:off x="328612" y="130356"/>
            <a:ext cx="8373427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Requirements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along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time for the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breeding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doe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endParaRPr lang="fr-FR" altLang="en-US" sz="2000" u="sng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2559" name="Text Box 42"/>
          <p:cNvSpPr txBox="1">
            <a:spLocks noChangeArrowheads="1"/>
          </p:cNvSpPr>
          <p:nvPr/>
        </p:nvSpPr>
        <p:spPr bwMode="auto">
          <a:xfrm>
            <a:off x="6615113" y="1306513"/>
            <a:ext cx="2266944" cy="833178"/>
          </a:xfrm>
          <a:prstGeom prst="rect">
            <a:avLst/>
          </a:prstGeom>
          <a:solidFill>
            <a:srgbClr val="FF9999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Semi-intensive</a:t>
            </a:r>
          </a:p>
          <a:p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rythm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(6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wks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DI)</a:t>
            </a:r>
            <a:endParaRPr lang="fr-FR" alt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382713" y="5087938"/>
            <a:ext cx="7383879" cy="1330209"/>
            <a:chOff x="1382713" y="5087938"/>
            <a:chExt cx="7383879" cy="1330209"/>
          </a:xfrm>
        </p:grpSpPr>
        <p:sp>
          <p:nvSpPr>
            <p:cNvPr id="22531" name="Line 5"/>
            <p:cNvSpPr>
              <a:spLocks noChangeShapeType="1"/>
            </p:cNvSpPr>
            <p:nvPr/>
          </p:nvSpPr>
          <p:spPr bwMode="auto">
            <a:xfrm flipV="1">
              <a:off x="1722438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2" name="Line 6"/>
            <p:cNvSpPr>
              <a:spLocks noChangeShapeType="1"/>
            </p:cNvSpPr>
            <p:nvPr/>
          </p:nvSpPr>
          <p:spPr bwMode="auto">
            <a:xfrm flipV="1">
              <a:off x="2536825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3" name="Line 7"/>
            <p:cNvSpPr>
              <a:spLocks noChangeShapeType="1"/>
            </p:cNvSpPr>
            <p:nvPr/>
          </p:nvSpPr>
          <p:spPr bwMode="auto">
            <a:xfrm flipV="1">
              <a:off x="335121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4" name="Line 8"/>
            <p:cNvSpPr>
              <a:spLocks noChangeShapeType="1"/>
            </p:cNvSpPr>
            <p:nvPr/>
          </p:nvSpPr>
          <p:spPr bwMode="auto">
            <a:xfrm flipV="1">
              <a:off x="416401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5" name="Line 9"/>
            <p:cNvSpPr>
              <a:spLocks noChangeShapeType="1"/>
            </p:cNvSpPr>
            <p:nvPr/>
          </p:nvSpPr>
          <p:spPr bwMode="auto">
            <a:xfrm flipV="1">
              <a:off x="4981575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579596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 flipV="1">
              <a:off x="660876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38" name="Rectangle 12"/>
            <p:cNvSpPr>
              <a:spLocks noChangeArrowheads="1"/>
            </p:cNvSpPr>
            <p:nvPr/>
          </p:nvSpPr>
          <p:spPr bwMode="auto">
            <a:xfrm>
              <a:off x="1597025" y="5219700"/>
              <a:ext cx="34304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0</a:t>
              </a:r>
            </a:p>
          </p:txBody>
        </p:sp>
        <p:sp>
          <p:nvSpPr>
            <p:cNvPr id="22539" name="Rectangle 13"/>
            <p:cNvSpPr>
              <a:spLocks noChangeArrowheads="1"/>
            </p:cNvSpPr>
            <p:nvPr/>
          </p:nvSpPr>
          <p:spPr bwMode="auto">
            <a:xfrm>
              <a:off x="2409825" y="5219700"/>
              <a:ext cx="34304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7</a:t>
              </a:r>
            </a:p>
          </p:txBody>
        </p:sp>
        <p:sp>
          <p:nvSpPr>
            <p:cNvPr id="22540" name="Rectangle 14"/>
            <p:cNvSpPr>
              <a:spLocks noChangeArrowheads="1"/>
            </p:cNvSpPr>
            <p:nvPr/>
          </p:nvSpPr>
          <p:spPr bwMode="auto">
            <a:xfrm>
              <a:off x="3186113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14</a:t>
              </a:r>
            </a:p>
          </p:txBody>
        </p:sp>
        <p:sp>
          <p:nvSpPr>
            <p:cNvPr id="22541" name="Rectangle 15"/>
            <p:cNvSpPr>
              <a:spLocks noChangeArrowheads="1"/>
            </p:cNvSpPr>
            <p:nvPr/>
          </p:nvSpPr>
          <p:spPr bwMode="auto">
            <a:xfrm>
              <a:off x="400050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21</a:t>
              </a:r>
            </a:p>
          </p:txBody>
        </p:sp>
        <p:sp>
          <p:nvSpPr>
            <p:cNvPr id="22542" name="Rectangle 16"/>
            <p:cNvSpPr>
              <a:spLocks noChangeArrowheads="1"/>
            </p:cNvSpPr>
            <p:nvPr/>
          </p:nvSpPr>
          <p:spPr bwMode="auto">
            <a:xfrm>
              <a:off x="4818063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28</a:t>
              </a:r>
            </a:p>
          </p:txBody>
        </p:sp>
        <p:sp>
          <p:nvSpPr>
            <p:cNvPr id="22543" name="Rectangle 17"/>
            <p:cNvSpPr>
              <a:spLocks noChangeArrowheads="1"/>
            </p:cNvSpPr>
            <p:nvPr/>
          </p:nvSpPr>
          <p:spPr bwMode="auto">
            <a:xfrm>
              <a:off x="563245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35</a:t>
              </a:r>
            </a:p>
          </p:txBody>
        </p:sp>
        <p:sp>
          <p:nvSpPr>
            <p:cNvPr id="22544" name="Rectangle 18"/>
            <p:cNvSpPr>
              <a:spLocks noChangeArrowheads="1"/>
            </p:cNvSpPr>
            <p:nvPr/>
          </p:nvSpPr>
          <p:spPr bwMode="auto">
            <a:xfrm>
              <a:off x="644525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42</a:t>
              </a:r>
            </a:p>
          </p:txBody>
        </p:sp>
        <p:sp>
          <p:nvSpPr>
            <p:cNvPr id="22545" name="Rectangle 19"/>
            <p:cNvSpPr>
              <a:spLocks noChangeArrowheads="1"/>
            </p:cNvSpPr>
            <p:nvPr/>
          </p:nvSpPr>
          <p:spPr bwMode="auto">
            <a:xfrm>
              <a:off x="2857500" y="5791200"/>
              <a:ext cx="50641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AI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2546" name="Rectangle 20"/>
            <p:cNvSpPr>
              <a:spLocks noChangeArrowheads="1"/>
            </p:cNvSpPr>
            <p:nvPr/>
          </p:nvSpPr>
          <p:spPr bwMode="auto">
            <a:xfrm>
              <a:off x="1382713" y="5867400"/>
              <a:ext cx="156029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Parturition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2548" name="Line 22"/>
            <p:cNvSpPr>
              <a:spLocks noChangeShapeType="1"/>
            </p:cNvSpPr>
            <p:nvPr/>
          </p:nvSpPr>
          <p:spPr bwMode="auto">
            <a:xfrm>
              <a:off x="3059113" y="5410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50" name="Line 24"/>
            <p:cNvSpPr>
              <a:spLocks noChangeShapeType="1"/>
            </p:cNvSpPr>
            <p:nvPr/>
          </p:nvSpPr>
          <p:spPr bwMode="auto">
            <a:xfrm>
              <a:off x="1687513" y="5106670"/>
              <a:ext cx="4953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51" name="Rectangle 25"/>
            <p:cNvSpPr>
              <a:spLocks noChangeArrowheads="1"/>
            </p:cNvSpPr>
            <p:nvPr/>
          </p:nvSpPr>
          <p:spPr bwMode="auto">
            <a:xfrm>
              <a:off x="4505008" y="5831840"/>
              <a:ext cx="1298561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err="1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weaning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2552" name="Line 26"/>
            <p:cNvSpPr>
              <a:spLocks noChangeShapeType="1"/>
            </p:cNvSpPr>
            <p:nvPr/>
          </p:nvSpPr>
          <p:spPr bwMode="auto">
            <a:xfrm flipV="1">
              <a:off x="5878513" y="563880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53" name="Line 27"/>
            <p:cNvSpPr>
              <a:spLocks noChangeShapeType="1"/>
            </p:cNvSpPr>
            <p:nvPr/>
          </p:nvSpPr>
          <p:spPr bwMode="auto">
            <a:xfrm flipV="1">
              <a:off x="6678613" y="563880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22554" name="Line 28"/>
            <p:cNvSpPr>
              <a:spLocks noChangeShapeType="1"/>
            </p:cNvSpPr>
            <p:nvPr/>
          </p:nvSpPr>
          <p:spPr bwMode="auto">
            <a:xfrm flipV="1">
              <a:off x="1763713" y="561975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6565092" y="5955840"/>
              <a:ext cx="2201500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Parturition, n+1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78789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9" name="Line 63"/>
          <p:cNvSpPr>
            <a:spLocks noChangeShapeType="1"/>
          </p:cNvSpPr>
          <p:nvPr/>
        </p:nvSpPr>
        <p:spPr bwMode="auto">
          <a:xfrm>
            <a:off x="1741488" y="1274763"/>
            <a:ext cx="0" cy="38592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0" name="Rectangle 64"/>
          <p:cNvSpPr>
            <a:spLocks noChangeArrowheads="1"/>
          </p:cNvSpPr>
          <p:nvPr/>
        </p:nvSpPr>
        <p:spPr bwMode="auto">
          <a:xfrm>
            <a:off x="3228975" y="4522788"/>
            <a:ext cx="254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>
                <a:solidFill>
                  <a:schemeClr val="bg1"/>
                </a:solidFill>
              </a:rPr>
              <a:t>Besoins d’entretien</a:t>
            </a:r>
          </a:p>
        </p:txBody>
      </p:sp>
      <p:sp>
        <p:nvSpPr>
          <p:cNvPr id="24602" name="Freeform 66"/>
          <p:cNvSpPr>
            <a:spLocks/>
          </p:cNvSpPr>
          <p:nvPr/>
        </p:nvSpPr>
        <p:spPr bwMode="auto">
          <a:xfrm>
            <a:off x="1706563" y="2190750"/>
            <a:ext cx="4895850" cy="2895600"/>
          </a:xfrm>
          <a:custGeom>
            <a:avLst/>
            <a:gdLst>
              <a:gd name="T0" fmla="*/ 2147483647 w 3084"/>
              <a:gd name="T1" fmla="*/ 2147483647 h 1824"/>
              <a:gd name="T2" fmla="*/ 2147483647 w 3084"/>
              <a:gd name="T3" fmla="*/ 2147483647 h 1824"/>
              <a:gd name="T4" fmla="*/ 2147483647 w 3084"/>
              <a:gd name="T5" fmla="*/ 2147483647 h 1824"/>
              <a:gd name="T6" fmla="*/ 2147483647 w 3084"/>
              <a:gd name="T7" fmla="*/ 2147483647 h 1824"/>
              <a:gd name="T8" fmla="*/ 2147483647 w 3084"/>
              <a:gd name="T9" fmla="*/ 2147483647 h 1824"/>
              <a:gd name="T10" fmla="*/ 2147483647 w 3084"/>
              <a:gd name="T11" fmla="*/ 2147483647 h 1824"/>
              <a:gd name="T12" fmla="*/ 2147483647 w 3084"/>
              <a:gd name="T13" fmla="*/ 2147483647 h 1824"/>
              <a:gd name="T14" fmla="*/ 2147483647 w 3084"/>
              <a:gd name="T15" fmla="*/ 2147483647 h 1824"/>
              <a:gd name="T16" fmla="*/ 2147483647 w 3084"/>
              <a:gd name="T17" fmla="*/ 2147483647 h 1824"/>
              <a:gd name="T18" fmla="*/ 2147483647 w 3084"/>
              <a:gd name="T19" fmla="*/ 2147483647 h 1824"/>
              <a:gd name="T20" fmla="*/ 2147483647 w 3084"/>
              <a:gd name="T21" fmla="*/ 2147483647 h 1824"/>
              <a:gd name="T22" fmla="*/ 2147483647 w 3084"/>
              <a:gd name="T23" fmla="*/ 2147483647 h 1824"/>
              <a:gd name="T24" fmla="*/ 2147483647 w 3084"/>
              <a:gd name="T25" fmla="*/ 2147483647 h 1824"/>
              <a:gd name="T26" fmla="*/ 2147483647 w 3084"/>
              <a:gd name="T27" fmla="*/ 0 h 1824"/>
              <a:gd name="T28" fmla="*/ 2147483647 w 3084"/>
              <a:gd name="T29" fmla="*/ 2147483647 h 1824"/>
              <a:gd name="T30" fmla="*/ 2147483647 w 3084"/>
              <a:gd name="T31" fmla="*/ 2147483647 h 1824"/>
              <a:gd name="T32" fmla="*/ 2147483647 w 3084"/>
              <a:gd name="T33" fmla="*/ 2147483647 h 1824"/>
              <a:gd name="T34" fmla="*/ 2147483647 w 3084"/>
              <a:gd name="T35" fmla="*/ 2147483647 h 1824"/>
              <a:gd name="T36" fmla="*/ 2147483647 w 3084"/>
              <a:gd name="T37" fmla="*/ 2147483647 h 1824"/>
              <a:gd name="T38" fmla="*/ 2147483647 w 3084"/>
              <a:gd name="T39" fmla="*/ 2147483647 h 1824"/>
              <a:gd name="T40" fmla="*/ 2147483647 w 3084"/>
              <a:gd name="T41" fmla="*/ 2147483647 h 1824"/>
              <a:gd name="T42" fmla="*/ 2147483647 w 3084"/>
              <a:gd name="T43" fmla="*/ 2147483647 h 1824"/>
              <a:gd name="T44" fmla="*/ 2147483647 w 3084"/>
              <a:gd name="T45" fmla="*/ 2147483647 h 1824"/>
              <a:gd name="T46" fmla="*/ 2147483647 w 3084"/>
              <a:gd name="T47" fmla="*/ 2147483647 h 1824"/>
              <a:gd name="T48" fmla="*/ 0 w 3084"/>
              <a:gd name="T49" fmla="*/ 2147483647 h 1824"/>
              <a:gd name="T50" fmla="*/ 2147483647 w 3084"/>
              <a:gd name="T51" fmla="*/ 2147483647 h 1824"/>
              <a:gd name="T52" fmla="*/ 2147483647 w 3084"/>
              <a:gd name="T53" fmla="*/ 2147483647 h 18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084"/>
              <a:gd name="T82" fmla="*/ 0 h 1824"/>
              <a:gd name="T83" fmla="*/ 3084 w 3084"/>
              <a:gd name="T84" fmla="*/ 1824 h 18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084" h="1824">
                <a:moveTo>
                  <a:pt x="102" y="1158"/>
                </a:moveTo>
                <a:lnTo>
                  <a:pt x="168" y="996"/>
                </a:lnTo>
                <a:lnTo>
                  <a:pt x="252" y="840"/>
                </a:lnTo>
                <a:lnTo>
                  <a:pt x="306" y="726"/>
                </a:lnTo>
                <a:lnTo>
                  <a:pt x="378" y="606"/>
                </a:lnTo>
                <a:lnTo>
                  <a:pt x="456" y="492"/>
                </a:lnTo>
                <a:lnTo>
                  <a:pt x="516" y="408"/>
                </a:lnTo>
                <a:lnTo>
                  <a:pt x="570" y="330"/>
                </a:lnTo>
                <a:lnTo>
                  <a:pt x="648" y="252"/>
                </a:lnTo>
                <a:lnTo>
                  <a:pt x="756" y="162"/>
                </a:lnTo>
                <a:lnTo>
                  <a:pt x="840" y="108"/>
                </a:lnTo>
                <a:lnTo>
                  <a:pt x="942" y="42"/>
                </a:lnTo>
                <a:lnTo>
                  <a:pt x="1194" y="6"/>
                </a:lnTo>
                <a:lnTo>
                  <a:pt x="1434" y="0"/>
                </a:lnTo>
                <a:lnTo>
                  <a:pt x="1728" y="48"/>
                </a:lnTo>
                <a:lnTo>
                  <a:pt x="1968" y="192"/>
                </a:lnTo>
                <a:lnTo>
                  <a:pt x="2304" y="420"/>
                </a:lnTo>
                <a:lnTo>
                  <a:pt x="2160" y="312"/>
                </a:lnTo>
                <a:lnTo>
                  <a:pt x="2454" y="546"/>
                </a:lnTo>
                <a:lnTo>
                  <a:pt x="2592" y="690"/>
                </a:lnTo>
                <a:lnTo>
                  <a:pt x="2766" y="888"/>
                </a:lnTo>
                <a:lnTo>
                  <a:pt x="2934" y="1062"/>
                </a:lnTo>
                <a:lnTo>
                  <a:pt x="3078" y="1182"/>
                </a:lnTo>
                <a:lnTo>
                  <a:pt x="3084" y="1824"/>
                </a:lnTo>
                <a:lnTo>
                  <a:pt x="0" y="1824"/>
                </a:lnTo>
                <a:lnTo>
                  <a:pt x="36" y="1308"/>
                </a:lnTo>
                <a:lnTo>
                  <a:pt x="102" y="1158"/>
                </a:lnTo>
                <a:close/>
              </a:path>
            </a:pathLst>
          </a:custGeom>
          <a:solidFill>
            <a:srgbClr val="00CC00"/>
          </a:solidFill>
          <a:ln w="28575">
            <a:solidFill>
              <a:srgbClr val="00CC00"/>
            </a:solidFill>
            <a:round/>
            <a:headEnd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3" name="Freeform 67"/>
          <p:cNvSpPr>
            <a:spLocks/>
          </p:cNvSpPr>
          <p:nvPr/>
        </p:nvSpPr>
        <p:spPr bwMode="auto">
          <a:xfrm>
            <a:off x="1735138" y="1847850"/>
            <a:ext cx="4905375" cy="3257550"/>
          </a:xfrm>
          <a:custGeom>
            <a:avLst/>
            <a:gdLst>
              <a:gd name="T0" fmla="*/ 2147483647 w 3090"/>
              <a:gd name="T1" fmla="*/ 2147483647 h 2052"/>
              <a:gd name="T2" fmla="*/ 2147483647 w 3090"/>
              <a:gd name="T3" fmla="*/ 2147483647 h 2052"/>
              <a:gd name="T4" fmla="*/ 2147483647 w 3090"/>
              <a:gd name="T5" fmla="*/ 2147483647 h 2052"/>
              <a:gd name="T6" fmla="*/ 2147483647 w 3090"/>
              <a:gd name="T7" fmla="*/ 2147483647 h 2052"/>
              <a:gd name="T8" fmla="*/ 2147483647 w 3090"/>
              <a:gd name="T9" fmla="*/ 2147483647 h 2052"/>
              <a:gd name="T10" fmla="*/ 2147483647 w 3090"/>
              <a:gd name="T11" fmla="*/ 2147483647 h 2052"/>
              <a:gd name="T12" fmla="*/ 2147483647 w 3090"/>
              <a:gd name="T13" fmla="*/ 2147483647 h 2052"/>
              <a:gd name="T14" fmla="*/ 2147483647 w 3090"/>
              <a:gd name="T15" fmla="*/ 2147483647 h 2052"/>
              <a:gd name="T16" fmla="*/ 2147483647 w 3090"/>
              <a:gd name="T17" fmla="*/ 2147483647 h 2052"/>
              <a:gd name="T18" fmla="*/ 2147483647 w 3090"/>
              <a:gd name="T19" fmla="*/ 2147483647 h 2052"/>
              <a:gd name="T20" fmla="*/ 2147483647 w 3090"/>
              <a:gd name="T21" fmla="*/ 2147483647 h 2052"/>
              <a:gd name="T22" fmla="*/ 2147483647 w 3090"/>
              <a:gd name="T23" fmla="*/ 2147483647 h 2052"/>
              <a:gd name="T24" fmla="*/ 2147483647 w 3090"/>
              <a:gd name="T25" fmla="*/ 2147483647 h 2052"/>
              <a:gd name="T26" fmla="*/ 2147483647 w 3090"/>
              <a:gd name="T27" fmla="*/ 2147483647 h 2052"/>
              <a:gd name="T28" fmla="*/ 2147483647 w 3090"/>
              <a:gd name="T29" fmla="*/ 0 h 2052"/>
              <a:gd name="T30" fmla="*/ 2147483647 w 3090"/>
              <a:gd name="T31" fmla="*/ 2147483647 h 2052"/>
              <a:gd name="T32" fmla="*/ 2147483647 w 3090"/>
              <a:gd name="T33" fmla="*/ 2147483647 h 2052"/>
              <a:gd name="T34" fmla="*/ 2147483647 w 3090"/>
              <a:gd name="T35" fmla="*/ 2147483647 h 2052"/>
              <a:gd name="T36" fmla="*/ 2147483647 w 3090"/>
              <a:gd name="T37" fmla="*/ 2147483647 h 2052"/>
              <a:gd name="T38" fmla="*/ 2147483647 w 3090"/>
              <a:gd name="T39" fmla="*/ 2147483647 h 2052"/>
              <a:gd name="T40" fmla="*/ 2147483647 w 3090"/>
              <a:gd name="T41" fmla="*/ 2147483647 h 2052"/>
              <a:gd name="T42" fmla="*/ 2147483647 w 3090"/>
              <a:gd name="T43" fmla="*/ 2147483647 h 2052"/>
              <a:gd name="T44" fmla="*/ 2147483647 w 3090"/>
              <a:gd name="T45" fmla="*/ 2147483647 h 2052"/>
              <a:gd name="T46" fmla="*/ 2147483647 w 3090"/>
              <a:gd name="T47" fmla="*/ 2147483647 h 2052"/>
              <a:gd name="T48" fmla="*/ 2147483647 w 3090"/>
              <a:gd name="T49" fmla="*/ 2147483647 h 2052"/>
              <a:gd name="T50" fmla="*/ 2147483647 w 3090"/>
              <a:gd name="T51" fmla="*/ 2147483647 h 2052"/>
              <a:gd name="T52" fmla="*/ 2147483647 w 3090"/>
              <a:gd name="T53" fmla="*/ 2147483647 h 2052"/>
              <a:gd name="T54" fmla="*/ 2147483647 w 3090"/>
              <a:gd name="T55" fmla="*/ 2147483647 h 2052"/>
              <a:gd name="T56" fmla="*/ 2147483647 w 3090"/>
              <a:gd name="T57" fmla="*/ 2147483647 h 2052"/>
              <a:gd name="T58" fmla="*/ 2147483647 w 3090"/>
              <a:gd name="T59" fmla="*/ 2147483647 h 2052"/>
              <a:gd name="T60" fmla="*/ 2147483647 w 3090"/>
              <a:gd name="T61" fmla="*/ 2147483647 h 2052"/>
              <a:gd name="T62" fmla="*/ 2147483647 w 3090"/>
              <a:gd name="T63" fmla="*/ 2147483647 h 2052"/>
              <a:gd name="T64" fmla="*/ 2147483647 w 3090"/>
              <a:gd name="T65" fmla="*/ 2147483647 h 2052"/>
              <a:gd name="T66" fmla="*/ 2147483647 w 3090"/>
              <a:gd name="T67" fmla="*/ 2147483647 h 2052"/>
              <a:gd name="T68" fmla="*/ 2147483647 w 3090"/>
              <a:gd name="T69" fmla="*/ 2147483647 h 2052"/>
              <a:gd name="T70" fmla="*/ 0 w 3090"/>
              <a:gd name="T71" fmla="*/ 2147483647 h 2052"/>
              <a:gd name="T72" fmla="*/ 2147483647 w 3090"/>
              <a:gd name="T73" fmla="*/ 2147483647 h 20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090"/>
              <a:gd name="T112" fmla="*/ 0 h 2052"/>
              <a:gd name="T113" fmla="*/ 3090 w 3090"/>
              <a:gd name="T114" fmla="*/ 2052 h 20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090" h="2052">
                <a:moveTo>
                  <a:pt x="36" y="1428"/>
                </a:moveTo>
                <a:lnTo>
                  <a:pt x="60" y="1326"/>
                </a:lnTo>
                <a:lnTo>
                  <a:pt x="114" y="1188"/>
                </a:lnTo>
                <a:lnTo>
                  <a:pt x="186" y="1008"/>
                </a:lnTo>
                <a:lnTo>
                  <a:pt x="240" y="876"/>
                </a:lnTo>
                <a:lnTo>
                  <a:pt x="312" y="714"/>
                </a:lnTo>
                <a:lnTo>
                  <a:pt x="366" y="576"/>
                </a:lnTo>
                <a:lnTo>
                  <a:pt x="438" y="444"/>
                </a:lnTo>
                <a:lnTo>
                  <a:pt x="510" y="360"/>
                </a:lnTo>
                <a:lnTo>
                  <a:pt x="607" y="264"/>
                </a:lnTo>
                <a:lnTo>
                  <a:pt x="684" y="180"/>
                </a:lnTo>
                <a:lnTo>
                  <a:pt x="755" y="126"/>
                </a:lnTo>
                <a:lnTo>
                  <a:pt x="858" y="72"/>
                </a:lnTo>
                <a:lnTo>
                  <a:pt x="1062" y="12"/>
                </a:lnTo>
                <a:lnTo>
                  <a:pt x="1248" y="0"/>
                </a:lnTo>
                <a:lnTo>
                  <a:pt x="1356" y="12"/>
                </a:lnTo>
                <a:lnTo>
                  <a:pt x="1446" y="24"/>
                </a:lnTo>
                <a:lnTo>
                  <a:pt x="1512" y="48"/>
                </a:lnTo>
                <a:lnTo>
                  <a:pt x="1602" y="96"/>
                </a:lnTo>
                <a:lnTo>
                  <a:pt x="1716" y="168"/>
                </a:lnTo>
                <a:lnTo>
                  <a:pt x="1812" y="240"/>
                </a:lnTo>
                <a:lnTo>
                  <a:pt x="1908" y="324"/>
                </a:lnTo>
                <a:lnTo>
                  <a:pt x="2052" y="462"/>
                </a:lnTo>
                <a:lnTo>
                  <a:pt x="2208" y="642"/>
                </a:lnTo>
                <a:lnTo>
                  <a:pt x="2346" y="870"/>
                </a:lnTo>
                <a:lnTo>
                  <a:pt x="2496" y="1062"/>
                </a:lnTo>
                <a:lnTo>
                  <a:pt x="2598" y="1206"/>
                </a:lnTo>
                <a:lnTo>
                  <a:pt x="2724" y="1266"/>
                </a:lnTo>
                <a:lnTo>
                  <a:pt x="2838" y="1176"/>
                </a:lnTo>
                <a:lnTo>
                  <a:pt x="2898" y="1122"/>
                </a:lnTo>
                <a:lnTo>
                  <a:pt x="2994" y="1038"/>
                </a:lnTo>
                <a:lnTo>
                  <a:pt x="3024" y="972"/>
                </a:lnTo>
                <a:lnTo>
                  <a:pt x="3066" y="906"/>
                </a:lnTo>
                <a:lnTo>
                  <a:pt x="3090" y="2052"/>
                </a:lnTo>
                <a:lnTo>
                  <a:pt x="6" y="2040"/>
                </a:lnTo>
                <a:lnTo>
                  <a:pt x="0" y="1530"/>
                </a:lnTo>
                <a:lnTo>
                  <a:pt x="36" y="1428"/>
                </a:lnTo>
                <a:close/>
              </a:path>
            </a:pathLst>
          </a:custGeom>
          <a:solidFill>
            <a:srgbClr val="CC0000">
              <a:alpha val="50195"/>
            </a:srgbClr>
          </a:solidFill>
          <a:ln w="19050">
            <a:solidFill>
              <a:srgbClr val="CC0000"/>
            </a:solidFill>
            <a:round/>
            <a:headEnd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Rectangle 68"/>
          <p:cNvSpPr>
            <a:spLocks noChangeArrowheads="1"/>
          </p:cNvSpPr>
          <p:nvPr/>
        </p:nvSpPr>
        <p:spPr bwMode="auto">
          <a:xfrm>
            <a:off x="1712088" y="1037272"/>
            <a:ext cx="2563843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b="1" dirty="0" smtClean="0">
                <a:solidFill>
                  <a:schemeClr val="tx1"/>
                </a:solidFill>
              </a:rPr>
              <a:t>Total </a:t>
            </a:r>
            <a:r>
              <a:rPr lang="fr-FR" altLang="en-US" sz="2400" b="1" dirty="0" err="1" smtClean="0">
                <a:solidFill>
                  <a:schemeClr val="tx1"/>
                </a:solidFill>
              </a:rPr>
              <a:t>requirement</a:t>
            </a:r>
            <a:endParaRPr lang="fr-FR" altLang="en-US" sz="2400" b="1" dirty="0">
              <a:solidFill>
                <a:schemeClr val="tx1"/>
              </a:solidFill>
            </a:endParaRPr>
          </a:p>
        </p:txBody>
      </p:sp>
      <p:sp>
        <p:nvSpPr>
          <p:cNvPr id="24605" name="Rectangle 69"/>
          <p:cNvSpPr>
            <a:spLocks noChangeArrowheads="1"/>
          </p:cNvSpPr>
          <p:nvPr/>
        </p:nvSpPr>
        <p:spPr bwMode="auto">
          <a:xfrm>
            <a:off x="2925763" y="4114800"/>
            <a:ext cx="1144544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b="1" dirty="0" err="1" smtClean="0">
                <a:solidFill>
                  <a:srgbClr val="FFFFCC"/>
                </a:solidFill>
              </a:rPr>
              <a:t>Intake</a:t>
            </a:r>
            <a:r>
              <a:rPr lang="fr-FR" altLang="en-US" sz="2400" b="1" dirty="0" smtClean="0">
                <a:solidFill>
                  <a:srgbClr val="FFFFCC"/>
                </a:solidFill>
              </a:rPr>
              <a:t>)</a:t>
            </a:r>
            <a:endParaRPr lang="fr-FR" altLang="en-US" sz="2400" b="1" dirty="0">
              <a:solidFill>
                <a:srgbClr val="FFFFCC"/>
              </a:solidFill>
            </a:endParaRPr>
          </a:p>
        </p:txBody>
      </p:sp>
      <p:sp>
        <p:nvSpPr>
          <p:cNvPr id="24606" name="Text Box 70"/>
          <p:cNvSpPr txBox="1">
            <a:spLocks noChangeArrowheads="1"/>
          </p:cNvSpPr>
          <p:nvPr/>
        </p:nvSpPr>
        <p:spPr bwMode="auto">
          <a:xfrm>
            <a:off x="5429250" y="1755775"/>
            <a:ext cx="898003" cy="40011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000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Deficit</a:t>
            </a:r>
            <a:endParaRPr lang="fr-FR" altLang="en-US" sz="2000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4607" name="Line 71"/>
          <p:cNvSpPr>
            <a:spLocks noChangeShapeType="1"/>
          </p:cNvSpPr>
          <p:nvPr/>
        </p:nvSpPr>
        <p:spPr bwMode="auto">
          <a:xfrm flipH="1">
            <a:off x="4267200" y="1981200"/>
            <a:ext cx="1143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8" name="Text Box 72"/>
          <p:cNvSpPr txBox="1">
            <a:spLocks noChangeArrowheads="1"/>
          </p:cNvSpPr>
          <p:nvPr/>
        </p:nvSpPr>
        <p:spPr bwMode="auto">
          <a:xfrm>
            <a:off x="5486400" y="2362200"/>
            <a:ext cx="1011815" cy="40011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Excess</a:t>
            </a:r>
            <a:endParaRPr lang="fr-FR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609" name="Line 73"/>
          <p:cNvSpPr>
            <a:spLocks noChangeShapeType="1"/>
          </p:cNvSpPr>
          <p:nvPr/>
        </p:nvSpPr>
        <p:spPr bwMode="auto">
          <a:xfrm>
            <a:off x="6019800" y="274320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11" name="Rectangle 6"/>
          <p:cNvSpPr>
            <a:spLocks noChangeArrowheads="1"/>
          </p:cNvSpPr>
          <p:nvPr/>
        </p:nvSpPr>
        <p:spPr bwMode="gray">
          <a:xfrm>
            <a:off x="4954588" y="703263"/>
            <a:ext cx="4113212" cy="46037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1" lang="fr-FR" altLang="en-US" sz="3200">
              <a:latin typeface="Tahoma" panose="020B0604030504040204" pitchFamily="34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328612" y="130356"/>
            <a:ext cx="8373427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Energy</a:t>
            </a:r>
            <a:r>
              <a:rPr lang="fr-FR" altLang="en-US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balance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along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time for the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breeding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doe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endParaRPr lang="fr-FR" altLang="en-US" sz="2000" u="sng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6640513" y="1030923"/>
            <a:ext cx="2266944" cy="833178"/>
          </a:xfrm>
          <a:prstGeom prst="rect">
            <a:avLst/>
          </a:prstGeom>
          <a:solidFill>
            <a:srgbClr val="FF9999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Semi-intensive</a:t>
            </a:r>
          </a:p>
          <a:p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rythm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(6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wks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DI)</a:t>
            </a:r>
            <a:endParaRPr lang="fr-FR" alt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1382713" y="5087938"/>
            <a:ext cx="7383879" cy="1330209"/>
            <a:chOff x="1382713" y="5087938"/>
            <a:chExt cx="7383879" cy="1330209"/>
          </a:xfrm>
        </p:grpSpPr>
        <p:sp>
          <p:nvSpPr>
            <p:cNvPr id="40" name="Line 5"/>
            <p:cNvSpPr>
              <a:spLocks noChangeShapeType="1"/>
            </p:cNvSpPr>
            <p:nvPr/>
          </p:nvSpPr>
          <p:spPr bwMode="auto">
            <a:xfrm flipV="1">
              <a:off x="1722438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V="1">
              <a:off x="2536825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V="1">
              <a:off x="335121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 flipV="1">
              <a:off x="416401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4" name="Line 9"/>
            <p:cNvSpPr>
              <a:spLocks noChangeShapeType="1"/>
            </p:cNvSpPr>
            <p:nvPr/>
          </p:nvSpPr>
          <p:spPr bwMode="auto">
            <a:xfrm flipV="1">
              <a:off x="4981575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 flipV="1">
              <a:off x="579596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 flipV="1">
              <a:off x="660876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7" name="Rectangle 12"/>
            <p:cNvSpPr>
              <a:spLocks noChangeArrowheads="1"/>
            </p:cNvSpPr>
            <p:nvPr/>
          </p:nvSpPr>
          <p:spPr bwMode="auto">
            <a:xfrm>
              <a:off x="1597025" y="5219700"/>
              <a:ext cx="34304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0</a:t>
              </a:r>
            </a:p>
          </p:txBody>
        </p:sp>
        <p:sp>
          <p:nvSpPr>
            <p:cNvPr id="48" name="Rectangle 13"/>
            <p:cNvSpPr>
              <a:spLocks noChangeArrowheads="1"/>
            </p:cNvSpPr>
            <p:nvPr/>
          </p:nvSpPr>
          <p:spPr bwMode="auto">
            <a:xfrm>
              <a:off x="2409825" y="5219700"/>
              <a:ext cx="34304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7</a:t>
              </a: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auto">
            <a:xfrm>
              <a:off x="3186113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14</a:t>
              </a: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400050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21</a:t>
              </a: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4818063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28</a:t>
              </a:r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563245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35</a:t>
              </a:r>
            </a:p>
          </p:txBody>
        </p:sp>
        <p:sp>
          <p:nvSpPr>
            <p:cNvPr id="53" name="Rectangle 18"/>
            <p:cNvSpPr>
              <a:spLocks noChangeArrowheads="1"/>
            </p:cNvSpPr>
            <p:nvPr/>
          </p:nvSpPr>
          <p:spPr bwMode="auto">
            <a:xfrm>
              <a:off x="644525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42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2857500" y="5791200"/>
              <a:ext cx="50641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AI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5" name="Rectangle 20"/>
            <p:cNvSpPr>
              <a:spLocks noChangeArrowheads="1"/>
            </p:cNvSpPr>
            <p:nvPr/>
          </p:nvSpPr>
          <p:spPr bwMode="auto">
            <a:xfrm>
              <a:off x="1382713" y="5867400"/>
              <a:ext cx="156029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Parturition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6" name="Line 22"/>
            <p:cNvSpPr>
              <a:spLocks noChangeShapeType="1"/>
            </p:cNvSpPr>
            <p:nvPr/>
          </p:nvSpPr>
          <p:spPr bwMode="auto">
            <a:xfrm>
              <a:off x="3059113" y="5410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57" name="Line 24"/>
            <p:cNvSpPr>
              <a:spLocks noChangeShapeType="1"/>
            </p:cNvSpPr>
            <p:nvPr/>
          </p:nvSpPr>
          <p:spPr bwMode="auto">
            <a:xfrm>
              <a:off x="1687513" y="5106670"/>
              <a:ext cx="4953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58" name="Rectangle 25"/>
            <p:cNvSpPr>
              <a:spLocks noChangeArrowheads="1"/>
            </p:cNvSpPr>
            <p:nvPr/>
          </p:nvSpPr>
          <p:spPr bwMode="auto">
            <a:xfrm>
              <a:off x="4726449" y="5826760"/>
              <a:ext cx="1298561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err="1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weaning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9" name="Line 26"/>
            <p:cNvSpPr>
              <a:spLocks noChangeShapeType="1"/>
            </p:cNvSpPr>
            <p:nvPr/>
          </p:nvSpPr>
          <p:spPr bwMode="auto">
            <a:xfrm flipV="1">
              <a:off x="5878513" y="563880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60" name="Line 27"/>
            <p:cNvSpPr>
              <a:spLocks noChangeShapeType="1"/>
            </p:cNvSpPr>
            <p:nvPr/>
          </p:nvSpPr>
          <p:spPr bwMode="auto">
            <a:xfrm flipV="1">
              <a:off x="6678613" y="563880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61" name="Line 28"/>
            <p:cNvSpPr>
              <a:spLocks noChangeShapeType="1"/>
            </p:cNvSpPr>
            <p:nvPr/>
          </p:nvSpPr>
          <p:spPr bwMode="auto">
            <a:xfrm flipV="1">
              <a:off x="1763713" y="561975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62" name="Rectangle 20"/>
            <p:cNvSpPr>
              <a:spLocks noChangeArrowheads="1"/>
            </p:cNvSpPr>
            <p:nvPr/>
          </p:nvSpPr>
          <p:spPr bwMode="auto">
            <a:xfrm>
              <a:off x="6565092" y="5955840"/>
              <a:ext cx="2201500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Parturition, n+1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409825" y="1851781"/>
            <a:ext cx="203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latin typeface="Myriad Pro" panose="020B0503030403020204" pitchFamily="34" charset="0"/>
              </a:rPr>
              <a:t>Negative</a:t>
            </a:r>
            <a:r>
              <a:rPr lang="fr-FR" sz="2000" dirty="0" smtClean="0">
                <a:latin typeface="Myriad Pro" panose="020B0503030403020204" pitchFamily="34" charset="0"/>
              </a:rPr>
              <a:t> balance</a:t>
            </a:r>
            <a:endParaRPr lang="en-GB" sz="2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48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9" name="Line 63"/>
          <p:cNvSpPr>
            <a:spLocks noChangeShapeType="1"/>
          </p:cNvSpPr>
          <p:nvPr/>
        </p:nvSpPr>
        <p:spPr bwMode="auto">
          <a:xfrm>
            <a:off x="908368" y="1274763"/>
            <a:ext cx="0" cy="38592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Myriad Pro" panose="020B0503030403020204" pitchFamily="34" charset="0"/>
            </a:endParaRPr>
          </a:p>
        </p:txBody>
      </p:sp>
      <p:sp>
        <p:nvSpPr>
          <p:cNvPr id="24600" name="Rectangle 64"/>
          <p:cNvSpPr>
            <a:spLocks noChangeArrowheads="1"/>
          </p:cNvSpPr>
          <p:nvPr/>
        </p:nvSpPr>
        <p:spPr bwMode="auto">
          <a:xfrm>
            <a:off x="2395855" y="4522788"/>
            <a:ext cx="262321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>
                <a:solidFill>
                  <a:schemeClr val="bg1"/>
                </a:solidFill>
                <a:latin typeface="Myriad Pro" panose="020B0503030403020204" pitchFamily="34" charset="0"/>
              </a:rPr>
              <a:t>Besoins d’entretien</a:t>
            </a:r>
          </a:p>
        </p:txBody>
      </p:sp>
      <p:sp>
        <p:nvSpPr>
          <p:cNvPr id="24602" name="Freeform 66"/>
          <p:cNvSpPr>
            <a:spLocks/>
          </p:cNvSpPr>
          <p:nvPr/>
        </p:nvSpPr>
        <p:spPr bwMode="auto">
          <a:xfrm>
            <a:off x="873443" y="2907062"/>
            <a:ext cx="4895850" cy="2179287"/>
          </a:xfrm>
          <a:custGeom>
            <a:avLst/>
            <a:gdLst>
              <a:gd name="T0" fmla="*/ 2147483647 w 3084"/>
              <a:gd name="T1" fmla="*/ 2147483647 h 1824"/>
              <a:gd name="T2" fmla="*/ 2147483647 w 3084"/>
              <a:gd name="T3" fmla="*/ 2147483647 h 1824"/>
              <a:gd name="T4" fmla="*/ 2147483647 w 3084"/>
              <a:gd name="T5" fmla="*/ 2147483647 h 1824"/>
              <a:gd name="T6" fmla="*/ 2147483647 w 3084"/>
              <a:gd name="T7" fmla="*/ 2147483647 h 1824"/>
              <a:gd name="T8" fmla="*/ 2147483647 w 3084"/>
              <a:gd name="T9" fmla="*/ 2147483647 h 1824"/>
              <a:gd name="T10" fmla="*/ 2147483647 w 3084"/>
              <a:gd name="T11" fmla="*/ 2147483647 h 1824"/>
              <a:gd name="T12" fmla="*/ 2147483647 w 3084"/>
              <a:gd name="T13" fmla="*/ 2147483647 h 1824"/>
              <a:gd name="T14" fmla="*/ 2147483647 w 3084"/>
              <a:gd name="T15" fmla="*/ 2147483647 h 1824"/>
              <a:gd name="T16" fmla="*/ 2147483647 w 3084"/>
              <a:gd name="T17" fmla="*/ 2147483647 h 1824"/>
              <a:gd name="T18" fmla="*/ 2147483647 w 3084"/>
              <a:gd name="T19" fmla="*/ 2147483647 h 1824"/>
              <a:gd name="T20" fmla="*/ 2147483647 w 3084"/>
              <a:gd name="T21" fmla="*/ 2147483647 h 1824"/>
              <a:gd name="T22" fmla="*/ 2147483647 w 3084"/>
              <a:gd name="T23" fmla="*/ 2147483647 h 1824"/>
              <a:gd name="T24" fmla="*/ 2147483647 w 3084"/>
              <a:gd name="T25" fmla="*/ 2147483647 h 1824"/>
              <a:gd name="T26" fmla="*/ 2147483647 w 3084"/>
              <a:gd name="T27" fmla="*/ 0 h 1824"/>
              <a:gd name="T28" fmla="*/ 2147483647 w 3084"/>
              <a:gd name="T29" fmla="*/ 2147483647 h 1824"/>
              <a:gd name="T30" fmla="*/ 2147483647 w 3084"/>
              <a:gd name="T31" fmla="*/ 2147483647 h 1824"/>
              <a:gd name="T32" fmla="*/ 2147483647 w 3084"/>
              <a:gd name="T33" fmla="*/ 2147483647 h 1824"/>
              <a:gd name="T34" fmla="*/ 2147483647 w 3084"/>
              <a:gd name="T35" fmla="*/ 2147483647 h 1824"/>
              <a:gd name="T36" fmla="*/ 2147483647 w 3084"/>
              <a:gd name="T37" fmla="*/ 2147483647 h 1824"/>
              <a:gd name="T38" fmla="*/ 2147483647 w 3084"/>
              <a:gd name="T39" fmla="*/ 2147483647 h 1824"/>
              <a:gd name="T40" fmla="*/ 2147483647 w 3084"/>
              <a:gd name="T41" fmla="*/ 2147483647 h 1824"/>
              <a:gd name="T42" fmla="*/ 2147483647 w 3084"/>
              <a:gd name="T43" fmla="*/ 2147483647 h 1824"/>
              <a:gd name="T44" fmla="*/ 2147483647 w 3084"/>
              <a:gd name="T45" fmla="*/ 2147483647 h 1824"/>
              <a:gd name="T46" fmla="*/ 2147483647 w 3084"/>
              <a:gd name="T47" fmla="*/ 2147483647 h 1824"/>
              <a:gd name="T48" fmla="*/ 0 w 3084"/>
              <a:gd name="T49" fmla="*/ 2147483647 h 1824"/>
              <a:gd name="T50" fmla="*/ 2147483647 w 3084"/>
              <a:gd name="T51" fmla="*/ 2147483647 h 1824"/>
              <a:gd name="T52" fmla="*/ 2147483647 w 3084"/>
              <a:gd name="T53" fmla="*/ 2147483647 h 18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084"/>
              <a:gd name="T82" fmla="*/ 0 h 1824"/>
              <a:gd name="T83" fmla="*/ 3084 w 3084"/>
              <a:gd name="T84" fmla="*/ 1824 h 18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084" h="1824">
                <a:moveTo>
                  <a:pt x="102" y="1158"/>
                </a:moveTo>
                <a:lnTo>
                  <a:pt x="168" y="996"/>
                </a:lnTo>
                <a:lnTo>
                  <a:pt x="252" y="840"/>
                </a:lnTo>
                <a:lnTo>
                  <a:pt x="306" y="726"/>
                </a:lnTo>
                <a:lnTo>
                  <a:pt x="378" y="606"/>
                </a:lnTo>
                <a:lnTo>
                  <a:pt x="456" y="492"/>
                </a:lnTo>
                <a:lnTo>
                  <a:pt x="516" y="408"/>
                </a:lnTo>
                <a:lnTo>
                  <a:pt x="570" y="330"/>
                </a:lnTo>
                <a:lnTo>
                  <a:pt x="648" y="252"/>
                </a:lnTo>
                <a:lnTo>
                  <a:pt x="756" y="162"/>
                </a:lnTo>
                <a:lnTo>
                  <a:pt x="840" y="108"/>
                </a:lnTo>
                <a:lnTo>
                  <a:pt x="942" y="42"/>
                </a:lnTo>
                <a:lnTo>
                  <a:pt x="1194" y="6"/>
                </a:lnTo>
                <a:lnTo>
                  <a:pt x="1434" y="0"/>
                </a:lnTo>
                <a:lnTo>
                  <a:pt x="1728" y="48"/>
                </a:lnTo>
                <a:lnTo>
                  <a:pt x="1968" y="192"/>
                </a:lnTo>
                <a:lnTo>
                  <a:pt x="2304" y="420"/>
                </a:lnTo>
                <a:lnTo>
                  <a:pt x="2160" y="312"/>
                </a:lnTo>
                <a:lnTo>
                  <a:pt x="2454" y="546"/>
                </a:lnTo>
                <a:lnTo>
                  <a:pt x="2592" y="690"/>
                </a:lnTo>
                <a:lnTo>
                  <a:pt x="2766" y="888"/>
                </a:lnTo>
                <a:lnTo>
                  <a:pt x="2934" y="1062"/>
                </a:lnTo>
                <a:lnTo>
                  <a:pt x="3078" y="1182"/>
                </a:lnTo>
                <a:lnTo>
                  <a:pt x="3084" y="1824"/>
                </a:lnTo>
                <a:lnTo>
                  <a:pt x="0" y="1824"/>
                </a:lnTo>
                <a:lnTo>
                  <a:pt x="36" y="1308"/>
                </a:lnTo>
                <a:lnTo>
                  <a:pt x="102" y="1158"/>
                </a:lnTo>
                <a:close/>
              </a:path>
            </a:pathLst>
          </a:custGeom>
          <a:solidFill>
            <a:srgbClr val="00CC00"/>
          </a:solidFill>
          <a:ln w="28575">
            <a:solidFill>
              <a:srgbClr val="00CC00"/>
            </a:solidFill>
            <a:round/>
            <a:headEnd/>
            <a:tailEnd type="none" w="sm" len="sm"/>
          </a:ln>
        </p:spPr>
        <p:txBody>
          <a:bodyPr wrap="none" anchor="ctr"/>
          <a:lstStyle/>
          <a:p>
            <a:endParaRPr lang="en-GB">
              <a:latin typeface="Myriad Pro" panose="020B0503030403020204" pitchFamily="34" charset="0"/>
            </a:endParaRPr>
          </a:p>
        </p:txBody>
      </p:sp>
      <p:sp>
        <p:nvSpPr>
          <p:cNvPr id="24603" name="Freeform 67"/>
          <p:cNvSpPr>
            <a:spLocks/>
          </p:cNvSpPr>
          <p:nvPr/>
        </p:nvSpPr>
        <p:spPr bwMode="auto">
          <a:xfrm>
            <a:off x="890158" y="1507386"/>
            <a:ext cx="4905375" cy="3639937"/>
          </a:xfrm>
          <a:custGeom>
            <a:avLst/>
            <a:gdLst>
              <a:gd name="T0" fmla="*/ 2147483647 w 3090"/>
              <a:gd name="T1" fmla="*/ 2147483647 h 2052"/>
              <a:gd name="T2" fmla="*/ 2147483647 w 3090"/>
              <a:gd name="T3" fmla="*/ 2147483647 h 2052"/>
              <a:gd name="T4" fmla="*/ 2147483647 w 3090"/>
              <a:gd name="T5" fmla="*/ 2147483647 h 2052"/>
              <a:gd name="T6" fmla="*/ 2147483647 w 3090"/>
              <a:gd name="T7" fmla="*/ 2147483647 h 2052"/>
              <a:gd name="T8" fmla="*/ 2147483647 w 3090"/>
              <a:gd name="T9" fmla="*/ 2147483647 h 2052"/>
              <a:gd name="T10" fmla="*/ 2147483647 w 3090"/>
              <a:gd name="T11" fmla="*/ 2147483647 h 2052"/>
              <a:gd name="T12" fmla="*/ 2147483647 w 3090"/>
              <a:gd name="T13" fmla="*/ 2147483647 h 2052"/>
              <a:gd name="T14" fmla="*/ 2147483647 w 3090"/>
              <a:gd name="T15" fmla="*/ 2147483647 h 2052"/>
              <a:gd name="T16" fmla="*/ 2147483647 w 3090"/>
              <a:gd name="T17" fmla="*/ 2147483647 h 2052"/>
              <a:gd name="T18" fmla="*/ 2147483647 w 3090"/>
              <a:gd name="T19" fmla="*/ 2147483647 h 2052"/>
              <a:gd name="T20" fmla="*/ 2147483647 w 3090"/>
              <a:gd name="T21" fmla="*/ 2147483647 h 2052"/>
              <a:gd name="T22" fmla="*/ 2147483647 w 3090"/>
              <a:gd name="T23" fmla="*/ 2147483647 h 2052"/>
              <a:gd name="T24" fmla="*/ 2147483647 w 3090"/>
              <a:gd name="T25" fmla="*/ 2147483647 h 2052"/>
              <a:gd name="T26" fmla="*/ 2147483647 w 3090"/>
              <a:gd name="T27" fmla="*/ 2147483647 h 2052"/>
              <a:gd name="T28" fmla="*/ 2147483647 w 3090"/>
              <a:gd name="T29" fmla="*/ 0 h 2052"/>
              <a:gd name="T30" fmla="*/ 2147483647 w 3090"/>
              <a:gd name="T31" fmla="*/ 2147483647 h 2052"/>
              <a:gd name="T32" fmla="*/ 2147483647 w 3090"/>
              <a:gd name="T33" fmla="*/ 2147483647 h 2052"/>
              <a:gd name="T34" fmla="*/ 2147483647 w 3090"/>
              <a:gd name="T35" fmla="*/ 2147483647 h 2052"/>
              <a:gd name="T36" fmla="*/ 2147483647 w 3090"/>
              <a:gd name="T37" fmla="*/ 2147483647 h 2052"/>
              <a:gd name="T38" fmla="*/ 2147483647 w 3090"/>
              <a:gd name="T39" fmla="*/ 2147483647 h 2052"/>
              <a:gd name="T40" fmla="*/ 2147483647 w 3090"/>
              <a:gd name="T41" fmla="*/ 2147483647 h 2052"/>
              <a:gd name="T42" fmla="*/ 2147483647 w 3090"/>
              <a:gd name="T43" fmla="*/ 2147483647 h 2052"/>
              <a:gd name="T44" fmla="*/ 2147483647 w 3090"/>
              <a:gd name="T45" fmla="*/ 2147483647 h 2052"/>
              <a:gd name="T46" fmla="*/ 2147483647 w 3090"/>
              <a:gd name="T47" fmla="*/ 2147483647 h 2052"/>
              <a:gd name="T48" fmla="*/ 2147483647 w 3090"/>
              <a:gd name="T49" fmla="*/ 2147483647 h 2052"/>
              <a:gd name="T50" fmla="*/ 2147483647 w 3090"/>
              <a:gd name="T51" fmla="*/ 2147483647 h 2052"/>
              <a:gd name="T52" fmla="*/ 2147483647 w 3090"/>
              <a:gd name="T53" fmla="*/ 2147483647 h 2052"/>
              <a:gd name="T54" fmla="*/ 2147483647 w 3090"/>
              <a:gd name="T55" fmla="*/ 2147483647 h 2052"/>
              <a:gd name="T56" fmla="*/ 2147483647 w 3090"/>
              <a:gd name="T57" fmla="*/ 2147483647 h 2052"/>
              <a:gd name="T58" fmla="*/ 2147483647 w 3090"/>
              <a:gd name="T59" fmla="*/ 2147483647 h 2052"/>
              <a:gd name="T60" fmla="*/ 2147483647 w 3090"/>
              <a:gd name="T61" fmla="*/ 2147483647 h 2052"/>
              <a:gd name="T62" fmla="*/ 2147483647 w 3090"/>
              <a:gd name="T63" fmla="*/ 2147483647 h 2052"/>
              <a:gd name="T64" fmla="*/ 2147483647 w 3090"/>
              <a:gd name="T65" fmla="*/ 2147483647 h 2052"/>
              <a:gd name="T66" fmla="*/ 2147483647 w 3090"/>
              <a:gd name="T67" fmla="*/ 2147483647 h 2052"/>
              <a:gd name="T68" fmla="*/ 2147483647 w 3090"/>
              <a:gd name="T69" fmla="*/ 2147483647 h 2052"/>
              <a:gd name="T70" fmla="*/ 0 w 3090"/>
              <a:gd name="T71" fmla="*/ 2147483647 h 2052"/>
              <a:gd name="T72" fmla="*/ 2147483647 w 3090"/>
              <a:gd name="T73" fmla="*/ 2147483647 h 20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090"/>
              <a:gd name="T112" fmla="*/ 0 h 2052"/>
              <a:gd name="T113" fmla="*/ 3090 w 3090"/>
              <a:gd name="T114" fmla="*/ 2052 h 20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090" h="2052">
                <a:moveTo>
                  <a:pt x="36" y="1428"/>
                </a:moveTo>
                <a:lnTo>
                  <a:pt x="60" y="1326"/>
                </a:lnTo>
                <a:lnTo>
                  <a:pt x="114" y="1188"/>
                </a:lnTo>
                <a:lnTo>
                  <a:pt x="186" y="1008"/>
                </a:lnTo>
                <a:lnTo>
                  <a:pt x="240" y="876"/>
                </a:lnTo>
                <a:lnTo>
                  <a:pt x="312" y="714"/>
                </a:lnTo>
                <a:lnTo>
                  <a:pt x="366" y="576"/>
                </a:lnTo>
                <a:lnTo>
                  <a:pt x="438" y="444"/>
                </a:lnTo>
                <a:lnTo>
                  <a:pt x="510" y="360"/>
                </a:lnTo>
                <a:lnTo>
                  <a:pt x="607" y="264"/>
                </a:lnTo>
                <a:lnTo>
                  <a:pt x="684" y="180"/>
                </a:lnTo>
                <a:lnTo>
                  <a:pt x="755" y="126"/>
                </a:lnTo>
                <a:lnTo>
                  <a:pt x="858" y="72"/>
                </a:lnTo>
                <a:lnTo>
                  <a:pt x="1062" y="12"/>
                </a:lnTo>
                <a:lnTo>
                  <a:pt x="1248" y="0"/>
                </a:lnTo>
                <a:lnTo>
                  <a:pt x="1356" y="12"/>
                </a:lnTo>
                <a:lnTo>
                  <a:pt x="1446" y="24"/>
                </a:lnTo>
                <a:lnTo>
                  <a:pt x="1512" y="48"/>
                </a:lnTo>
                <a:lnTo>
                  <a:pt x="1602" y="96"/>
                </a:lnTo>
                <a:lnTo>
                  <a:pt x="1716" y="168"/>
                </a:lnTo>
                <a:lnTo>
                  <a:pt x="1812" y="240"/>
                </a:lnTo>
                <a:lnTo>
                  <a:pt x="1908" y="324"/>
                </a:lnTo>
                <a:lnTo>
                  <a:pt x="2052" y="462"/>
                </a:lnTo>
                <a:lnTo>
                  <a:pt x="2208" y="642"/>
                </a:lnTo>
                <a:lnTo>
                  <a:pt x="2346" y="870"/>
                </a:lnTo>
                <a:lnTo>
                  <a:pt x="2496" y="1062"/>
                </a:lnTo>
                <a:lnTo>
                  <a:pt x="2598" y="1206"/>
                </a:lnTo>
                <a:lnTo>
                  <a:pt x="2724" y="1266"/>
                </a:lnTo>
                <a:lnTo>
                  <a:pt x="2838" y="1176"/>
                </a:lnTo>
                <a:lnTo>
                  <a:pt x="2898" y="1122"/>
                </a:lnTo>
                <a:lnTo>
                  <a:pt x="2994" y="1038"/>
                </a:lnTo>
                <a:lnTo>
                  <a:pt x="3024" y="972"/>
                </a:lnTo>
                <a:lnTo>
                  <a:pt x="3066" y="906"/>
                </a:lnTo>
                <a:lnTo>
                  <a:pt x="3090" y="2052"/>
                </a:lnTo>
                <a:lnTo>
                  <a:pt x="6" y="2040"/>
                </a:lnTo>
                <a:lnTo>
                  <a:pt x="0" y="1530"/>
                </a:lnTo>
                <a:lnTo>
                  <a:pt x="36" y="1428"/>
                </a:lnTo>
                <a:close/>
              </a:path>
            </a:pathLst>
          </a:custGeom>
          <a:solidFill>
            <a:srgbClr val="CC0000">
              <a:alpha val="50195"/>
            </a:srgbClr>
          </a:solidFill>
          <a:ln w="19050">
            <a:solidFill>
              <a:srgbClr val="CC0000"/>
            </a:solidFill>
            <a:round/>
            <a:headEnd/>
            <a:tailEnd type="none" w="sm" len="sm"/>
          </a:ln>
        </p:spPr>
        <p:txBody>
          <a:bodyPr wrap="none" anchor="ctr"/>
          <a:lstStyle/>
          <a:p>
            <a:endParaRPr lang="en-GB">
              <a:latin typeface="Myriad Pro" panose="020B0503030403020204" pitchFamily="34" charset="0"/>
            </a:endParaRPr>
          </a:p>
        </p:txBody>
      </p:sp>
      <p:sp>
        <p:nvSpPr>
          <p:cNvPr id="24604" name="Rectangle 68"/>
          <p:cNvSpPr>
            <a:spLocks noChangeArrowheads="1"/>
          </p:cNvSpPr>
          <p:nvPr/>
        </p:nvSpPr>
        <p:spPr bwMode="auto">
          <a:xfrm>
            <a:off x="878968" y="1037272"/>
            <a:ext cx="2646943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Total </a:t>
            </a:r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requirement</a:t>
            </a:r>
            <a:endParaRPr lang="fr-FR" altLang="en-US" sz="24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4605" name="Rectangle 69"/>
          <p:cNvSpPr>
            <a:spLocks noChangeArrowheads="1"/>
          </p:cNvSpPr>
          <p:nvPr/>
        </p:nvSpPr>
        <p:spPr bwMode="auto">
          <a:xfrm>
            <a:off x="2092643" y="4114800"/>
            <a:ext cx="1144544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b="1" dirty="0" err="1" smtClean="0">
                <a:solidFill>
                  <a:srgbClr val="FFFFCC"/>
                </a:solidFill>
                <a:latin typeface="Myriad Pro" panose="020B0503030403020204" pitchFamily="34" charset="0"/>
              </a:rPr>
              <a:t>Intake</a:t>
            </a:r>
            <a:r>
              <a:rPr lang="fr-FR" altLang="en-US" sz="2400" b="1" dirty="0" smtClean="0">
                <a:solidFill>
                  <a:srgbClr val="FFFFCC"/>
                </a:solidFill>
                <a:latin typeface="Myriad Pro" panose="020B0503030403020204" pitchFamily="34" charset="0"/>
              </a:rPr>
              <a:t>)</a:t>
            </a:r>
            <a:endParaRPr lang="fr-FR" altLang="en-US" sz="2400" b="1" dirty="0">
              <a:solidFill>
                <a:srgbClr val="FFFFCC"/>
              </a:solidFill>
              <a:latin typeface="Myriad Pro" panose="020B0503030403020204" pitchFamily="34" charset="0"/>
            </a:endParaRPr>
          </a:p>
        </p:txBody>
      </p:sp>
      <p:sp>
        <p:nvSpPr>
          <p:cNvPr id="24606" name="Text Box 70"/>
          <p:cNvSpPr txBox="1">
            <a:spLocks noChangeArrowheads="1"/>
          </p:cNvSpPr>
          <p:nvPr/>
        </p:nvSpPr>
        <p:spPr bwMode="auto">
          <a:xfrm>
            <a:off x="4691203" y="1990018"/>
            <a:ext cx="1154290" cy="52322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dirty="0" err="1" smtClean="0">
                <a:solidFill>
                  <a:srgbClr val="FFFFCC"/>
                </a:solidFill>
                <a:latin typeface="Myriad Pro" panose="020B0503030403020204" pitchFamily="34" charset="0"/>
              </a:rPr>
              <a:t>Deficit</a:t>
            </a:r>
            <a:endParaRPr lang="fr-FR" altLang="en-US" dirty="0">
              <a:solidFill>
                <a:srgbClr val="FFFFCC"/>
              </a:solidFill>
              <a:latin typeface="Myriad Pro" panose="020B0503030403020204" pitchFamily="34" charset="0"/>
            </a:endParaRPr>
          </a:p>
        </p:txBody>
      </p:sp>
      <p:sp>
        <p:nvSpPr>
          <p:cNvPr id="24607" name="Line 71"/>
          <p:cNvSpPr>
            <a:spLocks noChangeShapeType="1"/>
          </p:cNvSpPr>
          <p:nvPr/>
        </p:nvSpPr>
        <p:spPr bwMode="auto">
          <a:xfrm flipH="1" flipV="1">
            <a:off x="3434078" y="1981200"/>
            <a:ext cx="1257124" cy="881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Myriad Pro" panose="020B0503030403020204" pitchFamily="34" charset="0"/>
            </a:endParaRPr>
          </a:p>
        </p:txBody>
      </p:sp>
      <p:sp>
        <p:nvSpPr>
          <p:cNvPr id="24611" name="Rectangle 6"/>
          <p:cNvSpPr>
            <a:spLocks noChangeArrowheads="1"/>
          </p:cNvSpPr>
          <p:nvPr/>
        </p:nvSpPr>
        <p:spPr bwMode="gray">
          <a:xfrm>
            <a:off x="4954588" y="703263"/>
            <a:ext cx="4113212" cy="46037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1" lang="fr-FR" altLang="en-US" sz="3200">
              <a:latin typeface="Myriad Pro" panose="020B0503030403020204" pitchFamily="34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328612" y="130356"/>
            <a:ext cx="8373427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Energy</a:t>
            </a:r>
            <a:r>
              <a:rPr lang="fr-FR" altLang="en-US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balance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along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time for the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breeding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doe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b="1" u="sng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under</a:t>
            </a:r>
            <a:r>
              <a:rPr lang="fr-FR" altLang="en-US" b="1" u="sng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hot </a:t>
            </a:r>
            <a:r>
              <a:rPr lang="fr-FR" altLang="en-US" b="1" u="sng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climate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with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lower</a:t>
            </a:r>
            <a:r>
              <a:rPr lang="fr-FR" altLang="en-US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intake</a:t>
            </a:r>
            <a:endParaRPr lang="fr-FR" altLang="en-US" sz="2000" u="sng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6831278" y="1156840"/>
            <a:ext cx="2266944" cy="833178"/>
          </a:xfrm>
          <a:prstGeom prst="rect">
            <a:avLst/>
          </a:prstGeom>
          <a:solidFill>
            <a:srgbClr val="FF9999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Semi-intensive</a:t>
            </a:r>
          </a:p>
          <a:p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rythm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(6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wks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DI)</a:t>
            </a:r>
            <a:endParaRPr lang="fr-FR" alt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549593" y="5087938"/>
            <a:ext cx="7383879" cy="1330209"/>
            <a:chOff x="1382713" y="5087938"/>
            <a:chExt cx="7383879" cy="1330209"/>
          </a:xfrm>
        </p:grpSpPr>
        <p:sp>
          <p:nvSpPr>
            <p:cNvPr id="40" name="Line 5"/>
            <p:cNvSpPr>
              <a:spLocks noChangeShapeType="1"/>
            </p:cNvSpPr>
            <p:nvPr/>
          </p:nvSpPr>
          <p:spPr bwMode="auto">
            <a:xfrm flipV="1">
              <a:off x="1722438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V="1">
              <a:off x="2536825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V="1">
              <a:off x="335121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 flipV="1">
              <a:off x="416401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4" name="Line 9"/>
            <p:cNvSpPr>
              <a:spLocks noChangeShapeType="1"/>
            </p:cNvSpPr>
            <p:nvPr/>
          </p:nvSpPr>
          <p:spPr bwMode="auto">
            <a:xfrm flipV="1">
              <a:off x="4981575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 flipV="1">
              <a:off x="579596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 flipV="1">
              <a:off x="6608763" y="5087938"/>
              <a:ext cx="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47" name="Rectangle 12"/>
            <p:cNvSpPr>
              <a:spLocks noChangeArrowheads="1"/>
            </p:cNvSpPr>
            <p:nvPr/>
          </p:nvSpPr>
          <p:spPr bwMode="auto">
            <a:xfrm>
              <a:off x="1597025" y="5219700"/>
              <a:ext cx="34304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0</a:t>
              </a:r>
            </a:p>
          </p:txBody>
        </p:sp>
        <p:sp>
          <p:nvSpPr>
            <p:cNvPr id="48" name="Rectangle 13"/>
            <p:cNvSpPr>
              <a:spLocks noChangeArrowheads="1"/>
            </p:cNvSpPr>
            <p:nvPr/>
          </p:nvSpPr>
          <p:spPr bwMode="auto">
            <a:xfrm>
              <a:off x="2409825" y="5219700"/>
              <a:ext cx="34304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7</a:t>
              </a: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auto">
            <a:xfrm>
              <a:off x="3186113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14</a:t>
              </a: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400050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21</a:t>
              </a: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4818063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28</a:t>
              </a:r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563245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35</a:t>
              </a:r>
            </a:p>
          </p:txBody>
        </p:sp>
        <p:sp>
          <p:nvSpPr>
            <p:cNvPr id="53" name="Rectangle 18"/>
            <p:cNvSpPr>
              <a:spLocks noChangeArrowheads="1"/>
            </p:cNvSpPr>
            <p:nvPr/>
          </p:nvSpPr>
          <p:spPr bwMode="auto">
            <a:xfrm>
              <a:off x="6445250" y="5219700"/>
              <a:ext cx="500137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rgbClr val="000000"/>
                  </a:solidFill>
                  <a:latin typeface="Myriad Pro" panose="020B0503030403020204" pitchFamily="34" charset="0"/>
                </a:rPr>
                <a:t>42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2857500" y="5791200"/>
              <a:ext cx="50641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AI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5" name="Rectangle 20"/>
            <p:cNvSpPr>
              <a:spLocks noChangeArrowheads="1"/>
            </p:cNvSpPr>
            <p:nvPr/>
          </p:nvSpPr>
          <p:spPr bwMode="auto">
            <a:xfrm>
              <a:off x="1382713" y="5867400"/>
              <a:ext cx="156029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Parturition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6" name="Line 22"/>
            <p:cNvSpPr>
              <a:spLocks noChangeShapeType="1"/>
            </p:cNvSpPr>
            <p:nvPr/>
          </p:nvSpPr>
          <p:spPr bwMode="auto">
            <a:xfrm>
              <a:off x="3059113" y="5410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57" name="Line 24"/>
            <p:cNvSpPr>
              <a:spLocks noChangeShapeType="1"/>
            </p:cNvSpPr>
            <p:nvPr/>
          </p:nvSpPr>
          <p:spPr bwMode="auto">
            <a:xfrm>
              <a:off x="1687513" y="5106670"/>
              <a:ext cx="4953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58" name="Rectangle 25"/>
            <p:cNvSpPr>
              <a:spLocks noChangeArrowheads="1"/>
            </p:cNvSpPr>
            <p:nvPr/>
          </p:nvSpPr>
          <p:spPr bwMode="auto">
            <a:xfrm>
              <a:off x="4726449" y="5826760"/>
              <a:ext cx="1298561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err="1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weaning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9" name="Line 26"/>
            <p:cNvSpPr>
              <a:spLocks noChangeShapeType="1"/>
            </p:cNvSpPr>
            <p:nvPr/>
          </p:nvSpPr>
          <p:spPr bwMode="auto">
            <a:xfrm flipV="1">
              <a:off x="5878513" y="563880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60" name="Line 27"/>
            <p:cNvSpPr>
              <a:spLocks noChangeShapeType="1"/>
            </p:cNvSpPr>
            <p:nvPr/>
          </p:nvSpPr>
          <p:spPr bwMode="auto">
            <a:xfrm flipV="1">
              <a:off x="6678613" y="563880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61" name="Line 28"/>
            <p:cNvSpPr>
              <a:spLocks noChangeShapeType="1"/>
            </p:cNvSpPr>
            <p:nvPr/>
          </p:nvSpPr>
          <p:spPr bwMode="auto">
            <a:xfrm flipV="1">
              <a:off x="1763713" y="5619750"/>
              <a:ext cx="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Myriad Pro" panose="020B0503030403020204" pitchFamily="34" charset="0"/>
              </a:endParaRPr>
            </a:p>
          </p:txBody>
        </p:sp>
        <p:sp>
          <p:nvSpPr>
            <p:cNvPr id="62" name="Rectangle 20"/>
            <p:cNvSpPr>
              <a:spLocks noChangeArrowheads="1"/>
            </p:cNvSpPr>
            <p:nvPr/>
          </p:nvSpPr>
          <p:spPr bwMode="auto">
            <a:xfrm>
              <a:off x="6565092" y="5955840"/>
              <a:ext cx="2201500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dirty="0" smtClean="0">
                  <a:solidFill>
                    <a:srgbClr val="000000"/>
                  </a:solidFill>
                  <a:latin typeface="Myriad Pro" panose="020B0503030403020204" pitchFamily="34" charset="0"/>
                </a:rPr>
                <a:t>Parturition, n+1</a:t>
              </a:r>
              <a:endParaRPr lang="fr-FR" altLang="en-US" sz="2400" dirty="0">
                <a:solidFill>
                  <a:srgbClr val="000000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866042" y="2418567"/>
            <a:ext cx="274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latin typeface="Myriad Pro" panose="020B0503030403020204" pitchFamily="34" charset="0"/>
              </a:rPr>
              <a:t>Larger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negative</a:t>
            </a:r>
            <a:r>
              <a:rPr lang="fr-FR" sz="2000" dirty="0" smtClean="0">
                <a:latin typeface="Myriad Pro" panose="020B0503030403020204" pitchFamily="34" charset="0"/>
              </a:rPr>
              <a:t> balance</a:t>
            </a:r>
            <a:endParaRPr lang="en-GB" sz="2000" dirty="0">
              <a:latin typeface="Myriad Pro" panose="020B0503030403020204" pitchFamily="34" charset="0"/>
            </a:endParaRPr>
          </a:p>
        </p:txBody>
      </p:sp>
      <p:sp>
        <p:nvSpPr>
          <p:cNvPr id="63" name="Text Box 42"/>
          <p:cNvSpPr txBox="1">
            <a:spLocks noChangeArrowheads="1"/>
          </p:cNvSpPr>
          <p:nvPr/>
        </p:nvSpPr>
        <p:spPr bwMode="auto">
          <a:xfrm>
            <a:off x="6112267" y="2536516"/>
            <a:ext cx="2867365" cy="1571842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Low</a:t>
            </a:r>
            <a:r>
              <a:rPr lang="fr-FR" altLang="en-US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fertility</a:t>
            </a:r>
            <a:endParaRPr lang="fr-FR" altLang="en-US" sz="2400" dirty="0" smtClean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Shorter</a:t>
            </a:r>
            <a:r>
              <a:rPr lang="fr-FR" altLang="en-US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carreer</a:t>
            </a:r>
            <a:endParaRPr lang="fr-FR" altLang="en-US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Higher</a:t>
            </a:r>
            <a:r>
              <a:rPr lang="fr-FR" altLang="en-US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culling</a:t>
            </a:r>
            <a:r>
              <a:rPr lang="fr-FR" altLang="en-US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rate</a:t>
            </a:r>
          </a:p>
          <a:p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Higher</a:t>
            </a:r>
            <a:r>
              <a:rPr lang="fr-FR" altLang="en-US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mortality</a:t>
            </a:r>
            <a:r>
              <a:rPr lang="fr-FR" altLang="en-US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rate</a:t>
            </a:r>
          </a:p>
        </p:txBody>
      </p:sp>
      <p:sp>
        <p:nvSpPr>
          <p:cNvPr id="3" name="Flèche droite rayée 2"/>
          <p:cNvSpPr/>
          <p:nvPr/>
        </p:nvSpPr>
        <p:spPr>
          <a:xfrm rot="1355996">
            <a:off x="5797304" y="2218975"/>
            <a:ext cx="745073" cy="261610"/>
          </a:xfrm>
          <a:prstGeom prst="stripedRightArrow">
            <a:avLst/>
          </a:prstGeom>
          <a:solidFill>
            <a:srgbClr val="FF0000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520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1" name="Rectangle 6"/>
          <p:cNvSpPr>
            <a:spLocks noChangeArrowheads="1"/>
          </p:cNvSpPr>
          <p:nvPr/>
        </p:nvSpPr>
        <p:spPr bwMode="gray">
          <a:xfrm>
            <a:off x="4954588" y="703263"/>
            <a:ext cx="4113212" cy="46037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1" lang="fr-FR" altLang="en-US" sz="3200">
              <a:latin typeface="Tahoma" panose="020B0604030504040204" pitchFamily="34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328612" y="130356"/>
            <a:ext cx="8373427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Energy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balance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along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time for the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breeding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doe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/>
            </a:r>
            <a:b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b="1" u="sng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under</a:t>
            </a:r>
            <a:r>
              <a:rPr lang="fr-FR" altLang="en-US" sz="2400" b="1" u="sng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hot </a:t>
            </a:r>
            <a:r>
              <a:rPr lang="fr-FR" altLang="en-US" sz="2400" b="1" u="sng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climate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with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lower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intake</a:t>
            </a:r>
            <a:endParaRPr lang="fr-FR" altLang="en-US" sz="1800" u="sng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5419719" y="1644345"/>
            <a:ext cx="3637690" cy="37878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Solutions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: </a:t>
            </a:r>
            <a:b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1.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extending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the 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DI to 9 </a:t>
            </a:r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wks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</a:p>
          <a:p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2. </a:t>
            </a:r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Reduced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performance </a:t>
            </a:r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level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=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lower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litter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size</a:t>
            </a:r>
          </a:p>
          <a:p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3. </a:t>
            </a:r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Increase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the </a:t>
            </a:r>
            <a:r>
              <a:rPr lang="fr-FR" altLang="en-US" sz="24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dietary</a:t>
            </a:r>
            <a:r>
              <a:rPr lang="fr-FR" altLang="en-US" sz="24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DE 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concentration</a:t>
            </a:r>
          </a:p>
          <a:p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4. </a:t>
            </a:r>
            <a:r>
              <a:rPr lang="fr-FR" altLang="en-US" sz="2400" u="sng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Air </a:t>
            </a:r>
            <a:r>
              <a:rPr lang="fr-FR" altLang="en-US" sz="2400" u="sng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conditioning</a:t>
            </a:r>
            <a:r>
              <a:rPr lang="fr-FR" altLang="en-US" sz="2400" u="sng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(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refreshing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24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with</a:t>
            </a:r>
            <a:r>
              <a:rPr lang="fr-FR" altLang="en-US" sz="24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water air-pads)</a:t>
            </a:r>
            <a:endParaRPr lang="fr-FR" alt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1433" y="1250632"/>
            <a:ext cx="7383879" cy="5380875"/>
            <a:chOff x="519113" y="1413192"/>
            <a:chExt cx="7383879" cy="5380875"/>
          </a:xfrm>
        </p:grpSpPr>
        <p:sp>
          <p:nvSpPr>
            <p:cNvPr id="24599" name="Line 63"/>
            <p:cNvSpPr>
              <a:spLocks noChangeShapeType="1"/>
            </p:cNvSpPr>
            <p:nvPr/>
          </p:nvSpPr>
          <p:spPr bwMode="auto">
            <a:xfrm>
              <a:off x="847408" y="1650683"/>
              <a:ext cx="0" cy="38592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" name="Rectangle 64"/>
            <p:cNvSpPr>
              <a:spLocks noChangeArrowheads="1"/>
            </p:cNvSpPr>
            <p:nvPr/>
          </p:nvSpPr>
          <p:spPr bwMode="auto">
            <a:xfrm>
              <a:off x="2334895" y="4898708"/>
              <a:ext cx="2543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>
                  <a:solidFill>
                    <a:schemeClr val="bg1"/>
                  </a:solidFill>
                </a:rPr>
                <a:t>Besoins d’entretien</a:t>
              </a:r>
            </a:p>
          </p:txBody>
        </p:sp>
        <p:sp>
          <p:nvSpPr>
            <p:cNvPr id="24602" name="Freeform 66"/>
            <p:cNvSpPr>
              <a:spLocks/>
            </p:cNvSpPr>
            <p:nvPr/>
          </p:nvSpPr>
          <p:spPr bwMode="auto">
            <a:xfrm>
              <a:off x="812483" y="3282982"/>
              <a:ext cx="4895850" cy="2179287"/>
            </a:xfrm>
            <a:custGeom>
              <a:avLst/>
              <a:gdLst>
                <a:gd name="T0" fmla="*/ 2147483647 w 3084"/>
                <a:gd name="T1" fmla="*/ 2147483647 h 1824"/>
                <a:gd name="T2" fmla="*/ 2147483647 w 3084"/>
                <a:gd name="T3" fmla="*/ 2147483647 h 1824"/>
                <a:gd name="T4" fmla="*/ 2147483647 w 3084"/>
                <a:gd name="T5" fmla="*/ 2147483647 h 1824"/>
                <a:gd name="T6" fmla="*/ 2147483647 w 3084"/>
                <a:gd name="T7" fmla="*/ 2147483647 h 1824"/>
                <a:gd name="T8" fmla="*/ 2147483647 w 3084"/>
                <a:gd name="T9" fmla="*/ 2147483647 h 1824"/>
                <a:gd name="T10" fmla="*/ 2147483647 w 3084"/>
                <a:gd name="T11" fmla="*/ 2147483647 h 1824"/>
                <a:gd name="T12" fmla="*/ 2147483647 w 3084"/>
                <a:gd name="T13" fmla="*/ 2147483647 h 1824"/>
                <a:gd name="T14" fmla="*/ 2147483647 w 3084"/>
                <a:gd name="T15" fmla="*/ 2147483647 h 1824"/>
                <a:gd name="T16" fmla="*/ 2147483647 w 3084"/>
                <a:gd name="T17" fmla="*/ 2147483647 h 1824"/>
                <a:gd name="T18" fmla="*/ 2147483647 w 3084"/>
                <a:gd name="T19" fmla="*/ 2147483647 h 1824"/>
                <a:gd name="T20" fmla="*/ 2147483647 w 3084"/>
                <a:gd name="T21" fmla="*/ 2147483647 h 1824"/>
                <a:gd name="T22" fmla="*/ 2147483647 w 3084"/>
                <a:gd name="T23" fmla="*/ 2147483647 h 1824"/>
                <a:gd name="T24" fmla="*/ 2147483647 w 3084"/>
                <a:gd name="T25" fmla="*/ 2147483647 h 1824"/>
                <a:gd name="T26" fmla="*/ 2147483647 w 3084"/>
                <a:gd name="T27" fmla="*/ 0 h 1824"/>
                <a:gd name="T28" fmla="*/ 2147483647 w 3084"/>
                <a:gd name="T29" fmla="*/ 2147483647 h 1824"/>
                <a:gd name="T30" fmla="*/ 2147483647 w 3084"/>
                <a:gd name="T31" fmla="*/ 2147483647 h 1824"/>
                <a:gd name="T32" fmla="*/ 2147483647 w 3084"/>
                <a:gd name="T33" fmla="*/ 2147483647 h 1824"/>
                <a:gd name="T34" fmla="*/ 2147483647 w 3084"/>
                <a:gd name="T35" fmla="*/ 2147483647 h 1824"/>
                <a:gd name="T36" fmla="*/ 2147483647 w 3084"/>
                <a:gd name="T37" fmla="*/ 2147483647 h 1824"/>
                <a:gd name="T38" fmla="*/ 2147483647 w 3084"/>
                <a:gd name="T39" fmla="*/ 2147483647 h 1824"/>
                <a:gd name="T40" fmla="*/ 2147483647 w 3084"/>
                <a:gd name="T41" fmla="*/ 2147483647 h 1824"/>
                <a:gd name="T42" fmla="*/ 2147483647 w 3084"/>
                <a:gd name="T43" fmla="*/ 2147483647 h 1824"/>
                <a:gd name="T44" fmla="*/ 2147483647 w 3084"/>
                <a:gd name="T45" fmla="*/ 2147483647 h 1824"/>
                <a:gd name="T46" fmla="*/ 2147483647 w 3084"/>
                <a:gd name="T47" fmla="*/ 2147483647 h 1824"/>
                <a:gd name="T48" fmla="*/ 0 w 3084"/>
                <a:gd name="T49" fmla="*/ 2147483647 h 1824"/>
                <a:gd name="T50" fmla="*/ 2147483647 w 3084"/>
                <a:gd name="T51" fmla="*/ 2147483647 h 1824"/>
                <a:gd name="T52" fmla="*/ 2147483647 w 3084"/>
                <a:gd name="T53" fmla="*/ 2147483647 h 1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084"/>
                <a:gd name="T82" fmla="*/ 0 h 1824"/>
                <a:gd name="T83" fmla="*/ 3084 w 3084"/>
                <a:gd name="T84" fmla="*/ 1824 h 1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084" h="1824">
                  <a:moveTo>
                    <a:pt x="102" y="1158"/>
                  </a:moveTo>
                  <a:lnTo>
                    <a:pt x="168" y="996"/>
                  </a:lnTo>
                  <a:lnTo>
                    <a:pt x="252" y="840"/>
                  </a:lnTo>
                  <a:lnTo>
                    <a:pt x="306" y="726"/>
                  </a:lnTo>
                  <a:lnTo>
                    <a:pt x="378" y="606"/>
                  </a:lnTo>
                  <a:lnTo>
                    <a:pt x="456" y="492"/>
                  </a:lnTo>
                  <a:lnTo>
                    <a:pt x="516" y="408"/>
                  </a:lnTo>
                  <a:lnTo>
                    <a:pt x="570" y="330"/>
                  </a:lnTo>
                  <a:lnTo>
                    <a:pt x="648" y="252"/>
                  </a:lnTo>
                  <a:lnTo>
                    <a:pt x="756" y="162"/>
                  </a:lnTo>
                  <a:lnTo>
                    <a:pt x="840" y="108"/>
                  </a:lnTo>
                  <a:lnTo>
                    <a:pt x="942" y="42"/>
                  </a:lnTo>
                  <a:lnTo>
                    <a:pt x="1194" y="6"/>
                  </a:lnTo>
                  <a:lnTo>
                    <a:pt x="1434" y="0"/>
                  </a:lnTo>
                  <a:lnTo>
                    <a:pt x="1728" y="48"/>
                  </a:lnTo>
                  <a:lnTo>
                    <a:pt x="1968" y="192"/>
                  </a:lnTo>
                  <a:lnTo>
                    <a:pt x="2304" y="420"/>
                  </a:lnTo>
                  <a:lnTo>
                    <a:pt x="2160" y="312"/>
                  </a:lnTo>
                  <a:lnTo>
                    <a:pt x="2454" y="546"/>
                  </a:lnTo>
                  <a:lnTo>
                    <a:pt x="2592" y="690"/>
                  </a:lnTo>
                  <a:lnTo>
                    <a:pt x="2766" y="888"/>
                  </a:lnTo>
                  <a:lnTo>
                    <a:pt x="2934" y="1062"/>
                  </a:lnTo>
                  <a:lnTo>
                    <a:pt x="3078" y="1182"/>
                  </a:lnTo>
                  <a:lnTo>
                    <a:pt x="3084" y="1824"/>
                  </a:lnTo>
                  <a:lnTo>
                    <a:pt x="0" y="1824"/>
                  </a:lnTo>
                  <a:lnTo>
                    <a:pt x="36" y="1308"/>
                  </a:lnTo>
                  <a:lnTo>
                    <a:pt x="102" y="1158"/>
                  </a:lnTo>
                  <a:close/>
                </a:path>
              </a:pathLst>
            </a:custGeom>
            <a:solidFill>
              <a:srgbClr val="00CC00"/>
            </a:solidFill>
            <a:ln w="28575">
              <a:solidFill>
                <a:srgbClr val="00CC00"/>
              </a:solidFill>
              <a:round/>
              <a:headEnd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3" name="Freeform 67"/>
            <p:cNvSpPr>
              <a:spLocks/>
            </p:cNvSpPr>
            <p:nvPr/>
          </p:nvSpPr>
          <p:spPr bwMode="auto">
            <a:xfrm>
              <a:off x="829198" y="3117850"/>
              <a:ext cx="4905375" cy="2405393"/>
            </a:xfrm>
            <a:custGeom>
              <a:avLst/>
              <a:gdLst>
                <a:gd name="T0" fmla="*/ 2147483647 w 3090"/>
                <a:gd name="T1" fmla="*/ 2147483647 h 2052"/>
                <a:gd name="T2" fmla="*/ 2147483647 w 3090"/>
                <a:gd name="T3" fmla="*/ 2147483647 h 2052"/>
                <a:gd name="T4" fmla="*/ 2147483647 w 3090"/>
                <a:gd name="T5" fmla="*/ 2147483647 h 2052"/>
                <a:gd name="T6" fmla="*/ 2147483647 w 3090"/>
                <a:gd name="T7" fmla="*/ 2147483647 h 2052"/>
                <a:gd name="T8" fmla="*/ 2147483647 w 3090"/>
                <a:gd name="T9" fmla="*/ 2147483647 h 2052"/>
                <a:gd name="T10" fmla="*/ 2147483647 w 3090"/>
                <a:gd name="T11" fmla="*/ 2147483647 h 2052"/>
                <a:gd name="T12" fmla="*/ 2147483647 w 3090"/>
                <a:gd name="T13" fmla="*/ 2147483647 h 2052"/>
                <a:gd name="T14" fmla="*/ 2147483647 w 3090"/>
                <a:gd name="T15" fmla="*/ 2147483647 h 2052"/>
                <a:gd name="T16" fmla="*/ 2147483647 w 3090"/>
                <a:gd name="T17" fmla="*/ 2147483647 h 2052"/>
                <a:gd name="T18" fmla="*/ 2147483647 w 3090"/>
                <a:gd name="T19" fmla="*/ 2147483647 h 2052"/>
                <a:gd name="T20" fmla="*/ 2147483647 w 3090"/>
                <a:gd name="T21" fmla="*/ 2147483647 h 2052"/>
                <a:gd name="T22" fmla="*/ 2147483647 w 3090"/>
                <a:gd name="T23" fmla="*/ 2147483647 h 2052"/>
                <a:gd name="T24" fmla="*/ 2147483647 w 3090"/>
                <a:gd name="T25" fmla="*/ 2147483647 h 2052"/>
                <a:gd name="T26" fmla="*/ 2147483647 w 3090"/>
                <a:gd name="T27" fmla="*/ 2147483647 h 2052"/>
                <a:gd name="T28" fmla="*/ 2147483647 w 3090"/>
                <a:gd name="T29" fmla="*/ 0 h 2052"/>
                <a:gd name="T30" fmla="*/ 2147483647 w 3090"/>
                <a:gd name="T31" fmla="*/ 2147483647 h 2052"/>
                <a:gd name="T32" fmla="*/ 2147483647 w 3090"/>
                <a:gd name="T33" fmla="*/ 2147483647 h 2052"/>
                <a:gd name="T34" fmla="*/ 2147483647 w 3090"/>
                <a:gd name="T35" fmla="*/ 2147483647 h 2052"/>
                <a:gd name="T36" fmla="*/ 2147483647 w 3090"/>
                <a:gd name="T37" fmla="*/ 2147483647 h 2052"/>
                <a:gd name="T38" fmla="*/ 2147483647 w 3090"/>
                <a:gd name="T39" fmla="*/ 2147483647 h 2052"/>
                <a:gd name="T40" fmla="*/ 2147483647 w 3090"/>
                <a:gd name="T41" fmla="*/ 2147483647 h 2052"/>
                <a:gd name="T42" fmla="*/ 2147483647 w 3090"/>
                <a:gd name="T43" fmla="*/ 2147483647 h 2052"/>
                <a:gd name="T44" fmla="*/ 2147483647 w 3090"/>
                <a:gd name="T45" fmla="*/ 2147483647 h 2052"/>
                <a:gd name="T46" fmla="*/ 2147483647 w 3090"/>
                <a:gd name="T47" fmla="*/ 2147483647 h 2052"/>
                <a:gd name="T48" fmla="*/ 2147483647 w 3090"/>
                <a:gd name="T49" fmla="*/ 2147483647 h 2052"/>
                <a:gd name="T50" fmla="*/ 2147483647 w 3090"/>
                <a:gd name="T51" fmla="*/ 2147483647 h 2052"/>
                <a:gd name="T52" fmla="*/ 2147483647 w 3090"/>
                <a:gd name="T53" fmla="*/ 2147483647 h 2052"/>
                <a:gd name="T54" fmla="*/ 2147483647 w 3090"/>
                <a:gd name="T55" fmla="*/ 2147483647 h 2052"/>
                <a:gd name="T56" fmla="*/ 2147483647 w 3090"/>
                <a:gd name="T57" fmla="*/ 2147483647 h 2052"/>
                <a:gd name="T58" fmla="*/ 2147483647 w 3090"/>
                <a:gd name="T59" fmla="*/ 2147483647 h 2052"/>
                <a:gd name="T60" fmla="*/ 2147483647 w 3090"/>
                <a:gd name="T61" fmla="*/ 2147483647 h 2052"/>
                <a:gd name="T62" fmla="*/ 2147483647 w 3090"/>
                <a:gd name="T63" fmla="*/ 2147483647 h 2052"/>
                <a:gd name="T64" fmla="*/ 2147483647 w 3090"/>
                <a:gd name="T65" fmla="*/ 2147483647 h 2052"/>
                <a:gd name="T66" fmla="*/ 2147483647 w 3090"/>
                <a:gd name="T67" fmla="*/ 2147483647 h 2052"/>
                <a:gd name="T68" fmla="*/ 2147483647 w 3090"/>
                <a:gd name="T69" fmla="*/ 2147483647 h 2052"/>
                <a:gd name="T70" fmla="*/ 0 w 3090"/>
                <a:gd name="T71" fmla="*/ 2147483647 h 2052"/>
                <a:gd name="T72" fmla="*/ 2147483647 w 3090"/>
                <a:gd name="T73" fmla="*/ 2147483647 h 20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90"/>
                <a:gd name="T112" fmla="*/ 0 h 2052"/>
                <a:gd name="T113" fmla="*/ 3090 w 3090"/>
                <a:gd name="T114" fmla="*/ 2052 h 20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90" h="2052">
                  <a:moveTo>
                    <a:pt x="36" y="1428"/>
                  </a:moveTo>
                  <a:lnTo>
                    <a:pt x="60" y="1326"/>
                  </a:lnTo>
                  <a:lnTo>
                    <a:pt x="114" y="1188"/>
                  </a:lnTo>
                  <a:lnTo>
                    <a:pt x="186" y="1008"/>
                  </a:lnTo>
                  <a:lnTo>
                    <a:pt x="240" y="876"/>
                  </a:lnTo>
                  <a:lnTo>
                    <a:pt x="312" y="714"/>
                  </a:lnTo>
                  <a:lnTo>
                    <a:pt x="366" y="576"/>
                  </a:lnTo>
                  <a:lnTo>
                    <a:pt x="438" y="444"/>
                  </a:lnTo>
                  <a:lnTo>
                    <a:pt x="510" y="360"/>
                  </a:lnTo>
                  <a:lnTo>
                    <a:pt x="607" y="264"/>
                  </a:lnTo>
                  <a:lnTo>
                    <a:pt x="684" y="180"/>
                  </a:lnTo>
                  <a:lnTo>
                    <a:pt x="755" y="126"/>
                  </a:lnTo>
                  <a:lnTo>
                    <a:pt x="858" y="72"/>
                  </a:lnTo>
                  <a:lnTo>
                    <a:pt x="1062" y="12"/>
                  </a:lnTo>
                  <a:lnTo>
                    <a:pt x="1248" y="0"/>
                  </a:lnTo>
                  <a:lnTo>
                    <a:pt x="1356" y="12"/>
                  </a:lnTo>
                  <a:lnTo>
                    <a:pt x="1446" y="24"/>
                  </a:lnTo>
                  <a:lnTo>
                    <a:pt x="1512" y="48"/>
                  </a:lnTo>
                  <a:lnTo>
                    <a:pt x="1602" y="96"/>
                  </a:lnTo>
                  <a:lnTo>
                    <a:pt x="1716" y="168"/>
                  </a:lnTo>
                  <a:lnTo>
                    <a:pt x="1812" y="240"/>
                  </a:lnTo>
                  <a:lnTo>
                    <a:pt x="1908" y="324"/>
                  </a:lnTo>
                  <a:lnTo>
                    <a:pt x="2052" y="462"/>
                  </a:lnTo>
                  <a:lnTo>
                    <a:pt x="2208" y="642"/>
                  </a:lnTo>
                  <a:lnTo>
                    <a:pt x="2346" y="870"/>
                  </a:lnTo>
                  <a:lnTo>
                    <a:pt x="2496" y="1062"/>
                  </a:lnTo>
                  <a:lnTo>
                    <a:pt x="2598" y="1206"/>
                  </a:lnTo>
                  <a:lnTo>
                    <a:pt x="2724" y="1266"/>
                  </a:lnTo>
                  <a:lnTo>
                    <a:pt x="2838" y="1176"/>
                  </a:lnTo>
                  <a:lnTo>
                    <a:pt x="2898" y="1122"/>
                  </a:lnTo>
                  <a:lnTo>
                    <a:pt x="2994" y="1038"/>
                  </a:lnTo>
                  <a:lnTo>
                    <a:pt x="3024" y="972"/>
                  </a:lnTo>
                  <a:lnTo>
                    <a:pt x="3066" y="906"/>
                  </a:lnTo>
                  <a:lnTo>
                    <a:pt x="3090" y="2052"/>
                  </a:lnTo>
                  <a:lnTo>
                    <a:pt x="6" y="2040"/>
                  </a:lnTo>
                  <a:lnTo>
                    <a:pt x="0" y="1530"/>
                  </a:lnTo>
                  <a:lnTo>
                    <a:pt x="36" y="1428"/>
                  </a:lnTo>
                  <a:close/>
                </a:path>
              </a:pathLst>
            </a:custGeom>
            <a:solidFill>
              <a:srgbClr val="CC0000">
                <a:alpha val="50195"/>
              </a:srgbClr>
            </a:solidFill>
            <a:ln w="19050">
              <a:solidFill>
                <a:srgbClr val="CC0000"/>
              </a:solidFill>
              <a:round/>
              <a:headEnd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4" name="Rectangle 68"/>
            <p:cNvSpPr>
              <a:spLocks noChangeArrowheads="1"/>
            </p:cNvSpPr>
            <p:nvPr/>
          </p:nvSpPr>
          <p:spPr bwMode="auto">
            <a:xfrm>
              <a:off x="818008" y="1413192"/>
              <a:ext cx="306878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b="1" dirty="0" smtClean="0">
                  <a:solidFill>
                    <a:schemeClr val="tx1"/>
                  </a:solidFill>
                </a:rPr>
                <a:t>Total DE </a:t>
              </a:r>
              <a:r>
                <a:rPr lang="fr-FR" altLang="en-US" sz="2400" b="1" dirty="0" err="1" smtClean="0">
                  <a:solidFill>
                    <a:schemeClr val="tx1"/>
                  </a:solidFill>
                </a:rPr>
                <a:t>requirement</a:t>
              </a:r>
              <a:endParaRPr lang="fr-F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605" name="Rectangle 69"/>
            <p:cNvSpPr>
              <a:spLocks noChangeArrowheads="1"/>
            </p:cNvSpPr>
            <p:nvPr/>
          </p:nvSpPr>
          <p:spPr bwMode="auto">
            <a:xfrm>
              <a:off x="2031683" y="4490720"/>
              <a:ext cx="1546898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400" b="1" dirty="0" smtClean="0">
                  <a:solidFill>
                    <a:srgbClr val="FFFFCC"/>
                  </a:solidFill>
                </a:rPr>
                <a:t>DE </a:t>
              </a:r>
              <a:r>
                <a:rPr lang="fr-FR" altLang="en-US" sz="2400" b="1" dirty="0" err="1" smtClean="0">
                  <a:solidFill>
                    <a:srgbClr val="FFFFCC"/>
                  </a:solidFill>
                </a:rPr>
                <a:t>Intake</a:t>
              </a:r>
              <a:endParaRPr lang="fr-FR" altLang="en-US" sz="2400" b="1" dirty="0">
                <a:solidFill>
                  <a:srgbClr val="FFFFCC"/>
                </a:solidFill>
              </a:endParaRPr>
            </a:p>
          </p:txBody>
        </p:sp>
        <p:sp>
          <p:nvSpPr>
            <p:cNvPr id="24606" name="Text Box 70"/>
            <p:cNvSpPr txBox="1">
              <a:spLocks noChangeArrowheads="1"/>
            </p:cNvSpPr>
            <p:nvPr/>
          </p:nvSpPr>
          <p:spPr bwMode="auto">
            <a:xfrm>
              <a:off x="4340504" y="2720634"/>
              <a:ext cx="898003" cy="40011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66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en-US" sz="2000" dirty="0" err="1" smtClean="0">
                  <a:solidFill>
                    <a:srgbClr val="FFFFCC"/>
                  </a:solidFill>
                  <a:latin typeface="Arial" panose="020B0604020202020204" pitchFamily="34" charset="0"/>
                </a:rPr>
                <a:t>Deficit</a:t>
              </a:r>
              <a:endParaRPr lang="fr-FR" altLang="en-US" sz="2000" dirty="0">
                <a:solidFill>
                  <a:srgbClr val="FFFF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07" name="Line 71"/>
            <p:cNvSpPr>
              <a:spLocks noChangeShapeType="1"/>
            </p:cNvSpPr>
            <p:nvPr/>
          </p:nvSpPr>
          <p:spPr bwMode="auto">
            <a:xfrm flipH="1">
              <a:off x="3176226" y="2743209"/>
              <a:ext cx="1247894" cy="49912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519113" y="5463858"/>
              <a:ext cx="7383879" cy="1330209"/>
              <a:chOff x="1382713" y="5087938"/>
              <a:chExt cx="7383879" cy="1330209"/>
            </a:xfrm>
          </p:grpSpPr>
          <p:sp>
            <p:nvSpPr>
              <p:cNvPr id="40" name="Line 5"/>
              <p:cNvSpPr>
                <a:spLocks noChangeShapeType="1"/>
              </p:cNvSpPr>
              <p:nvPr/>
            </p:nvSpPr>
            <p:spPr bwMode="auto">
              <a:xfrm flipV="1">
                <a:off x="1722438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 flipV="1">
                <a:off x="2536825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V="1">
                <a:off x="3351213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 flipV="1">
                <a:off x="4164013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V="1">
                <a:off x="4981575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 flipV="1">
                <a:off x="5795963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6" name="Line 11"/>
              <p:cNvSpPr>
                <a:spLocks noChangeShapeType="1"/>
              </p:cNvSpPr>
              <p:nvPr/>
            </p:nvSpPr>
            <p:spPr bwMode="auto">
              <a:xfrm flipV="1">
                <a:off x="6608763" y="5087938"/>
                <a:ext cx="0" cy="920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47" name="Rectangle 12"/>
              <p:cNvSpPr>
                <a:spLocks noChangeArrowheads="1"/>
              </p:cNvSpPr>
              <p:nvPr/>
            </p:nvSpPr>
            <p:spPr bwMode="auto">
              <a:xfrm>
                <a:off x="1597025" y="5219700"/>
                <a:ext cx="343043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0</a:t>
                </a:r>
              </a:p>
            </p:txBody>
          </p:sp>
          <p:sp>
            <p:nvSpPr>
              <p:cNvPr id="48" name="Rectangle 13"/>
              <p:cNvSpPr>
                <a:spLocks noChangeArrowheads="1"/>
              </p:cNvSpPr>
              <p:nvPr/>
            </p:nvSpPr>
            <p:spPr bwMode="auto">
              <a:xfrm>
                <a:off x="2409825" y="5219700"/>
                <a:ext cx="343043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7</a:t>
                </a:r>
              </a:p>
            </p:txBody>
          </p:sp>
          <p:sp>
            <p:nvSpPr>
              <p:cNvPr id="49" name="Rectangle 14"/>
              <p:cNvSpPr>
                <a:spLocks noChangeArrowheads="1"/>
              </p:cNvSpPr>
              <p:nvPr/>
            </p:nvSpPr>
            <p:spPr bwMode="auto">
              <a:xfrm>
                <a:off x="3186113" y="5219700"/>
                <a:ext cx="500137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14</a:t>
                </a:r>
              </a:p>
            </p:txBody>
          </p:sp>
          <p:sp>
            <p:nvSpPr>
              <p:cNvPr id="50" name="Rectangle 15"/>
              <p:cNvSpPr>
                <a:spLocks noChangeArrowheads="1"/>
              </p:cNvSpPr>
              <p:nvPr/>
            </p:nvSpPr>
            <p:spPr bwMode="auto">
              <a:xfrm>
                <a:off x="4000500" y="5219700"/>
                <a:ext cx="500137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21</a:t>
                </a:r>
              </a:p>
            </p:txBody>
          </p:sp>
          <p:sp>
            <p:nvSpPr>
              <p:cNvPr id="51" name="Rectangle 16"/>
              <p:cNvSpPr>
                <a:spLocks noChangeArrowheads="1"/>
              </p:cNvSpPr>
              <p:nvPr/>
            </p:nvSpPr>
            <p:spPr bwMode="auto">
              <a:xfrm>
                <a:off x="4818063" y="5219700"/>
                <a:ext cx="500137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28</a:t>
                </a:r>
              </a:p>
            </p:txBody>
          </p:sp>
          <p:sp>
            <p:nvSpPr>
              <p:cNvPr id="52" name="Rectangle 17"/>
              <p:cNvSpPr>
                <a:spLocks noChangeArrowheads="1"/>
              </p:cNvSpPr>
              <p:nvPr/>
            </p:nvSpPr>
            <p:spPr bwMode="auto">
              <a:xfrm>
                <a:off x="5632450" y="5219700"/>
                <a:ext cx="500137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35</a:t>
                </a:r>
              </a:p>
            </p:txBody>
          </p:sp>
          <p:sp>
            <p:nvSpPr>
              <p:cNvPr id="53" name="Rectangle 18"/>
              <p:cNvSpPr>
                <a:spLocks noChangeArrowheads="1"/>
              </p:cNvSpPr>
              <p:nvPr/>
            </p:nvSpPr>
            <p:spPr bwMode="auto">
              <a:xfrm>
                <a:off x="6445250" y="5219700"/>
                <a:ext cx="500137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42</a:t>
                </a:r>
              </a:p>
            </p:txBody>
          </p:sp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2857500" y="5791200"/>
                <a:ext cx="506413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 dirty="0" smtClean="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AI</a:t>
                </a:r>
                <a:endParaRPr lang="fr-FR" altLang="en-US" sz="2400" dirty="0">
                  <a:solidFill>
                    <a:srgbClr val="000000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55" name="Rectangle 20"/>
              <p:cNvSpPr>
                <a:spLocks noChangeArrowheads="1"/>
              </p:cNvSpPr>
              <p:nvPr/>
            </p:nvSpPr>
            <p:spPr bwMode="auto">
              <a:xfrm>
                <a:off x="1382713" y="5867400"/>
                <a:ext cx="1560299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 dirty="0" smtClean="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Parturition</a:t>
                </a:r>
                <a:endParaRPr lang="fr-FR" altLang="en-US" sz="2400" dirty="0">
                  <a:solidFill>
                    <a:srgbClr val="000000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56" name="Line 22"/>
              <p:cNvSpPr>
                <a:spLocks noChangeShapeType="1"/>
              </p:cNvSpPr>
              <p:nvPr/>
            </p:nvSpPr>
            <p:spPr bwMode="auto">
              <a:xfrm>
                <a:off x="3059113" y="5410200"/>
                <a:ext cx="0" cy="381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1687513" y="5106670"/>
                <a:ext cx="4953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58" name="Rectangle 25"/>
              <p:cNvSpPr>
                <a:spLocks noChangeArrowheads="1"/>
              </p:cNvSpPr>
              <p:nvPr/>
            </p:nvSpPr>
            <p:spPr bwMode="auto">
              <a:xfrm>
                <a:off x="4726449" y="5826760"/>
                <a:ext cx="1298561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 dirty="0" err="1" smtClean="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weaning</a:t>
                </a:r>
                <a:endParaRPr lang="fr-FR" altLang="en-US" sz="2400" dirty="0">
                  <a:solidFill>
                    <a:srgbClr val="000000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 flipV="1">
                <a:off x="5878513" y="5638800"/>
                <a:ext cx="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 flipV="1">
                <a:off x="6678613" y="5638800"/>
                <a:ext cx="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 flipV="1">
                <a:off x="1763713" y="5619750"/>
                <a:ext cx="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Myriad Pro" panose="020B0503030403020204" pitchFamily="34" charset="0"/>
                </a:endParaRPr>
              </a:p>
            </p:txBody>
          </p:sp>
          <p:sp>
            <p:nvSpPr>
              <p:cNvPr id="62" name="Rectangle 20"/>
              <p:cNvSpPr>
                <a:spLocks noChangeArrowheads="1"/>
              </p:cNvSpPr>
              <p:nvPr/>
            </p:nvSpPr>
            <p:spPr bwMode="auto">
              <a:xfrm>
                <a:off x="6565092" y="5955840"/>
                <a:ext cx="2201500" cy="46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66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en-US" sz="2400" dirty="0" smtClean="0">
                    <a:solidFill>
                      <a:srgbClr val="000000"/>
                    </a:solidFill>
                    <a:latin typeface="Myriad Pro" panose="020B0503030403020204" pitchFamily="34" charset="0"/>
                  </a:rPr>
                  <a:t>Parturition, n+1</a:t>
                </a:r>
                <a:endParaRPr lang="fr-FR" altLang="en-US" sz="2400" dirty="0">
                  <a:solidFill>
                    <a:srgbClr val="000000"/>
                  </a:solidFill>
                  <a:latin typeface="Myriad Pro" panose="020B0503030403020204" pitchFamily="34" charset="0"/>
                </a:endParaRPr>
              </a:p>
            </p:txBody>
          </p:sp>
        </p:grpSp>
        <p:sp>
          <p:nvSpPr>
            <p:cNvPr id="2" name="ZoneTexte 1"/>
            <p:cNvSpPr txBox="1"/>
            <p:nvPr/>
          </p:nvSpPr>
          <p:spPr>
            <a:xfrm>
              <a:off x="1687266" y="2478823"/>
              <a:ext cx="2601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err="1" smtClean="0">
                  <a:latin typeface="Myriad Pro" panose="020B0503030403020204" pitchFamily="34" charset="0"/>
                </a:rPr>
                <a:t>Little</a:t>
              </a:r>
              <a:r>
                <a:rPr lang="fr-FR" sz="2000" dirty="0" smtClean="0">
                  <a:latin typeface="Myriad Pro" panose="020B0503030403020204" pitchFamily="34" charset="0"/>
                </a:rPr>
                <a:t> </a:t>
              </a:r>
              <a:r>
                <a:rPr lang="fr-FR" sz="2000" dirty="0" err="1" smtClean="0">
                  <a:latin typeface="Myriad Pro" panose="020B0503030403020204" pitchFamily="34" charset="0"/>
                </a:rPr>
                <a:t>negative</a:t>
              </a:r>
              <a:r>
                <a:rPr lang="fr-FR" sz="2000" dirty="0" smtClean="0">
                  <a:latin typeface="Myriad Pro" panose="020B0503030403020204" pitchFamily="34" charset="0"/>
                </a:rPr>
                <a:t> balance</a:t>
              </a:r>
              <a:endParaRPr lang="en-GB" sz="2000" dirty="0"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0201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90" y="655175"/>
            <a:ext cx="7307611" cy="43943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6391" y="226263"/>
            <a:ext cx="6095708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Myriad Pro" panose="020B0503030403020204" pitchFamily="34" charset="0"/>
              </a:rPr>
              <a:t>Regulation</a:t>
            </a:r>
            <a:r>
              <a:rPr lang="fr-FR" sz="2400" dirty="0" smtClean="0">
                <a:latin typeface="Myriad Pro" panose="020B0503030403020204" pitchFamily="34" charset="0"/>
              </a:rPr>
              <a:t> of </a:t>
            </a:r>
            <a:r>
              <a:rPr lang="fr-FR" sz="2400" dirty="0" err="1" smtClean="0">
                <a:latin typeface="Myriad Pro" panose="020B0503030403020204" pitchFamily="34" charset="0"/>
              </a:rPr>
              <a:t>feed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intake</a:t>
            </a:r>
            <a:r>
              <a:rPr lang="fr-FR" sz="2400" dirty="0" smtClean="0">
                <a:latin typeface="Myriad Pro" panose="020B0503030403020204" pitchFamily="34" charset="0"/>
              </a:rPr>
              <a:t> and of </a:t>
            </a:r>
            <a:r>
              <a:rPr lang="fr-FR" sz="2400" dirty="0" err="1" smtClean="0">
                <a:latin typeface="Myriad Pro" panose="020B0503030403020204" pitchFamily="34" charset="0"/>
              </a:rPr>
              <a:t>energy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intake</a:t>
            </a:r>
            <a:endParaRPr lang="en-GB" sz="2400" dirty="0">
              <a:latin typeface="Myriad Pro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888" y="5166826"/>
            <a:ext cx="8717112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fr-FR" b="1" dirty="0" err="1" smtClean="0">
                <a:latin typeface="Myriad Pro" panose="020B0503030403020204" pitchFamily="34" charset="0"/>
              </a:rPr>
              <a:t>Within</a:t>
            </a:r>
            <a:r>
              <a:rPr lang="fr-FR" b="1" dirty="0" smtClean="0">
                <a:latin typeface="Myriad Pro" panose="020B0503030403020204" pitchFamily="34" charset="0"/>
              </a:rPr>
              <a:t> 15-26°C – correct </a:t>
            </a:r>
            <a:r>
              <a:rPr lang="fr-FR" b="1" dirty="0" err="1" smtClean="0">
                <a:latin typeface="Myriad Pro" panose="020B0503030403020204" pitchFamily="34" charset="0"/>
              </a:rPr>
              <a:t>regulation</a:t>
            </a:r>
            <a:r>
              <a:rPr lang="fr-FR" b="1" dirty="0" smtClean="0">
                <a:latin typeface="Myriad Pro" panose="020B0503030403020204" pitchFamily="34" charset="0"/>
              </a:rPr>
              <a:t> of DE </a:t>
            </a:r>
            <a:r>
              <a:rPr lang="fr-FR" b="1" dirty="0" err="1" smtClean="0">
                <a:latin typeface="Myriad Pro" panose="020B0503030403020204" pitchFamily="34" charset="0"/>
              </a:rPr>
              <a:t>intake</a:t>
            </a:r>
            <a:r>
              <a:rPr lang="fr-FR" b="1" dirty="0" smtClean="0">
                <a:latin typeface="Myriad Pro" panose="020B0503030403020204" pitchFamily="34" charset="0"/>
              </a:rPr>
              <a:t>, </a:t>
            </a:r>
            <a:r>
              <a:rPr lang="fr-FR" b="1" dirty="0" err="1" smtClean="0">
                <a:latin typeface="Myriad Pro" panose="020B0503030403020204" pitchFamily="34" charset="0"/>
              </a:rPr>
              <a:t>either</a:t>
            </a:r>
            <a:r>
              <a:rPr lang="fr-FR" b="1" dirty="0" smtClean="0">
                <a:latin typeface="Myriad Pro" panose="020B0503030403020204" pitchFamily="34" charset="0"/>
              </a:rPr>
              <a:t> for </a:t>
            </a:r>
            <a:r>
              <a:rPr lang="fr-FR" b="1" dirty="0" err="1" smtClean="0">
                <a:latin typeface="Myriad Pro" panose="020B0503030403020204" pitchFamily="34" charset="0"/>
              </a:rPr>
              <a:t>fattening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r>
              <a:rPr lang="fr-FR" b="1" dirty="0" err="1" smtClean="0">
                <a:latin typeface="Myriad Pro" panose="020B0503030403020204" pitchFamily="34" charset="0"/>
              </a:rPr>
              <a:t>rabbits</a:t>
            </a:r>
            <a:r>
              <a:rPr lang="fr-FR" b="1" dirty="0" smtClean="0">
                <a:latin typeface="Myriad Pro" panose="020B0503030403020204" pitchFamily="34" charset="0"/>
              </a:rPr>
              <a:t> or </a:t>
            </a:r>
            <a:r>
              <a:rPr lang="fr-FR" b="1" dirty="0" err="1" smtClean="0">
                <a:latin typeface="Myriad Pro" panose="020B0503030403020204" pitchFamily="34" charset="0"/>
              </a:rPr>
              <a:t>doe</a:t>
            </a:r>
            <a:endParaRPr lang="fr-FR" b="1" dirty="0" smtClean="0">
              <a:latin typeface="Myriad Pro" panose="020B0503030403020204" pitchFamily="34" charset="0"/>
            </a:endParaRPr>
          </a:p>
          <a:p>
            <a:r>
              <a:rPr lang="fr-FR" b="1" u="sng" dirty="0" smtClean="0">
                <a:latin typeface="Myriad Pro" panose="020B0503030403020204" pitchFamily="34" charset="0"/>
              </a:rPr>
              <a:t>Over 30° C </a:t>
            </a:r>
            <a:r>
              <a:rPr lang="fr-FR" dirty="0" smtClean="0">
                <a:latin typeface="Myriad Pro" panose="020B0503030403020204" pitchFamily="34" charset="0"/>
              </a:rPr>
              <a:t>: </a:t>
            </a:r>
            <a:r>
              <a:rPr lang="fr-FR" dirty="0" err="1" smtClean="0">
                <a:latin typeface="Myriad Pro" panose="020B0503030403020204" pitchFamily="34" charset="0"/>
              </a:rPr>
              <a:t>feed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intake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reduction</a:t>
            </a:r>
            <a:endParaRPr lang="fr-FR" dirty="0" smtClean="0">
              <a:latin typeface="Myriad Pro" panose="020B0503030403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r-FR" dirty="0" smtClean="0">
                <a:latin typeface="Myriad Pro" panose="020B0503030403020204" pitchFamily="34" charset="0"/>
              </a:rPr>
              <a:t>=&gt; </a:t>
            </a:r>
            <a:r>
              <a:rPr lang="fr-FR" b="1" dirty="0" smtClean="0">
                <a:latin typeface="Myriad Pro" panose="020B0503030403020204" pitchFamily="34" charset="0"/>
              </a:rPr>
              <a:t>DE </a:t>
            </a:r>
            <a:r>
              <a:rPr lang="fr-FR" b="1" dirty="0" err="1">
                <a:latin typeface="Myriad Pro" panose="020B0503030403020204" pitchFamily="34" charset="0"/>
              </a:rPr>
              <a:t>intake</a:t>
            </a:r>
            <a:r>
              <a:rPr lang="fr-FR" b="1" dirty="0">
                <a:latin typeface="Myriad Pro" panose="020B0503030403020204" pitchFamily="34" charset="0"/>
              </a:rPr>
              <a:t> </a:t>
            </a:r>
            <a:r>
              <a:rPr lang="fr-FR" b="1" dirty="0" err="1" smtClean="0">
                <a:latin typeface="Myriad Pro" panose="020B0503030403020204" pitchFamily="34" charset="0"/>
              </a:rPr>
              <a:t>maintained</a:t>
            </a:r>
            <a:r>
              <a:rPr lang="fr-FR" b="1" dirty="0" smtClean="0">
                <a:latin typeface="Myriad Pro" panose="020B0503030403020204" pitchFamily="34" charset="0"/>
              </a:rPr>
              <a:t> for </a:t>
            </a:r>
            <a:r>
              <a:rPr lang="fr-FR" b="1" dirty="0" err="1" smtClean="0">
                <a:latin typeface="Myriad Pro" panose="020B0503030403020204" pitchFamily="34" charset="0"/>
              </a:rPr>
              <a:t>doe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r>
              <a:rPr lang="fr-FR" dirty="0" smtClean="0">
                <a:latin typeface="Myriad Pro" panose="020B0503030403020204" pitchFamily="34" charset="0"/>
              </a:rPr>
              <a:t>if </a:t>
            </a:r>
            <a:r>
              <a:rPr lang="fr-FR" dirty="0" err="1" smtClean="0">
                <a:latin typeface="Myriad Pro" panose="020B0503030403020204" pitchFamily="34" charset="0"/>
              </a:rPr>
              <a:t>higher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>
                <a:latin typeface="Myriad Pro" panose="020B0503030403020204" pitchFamily="34" charset="0"/>
              </a:rPr>
              <a:t>DE </a:t>
            </a:r>
            <a:r>
              <a:rPr lang="fr-FR" dirty="0" err="1" smtClean="0">
                <a:latin typeface="Myriad Pro" panose="020B0503030403020204" pitchFamily="34" charset="0"/>
              </a:rPr>
              <a:t>concenctration</a:t>
            </a:r>
            <a:r>
              <a:rPr lang="fr-FR" dirty="0" smtClean="0">
                <a:latin typeface="Myriad Pro" panose="020B0503030403020204" pitchFamily="34" charset="0"/>
              </a:rPr>
              <a:t> , </a:t>
            </a:r>
            <a:r>
              <a:rPr lang="fr-FR" dirty="0" err="1" smtClean="0">
                <a:latin typeface="Myriad Pro" panose="020B0503030403020204" pitchFamily="34" charset="0"/>
              </a:rPr>
              <a:t>with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lipids</a:t>
            </a:r>
            <a:r>
              <a:rPr lang="fr-FR" dirty="0" smtClean="0">
                <a:latin typeface="Myriad Pro" panose="020B0503030403020204" pitchFamily="34" charset="0"/>
              </a:rPr>
              <a:t> incorporation</a:t>
            </a:r>
            <a:endParaRPr lang="fr-FR" dirty="0">
              <a:latin typeface="Myriad Pro" panose="020B0503030403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r-FR" dirty="0" smtClean="0">
                <a:latin typeface="Myriad Pro" panose="020B0503030403020204" pitchFamily="34" charset="0"/>
              </a:rPr>
              <a:t>=&gt;</a:t>
            </a:r>
            <a:r>
              <a:rPr lang="fr-FR" dirty="0" err="1" smtClean="0">
                <a:latin typeface="Myriad Pro" panose="020B0503030403020204" pitchFamily="34" charset="0"/>
              </a:rPr>
              <a:t>lower</a:t>
            </a:r>
            <a:r>
              <a:rPr lang="fr-FR" dirty="0" smtClean="0">
                <a:latin typeface="Myriad Pro" panose="020B0503030403020204" pitchFamily="34" charset="0"/>
              </a:rPr>
              <a:t> DE </a:t>
            </a:r>
            <a:r>
              <a:rPr lang="fr-FR" dirty="0" err="1" smtClean="0">
                <a:latin typeface="Myriad Pro" panose="020B0503030403020204" pitchFamily="34" charset="0"/>
              </a:rPr>
              <a:t>intake</a:t>
            </a:r>
            <a:r>
              <a:rPr lang="fr-FR" dirty="0" smtClean="0">
                <a:latin typeface="Myriad Pro" panose="020B0503030403020204" pitchFamily="34" charset="0"/>
              </a:rPr>
              <a:t> for </a:t>
            </a:r>
            <a:r>
              <a:rPr lang="fr-FR" dirty="0" err="1" smtClean="0">
                <a:latin typeface="Myriad Pro" panose="020B0503030403020204" pitchFamily="34" charset="0"/>
              </a:rPr>
              <a:t>fattening</a:t>
            </a:r>
            <a:r>
              <a:rPr lang="fr-FR" dirty="0" smtClean="0">
                <a:latin typeface="Myriad Pro" panose="020B0503030403020204" pitchFamily="34" charset="0"/>
              </a:rPr>
              <a:t>, </a:t>
            </a:r>
            <a:r>
              <a:rPr lang="fr-FR" u="sng" dirty="0" smtClean="0">
                <a:latin typeface="Myriad Pro" panose="020B0503030403020204" pitchFamily="34" charset="0"/>
              </a:rPr>
              <a:t>not </a:t>
            </a:r>
            <a:r>
              <a:rPr lang="fr-FR" u="sng" dirty="0" err="1" smtClean="0">
                <a:latin typeface="Myriad Pro" panose="020B0503030403020204" pitchFamily="34" charset="0"/>
              </a:rPr>
              <a:t>easy</a:t>
            </a:r>
            <a:r>
              <a:rPr lang="fr-FR" dirty="0" smtClean="0">
                <a:latin typeface="Myriad Pro" panose="020B0503030403020204" pitchFamily="34" charset="0"/>
              </a:rPr>
              <a:t> to </a:t>
            </a:r>
            <a:r>
              <a:rPr lang="fr-FR" dirty="0" err="1" smtClean="0">
                <a:latin typeface="Myriad Pro" panose="020B0503030403020204" pitchFamily="34" charset="0"/>
              </a:rPr>
              <a:t>compensate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with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higher</a:t>
            </a:r>
            <a:r>
              <a:rPr lang="fr-FR" dirty="0" smtClean="0">
                <a:latin typeface="Myriad Pro" panose="020B0503030403020204" pitchFamily="34" charset="0"/>
              </a:rPr>
              <a:t> DE concentration</a:t>
            </a:r>
            <a:endParaRPr lang="en-GB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413" y="1351508"/>
            <a:ext cx="824117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Myriad Pro" panose="020B0503030403020204" pitchFamily="34" charset="0"/>
              </a:rPr>
              <a:t>					</a:t>
            </a:r>
            <a:r>
              <a:rPr lang="en-GB" sz="2400" b="1" u="sng" dirty="0" smtClean="0">
                <a:latin typeface="Myriad Pro" panose="020B0503030403020204" pitchFamily="34" charset="0"/>
              </a:rPr>
              <a:t>18°C 		</a:t>
            </a:r>
            <a:r>
              <a:rPr lang="en-GB" sz="2400" b="1" u="sng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30°C</a:t>
            </a:r>
            <a:endParaRPr lang="en-GB" sz="2400" b="1" u="sng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r>
              <a:rPr lang="en-GB" sz="2400" dirty="0">
                <a:latin typeface="Myriad Pro" panose="020B0503030403020204" pitchFamily="34" charset="0"/>
              </a:rPr>
              <a:t>Feed intake (g </a:t>
            </a:r>
            <a:r>
              <a:rPr lang="en-GB" sz="2400" dirty="0" smtClean="0">
                <a:latin typeface="Myriad Pro" panose="020B0503030403020204" pitchFamily="34" charset="0"/>
              </a:rPr>
              <a:t>DM/kg</a:t>
            </a:r>
            <a:r>
              <a:rPr lang="en-GB" dirty="0" smtClean="0">
                <a:latin typeface="Myriad Pro" panose="020B0503030403020204" pitchFamily="34" charset="0"/>
              </a:rPr>
              <a:t> </a:t>
            </a:r>
            <a:r>
              <a:rPr lang="en-GB" sz="2400" dirty="0" smtClean="0">
                <a:latin typeface="Myriad Pro" panose="020B0503030403020204" pitchFamily="34" charset="0"/>
              </a:rPr>
              <a:t>MW)		80		 </a:t>
            </a:r>
            <a:r>
              <a:rPr lang="en-GB" sz="2400" dirty="0">
                <a:solidFill>
                  <a:srgbClr val="FF0000"/>
                </a:solidFill>
                <a:latin typeface="Myriad Pro" panose="020B0503030403020204" pitchFamily="34" charset="0"/>
              </a:rPr>
              <a:t>60</a:t>
            </a:r>
          </a:p>
          <a:p>
            <a:r>
              <a:rPr lang="nb-NO" sz="2400" dirty="0">
                <a:latin typeface="Myriad Pro" panose="020B0503030403020204" pitchFamily="34" charset="0"/>
              </a:rPr>
              <a:t>Energy intake (kJ </a:t>
            </a:r>
            <a:r>
              <a:rPr lang="nb-NO" sz="2400" dirty="0" smtClean="0">
                <a:latin typeface="Myriad Pro" panose="020B0503030403020204" pitchFamily="34" charset="0"/>
              </a:rPr>
              <a:t>DE)	</a:t>
            </a:r>
            <a:r>
              <a:rPr lang="nb-NO" sz="1000" dirty="0" smtClean="0">
                <a:latin typeface="Myriad Pro" panose="020B0503030403020204" pitchFamily="34" charset="0"/>
              </a:rPr>
              <a:t> 		</a:t>
            </a:r>
            <a:r>
              <a:rPr lang="nb-NO" sz="2400" dirty="0" smtClean="0">
                <a:latin typeface="Myriad Pro" panose="020B0503030403020204" pitchFamily="34" charset="0"/>
              </a:rPr>
              <a:t>1188  		 </a:t>
            </a:r>
            <a:r>
              <a:rPr lang="nb-NO" sz="2400" dirty="0">
                <a:solidFill>
                  <a:srgbClr val="FF0000"/>
                </a:solidFill>
                <a:latin typeface="Myriad Pro" panose="020B0503030403020204" pitchFamily="34" charset="0"/>
              </a:rPr>
              <a:t>891</a:t>
            </a:r>
          </a:p>
          <a:p>
            <a:r>
              <a:rPr lang="en-GB" sz="2400" dirty="0">
                <a:latin typeface="Myriad Pro" panose="020B0503030403020204" pitchFamily="34" charset="0"/>
              </a:rPr>
              <a:t>Maintenance </a:t>
            </a:r>
            <a:r>
              <a:rPr lang="en-GB" sz="2400" dirty="0" smtClean="0">
                <a:latin typeface="Myriad Pro" panose="020B0503030403020204" pitchFamily="34" charset="0"/>
              </a:rPr>
              <a:t>requirement(kJ DE)*	745</a:t>
            </a:r>
            <a:r>
              <a:rPr lang="en-GB" sz="1000" dirty="0" smtClean="0">
                <a:latin typeface="Myriad Pro" panose="020B0503030403020204" pitchFamily="34" charset="0"/>
              </a:rPr>
              <a:t>		 </a:t>
            </a:r>
            <a:r>
              <a:rPr lang="en-GB" sz="2400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633</a:t>
            </a:r>
            <a:endParaRPr lang="en-GB" sz="1000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r>
              <a:rPr lang="en-GB" sz="2400" dirty="0">
                <a:latin typeface="Myriad Pro" panose="020B0503030403020204" pitchFamily="34" charset="0"/>
              </a:rPr>
              <a:t>Growth </a:t>
            </a:r>
            <a:r>
              <a:rPr lang="en-GB" sz="2400" dirty="0" smtClean="0">
                <a:latin typeface="Myriad Pro" panose="020B0503030403020204" pitchFamily="34" charset="0"/>
              </a:rPr>
              <a:t>requirement </a:t>
            </a:r>
            <a:r>
              <a:rPr lang="en-GB" sz="2400" dirty="0">
                <a:latin typeface="Myriad Pro" panose="020B0503030403020204" pitchFamily="34" charset="0"/>
              </a:rPr>
              <a:t>(kJ DE</a:t>
            </a:r>
            <a:r>
              <a:rPr lang="en-GB" sz="2400" dirty="0" smtClean="0">
                <a:latin typeface="Myriad Pro" panose="020B0503030403020204" pitchFamily="34" charset="0"/>
              </a:rPr>
              <a:t>)		443	 	</a:t>
            </a:r>
            <a:r>
              <a:rPr lang="en-GB" sz="2400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258</a:t>
            </a:r>
            <a:endParaRPr lang="en-GB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r>
              <a:rPr lang="en-GB" sz="2400" dirty="0">
                <a:latin typeface="Myriad Pro" panose="020B0503030403020204" pitchFamily="34" charset="0"/>
              </a:rPr>
              <a:t>Growth (</a:t>
            </a:r>
            <a:r>
              <a:rPr lang="en-GB" sz="2400" dirty="0" smtClean="0">
                <a:latin typeface="Myriad Pro" panose="020B0503030403020204" pitchFamily="34" charset="0"/>
              </a:rPr>
              <a:t>g/day)</a:t>
            </a:r>
            <a:r>
              <a:rPr lang="en-GB" sz="1000" dirty="0" smtClean="0">
                <a:latin typeface="Myriad Pro" panose="020B0503030403020204" pitchFamily="34" charset="0"/>
              </a:rPr>
              <a:t> 			</a:t>
            </a:r>
            <a:r>
              <a:rPr lang="en-GB" sz="1000" dirty="0">
                <a:latin typeface="Myriad Pro" panose="020B0503030403020204" pitchFamily="34" charset="0"/>
              </a:rPr>
              <a:t> </a:t>
            </a:r>
            <a:r>
              <a:rPr lang="en-GB" sz="1000" dirty="0" smtClean="0">
                <a:latin typeface="Myriad Pro" panose="020B0503030403020204" pitchFamily="34" charset="0"/>
              </a:rPr>
              <a:t>    </a:t>
            </a:r>
            <a:r>
              <a:rPr lang="en-GB" sz="2400" dirty="0" smtClean="0">
                <a:latin typeface="Myriad Pro" panose="020B0503030403020204" pitchFamily="34" charset="0"/>
              </a:rPr>
              <a:t>37    		   </a:t>
            </a:r>
            <a:r>
              <a:rPr lang="en-GB" sz="2400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21</a:t>
            </a:r>
          </a:p>
          <a:p>
            <a:endParaRPr lang="da-DK" sz="1600" dirty="0" smtClean="0">
              <a:latin typeface="Myriad Pro" panose="020B0503030403020204" pitchFamily="34" charset="0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Pelleted diet with 11 </a:t>
            </a:r>
            <a:r>
              <a:rPr lang="en-GB" dirty="0">
                <a:solidFill>
                  <a:srgbClr val="0000FF"/>
                </a:solidFill>
                <a:latin typeface="Myriad Pro" panose="020B0503030403020204" pitchFamily="34" charset="0"/>
              </a:rPr>
              <a:t>MJ </a:t>
            </a:r>
            <a:r>
              <a:rPr lang="en-GB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DE/ kg DM</a:t>
            </a:r>
            <a:r>
              <a:rPr lang="en-GB" dirty="0">
                <a:solidFill>
                  <a:srgbClr val="0000FF"/>
                </a:solidFill>
                <a:latin typeface="Myriad Pro" panose="020B0503030403020204" pitchFamily="34" charset="0"/>
              </a:rPr>
              <a:t>.</a:t>
            </a:r>
          </a:p>
          <a:p>
            <a:r>
              <a:rPr lang="en-GB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* 552 </a:t>
            </a:r>
            <a:r>
              <a:rPr lang="en-GB" dirty="0">
                <a:solidFill>
                  <a:srgbClr val="0000FF"/>
                </a:solidFill>
                <a:latin typeface="Myriad Pro" panose="020B0503030403020204" pitchFamily="34" charset="0"/>
              </a:rPr>
              <a:t>kJ DE </a:t>
            </a:r>
            <a:r>
              <a:rPr lang="en-GB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/kg MW with 15</a:t>
            </a:r>
            <a:r>
              <a:rPr lang="en-GB" dirty="0">
                <a:solidFill>
                  <a:srgbClr val="0000FF"/>
                </a:solidFill>
                <a:latin typeface="Myriad Pro" panose="020B0503030403020204" pitchFamily="34" charset="0"/>
              </a:rPr>
              <a:t>% lower requirements at 30°C.</a:t>
            </a:r>
          </a:p>
          <a:p>
            <a:r>
              <a:rPr lang="en-GB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Approximately </a:t>
            </a:r>
            <a:r>
              <a:rPr lang="en-GB" dirty="0">
                <a:solidFill>
                  <a:srgbClr val="0000FF"/>
                </a:solidFill>
                <a:latin typeface="Myriad Pro" panose="020B0503030403020204" pitchFamily="34" charset="0"/>
              </a:rPr>
              <a:t>12 kg </a:t>
            </a:r>
            <a:r>
              <a:rPr lang="en-GB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DE / g LW </a:t>
            </a:r>
            <a:r>
              <a:rPr lang="en-GB" dirty="0">
                <a:solidFill>
                  <a:srgbClr val="0000FF"/>
                </a:solidFill>
                <a:latin typeface="Myriad Pro" panose="020B0503030403020204" pitchFamily="34" charset="0"/>
              </a:rPr>
              <a:t>gain.</a:t>
            </a:r>
            <a:endParaRPr lang="en-GB" sz="48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805715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Myriad Pro" panose="020B0503030403020204" pitchFamily="34" charset="0"/>
              </a:rPr>
              <a:t>Prediction of growth for </a:t>
            </a:r>
            <a:r>
              <a:rPr lang="en-GB" sz="2400" b="1" dirty="0" smtClean="0">
                <a:latin typeface="Myriad Pro" panose="020B0503030403020204" pitchFamily="34" charset="0"/>
              </a:rPr>
              <a:t>a 1.5kg </a:t>
            </a:r>
            <a:r>
              <a:rPr lang="en-GB" sz="2400" b="1" dirty="0">
                <a:latin typeface="Myriad Pro" panose="020B0503030403020204" pitchFamily="34" charset="0"/>
              </a:rPr>
              <a:t>rabbits </a:t>
            </a:r>
            <a:r>
              <a:rPr lang="en-GB" sz="2400" b="1" dirty="0" smtClean="0">
                <a:latin typeface="Myriad Pro" panose="020B0503030403020204" pitchFamily="34" charset="0"/>
              </a:rPr>
              <a:t>at</a:t>
            </a:r>
            <a:endParaRPr lang="en-GB" sz="2400" b="1" dirty="0">
              <a:latin typeface="Myriad Pro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" y="5020161"/>
            <a:ext cx="8382000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latin typeface="Melior"/>
              </a:rPr>
              <a:t>Several studies: 10% increasing </a:t>
            </a:r>
            <a:r>
              <a:rPr lang="en-GB" dirty="0" err="1" smtClean="0">
                <a:latin typeface="Melior"/>
              </a:rPr>
              <a:t>dieary</a:t>
            </a:r>
            <a:r>
              <a:rPr lang="en-GB" dirty="0" smtClean="0">
                <a:latin typeface="Melior"/>
              </a:rPr>
              <a:t> DE or increasing </a:t>
            </a:r>
            <a:r>
              <a:rPr lang="en-GB" dirty="0">
                <a:latin typeface="Melior"/>
              </a:rPr>
              <a:t>protein and </a:t>
            </a:r>
            <a:r>
              <a:rPr lang="en-GB" dirty="0" smtClean="0">
                <a:latin typeface="Melior"/>
              </a:rPr>
              <a:t>lysine=&gt; no </a:t>
            </a:r>
            <a:r>
              <a:rPr lang="en-GB" dirty="0">
                <a:latin typeface="Melior"/>
              </a:rPr>
              <a:t>improvement in </a:t>
            </a:r>
            <a:r>
              <a:rPr lang="en-GB" dirty="0" smtClean="0">
                <a:latin typeface="Melior"/>
              </a:rPr>
              <a:t>DWG of rabbits </a:t>
            </a:r>
            <a:r>
              <a:rPr lang="en-GB" dirty="0">
                <a:latin typeface="Melior"/>
              </a:rPr>
              <a:t>kept at 30°C. </a:t>
            </a:r>
            <a:endParaRPr lang="en-GB" dirty="0" smtClean="0">
              <a:latin typeface="Melior"/>
            </a:endParaRPr>
          </a:p>
          <a:p>
            <a:r>
              <a:rPr lang="en-GB" b="1" dirty="0" smtClean="0">
                <a:latin typeface="Melior"/>
              </a:rPr>
              <a:t>Neither </a:t>
            </a:r>
            <a:r>
              <a:rPr lang="en-GB" dirty="0" smtClean="0">
                <a:latin typeface="Melior"/>
              </a:rPr>
              <a:t>increasing protein </a:t>
            </a:r>
            <a:r>
              <a:rPr lang="en-GB" dirty="0">
                <a:latin typeface="Melior"/>
              </a:rPr>
              <a:t>from 130 to 200 g kg</a:t>
            </a:r>
            <a:r>
              <a:rPr lang="en-GB" sz="800" dirty="0">
                <a:latin typeface="Melior"/>
              </a:rPr>
              <a:t>−1 </a:t>
            </a:r>
            <a:r>
              <a:rPr lang="en-GB" dirty="0">
                <a:latin typeface="Melior"/>
              </a:rPr>
              <a:t>nor </a:t>
            </a:r>
            <a:r>
              <a:rPr lang="en-GB" dirty="0" smtClean="0">
                <a:latin typeface="Melior"/>
              </a:rPr>
              <a:t>increasing total </a:t>
            </a:r>
            <a:r>
              <a:rPr lang="en-GB" dirty="0">
                <a:latin typeface="Melior"/>
              </a:rPr>
              <a:t>digestible nutrients from 57% </a:t>
            </a:r>
            <a:r>
              <a:rPr lang="en-GB" dirty="0" smtClean="0">
                <a:latin typeface="Melior"/>
              </a:rPr>
              <a:t>to 62</a:t>
            </a:r>
            <a:r>
              <a:rPr lang="en-GB" dirty="0">
                <a:latin typeface="Melior"/>
              </a:rPr>
              <a:t>% improved the </a:t>
            </a:r>
            <a:r>
              <a:rPr lang="en-GB" dirty="0" smtClean="0">
                <a:latin typeface="Melior"/>
              </a:rPr>
              <a:t>DWG of "slow" growing </a:t>
            </a:r>
            <a:r>
              <a:rPr lang="en-GB" dirty="0">
                <a:latin typeface="Melior"/>
              </a:rPr>
              <a:t>rabbits</a:t>
            </a:r>
          </a:p>
          <a:p>
            <a:r>
              <a:rPr lang="en-GB" dirty="0">
                <a:latin typeface="Melior"/>
              </a:rPr>
              <a:t>in tropical conditions (</a:t>
            </a:r>
            <a:r>
              <a:rPr lang="en-GB" dirty="0" err="1">
                <a:latin typeface="Melior"/>
              </a:rPr>
              <a:t>Deshmukh</a:t>
            </a:r>
            <a:r>
              <a:rPr lang="en-GB" dirty="0">
                <a:latin typeface="Melior"/>
              </a:rPr>
              <a:t> </a:t>
            </a:r>
            <a:r>
              <a:rPr lang="en-GB" dirty="0" smtClean="0">
                <a:latin typeface="Melior"/>
              </a:rPr>
              <a:t>and Pathak</a:t>
            </a:r>
            <a:r>
              <a:rPr lang="en-GB" dirty="0">
                <a:latin typeface="Melior"/>
              </a:rPr>
              <a:t>, </a:t>
            </a:r>
            <a:r>
              <a:rPr lang="en-GB" dirty="0" smtClean="0">
                <a:latin typeface="Melior"/>
              </a:rPr>
              <a:t>1991)</a:t>
            </a:r>
          </a:p>
          <a:p>
            <a:r>
              <a:rPr lang="fr-FR" dirty="0" smtClean="0">
                <a:latin typeface="Melior"/>
              </a:rPr>
              <a:t>No "optimal" </a:t>
            </a:r>
            <a:r>
              <a:rPr lang="fr-FR" dirty="0" err="1" smtClean="0">
                <a:latin typeface="Melior"/>
              </a:rPr>
              <a:t>diet</a:t>
            </a:r>
            <a:r>
              <a:rPr lang="fr-FR" dirty="0" smtClean="0">
                <a:latin typeface="Melior"/>
              </a:rPr>
              <a:t> </a:t>
            </a:r>
            <a:r>
              <a:rPr lang="fr-FR" dirty="0" err="1" smtClean="0">
                <a:latin typeface="Melior"/>
              </a:rPr>
              <a:t>adapted</a:t>
            </a:r>
            <a:r>
              <a:rPr lang="fr-FR" dirty="0" smtClean="0">
                <a:latin typeface="Melior"/>
              </a:rPr>
              <a:t> to </a:t>
            </a:r>
            <a:r>
              <a:rPr lang="fr-FR" dirty="0" err="1" smtClean="0">
                <a:latin typeface="Melior"/>
              </a:rPr>
              <a:t>tropics</a:t>
            </a:r>
            <a:r>
              <a:rPr lang="fr-FR" dirty="0" smtClean="0">
                <a:latin typeface="Melior"/>
              </a:rPr>
              <a:t> to </a:t>
            </a:r>
            <a:r>
              <a:rPr lang="fr-FR" dirty="0" err="1" smtClean="0">
                <a:latin typeface="Melior"/>
              </a:rPr>
              <a:t>increase</a:t>
            </a:r>
            <a:r>
              <a:rPr lang="fr-FR" dirty="0" smtClean="0">
                <a:latin typeface="Melior"/>
              </a:rPr>
              <a:t> the </a:t>
            </a:r>
            <a:r>
              <a:rPr lang="fr-FR" dirty="0" err="1" smtClean="0">
                <a:latin typeface="Melior"/>
              </a:rPr>
              <a:t>carcass</a:t>
            </a:r>
            <a:r>
              <a:rPr lang="fr-FR" dirty="0" smtClean="0">
                <a:latin typeface="Melior"/>
              </a:rPr>
              <a:t> fat content in </a:t>
            </a:r>
            <a:r>
              <a:rPr lang="fr-FR" dirty="0" err="1" smtClean="0">
                <a:latin typeface="Melior"/>
              </a:rPr>
              <a:t>rabbits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7160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9388" y="163513"/>
            <a:ext cx="26690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3000" b="1" dirty="0" smtClean="0">
                <a:solidFill>
                  <a:srgbClr val="000000"/>
                </a:solidFill>
                <a:latin typeface="Comic Sans MS" pitchFamily="66" charset="0"/>
              </a:rPr>
              <a:t>Rabbit </a:t>
            </a:r>
            <a:r>
              <a:rPr lang="fr-FR" sz="3000" b="1" dirty="0" err="1" smtClean="0">
                <a:solidFill>
                  <a:srgbClr val="000000"/>
                </a:solidFill>
                <a:latin typeface="Comic Sans MS" pitchFamily="66" charset="0"/>
              </a:rPr>
              <a:t>history</a:t>
            </a:r>
            <a:endParaRPr lang="fr-FR" dirty="0"/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5390147" y="73713"/>
            <a:ext cx="3547697" cy="1323439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latin typeface="Times New Roman" pitchFamily="18" charset="0"/>
              </a:rPr>
              <a:t>Oryctolagus cuniculus</a:t>
            </a:r>
            <a:r>
              <a:rPr lang="fr-FR" sz="2000" dirty="0">
                <a:latin typeface="Times New Roman" pitchFamily="18" charset="0"/>
              </a:rPr>
              <a:t> = </a:t>
            </a:r>
            <a:r>
              <a:rPr lang="fr-FR" sz="2000" dirty="0" smtClean="0">
                <a:latin typeface="Times New Roman" pitchFamily="18" charset="0"/>
              </a:rPr>
              <a:t>the </a:t>
            </a:r>
            <a:r>
              <a:rPr lang="fr-FR" sz="2000" dirty="0" err="1" smtClean="0">
                <a:latin typeface="Times New Roman" pitchFamily="18" charset="0"/>
              </a:rPr>
              <a:t>only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domestic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mammal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whose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origin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is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south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west</a:t>
            </a:r>
            <a:r>
              <a:rPr lang="fr-FR" sz="2000" dirty="0" smtClean="0">
                <a:latin typeface="Times New Roman" pitchFamily="18" charset="0"/>
              </a:rPr>
              <a:t> of Europe</a:t>
            </a:r>
            <a:r>
              <a:rPr lang="fr-FR" sz="2000" b="1" dirty="0" smtClean="0">
                <a:latin typeface="Times New Roman" pitchFamily="18" charset="0"/>
              </a:rPr>
              <a:t> </a:t>
            </a:r>
            <a:br>
              <a:rPr lang="fr-FR" sz="2000" b="1" dirty="0" smtClean="0">
                <a:latin typeface="Times New Roman" pitchFamily="18" charset="0"/>
              </a:rPr>
            </a:br>
            <a:r>
              <a:rPr lang="fr-FR" sz="2000" b="1" dirty="0" smtClean="0">
                <a:latin typeface="Times New Roman" pitchFamily="18" charset="0"/>
              </a:rPr>
              <a:t>(-</a:t>
            </a:r>
            <a:r>
              <a:rPr lang="fr-FR" sz="2000" b="1" dirty="0">
                <a:latin typeface="Times New Roman" pitchFamily="18" charset="0"/>
              </a:rPr>
              <a:t>6 </a:t>
            </a:r>
            <a:r>
              <a:rPr lang="fr-FR" sz="2000" b="1" dirty="0" err="1">
                <a:latin typeface="Times New Roman" pitchFamily="18" charset="0"/>
              </a:rPr>
              <a:t>mill</a:t>
            </a:r>
            <a:r>
              <a:rPr lang="fr-FR" sz="2000" b="1" dirty="0">
                <a:latin typeface="Times New Roman" pitchFamily="18" charset="0"/>
              </a:rPr>
              <a:t>. années:</a:t>
            </a:r>
            <a:r>
              <a:rPr lang="fr-FR" sz="2000" dirty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Andalousia</a:t>
            </a:r>
            <a:r>
              <a:rPr lang="fr-FR" sz="2000" dirty="0" smtClean="0">
                <a:latin typeface="Times New Roman" pitchFamily="18" charset="0"/>
              </a:rPr>
              <a:t>)</a:t>
            </a:r>
            <a:endParaRPr lang="fr-FR" sz="2000" dirty="0">
              <a:latin typeface="Times New Roman" pitchFamily="18" charset="0"/>
            </a:endParaRP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71963" y="735433"/>
            <a:ext cx="5180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Rabbit = the bulk of the meat diet </a:t>
            </a:r>
            <a:r>
              <a:rPr lang="en-US" sz="1800" dirty="0"/>
              <a:t>of men living in Provence 7000 to 8000 years before. J.C.</a:t>
            </a:r>
            <a:endParaRPr lang="fr-FR" sz="1800" dirty="0">
              <a:latin typeface="Times New Roman" pitchFamily="18" charset="0"/>
            </a:endParaRPr>
          </a:p>
        </p:txBody>
      </p:sp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2" cstate="print"/>
          <a:srcRect t="24200" r="24596"/>
          <a:stretch>
            <a:fillRect/>
          </a:stretch>
        </p:blipFill>
        <p:spPr bwMode="auto">
          <a:xfrm>
            <a:off x="347519" y="1497437"/>
            <a:ext cx="3965275" cy="254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64134" y="1650811"/>
            <a:ext cx="1980196" cy="1508477"/>
            <a:chOff x="3552" y="70"/>
            <a:chExt cx="1843" cy="1514"/>
          </a:xfrm>
        </p:grpSpPr>
        <p:pic>
          <p:nvPicPr>
            <p:cNvPr id="25613" name="Picture 7" descr="antique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2" y="432"/>
              <a:ext cx="1843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4" name="Text Box 8"/>
            <p:cNvSpPr txBox="1">
              <a:spLocks noChangeArrowheads="1"/>
            </p:cNvSpPr>
            <p:nvPr/>
          </p:nvSpPr>
          <p:spPr bwMode="auto">
            <a:xfrm>
              <a:off x="3759" y="70"/>
              <a:ext cx="1534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i="1" dirty="0" smtClean="0"/>
                <a:t>Antique </a:t>
              </a:r>
              <a:r>
                <a:rPr lang="fr-FR" sz="1600" b="1" i="1" dirty="0" err="1" smtClean="0"/>
                <a:t>ceramics</a:t>
              </a:r>
              <a:endParaRPr lang="fr-FR" sz="1600" b="1" i="1" dirty="0"/>
            </a:p>
          </p:txBody>
        </p:sp>
      </p:grpSp>
      <p:pic>
        <p:nvPicPr>
          <p:cNvPr id="25622" name="Picture 22" descr="2011lapin-ceramik-1venise-academ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0043" y="1628891"/>
            <a:ext cx="1161326" cy="1107150"/>
          </a:xfrm>
          <a:prstGeom prst="rect">
            <a:avLst/>
          </a:prstGeom>
          <a:noFill/>
        </p:spPr>
      </p:pic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179389" y="1511848"/>
            <a:ext cx="4600956" cy="6463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Neolithic (-2500 years</a:t>
            </a:r>
            <a:r>
              <a:rPr lang="en-US" sz="1800" dirty="0" smtClean="0"/>
              <a:t>): </a:t>
            </a:r>
            <a:r>
              <a:rPr lang="en-US" sz="1800" b="1" dirty="0" smtClean="0"/>
              <a:t>Iberian </a:t>
            </a:r>
            <a:r>
              <a:rPr lang="en-US" sz="1800" b="1" dirty="0"/>
              <a:t>Peninsula</a:t>
            </a:r>
            <a:r>
              <a:rPr lang="en-US" sz="1800" dirty="0"/>
              <a:t> + </a:t>
            </a:r>
            <a:r>
              <a:rPr lang="en-US" sz="1800" dirty="0" smtClean="0"/>
              <a:t>south </a:t>
            </a:r>
            <a:r>
              <a:rPr lang="en-US" sz="1800" dirty="0"/>
              <a:t>France + western part of North Africa</a:t>
            </a:r>
            <a:endParaRPr lang="fr-FR" sz="1800" dirty="0">
              <a:latin typeface="Times New Roman" pitchFamily="18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70449" y="3923395"/>
            <a:ext cx="6265191" cy="61555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dirty="0" smtClean="0"/>
              <a:t>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C.: </a:t>
            </a:r>
            <a:r>
              <a:rPr lang="en-US" sz="2000" b="1" dirty="0" smtClean="0"/>
              <a:t>First</a:t>
            </a:r>
            <a:r>
              <a:rPr lang="en-US" sz="2000" dirty="0" smtClean="0"/>
              <a:t> domestication (hutches) </a:t>
            </a:r>
            <a:r>
              <a:rPr lang="en-US" sz="2000" b="1" dirty="0"/>
              <a:t>in monasteries</a:t>
            </a:r>
            <a:endParaRPr lang="fr-FR" sz="3200" b="1" dirty="0"/>
          </a:p>
          <a:p>
            <a:r>
              <a:rPr lang="en-US" sz="2000" b="1" dirty="0" smtClean="0"/>
              <a:t> 	middle </a:t>
            </a:r>
            <a:r>
              <a:rPr lang="en-US" sz="2000" b="1" dirty="0"/>
              <a:t>15th </a:t>
            </a:r>
            <a:r>
              <a:rPr lang="en-US" sz="2000" b="1" dirty="0" smtClean="0"/>
              <a:t>C.</a:t>
            </a:r>
            <a:r>
              <a:rPr lang="en-US" sz="2000" dirty="0" smtClean="0"/>
              <a:t>: </a:t>
            </a:r>
            <a:r>
              <a:rPr lang="en-US" sz="2000" b="1" dirty="0" smtClean="0"/>
              <a:t>backyard</a:t>
            </a:r>
            <a:r>
              <a:rPr lang="en-US" sz="2000" dirty="0" smtClean="0"/>
              <a:t> rabbit farming expansion</a:t>
            </a:r>
            <a:endParaRPr lang="fr-FR" sz="3200" dirty="0"/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5641" y="4181897"/>
            <a:ext cx="2349997" cy="156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1926026" y="4728536"/>
            <a:ext cx="5160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fr-FR" sz="2000" dirty="0" smtClean="0"/>
              <a:t>Rabbit production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developping</a:t>
            </a:r>
            <a:r>
              <a:rPr lang="fr-FR" sz="2000" dirty="0" smtClean="0"/>
              <a:t> in Europe </a:t>
            </a:r>
            <a:r>
              <a:rPr lang="fr-FR" sz="2000" dirty="0" err="1" smtClean="0"/>
              <a:t>from</a:t>
            </a:r>
            <a:r>
              <a:rPr lang="fr-FR" sz="2000" dirty="0" smtClean="0"/>
              <a:t> 18th &amp; 19th </a:t>
            </a:r>
            <a:r>
              <a:rPr lang="fr-FR" sz="2000" dirty="0" err="1" smtClean="0"/>
              <a:t>century</a:t>
            </a:r>
            <a:r>
              <a:rPr lang="fr-FR" sz="2000" dirty="0" smtClean="0"/>
              <a:t> + new </a:t>
            </a:r>
            <a:r>
              <a:rPr lang="fr-FR" sz="2000" dirty="0" err="1" smtClean="0"/>
              <a:t>breeds</a:t>
            </a:r>
            <a:endParaRPr lang="fr-FR" sz="2000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42031" y="5626010"/>
            <a:ext cx="6438980" cy="40011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fr-FR" sz="2000" b="1" dirty="0" smtClean="0"/>
              <a:t>Rabbit introduction in Asia &amp; Malaysia = end 18th + 19th c.</a:t>
            </a:r>
            <a:endParaRPr lang="fr-FR" sz="2000" dirty="0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7206237" y="3646396"/>
            <a:ext cx="1638093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fr-FR" sz="1600" b="1" dirty="0" err="1" smtClean="0"/>
              <a:t>Domestic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rabbit</a:t>
            </a:r>
            <a:r>
              <a:rPr lang="fr-FR" sz="1600" b="1" dirty="0" smtClean="0"/>
              <a:t> </a:t>
            </a:r>
            <a:br>
              <a:rPr lang="fr-FR" sz="1600" b="1" dirty="0" smtClean="0"/>
            </a:br>
            <a:r>
              <a:rPr lang="fr-FR" sz="1600" b="1" dirty="0" smtClean="0"/>
              <a:t>Buffon </a:t>
            </a:r>
            <a:r>
              <a:rPr lang="fr-FR" sz="1600" b="1" dirty="0"/>
              <a:t>(1754</a:t>
            </a:r>
            <a:r>
              <a:rPr lang="fr-FR" sz="1600" b="1" dirty="0" smtClean="0"/>
              <a:t>) </a:t>
            </a:r>
            <a:endParaRPr lang="fr-FR" sz="1600" b="1" dirty="0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996215" y="6171592"/>
            <a:ext cx="6467317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fr-FR" sz="2400" b="1" dirty="0" smtClean="0"/>
              <a:t>Rabbit </a:t>
            </a:r>
            <a:r>
              <a:rPr lang="fr-FR" sz="2400" b="1" dirty="0" err="1" smtClean="0"/>
              <a:t>breeding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feeding</a:t>
            </a:r>
            <a:r>
              <a:rPr lang="fr-FR" sz="2400" b="1" dirty="0" smtClean="0"/>
              <a:t> =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recent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history</a:t>
            </a:r>
            <a:endParaRPr lang="fr-FR" sz="2400" dirty="0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2945122" y="2839203"/>
            <a:ext cx="379051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800" b="1" dirty="0" smtClean="0">
                <a:latin typeface="Times New Roman" pitchFamily="18" charset="0"/>
              </a:rPr>
              <a:t>First "</a:t>
            </a:r>
            <a:r>
              <a:rPr lang="fr-FR" sz="1800" b="1" dirty="0" err="1" smtClean="0">
                <a:latin typeface="Times New Roman" pitchFamily="18" charset="0"/>
              </a:rPr>
              <a:t>rabbit</a:t>
            </a:r>
            <a:r>
              <a:rPr lang="fr-FR" sz="1800" b="1" dirty="0" smtClean="0">
                <a:latin typeface="Times New Roman" pitchFamily="18" charset="0"/>
              </a:rPr>
              <a:t> </a:t>
            </a:r>
            <a:r>
              <a:rPr lang="fr-FR" sz="1800" b="1" dirty="0" err="1" smtClean="0">
                <a:latin typeface="Times New Roman" pitchFamily="18" charset="0"/>
              </a:rPr>
              <a:t>breeding</a:t>
            </a:r>
            <a:r>
              <a:rPr lang="fr-FR" sz="1800" b="1" dirty="0" smtClean="0">
                <a:latin typeface="Times New Roman" pitchFamily="18" charset="0"/>
              </a:rPr>
              <a:t>": 1st C. BC =&gt;</a:t>
            </a:r>
            <a:r>
              <a:rPr lang="fr-FR" sz="1600" dirty="0" smtClean="0">
                <a:latin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</a:rPr>
              <a:t>leporaria</a:t>
            </a:r>
            <a:r>
              <a:rPr lang="fr-FR" sz="1600" dirty="0">
                <a:latin typeface="Times New Roman" pitchFamily="18" charset="0"/>
              </a:rPr>
              <a:t> </a:t>
            </a:r>
            <a:r>
              <a:rPr lang="fr-FR" sz="1600" dirty="0" smtClean="0">
                <a:latin typeface="Times New Roman" pitchFamily="18" charset="0"/>
              </a:rPr>
              <a:t>= </a:t>
            </a:r>
            <a:r>
              <a:rPr lang="fr-FR" sz="1600" dirty="0" err="1" smtClean="0">
                <a:latin typeface="Times New Roman" pitchFamily="18" charset="0"/>
              </a:rPr>
              <a:t>rabbit</a:t>
            </a:r>
            <a:r>
              <a:rPr lang="fr-FR" sz="1600" dirty="0" smtClean="0">
                <a:latin typeface="Times New Roman" pitchFamily="18" charset="0"/>
              </a:rPr>
              <a:t> </a:t>
            </a:r>
            <a:r>
              <a:rPr lang="fr-FR" sz="1600" dirty="0" err="1" smtClean="0">
                <a:latin typeface="Times New Roman" pitchFamily="18" charset="0"/>
              </a:rPr>
              <a:t>kept</a:t>
            </a:r>
            <a:r>
              <a:rPr lang="fr-FR" sz="1600" dirty="0" smtClean="0">
                <a:latin typeface="Times New Roman" pitchFamily="18" charset="0"/>
              </a:rPr>
              <a:t> in enclosures</a:t>
            </a:r>
            <a:endParaRPr lang="fr-FR" sz="1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5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autoUpdateAnimBg="0"/>
      <p:bldP spid="139268" grpId="0" animBg="1" autoUpdateAnimBg="0"/>
      <p:bldP spid="14" grpId="0" animBg="1" autoUpdateAnimBg="0"/>
      <p:bldP spid="14" grpId="1" animBg="1"/>
      <p:bldP spid="20" grpId="0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3"/>
          <p:cNvSpPr>
            <a:spLocks noChangeArrowheads="1"/>
          </p:cNvSpPr>
          <p:nvPr/>
        </p:nvSpPr>
        <p:spPr bwMode="auto">
          <a:xfrm>
            <a:off x="724273" y="321647"/>
            <a:ext cx="775398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altLang="fr-FR" sz="2400" b="1" dirty="0" err="1" smtClean="0">
                <a:latin typeface="Myriad Pro" panose="020B0503030403020204" pitchFamily="34" charset="0"/>
              </a:rPr>
              <a:t>Energy</a:t>
            </a:r>
            <a:r>
              <a:rPr lang="fr-FR" altLang="fr-FR" sz="2400" b="1" dirty="0" smtClean="0">
                <a:latin typeface="Myriad Pro" panose="020B0503030403020204" pitchFamily="34" charset="0"/>
              </a:rPr>
              <a:t> and </a:t>
            </a:r>
            <a:r>
              <a:rPr lang="fr-FR" altLang="fr-FR" sz="2400" b="1" dirty="0" err="1" smtClean="0">
                <a:latin typeface="Myriad Pro" panose="020B0503030403020204" pitchFamily="34" charset="0"/>
              </a:rPr>
              <a:t>protein</a:t>
            </a:r>
            <a:r>
              <a:rPr lang="fr-FR" alt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altLang="fr-FR" sz="2400" b="1" dirty="0" err="1" smtClean="0">
                <a:latin typeface="Myriad Pro" panose="020B0503030403020204" pitchFamily="34" charset="0"/>
              </a:rPr>
              <a:t>requirements</a:t>
            </a:r>
            <a:r>
              <a:rPr lang="fr-FR" altLang="fr-FR" sz="2400" b="1" dirty="0" smtClean="0">
                <a:latin typeface="Myriad Pro" panose="020B0503030403020204" pitchFamily="34" charset="0"/>
              </a:rPr>
              <a:t> for the </a:t>
            </a:r>
            <a:r>
              <a:rPr lang="fr-FR" altLang="fr-FR" sz="2400" b="1" dirty="0" err="1" smtClean="0">
                <a:latin typeface="Myriad Pro" panose="020B0503030403020204" pitchFamily="34" charset="0"/>
              </a:rPr>
              <a:t>breeding</a:t>
            </a:r>
            <a:r>
              <a:rPr lang="fr-FR" alt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altLang="fr-FR" sz="2400" b="1" dirty="0" err="1" smtClean="0">
                <a:latin typeface="Myriad Pro" panose="020B0503030403020204" pitchFamily="34" charset="0"/>
              </a:rPr>
              <a:t>doe</a:t>
            </a:r>
            <a:endParaRPr lang="fr-FR" altLang="fr-FR" sz="3200" dirty="0">
              <a:latin typeface="Myriad Pro" panose="020B0503030403020204" pitchFamily="34" charset="0"/>
            </a:endParaRPr>
          </a:p>
        </p:txBody>
      </p:sp>
      <p:sp>
        <p:nvSpPr>
          <p:cNvPr id="62469" name="Rectangle 23"/>
          <p:cNvSpPr>
            <a:spLocks noChangeArrowheads="1"/>
          </p:cNvSpPr>
          <p:nvPr/>
        </p:nvSpPr>
        <p:spPr bwMode="auto">
          <a:xfrm>
            <a:off x="288131" y="905572"/>
            <a:ext cx="5421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altLang="fr-FR" dirty="0" err="1" smtClean="0">
                <a:latin typeface="Myriad Pro" panose="020B0503030403020204" pitchFamily="34" charset="0"/>
              </a:rPr>
              <a:t>Feed</a:t>
            </a:r>
            <a:r>
              <a:rPr lang="fr-FR" altLang="fr-FR" dirty="0" smtClean="0">
                <a:latin typeface="Myriad Pro" panose="020B0503030403020204" pitchFamily="34" charset="0"/>
              </a:rPr>
              <a:t> </a:t>
            </a:r>
            <a:r>
              <a:rPr lang="fr-FR" altLang="fr-FR" dirty="0" err="1" smtClean="0">
                <a:latin typeface="Myriad Pro" panose="020B0503030403020204" pitchFamily="34" charset="0"/>
              </a:rPr>
              <a:t>intake</a:t>
            </a:r>
            <a:r>
              <a:rPr lang="fr-FR" altLang="fr-FR" dirty="0" smtClean="0">
                <a:latin typeface="Myriad Pro" panose="020B0503030403020204" pitchFamily="34" charset="0"/>
              </a:rPr>
              <a:t> </a:t>
            </a:r>
            <a:r>
              <a:rPr lang="fr-FR" altLang="fr-FR" dirty="0" err="1" smtClean="0">
                <a:latin typeface="Myriad Pro" panose="020B0503030403020204" pitchFamily="34" charset="0"/>
              </a:rPr>
              <a:t>regulation</a:t>
            </a:r>
            <a:r>
              <a:rPr lang="fr-FR" altLang="fr-FR" dirty="0" smtClean="0">
                <a:latin typeface="Myriad Pro" panose="020B0503030403020204" pitchFamily="34" charset="0"/>
              </a:rPr>
              <a:t> </a:t>
            </a:r>
            <a:r>
              <a:rPr lang="fr-FR" altLang="fr-FR" dirty="0" err="1" smtClean="0">
                <a:latin typeface="Myriad Pro" panose="020B0503030403020204" pitchFamily="34" charset="0"/>
              </a:rPr>
              <a:t>according</a:t>
            </a:r>
            <a:r>
              <a:rPr lang="fr-FR" altLang="fr-FR" dirty="0" smtClean="0">
                <a:latin typeface="Myriad Pro" panose="020B0503030403020204" pitchFamily="34" charset="0"/>
              </a:rPr>
              <a:t> to DE </a:t>
            </a:r>
            <a:r>
              <a:rPr lang="fr-FR" altLang="fr-FR" dirty="0" err="1" smtClean="0">
                <a:latin typeface="Myriad Pro" panose="020B0503030403020204" pitchFamily="34" charset="0"/>
              </a:rPr>
              <a:t>level</a:t>
            </a:r>
            <a:r>
              <a:rPr lang="fr-FR" altLang="fr-FR" dirty="0" smtClean="0">
                <a:latin typeface="Myriad Pro" panose="020B0503030403020204" pitchFamily="34" charset="0"/>
              </a:rPr>
              <a:t> of the </a:t>
            </a:r>
            <a:r>
              <a:rPr lang="fr-FR" altLang="fr-FR" dirty="0" err="1" smtClean="0">
                <a:latin typeface="Myriad Pro" panose="020B0503030403020204" pitchFamily="34" charset="0"/>
              </a:rPr>
              <a:t>diet</a:t>
            </a:r>
            <a:endParaRPr lang="fr-FR" altLang="fr-FR" sz="2400" dirty="0">
              <a:latin typeface="Myriad Pro" panose="020B0503030403020204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288131" y="1401264"/>
            <a:ext cx="3786480" cy="3155142"/>
            <a:chOff x="856991" y="1302622"/>
            <a:chExt cx="3786480" cy="3155142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949294" y="1605397"/>
              <a:ext cx="20320" cy="23189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959454" y="3924390"/>
              <a:ext cx="3684017" cy="6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/>
            <p:cNvGrpSpPr/>
            <p:nvPr/>
          </p:nvGrpSpPr>
          <p:grpSpPr>
            <a:xfrm>
              <a:off x="1872731" y="3909871"/>
              <a:ext cx="2733441" cy="547893"/>
              <a:chOff x="1872731" y="3909871"/>
              <a:chExt cx="2733441" cy="547893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1872731" y="4119210"/>
                <a:ext cx="27334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latin typeface="Myriad Pro" panose="020B0503030403020204" pitchFamily="34" charset="0"/>
                  </a:rPr>
                  <a:t>9.0   9.5  10.0   10.5   11.0   11.5</a:t>
                </a:r>
                <a:endParaRPr lang="en-GB" sz="1600" dirty="0">
                  <a:latin typeface="Myriad Pro" panose="020B0503030403020204" pitchFamily="34" charset="0"/>
                </a:endParaRPr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>
                <a:off x="2017110" y="3909871"/>
                <a:ext cx="0" cy="1916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2437734" y="3909871"/>
                <a:ext cx="0" cy="1916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2852262" y="3909872"/>
                <a:ext cx="0" cy="1916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3358230" y="3931894"/>
                <a:ext cx="0" cy="1916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3827622" y="3911904"/>
                <a:ext cx="0" cy="1916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4313154" y="3923766"/>
                <a:ext cx="0" cy="1916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orme libre 20"/>
            <p:cNvSpPr/>
            <p:nvPr/>
          </p:nvSpPr>
          <p:spPr>
            <a:xfrm>
              <a:off x="1329572" y="2363877"/>
              <a:ext cx="3276600" cy="1124458"/>
            </a:xfrm>
            <a:custGeom>
              <a:avLst/>
              <a:gdLst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58440 w 3756660"/>
                <a:gd name="connsiteY4" fmla="*/ 933958 h 1147318"/>
                <a:gd name="connsiteX5" fmla="*/ 2667000 w 3756660"/>
                <a:gd name="connsiteY5" fmla="*/ 90347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58440 w 3756660"/>
                <a:gd name="connsiteY4" fmla="*/ 933958 h 1147318"/>
                <a:gd name="connsiteX5" fmla="*/ 3101340 w 3756660"/>
                <a:gd name="connsiteY5" fmla="*/ 112445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58440 w 3756660"/>
                <a:gd name="connsiteY4" fmla="*/ 933958 h 1147318"/>
                <a:gd name="connsiteX5" fmla="*/ 3108960 w 3756660"/>
                <a:gd name="connsiteY5" fmla="*/ 102539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35580 w 3756660"/>
                <a:gd name="connsiteY4" fmla="*/ 1025398 h 1147318"/>
                <a:gd name="connsiteX5" fmla="*/ 3108960 w 3756660"/>
                <a:gd name="connsiteY5" fmla="*/ 102539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35580 w 3756660"/>
                <a:gd name="connsiteY4" fmla="*/ 1025398 h 1147318"/>
                <a:gd name="connsiteX5" fmla="*/ 3131820 w 3756660"/>
                <a:gd name="connsiteY5" fmla="*/ 111683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35580 w 3756660"/>
                <a:gd name="connsiteY4" fmla="*/ 1025398 h 1147318"/>
                <a:gd name="connsiteX5" fmla="*/ 3276600 w 3756660"/>
                <a:gd name="connsiteY5" fmla="*/ 1124458 h 1147318"/>
                <a:gd name="connsiteX6" fmla="*/ 3756660 w 3756660"/>
                <a:gd name="connsiteY6" fmla="*/ 1147318 h 1147318"/>
                <a:gd name="connsiteX0" fmla="*/ 0 w 3276600"/>
                <a:gd name="connsiteY0" fmla="*/ 11938 h 1124458"/>
                <a:gd name="connsiteX1" fmla="*/ 723900 w 3276600"/>
                <a:gd name="connsiteY1" fmla="*/ 19558 h 1124458"/>
                <a:gd name="connsiteX2" fmla="*/ 1097280 w 3276600"/>
                <a:gd name="connsiteY2" fmla="*/ 194818 h 1124458"/>
                <a:gd name="connsiteX3" fmla="*/ 1592580 w 3276600"/>
                <a:gd name="connsiteY3" fmla="*/ 469138 h 1124458"/>
                <a:gd name="connsiteX4" fmla="*/ 2735580 w 3276600"/>
                <a:gd name="connsiteY4" fmla="*/ 1025398 h 1124458"/>
                <a:gd name="connsiteX5" fmla="*/ 3276600 w 3276600"/>
                <a:gd name="connsiteY5" fmla="*/ 1124458 h 1124458"/>
                <a:gd name="connsiteX0" fmla="*/ 0 w 3276600"/>
                <a:gd name="connsiteY0" fmla="*/ 11938 h 1124458"/>
                <a:gd name="connsiteX1" fmla="*/ 723900 w 3276600"/>
                <a:gd name="connsiteY1" fmla="*/ 19558 h 1124458"/>
                <a:gd name="connsiteX2" fmla="*/ 1097280 w 3276600"/>
                <a:gd name="connsiteY2" fmla="*/ 194818 h 1124458"/>
                <a:gd name="connsiteX3" fmla="*/ 1630680 w 3276600"/>
                <a:gd name="connsiteY3" fmla="*/ 629158 h 1124458"/>
                <a:gd name="connsiteX4" fmla="*/ 2735580 w 3276600"/>
                <a:gd name="connsiteY4" fmla="*/ 1025398 h 1124458"/>
                <a:gd name="connsiteX5" fmla="*/ 3276600 w 3276600"/>
                <a:gd name="connsiteY5" fmla="*/ 1124458 h 1124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600" h="1124458">
                  <a:moveTo>
                    <a:pt x="0" y="11938"/>
                  </a:moveTo>
                  <a:cubicBezTo>
                    <a:pt x="270510" y="508"/>
                    <a:pt x="541020" y="-10922"/>
                    <a:pt x="723900" y="19558"/>
                  </a:cubicBezTo>
                  <a:cubicBezTo>
                    <a:pt x="906780" y="50038"/>
                    <a:pt x="946150" y="93218"/>
                    <a:pt x="1097280" y="194818"/>
                  </a:cubicBezTo>
                  <a:cubicBezTo>
                    <a:pt x="1248410" y="296418"/>
                    <a:pt x="1357630" y="490728"/>
                    <a:pt x="1630680" y="629158"/>
                  </a:cubicBezTo>
                  <a:cubicBezTo>
                    <a:pt x="1903730" y="767588"/>
                    <a:pt x="2461260" y="942848"/>
                    <a:pt x="2735580" y="1025398"/>
                  </a:cubicBezTo>
                  <a:cubicBezTo>
                    <a:pt x="3009900" y="1107948"/>
                    <a:pt x="3106420" y="1104138"/>
                    <a:pt x="3276600" y="1124458"/>
                  </a:cubicBezTo>
                </a:path>
              </a:pathLst>
            </a:cu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endParaRPr lang="fr-FR" dirty="0" smtClean="0">
                <a:solidFill>
                  <a:srgbClr val="0000FF"/>
                </a:solidFill>
              </a:endParaRPr>
            </a:p>
            <a:p>
              <a:r>
                <a:rPr lang="fr-FR" dirty="0" err="1" smtClean="0">
                  <a:solidFill>
                    <a:srgbClr val="0000FF"/>
                  </a:solidFill>
                </a:rPr>
                <a:t>Fattening</a:t>
              </a:r>
              <a:r>
                <a:rPr lang="fr-FR" dirty="0" smtClean="0">
                  <a:solidFill>
                    <a:srgbClr val="0000FF"/>
                  </a:solidFill>
                </a:rPr>
                <a:t/>
              </a:r>
              <a:br>
                <a:rPr lang="fr-FR" dirty="0" smtClean="0">
                  <a:solidFill>
                    <a:srgbClr val="0000FF"/>
                  </a:solidFill>
                </a:rPr>
              </a:br>
              <a:r>
                <a:rPr lang="fr-FR" dirty="0" err="1" smtClean="0">
                  <a:solidFill>
                    <a:srgbClr val="0000FF"/>
                  </a:solidFill>
                </a:rPr>
                <a:t>rabbit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1366871" y="1754042"/>
              <a:ext cx="3276600" cy="1118175"/>
            </a:xfrm>
            <a:custGeom>
              <a:avLst/>
              <a:gdLst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58440 w 3756660"/>
                <a:gd name="connsiteY4" fmla="*/ 933958 h 1147318"/>
                <a:gd name="connsiteX5" fmla="*/ 2667000 w 3756660"/>
                <a:gd name="connsiteY5" fmla="*/ 90347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58440 w 3756660"/>
                <a:gd name="connsiteY4" fmla="*/ 933958 h 1147318"/>
                <a:gd name="connsiteX5" fmla="*/ 3101340 w 3756660"/>
                <a:gd name="connsiteY5" fmla="*/ 112445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58440 w 3756660"/>
                <a:gd name="connsiteY4" fmla="*/ 933958 h 1147318"/>
                <a:gd name="connsiteX5" fmla="*/ 3108960 w 3756660"/>
                <a:gd name="connsiteY5" fmla="*/ 102539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35580 w 3756660"/>
                <a:gd name="connsiteY4" fmla="*/ 1025398 h 1147318"/>
                <a:gd name="connsiteX5" fmla="*/ 3108960 w 3756660"/>
                <a:gd name="connsiteY5" fmla="*/ 102539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35580 w 3756660"/>
                <a:gd name="connsiteY4" fmla="*/ 1025398 h 1147318"/>
                <a:gd name="connsiteX5" fmla="*/ 3131820 w 3756660"/>
                <a:gd name="connsiteY5" fmla="*/ 1116838 h 1147318"/>
                <a:gd name="connsiteX6" fmla="*/ 3756660 w 3756660"/>
                <a:gd name="connsiteY6" fmla="*/ 1147318 h 1147318"/>
                <a:gd name="connsiteX0" fmla="*/ 0 w 3756660"/>
                <a:gd name="connsiteY0" fmla="*/ 11938 h 1147318"/>
                <a:gd name="connsiteX1" fmla="*/ 723900 w 3756660"/>
                <a:gd name="connsiteY1" fmla="*/ 19558 h 1147318"/>
                <a:gd name="connsiteX2" fmla="*/ 1097280 w 3756660"/>
                <a:gd name="connsiteY2" fmla="*/ 194818 h 1147318"/>
                <a:gd name="connsiteX3" fmla="*/ 1592580 w 3756660"/>
                <a:gd name="connsiteY3" fmla="*/ 469138 h 1147318"/>
                <a:gd name="connsiteX4" fmla="*/ 2735580 w 3756660"/>
                <a:gd name="connsiteY4" fmla="*/ 1025398 h 1147318"/>
                <a:gd name="connsiteX5" fmla="*/ 3276600 w 3756660"/>
                <a:gd name="connsiteY5" fmla="*/ 1124458 h 1147318"/>
                <a:gd name="connsiteX6" fmla="*/ 3756660 w 3756660"/>
                <a:gd name="connsiteY6" fmla="*/ 1147318 h 1147318"/>
                <a:gd name="connsiteX0" fmla="*/ 0 w 3276600"/>
                <a:gd name="connsiteY0" fmla="*/ 11938 h 1124458"/>
                <a:gd name="connsiteX1" fmla="*/ 723900 w 3276600"/>
                <a:gd name="connsiteY1" fmla="*/ 19558 h 1124458"/>
                <a:gd name="connsiteX2" fmla="*/ 1097280 w 3276600"/>
                <a:gd name="connsiteY2" fmla="*/ 194818 h 1124458"/>
                <a:gd name="connsiteX3" fmla="*/ 1592580 w 3276600"/>
                <a:gd name="connsiteY3" fmla="*/ 469138 h 1124458"/>
                <a:gd name="connsiteX4" fmla="*/ 2735580 w 3276600"/>
                <a:gd name="connsiteY4" fmla="*/ 1025398 h 1124458"/>
                <a:gd name="connsiteX5" fmla="*/ 3276600 w 3276600"/>
                <a:gd name="connsiteY5" fmla="*/ 1124458 h 1124458"/>
                <a:gd name="connsiteX0" fmla="*/ 0 w 3276600"/>
                <a:gd name="connsiteY0" fmla="*/ 7801 h 1120321"/>
                <a:gd name="connsiteX1" fmla="*/ 723900 w 3276600"/>
                <a:gd name="connsiteY1" fmla="*/ 15421 h 1120321"/>
                <a:gd name="connsiteX2" fmla="*/ 1234440 w 3276600"/>
                <a:gd name="connsiteY2" fmla="*/ 122101 h 1120321"/>
                <a:gd name="connsiteX3" fmla="*/ 1592580 w 3276600"/>
                <a:gd name="connsiteY3" fmla="*/ 465001 h 1120321"/>
                <a:gd name="connsiteX4" fmla="*/ 2735580 w 3276600"/>
                <a:gd name="connsiteY4" fmla="*/ 1021261 h 1120321"/>
                <a:gd name="connsiteX5" fmla="*/ 3276600 w 3276600"/>
                <a:gd name="connsiteY5" fmla="*/ 1120321 h 1120321"/>
                <a:gd name="connsiteX0" fmla="*/ 0 w 3276600"/>
                <a:gd name="connsiteY0" fmla="*/ 7801 h 1120321"/>
                <a:gd name="connsiteX1" fmla="*/ 723900 w 3276600"/>
                <a:gd name="connsiteY1" fmla="*/ 15421 h 1120321"/>
                <a:gd name="connsiteX2" fmla="*/ 1234440 w 3276600"/>
                <a:gd name="connsiteY2" fmla="*/ 122101 h 1120321"/>
                <a:gd name="connsiteX3" fmla="*/ 1935480 w 3276600"/>
                <a:gd name="connsiteY3" fmla="*/ 244021 h 1120321"/>
                <a:gd name="connsiteX4" fmla="*/ 2735580 w 3276600"/>
                <a:gd name="connsiteY4" fmla="*/ 1021261 h 1120321"/>
                <a:gd name="connsiteX5" fmla="*/ 3276600 w 3276600"/>
                <a:gd name="connsiteY5" fmla="*/ 1120321 h 1120321"/>
                <a:gd name="connsiteX0" fmla="*/ 0 w 3276600"/>
                <a:gd name="connsiteY0" fmla="*/ 5655 h 1118175"/>
                <a:gd name="connsiteX1" fmla="*/ 723900 w 3276600"/>
                <a:gd name="connsiteY1" fmla="*/ 13275 h 1118175"/>
                <a:gd name="connsiteX2" fmla="*/ 1295400 w 3276600"/>
                <a:gd name="connsiteY2" fmla="*/ 74235 h 1118175"/>
                <a:gd name="connsiteX3" fmla="*/ 1935480 w 3276600"/>
                <a:gd name="connsiteY3" fmla="*/ 241875 h 1118175"/>
                <a:gd name="connsiteX4" fmla="*/ 2735580 w 3276600"/>
                <a:gd name="connsiteY4" fmla="*/ 1019115 h 1118175"/>
                <a:gd name="connsiteX5" fmla="*/ 3276600 w 3276600"/>
                <a:gd name="connsiteY5" fmla="*/ 1118175 h 1118175"/>
                <a:gd name="connsiteX0" fmla="*/ 0 w 3276600"/>
                <a:gd name="connsiteY0" fmla="*/ 5655 h 1118175"/>
                <a:gd name="connsiteX1" fmla="*/ 723900 w 3276600"/>
                <a:gd name="connsiteY1" fmla="*/ 13275 h 1118175"/>
                <a:gd name="connsiteX2" fmla="*/ 1295400 w 3276600"/>
                <a:gd name="connsiteY2" fmla="*/ 74235 h 1118175"/>
                <a:gd name="connsiteX3" fmla="*/ 1935480 w 3276600"/>
                <a:gd name="connsiteY3" fmla="*/ 241875 h 1118175"/>
                <a:gd name="connsiteX4" fmla="*/ 2651760 w 3276600"/>
                <a:gd name="connsiteY4" fmla="*/ 760035 h 1118175"/>
                <a:gd name="connsiteX5" fmla="*/ 3276600 w 3276600"/>
                <a:gd name="connsiteY5" fmla="*/ 1118175 h 1118175"/>
                <a:gd name="connsiteX0" fmla="*/ 0 w 3276600"/>
                <a:gd name="connsiteY0" fmla="*/ 5655 h 1118175"/>
                <a:gd name="connsiteX1" fmla="*/ 723900 w 3276600"/>
                <a:gd name="connsiteY1" fmla="*/ 13275 h 1118175"/>
                <a:gd name="connsiteX2" fmla="*/ 1295400 w 3276600"/>
                <a:gd name="connsiteY2" fmla="*/ 74235 h 1118175"/>
                <a:gd name="connsiteX3" fmla="*/ 2095500 w 3276600"/>
                <a:gd name="connsiteY3" fmla="*/ 180915 h 1118175"/>
                <a:gd name="connsiteX4" fmla="*/ 2651760 w 3276600"/>
                <a:gd name="connsiteY4" fmla="*/ 760035 h 1118175"/>
                <a:gd name="connsiteX5" fmla="*/ 3276600 w 3276600"/>
                <a:gd name="connsiteY5" fmla="*/ 1118175 h 1118175"/>
                <a:gd name="connsiteX0" fmla="*/ 0 w 3276600"/>
                <a:gd name="connsiteY0" fmla="*/ 5655 h 1118175"/>
                <a:gd name="connsiteX1" fmla="*/ 723900 w 3276600"/>
                <a:gd name="connsiteY1" fmla="*/ 13275 h 1118175"/>
                <a:gd name="connsiteX2" fmla="*/ 1295400 w 3276600"/>
                <a:gd name="connsiteY2" fmla="*/ 74235 h 1118175"/>
                <a:gd name="connsiteX3" fmla="*/ 2095500 w 3276600"/>
                <a:gd name="connsiteY3" fmla="*/ 180915 h 1118175"/>
                <a:gd name="connsiteX4" fmla="*/ 2766060 w 3276600"/>
                <a:gd name="connsiteY4" fmla="*/ 645735 h 1118175"/>
                <a:gd name="connsiteX5" fmla="*/ 3276600 w 3276600"/>
                <a:gd name="connsiteY5" fmla="*/ 1118175 h 11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600" h="1118175">
                  <a:moveTo>
                    <a:pt x="0" y="5655"/>
                  </a:moveTo>
                  <a:cubicBezTo>
                    <a:pt x="270510" y="-5775"/>
                    <a:pt x="508000" y="1845"/>
                    <a:pt x="723900" y="13275"/>
                  </a:cubicBezTo>
                  <a:cubicBezTo>
                    <a:pt x="939800" y="24705"/>
                    <a:pt x="1066800" y="46295"/>
                    <a:pt x="1295400" y="74235"/>
                  </a:cubicBezTo>
                  <a:cubicBezTo>
                    <a:pt x="1524000" y="102175"/>
                    <a:pt x="1850390" y="85665"/>
                    <a:pt x="2095500" y="180915"/>
                  </a:cubicBezTo>
                  <a:cubicBezTo>
                    <a:pt x="2340610" y="276165"/>
                    <a:pt x="2569210" y="489525"/>
                    <a:pt x="2766060" y="645735"/>
                  </a:cubicBezTo>
                  <a:cubicBezTo>
                    <a:pt x="2962910" y="801945"/>
                    <a:pt x="3106420" y="1097855"/>
                    <a:pt x="3276600" y="11181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Lactating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doe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56991" y="1302622"/>
              <a:ext cx="1168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latin typeface="Myriad Pro" panose="020B0503030403020204" pitchFamily="34" charset="0"/>
                </a:rPr>
                <a:t>Feed</a:t>
              </a:r>
              <a:r>
                <a:rPr lang="fr-FR" sz="1600" dirty="0" smtClean="0">
                  <a:latin typeface="Myriad Pro" panose="020B0503030403020204" pitchFamily="34" charset="0"/>
                </a:rPr>
                <a:t> </a:t>
              </a:r>
              <a:r>
                <a:rPr lang="fr-FR" sz="1600" dirty="0" err="1" smtClean="0">
                  <a:latin typeface="Myriad Pro" panose="020B0503030403020204" pitchFamily="34" charset="0"/>
                </a:rPr>
                <a:t>intake</a:t>
              </a:r>
              <a:endParaRPr lang="en-GB" sz="1600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789370" y="3721123"/>
            <a:ext cx="1751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Myriad Pro" panose="020B0503030403020204" pitchFamily="34" charset="0"/>
              </a:rPr>
              <a:t>Dietary</a:t>
            </a:r>
            <a:r>
              <a:rPr lang="fr-FR" sz="1600" dirty="0" smtClean="0">
                <a:latin typeface="Myriad Pro" panose="020B0503030403020204" pitchFamily="34" charset="0"/>
              </a:rPr>
              <a:t> DE, MJ/kg</a:t>
            </a:r>
            <a:endParaRPr lang="en-GB" sz="1600" dirty="0">
              <a:latin typeface="Myriad Pro" panose="020B0503030403020204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 rot="18559362">
            <a:off x="3149547" y="1684865"/>
            <a:ext cx="874295" cy="15723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èche droite rayée 31"/>
          <p:cNvSpPr/>
          <p:nvPr/>
        </p:nvSpPr>
        <p:spPr>
          <a:xfrm>
            <a:off x="3801359" y="1981848"/>
            <a:ext cx="943762" cy="2005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ZoneTexte 32"/>
          <p:cNvSpPr txBox="1"/>
          <p:nvPr/>
        </p:nvSpPr>
        <p:spPr>
          <a:xfrm>
            <a:off x="4831754" y="1852684"/>
            <a:ext cx="3574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Myriad Pro" panose="020B0503030403020204" pitchFamily="34" charset="0"/>
              </a:rPr>
              <a:t>Lower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intake</a:t>
            </a:r>
            <a:r>
              <a:rPr lang="fr-FR" sz="1600" dirty="0" smtClean="0">
                <a:latin typeface="Myriad Pro" panose="020B0503030403020204" pitchFamily="34" charset="0"/>
              </a:rPr>
              <a:t>=&gt; </a:t>
            </a:r>
            <a:r>
              <a:rPr lang="fr-FR" sz="1600" dirty="0" err="1" smtClean="0">
                <a:latin typeface="Myriad Pro" panose="020B0503030403020204" pitchFamily="34" charset="0"/>
              </a:rPr>
              <a:t>lower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protein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intake</a:t>
            </a:r>
            <a:endParaRPr lang="fr-FR" sz="1600" dirty="0" smtClean="0">
              <a:latin typeface="Myriad Pro" panose="020B0503030403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dirty="0" err="1" smtClean="0">
                <a:latin typeface="Myriad Pro" panose="020B0503030403020204" pitchFamily="34" charset="0"/>
              </a:rPr>
              <a:t>Readjusting</a:t>
            </a:r>
            <a:r>
              <a:rPr lang="fr-FR" sz="1600" dirty="0" smtClean="0">
                <a:latin typeface="Myriad Pro" panose="020B0503030403020204" pitchFamily="34" charset="0"/>
              </a:rPr>
              <a:t> the </a:t>
            </a:r>
            <a:r>
              <a:rPr lang="fr-FR" sz="1600" dirty="0" err="1" smtClean="0">
                <a:latin typeface="Myriad Pro" panose="020B0503030403020204" pitchFamily="34" charset="0"/>
              </a:rPr>
              <a:t>dietary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protein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level</a:t>
            </a:r>
            <a:endParaRPr lang="fr-FR" sz="1600" dirty="0" smtClean="0">
              <a:latin typeface="Myriad Pro" panose="020B0503030403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dirty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reasoning</a:t>
            </a:r>
            <a:r>
              <a:rPr lang="fr-FR" sz="1600" dirty="0" smtClean="0">
                <a:latin typeface="Myriad Pro" panose="020B0503030403020204" pitchFamily="34" charset="0"/>
              </a:rPr>
              <a:t> = ratio DE/DP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dirty="0" smtClean="0">
                <a:latin typeface="Myriad Pro" panose="020B0503030403020204" pitchFamily="34" charset="0"/>
              </a:rPr>
              <a:t>Relative </a:t>
            </a:r>
            <a:r>
              <a:rPr lang="fr-FR" sz="1600" dirty="0" err="1" smtClean="0">
                <a:latin typeface="Myriad Pro" panose="020B0503030403020204" pitchFamily="34" charset="0"/>
              </a:rPr>
              <a:t>supply</a:t>
            </a:r>
            <a:r>
              <a:rPr lang="fr-FR" sz="1600" dirty="0" smtClean="0">
                <a:latin typeface="Myriad Pro" panose="020B0503030403020204" pitchFamily="34" charset="0"/>
              </a:rPr>
              <a:t> in DE and DP</a:t>
            </a:r>
          </a:p>
        </p:txBody>
      </p:sp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5819323" y="1264695"/>
            <a:ext cx="3185872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1800" dirty="0">
                <a:solidFill>
                  <a:schemeClr val="tx1"/>
                </a:solidFill>
                <a:latin typeface="Myriad Pro" panose="020B0503030403020204" pitchFamily="34" charset="0"/>
              </a:rPr>
              <a:t>10 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essential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aminoacids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(on 21)</a:t>
            </a:r>
            <a:endParaRPr lang="fr-FR" alt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541260" y="5366242"/>
            <a:ext cx="4463935" cy="64851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18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Carency</a:t>
            </a:r>
            <a:r>
              <a:rPr lang="fr-FR" altLang="en-US" sz="18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in </a:t>
            </a:r>
            <a:r>
              <a:rPr lang="fr-FR" altLang="en-US" sz="18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protein</a:t>
            </a:r>
            <a:r>
              <a:rPr lang="fr-FR" altLang="en-US" sz="18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: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lower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milk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production and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litter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weight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+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lower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fertility</a:t>
            </a:r>
            <a:endParaRPr lang="fr-FR" altLang="en-US" sz="1800" dirty="0">
              <a:latin typeface="Myriad Pro" panose="020B0503030403020204" pitchFamily="34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831754" y="6070512"/>
            <a:ext cx="4173441" cy="64851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en-US" sz="18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Excess</a:t>
            </a:r>
            <a:r>
              <a:rPr lang="fr-FR" altLang="en-US" sz="1800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in </a:t>
            </a:r>
            <a:r>
              <a:rPr lang="fr-FR" altLang="en-US" sz="1800" b="1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protein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: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lower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litter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survival</a:t>
            </a:r>
            <a:r>
              <a:rPr lang="fr-FR" altLang="en-US" sz="1800" dirty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	and </a:t>
            </a:r>
            <a:r>
              <a:rPr lang="fr-FR" altLang="en-US" sz="18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prolificacy</a:t>
            </a:r>
            <a:r>
              <a:rPr lang="fr-FR" altLang="en-US" sz="18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endParaRPr lang="fr-FR" altLang="en-US" sz="1800" dirty="0">
              <a:latin typeface="Myriad Pro" panose="020B0503030403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41260" y="3059066"/>
            <a:ext cx="4572000" cy="2339102"/>
          </a:xfrm>
          <a:prstGeom prst="rect">
            <a:avLst/>
          </a:prstGeom>
          <a:solidFill>
            <a:srgbClr val="F8788D"/>
          </a:solidFill>
        </p:spPr>
        <p:txBody>
          <a:bodyPr>
            <a:spAutoFit/>
          </a:bodyPr>
          <a:lstStyle/>
          <a:p>
            <a:r>
              <a:rPr lang="fr-FR" altLang="fr-FR" u="sng" dirty="0">
                <a:latin typeface="Myriad Pro" panose="020B0503030403020204" pitchFamily="34" charset="0"/>
              </a:rPr>
              <a:t>Recommandations in Europe </a:t>
            </a:r>
            <a:r>
              <a:rPr lang="fr-FR" altLang="fr-FR" u="sng" dirty="0" smtClean="0">
                <a:latin typeface="Myriad Pro" panose="020B0503030403020204" pitchFamily="34" charset="0"/>
              </a:rPr>
              <a:t>for </a:t>
            </a:r>
            <a:r>
              <a:rPr lang="fr-FR" altLang="fr-FR" u="sng" dirty="0" err="1" smtClean="0">
                <a:latin typeface="Myriad Pro" panose="020B0503030403020204" pitchFamily="34" charset="0"/>
              </a:rPr>
              <a:t>does</a:t>
            </a:r>
            <a:r>
              <a:rPr lang="fr-FR" altLang="fr-FR" u="sng" dirty="0" smtClean="0">
                <a:latin typeface="Myriad Pro" panose="020B0503030403020204" pitchFamily="34" charset="0"/>
              </a:rPr>
              <a:t>: </a:t>
            </a:r>
            <a:endParaRPr lang="fr-FR" altLang="fr-FR" u="sng" dirty="0">
              <a:latin typeface="Myriad Pro" panose="020B0503030403020204" pitchFamily="34" charset="0"/>
            </a:endParaRPr>
          </a:p>
          <a:p>
            <a:r>
              <a:rPr lang="fr-FR" altLang="fr-FR" b="1" dirty="0" err="1">
                <a:latin typeface="Myriad Pro" panose="020B0503030403020204" pitchFamily="34" charset="0"/>
              </a:rPr>
              <a:t>Energy</a:t>
            </a:r>
            <a:r>
              <a:rPr lang="fr-FR" altLang="fr-FR" b="1" dirty="0">
                <a:latin typeface="Myriad Pro" panose="020B0503030403020204" pitchFamily="34" charset="0"/>
              </a:rPr>
              <a:t> </a:t>
            </a:r>
            <a:r>
              <a:rPr lang="fr-FR" altLang="fr-FR" b="1" dirty="0" smtClean="0">
                <a:latin typeface="Myriad Pro" panose="020B0503030403020204" pitchFamily="34" charset="0"/>
              </a:rPr>
              <a:t>: </a:t>
            </a:r>
            <a:r>
              <a:rPr lang="fr-FR" altLang="fr-FR" dirty="0" smtClean="0">
                <a:latin typeface="Myriad Pro" panose="020B0503030403020204" pitchFamily="34" charset="0"/>
              </a:rPr>
              <a:t>DE = 9.8 to </a:t>
            </a:r>
            <a:r>
              <a:rPr lang="fr-FR" altLang="fr-FR" dirty="0">
                <a:latin typeface="Myriad Pro" panose="020B0503030403020204" pitchFamily="34" charset="0"/>
              </a:rPr>
              <a:t>10.2 MJ ED/kg</a:t>
            </a:r>
          </a:p>
          <a:p>
            <a:r>
              <a:rPr lang="fr-FR" altLang="fr-FR" b="1" dirty="0" err="1" smtClean="0">
                <a:latin typeface="Myriad Pro" panose="020B0503030403020204" pitchFamily="34" charset="0"/>
              </a:rPr>
              <a:t>Protein</a:t>
            </a:r>
            <a:r>
              <a:rPr lang="fr-FR" altLang="fr-FR" b="1" dirty="0" smtClean="0">
                <a:latin typeface="Myriad Pro" panose="020B0503030403020204" pitchFamily="34" charset="0"/>
              </a:rPr>
              <a:t>: </a:t>
            </a:r>
            <a:r>
              <a:rPr lang="fr-FR" altLang="fr-FR" dirty="0" smtClean="0">
                <a:latin typeface="Myriad Pro" panose="020B0503030403020204" pitchFamily="34" charset="0"/>
              </a:rPr>
              <a:t>DP =12.5 </a:t>
            </a:r>
            <a:r>
              <a:rPr lang="fr-FR" altLang="fr-FR" dirty="0">
                <a:latin typeface="Myriad Pro" panose="020B0503030403020204" pitchFamily="34" charset="0"/>
              </a:rPr>
              <a:t>to 13.5 </a:t>
            </a:r>
            <a:r>
              <a:rPr lang="fr-FR" altLang="fr-FR" dirty="0" smtClean="0">
                <a:latin typeface="Myriad Pro" panose="020B0503030403020204" pitchFamily="34" charset="0"/>
              </a:rPr>
              <a:t>g/kg</a:t>
            </a:r>
            <a:endParaRPr lang="fr-FR" altLang="fr-FR" b="1" dirty="0">
              <a:latin typeface="Myriad Pro" panose="020B0503030403020204" pitchFamily="34" charset="0"/>
            </a:endParaRPr>
          </a:p>
          <a:p>
            <a:r>
              <a:rPr lang="fr-FR" altLang="fr-FR" dirty="0" err="1">
                <a:latin typeface="Myriad Pro" panose="020B0503030403020204" pitchFamily="34" charset="0"/>
              </a:rPr>
              <a:t>with</a:t>
            </a:r>
            <a:r>
              <a:rPr lang="fr-FR" altLang="fr-FR" dirty="0">
                <a:latin typeface="Myriad Pro" panose="020B0503030403020204" pitchFamily="34" charset="0"/>
              </a:rPr>
              <a:t> Lysine (&gt;0.8%) and SAA (&gt;0.6%)</a:t>
            </a:r>
          </a:p>
          <a:p>
            <a:endParaRPr lang="fr-FR" altLang="fr-FR" b="1" dirty="0">
              <a:latin typeface="Myriad Pro" panose="020B0503030403020204" pitchFamily="34" charset="0"/>
            </a:endParaRPr>
          </a:p>
          <a:p>
            <a:r>
              <a:rPr lang="fr-FR" altLang="fr-FR" b="1" dirty="0">
                <a:latin typeface="Myriad Pro" panose="020B0503030403020204" pitchFamily="34" charset="0"/>
              </a:rPr>
              <a:t>DP/DE </a:t>
            </a:r>
            <a:r>
              <a:rPr lang="fr-FR" altLang="fr-FR" b="1" dirty="0" smtClean="0">
                <a:latin typeface="Myriad Pro" panose="020B0503030403020204" pitchFamily="34" charset="0"/>
              </a:rPr>
              <a:t>range:</a:t>
            </a:r>
            <a:r>
              <a:rPr lang="fr-FR" altLang="fr-FR" dirty="0" smtClean="0">
                <a:latin typeface="Myriad Pro" panose="020B0503030403020204" pitchFamily="34" charset="0"/>
              </a:rPr>
              <a:t> </a:t>
            </a:r>
            <a:r>
              <a:rPr lang="fr-FR" altLang="fr-FR" dirty="0">
                <a:latin typeface="Myriad Pro" panose="020B0503030403020204" pitchFamily="34" charset="0"/>
              </a:rPr>
              <a:t>9.8 -11.3 g DP/MJ DE</a:t>
            </a:r>
          </a:p>
          <a:p>
            <a:r>
              <a:rPr lang="fr-FR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11.5–12.5 g DP / MJ DE for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sx="1000" sy="1000" algn="tl">
                    <a:srgbClr val="C0C0C0"/>
                  </a:outerShdw>
                </a:effectLst>
                <a:latin typeface="Myriad Pro" panose="020B0503030403020204" pitchFamily="34" charset="0"/>
              </a:rPr>
              <a:t>lactating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sx="1000" sy="1000" algn="tl">
                    <a:srgbClr val="C0C0C0"/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sx="1000" sy="1000" algn="tl">
                    <a:srgbClr val="C0C0C0"/>
                  </a:outerShdw>
                </a:effectLst>
                <a:latin typeface="Myriad Pro" panose="020B0503030403020204" pitchFamily="34" charset="0"/>
              </a:rPr>
              <a:t>doe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sx="1000" sy="1000" algn="tl">
                    <a:srgbClr val="C0C0C0"/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with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 6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wks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 DI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51" y="4740522"/>
            <a:ext cx="4330718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altLang="fr-FR" u="sng" dirty="0">
                <a:latin typeface="Myriad Pro" panose="020B0503030403020204" pitchFamily="34" charset="0"/>
              </a:rPr>
              <a:t>Recommandations in Europe </a:t>
            </a:r>
            <a:r>
              <a:rPr lang="fr-FR" altLang="fr-FR" u="sng" dirty="0" smtClean="0">
                <a:latin typeface="Myriad Pro" panose="020B0503030403020204" pitchFamily="34" charset="0"/>
              </a:rPr>
              <a:t>for </a:t>
            </a:r>
            <a:r>
              <a:rPr lang="fr-FR" altLang="fr-FR" u="sng" dirty="0" err="1" smtClean="0">
                <a:latin typeface="Myriad Pro" panose="020B0503030403020204" pitchFamily="34" charset="0"/>
              </a:rPr>
              <a:t>fatteners</a:t>
            </a:r>
            <a:r>
              <a:rPr lang="fr-FR" altLang="fr-FR" u="sng" dirty="0" smtClean="0">
                <a:latin typeface="Myriad Pro" panose="020B0503030403020204" pitchFamily="34" charset="0"/>
              </a:rPr>
              <a:t>: </a:t>
            </a:r>
            <a:endParaRPr lang="fr-FR" altLang="fr-FR" u="sng" dirty="0">
              <a:latin typeface="Myriad Pro" panose="020B0503030403020204" pitchFamily="34" charset="0"/>
            </a:endParaRPr>
          </a:p>
          <a:p>
            <a:r>
              <a:rPr lang="fr-FR" altLang="fr-FR" b="1" dirty="0" err="1">
                <a:latin typeface="Myriad Pro" panose="020B0503030403020204" pitchFamily="34" charset="0"/>
              </a:rPr>
              <a:t>Energy</a:t>
            </a:r>
            <a:r>
              <a:rPr lang="fr-FR" altLang="fr-FR" b="1" dirty="0">
                <a:latin typeface="Myriad Pro" panose="020B0503030403020204" pitchFamily="34" charset="0"/>
              </a:rPr>
              <a:t> </a:t>
            </a:r>
            <a:r>
              <a:rPr lang="fr-FR" altLang="fr-FR" b="1" dirty="0" smtClean="0">
                <a:latin typeface="Myriad Pro" panose="020B0503030403020204" pitchFamily="34" charset="0"/>
              </a:rPr>
              <a:t>: </a:t>
            </a:r>
            <a:r>
              <a:rPr lang="fr-FR" altLang="fr-FR" dirty="0" smtClean="0">
                <a:latin typeface="Myriad Pro" panose="020B0503030403020204" pitchFamily="34" charset="0"/>
              </a:rPr>
              <a:t>DE = 9.4 to 9,8 to 10.2</a:t>
            </a:r>
            <a:r>
              <a:rPr lang="fr-FR" altLang="fr-FR" dirty="0">
                <a:latin typeface="Myriad Pro" panose="020B0503030403020204" pitchFamily="34" charset="0"/>
              </a:rPr>
              <a:t> MJ ED/kg</a:t>
            </a:r>
          </a:p>
          <a:p>
            <a:r>
              <a:rPr lang="fr-FR" altLang="fr-FR" b="1" dirty="0" err="1" smtClean="0">
                <a:latin typeface="Myriad Pro" panose="020B0503030403020204" pitchFamily="34" charset="0"/>
              </a:rPr>
              <a:t>Protein</a:t>
            </a:r>
            <a:r>
              <a:rPr lang="fr-FR" altLang="fr-FR" b="1" dirty="0" smtClean="0">
                <a:latin typeface="Myriad Pro" panose="020B0503030403020204" pitchFamily="34" charset="0"/>
              </a:rPr>
              <a:t> </a:t>
            </a:r>
            <a:r>
              <a:rPr lang="fr-FR" altLang="fr-FR" b="1" dirty="0">
                <a:latin typeface="Myriad Pro" panose="020B0503030403020204" pitchFamily="34" charset="0"/>
              </a:rPr>
              <a:t>: </a:t>
            </a:r>
            <a:r>
              <a:rPr lang="fr-FR" altLang="fr-FR" dirty="0" smtClean="0">
                <a:latin typeface="Myriad Pro" panose="020B0503030403020204" pitchFamily="34" charset="0"/>
              </a:rPr>
              <a:t>DP =11.0 </a:t>
            </a:r>
            <a:r>
              <a:rPr lang="fr-FR" altLang="fr-FR" dirty="0">
                <a:latin typeface="Myriad Pro" panose="020B0503030403020204" pitchFamily="34" charset="0"/>
              </a:rPr>
              <a:t>to </a:t>
            </a:r>
            <a:r>
              <a:rPr lang="fr-FR" altLang="fr-FR" dirty="0" smtClean="0">
                <a:latin typeface="Myriad Pro" panose="020B0503030403020204" pitchFamily="34" charset="0"/>
              </a:rPr>
              <a:t>12.0 g/kg</a:t>
            </a:r>
            <a:endParaRPr lang="fr-FR" altLang="fr-FR" b="1" dirty="0">
              <a:latin typeface="Myriad Pro" panose="020B0503030403020204" pitchFamily="34" charset="0"/>
            </a:endParaRPr>
          </a:p>
          <a:p>
            <a:r>
              <a:rPr lang="fr-FR" altLang="fr-FR" dirty="0" err="1">
                <a:latin typeface="Myriad Pro" panose="020B0503030403020204" pitchFamily="34" charset="0"/>
              </a:rPr>
              <a:t>with</a:t>
            </a:r>
            <a:r>
              <a:rPr lang="fr-FR" altLang="fr-FR" dirty="0">
                <a:latin typeface="Myriad Pro" panose="020B0503030403020204" pitchFamily="34" charset="0"/>
              </a:rPr>
              <a:t> Lysine (&gt;</a:t>
            </a:r>
            <a:r>
              <a:rPr lang="fr-FR" altLang="fr-FR" dirty="0" smtClean="0">
                <a:latin typeface="Myriad Pro" panose="020B0503030403020204" pitchFamily="34" charset="0"/>
              </a:rPr>
              <a:t>0.6%) </a:t>
            </a:r>
            <a:r>
              <a:rPr lang="fr-FR" altLang="fr-FR" dirty="0">
                <a:latin typeface="Myriad Pro" panose="020B0503030403020204" pitchFamily="34" charset="0"/>
              </a:rPr>
              <a:t>and SAA (&gt;</a:t>
            </a:r>
            <a:r>
              <a:rPr lang="fr-FR" altLang="fr-FR" dirty="0" smtClean="0">
                <a:latin typeface="Myriad Pro" panose="020B0503030403020204" pitchFamily="34" charset="0"/>
              </a:rPr>
              <a:t>0.5%)</a:t>
            </a:r>
            <a:endParaRPr lang="fr-FR" altLang="fr-FR" dirty="0">
              <a:latin typeface="Myriad Pro" panose="020B0503030403020204" pitchFamily="34" charset="0"/>
            </a:endParaRPr>
          </a:p>
          <a:p>
            <a:endParaRPr lang="fr-FR" altLang="fr-FR" b="1" dirty="0">
              <a:latin typeface="Myriad Pro" panose="020B0503030403020204" pitchFamily="34" charset="0"/>
            </a:endParaRPr>
          </a:p>
          <a:p>
            <a:r>
              <a:rPr lang="fr-FR" altLang="fr-FR" b="1" dirty="0">
                <a:latin typeface="Myriad Pro" panose="020B0503030403020204" pitchFamily="34" charset="0"/>
              </a:rPr>
              <a:t>DP/DE </a:t>
            </a:r>
            <a:r>
              <a:rPr lang="fr-FR" altLang="fr-FR" b="1" dirty="0" smtClean="0">
                <a:latin typeface="Myriad Pro" panose="020B0503030403020204" pitchFamily="34" charset="0"/>
              </a:rPr>
              <a:t>range:</a:t>
            </a:r>
            <a:r>
              <a:rPr lang="fr-FR" altLang="fr-FR" dirty="0" smtClean="0">
                <a:latin typeface="Myriad Pro" panose="020B0503030403020204" pitchFamily="34" charset="0"/>
              </a:rPr>
              <a:t> 11.6 -12.2</a:t>
            </a:r>
            <a:r>
              <a:rPr lang="fr-FR" altLang="fr-FR" dirty="0">
                <a:latin typeface="Myriad Pro" panose="020B0503030403020204" pitchFamily="34" charset="0"/>
              </a:rPr>
              <a:t> g DP/MJ DE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9.8–11.3 </a:t>
            </a:r>
            <a:r>
              <a:rPr lang="fr-FR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g DP / MJ DE for </a:t>
            </a:r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end </a:t>
            </a:r>
            <a:r>
              <a:rPr lang="fr-FR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Myriad Pro" panose="020B0503030403020204" pitchFamily="34" charset="0"/>
              </a:rPr>
              <a:t>fattening</a:t>
            </a:r>
            <a:endParaRPr lang="fr-FR" dirty="0">
              <a:effectLst>
                <a:outerShdw blurRad="38100" dist="38100" dir="2700000" algn="tl">
                  <a:srgbClr val="C0C0C0"/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338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724273" y="321647"/>
            <a:ext cx="4810253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dirty="0" err="1" smtClean="0">
                <a:latin typeface="Myriad Pro" panose="020B0503030403020204" pitchFamily="34" charset="0"/>
              </a:rPr>
              <a:t>Lipids</a:t>
            </a:r>
            <a:r>
              <a:rPr lang="fr-FR" altLang="fr-FR" sz="2000" b="1" dirty="0" smtClean="0">
                <a:latin typeface="Myriad Pro" panose="020B0503030403020204" pitchFamily="34" charset="0"/>
              </a:rPr>
              <a:t> recommandations : </a:t>
            </a:r>
            <a:r>
              <a:rPr lang="en-GB" sz="2000" dirty="0">
                <a:latin typeface="Myriad Pro" panose="020B0503030403020204" pitchFamily="34" charset="0"/>
              </a:rPr>
              <a:t>2.5 to 3% lipids</a:t>
            </a:r>
            <a:endParaRPr lang="fr-FR" altLang="fr-FR" sz="2000" dirty="0">
              <a:latin typeface="Myriad Pro" panose="020B0503030403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9285" y="1230103"/>
            <a:ext cx="8133347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Myriad Pro" panose="020B0503030403020204" pitchFamily="34" charset="0"/>
              </a:rPr>
              <a:t>Covered "naturally" by the ingredients of the diet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Myriad Pro" panose="020B0503030403020204" pitchFamily="34" charset="0"/>
              </a:rPr>
              <a:t>Not </a:t>
            </a:r>
            <a:r>
              <a:rPr lang="en-GB" sz="1600" dirty="0">
                <a:latin typeface="Myriad Pro" panose="020B0503030403020204" pitchFamily="34" charset="0"/>
              </a:rPr>
              <a:t>necessary to </a:t>
            </a:r>
            <a:r>
              <a:rPr lang="en-GB" sz="1600" dirty="0" smtClean="0">
                <a:latin typeface="Myriad Pro" panose="020B0503030403020204" pitchFamily="34" charset="0"/>
              </a:rPr>
              <a:t>add fat </a:t>
            </a:r>
            <a:r>
              <a:rPr lang="en-GB" sz="1600" dirty="0">
                <a:latin typeface="Myriad Pro" panose="020B0503030403020204" pitchFamily="34" charset="0"/>
              </a:rPr>
              <a:t>to </a:t>
            </a:r>
            <a:r>
              <a:rPr lang="en-GB" sz="1600" dirty="0" smtClean="0">
                <a:latin typeface="Myriad Pro" panose="020B0503030403020204" pitchFamily="34" charset="0"/>
              </a:rPr>
              <a:t>fattening rabbit feed (because intake regulation)</a:t>
            </a:r>
          </a:p>
          <a:p>
            <a:pPr>
              <a:lnSpc>
                <a:spcPct val="150000"/>
              </a:lnSpc>
            </a:pPr>
            <a:r>
              <a:rPr lang="en-GB" sz="1600" b="1" u="sng" dirty="0" smtClean="0">
                <a:latin typeface="Myriad Pro" panose="020B0503030403020204" pitchFamily="34" charset="0"/>
              </a:rPr>
              <a:t>May be necessary for breeding doe except to enrich the DE content , for instance under hot environment</a:t>
            </a:r>
          </a:p>
          <a:p>
            <a:pPr>
              <a:lnSpc>
                <a:spcPct val="150000"/>
              </a:lnSpc>
            </a:pPr>
            <a:r>
              <a:rPr lang="en-GB" sz="1600" b="1" dirty="0" smtClean="0">
                <a:latin typeface="Myriad Pro" panose="020B0503030403020204" pitchFamily="34" charset="0"/>
              </a:rPr>
              <a:t>Ingredients</a:t>
            </a:r>
            <a:r>
              <a:rPr lang="en-GB" sz="1600" dirty="0" smtClean="0">
                <a:latin typeface="Myriad Pro" panose="020B0503030403020204" pitchFamily="34" charset="0"/>
              </a:rPr>
              <a:t>: rice brans (</a:t>
            </a:r>
            <a:r>
              <a:rPr lang="en-GB" sz="1600" dirty="0">
                <a:latin typeface="Myriad Pro" panose="020B0503030403020204" pitchFamily="34" charset="0"/>
              </a:rPr>
              <a:t>3 to 16% </a:t>
            </a:r>
            <a:r>
              <a:rPr lang="en-GB" sz="1600" dirty="0" smtClean="0">
                <a:latin typeface="Myriad Pro" panose="020B0503030403020204" pitchFamily="34" charset="0"/>
              </a:rPr>
              <a:t>whether de-oiled </a:t>
            </a:r>
            <a:r>
              <a:rPr lang="en-GB" sz="1600" dirty="0">
                <a:latin typeface="Myriad Pro" panose="020B0503030403020204" pitchFamily="34" charset="0"/>
              </a:rPr>
              <a:t>or not) or </a:t>
            </a:r>
            <a:r>
              <a:rPr lang="en-GB" sz="1600" dirty="0" smtClean="0">
                <a:latin typeface="Myriad Pro" panose="020B0503030403020204" pitchFamily="34" charset="0"/>
              </a:rPr>
              <a:t>meal </a:t>
            </a:r>
            <a:r>
              <a:rPr lang="en-GB" sz="1600" dirty="0">
                <a:latin typeface="Myriad Pro" panose="020B0503030403020204" pitchFamily="34" charset="0"/>
              </a:rPr>
              <a:t>obtained by simple pressure </a:t>
            </a:r>
            <a:r>
              <a:rPr lang="en-GB" sz="1600" dirty="0" smtClean="0">
                <a:latin typeface="Myriad Pro" panose="020B0503030403020204" pitchFamily="34" charset="0"/>
              </a:rPr>
              <a:t>: 8 </a:t>
            </a:r>
            <a:r>
              <a:rPr lang="en-GB" sz="1600" dirty="0">
                <a:latin typeface="Myriad Pro" panose="020B0503030403020204" pitchFamily="34" charset="0"/>
              </a:rPr>
              <a:t>to 9% lipids in coconut or palm kernel </a:t>
            </a:r>
            <a:r>
              <a:rPr lang="en-GB" sz="1600" dirty="0" smtClean="0">
                <a:latin typeface="Myriad Pro" panose="020B0503030403020204" pitchFamily="34" charset="0"/>
              </a:rPr>
              <a:t>meal (cake)</a:t>
            </a:r>
            <a:endParaRPr lang="en-GB" sz="1600" dirty="0">
              <a:latin typeface="Myriad Pro" panose="020B0503030403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84" y="4910078"/>
            <a:ext cx="2438400" cy="16668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90926" y="6519446"/>
            <a:ext cx="127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Myriad Pro" panose="020B0503030403020204" pitchFamily="34" charset="0"/>
              </a:rPr>
              <a:t>Coprah </a:t>
            </a:r>
            <a:r>
              <a:rPr lang="fr-FR" sz="1600" dirty="0" err="1" smtClean="0">
                <a:latin typeface="Myriad Pro" panose="020B0503030403020204" pitchFamily="34" charset="0"/>
              </a:rPr>
              <a:t>meal</a:t>
            </a:r>
            <a:endParaRPr lang="en-GB" sz="1600" dirty="0">
              <a:latin typeface="Myriad Pro" panose="020B0503030403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4308975"/>
            <a:ext cx="3195773" cy="213218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227674" y="3984687"/>
            <a:ext cx="1646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Myriad Pro" panose="020B0503030403020204" pitchFamily="34" charset="0"/>
              </a:rPr>
              <a:t>Palm </a:t>
            </a:r>
            <a:r>
              <a:rPr lang="fr-FR" sz="1600" dirty="0" err="1" smtClean="0">
                <a:latin typeface="Myriad Pro" panose="020B0503030403020204" pitchFamily="34" charset="0"/>
              </a:rPr>
              <a:t>kernel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meal</a:t>
            </a:r>
            <a:endParaRPr lang="en-GB" sz="1600" dirty="0">
              <a:latin typeface="Myriad Pro" panose="020B0503030403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191" y="4769502"/>
            <a:ext cx="2153634" cy="13471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833" y="4046773"/>
            <a:ext cx="1936830" cy="13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224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4900613" y="3902075"/>
            <a:ext cx="30305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400">
                <a:solidFill>
                  <a:srgbClr val="FFFFCC"/>
                </a:solidFill>
              </a:rPr>
              <a:t>Engraissement excessif</a:t>
            </a:r>
          </a:p>
          <a:p>
            <a:pPr algn="ctr"/>
            <a:r>
              <a:rPr lang="fr-FR" altLang="en-US" sz="2400">
                <a:solidFill>
                  <a:srgbClr val="FFFFCC"/>
                </a:solidFill>
              </a:rPr>
              <a:t>Infertilité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38915" y="54576"/>
            <a:ext cx="3880941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b="1" dirty="0" smtClean="0">
                <a:latin typeface="Myriad Pro" panose="020B0503030403020204" pitchFamily="34" charset="0"/>
              </a:rPr>
              <a:t>Fibre recommandations</a:t>
            </a:r>
            <a:endParaRPr lang="fr-FR" altLang="fr-FR" sz="2400" dirty="0">
              <a:latin typeface="Myriad Pro" panose="020B0503030403020204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138915" y="576020"/>
            <a:ext cx="6486329" cy="1323439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u="sng" dirty="0" smtClean="0">
                <a:latin typeface="Myriad Pro" panose="020B0503030403020204" pitchFamily="34" charset="0"/>
              </a:rPr>
              <a:t>For the </a:t>
            </a:r>
            <a:r>
              <a:rPr lang="fr-FR" altLang="fr-FR" sz="2000" u="sng" dirty="0" err="1" smtClean="0">
                <a:latin typeface="Myriad Pro" panose="020B0503030403020204" pitchFamily="34" charset="0"/>
              </a:rPr>
              <a:t>breeding</a:t>
            </a:r>
            <a:r>
              <a:rPr lang="fr-FR" altLang="fr-FR" sz="2000" u="sng" dirty="0" smtClean="0">
                <a:latin typeface="Myriad Pro" panose="020B0503030403020204" pitchFamily="34" charset="0"/>
              </a:rPr>
              <a:t> </a:t>
            </a:r>
            <a:r>
              <a:rPr lang="fr-FR" altLang="fr-FR" sz="2000" u="sng" dirty="0" err="1" smtClean="0">
                <a:latin typeface="Myriad Pro" panose="020B0503030403020204" pitchFamily="34" charset="0"/>
              </a:rPr>
              <a:t>doe</a:t>
            </a:r>
            <a:r>
              <a:rPr lang="fr-FR" altLang="fr-FR" sz="2000" dirty="0" smtClean="0">
                <a:latin typeface="Myriad Pro" panose="020B0503030403020204" pitchFamily="34" charset="0"/>
              </a:rPr>
              <a:t> : </a:t>
            </a:r>
            <a:r>
              <a:rPr lang="fr-FR" altLang="fr-FR" sz="2000" b="1" dirty="0" smtClean="0">
                <a:latin typeface="Myriad Pro" panose="020B0503030403020204" pitchFamily="34" charset="0"/>
              </a:rPr>
              <a:t>ADF &gt; 15%</a:t>
            </a:r>
          </a:p>
          <a:p>
            <a:pPr>
              <a:spcBef>
                <a:spcPct val="50000"/>
              </a:spcBef>
            </a:pPr>
            <a:r>
              <a:rPr lang="fr-FR" altLang="en-US" sz="2000" b="1" dirty="0" err="1" smtClean="0">
                <a:latin typeface="Myriad Pro" panose="020B0503030403020204" pitchFamily="34" charset="0"/>
              </a:rPr>
              <a:t>Carency</a:t>
            </a:r>
            <a:r>
              <a:rPr lang="fr-FR" altLang="en-US" sz="2000" b="1" dirty="0" smtClean="0">
                <a:latin typeface="Myriad Pro" panose="020B0503030403020204" pitchFamily="34" charset="0"/>
              </a:rPr>
              <a:t>  </a:t>
            </a:r>
            <a:r>
              <a:rPr lang="fr-FR" altLang="en-US" sz="2000" dirty="0">
                <a:latin typeface="Myriad Pro" panose="020B0503030403020204" pitchFamily="34" charset="0"/>
              </a:rPr>
              <a:t>: </a:t>
            </a:r>
            <a:r>
              <a:rPr lang="fr-FR" altLang="en-US" sz="2000" dirty="0" err="1">
                <a:latin typeface="Myriad Pro" panose="020B0503030403020204" pitchFamily="34" charset="0"/>
              </a:rPr>
              <a:t>higher</a:t>
            </a:r>
            <a:r>
              <a:rPr lang="fr-FR" altLang="en-US" sz="2000" dirty="0">
                <a:latin typeface="Myriad Pro" panose="020B0503030403020204" pitchFamily="34" charset="0"/>
              </a:rPr>
              <a:t> </a:t>
            </a:r>
            <a:r>
              <a:rPr lang="fr-FR" altLang="en-US" sz="2000" dirty="0" err="1">
                <a:latin typeface="Myriad Pro" panose="020B0503030403020204" pitchFamily="34" charset="0"/>
              </a:rPr>
              <a:t>risk</a:t>
            </a:r>
            <a:r>
              <a:rPr lang="fr-FR" altLang="en-US" sz="2000" dirty="0">
                <a:latin typeface="Myriad Pro" panose="020B0503030403020204" pitchFamily="34" charset="0"/>
              </a:rPr>
              <a:t> of digestive </a:t>
            </a:r>
            <a:r>
              <a:rPr lang="fr-FR" altLang="en-US" sz="2000" dirty="0" smtClean="0">
                <a:latin typeface="Myriad Pro" panose="020B0503030403020204" pitchFamily="34" charset="0"/>
              </a:rPr>
              <a:t>troubles</a:t>
            </a:r>
          </a:p>
          <a:p>
            <a:pPr>
              <a:spcBef>
                <a:spcPct val="50000"/>
              </a:spcBef>
            </a:pPr>
            <a:r>
              <a:rPr lang="fr-FR" altLang="en-US" sz="2000" b="1" dirty="0" err="1">
                <a:latin typeface="Myriad Pro" panose="020B0503030403020204" pitchFamily="34" charset="0"/>
              </a:rPr>
              <a:t>Excess</a:t>
            </a:r>
            <a:r>
              <a:rPr lang="fr-FR" altLang="en-US" sz="2000" b="1" dirty="0">
                <a:latin typeface="Myriad Pro" panose="020B0503030403020204" pitchFamily="34" charset="0"/>
              </a:rPr>
              <a:t> </a:t>
            </a:r>
            <a:r>
              <a:rPr lang="fr-FR" altLang="en-US" sz="2000" dirty="0" smtClean="0">
                <a:latin typeface="Myriad Pro" panose="020B0503030403020204" pitchFamily="34" charset="0"/>
              </a:rPr>
              <a:t>=&gt; </a:t>
            </a:r>
            <a:r>
              <a:rPr lang="fr-FR" altLang="en-US" sz="2000" dirty="0" err="1">
                <a:latin typeface="Myriad Pro" panose="020B0503030403020204" pitchFamily="34" charset="0"/>
              </a:rPr>
              <a:t>lower</a:t>
            </a:r>
            <a:r>
              <a:rPr lang="fr-FR" altLang="en-US" sz="2000" dirty="0">
                <a:latin typeface="Myriad Pro" panose="020B0503030403020204" pitchFamily="34" charset="0"/>
              </a:rPr>
              <a:t> DE content in </a:t>
            </a:r>
            <a:r>
              <a:rPr lang="fr-FR" altLang="en-US" sz="2000" dirty="0" err="1">
                <a:latin typeface="Myriad Pro" panose="020B0503030403020204" pitchFamily="34" charset="0"/>
              </a:rPr>
              <a:t>feed</a:t>
            </a:r>
            <a:r>
              <a:rPr lang="fr-FR" altLang="en-US" sz="2000" dirty="0">
                <a:latin typeface="Myriad Pro" panose="020B0503030403020204" pitchFamily="34" charset="0"/>
              </a:rPr>
              <a:t> =&gt; </a:t>
            </a:r>
            <a:r>
              <a:rPr lang="fr-FR" altLang="en-US" sz="2000" dirty="0" err="1">
                <a:latin typeface="Myriad Pro" panose="020B0503030403020204" pitchFamily="34" charset="0"/>
              </a:rPr>
              <a:t>lower</a:t>
            </a:r>
            <a:r>
              <a:rPr lang="fr-FR" altLang="en-US" sz="2000" dirty="0">
                <a:latin typeface="Myriad Pro" panose="020B0503030403020204" pitchFamily="34" charset="0"/>
              </a:rPr>
              <a:t> </a:t>
            </a:r>
            <a:r>
              <a:rPr lang="fr-FR" altLang="en-US" sz="2000" dirty="0" smtClean="0">
                <a:latin typeface="Myriad Pro" panose="020B0503030403020204" pitchFamily="34" charset="0"/>
              </a:rPr>
              <a:t>performances</a:t>
            </a:r>
            <a:endParaRPr lang="fr-FR" altLang="fr-FR" sz="2000" dirty="0">
              <a:latin typeface="Myriad Pro" panose="020B0503030403020204" pitchFamily="34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38915" y="2601050"/>
            <a:ext cx="3518685" cy="2708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u="sng" dirty="0" smtClean="0">
                <a:latin typeface="Myriad Pro" panose="020B0503030403020204" pitchFamily="34" charset="0"/>
              </a:rPr>
              <a:t>For the </a:t>
            </a:r>
            <a:r>
              <a:rPr lang="fr-FR" altLang="fr-FR" sz="2000" b="1" u="sng" dirty="0" err="1" smtClean="0">
                <a:latin typeface="Myriad Pro" panose="020B0503030403020204" pitchFamily="34" charset="0"/>
              </a:rPr>
              <a:t>fatteners</a:t>
            </a:r>
            <a:r>
              <a:rPr lang="fr-FR" alt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altLang="fr-FR" sz="2000" dirty="0" smtClean="0">
                <a:latin typeface="Myriad Pro" panose="020B0503030403020204" pitchFamily="34" charset="0"/>
              </a:rPr>
              <a:t>: </a:t>
            </a:r>
            <a:br>
              <a:rPr lang="fr-FR" altLang="fr-FR" sz="2000" dirty="0" smtClean="0">
                <a:latin typeface="Myriad Pro" panose="020B0503030403020204" pitchFamily="34" charset="0"/>
              </a:rPr>
            </a:br>
            <a:r>
              <a:rPr lang="fr-FR" altLang="fr-FR" sz="2000" b="1" dirty="0" smtClean="0">
                <a:latin typeface="Myriad Pro" panose="020B0503030403020204" pitchFamily="34" charset="0"/>
              </a:rPr>
              <a:t>ADF &gt; 18% </a:t>
            </a:r>
            <a:r>
              <a:rPr lang="fr-FR" altLang="fr-FR" sz="2000" b="1" dirty="0" err="1" smtClean="0">
                <a:latin typeface="Myriad Pro" panose="020B0503030403020204" pitchFamily="34" charset="0"/>
              </a:rPr>
              <a:t>after</a:t>
            </a:r>
            <a:r>
              <a:rPr lang="fr-FR" altLang="fr-FR" sz="2000" b="1" dirty="0" smtClean="0">
                <a:latin typeface="Myriad Pro" panose="020B0503030403020204" pitchFamily="34" charset="0"/>
              </a:rPr>
              <a:t> </a:t>
            </a:r>
            <a:r>
              <a:rPr lang="fr-FR" altLang="fr-FR" sz="2000" b="1" dirty="0" err="1" smtClean="0">
                <a:latin typeface="Myriad Pro" panose="020B0503030403020204" pitchFamily="34" charset="0"/>
              </a:rPr>
              <a:t>weaning</a:t>
            </a:r>
            <a:endParaRPr lang="fr-FR" altLang="fr-FR" sz="2000" b="1" dirty="0" smtClean="0">
              <a:latin typeface="Myriad Pro" panose="020B0503030403020204" pitchFamily="34" charset="0"/>
            </a:endParaRPr>
          </a:p>
          <a:p>
            <a:pPr>
              <a:spcBef>
                <a:spcPct val="50000"/>
              </a:spcBef>
            </a:pPr>
            <a:r>
              <a:rPr lang="fr-FR" altLang="fr-FR" sz="2000" b="1" dirty="0" smtClean="0">
                <a:latin typeface="Myriad Pro" panose="020B0503030403020204" pitchFamily="34" charset="0"/>
              </a:rPr>
              <a:t>+  </a:t>
            </a:r>
            <a:r>
              <a:rPr lang="fr-FR" altLang="fr-FR" sz="2000" b="1" u="sng" dirty="0" smtClean="0">
                <a:latin typeface="Myriad Pro" panose="020B0503030403020204" pitchFamily="34" charset="0"/>
              </a:rPr>
              <a:t>&gt;5% </a:t>
            </a:r>
            <a:r>
              <a:rPr lang="fr-FR" altLang="fr-FR" sz="2000" b="1" u="sng" dirty="0" err="1" smtClean="0">
                <a:latin typeface="Myriad Pro" panose="020B0503030403020204" pitchFamily="34" charset="0"/>
              </a:rPr>
              <a:t>Lignins</a:t>
            </a:r>
            <a:endParaRPr lang="fr-FR" altLang="fr-FR" sz="2000" b="1" u="sng" dirty="0" smtClean="0">
              <a:latin typeface="Myriad Pro" panose="020B0503030403020204" pitchFamily="34" charset="0"/>
            </a:endParaRPr>
          </a:p>
          <a:p>
            <a:pPr>
              <a:spcBef>
                <a:spcPct val="50000"/>
              </a:spcBef>
            </a:pPr>
            <a:r>
              <a:rPr lang="fr-FR" altLang="en-US" sz="2000" b="1" dirty="0" err="1">
                <a:latin typeface="Myriad Pro" panose="020B0503030403020204" pitchFamily="34" charset="0"/>
              </a:rPr>
              <a:t>Carency</a:t>
            </a:r>
            <a:r>
              <a:rPr lang="fr-FR" altLang="en-US" sz="2000" b="1" dirty="0">
                <a:latin typeface="Myriad Pro" panose="020B0503030403020204" pitchFamily="34" charset="0"/>
              </a:rPr>
              <a:t>  </a:t>
            </a:r>
            <a:r>
              <a:rPr lang="fr-FR" altLang="en-US" sz="2000" dirty="0">
                <a:latin typeface="Myriad Pro" panose="020B0503030403020204" pitchFamily="34" charset="0"/>
              </a:rPr>
              <a:t>: </a:t>
            </a:r>
            <a:r>
              <a:rPr lang="fr-FR" altLang="en-US" sz="2000" dirty="0" err="1">
                <a:latin typeface="Myriad Pro" panose="020B0503030403020204" pitchFamily="34" charset="0"/>
              </a:rPr>
              <a:t>higher</a:t>
            </a:r>
            <a:r>
              <a:rPr lang="fr-FR" altLang="en-US" sz="2000" dirty="0">
                <a:latin typeface="Myriad Pro" panose="020B0503030403020204" pitchFamily="34" charset="0"/>
              </a:rPr>
              <a:t> </a:t>
            </a:r>
            <a:r>
              <a:rPr lang="fr-FR" altLang="en-US" sz="2000" dirty="0" err="1">
                <a:latin typeface="Myriad Pro" panose="020B0503030403020204" pitchFamily="34" charset="0"/>
              </a:rPr>
              <a:t>risk</a:t>
            </a:r>
            <a:r>
              <a:rPr lang="fr-FR" altLang="en-US" sz="2000" dirty="0">
                <a:latin typeface="Myriad Pro" panose="020B0503030403020204" pitchFamily="34" charset="0"/>
              </a:rPr>
              <a:t> of digestive </a:t>
            </a:r>
            <a:r>
              <a:rPr lang="fr-FR" altLang="en-US" sz="2000" dirty="0" smtClean="0">
                <a:latin typeface="Myriad Pro" panose="020B0503030403020204" pitchFamily="34" charset="0"/>
              </a:rPr>
              <a:t>troubles</a:t>
            </a:r>
          </a:p>
          <a:p>
            <a:pPr>
              <a:spcBef>
                <a:spcPct val="50000"/>
              </a:spcBef>
            </a:pPr>
            <a:r>
              <a:rPr lang="fr-FR" altLang="en-US" sz="2000" b="1" dirty="0" err="1">
                <a:latin typeface="Myriad Pro" panose="020B0503030403020204" pitchFamily="34" charset="0"/>
              </a:rPr>
              <a:t>Excess</a:t>
            </a:r>
            <a:r>
              <a:rPr lang="fr-FR" altLang="en-US" sz="2000" b="1" dirty="0">
                <a:latin typeface="Myriad Pro" panose="020B0503030403020204" pitchFamily="34" charset="0"/>
              </a:rPr>
              <a:t> </a:t>
            </a:r>
            <a:r>
              <a:rPr lang="fr-FR" altLang="en-US" sz="2000" dirty="0" smtClean="0">
                <a:latin typeface="Myriad Pro" panose="020B0503030403020204" pitchFamily="34" charset="0"/>
              </a:rPr>
              <a:t>=&gt; </a:t>
            </a:r>
            <a:r>
              <a:rPr lang="fr-FR" altLang="en-US" sz="2000" dirty="0" err="1">
                <a:latin typeface="Myriad Pro" panose="020B0503030403020204" pitchFamily="34" charset="0"/>
              </a:rPr>
              <a:t>lower</a:t>
            </a:r>
            <a:r>
              <a:rPr lang="fr-FR" altLang="en-US" sz="2000" dirty="0">
                <a:latin typeface="Myriad Pro" panose="020B0503030403020204" pitchFamily="34" charset="0"/>
              </a:rPr>
              <a:t> DE content in </a:t>
            </a:r>
            <a:r>
              <a:rPr lang="fr-FR" altLang="en-US" sz="2000" dirty="0" err="1">
                <a:latin typeface="Myriad Pro" panose="020B0503030403020204" pitchFamily="34" charset="0"/>
              </a:rPr>
              <a:t>feed</a:t>
            </a:r>
            <a:r>
              <a:rPr lang="fr-FR" altLang="en-US" sz="2000" dirty="0">
                <a:latin typeface="Myriad Pro" panose="020B0503030403020204" pitchFamily="34" charset="0"/>
              </a:rPr>
              <a:t> =&gt; </a:t>
            </a:r>
            <a:r>
              <a:rPr lang="fr-FR" altLang="en-US" sz="2000" dirty="0" err="1">
                <a:latin typeface="Myriad Pro" panose="020B0503030403020204" pitchFamily="34" charset="0"/>
              </a:rPr>
              <a:t>lower</a:t>
            </a:r>
            <a:r>
              <a:rPr lang="fr-FR" altLang="en-US" sz="2000" dirty="0">
                <a:latin typeface="Myriad Pro" panose="020B0503030403020204" pitchFamily="34" charset="0"/>
              </a:rPr>
              <a:t> </a:t>
            </a:r>
            <a:r>
              <a:rPr lang="fr-FR" altLang="en-US" sz="2000" dirty="0" smtClean="0">
                <a:latin typeface="Myriad Pro" panose="020B0503030403020204" pitchFamily="34" charset="0"/>
              </a:rPr>
              <a:t>performances</a:t>
            </a:r>
            <a:endParaRPr lang="fr-FR" altLang="fr-FR" sz="2000" dirty="0">
              <a:latin typeface="Myriad Pro" panose="020B0503030403020204" pitchFamily="34" charset="0"/>
            </a:endParaRPr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1169235017"/>
              </p:ext>
            </p:extLst>
          </p:nvPr>
        </p:nvGraphicFramePr>
        <p:xfrm>
          <a:off x="3577389" y="2010827"/>
          <a:ext cx="5462337" cy="4266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605395" y="5162135"/>
            <a:ext cx="373326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Myriad Pro" panose="020B0503030403020204" pitchFamily="34" charset="0"/>
              </a:rPr>
              <a:t>Meta-</a:t>
            </a:r>
            <a:r>
              <a:rPr lang="fr-FR" sz="1600" dirty="0" err="1" smtClean="0">
                <a:latin typeface="Myriad Pro" panose="020B0503030403020204" pitchFamily="34" charset="0"/>
              </a:rPr>
              <a:t>analysis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r>
              <a:rPr lang="fr-FR" sz="1600" dirty="0" err="1" smtClean="0">
                <a:latin typeface="Myriad Pro" panose="020B0503030403020204" pitchFamily="34" charset="0"/>
              </a:rPr>
              <a:t>from</a:t>
            </a:r>
            <a:r>
              <a:rPr lang="fr-FR" sz="1600" dirty="0" smtClean="0">
                <a:latin typeface="Myriad Pro" panose="020B0503030403020204" pitchFamily="34" charset="0"/>
              </a:rPr>
              <a:t> 7 </a:t>
            </a:r>
            <a:r>
              <a:rPr lang="fr-FR" sz="1600" dirty="0" err="1" smtClean="0">
                <a:latin typeface="Myriad Pro" panose="020B0503030403020204" pitchFamily="34" charset="0"/>
              </a:rPr>
              <a:t>studies</a:t>
            </a:r>
            <a:r>
              <a:rPr lang="fr-FR" sz="1600" dirty="0" smtClean="0">
                <a:latin typeface="Myriad Pro" panose="020B0503030403020204" pitchFamily="34" charset="0"/>
              </a:rPr>
              <a:t> and 22 </a:t>
            </a:r>
            <a:r>
              <a:rPr lang="fr-FR" sz="1600" dirty="0" err="1" smtClean="0">
                <a:latin typeface="Myriad Pro" panose="020B0503030403020204" pitchFamily="34" charset="0"/>
              </a:rPr>
              <a:t>diets</a:t>
            </a:r>
            <a:r>
              <a:rPr lang="fr-FR" sz="1600" dirty="0" smtClean="0">
                <a:latin typeface="Myriad Pro" panose="020B0503030403020204" pitchFamily="34" charset="0"/>
              </a:rPr>
              <a:t> </a:t>
            </a:r>
            <a:endParaRPr lang="en-GB" sz="1600" dirty="0">
              <a:latin typeface="Myriad Pro" panose="020B0503030403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499" y="6211669"/>
            <a:ext cx="69837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Myriad Pro" panose="020B0503030403020204" pitchFamily="34" charset="0"/>
              </a:rPr>
              <a:t>For </a:t>
            </a:r>
            <a:r>
              <a:rPr lang="fr-FR" b="1" dirty="0" err="1" smtClean="0">
                <a:latin typeface="Myriad Pro" panose="020B0503030403020204" pitchFamily="34" charset="0"/>
              </a:rPr>
              <a:t>moderate</a:t>
            </a:r>
            <a:r>
              <a:rPr lang="fr-FR" b="1" dirty="0" smtClean="0">
                <a:latin typeface="Myriad Pro" panose="020B0503030403020204" pitchFamily="34" charset="0"/>
              </a:rPr>
              <a:t> or </a:t>
            </a:r>
            <a:r>
              <a:rPr lang="fr-FR" b="1" dirty="0" err="1" smtClean="0">
                <a:latin typeface="Myriad Pro" panose="020B0503030403020204" pitchFamily="34" charset="0"/>
              </a:rPr>
              <a:t>low</a:t>
            </a:r>
            <a:r>
              <a:rPr lang="fr-FR" b="1" dirty="0" smtClean="0">
                <a:latin typeface="Myriad Pro" panose="020B0503030403020204" pitchFamily="34" charset="0"/>
              </a:rPr>
              <a:t> production </a:t>
            </a:r>
            <a:r>
              <a:rPr lang="fr-FR" b="1" dirty="0" err="1" smtClean="0">
                <a:latin typeface="Myriad Pro" panose="020B0503030403020204" pitchFamily="34" charset="0"/>
              </a:rPr>
              <a:t>level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r>
              <a:rPr lang="fr-FR" b="1" dirty="0" err="1" smtClean="0">
                <a:latin typeface="Myriad Pro" panose="020B0503030403020204" pitchFamily="34" charset="0"/>
              </a:rPr>
              <a:t>with</a:t>
            </a:r>
            <a:r>
              <a:rPr lang="fr-FR" b="1" dirty="0" smtClean="0">
                <a:latin typeface="Myriad Pro" panose="020B0503030403020204" pitchFamily="34" charset="0"/>
              </a:rPr>
              <a:t> forage </a:t>
            </a:r>
            <a:r>
              <a:rPr lang="fr-FR" b="1" dirty="0" err="1" smtClean="0">
                <a:latin typeface="Myriad Pro" panose="020B0503030403020204" pitchFamily="34" charset="0"/>
              </a:rPr>
              <a:t>based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r>
              <a:rPr lang="fr-FR" b="1" dirty="0" err="1" smtClean="0">
                <a:latin typeface="Myriad Pro" panose="020B0503030403020204" pitchFamily="34" charset="0"/>
              </a:rPr>
              <a:t>feeding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br>
              <a:rPr lang="fr-FR" b="1" dirty="0" smtClean="0">
                <a:latin typeface="Myriad Pro" panose="020B0503030403020204" pitchFamily="34" charset="0"/>
              </a:rPr>
            </a:br>
            <a:r>
              <a:rPr lang="fr-FR" b="1" dirty="0" smtClean="0">
                <a:latin typeface="Myriad Pro" panose="020B0503030403020204" pitchFamily="34" charset="0"/>
              </a:rPr>
              <a:t>	=&gt; fibre </a:t>
            </a:r>
            <a:r>
              <a:rPr lang="fr-FR" b="1" dirty="0" err="1" smtClean="0">
                <a:latin typeface="Myriad Pro" panose="020B0503030403020204" pitchFamily="34" charset="0"/>
              </a:rPr>
              <a:t>needs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r>
              <a:rPr lang="fr-FR" b="1" dirty="0" err="1" smtClean="0">
                <a:latin typeface="Myriad Pro" panose="020B0503030403020204" pitchFamily="34" charset="0"/>
              </a:rPr>
              <a:t>largely</a:t>
            </a:r>
            <a:r>
              <a:rPr lang="fr-FR" b="1" dirty="0" smtClean="0">
                <a:latin typeface="Myriad Pro" panose="020B0503030403020204" pitchFamily="34" charset="0"/>
              </a:rPr>
              <a:t> </a:t>
            </a:r>
            <a:r>
              <a:rPr lang="fr-FR" b="1" dirty="0" err="1" smtClean="0">
                <a:latin typeface="Myriad Pro" panose="020B0503030403020204" pitchFamily="34" charset="0"/>
              </a:rPr>
              <a:t>covered</a:t>
            </a:r>
            <a:endParaRPr lang="en-GB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35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/>
          <p:nvPr>
            <p:extLst>
              <p:ext uri="{D42A27DB-BD31-4B8C-83A1-F6EECF244321}">
                <p14:modId xmlns:p14="http://schemas.microsoft.com/office/powerpoint/2010/main" val="2016597"/>
              </p:ext>
            </p:extLst>
          </p:nvPr>
        </p:nvGraphicFramePr>
        <p:xfrm>
          <a:off x="467544" y="559968"/>
          <a:ext cx="770485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3167845" y="764704"/>
            <a:ext cx="208823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b="1" dirty="0" smtClean="0">
                <a:latin typeface="Myriad Pro" pitchFamily="34" charset="0"/>
              </a:rPr>
              <a:t>6  </a:t>
            </a:r>
            <a:r>
              <a:rPr lang="fr-FR" b="1" dirty="0" err="1" smtClean="0">
                <a:latin typeface="Myriad Pro" pitchFamily="34" charset="0"/>
              </a:rPr>
              <a:t>studies</a:t>
            </a:r>
            <a:r>
              <a:rPr lang="fr-FR" b="1" dirty="0" smtClean="0">
                <a:latin typeface="Myriad Pro" pitchFamily="34" charset="0"/>
              </a:rPr>
              <a:t>, 19 </a:t>
            </a:r>
            <a:r>
              <a:rPr lang="fr-FR" b="1" dirty="0" err="1" smtClean="0">
                <a:latin typeface="Myriad Pro" pitchFamily="34" charset="0"/>
              </a:rPr>
              <a:t>diets</a:t>
            </a:r>
            <a:r>
              <a:rPr lang="fr-FR" b="1" dirty="0" smtClean="0">
                <a:latin typeface="Myriad Pro" pitchFamily="34" charset="0"/>
              </a:rPr>
              <a:t> </a:t>
            </a:r>
            <a:br>
              <a:rPr lang="fr-FR" b="1" dirty="0" smtClean="0">
                <a:latin typeface="Myriad Pro" pitchFamily="34" charset="0"/>
              </a:rPr>
            </a:br>
            <a:r>
              <a:rPr lang="fr-FR" sz="1600" b="1" dirty="0" err="1" smtClean="0">
                <a:solidFill>
                  <a:srgbClr val="006600"/>
                </a:solidFill>
                <a:latin typeface="Myriad Pro" pitchFamily="34" charset="0"/>
              </a:rPr>
              <a:t>without</a:t>
            </a:r>
            <a:r>
              <a:rPr lang="fr-FR" sz="1600" b="1" dirty="0" smtClean="0">
                <a:solidFill>
                  <a:srgbClr val="006600"/>
                </a:solidFill>
                <a:latin typeface="Myriad Pro" pitchFamily="34" charset="0"/>
              </a:rPr>
              <a:t> </a:t>
            </a:r>
            <a:r>
              <a:rPr lang="fr-FR" sz="1600" b="1" dirty="0" err="1" smtClean="0">
                <a:solidFill>
                  <a:srgbClr val="006600"/>
                </a:solidFill>
                <a:latin typeface="Myriad Pro" pitchFamily="34" charset="0"/>
              </a:rPr>
              <a:t>antibiotics</a:t>
            </a:r>
            <a:endParaRPr lang="fr-FR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496" y="5713072"/>
            <a:ext cx="9073008" cy="956288"/>
          </a:xfrm>
          <a:prstGeom prst="rect">
            <a:avLst/>
          </a:prstGeom>
          <a:solidFill>
            <a:srgbClr val="CCFFFF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FF"/>
                </a:solidFill>
                <a:latin typeface="Myriad Pro" pitchFamily="34" charset="0"/>
              </a:rPr>
              <a:t>Requirement</a:t>
            </a:r>
            <a:r>
              <a:rPr lang="en-US" sz="2000" dirty="0" smtClean="0">
                <a:latin typeface="Myriad Pro" pitchFamily="34" charset="0"/>
              </a:rPr>
              <a:t> </a:t>
            </a:r>
            <a:r>
              <a:rPr lang="en-US" sz="2000" dirty="0">
                <a:latin typeface="Myriad Pro" pitchFamily="34" charset="0"/>
              </a:rPr>
              <a:t>: </a:t>
            </a:r>
            <a:r>
              <a:rPr lang="en-US" sz="2000" dirty="0" smtClean="0">
                <a:latin typeface="Myriad Pro" pitchFamily="34" charset="0"/>
              </a:rPr>
              <a:t>  </a:t>
            </a:r>
            <a:r>
              <a:rPr lang="en-US" sz="2000" b="1" dirty="0">
                <a:latin typeface="Myriad Pro" pitchFamily="34" charset="0"/>
              </a:rPr>
              <a:t>minimum  </a:t>
            </a:r>
            <a:r>
              <a:rPr lang="en-US" sz="2000" dirty="0">
                <a:solidFill>
                  <a:srgbClr val="0000FF"/>
                </a:solidFill>
                <a:latin typeface="Myriad Pro" pitchFamily="34" charset="0"/>
              </a:rPr>
              <a:t>5% ADL</a:t>
            </a:r>
            <a:r>
              <a:rPr lang="en-US" sz="2000" dirty="0">
                <a:latin typeface="Myriad Pro" pitchFamily="34" charset="0"/>
              </a:rPr>
              <a:t> </a:t>
            </a:r>
            <a:r>
              <a:rPr lang="en-US" sz="2000" dirty="0" smtClean="0">
                <a:latin typeface="Myriad Pro" pitchFamily="34" charset="0"/>
              </a:rPr>
              <a:t> 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latin typeface="Myriad Pro" pitchFamily="34" charset="0"/>
              </a:rPr>
              <a:t>*</a:t>
            </a:r>
            <a:r>
              <a:rPr lang="en-US" sz="2000" b="1" dirty="0" smtClean="0">
                <a:solidFill>
                  <a:srgbClr val="FF0000"/>
                </a:solidFill>
                <a:latin typeface="Myriad Pro" pitchFamily="34" charset="0"/>
              </a:rPr>
              <a:t>Beware </a:t>
            </a:r>
            <a:r>
              <a:rPr lang="en-US" sz="2000" dirty="0">
                <a:solidFill>
                  <a:srgbClr val="FF0000"/>
                </a:solidFill>
                <a:latin typeface="Myriad Pro" pitchFamily="34" charset="0"/>
              </a:rPr>
              <a:t>:  </a:t>
            </a:r>
            <a:r>
              <a:rPr lang="en-US" sz="2000" dirty="0" smtClean="0">
                <a:latin typeface="Myriad Pro" pitchFamily="34" charset="0"/>
              </a:rPr>
              <a:t>sometimes </a:t>
            </a:r>
            <a:r>
              <a:rPr lang="en-US" b="1" dirty="0" smtClean="0">
                <a:latin typeface="Myriad Pro" pitchFamily="34" charset="0"/>
              </a:rPr>
              <a:t>ADL* </a:t>
            </a:r>
            <a:r>
              <a:rPr lang="en-US" b="1" dirty="0">
                <a:latin typeface="Myriad Pro" pitchFamily="34" charset="0"/>
              </a:rPr>
              <a:t>is not true lignin</a:t>
            </a:r>
            <a:r>
              <a:rPr lang="en-US" dirty="0">
                <a:latin typeface="Myriad Pro" pitchFamily="34" charset="0"/>
              </a:rPr>
              <a:t> </a:t>
            </a:r>
            <a:r>
              <a:rPr lang="en-US" dirty="0" smtClean="0">
                <a:latin typeface="Myriad Pro" pitchFamily="34" charset="0"/>
              </a:rPr>
              <a:t>…</a:t>
            </a:r>
            <a:r>
              <a:rPr lang="en-US" dirty="0">
                <a:latin typeface="Myriad Pro" pitchFamily="34" charset="0"/>
              </a:rPr>
              <a:t/>
            </a:r>
            <a:br>
              <a:rPr lang="en-US" dirty="0">
                <a:latin typeface="Myriad Pro" pitchFamily="34" charset="0"/>
              </a:rPr>
            </a:br>
            <a:r>
              <a:rPr lang="en-US" sz="1600" dirty="0" smtClean="0">
                <a:latin typeface="Myriad Pro" pitchFamily="34" charset="0"/>
              </a:rPr>
              <a:t>overestimation </a:t>
            </a:r>
            <a:r>
              <a:rPr lang="en-US" sz="1600" dirty="0">
                <a:latin typeface="Myriad Pro" pitchFamily="34" charset="0"/>
              </a:rPr>
              <a:t>in some </a:t>
            </a:r>
            <a:r>
              <a:rPr lang="en-US" sz="1600" dirty="0" smtClean="0">
                <a:latin typeface="Myriad Pro" pitchFamily="34" charset="0"/>
              </a:rPr>
              <a:t>cases: feedstuffs rich in tannins or phenols -&gt; </a:t>
            </a:r>
            <a:r>
              <a:rPr lang="en-US" sz="1600" dirty="0">
                <a:latin typeface="Myriad Pro" pitchFamily="34" charset="0"/>
              </a:rPr>
              <a:t>grape </a:t>
            </a:r>
            <a:r>
              <a:rPr lang="en-US" sz="1600" dirty="0" smtClean="0">
                <a:latin typeface="Myriad Pro" pitchFamily="34" charset="0"/>
              </a:rPr>
              <a:t>marc, grape seeds meal, </a:t>
            </a:r>
            <a:endParaRPr lang="en-GB" sz="1200" baseline="-25000" dirty="0"/>
          </a:p>
        </p:txBody>
      </p:sp>
      <p:cxnSp>
        <p:nvCxnSpPr>
          <p:cNvPr id="7" name="Connecteur droit 6"/>
          <p:cNvCxnSpPr/>
          <p:nvPr/>
        </p:nvCxnSpPr>
        <p:spPr>
          <a:xfrm flipH="1">
            <a:off x="5436096" y="1286044"/>
            <a:ext cx="2664" cy="3744416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496" y="31259"/>
            <a:ext cx="6348661" cy="492443"/>
          </a:xfrm>
          <a:prstGeom prst="rect">
            <a:avLst/>
          </a:prstGeom>
          <a:solidFill>
            <a:srgbClr val="FFFFCC"/>
          </a:solidFill>
          <a:ln w="571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762000">
              <a:lnSpc>
                <a:spcPct val="130000"/>
              </a:lnSpc>
              <a:spcBef>
                <a:spcPct val="50000"/>
              </a:spcBef>
            </a:pPr>
            <a:r>
              <a:rPr lang="fr-FR" sz="2000" b="1" dirty="0" err="1" smtClean="0">
                <a:latin typeface="Myriad Pro" pitchFamily="34" charset="0"/>
              </a:rPr>
              <a:t>Effects</a:t>
            </a:r>
            <a:r>
              <a:rPr lang="fr-FR" sz="2000" b="1" dirty="0" smtClean="0">
                <a:latin typeface="Myriad Pro" pitchFamily="34" charset="0"/>
              </a:rPr>
              <a:t> </a:t>
            </a:r>
            <a:r>
              <a:rPr lang="fr-FR" sz="2000" b="1" dirty="0">
                <a:latin typeface="Myriad Pro" pitchFamily="34" charset="0"/>
              </a:rPr>
              <a:t>of </a:t>
            </a:r>
            <a:r>
              <a:rPr lang="fr-FR" sz="2000" b="1" dirty="0" err="1" smtClean="0">
                <a:latin typeface="Myriad Pro" pitchFamily="34" charset="0"/>
              </a:rPr>
              <a:t>lignins</a:t>
            </a:r>
            <a:r>
              <a:rPr lang="fr-FR" sz="2000" b="1" dirty="0" smtClean="0">
                <a:latin typeface="Myriad Pro" pitchFamily="34" charset="0"/>
              </a:rPr>
              <a:t>* on </a:t>
            </a:r>
            <a:r>
              <a:rPr lang="fr-FR" sz="2000" b="1" dirty="0" err="1" smtClean="0">
                <a:latin typeface="Myriad Pro" pitchFamily="34" charset="0"/>
              </a:rPr>
              <a:t>growing</a:t>
            </a:r>
            <a:r>
              <a:rPr lang="fr-FR" sz="2000" b="1" dirty="0" smtClean="0">
                <a:latin typeface="Myriad Pro" pitchFamily="34" charset="0"/>
              </a:rPr>
              <a:t> </a:t>
            </a:r>
            <a:r>
              <a:rPr lang="fr-FR" sz="2000" b="1" dirty="0" err="1" smtClean="0">
                <a:latin typeface="Myriad Pro" pitchFamily="34" charset="0"/>
              </a:rPr>
              <a:t>rabbit</a:t>
            </a:r>
            <a:r>
              <a:rPr lang="fr-FR" sz="2000" b="1" dirty="0" smtClean="0">
                <a:latin typeface="Myriad Pro" pitchFamily="34" charset="0"/>
              </a:rPr>
              <a:t> digestive health ?</a:t>
            </a:r>
            <a:endParaRPr lang="fr-FR" sz="200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0811"/>
            <a:ext cx="89354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Myriad Pro" panose="020B0503030403020204" pitchFamily="34" charset="0"/>
              </a:rPr>
              <a:t>Lactation phase : high requirements in : </a:t>
            </a:r>
          </a:p>
          <a:p>
            <a:r>
              <a:rPr lang="en-GB" b="1" dirty="0">
                <a:latin typeface="Myriad Pro" panose="020B0503030403020204" pitchFamily="34" charset="0"/>
              </a:rPr>
              <a:t>	</a:t>
            </a:r>
            <a:r>
              <a:rPr lang="en-GB" b="1" u="sng" dirty="0" smtClean="0">
                <a:latin typeface="Myriad Pro" panose="020B0503030403020204" pitchFamily="34" charset="0"/>
              </a:rPr>
              <a:t>calcium</a:t>
            </a:r>
            <a:r>
              <a:rPr lang="en-GB" u="sng" dirty="0" smtClean="0">
                <a:latin typeface="Myriad Pro" panose="020B0503030403020204" pitchFamily="34" charset="0"/>
              </a:rPr>
              <a:t> 11 </a:t>
            </a:r>
            <a:r>
              <a:rPr lang="en-GB" u="sng" dirty="0">
                <a:latin typeface="Myriad Pro" panose="020B0503030403020204" pitchFamily="34" charset="0"/>
              </a:rPr>
              <a:t>to </a:t>
            </a:r>
            <a:r>
              <a:rPr lang="en-GB" u="sng" dirty="0" smtClean="0">
                <a:latin typeface="Myriad Pro" panose="020B0503030403020204" pitchFamily="34" charset="0"/>
              </a:rPr>
              <a:t>13 g/kg, </a:t>
            </a:r>
            <a:r>
              <a:rPr lang="en-GB" u="sng" dirty="0">
                <a:latin typeface="Myriad Pro" panose="020B0503030403020204" pitchFamily="34" charset="0"/>
              </a:rPr>
              <a:t>phosphorus </a:t>
            </a:r>
            <a:r>
              <a:rPr lang="en-GB" u="sng" dirty="0" smtClean="0">
                <a:latin typeface="Myriad Pro" panose="020B0503030403020204" pitchFamily="34" charset="0"/>
              </a:rPr>
              <a:t>6 </a:t>
            </a:r>
            <a:r>
              <a:rPr lang="en-GB" u="sng" dirty="0">
                <a:latin typeface="Myriad Pro" panose="020B0503030403020204" pitchFamily="34" charset="0"/>
              </a:rPr>
              <a:t>to </a:t>
            </a:r>
            <a:r>
              <a:rPr lang="en-GB" u="sng" dirty="0" smtClean="0">
                <a:latin typeface="Myriad Pro" panose="020B0503030403020204" pitchFamily="34" charset="0"/>
              </a:rPr>
              <a:t>7g/kg </a:t>
            </a:r>
            <a:r>
              <a:rPr lang="en-GB" u="sng" dirty="0">
                <a:latin typeface="Myriad Pro" panose="020B0503030403020204" pitchFamily="34" charset="0"/>
              </a:rPr>
              <a:t>of the </a:t>
            </a:r>
            <a:r>
              <a:rPr lang="en-GB" u="sng" dirty="0" smtClean="0">
                <a:latin typeface="Myriad Pro" panose="020B0503030403020204" pitchFamily="34" charset="0"/>
              </a:rPr>
              <a:t>diet</a:t>
            </a:r>
            <a:endParaRPr lang="en-GB" u="sng" dirty="0">
              <a:latin typeface="Myriad Pro" panose="020B0503030403020204" pitchFamily="34" charset="0"/>
            </a:endParaRPr>
          </a:p>
          <a:p>
            <a:endParaRPr lang="en-GB" dirty="0" smtClean="0">
              <a:latin typeface="Myriad Pro" panose="020B0503030403020204" pitchFamily="34" charset="0"/>
            </a:endParaRPr>
          </a:p>
          <a:p>
            <a:r>
              <a:rPr lang="en-GB" dirty="0" smtClean="0">
                <a:latin typeface="Myriad Pro" panose="020B0503030403020204" pitchFamily="34" charset="0"/>
              </a:rPr>
              <a:t>Vitamins found </a:t>
            </a:r>
            <a:r>
              <a:rPr lang="en-GB" dirty="0">
                <a:latin typeface="Myriad Pro" panose="020B0503030403020204" pitchFamily="34" charset="0"/>
              </a:rPr>
              <a:t>in </a:t>
            </a:r>
            <a:r>
              <a:rPr lang="en-GB" dirty="0" smtClean="0">
                <a:latin typeface="Myriad Pro" panose="020B0503030403020204" pitchFamily="34" charset="0"/>
              </a:rPr>
              <a:t>various ingredients : green </a:t>
            </a:r>
            <a:r>
              <a:rPr lang="en-GB" dirty="0">
                <a:latin typeface="Myriad Pro" panose="020B0503030403020204" pitchFamily="34" charset="0"/>
              </a:rPr>
              <a:t>fodder, cereals, cakes, agro-food by-products, leftovers and compound feeds.</a:t>
            </a:r>
          </a:p>
          <a:p>
            <a:r>
              <a:rPr lang="en-GB" b="1" dirty="0">
                <a:latin typeface="Myriad Pro" panose="020B0503030403020204" pitchFamily="34" charset="0"/>
              </a:rPr>
              <a:t>Fat-soluble</a:t>
            </a:r>
            <a:r>
              <a:rPr lang="en-GB" dirty="0">
                <a:latin typeface="Myriad Pro" panose="020B0503030403020204" pitchFamily="34" charset="0"/>
              </a:rPr>
              <a:t> vitamins (A, D, E and K) must be provided by the </a:t>
            </a:r>
            <a:r>
              <a:rPr lang="en-GB" dirty="0" smtClean="0">
                <a:latin typeface="Myriad Pro" panose="020B0503030403020204" pitchFamily="34" charset="0"/>
              </a:rPr>
              <a:t>diet=&gt; beware of excess , </a:t>
            </a:r>
            <a:r>
              <a:rPr lang="en-GB" dirty="0" err="1" smtClean="0">
                <a:latin typeface="Myriad Pro" panose="020B0503030403020204" pitchFamily="34" charset="0"/>
              </a:rPr>
              <a:t>hypervitaminosis</a:t>
            </a:r>
            <a:r>
              <a:rPr lang="en-GB" dirty="0" smtClean="0">
                <a:latin typeface="Myriad Pro" panose="020B0503030403020204" pitchFamily="34" charset="0"/>
              </a:rPr>
              <a:t> DA (&lt; 3,500 IU) and A (100,000 IU). 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Water-soluble</a:t>
            </a:r>
            <a:r>
              <a:rPr lang="en-GB" dirty="0" smtClean="0">
                <a:latin typeface="Myriad Pro" panose="020B0503030403020204" pitchFamily="34" charset="0"/>
              </a:rPr>
              <a:t> </a:t>
            </a:r>
            <a:r>
              <a:rPr lang="en-GB" dirty="0">
                <a:latin typeface="Myriad Pro" panose="020B0503030403020204" pitchFamily="34" charset="0"/>
              </a:rPr>
              <a:t>vitamins </a:t>
            </a:r>
            <a:r>
              <a:rPr lang="en-GB" dirty="0" smtClean="0">
                <a:latin typeface="Myriad Pro" panose="020B0503030403020204" pitchFamily="34" charset="0"/>
              </a:rPr>
              <a:t>: C </a:t>
            </a:r>
            <a:r>
              <a:rPr lang="en-GB" dirty="0">
                <a:latin typeface="Myriad Pro" panose="020B0503030403020204" pitchFamily="34" charset="0"/>
              </a:rPr>
              <a:t>and </a:t>
            </a:r>
            <a:r>
              <a:rPr lang="en-GB" dirty="0" smtClean="0">
                <a:latin typeface="Myriad Pro" panose="020B0503030403020204" pitchFamily="34" charset="0"/>
              </a:rPr>
              <a:t>those of group B provided </a:t>
            </a:r>
            <a:r>
              <a:rPr lang="en-GB" dirty="0">
                <a:latin typeface="Myriad Pro" panose="020B0503030403020204" pitchFamily="34" charset="0"/>
              </a:rPr>
              <a:t>by the </a:t>
            </a:r>
            <a:r>
              <a:rPr lang="en-GB" dirty="0" smtClean="0">
                <a:latin typeface="Myriad Pro" panose="020B0503030403020204" pitchFamily="34" charset="0"/>
              </a:rPr>
              <a:t>caecotrophy (caecal microbiota)</a:t>
            </a:r>
            <a:endParaRPr lang="en-GB" dirty="0">
              <a:latin typeface="Myriad Pro" panose="020B0503030403020204" pitchFamily="34" charset="0"/>
            </a:endParaRPr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93216" y="78572"/>
            <a:ext cx="2965232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b="1" dirty="0" err="1" smtClean="0">
                <a:latin typeface="Myriad Pro" panose="020B0503030403020204" pitchFamily="34" charset="0"/>
              </a:rPr>
              <a:t>Minerals</a:t>
            </a:r>
            <a:r>
              <a:rPr lang="fr-FR" altLang="fr-FR" sz="2400" b="1" dirty="0" smtClean="0">
                <a:latin typeface="Myriad Pro" panose="020B0503030403020204" pitchFamily="34" charset="0"/>
              </a:rPr>
              <a:t> &amp; </a:t>
            </a:r>
            <a:r>
              <a:rPr lang="fr-FR" altLang="fr-FR" sz="2400" b="1" dirty="0" err="1" smtClean="0">
                <a:latin typeface="Myriad Pro" panose="020B0503030403020204" pitchFamily="34" charset="0"/>
              </a:rPr>
              <a:t>vitamins</a:t>
            </a:r>
            <a:endParaRPr lang="fr-FR" altLang="fr-FR" sz="2400" dirty="0">
              <a:latin typeface="Myriad Pro" panose="020B0503030403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62185" y="5420885"/>
            <a:ext cx="8068836" cy="1437115"/>
            <a:chOff x="457911" y="5037221"/>
            <a:chExt cx="8068836" cy="1437115"/>
          </a:xfrm>
        </p:grpSpPr>
        <p:sp>
          <p:nvSpPr>
            <p:cNvPr id="4" name="Rectangle 3"/>
            <p:cNvSpPr/>
            <p:nvPr/>
          </p:nvSpPr>
          <p:spPr>
            <a:xfrm>
              <a:off x="457911" y="5271110"/>
              <a:ext cx="6892614" cy="95410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/>
            <a:p>
              <a:r>
                <a:rPr lang="en-GB" dirty="0" smtClean="0">
                  <a:latin typeface="Myriad Pro" panose="020B0503030403020204" pitchFamily="34" charset="0"/>
                </a:rPr>
                <a:t>PREMIX with </a:t>
              </a:r>
              <a:r>
                <a:rPr lang="en-GB" b="1" dirty="0" smtClean="0">
                  <a:latin typeface="Myriad Pro" panose="020B0503030403020204" pitchFamily="34" charset="0"/>
                </a:rPr>
                <a:t>standards established for </a:t>
              </a:r>
              <a:r>
                <a:rPr lang="en-GB" b="1" dirty="0">
                  <a:latin typeface="Myriad Pro" panose="020B0503030403020204" pitchFamily="34" charset="0"/>
                </a:rPr>
                <a:t>environmental conditions in </a:t>
              </a:r>
              <a:r>
                <a:rPr lang="en-GB" b="1" dirty="0" smtClean="0">
                  <a:latin typeface="Myriad Pro" panose="020B0503030403020204" pitchFamily="34" charset="0"/>
                </a:rPr>
                <a:t>Europe, may contains </a:t>
              </a:r>
              <a:r>
                <a:rPr lang="en-GB" b="1" dirty="0" err="1" smtClean="0">
                  <a:latin typeface="Myriad Pro" panose="020B0503030403020204" pitchFamily="34" charset="0"/>
                </a:rPr>
                <a:t>coccidiostatics</a:t>
              </a:r>
              <a:r>
                <a:rPr lang="en-GB" b="1" dirty="0" smtClean="0">
                  <a:latin typeface="Myriad Pro" panose="020B0503030403020204" pitchFamily="34" charset="0"/>
                </a:rPr>
                <a:t> or drugs</a:t>
              </a:r>
              <a:endParaRPr lang="en-GB" dirty="0" smtClean="0">
                <a:latin typeface="Myriad Pro" panose="020B0503030403020204" pitchFamily="34" charset="0"/>
              </a:endParaRPr>
            </a:p>
            <a:p>
              <a:r>
                <a:rPr lang="fr-FR" sz="2000" b="1" dirty="0" smtClean="0">
                  <a:latin typeface="Myriad Pro" panose="020B0503030403020204" pitchFamily="34" charset="0"/>
                </a:rPr>
                <a:t>BEWARE: do not use </a:t>
              </a:r>
              <a:r>
                <a:rPr lang="fr-FR" sz="2000" b="1" dirty="0" err="1" smtClean="0">
                  <a:latin typeface="Myriad Pro" panose="020B0503030403020204" pitchFamily="34" charset="0"/>
                </a:rPr>
                <a:t>premix</a:t>
              </a:r>
              <a:r>
                <a:rPr lang="fr-FR" sz="2000" b="1" dirty="0" smtClean="0">
                  <a:latin typeface="Myriad Pro" panose="020B0503030403020204" pitchFamily="34" charset="0"/>
                </a:rPr>
                <a:t> </a:t>
              </a:r>
              <a:r>
                <a:rPr lang="fr-FR" sz="2000" b="1" dirty="0" err="1" smtClean="0">
                  <a:latin typeface="Myriad Pro" panose="020B0503030403020204" pitchFamily="34" charset="0"/>
                </a:rPr>
                <a:t>sell</a:t>
              </a:r>
              <a:r>
                <a:rPr lang="fr-FR" sz="2000" b="1" dirty="0" smtClean="0">
                  <a:latin typeface="Myriad Pro" panose="020B0503030403020204" pitchFamily="34" charset="0"/>
                </a:rPr>
                <a:t> for </a:t>
              </a:r>
              <a:r>
                <a:rPr lang="fr-FR" sz="2000" b="1" dirty="0" err="1" smtClean="0">
                  <a:latin typeface="Myriad Pro" panose="020B0503030403020204" pitchFamily="34" charset="0"/>
                </a:rPr>
                <a:t>poultry</a:t>
              </a:r>
              <a:r>
                <a:rPr lang="fr-FR" sz="2000" b="1" dirty="0" smtClean="0">
                  <a:latin typeface="Myriad Pro" panose="020B0503030403020204" pitchFamily="34" charset="0"/>
                </a:rPr>
                <a:t> or ruminants !</a:t>
              </a:r>
              <a:endParaRPr lang="en-GB" sz="2000" b="1" dirty="0" smtClean="0">
                <a:latin typeface="Myriad Pro" panose="020B0503030403020204" pitchFamily="34" charset="0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5830" y="5037221"/>
              <a:ext cx="1440917" cy="1437115"/>
            </a:xfrm>
            <a:prstGeom prst="rect">
              <a:avLst/>
            </a:prstGeom>
          </p:spPr>
        </p:pic>
      </p:grp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770056"/>
              </p:ext>
            </p:extLst>
          </p:nvPr>
        </p:nvGraphicFramePr>
        <p:xfrm>
          <a:off x="278919" y="3139771"/>
          <a:ext cx="4325165" cy="2394640"/>
        </p:xfrm>
        <a:graphic>
          <a:graphicData uri="http://schemas.openxmlformats.org/drawingml/2006/table">
            <a:tbl>
              <a:tblPr/>
              <a:tblGrid>
                <a:gridCol w="1245476">
                  <a:extLst>
                    <a:ext uri="{9D8B030D-6E8A-4147-A177-3AD203B41FA5}">
                      <a16:colId xmlns:a16="http://schemas.microsoft.com/office/drawing/2014/main" val="2625069064"/>
                    </a:ext>
                  </a:extLst>
                </a:gridCol>
                <a:gridCol w="678417">
                  <a:extLst>
                    <a:ext uri="{9D8B030D-6E8A-4147-A177-3AD203B41FA5}">
                      <a16:colId xmlns:a16="http://schemas.microsoft.com/office/drawing/2014/main" val="4108150047"/>
                    </a:ext>
                  </a:extLst>
                </a:gridCol>
                <a:gridCol w="1117904">
                  <a:extLst>
                    <a:ext uri="{9D8B030D-6E8A-4147-A177-3AD203B41FA5}">
                      <a16:colId xmlns:a16="http://schemas.microsoft.com/office/drawing/2014/main" val="1803768213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2583558619"/>
                    </a:ext>
                  </a:extLst>
                </a:gridCol>
              </a:tblGrid>
              <a:tr h="448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Myriad Pro" panose="020B0503030403020204" pitchFamily="34" charset="0"/>
                        </a:rPr>
                        <a:t>/kg </a:t>
                      </a:r>
                      <a:r>
                        <a:rPr lang="fr-FR" sz="1600" dirty="0" err="1" smtClean="0">
                          <a:latin typeface="Myriad Pro" panose="020B0503030403020204" pitchFamily="34" charset="0"/>
                        </a:rPr>
                        <a:t>diet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Breeding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doe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Growing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rabbit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92366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Vit</a:t>
                      </a: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. A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UI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10000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6000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186242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Vit</a:t>
                      </a: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. D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UI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900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900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70414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Vit</a:t>
                      </a: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. E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UI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50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15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780016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Vit</a:t>
                      </a: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. K</a:t>
                      </a:r>
                      <a:r>
                        <a:rPr kumimoji="0" lang="es-ES_tradnl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3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mg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2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1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64292"/>
                  </a:ext>
                </a:extLst>
              </a:tr>
              <a:tr h="24504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Biotine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mg</a:t>
                      </a:r>
                      <a:endParaRPr kumimoji="0" lang="es-ES_tradn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0.2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163"/>
                  </a:ext>
                </a:extLst>
              </a:tr>
              <a:tr h="32224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Folic</a:t>
                      </a: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acid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mg</a:t>
                      </a: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5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05624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902842"/>
              </p:ext>
            </p:extLst>
          </p:nvPr>
        </p:nvGraphicFramePr>
        <p:xfrm>
          <a:off x="5221705" y="3069451"/>
          <a:ext cx="3713747" cy="2072400"/>
        </p:xfrm>
        <a:graphic>
          <a:graphicData uri="http://schemas.openxmlformats.org/drawingml/2006/table">
            <a:tbl>
              <a:tblPr/>
              <a:tblGrid>
                <a:gridCol w="1141790">
                  <a:extLst>
                    <a:ext uri="{9D8B030D-6E8A-4147-A177-3AD203B41FA5}">
                      <a16:colId xmlns:a16="http://schemas.microsoft.com/office/drawing/2014/main" val="2625069064"/>
                    </a:ext>
                  </a:extLst>
                </a:gridCol>
                <a:gridCol w="542481">
                  <a:extLst>
                    <a:ext uri="{9D8B030D-6E8A-4147-A177-3AD203B41FA5}">
                      <a16:colId xmlns:a16="http://schemas.microsoft.com/office/drawing/2014/main" val="4108150047"/>
                    </a:ext>
                  </a:extLst>
                </a:gridCol>
                <a:gridCol w="1017740">
                  <a:extLst>
                    <a:ext uri="{9D8B030D-6E8A-4147-A177-3AD203B41FA5}">
                      <a16:colId xmlns:a16="http://schemas.microsoft.com/office/drawing/2014/main" val="1803768213"/>
                    </a:ext>
                  </a:extLst>
                </a:gridCol>
                <a:gridCol w="1011736">
                  <a:extLst>
                    <a:ext uri="{9D8B030D-6E8A-4147-A177-3AD203B41FA5}">
                      <a16:colId xmlns:a16="http://schemas.microsoft.com/office/drawing/2014/main" val="2583558619"/>
                    </a:ext>
                  </a:extLst>
                </a:gridCol>
              </a:tblGrid>
              <a:tr h="4489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/kg </a:t>
                      </a:r>
                      <a:r>
                        <a:rPr lang="fr-FR" sz="1600" dirty="0" err="1" smtClean="0"/>
                        <a:t>diet</a:t>
                      </a:r>
                      <a:endParaRPr lang="en-GB" sz="2000" dirty="0"/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Breeding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doe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Growing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rabbit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92366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Calcium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g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11.5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6.0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186242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Phosphore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g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6.0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4.0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70414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Iron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mg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50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30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780016"/>
                  </a:ext>
                </a:extLst>
              </a:tr>
              <a:tr h="237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Copper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mg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10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6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64292"/>
                  </a:ext>
                </a:extLst>
              </a:tr>
              <a:tr h="24504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Zinc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mg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60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cs typeface="Times New Roman" pitchFamily="18" charset="0"/>
                        </a:rPr>
                        <a:t>35</a:t>
                      </a:r>
                      <a:endParaRPr kumimoji="0" lang="es-ES_tradn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3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29206"/>
              </p:ext>
            </p:extLst>
          </p:nvPr>
        </p:nvGraphicFramePr>
        <p:xfrm>
          <a:off x="539552" y="736808"/>
          <a:ext cx="8316417" cy="6004560"/>
        </p:xfrm>
        <a:graphic>
          <a:graphicData uri="http://schemas.openxmlformats.org/drawingml/2006/table">
            <a:tbl>
              <a:tblPr/>
              <a:tblGrid>
                <a:gridCol w="1682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80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Composition 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per kg as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fed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(for a </a:t>
                      </a:r>
                      <a:r>
                        <a:rPr lang="fr-FR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feed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with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90% DM)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Unit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Breeding</a:t>
                      </a:r>
                      <a:r>
                        <a:rPr lang="fr-FR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2000" b="1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does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Fattening</a:t>
                      </a:r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rabbits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Mixed </a:t>
                      </a:r>
                      <a:r>
                        <a:rPr lang="fr-F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feed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Post-</a:t>
                      </a:r>
                      <a:r>
                        <a:rPr lang="fr-FR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weaning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finishing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Digestible </a:t>
                      </a:r>
                      <a:r>
                        <a:rPr lang="fr-FR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energy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MJ/kg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10.5 to 10.9</a:t>
                      </a:r>
                      <a:endParaRPr lang="fr-FR" sz="20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9.4 to  9.8</a:t>
                      </a:r>
                      <a:endParaRPr lang="fr-FR" sz="20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9.8 </a:t>
                      </a:r>
                      <a:r>
                        <a:rPr lang="fr-FR" sz="20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à </a:t>
                      </a:r>
                      <a:r>
                        <a:rPr lang="fr-FR" sz="20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10.2</a:t>
                      </a:r>
                      <a:endParaRPr lang="fr-FR" sz="20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9.6 </a:t>
                      </a:r>
                      <a:r>
                        <a:rPr lang="fr-FR" sz="20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à </a:t>
                      </a:r>
                      <a:r>
                        <a:rPr lang="fr-FR" sz="20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10.2</a:t>
                      </a:r>
                      <a:endParaRPr lang="fr-FR" sz="20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047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err="1" smtClean="0">
                          <a:solidFill>
                            <a:srgbClr val="FF0000"/>
                          </a:solidFill>
                          <a:latin typeface="Calibri"/>
                        </a:rPr>
                        <a:t>Crude</a:t>
                      </a:r>
                      <a:r>
                        <a:rPr lang="fr-FR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fibre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&gt;130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&gt;150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&gt;150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&gt;140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NDF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&gt;270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&gt;310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&gt;310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&gt;290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ADF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&gt;150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&gt;180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&gt;180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&gt;170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ADL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&gt;50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&gt;45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err="1" smtClean="0">
                          <a:solidFill>
                            <a:srgbClr val="FF0000"/>
                          </a:solidFill>
                          <a:latin typeface="Calibri"/>
                        </a:rPr>
                        <a:t>Hemicelluloses</a:t>
                      </a:r>
                      <a:r>
                        <a:rPr lang="fr-FR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NDF-ADF</a:t>
                      </a:r>
                      <a:endParaRPr lang="fr-FR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g/kg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28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ratio FD/ADF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&lt;</a:t>
                      </a:r>
                      <a:r>
                        <a:rPr lang="fr-FR" sz="20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1.3</a:t>
                      </a:r>
                      <a:endParaRPr lang="fr-FR" sz="20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&lt;</a:t>
                      </a:r>
                      <a:r>
                        <a:rPr lang="fr-FR" sz="20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1.3</a:t>
                      </a:r>
                      <a:endParaRPr lang="fr-FR" sz="20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28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Crude</a:t>
                      </a:r>
                      <a:r>
                        <a:rPr lang="fr-FR" sz="18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1800" b="1" i="1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Protein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165 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150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150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155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Digestible </a:t>
                      </a:r>
                      <a:r>
                        <a:rPr lang="fr-FR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protein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125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100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100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110 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 </a:t>
                      </a: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Amino</a:t>
                      </a:r>
                      <a:r>
                        <a:rPr lang="fr-FR" sz="18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1800" b="1" i="1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acids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Lysine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&gt;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7.0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&gt;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7.3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&gt;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7.3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&gt;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7.1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Sulphur</a:t>
                      </a:r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AA 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5.2 to 5.5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&gt;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6.0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&gt;</a:t>
                      </a:r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6.0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5.6 to 5.9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Threonine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/kg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6.2 to 6.4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5.8 to 6.2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5.8 to 6.2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5.9 to 6.3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07504" y="116632"/>
            <a:ext cx="8914620" cy="400110"/>
          </a:xfrm>
          <a:prstGeom prst="rect">
            <a:avLst/>
          </a:prstGeom>
          <a:solidFill>
            <a:srgbClr val="CCFF33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Nutrient requirements for rabbits under "intensive" production systems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459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120" y="47119"/>
            <a:ext cx="78638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Myriad Pro" panose="020B0503030403020204" pitchFamily="34" charset="0"/>
              </a:rPr>
              <a:t>Hot climate limits </a:t>
            </a:r>
            <a:r>
              <a:rPr lang="en-GB" sz="2400" dirty="0">
                <a:latin typeface="Myriad Pro" panose="020B0503030403020204" pitchFamily="34" charset="0"/>
              </a:rPr>
              <a:t>the duration of the breeding season of rabbits.</a:t>
            </a:r>
          </a:p>
          <a:p>
            <a:r>
              <a:rPr lang="en-GB" sz="2400" dirty="0" smtClean="0">
                <a:latin typeface="Myriad Pro" panose="020B0503030403020204" pitchFamily="34" charset="0"/>
              </a:rPr>
              <a:t>A </a:t>
            </a:r>
            <a:r>
              <a:rPr lang="en-GB" sz="2400" b="1" dirty="0" smtClean="0">
                <a:latin typeface="Myriad Pro" panose="020B0503030403020204" pitchFamily="34" charset="0"/>
              </a:rPr>
              <a:t>breeding doe </a:t>
            </a:r>
            <a:r>
              <a:rPr lang="en-GB" sz="2400" dirty="0" smtClean="0">
                <a:latin typeface="Myriad Pro" panose="020B0503030403020204" pitchFamily="34" charset="0"/>
              </a:rPr>
              <a:t>able </a:t>
            </a:r>
            <a:r>
              <a:rPr lang="en-GB" sz="2400" dirty="0">
                <a:latin typeface="Myriad Pro" panose="020B0503030403020204" pitchFamily="34" charset="0"/>
              </a:rPr>
              <a:t>to produce </a:t>
            </a:r>
            <a:r>
              <a:rPr lang="en-GB" sz="2400" dirty="0" smtClean="0">
                <a:latin typeface="Myriad Pro" panose="020B0503030403020204" pitchFamily="34" charset="0"/>
              </a:rPr>
              <a:t>7 litters </a:t>
            </a:r>
            <a:r>
              <a:rPr lang="en-GB" sz="2400" dirty="0">
                <a:latin typeface="Myriad Pro" panose="020B0503030403020204" pitchFamily="34" charset="0"/>
              </a:rPr>
              <a:t>a </a:t>
            </a:r>
            <a:r>
              <a:rPr lang="en-GB" sz="2400" dirty="0" smtClean="0">
                <a:latin typeface="Myriad Pro" panose="020B0503030403020204" pitchFamily="34" charset="0"/>
              </a:rPr>
              <a:t>year in </a:t>
            </a:r>
            <a:r>
              <a:rPr lang="en-GB" sz="2400" dirty="0" err="1" smtClean="0">
                <a:latin typeface="Myriad Pro" panose="020B0503030403020204" pitchFamily="34" charset="0"/>
              </a:rPr>
              <a:t>thermoneutral</a:t>
            </a:r>
            <a:r>
              <a:rPr lang="en-GB" sz="2400" dirty="0" smtClean="0">
                <a:latin typeface="Myriad Pro" panose="020B0503030403020204" pitchFamily="34" charset="0"/>
              </a:rPr>
              <a:t> zone ,  </a:t>
            </a:r>
            <a:r>
              <a:rPr lang="en-GB" sz="2400" dirty="0">
                <a:latin typeface="Myriad Pro" panose="020B0503030403020204" pitchFamily="34" charset="0"/>
              </a:rPr>
              <a:t>gives </a:t>
            </a:r>
            <a:r>
              <a:rPr lang="en-GB" sz="2400" b="1" u="sng" dirty="0">
                <a:latin typeface="Myriad Pro" panose="020B0503030403020204" pitchFamily="34" charset="0"/>
              </a:rPr>
              <a:t>only </a:t>
            </a:r>
            <a:r>
              <a:rPr lang="en-GB" sz="2400" b="1" u="sng" dirty="0" smtClean="0">
                <a:latin typeface="Myriad Pro" panose="020B0503030403020204" pitchFamily="34" charset="0"/>
              </a:rPr>
              <a:t>4-5 litters </a:t>
            </a:r>
            <a:r>
              <a:rPr lang="en-GB" sz="2400" b="1" u="sng" dirty="0">
                <a:latin typeface="Myriad Pro" panose="020B0503030403020204" pitchFamily="34" charset="0"/>
              </a:rPr>
              <a:t>in hot </a:t>
            </a:r>
            <a:r>
              <a:rPr lang="en-GB" sz="2400" b="1" u="sng" dirty="0" smtClean="0">
                <a:latin typeface="Myriad Pro" panose="020B0503030403020204" pitchFamily="34" charset="0"/>
              </a:rPr>
              <a:t>climate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Growth </a:t>
            </a:r>
            <a:r>
              <a:rPr lang="en-GB" sz="2400" b="1" dirty="0"/>
              <a:t>performance</a:t>
            </a:r>
            <a:r>
              <a:rPr lang="en-GB" sz="2400" dirty="0"/>
              <a:t> </a:t>
            </a:r>
            <a:r>
              <a:rPr lang="en-GB" sz="2400" dirty="0" smtClean="0"/>
              <a:t>range </a:t>
            </a:r>
            <a:r>
              <a:rPr lang="en-GB" sz="2400" dirty="0"/>
              <a:t>from 15 to 25 </a:t>
            </a:r>
            <a:r>
              <a:rPr lang="en-GB" sz="2400" dirty="0" smtClean="0"/>
              <a:t>g/day under tropics </a:t>
            </a:r>
            <a:r>
              <a:rPr lang="en-GB" sz="2000" dirty="0" smtClean="0"/>
              <a:t>(vs 40-50 g/d in intensive European systems)</a:t>
            </a:r>
            <a:endParaRPr lang="en-GB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95944" y="2703016"/>
            <a:ext cx="8233391" cy="39087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Production </a:t>
            </a:r>
            <a:r>
              <a:rPr lang="fr-FR" sz="2800" b="1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level</a:t>
            </a:r>
            <a:r>
              <a:rPr lang="fr-FR" sz="2800" b="1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</a:t>
            </a:r>
            <a:r>
              <a:rPr lang="fr-FR" sz="28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=&gt; </a:t>
            </a:r>
            <a:r>
              <a:rPr lang="fr-FR" sz="28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nutritional</a:t>
            </a:r>
            <a:r>
              <a:rPr lang="fr-FR" sz="28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need</a:t>
            </a:r>
            <a:endParaRPr lang="fr-FR" sz="2400" dirty="0" smtClean="0">
              <a:solidFill>
                <a:srgbClr val="0000FF"/>
              </a:solidFill>
              <a:latin typeface="Myriad Pro" panose="020B0503030403020204" pitchFamily="34" charset="0"/>
            </a:endParaRPr>
          </a:p>
          <a:p>
            <a:r>
              <a:rPr lang="fr-FR" sz="20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High</a:t>
            </a:r>
            <a:r>
              <a:rPr lang="en-GB" sz="20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  <a:r>
              <a:rPr lang="en-GB" sz="2000" b="1" dirty="0" smtClean="0">
                <a:latin typeface="Myriad Pro" panose="020B0503030403020204" pitchFamily="34" charset="0"/>
              </a:rPr>
              <a:t>production level wanted?</a:t>
            </a:r>
            <a:r>
              <a:rPr lang="en-GB" sz="2000" dirty="0" smtClean="0">
                <a:latin typeface="Myriad Pro" panose="020B0503030403020204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High and balanced recommendations</a:t>
            </a:r>
          </a:p>
          <a:p>
            <a:r>
              <a:rPr lang="en-GB" sz="2000" dirty="0" smtClean="0">
                <a:latin typeface="Myriad Pro" panose="020B0503030403020204" pitchFamily="34" charset="0"/>
              </a:rPr>
              <a:t>Which breed (line) / </a:t>
            </a:r>
            <a:r>
              <a:rPr lang="en-GB" sz="2000" dirty="0" err="1" smtClean="0">
                <a:latin typeface="Myriad Pro" panose="020B0503030403020204" pitchFamily="34" charset="0"/>
              </a:rPr>
              <a:t>thermoneutral</a:t>
            </a:r>
            <a:r>
              <a:rPr lang="en-GB" sz="2000" dirty="0" smtClean="0">
                <a:latin typeface="Myriad Pro" panose="020B0503030403020204" pitchFamily="34" charset="0"/>
              </a:rPr>
              <a:t> zone = climatic regulation / air conditioned =&gt; </a:t>
            </a:r>
            <a:r>
              <a:rPr lang="en-GB" sz="2000" b="1" dirty="0" smtClean="0">
                <a:latin typeface="Myriad Pro" panose="020B0503030403020204" pitchFamily="34" charset="0"/>
              </a:rPr>
              <a:t>elevated costs + </a:t>
            </a:r>
            <a:r>
              <a:rPr lang="fr-FR" sz="2000" dirty="0" smtClean="0">
                <a:latin typeface="Myriad Pro" panose="020B0503030403020204" pitchFamily="34" charset="0"/>
              </a:rPr>
              <a:t> optimal </a:t>
            </a:r>
            <a:r>
              <a:rPr lang="fr-FR" sz="2000" dirty="0" err="1" smtClean="0">
                <a:latin typeface="Myriad Pro" panose="020B0503030403020204" pitchFamily="34" charset="0"/>
              </a:rPr>
              <a:t>pelleted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feeds</a:t>
            </a:r>
            <a:r>
              <a:rPr lang="fr-FR" sz="2000" dirty="0" smtClean="0">
                <a:latin typeface="Myriad Pro" panose="020B0503030403020204" pitchFamily="34" charset="0"/>
              </a:rPr>
              <a:t> /// </a:t>
            </a:r>
          </a:p>
          <a:p>
            <a:r>
              <a:rPr lang="fr-FR" sz="2000" dirty="0" smtClean="0">
                <a:latin typeface="Myriad Pro" panose="020B0503030403020204" pitchFamily="34" charset="0"/>
              </a:rPr>
              <a:t>in </a:t>
            </a:r>
            <a:r>
              <a:rPr lang="fr-FR" sz="2000" dirty="0" err="1" smtClean="0">
                <a:latin typeface="Myriad Pro" panose="020B0503030403020204" pitchFamily="34" charset="0"/>
              </a:rPr>
              <a:t>brief</a:t>
            </a:r>
            <a:r>
              <a:rPr lang="fr-FR" sz="2000" dirty="0" smtClean="0">
                <a:latin typeface="Myriad Pro" panose="020B0503030403020204" pitchFamily="34" charset="0"/>
              </a:rPr>
              <a:t> "copy and </a:t>
            </a:r>
            <a:r>
              <a:rPr lang="fr-FR" sz="2000" dirty="0" err="1" smtClean="0">
                <a:latin typeface="Myriad Pro" panose="020B0503030403020204" pitchFamily="34" charset="0"/>
              </a:rPr>
              <a:t>paste</a:t>
            </a:r>
            <a:r>
              <a:rPr lang="fr-FR" sz="2000" dirty="0" smtClean="0">
                <a:latin typeface="Myriad Pro" panose="020B0503030403020204" pitchFamily="34" charset="0"/>
              </a:rPr>
              <a:t>" the </a:t>
            </a:r>
            <a:r>
              <a:rPr lang="fr-FR" sz="2000" dirty="0" err="1" smtClean="0">
                <a:latin typeface="Myriad Pro" panose="020B0503030403020204" pitchFamily="34" charset="0"/>
              </a:rPr>
              <a:t>European</a:t>
            </a:r>
            <a:r>
              <a:rPr lang="fr-FR" sz="2000" dirty="0" smtClean="0">
                <a:latin typeface="Myriad Pro" panose="020B0503030403020204" pitchFamily="34" charset="0"/>
              </a:rPr>
              <a:t> conditions</a:t>
            </a:r>
          </a:p>
          <a:p>
            <a:endParaRPr lang="fr-FR" sz="2000" dirty="0" smtClean="0">
              <a:latin typeface="Myriad Pro" panose="020B0503030403020204" pitchFamily="34" charset="0"/>
            </a:endParaRPr>
          </a:p>
          <a:p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Medium</a:t>
            </a:r>
            <a:r>
              <a:rPr lang="fr-FR" sz="2000" b="1" dirty="0" smtClean="0">
                <a:latin typeface="Myriad Pro" panose="020B0503030403020204" pitchFamily="34" charset="0"/>
              </a:rPr>
              <a:t> </a:t>
            </a:r>
            <a:r>
              <a:rPr lang="en-GB" sz="2000" b="1" dirty="0" smtClean="0">
                <a:latin typeface="Myriad Pro" panose="020B0503030403020204" pitchFamily="34" charset="0"/>
              </a:rPr>
              <a:t>production </a:t>
            </a:r>
            <a:r>
              <a:rPr lang="en-GB" sz="2000" b="1" dirty="0">
                <a:latin typeface="Myriad Pro" panose="020B0503030403020204" pitchFamily="34" charset="0"/>
              </a:rPr>
              <a:t>level wanted?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smtClean="0">
                <a:latin typeface="Myriad Pro" panose="020B0503030403020204" pitchFamily="34" charset="0"/>
              </a:rPr>
              <a:t>Pelleted feed (or flour) + forages or plants =&gt; </a:t>
            </a:r>
            <a:r>
              <a:rPr lang="en-GB" sz="2000" b="1" dirty="0" smtClean="0">
                <a:latin typeface="Myriad Pro" panose="020B0503030403020204" pitchFamily="34" charset="0"/>
              </a:rPr>
              <a:t>limited costs </a:t>
            </a:r>
            <a:r>
              <a:rPr lang="en-GB" sz="2000" dirty="0" smtClean="0">
                <a:latin typeface="Myriad Pro" panose="020B0503030403020204" pitchFamily="34" charset="0"/>
              </a:rPr>
              <a:t>according to the production expected</a:t>
            </a:r>
            <a:endParaRPr lang="en-GB" sz="2000" dirty="0">
              <a:latin typeface="Myriad Pro" panose="020B0503030403020204" pitchFamily="34" charset="0"/>
            </a:endParaRPr>
          </a:p>
          <a:p>
            <a:endParaRPr lang="fr-FR" sz="2000" b="1" dirty="0" smtClean="0">
              <a:latin typeface="Myriad Pro" panose="020B0503030403020204" pitchFamily="34" charset="0"/>
            </a:endParaRPr>
          </a:p>
          <a:p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Moderate</a:t>
            </a:r>
            <a:r>
              <a:rPr lang="en-GB" sz="2000" b="1" dirty="0" smtClean="0">
                <a:latin typeface="Myriad Pro" panose="020B0503030403020204" pitchFamily="34" charset="0"/>
              </a:rPr>
              <a:t> </a:t>
            </a:r>
            <a:r>
              <a:rPr lang="en-GB" sz="2000" b="1" dirty="0">
                <a:latin typeface="Myriad Pro" panose="020B0503030403020204" pitchFamily="34" charset="0"/>
              </a:rPr>
              <a:t>production level wanted?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smtClean="0">
                <a:latin typeface="Myriad Pro" panose="020B0503030403020204" pitchFamily="34" charset="0"/>
              </a:rPr>
              <a:t> Only plants of forages, </a:t>
            </a:r>
            <a:r>
              <a:rPr lang="en-GB" sz="2000" dirty="0" err="1" smtClean="0">
                <a:latin typeface="Myriad Pro" panose="020B0503030403020204" pitchFamily="34" charset="0"/>
              </a:rPr>
              <a:t>byproducts</a:t>
            </a:r>
            <a:r>
              <a:rPr lang="en-GB" sz="2000" dirty="0" smtClean="0">
                <a:latin typeface="Myriad Pro" panose="020B0503030403020204" pitchFamily="34" charset="0"/>
              </a:rPr>
              <a:t>, 	household wastes, etc.</a:t>
            </a:r>
          </a:p>
          <a:p>
            <a:r>
              <a:rPr lang="en-GB" sz="2000" dirty="0" smtClean="0">
                <a:latin typeface="Myriad Pro" panose="020B0503030403020204" pitchFamily="34" charset="0"/>
              </a:rPr>
              <a:t>	=&gt; Low feeding costs </a:t>
            </a:r>
            <a:r>
              <a:rPr lang="en-GB" sz="2000" dirty="0">
                <a:latin typeface="Myriad Pro" panose="020B0503030403020204" pitchFamily="34" charset="0"/>
              </a:rPr>
              <a:t>according to the production expected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440" y="3423919"/>
            <a:ext cx="991956" cy="9893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170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/>
          <p:cNvSpPr txBox="1">
            <a:spLocks noChangeArrowheads="1"/>
          </p:cNvSpPr>
          <p:nvPr/>
        </p:nvSpPr>
        <p:spPr bwMode="auto">
          <a:xfrm>
            <a:off x="318849" y="438148"/>
            <a:ext cx="1329209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6F9D20"/>
                </a:solidFill>
                <a:latin typeface="Myriad Pro" pitchFamily="34" charset="0"/>
                <a:cs typeface="Arial" pitchFamily="34" charset="0"/>
              </a:rPr>
              <a:t>INDEX</a:t>
            </a:r>
          </a:p>
        </p:txBody>
      </p:sp>
      <p:sp>
        <p:nvSpPr>
          <p:cNvPr id="20483" name="ZoneTexte 4"/>
          <p:cNvSpPr txBox="1">
            <a:spLocks noChangeArrowheads="1"/>
          </p:cNvSpPr>
          <p:nvPr/>
        </p:nvSpPr>
        <p:spPr bwMode="auto">
          <a:xfrm>
            <a:off x="441159" y="1129247"/>
            <a:ext cx="8467580" cy="46474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1.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Context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&amp;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definitions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2.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History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&amp; basics of digestive system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3.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Metabolic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regulations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for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rabbit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under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tropical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climate</a:t>
            </a:r>
            <a:endParaRPr lang="fr-FR" sz="2000" b="1" dirty="0" smtClean="0">
              <a:solidFill>
                <a:schemeClr val="bg1">
                  <a:lumMod val="85000"/>
                </a:schemeClr>
              </a:solidFill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4. Nutrition &amp;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feeding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–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which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recommendations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for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which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breeding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system</a:t>
            </a:r>
            <a:endParaRPr lang="fr-FR" sz="2400" b="1" dirty="0">
              <a:solidFill>
                <a:schemeClr val="bg1">
                  <a:lumMod val="85000"/>
                </a:schemeClr>
              </a:solidFill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b="1" dirty="0" smtClean="0">
                <a:latin typeface="Myriad Pro" pitchFamily="34" charset="0"/>
              </a:rPr>
              <a:t>5. </a:t>
            </a:r>
            <a:r>
              <a:rPr lang="fr-FR" sz="2400" b="1" dirty="0" err="1" smtClean="0">
                <a:latin typeface="Myriad Pro" pitchFamily="34" charset="0"/>
              </a:rPr>
              <a:t>Practical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 smtClean="0">
                <a:latin typeface="Myriad Pro" pitchFamily="34" charset="0"/>
              </a:rPr>
              <a:t>feeding</a:t>
            </a:r>
            <a:r>
              <a:rPr lang="fr-FR" sz="2400" b="1" dirty="0" smtClean="0">
                <a:latin typeface="Myriad Pro" pitchFamily="34" charset="0"/>
              </a:rPr>
              <a:t> : </a:t>
            </a:r>
            <a:r>
              <a:rPr lang="fr-FR" sz="2400" b="1" dirty="0" err="1" smtClean="0">
                <a:latin typeface="Myriad Pro" pitchFamily="34" charset="0"/>
              </a:rPr>
              <a:t>ingredients</a:t>
            </a:r>
            <a:r>
              <a:rPr lang="fr-FR" sz="2400" b="1" dirty="0" smtClean="0">
                <a:latin typeface="Myriad Pro" pitchFamily="34" charset="0"/>
              </a:rPr>
              <a:t>, </a:t>
            </a:r>
            <a:r>
              <a:rPr lang="fr-FR" sz="2400" b="1" dirty="0" err="1" smtClean="0">
                <a:latin typeface="Myriad Pro" pitchFamily="34" charset="0"/>
              </a:rPr>
              <a:t>feed</a:t>
            </a:r>
            <a:r>
              <a:rPr lang="fr-FR" sz="2400" b="1" dirty="0" smtClean="0">
                <a:latin typeface="Myriad Pro" pitchFamily="34" charset="0"/>
              </a:rPr>
              <a:t> formulation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400" dirty="0" smtClean="0">
                <a:latin typeface="Myriad Pro" pitchFamily="34" charset="0"/>
              </a:rPr>
              <a:t>6. Conclusions </a:t>
            </a:r>
            <a:r>
              <a:rPr lang="fr-FR" sz="2400" dirty="0">
                <a:latin typeface="Myriad Pro" pitchFamily="34" charset="0"/>
              </a:rPr>
              <a:t>&amp; perspectives</a:t>
            </a:r>
            <a:endParaRPr lang="fr-FR" sz="2400" dirty="0"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044" y="1259021"/>
            <a:ext cx="991956" cy="9893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3" name="ZoneTexte 2"/>
          <p:cNvSpPr txBox="1"/>
          <p:nvPr/>
        </p:nvSpPr>
        <p:spPr>
          <a:xfrm>
            <a:off x="533621" y="593479"/>
            <a:ext cx="8233391" cy="387798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High</a:t>
            </a:r>
            <a:r>
              <a:rPr lang="en-GB" sz="2400" b="1" u="sng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  <a:r>
              <a:rPr lang="en-GB" sz="2000" b="1" u="sng" dirty="0" smtClean="0">
                <a:latin typeface="Myriad Pro" panose="020B0503030403020204" pitchFamily="34" charset="0"/>
              </a:rPr>
              <a:t>production level</a:t>
            </a:r>
            <a:r>
              <a:rPr lang="en-GB" sz="2000" u="sng" dirty="0" smtClean="0">
                <a:latin typeface="Myriad Pro" panose="020B0503030403020204" pitchFamily="34" charset="0"/>
              </a:rPr>
              <a:t> </a:t>
            </a:r>
          </a:p>
          <a:p>
            <a:r>
              <a:rPr lang="en-GB" sz="2000" b="1" dirty="0" smtClean="0">
                <a:latin typeface="Myriad Pro" panose="020B0503030403020204" pitchFamily="34" charset="0"/>
              </a:rPr>
              <a:t>Pelleted commercial </a:t>
            </a:r>
            <a:r>
              <a:rPr lang="en-GB" sz="2000" dirty="0" smtClean="0">
                <a:latin typeface="Myriad Pro" panose="020B0503030403020204" pitchFamily="34" charset="0"/>
              </a:rPr>
              <a:t>feed</a:t>
            </a:r>
            <a:r>
              <a:rPr lang="en-GB" sz="2000" b="1" dirty="0" smtClean="0">
                <a:latin typeface="Myriad Pro" panose="020B0503030403020204" pitchFamily="34" charset="0"/>
              </a:rPr>
              <a:t>s</a:t>
            </a:r>
            <a:r>
              <a:rPr lang="en-GB" sz="2000" dirty="0" smtClean="0">
                <a:latin typeface="Myriad Pro" panose="020B0503030403020204" pitchFamily="34" charset="0"/>
              </a:rPr>
              <a:t> with adequate </a:t>
            </a:r>
            <a:r>
              <a:rPr lang="en-GB" sz="2000" b="1" dirty="0" smtClean="0">
                <a:latin typeface="Myriad Pro" panose="020B0503030403020204" pitchFamily="34" charset="0"/>
              </a:rPr>
              <a:t>premix, balanced formulations </a:t>
            </a:r>
            <a:r>
              <a:rPr lang="en-GB" sz="2000" dirty="0" smtClean="0">
                <a:latin typeface="Myriad Pro" panose="020B0503030403020204" pitchFamily="34" charset="0"/>
              </a:rPr>
              <a:t>according to type of rabbits (doe, fattening)</a:t>
            </a:r>
            <a:endParaRPr lang="fr-FR" sz="2000" dirty="0" smtClean="0">
              <a:latin typeface="Myriad Pro" panose="020B0503030403020204" pitchFamily="34" charset="0"/>
            </a:endParaRPr>
          </a:p>
          <a:p>
            <a:r>
              <a:rPr lang="fr-FR" dirty="0" smtClean="0">
                <a:latin typeface="Myriad Pro" panose="020B0503030403020204" pitchFamily="34" charset="0"/>
              </a:rPr>
              <a:t>in </a:t>
            </a:r>
            <a:r>
              <a:rPr lang="fr-FR" dirty="0" err="1" smtClean="0">
                <a:latin typeface="Myriad Pro" panose="020B0503030403020204" pitchFamily="34" charset="0"/>
              </a:rPr>
              <a:t>brief</a:t>
            </a:r>
            <a:r>
              <a:rPr lang="fr-FR" dirty="0" smtClean="0">
                <a:latin typeface="Myriad Pro" panose="020B0503030403020204" pitchFamily="34" charset="0"/>
              </a:rPr>
              <a:t> "copy and </a:t>
            </a:r>
            <a:r>
              <a:rPr lang="fr-FR" dirty="0" err="1" smtClean="0">
                <a:latin typeface="Myriad Pro" panose="020B0503030403020204" pitchFamily="34" charset="0"/>
              </a:rPr>
              <a:t>paste</a:t>
            </a:r>
            <a:r>
              <a:rPr lang="fr-FR" dirty="0" smtClean="0">
                <a:latin typeface="Myriad Pro" panose="020B0503030403020204" pitchFamily="34" charset="0"/>
              </a:rPr>
              <a:t>" the "standard" </a:t>
            </a:r>
            <a:r>
              <a:rPr lang="fr-FR" dirty="0" err="1" smtClean="0">
                <a:latin typeface="Myriad Pro" panose="020B0503030403020204" pitchFamily="34" charset="0"/>
              </a:rPr>
              <a:t>recommendations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</a:p>
          <a:p>
            <a:r>
              <a:rPr lang="fr-FR" sz="2000" b="1" dirty="0" err="1" smtClean="0">
                <a:latin typeface="Myriad Pro" panose="020B0503030403020204" pitchFamily="34" charset="0"/>
              </a:rPr>
              <a:t>Special</a:t>
            </a:r>
            <a:r>
              <a:rPr lang="fr-FR" sz="2000" b="1" dirty="0" smtClean="0">
                <a:latin typeface="Myriad Pro" panose="020B0503030403020204" pitchFamily="34" charset="0"/>
              </a:rPr>
              <a:t> attention </a:t>
            </a:r>
            <a:r>
              <a:rPr lang="fr-FR" sz="2000" dirty="0" smtClean="0">
                <a:latin typeface="Myriad Pro" panose="020B0503030403020204" pitchFamily="34" charset="0"/>
              </a:rPr>
              <a:t>to </a:t>
            </a:r>
            <a:r>
              <a:rPr lang="fr-FR" sz="2000" dirty="0" err="1" smtClean="0">
                <a:latin typeface="Myriad Pro" panose="020B0503030403020204" pitchFamily="34" charset="0"/>
              </a:rPr>
              <a:t>intake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behaviour</a:t>
            </a:r>
            <a:r>
              <a:rPr lang="fr-FR" sz="2000" dirty="0" smtClean="0">
                <a:latin typeface="Myriad Pro" panose="020B0503030403020204" pitchFamily="34" charset="0"/>
              </a:rPr>
              <a:t> : high DE content, </a:t>
            </a:r>
            <a:r>
              <a:rPr lang="fr-FR" sz="2000" dirty="0" err="1" smtClean="0">
                <a:latin typeface="Myriad Pro" panose="020B0503030403020204" pitchFamily="34" charset="0"/>
              </a:rPr>
              <a:t>with</a:t>
            </a:r>
            <a:r>
              <a:rPr lang="fr-FR" sz="2000" dirty="0" smtClean="0"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latin typeface="Myriad Pro" panose="020B0503030403020204" pitchFamily="34" charset="0"/>
              </a:rPr>
              <a:t>added</a:t>
            </a:r>
            <a:r>
              <a:rPr lang="fr-FR" sz="2000" dirty="0" smtClean="0">
                <a:latin typeface="Myriad Pro" panose="020B0503030403020204" pitchFamily="34" charset="0"/>
              </a:rPr>
              <a:t> fat?  </a:t>
            </a:r>
          </a:p>
          <a:p>
            <a:r>
              <a:rPr lang="fr-FR" sz="2000" b="1" dirty="0" err="1">
                <a:solidFill>
                  <a:srgbClr val="0000FF"/>
                </a:solidFill>
                <a:latin typeface="Myriad Pro" panose="020B0503030403020204" pitchFamily="34" charset="0"/>
              </a:rPr>
              <a:t>Special</a:t>
            </a:r>
            <a:r>
              <a:rPr lang="fr-FR" sz="2000" b="1" dirty="0">
                <a:solidFill>
                  <a:srgbClr val="0000FF"/>
                </a:solidFill>
                <a:latin typeface="Myriad Pro" panose="020B0503030403020204" pitchFamily="34" charset="0"/>
              </a:rPr>
              <a:t> attention</a:t>
            </a:r>
            <a:r>
              <a:rPr lang="fr-FR" sz="2000" dirty="0">
                <a:solidFill>
                  <a:srgbClr val="0000FF"/>
                </a:solidFill>
                <a:latin typeface="Myriad Pro" panose="020B0503030403020204" pitchFamily="34" charset="0"/>
              </a:rPr>
              <a:t> to </a:t>
            </a:r>
            <a:r>
              <a:rPr lang="fr-FR" sz="20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drinking</a:t>
            </a:r>
            <a:r>
              <a:rPr lang="fr-FR" sz="20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behaviour</a:t>
            </a:r>
            <a:r>
              <a:rPr lang="fr-FR" sz="20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and water </a:t>
            </a:r>
            <a:r>
              <a:rPr lang="fr-FR" sz="20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quality</a:t>
            </a:r>
            <a:endParaRPr lang="fr-FR" sz="2000" dirty="0" smtClean="0">
              <a:solidFill>
                <a:srgbClr val="0000FF"/>
              </a:solidFill>
              <a:latin typeface="Myriad Pro" panose="020B0503030403020204" pitchFamily="34" charset="0"/>
            </a:endParaRPr>
          </a:p>
          <a:p>
            <a:endParaRPr lang="fr-FR" sz="2000" dirty="0" smtClean="0">
              <a:latin typeface="Myriad Pro" panose="020B0503030403020204" pitchFamily="34" charset="0"/>
            </a:endParaRPr>
          </a:p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Medium to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moderate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GB" sz="2000" b="1" dirty="0" smtClean="0">
                <a:latin typeface="Myriad Pro" panose="020B0503030403020204" pitchFamily="34" charset="0"/>
              </a:rPr>
              <a:t>production </a:t>
            </a:r>
            <a:r>
              <a:rPr lang="en-GB" sz="2000" b="1" dirty="0">
                <a:latin typeface="Myriad Pro" panose="020B0503030403020204" pitchFamily="34" charset="0"/>
              </a:rPr>
              <a:t>level </a:t>
            </a:r>
            <a:r>
              <a:rPr lang="en-GB" sz="2000" dirty="0" smtClean="0">
                <a:latin typeface="Myriad Pro" panose="020B0503030403020204" pitchFamily="34" charset="0"/>
              </a:rPr>
              <a:t> </a:t>
            </a:r>
          </a:p>
          <a:p>
            <a:pPr algn="just"/>
            <a:r>
              <a:rPr lang="en-GB" sz="2000" dirty="0" smtClean="0">
                <a:latin typeface="Myriad Pro" panose="020B0503030403020204" pitchFamily="34" charset="0"/>
              </a:rPr>
              <a:t>     * </a:t>
            </a:r>
            <a:r>
              <a:rPr lang="en-GB" sz="2000" b="1" dirty="0" smtClean="0">
                <a:latin typeface="Myriad Pro" panose="020B0503030403020204" pitchFamily="34" charset="0"/>
              </a:rPr>
              <a:t>Pelleted</a:t>
            </a:r>
            <a:r>
              <a:rPr lang="en-GB" sz="2000" dirty="0" smtClean="0">
                <a:latin typeface="Myriad Pro" panose="020B0503030403020204" pitchFamily="34" charset="0"/>
              </a:rPr>
              <a:t> feed (or flour) </a:t>
            </a:r>
            <a:r>
              <a:rPr lang="en-GB" sz="2000" b="1" u="sng" dirty="0" smtClean="0">
                <a:latin typeface="Myriad Pro" panose="020B0503030403020204" pitchFamily="34" charset="0"/>
              </a:rPr>
              <a:t>at farm</a:t>
            </a:r>
            <a:r>
              <a:rPr lang="en-GB" sz="2000" b="1" dirty="0" smtClean="0">
                <a:latin typeface="Myriad Pro" panose="020B0503030403020204" pitchFamily="34" charset="0"/>
              </a:rPr>
              <a:t>  </a:t>
            </a:r>
            <a:r>
              <a:rPr lang="en-GB" sz="2000" dirty="0" smtClean="0">
                <a:latin typeface="Myriad Pro" panose="020B0503030403020204" pitchFamily="34" charset="0"/>
              </a:rPr>
              <a:t>with local ingredients (with some minerals) </a:t>
            </a:r>
            <a:r>
              <a:rPr lang="en-GB" sz="2000" dirty="0" smtClean="0">
                <a:latin typeface="Myriad Pro" panose="020B0503030403020204" pitchFamily="34" charset="0"/>
                <a:sym typeface="Wingdings" panose="05000000000000000000" pitchFamily="2" charset="2"/>
              </a:rPr>
              <a:t> </a:t>
            </a:r>
            <a:r>
              <a:rPr lang="en-GB" sz="2000" u="sng" dirty="0" smtClean="0">
                <a:latin typeface="Myriad Pro" panose="020B0503030403020204" pitchFamily="34" charset="0"/>
                <a:sym typeface="Wingdings" panose="05000000000000000000" pitchFamily="2" charset="2"/>
              </a:rPr>
              <a:t>"home" feed formulation</a:t>
            </a:r>
            <a:r>
              <a:rPr lang="en-GB" sz="2000" b="1" dirty="0">
                <a:latin typeface="Myriad Pro" panose="020B0503030403020204" pitchFamily="34" charset="0"/>
              </a:rPr>
              <a:t> </a:t>
            </a:r>
            <a:r>
              <a:rPr lang="en-GB" sz="2000" b="1" dirty="0" smtClean="0">
                <a:latin typeface="Myriad Pro" panose="020B0503030403020204" pitchFamily="34" charset="0"/>
              </a:rPr>
              <a:t>=&gt; limited feeding cost </a:t>
            </a:r>
            <a:r>
              <a:rPr lang="en-GB" sz="2000" dirty="0" smtClean="0">
                <a:latin typeface="Myriad Pro" panose="020B0503030403020204" pitchFamily="34" charset="0"/>
              </a:rPr>
              <a:t>in accordance with the expected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smtClean="0">
                <a:latin typeface="Myriad Pro" panose="020B0503030403020204" pitchFamily="34" charset="0"/>
              </a:rPr>
              <a:t>production</a:t>
            </a:r>
            <a:endParaRPr lang="en-GB" sz="2000" u="sng" dirty="0" smtClean="0">
              <a:latin typeface="Myriad Pro" panose="020B0503030403020204" pitchFamily="34" charset="0"/>
            </a:endParaRPr>
          </a:p>
          <a:p>
            <a:pPr algn="just"/>
            <a:r>
              <a:rPr lang="en-GB" sz="2000" dirty="0" smtClean="0">
                <a:latin typeface="Myriad Pro" panose="020B0503030403020204" pitchFamily="34" charset="0"/>
              </a:rPr>
              <a:t>* Flour or mash , mixed forages &amp; grains &amp; by products  =&gt; </a:t>
            </a:r>
            <a:r>
              <a:rPr lang="en-GB" sz="2000" b="1" dirty="0" smtClean="0">
                <a:latin typeface="Myriad Pro" panose="020B0503030403020204" pitchFamily="34" charset="0"/>
              </a:rPr>
              <a:t>low feeding cost</a:t>
            </a:r>
            <a:endParaRPr lang="en-GB" sz="2000" dirty="0">
              <a:latin typeface="Myriad Pro" panose="020B0503030403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7203" t="9698" b="5443"/>
          <a:stretch/>
        </p:blipFill>
        <p:spPr>
          <a:xfrm>
            <a:off x="6006118" y="4670461"/>
            <a:ext cx="2760894" cy="18586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716" y="5035011"/>
            <a:ext cx="50048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Moderate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to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low</a:t>
            </a:r>
            <a:r>
              <a:rPr lang="en-GB" b="1" dirty="0">
                <a:latin typeface="Myriad Pro" panose="020B0503030403020204" pitchFamily="34" charset="0"/>
              </a:rPr>
              <a:t> production level </a:t>
            </a:r>
            <a:r>
              <a:rPr lang="en-GB" dirty="0">
                <a:latin typeface="Myriad Pro" panose="020B0503030403020204" pitchFamily="34" charset="0"/>
              </a:rPr>
              <a:t> </a:t>
            </a:r>
          </a:p>
          <a:p>
            <a:r>
              <a:rPr lang="en-GB" dirty="0" smtClean="0">
                <a:latin typeface="Myriad Pro" panose="020B0503030403020204" pitchFamily="34" charset="0"/>
              </a:rPr>
              <a:t>   </a:t>
            </a:r>
            <a:r>
              <a:rPr lang="en-GB" b="1" dirty="0" smtClean="0">
                <a:latin typeface="Myriad Pro" panose="020B0503030403020204" pitchFamily="34" charset="0"/>
              </a:rPr>
              <a:t>Feeding </a:t>
            </a:r>
            <a:r>
              <a:rPr lang="en-GB" dirty="0" smtClean="0">
                <a:latin typeface="Myriad Pro" panose="020B0503030403020204" pitchFamily="34" charset="0"/>
              </a:rPr>
              <a:t>= only </a:t>
            </a:r>
            <a:r>
              <a:rPr lang="en-GB" dirty="0">
                <a:latin typeface="Myriad Pro" panose="020B0503030403020204" pitchFamily="34" charset="0"/>
              </a:rPr>
              <a:t>plants of forages, </a:t>
            </a:r>
            <a:r>
              <a:rPr lang="en-GB" dirty="0" err="1">
                <a:latin typeface="Myriad Pro" panose="020B0503030403020204" pitchFamily="34" charset="0"/>
              </a:rPr>
              <a:t>byproducts</a:t>
            </a:r>
            <a:r>
              <a:rPr lang="en-GB" dirty="0">
                <a:latin typeface="Myriad Pro" panose="020B0503030403020204" pitchFamily="34" charset="0"/>
              </a:rPr>
              <a:t>, </a:t>
            </a:r>
            <a:r>
              <a:rPr lang="en-GB" dirty="0" smtClean="0">
                <a:latin typeface="Myriad Pro" panose="020B0503030403020204" pitchFamily="34" charset="0"/>
              </a:rPr>
              <a:t>	household </a:t>
            </a:r>
            <a:r>
              <a:rPr lang="en-GB" dirty="0">
                <a:latin typeface="Myriad Pro" panose="020B0503030403020204" pitchFamily="34" charset="0"/>
              </a:rPr>
              <a:t>wastes, etc.</a:t>
            </a:r>
          </a:p>
          <a:p>
            <a:r>
              <a:rPr lang="en-GB" dirty="0" smtClean="0">
                <a:latin typeface="Myriad Pro" panose="020B0503030403020204" pitchFamily="34" charset="0"/>
              </a:rPr>
              <a:t>=&gt; </a:t>
            </a:r>
            <a:r>
              <a:rPr lang="en-GB" b="1" dirty="0">
                <a:latin typeface="Myriad Pro" panose="020B0503030403020204" pitchFamily="34" charset="0"/>
              </a:rPr>
              <a:t>Low feeding </a:t>
            </a:r>
            <a:r>
              <a:rPr lang="en-GB" b="1" dirty="0" smtClean="0">
                <a:latin typeface="Myriad Pro" panose="020B0503030403020204" pitchFamily="34" charset="0"/>
              </a:rPr>
              <a:t>costs</a:t>
            </a:r>
            <a:endParaRPr lang="en-GB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40" t="10941" r="34202" b="10455"/>
          <a:stretch/>
        </p:blipFill>
        <p:spPr bwMode="auto">
          <a:xfrm>
            <a:off x="4919954" y="1507866"/>
            <a:ext cx="4032219" cy="290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7831" y="190057"/>
            <a:ext cx="859094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Nutritional </a:t>
            </a:r>
            <a:r>
              <a:rPr lang="en-GB" sz="2000" b="1" dirty="0"/>
              <a:t>value of tropical forages and </a:t>
            </a:r>
            <a:r>
              <a:rPr lang="en-GB" sz="2000" b="1" dirty="0" err="1" smtClean="0"/>
              <a:t>byproducts</a:t>
            </a:r>
            <a:r>
              <a:rPr lang="en-GB" sz="2000" b="1" dirty="0" smtClean="0"/>
              <a:t> for the rabbit</a:t>
            </a:r>
          </a:p>
          <a:p>
            <a:endParaRPr lang="en-GB" dirty="0" smtClean="0"/>
          </a:p>
          <a:p>
            <a:r>
              <a:rPr lang="en-GB" dirty="0" smtClean="0"/>
              <a:t>Several compilation </a:t>
            </a:r>
            <a:r>
              <a:rPr lang="en-GB" dirty="0"/>
              <a:t>of nutritional data </a:t>
            </a:r>
            <a:r>
              <a:rPr lang="en-GB" dirty="0" smtClean="0"/>
              <a:t>of ingredients usable for </a:t>
            </a:r>
            <a:r>
              <a:rPr lang="en-GB" dirty="0"/>
              <a:t>rabbit feeds </a:t>
            </a:r>
            <a:endParaRPr lang="en-GB" dirty="0" smtClean="0"/>
          </a:p>
          <a:p>
            <a:r>
              <a:rPr lang="en-GB" dirty="0" err="1" smtClean="0"/>
              <a:t>Raharjo</a:t>
            </a:r>
            <a:r>
              <a:rPr lang="en-GB" dirty="0" smtClean="0"/>
              <a:t>, 1987; </a:t>
            </a:r>
            <a:r>
              <a:rPr lang="en-GB" dirty="0" err="1" smtClean="0"/>
              <a:t>Ayoade</a:t>
            </a:r>
            <a:r>
              <a:rPr lang="en-GB" dirty="0" smtClean="0"/>
              <a:t> et al., 1985; Lebas, 2004; </a:t>
            </a:r>
            <a:r>
              <a:rPr lang="en-GB" dirty="0" err="1" smtClean="0"/>
              <a:t>Safwat</a:t>
            </a:r>
            <a:r>
              <a:rPr lang="en-GB" dirty="0" smtClean="0"/>
              <a:t> et al., 2014, ….. </a:t>
            </a:r>
          </a:p>
          <a:p>
            <a:r>
              <a:rPr lang="fr-FR" dirty="0" smtClean="0"/>
              <a:t>			</a:t>
            </a:r>
            <a:r>
              <a:rPr lang="fr-FR" sz="2400" dirty="0" smtClean="0"/>
              <a:t>+ </a:t>
            </a:r>
            <a:r>
              <a:rPr lang="fr-FR" sz="2400" b="1" dirty="0" err="1" smtClean="0"/>
              <a:t>Feedipedia</a:t>
            </a:r>
            <a:endParaRPr lang="fr-FR" sz="24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47954" y="210316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Many </a:t>
            </a:r>
            <a:r>
              <a:rPr lang="en-GB" dirty="0"/>
              <a:t>tropical feeds contain toxicants and some tropical legumes contain toxic amino acids or alkaloids. </a:t>
            </a:r>
          </a:p>
          <a:p>
            <a:r>
              <a:rPr lang="en-GB" b="1" dirty="0"/>
              <a:t>e.g. </a:t>
            </a:r>
            <a:r>
              <a:rPr lang="en-GB" b="1" dirty="0" err="1"/>
              <a:t>Leucaena</a:t>
            </a:r>
            <a:r>
              <a:rPr lang="en-GB" dirty="0"/>
              <a:t>: contains </a:t>
            </a:r>
            <a:r>
              <a:rPr lang="en-GB" dirty="0" err="1"/>
              <a:t>mimosine</a:t>
            </a:r>
            <a:r>
              <a:rPr lang="en-GB" dirty="0"/>
              <a:t>, while cassava contains </a:t>
            </a:r>
            <a:r>
              <a:rPr lang="en-GB" dirty="0" err="1"/>
              <a:t>cyanogens</a:t>
            </a:r>
            <a:r>
              <a:rPr lang="en-GB" dirty="0"/>
              <a:t>. </a:t>
            </a:r>
          </a:p>
          <a:p>
            <a:r>
              <a:rPr lang="en-GB" u="sng" dirty="0" err="1" smtClean="0"/>
              <a:t>leucaena</a:t>
            </a:r>
            <a:r>
              <a:rPr lang="en-GB" u="sng" dirty="0" smtClean="0"/>
              <a:t> </a:t>
            </a:r>
            <a:r>
              <a:rPr lang="en-GB" dirty="0"/>
              <a:t>can be utilized as </a:t>
            </a:r>
            <a:r>
              <a:rPr lang="en-GB" dirty="0" smtClean="0"/>
              <a:t>component of a </a:t>
            </a:r>
            <a:r>
              <a:rPr lang="en-GB" dirty="0"/>
              <a:t>forage mixtures </a:t>
            </a:r>
            <a:r>
              <a:rPr lang="en-GB" dirty="0" smtClean="0"/>
              <a:t>till 10</a:t>
            </a:r>
            <a:r>
              <a:rPr lang="en-GB" dirty="0"/>
              <a:t>% </a:t>
            </a:r>
            <a:r>
              <a:rPr lang="en-GB" dirty="0" smtClean="0"/>
              <a:t>, or even to </a:t>
            </a:r>
            <a:r>
              <a:rPr lang="en-GB" dirty="0"/>
              <a:t>25% for low-</a:t>
            </a:r>
            <a:r>
              <a:rPr lang="en-GB" dirty="0" err="1"/>
              <a:t>mimosine</a:t>
            </a:r>
            <a:r>
              <a:rPr lang="en-GB" dirty="0"/>
              <a:t> </a:t>
            </a:r>
            <a:r>
              <a:rPr lang="en-GB" dirty="0" smtClean="0"/>
              <a:t>cultivars.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73643" y="5017896"/>
            <a:ext cx="8205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Farmers </a:t>
            </a:r>
            <a:r>
              <a:rPr lang="en-GB" dirty="0"/>
              <a:t>teaching </a:t>
            </a:r>
            <a:r>
              <a:rPr lang="en-GB" dirty="0" err="1"/>
              <a:t>programms</a:t>
            </a:r>
            <a:r>
              <a:rPr lang="en-GB" dirty="0"/>
              <a:t> to use plants and forages having good nutritional value. </a:t>
            </a:r>
          </a:p>
          <a:p>
            <a:r>
              <a:rPr lang="en-GB" b="1" dirty="0" smtClean="0"/>
              <a:t>Few </a:t>
            </a:r>
            <a:r>
              <a:rPr lang="en-GB" b="1" dirty="0" err="1"/>
              <a:t>informations</a:t>
            </a:r>
            <a:r>
              <a:rPr lang="en-GB" b="1" dirty="0"/>
              <a:t> about  feeding systems and programmes adapted to tropics</a:t>
            </a:r>
            <a:r>
              <a:rPr lang="en-GB" b="1" dirty="0" smtClean="0"/>
              <a:t>.</a:t>
            </a:r>
          </a:p>
          <a:p>
            <a:r>
              <a:rPr lang="en-GB" dirty="0" smtClean="0"/>
              <a:t>e.g.: </a:t>
            </a:r>
            <a:r>
              <a:rPr lang="en-GB" dirty="0" err="1" smtClean="0"/>
              <a:t>recommand</a:t>
            </a:r>
            <a:r>
              <a:rPr lang="en-GB" dirty="0" smtClean="0"/>
              <a:t> some mixture </a:t>
            </a:r>
            <a:r>
              <a:rPr lang="en-GB" dirty="0"/>
              <a:t>of </a:t>
            </a:r>
            <a:r>
              <a:rPr lang="en-GB" dirty="0" smtClean="0"/>
              <a:t>forages according to seasons, to reduce </a:t>
            </a:r>
            <a:r>
              <a:rPr lang="en-GB" dirty="0"/>
              <a:t>the concentration of specific toxins to non-hazardous </a:t>
            </a:r>
            <a:r>
              <a:rPr lang="en-GB" dirty="0" smtClean="0"/>
              <a:t>levels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5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978568" y="0"/>
            <a:ext cx="6649453" cy="6743155"/>
            <a:chOff x="978568" y="0"/>
            <a:chExt cx="6649453" cy="674315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5" r="3108" b="4017"/>
            <a:stretch/>
          </p:blipFill>
          <p:spPr>
            <a:xfrm>
              <a:off x="978568" y="400110"/>
              <a:ext cx="6649453" cy="634304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00850" y="0"/>
              <a:ext cx="1456424" cy="461665"/>
            </a:xfrm>
            <a:prstGeom prst="rect">
              <a:avLst/>
            </a:prstGeom>
            <a:noFill/>
            <a:effectLst>
              <a:outerShdw blurRad="50800" dist="50800" dir="3720000" algn="ctr" rotWithShape="0">
                <a:schemeClr val="bg1">
                  <a:lumMod val="75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latin typeface="Myriad Pro" pitchFamily="34" charset="0"/>
                </a:rPr>
                <a:t>Basics of: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0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821" y="1163637"/>
            <a:ext cx="874294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</a:rPr>
              <a:t>Selecting the right ingredients ….</a:t>
            </a:r>
          </a:p>
          <a:p>
            <a:endParaRPr lang="en-GB" b="1" dirty="0" smtClean="0">
              <a:latin typeface="Arial" panose="020B0604020202020204" pitchFamily="34" charset="0"/>
            </a:endParaRPr>
          </a:p>
          <a:p>
            <a:r>
              <a:rPr lang="en-GB" dirty="0"/>
              <a:t>The tropical legume forages, in general, have a high content of digestible energy and protein, while the tropical grasses are characterized by a low </a:t>
            </a:r>
            <a:r>
              <a:rPr lang="en-GB" dirty="0" smtClean="0"/>
              <a:t>digestibility.</a:t>
            </a:r>
          </a:p>
          <a:p>
            <a:r>
              <a:rPr lang="en-GB" i="1" u="sng" dirty="0" smtClean="0"/>
              <a:t>e.g. </a:t>
            </a:r>
            <a:r>
              <a:rPr lang="en-GB" i="1" u="sng" dirty="0"/>
              <a:t>little success </a:t>
            </a:r>
            <a:r>
              <a:rPr lang="en-GB" dirty="0"/>
              <a:t>with the use of </a:t>
            </a:r>
            <a:r>
              <a:rPr lang="en-GB" i="1" dirty="0" err="1"/>
              <a:t>Setaria</a:t>
            </a:r>
            <a:r>
              <a:rPr lang="en-GB" i="1" dirty="0"/>
              <a:t> </a:t>
            </a:r>
            <a:r>
              <a:rPr lang="en-GB" dirty="0" err="1" smtClean="0"/>
              <a:t>spp</a:t>
            </a:r>
            <a:r>
              <a:rPr lang="en-GB" dirty="0" smtClean="0"/>
              <a:t> "golden millet forage", since very poorly digested by the rabbit</a:t>
            </a:r>
            <a:endParaRPr lang="en-GB" dirty="0" smtClean="0">
              <a:latin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</a:rPr>
              <a:t>Under </a:t>
            </a:r>
            <a:r>
              <a:rPr lang="en-GB" dirty="0">
                <a:latin typeface="Arial" panose="020B0604020202020204" pitchFamily="34" charset="0"/>
              </a:rPr>
              <a:t>hot climate conditions, digestion of highly lignified fibrous feeds increases </a:t>
            </a:r>
            <a:r>
              <a:rPr lang="en-GB" dirty="0" smtClean="0">
                <a:latin typeface="Arial" panose="020B0604020202020204" pitchFamily="34" charset="0"/>
              </a:rPr>
              <a:t>the heat </a:t>
            </a:r>
            <a:r>
              <a:rPr lang="en-GB" dirty="0">
                <a:latin typeface="Arial" panose="020B0604020202020204" pitchFamily="34" charset="0"/>
              </a:rPr>
              <a:t>output and heat load at a time the animal is already under considerable heat stress.</a:t>
            </a:r>
          </a:p>
          <a:p>
            <a:endParaRPr lang="en-GB" dirty="0" smtClean="0">
              <a:latin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</a:rPr>
              <a:t>Thus</a:t>
            </a:r>
            <a:r>
              <a:rPr lang="en-GB" dirty="0">
                <a:latin typeface="Arial" panose="020B0604020202020204" pitchFamily="34" charset="0"/>
              </a:rPr>
              <a:t>, arranging feeding with minimum lignified and / or containing ingredients with </a:t>
            </a:r>
            <a:r>
              <a:rPr lang="en-GB" dirty="0" smtClean="0">
                <a:latin typeface="Arial" panose="020B0604020202020204" pitchFamily="34" charset="0"/>
              </a:rPr>
              <a:t>low fibre-high </a:t>
            </a:r>
            <a:r>
              <a:rPr lang="en-GB" dirty="0">
                <a:latin typeface="Arial" panose="020B0604020202020204" pitchFamily="34" charset="0"/>
              </a:rPr>
              <a:t>energy content will that produce less metabolic heat, </a:t>
            </a:r>
            <a:r>
              <a:rPr lang="en-GB" u="sng" dirty="0" smtClean="0">
                <a:latin typeface="Arial" panose="020B0604020202020204" pitchFamily="34" charset="0"/>
              </a:rPr>
              <a:t>may be </a:t>
            </a:r>
            <a:r>
              <a:rPr lang="en-GB" dirty="0" smtClean="0">
                <a:latin typeface="Arial" panose="020B0604020202020204" pitchFamily="34" charset="0"/>
              </a:rPr>
              <a:t>beneficial… particularly for lactating doe feeding</a:t>
            </a:r>
          </a:p>
          <a:p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531" r="6716"/>
          <a:stretch/>
        </p:blipFill>
        <p:spPr>
          <a:xfrm>
            <a:off x="-180730" y="0"/>
            <a:ext cx="10450628" cy="10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11" y="341470"/>
            <a:ext cx="85664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Myriad Pro" panose="020B0503030403020204" pitchFamily="34" charset="0"/>
              </a:rPr>
              <a:t>Agricultural and industrial by-products.</a:t>
            </a:r>
          </a:p>
          <a:p>
            <a:r>
              <a:rPr lang="en-GB" sz="1600" u="sng" dirty="0" smtClean="0">
                <a:latin typeface="Myriad Pro" panose="020B0503030403020204" pitchFamily="34" charset="0"/>
              </a:rPr>
              <a:t>Only a few </a:t>
            </a:r>
            <a:r>
              <a:rPr lang="en-GB" sz="1600" u="sng" dirty="0">
                <a:latin typeface="Myriad Pro" panose="020B0503030403020204" pitchFamily="34" charset="0"/>
              </a:rPr>
              <a:t>need special mention. </a:t>
            </a:r>
            <a:r>
              <a:rPr lang="en-GB" sz="1600" u="sng" dirty="0" smtClean="0">
                <a:latin typeface="Myriad Pro" panose="020B0503030403020204" pitchFamily="34" charset="0"/>
              </a:rPr>
              <a:t> </a:t>
            </a:r>
          </a:p>
          <a:p>
            <a:r>
              <a:rPr lang="en-GB" sz="1600" dirty="0" smtClean="0">
                <a:latin typeface="Myriad Pro" panose="020B0503030403020204" pitchFamily="34" charset="0"/>
              </a:rPr>
              <a:t>First </a:t>
            </a:r>
            <a:r>
              <a:rPr lang="en-GB" sz="1600" dirty="0">
                <a:latin typeface="Myriad Pro" panose="020B0503030403020204" pitchFamily="34" charset="0"/>
              </a:rPr>
              <a:t>come </a:t>
            </a:r>
            <a:r>
              <a:rPr lang="en-GB" sz="1600" dirty="0" smtClean="0">
                <a:latin typeface="Myriad Pro" panose="020B0503030403020204" pitchFamily="34" charset="0"/>
              </a:rPr>
              <a:t>the various </a:t>
            </a:r>
            <a:r>
              <a:rPr lang="en-GB" sz="1600" dirty="0">
                <a:latin typeface="Myriad Pro" panose="020B0503030403020204" pitchFamily="34" charset="0"/>
              </a:rPr>
              <a:t>tropical oilcakes such as </a:t>
            </a:r>
            <a:r>
              <a:rPr lang="en-GB" sz="1600" dirty="0" smtClean="0">
                <a:latin typeface="Myriad Pro" panose="020B0503030403020204" pitchFamily="34" charset="0"/>
              </a:rPr>
              <a:t>groundnut , </a:t>
            </a:r>
            <a:r>
              <a:rPr lang="en-GB" sz="1600" dirty="0">
                <a:latin typeface="Myriad Pro" panose="020B0503030403020204" pitchFamily="34" charset="0"/>
              </a:rPr>
              <a:t>palm nut and </a:t>
            </a:r>
            <a:r>
              <a:rPr lang="en-GB" sz="1600" dirty="0" smtClean="0">
                <a:latin typeface="Myriad Pro" panose="020B0503030403020204" pitchFamily="34" charset="0"/>
              </a:rPr>
              <a:t>coconut. </a:t>
            </a:r>
          </a:p>
          <a:p>
            <a:endParaRPr lang="en-GB" sz="1600" dirty="0" smtClean="0">
              <a:latin typeface="Myriad Pro" panose="020B0503030403020204" pitchFamily="34" charset="0"/>
            </a:endParaRPr>
          </a:p>
          <a:p>
            <a:r>
              <a:rPr lang="en-GB" sz="1600" dirty="0" smtClean="0">
                <a:latin typeface="Myriad Pro" panose="020B0503030403020204" pitchFamily="34" charset="0"/>
              </a:rPr>
              <a:t>Cottonseed </a:t>
            </a:r>
            <a:r>
              <a:rPr lang="en-GB" sz="1600" dirty="0">
                <a:latin typeface="Myriad Pro" panose="020B0503030403020204" pitchFamily="34" charset="0"/>
              </a:rPr>
              <a:t>cake should be used </a:t>
            </a:r>
            <a:r>
              <a:rPr lang="en-GB" sz="1600" b="1" dirty="0" smtClean="0">
                <a:latin typeface="Myriad Pro" panose="020B0503030403020204" pitchFamily="34" charset="0"/>
              </a:rPr>
              <a:t>very cautiously</a:t>
            </a:r>
            <a:r>
              <a:rPr lang="en-GB" sz="1600" dirty="0">
                <a:latin typeface="Myriad Pro" panose="020B0503030403020204" pitchFamily="34" charset="0"/>
              </a:rPr>
              <a:t>, as rabbits are at least as sensitive</a:t>
            </a:r>
          </a:p>
          <a:p>
            <a:r>
              <a:rPr lang="en-GB" sz="1600" dirty="0">
                <a:latin typeface="Myriad Pro" panose="020B0503030403020204" pitchFamily="34" charset="0"/>
              </a:rPr>
              <a:t>as pigs to </a:t>
            </a:r>
            <a:r>
              <a:rPr lang="en-GB" sz="1600" dirty="0" smtClean="0">
                <a:latin typeface="Myriad Pro" panose="020B0503030403020204" pitchFamily="34" charset="0"/>
              </a:rPr>
              <a:t>gossypol, more sensitive than ruminants. </a:t>
            </a:r>
          </a:p>
          <a:p>
            <a:r>
              <a:rPr lang="en-GB" sz="1600" dirty="0" smtClean="0">
                <a:latin typeface="Myriad Pro" panose="020B0503030403020204" pitchFamily="34" charset="0"/>
              </a:rPr>
              <a:t>However</a:t>
            </a:r>
            <a:r>
              <a:rPr lang="en-GB" sz="1600" dirty="0">
                <a:latin typeface="Myriad Pro" panose="020B0503030403020204" pitchFamily="34" charset="0"/>
              </a:rPr>
              <a:t>, </a:t>
            </a:r>
            <a:r>
              <a:rPr lang="en-GB" sz="1600" dirty="0" smtClean="0">
                <a:latin typeface="Myriad Pro" panose="020B0503030403020204" pitchFamily="34" charset="0"/>
              </a:rPr>
              <a:t>cottonseed cakes </a:t>
            </a:r>
            <a:r>
              <a:rPr lang="en-GB" sz="1600" dirty="0">
                <a:latin typeface="Myriad Pro" panose="020B0503030403020204" pitchFamily="34" charset="0"/>
              </a:rPr>
              <a:t>containing up to 700 ppm of </a:t>
            </a:r>
            <a:r>
              <a:rPr lang="en-GB" sz="1600" dirty="0" smtClean="0">
                <a:latin typeface="Myriad Pro" panose="020B0503030403020204" pitchFamily="34" charset="0"/>
              </a:rPr>
              <a:t>free gossypol </a:t>
            </a:r>
            <a:r>
              <a:rPr lang="en-GB" sz="1600" dirty="0">
                <a:latin typeface="Myriad Pro" panose="020B0503030403020204" pitchFamily="34" charset="0"/>
              </a:rPr>
              <a:t>have been fed to growing </a:t>
            </a:r>
            <a:r>
              <a:rPr lang="en-GB" sz="1600" dirty="0" smtClean="0">
                <a:latin typeface="Myriad Pro" panose="020B0503030403020204" pitchFamily="34" charset="0"/>
              </a:rPr>
              <a:t>rabbits with </a:t>
            </a:r>
            <a:r>
              <a:rPr lang="en-GB" sz="1600" dirty="0">
                <a:latin typeface="Myriad Pro" panose="020B0503030403020204" pitchFamily="34" charset="0"/>
              </a:rPr>
              <a:t>no problems. </a:t>
            </a:r>
            <a:endParaRPr lang="en-GB" sz="1600" dirty="0" smtClean="0">
              <a:latin typeface="Myriad Pro" panose="020B0503030403020204" pitchFamily="34" charset="0"/>
            </a:endParaRPr>
          </a:p>
          <a:p>
            <a:r>
              <a:rPr lang="en-GB" sz="1600" dirty="0" smtClean="0">
                <a:latin typeface="Myriad Pro" panose="020B0503030403020204" pitchFamily="34" charset="0"/>
              </a:rPr>
              <a:t>In </a:t>
            </a:r>
            <a:r>
              <a:rPr lang="en-GB" sz="1600" dirty="0">
                <a:latin typeface="Myriad Pro" panose="020B0503030403020204" pitchFamily="34" charset="0"/>
              </a:rPr>
              <a:t>many countries </a:t>
            </a:r>
            <a:r>
              <a:rPr lang="en-GB" sz="1600" dirty="0" smtClean="0">
                <a:latin typeface="Myriad Pro" panose="020B0503030403020204" pitchFamily="34" charset="0"/>
              </a:rPr>
              <a:t>where cottonseed </a:t>
            </a:r>
            <a:r>
              <a:rPr lang="en-GB" sz="1600" dirty="0" err="1">
                <a:latin typeface="Myriad Pro" panose="020B0503030403020204" pitchFamily="34" charset="0"/>
              </a:rPr>
              <a:t>feedcake</a:t>
            </a:r>
            <a:r>
              <a:rPr lang="en-GB" sz="1600" dirty="0">
                <a:latin typeface="Myriad Pro" panose="020B0503030403020204" pitchFamily="34" charset="0"/>
              </a:rPr>
              <a:t> is available, i.t is </a:t>
            </a:r>
            <a:r>
              <a:rPr lang="en-GB" sz="1600" dirty="0" smtClean="0">
                <a:latin typeface="Myriad Pro" panose="020B0503030403020204" pitchFamily="34" charset="0"/>
              </a:rPr>
              <a:t>preferable to </a:t>
            </a:r>
            <a:r>
              <a:rPr lang="en-GB" sz="1600" dirty="0">
                <a:latin typeface="Myriad Pro" panose="020B0503030403020204" pitchFamily="34" charset="0"/>
              </a:rPr>
              <a:t>use it and to accept a </a:t>
            </a:r>
            <a:r>
              <a:rPr lang="en-GB" sz="1600" i="1" u="sng" dirty="0">
                <a:latin typeface="Myriad Pro" panose="020B0503030403020204" pitchFamily="34" charset="0"/>
              </a:rPr>
              <a:t>drop </a:t>
            </a:r>
            <a:r>
              <a:rPr lang="en-GB" sz="1600" i="1" u="sng" dirty="0" smtClean="0">
                <a:latin typeface="Myriad Pro" panose="020B0503030403020204" pitchFamily="34" charset="0"/>
              </a:rPr>
              <a:t>in performance </a:t>
            </a:r>
            <a:r>
              <a:rPr lang="en-GB" sz="1600" i="1" u="sng" dirty="0">
                <a:latin typeface="Myriad Pro" panose="020B0503030403020204" pitchFamily="34" charset="0"/>
              </a:rPr>
              <a:t>of 10 to 15 percent </a:t>
            </a:r>
            <a:r>
              <a:rPr lang="en-GB" sz="1600" dirty="0" smtClean="0">
                <a:latin typeface="Myriad Pro" panose="020B0503030403020204" pitchFamily="34" charset="0"/>
              </a:rPr>
              <a:t>compared with </a:t>
            </a:r>
            <a:r>
              <a:rPr lang="en-GB" sz="1600" dirty="0">
                <a:latin typeface="Myriad Pro" panose="020B0503030403020204" pitchFamily="34" charset="0"/>
              </a:rPr>
              <a:t>a gossypol-free ration rather than attempt</a:t>
            </a:r>
          </a:p>
          <a:p>
            <a:r>
              <a:rPr lang="en-GB" sz="1600" dirty="0">
                <a:latin typeface="Myriad Pro" panose="020B0503030403020204" pitchFamily="34" charset="0"/>
              </a:rPr>
              <a:t>to introduce livestock-based meal </a:t>
            </a:r>
            <a:r>
              <a:rPr lang="en-GB" sz="1600" dirty="0" smtClean="0">
                <a:latin typeface="Myriad Pro" panose="020B0503030403020204" pitchFamily="34" charset="0"/>
              </a:rPr>
              <a:t>as a </a:t>
            </a:r>
            <a:r>
              <a:rPr lang="en-GB" sz="1600" dirty="0">
                <a:latin typeface="Myriad Pro" panose="020B0503030403020204" pitchFamily="34" charset="0"/>
              </a:rPr>
              <a:t>protein source which may be </a:t>
            </a:r>
            <a:r>
              <a:rPr lang="en-GB" sz="1600" dirty="0" smtClean="0">
                <a:latin typeface="Myriad Pro" panose="020B0503030403020204" pitchFamily="34" charset="0"/>
              </a:rPr>
              <a:t>expensive or </a:t>
            </a:r>
            <a:r>
              <a:rPr lang="en-GB" sz="1600" dirty="0">
                <a:latin typeface="Myriad Pro" panose="020B0503030403020204" pitchFamily="34" charset="0"/>
              </a:rPr>
              <a:t>of poor </a:t>
            </a:r>
            <a:r>
              <a:rPr lang="en-GB" sz="1600" dirty="0" smtClean="0">
                <a:latin typeface="Myriad Pro" panose="020B0503030403020204" pitchFamily="34" charset="0"/>
              </a:rPr>
              <a:t>bacteriological </a:t>
            </a:r>
            <a:r>
              <a:rPr lang="en-GB" sz="1600" dirty="0">
                <a:latin typeface="Myriad Pro" panose="020B0503030403020204" pitchFamily="34" charset="0"/>
              </a:rPr>
              <a:t>quality. </a:t>
            </a:r>
            <a:endParaRPr lang="en-GB" sz="1600" dirty="0" smtClean="0">
              <a:latin typeface="Myriad Pro" panose="020B0503030403020204" pitchFamily="34" charset="0"/>
            </a:endParaRPr>
          </a:p>
          <a:p>
            <a:endParaRPr lang="en-GB" sz="1600" dirty="0">
              <a:latin typeface="Myriad Pro" panose="020B0503030403020204" pitchFamily="34" charset="0"/>
            </a:endParaRPr>
          </a:p>
          <a:p>
            <a:r>
              <a:rPr lang="en-GB" sz="1600" dirty="0" smtClean="0">
                <a:latin typeface="Myriad Pro" panose="020B0503030403020204" pitchFamily="34" charset="0"/>
              </a:rPr>
              <a:t>Then there </a:t>
            </a:r>
            <a:r>
              <a:rPr lang="en-GB" sz="1600" dirty="0">
                <a:latin typeface="Myriad Pro" panose="020B0503030403020204" pitchFamily="34" charset="0"/>
              </a:rPr>
              <a:t>are maize and rice by-products</a:t>
            </a:r>
            <a:r>
              <a:rPr lang="en-GB" sz="1600" dirty="0" smtClean="0">
                <a:latin typeface="Myriad Pro" panose="020B0503030403020204" pitchFamily="34" charset="0"/>
              </a:rPr>
              <a:t>. Brewer's </a:t>
            </a:r>
            <a:r>
              <a:rPr lang="en-GB" sz="1600" dirty="0" err="1">
                <a:latin typeface="Myriad Pro" panose="020B0503030403020204" pitchFamily="34" charset="0"/>
              </a:rPr>
              <a:t>draff</a:t>
            </a:r>
            <a:r>
              <a:rPr lang="en-GB" sz="1600" dirty="0">
                <a:latin typeface="Myriad Pro" panose="020B0503030403020204" pitchFamily="34" charset="0"/>
              </a:rPr>
              <a:t> and citrus pulp are </a:t>
            </a:r>
            <a:r>
              <a:rPr lang="en-GB" sz="1600" dirty="0" smtClean="0">
                <a:latin typeface="Myriad Pro" panose="020B0503030403020204" pitchFamily="34" charset="0"/>
              </a:rPr>
              <a:t>possible feed </a:t>
            </a:r>
            <a:r>
              <a:rPr lang="en-GB" sz="1600" dirty="0">
                <a:latin typeface="Myriad Pro" panose="020B0503030403020204" pitchFamily="34" charset="0"/>
              </a:rPr>
              <a:t>sources where the processing </a:t>
            </a:r>
            <a:r>
              <a:rPr lang="en-GB" sz="1600" dirty="0" smtClean="0">
                <a:latin typeface="Myriad Pro" panose="020B0503030403020204" pitchFamily="34" charset="0"/>
              </a:rPr>
              <a:t>plants are </a:t>
            </a:r>
            <a:r>
              <a:rPr lang="en-GB" sz="1600" dirty="0">
                <a:latin typeface="Myriad Pro" panose="020B0503030403020204" pitchFamily="34" charset="0"/>
              </a:rPr>
              <a:t>not too far from the </a:t>
            </a:r>
            <a:r>
              <a:rPr lang="en-GB" sz="1600" dirty="0" err="1">
                <a:latin typeface="Myriad Pro" panose="020B0503030403020204" pitchFamily="34" charset="0"/>
              </a:rPr>
              <a:t>rabbitry</a:t>
            </a:r>
            <a:r>
              <a:rPr lang="en-GB" sz="1600" dirty="0">
                <a:latin typeface="Myriad Pro" panose="020B0503030403020204" pitchFamily="34" charset="0"/>
              </a:rPr>
              <a:t>. </a:t>
            </a:r>
            <a:endParaRPr lang="en-GB" sz="1600" dirty="0" smtClean="0">
              <a:latin typeface="Myriad Pro" panose="020B0503030403020204" pitchFamily="34" charset="0"/>
            </a:endParaRPr>
          </a:p>
          <a:p>
            <a:r>
              <a:rPr lang="en-GB" sz="1600" dirty="0" smtClean="0">
                <a:latin typeface="Myriad Pro" panose="020B0503030403020204" pitchFamily="34" charset="0"/>
              </a:rPr>
              <a:t>Rabbits can </a:t>
            </a:r>
            <a:r>
              <a:rPr lang="en-GB" sz="1600" dirty="0">
                <a:latin typeface="Myriad Pro" panose="020B0503030403020204" pitchFamily="34" charset="0"/>
              </a:rPr>
              <a:t>also be fed waste products from </a:t>
            </a:r>
            <a:r>
              <a:rPr lang="en-GB" sz="1600" dirty="0" smtClean="0">
                <a:latin typeface="Myriad Pro" panose="020B0503030403020204" pitchFamily="34" charset="0"/>
              </a:rPr>
              <a:t>pineapple canneries (Ivory coast), but pineapples </a:t>
            </a:r>
            <a:r>
              <a:rPr lang="en-GB" sz="1600" dirty="0">
                <a:latin typeface="Myriad Pro" panose="020B0503030403020204" pitchFamily="34" charset="0"/>
              </a:rPr>
              <a:t>are poor in protein</a:t>
            </a:r>
            <a:r>
              <a:rPr lang="en-GB" sz="1600" dirty="0" smtClean="0">
                <a:latin typeface="Myriad Pro" panose="020B0503030403020204" pitchFamily="34" charset="0"/>
              </a:rPr>
              <a:t>.</a:t>
            </a:r>
          </a:p>
          <a:p>
            <a:endParaRPr lang="en-GB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10246"/>
              </p:ext>
            </p:extLst>
          </p:nvPr>
        </p:nvGraphicFramePr>
        <p:xfrm>
          <a:off x="104274" y="524740"/>
          <a:ext cx="7122694" cy="4982628"/>
        </p:xfrm>
        <a:graphic>
          <a:graphicData uri="http://schemas.openxmlformats.org/drawingml/2006/table">
            <a:tbl>
              <a:tblPr/>
              <a:tblGrid>
                <a:gridCol w="2276639">
                  <a:extLst>
                    <a:ext uri="{9D8B030D-6E8A-4147-A177-3AD203B41FA5}">
                      <a16:colId xmlns:a16="http://schemas.microsoft.com/office/drawing/2014/main" val="3559027344"/>
                    </a:ext>
                  </a:extLst>
                </a:gridCol>
                <a:gridCol w="658160">
                  <a:extLst>
                    <a:ext uri="{9D8B030D-6E8A-4147-A177-3AD203B41FA5}">
                      <a16:colId xmlns:a16="http://schemas.microsoft.com/office/drawing/2014/main" val="3244129785"/>
                    </a:ext>
                  </a:extLst>
                </a:gridCol>
                <a:gridCol w="129243">
                  <a:extLst>
                    <a:ext uri="{9D8B030D-6E8A-4147-A177-3AD203B41FA5}">
                      <a16:colId xmlns:a16="http://schemas.microsoft.com/office/drawing/2014/main" val="1931722815"/>
                    </a:ext>
                  </a:extLst>
                </a:gridCol>
                <a:gridCol w="1782013">
                  <a:extLst>
                    <a:ext uri="{9D8B030D-6E8A-4147-A177-3AD203B41FA5}">
                      <a16:colId xmlns:a16="http://schemas.microsoft.com/office/drawing/2014/main" val="574319914"/>
                    </a:ext>
                  </a:extLst>
                </a:gridCol>
                <a:gridCol w="2276639">
                  <a:extLst>
                    <a:ext uri="{9D8B030D-6E8A-4147-A177-3AD203B41FA5}">
                      <a16:colId xmlns:a16="http://schemas.microsoft.com/office/drawing/2014/main" val="682117017"/>
                    </a:ext>
                  </a:extLst>
                </a:gridCol>
              </a:tblGrid>
              <a:tr h="135979">
                <a:tc gridSpan="2">
                  <a:txBody>
                    <a:bodyPr/>
                    <a:lstStyle/>
                    <a:p>
                      <a:pPr algn="ctr"/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374507"/>
                  </a:ext>
                </a:extLst>
              </a:tr>
              <a:tr h="1942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latin typeface="Myriad Pro" panose="020B0503030403020204" pitchFamily="34" charset="0"/>
                        </a:rPr>
                        <a:t>% DM</a:t>
                      </a:r>
                      <a:r>
                        <a:rPr lang="en-GB" sz="1600" dirty="0">
                          <a:latin typeface="Myriad Pro" panose="020B0503030403020204" pitchFamily="34" charset="0"/>
                        </a:rPr>
                        <a:t/>
                      </a:r>
                      <a:br>
                        <a:rPr lang="en-GB" sz="1600" dirty="0">
                          <a:latin typeface="Myriad Pro" panose="020B0503030403020204" pitchFamily="34" charset="0"/>
                        </a:rPr>
                      </a:br>
                      <a:r>
                        <a:rPr lang="en-GB" sz="1600" b="1" dirty="0" smtClean="0">
                          <a:latin typeface="Myriad Pro" panose="020B0503030403020204" pitchFamily="34" charset="0"/>
                        </a:rPr>
                        <a:t>Forage species</a:t>
                      </a:r>
                      <a:endParaRPr lang="en-GB" sz="1600" dirty="0" smtClean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yriad Pro" panose="020B0503030403020204" pitchFamily="34" charset="0"/>
                        </a:rPr>
                        <a:t>Crude protein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yriad Pro" panose="020B0503030403020204" pitchFamily="34" charset="0"/>
                        </a:rPr>
                        <a:t>Acid detergent fibre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42339"/>
                  </a:ext>
                </a:extLst>
              </a:tr>
              <a:tr h="77702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yriad Pro" panose="020B0503030403020204" pitchFamily="34" charset="0"/>
                        </a:rPr>
                        <a:t>Woody legumes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729437"/>
                  </a:ext>
                </a:extLst>
              </a:tr>
              <a:tr h="135979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Albizia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falcata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16.3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26.9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25591"/>
                  </a:ext>
                </a:extLst>
              </a:tr>
              <a:tr h="194256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Calliandra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calothyrsus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21.8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29.1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269046"/>
                  </a:ext>
                </a:extLst>
              </a:tr>
              <a:tr h="194256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>
                          <a:latin typeface="Myriad Pro" panose="020B0503030403020204" pitchFamily="34" charset="0"/>
                        </a:rPr>
                        <a:t>Leucaena leucocephala</a:t>
                      </a:r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21.9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21.8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834171"/>
                  </a:ext>
                </a:extLst>
              </a:tr>
              <a:tr h="135979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>
                          <a:latin typeface="Myriad Pro" panose="020B0503030403020204" pitchFamily="34" charset="0"/>
                        </a:rPr>
                        <a:t>Sesbania formosa</a:t>
                      </a:r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19.9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20.8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62043"/>
                  </a:ext>
                </a:extLst>
              </a:tr>
              <a:tr h="77702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yriad Pro" panose="020B0503030403020204" pitchFamily="34" charset="0"/>
                        </a:rPr>
                        <a:t>Non-woody legumes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37897"/>
                  </a:ext>
                </a:extLst>
              </a:tr>
              <a:tr h="194256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Cassia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rotundifolia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15.0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47.0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23929"/>
                  </a:ext>
                </a:extLst>
              </a:tr>
              <a:tr h="252533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Desmodium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heterophyllum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13.4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37.1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41330"/>
                  </a:ext>
                </a:extLst>
              </a:tr>
              <a:tr h="194256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Pueraria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i="1" dirty="0" err="1" smtClean="0">
                          <a:latin typeface="Myriad Pro" panose="020B0503030403020204" pitchFamily="34" charset="0"/>
                        </a:rPr>
                        <a:t>phaseoloides</a:t>
                      </a:r>
                      <a:r>
                        <a:rPr lang="en-GB" sz="1600" i="1" dirty="0" smtClean="0">
                          <a:latin typeface="Myriad Pro" panose="020B0503030403020204" pitchFamily="34" charset="0"/>
                        </a:rPr>
                        <a:t> "kudzu"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15.6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39.9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85859"/>
                  </a:ext>
                </a:extLst>
              </a:tr>
              <a:tr h="252533">
                <a:tc gridSpan="2">
                  <a:txBody>
                    <a:bodyPr/>
                    <a:lstStyle/>
                    <a:p>
                      <a:pPr algn="just"/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Stylosanthes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guianensis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14.8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33.1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60456"/>
                  </a:ext>
                </a:extLst>
              </a:tr>
              <a:tr h="77702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yriad Pro" panose="020B0503030403020204" pitchFamily="34" charset="0"/>
                        </a:rPr>
                        <a:t>Grasses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745220"/>
                  </a:ext>
                </a:extLst>
              </a:tr>
              <a:tr h="194256">
                <a:tc gridSpan="3">
                  <a:txBody>
                    <a:bodyPr/>
                    <a:lstStyle/>
                    <a:p>
                      <a:pPr algn="just"/>
                      <a:r>
                        <a:rPr lang="en-GB" sz="1600" dirty="0" err="1">
                          <a:latin typeface="Myriad Pro" panose="020B0503030403020204" pitchFamily="34" charset="0"/>
                        </a:rPr>
                        <a:t>Panicum</a:t>
                      </a:r>
                      <a:r>
                        <a:rPr lang="en-GB" sz="1600" dirty="0">
                          <a:latin typeface="Myriad Pro" panose="020B0503030403020204" pitchFamily="34" charset="0"/>
                        </a:rPr>
                        <a:t> maximum</a:t>
                      </a:r>
                      <a:r>
                        <a:rPr lang="en-GB" sz="1600" baseline="30000" dirty="0">
                          <a:latin typeface="Myriad Pro" panose="020B0503030403020204" pitchFamily="34" charset="0"/>
                        </a:rPr>
                        <a:t>1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5.8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yriad Pro" panose="020B0503030403020204" pitchFamily="34" charset="0"/>
                        </a:rPr>
                        <a:t>48.7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492411"/>
                  </a:ext>
                </a:extLst>
              </a:tr>
              <a:tr h="252533">
                <a:tc gridSpan="3"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Pennisetum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purpureum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12.0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38.2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023857"/>
                  </a:ext>
                </a:extLst>
              </a:tr>
              <a:tr h="135979">
                <a:tc gridSpan="3"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Setaria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splendida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6.9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39.7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23889"/>
                  </a:ext>
                </a:extLst>
              </a:tr>
              <a:tr h="77702">
                <a:tc gridSpan="5">
                  <a:txBody>
                    <a:bodyPr/>
                    <a:lstStyle/>
                    <a:p>
                      <a:pPr algn="just"/>
                      <a:r>
                        <a:rPr lang="en-GB" sz="1600" b="1" dirty="0">
                          <a:latin typeface="Myriad Pro" panose="020B0503030403020204" pitchFamily="34" charset="0"/>
                        </a:rPr>
                        <a:t>Agricultural by-products</a:t>
                      </a:r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525603"/>
                  </a:ext>
                </a:extLst>
              </a:tr>
              <a:tr h="194256">
                <a:tc>
                  <a:txBody>
                    <a:bodyPr/>
                    <a:lstStyle/>
                    <a:p>
                      <a:pPr algn="just"/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Manihot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i="1" dirty="0" err="1">
                          <a:latin typeface="Myriad Pro" panose="020B0503030403020204" pitchFamily="34" charset="0"/>
                        </a:rPr>
                        <a:t>esculenta</a:t>
                      </a:r>
                      <a:r>
                        <a:rPr lang="en-GB" sz="1600" i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1600" dirty="0">
                          <a:latin typeface="Myriad Pro" panose="020B0503030403020204" pitchFamily="34" charset="0"/>
                        </a:rPr>
                        <a:t>(tops)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Myriad Pro" panose="020B0503030403020204" pitchFamily="34" charset="0"/>
                      </a:endParaRP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16.8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yriad Pro" panose="020B0503030403020204" pitchFamily="34" charset="0"/>
                        </a:rPr>
                        <a:t>28.2</a:t>
                      </a:r>
                    </a:p>
                  </a:txBody>
                  <a:tcPr marL="19426" marR="19426" marT="9713" marB="97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53978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4274" y="5106"/>
            <a:ext cx="21164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dirty="0"/>
              <a:t>http://www.fao.org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86590" y="5657670"/>
            <a:ext cx="7138736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And also, </a:t>
            </a:r>
            <a:r>
              <a:rPr lang="en-GB" dirty="0"/>
              <a:t>domestic </a:t>
            </a:r>
            <a:r>
              <a:rPr lang="en-GB" dirty="0" smtClean="0"/>
              <a:t>wastes, </a:t>
            </a:r>
            <a:r>
              <a:rPr lang="en-GB" dirty="0"/>
              <a:t>crop residues and </a:t>
            </a:r>
            <a:r>
              <a:rPr lang="en-GB" dirty="0" smtClean="0"/>
              <a:t>gardening cuts …</a:t>
            </a:r>
          </a:p>
          <a:p>
            <a:r>
              <a:rPr lang="en-GB" dirty="0" smtClean="0"/>
              <a:t>Diet may be not </a:t>
            </a:r>
            <a:r>
              <a:rPr lang="en-GB" dirty="0"/>
              <a:t>perfectly balanced, but </a:t>
            </a:r>
            <a:r>
              <a:rPr lang="en-GB" dirty="0" smtClean="0"/>
              <a:t>very low cost. </a:t>
            </a:r>
          </a:p>
        </p:txBody>
      </p:sp>
    </p:spTree>
    <p:extLst>
      <p:ext uri="{BB962C8B-B14F-4D97-AF65-F5344CB8AC3E}">
        <p14:creationId xmlns:p14="http://schemas.microsoft.com/office/powerpoint/2010/main" val="6663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590" y="272006"/>
            <a:ext cx="7940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Myriad Pro" panose="020B0503030403020204" pitchFamily="34" charset="0"/>
              </a:rPr>
              <a:t>and also ….Grazing/pastured rabbit….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Mobile cages or pens in </a:t>
            </a:r>
            <a:r>
              <a:rPr lang="pt-BR" b="1" dirty="0" smtClean="0">
                <a:latin typeface="Myriad Pro" panose="020B0503030403020204" pitchFamily="34" charset="0"/>
              </a:rPr>
              <a:t>a </a:t>
            </a:r>
            <a:r>
              <a:rPr lang="pt-BR" b="1" dirty="0">
                <a:latin typeface="Myriad Pro" panose="020B0503030403020204" pitchFamily="34" charset="0"/>
              </a:rPr>
              <a:t>natural meadow </a:t>
            </a:r>
            <a:r>
              <a:rPr lang="pt-BR" b="1" dirty="0" smtClean="0">
                <a:latin typeface="Myriad Pro" panose="020B0503030403020204" pitchFamily="34" charset="0"/>
              </a:rPr>
              <a:t>(</a:t>
            </a:r>
            <a:r>
              <a:rPr lang="pt-BR" dirty="0" smtClean="0">
                <a:latin typeface="Myriad Pro" panose="020B0503030403020204" pitchFamily="34" charset="0"/>
              </a:rPr>
              <a:t>without fertilizer) </a:t>
            </a:r>
            <a:r>
              <a:rPr lang="en-GB" dirty="0" smtClean="0">
                <a:latin typeface="Myriad Pro" panose="020B0503030403020204" pitchFamily="34" charset="0"/>
              </a:rPr>
              <a:t>can </a:t>
            </a:r>
            <a:r>
              <a:rPr lang="en-GB" dirty="0">
                <a:latin typeface="Myriad Pro" panose="020B0503030403020204" pitchFamily="34" charset="0"/>
              </a:rPr>
              <a:t>produce </a:t>
            </a:r>
            <a:r>
              <a:rPr lang="en-GB" dirty="0" smtClean="0">
                <a:latin typeface="Myriad Pro" panose="020B0503030403020204" pitchFamily="34" charset="0"/>
                <a:sym typeface="Wingdings" panose="05000000000000000000" pitchFamily="2" charset="2"/>
              </a:rPr>
              <a:t> </a:t>
            </a:r>
            <a:r>
              <a:rPr lang="en-GB" dirty="0">
                <a:latin typeface="Myriad Pro" panose="020B0503030403020204" pitchFamily="34" charset="0"/>
              </a:rPr>
              <a:t>1.2 tonnes of </a:t>
            </a:r>
            <a:r>
              <a:rPr lang="en-GB" dirty="0" smtClean="0">
                <a:latin typeface="Myriad Pro" panose="020B0503030403020204" pitchFamily="34" charset="0"/>
              </a:rPr>
              <a:t>carcasses = </a:t>
            </a:r>
            <a:r>
              <a:rPr lang="en-GB" b="1" u="sng" dirty="0" smtClean="0">
                <a:latin typeface="Myriad Pro" panose="020B0503030403020204" pitchFamily="34" charset="0"/>
              </a:rPr>
              <a:t>240 </a:t>
            </a:r>
            <a:r>
              <a:rPr lang="en-GB" b="1" u="sng" dirty="0">
                <a:latin typeface="Myriad Pro" panose="020B0503030403020204" pitchFamily="34" charset="0"/>
              </a:rPr>
              <a:t>kg of protein </a:t>
            </a:r>
            <a:r>
              <a:rPr lang="en-GB" b="1" u="sng" dirty="0" smtClean="0">
                <a:latin typeface="Myriad Pro" panose="020B0503030403020204" pitchFamily="34" charset="0"/>
              </a:rPr>
              <a:t>/ ha</a:t>
            </a:r>
            <a:r>
              <a:rPr lang="en-GB" dirty="0" smtClean="0">
                <a:latin typeface="Myriad Pro" panose="020B0503030403020204" pitchFamily="34" charset="0"/>
              </a:rPr>
              <a:t> / year. </a:t>
            </a:r>
          </a:p>
          <a:p>
            <a:r>
              <a:rPr lang="en-GB" dirty="0" smtClean="0">
                <a:latin typeface="Myriad Pro" panose="020B0503030403020204" pitchFamily="34" charset="0"/>
              </a:rPr>
              <a:t>High forage utilization by rabbits</a:t>
            </a:r>
            <a:r>
              <a:rPr lang="en-GB" dirty="0">
                <a:latin typeface="Myriad Pro" panose="020B0503030403020204" pitchFamily="34" charset="0"/>
              </a:rPr>
              <a:t>, </a:t>
            </a:r>
            <a:r>
              <a:rPr lang="en-GB" dirty="0" smtClean="0">
                <a:latin typeface="Myriad Pro" panose="020B0503030403020204" pitchFamily="34" charset="0"/>
              </a:rPr>
              <a:t>but </a:t>
            </a:r>
            <a:r>
              <a:rPr lang="fr-FR" dirty="0">
                <a:latin typeface="Myriad Pro" panose="020B0503030403020204" pitchFamily="34" charset="0"/>
              </a:rPr>
              <a:t> </a:t>
            </a:r>
            <a:r>
              <a:rPr lang="fr-FR" dirty="0" err="1">
                <a:latin typeface="Myriad Pro" panose="020B0503030403020204" pitchFamily="34" charset="0"/>
              </a:rPr>
              <a:t>need</a:t>
            </a:r>
            <a:r>
              <a:rPr lang="fr-FR" dirty="0">
                <a:latin typeface="Myriad Pro" panose="020B0503030403020204" pitchFamily="34" charset="0"/>
              </a:rPr>
              <a:t> of </a:t>
            </a:r>
            <a:r>
              <a:rPr lang="fr-FR" dirty="0" err="1">
                <a:latin typeface="Myriad Pro" panose="020B0503030403020204" pitchFamily="34" charset="0"/>
              </a:rPr>
              <a:t>protein</a:t>
            </a:r>
            <a:r>
              <a:rPr lang="fr-FR" dirty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supply</a:t>
            </a:r>
            <a:endParaRPr lang="fr-FR" b="1" dirty="0">
              <a:latin typeface="Myriad Pro" panose="020B0503030403020204" pitchFamily="34" charset="0"/>
            </a:endParaRPr>
          </a:p>
          <a:p>
            <a:r>
              <a:rPr lang="fr-FR" b="1" dirty="0" err="1" smtClean="0">
                <a:latin typeface="Myriad Pro" panose="020B0503030403020204" pitchFamily="34" charset="0"/>
              </a:rPr>
              <a:t>legumes</a:t>
            </a:r>
            <a:r>
              <a:rPr lang="fr-FR" b="1" dirty="0" smtClean="0">
                <a:latin typeface="Myriad Pro" panose="020B0503030403020204" pitchFamily="34" charset="0"/>
              </a:rPr>
              <a:t> plots = </a:t>
            </a:r>
            <a:r>
              <a:rPr lang="en-GB" dirty="0" smtClean="0">
                <a:latin typeface="Myriad Pro" panose="020B0503030403020204" pitchFamily="34" charset="0"/>
              </a:rPr>
              <a:t> growth </a:t>
            </a:r>
            <a:r>
              <a:rPr lang="en-GB" dirty="0">
                <a:latin typeface="Myriad Pro" panose="020B0503030403020204" pitchFamily="34" charset="0"/>
              </a:rPr>
              <a:t>rate (20 </a:t>
            </a:r>
            <a:r>
              <a:rPr lang="en-GB" dirty="0" smtClean="0">
                <a:latin typeface="Myriad Pro" panose="020B0503030403020204" pitchFamily="34" charset="0"/>
              </a:rPr>
              <a:t>-25 g/d)</a:t>
            </a:r>
          </a:p>
          <a:p>
            <a:r>
              <a:rPr lang="fr-FR" b="1" dirty="0" err="1" smtClean="0">
                <a:latin typeface="Myriad Pro" panose="020B0503030403020204" pitchFamily="34" charset="0"/>
              </a:rPr>
              <a:t>grass</a:t>
            </a:r>
            <a:r>
              <a:rPr lang="fr-FR" b="1" dirty="0" smtClean="0">
                <a:latin typeface="Myriad Pro" panose="020B0503030403020204" pitchFamily="34" charset="0"/>
              </a:rPr>
              <a:t> plots = </a:t>
            </a:r>
            <a:r>
              <a:rPr lang="fr-FR" b="1" dirty="0" err="1" smtClean="0">
                <a:latin typeface="Myriad Pro" panose="020B0503030403020204" pitchFamily="34" charset="0"/>
              </a:rPr>
              <a:t>only</a:t>
            </a:r>
            <a:r>
              <a:rPr lang="fr-FR" b="1" dirty="0" smtClean="0">
                <a:latin typeface="Myriad Pro" panose="020B0503030403020204" pitchFamily="34" charset="0"/>
              </a:rPr>
              <a:t> 15-20g/d</a:t>
            </a:r>
            <a:endParaRPr lang="en-GB" b="1" dirty="0">
              <a:latin typeface="Myriad Pro" panose="020B05030304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1747" y="2183451"/>
            <a:ext cx="3144252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Myriad Pro" panose="020B0503030403020204" pitchFamily="34" charset="0"/>
              </a:rPr>
              <a:t>Direct </a:t>
            </a:r>
            <a:r>
              <a:rPr lang="en-GB" b="1" dirty="0">
                <a:latin typeface="Myriad Pro" panose="020B0503030403020204" pitchFamily="34" charset="0"/>
              </a:rPr>
              <a:t>grazing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yriad Pro" panose="020B0503030403020204" pitchFamily="34" charset="0"/>
              </a:rPr>
              <a:t>problems </a:t>
            </a:r>
            <a:r>
              <a:rPr lang="en-GB" dirty="0">
                <a:latin typeface="Myriad Pro" panose="020B0503030403020204" pitchFamily="34" charset="0"/>
              </a:rPr>
              <a:t>of fencing </a:t>
            </a:r>
            <a:endParaRPr lang="en-GB" dirty="0" smtClean="0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Myriad Pro" panose="020B0503030403020204" pitchFamily="34" charset="0"/>
              </a:rPr>
              <a:t>Protection from </a:t>
            </a:r>
            <a:r>
              <a:rPr lang="en-GB" dirty="0">
                <a:latin typeface="Myriad Pro" panose="020B0503030403020204" pitchFamily="34" charset="0"/>
              </a:rPr>
              <a:t>predators </a:t>
            </a:r>
            <a:endParaRPr lang="en-GB" dirty="0" smtClean="0">
              <a:latin typeface="Myriad Pro" panose="020B0503030403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463" t="12667" r="48025" b="5333"/>
          <a:stretch>
            <a:fillRect/>
          </a:stretch>
        </p:blipFill>
        <p:spPr bwMode="auto">
          <a:xfrm>
            <a:off x="342900" y="3263900"/>
            <a:ext cx="4533900" cy="3022600"/>
          </a:xfrm>
          <a:prstGeom prst="rect">
            <a:avLst/>
          </a:prstGeom>
          <a:noFill/>
          <a:ln w="50800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" name="Picture 2" descr="DSC00371"/>
          <p:cNvPicPr>
            <a:picLocks noChangeAspect="1" noChangeArrowheads="1"/>
          </p:cNvPicPr>
          <p:nvPr/>
        </p:nvPicPr>
        <p:blipFill>
          <a:blip r:embed="rId3" cstate="print"/>
          <a:srcRect t="10721"/>
          <a:stretch>
            <a:fillRect/>
          </a:stretch>
        </p:blipFill>
        <p:spPr bwMode="auto">
          <a:xfrm>
            <a:off x="5895605" y="2149642"/>
            <a:ext cx="3389674" cy="403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3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2422525" y="381000"/>
            <a:ext cx="4283075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600">
                <a:latin typeface="Comic Sans MS" panose="030F0702030302020204" pitchFamily="66" charset="0"/>
              </a:rPr>
              <a:t>Sous consommation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57200" y="4403725"/>
            <a:ext cx="83185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buSzPct val="155000"/>
              <a:buFont typeface="Monotype Sorts" pitchFamily="2" charset="2"/>
              <a:buChar char="/"/>
            </a:pPr>
            <a:r>
              <a:rPr lang="fr-FR" altLang="en-US">
                <a:latin typeface="Comic Sans MS" panose="030F0702030302020204" pitchFamily="66" charset="0"/>
              </a:rPr>
              <a:t> Protéines : qualité ? (excès de méthionine), quantité ?</a:t>
            </a:r>
          </a:p>
          <a:p>
            <a:pPr>
              <a:lnSpc>
                <a:spcPct val="160000"/>
              </a:lnSpc>
              <a:buSzPct val="155000"/>
              <a:buFont typeface="Monotype Sorts" pitchFamily="2" charset="2"/>
              <a:buChar char="/"/>
            </a:pPr>
            <a:r>
              <a:rPr lang="fr-FR" altLang="en-US">
                <a:latin typeface="Comic Sans MS" panose="030F0702030302020204" pitchFamily="66" charset="0"/>
              </a:rPr>
              <a:t> Qualité des granulés : moisissures</a:t>
            </a:r>
          </a:p>
          <a:p>
            <a:pPr>
              <a:lnSpc>
                <a:spcPct val="160000"/>
              </a:lnSpc>
              <a:buFont typeface="Monotype Sorts" pitchFamily="2" charset="2"/>
              <a:buChar char="/"/>
            </a:pPr>
            <a:endParaRPr lang="fr-FR" altLang="en-US">
              <a:latin typeface="Comic Sans MS" panose="030F0702030302020204" pitchFamily="66" charset="0"/>
            </a:endParaRP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457200" y="1371600"/>
            <a:ext cx="52736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buSzPct val="155000"/>
              <a:buFont typeface="Monotype Sorts" pitchFamily="2" charset="2"/>
              <a:buChar char="/"/>
            </a:pPr>
            <a:r>
              <a:rPr lang="fr-FR" altLang="en-US">
                <a:latin typeface="Comic Sans MS" panose="030F0702030302020204" pitchFamily="66" charset="0"/>
              </a:rPr>
              <a:t>  </a:t>
            </a:r>
            <a:r>
              <a:rPr lang="fr-FR" altLang="en-US" sz="2800">
                <a:solidFill>
                  <a:schemeClr val="accent2"/>
                </a:solidFill>
                <a:latin typeface="Comic Sans MS" panose="030F0702030302020204" pitchFamily="66" charset="0"/>
              </a:rPr>
              <a:t>quantité et qualité de l'eau</a:t>
            </a: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457200" y="3429000"/>
            <a:ext cx="7678738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buSzPct val="155000"/>
              <a:buFont typeface="Monotype Sorts" pitchFamily="2" charset="2"/>
              <a:buChar char="/"/>
            </a:pPr>
            <a:r>
              <a:rPr lang="fr-FR" altLang="en-US">
                <a:latin typeface="Comic Sans MS" panose="030F0702030302020204" pitchFamily="66" charset="0"/>
              </a:rPr>
              <a:t> Concentration en ED élevée (trop peu de fibres?)</a:t>
            </a:r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457200" y="2168525"/>
            <a:ext cx="731996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buSzPct val="155000"/>
              <a:buFont typeface="Monotype Sorts" pitchFamily="2" charset="2"/>
              <a:buChar char="/"/>
            </a:pPr>
            <a:r>
              <a:rPr lang="fr-FR" altLang="en-US">
                <a:latin typeface="Comic Sans MS" panose="030F0702030302020204" pitchFamily="66" charset="0"/>
              </a:rPr>
              <a:t>  Présentation de l'aliment: dureté (lapereau) , </a:t>
            </a:r>
            <a:br>
              <a:rPr lang="fr-FR" altLang="en-US">
                <a:latin typeface="Comic Sans MS" panose="030F0702030302020204" pitchFamily="66" charset="0"/>
              </a:rPr>
            </a:br>
            <a:r>
              <a:rPr lang="fr-FR" altLang="en-US">
                <a:latin typeface="Comic Sans MS" panose="030F0702030302020204" pitchFamily="66" charset="0"/>
              </a:rPr>
              <a:t>	granulés friables, poussières, pâtées, farine</a:t>
            </a:r>
          </a:p>
        </p:txBody>
      </p:sp>
    </p:spTree>
    <p:extLst>
      <p:ext uri="{BB962C8B-B14F-4D97-AF65-F5344CB8AC3E}">
        <p14:creationId xmlns:p14="http://schemas.microsoft.com/office/powerpoint/2010/main" val="32803032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utoUpdateAnimBg="0"/>
      <p:bldP spid="156676" grpId="0" autoUpdateAnimBg="0"/>
      <p:bldP spid="156677" grpId="0" autoUpdateAnimBg="0"/>
      <p:bldP spid="156678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04664"/>
            <a:ext cx="7560083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How to formulate simply a complete feed for the rabbit</a:t>
            </a:r>
            <a:endParaRPr lang="en-GB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23528" y="1628800"/>
            <a:ext cx="67072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1- make your list of ingredients available for you</a:t>
            </a:r>
            <a:endParaRPr lang="en-GB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636912"/>
            <a:ext cx="8981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2- look at the chemical composition and nutritive value (DE, DP),</a:t>
            </a:r>
          </a:p>
          <a:p>
            <a:r>
              <a:rPr lang="en-GB" sz="2400" dirty="0" smtClean="0"/>
              <a:t>of your ingredients, in EGRAN tables or in Feedipedia website</a:t>
            </a:r>
            <a:endParaRPr lang="en-GB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3789040"/>
            <a:ext cx="82621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3- look at the nutrient requirements for the rabbits you have</a:t>
            </a:r>
            <a:endParaRPr lang="en-GB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4479503"/>
            <a:ext cx="674158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4- use a software for formulation </a:t>
            </a:r>
          </a:p>
          <a:p>
            <a:r>
              <a:rPr lang="en-GB" sz="2400" dirty="0" smtClean="0"/>
              <a:t>    </a:t>
            </a:r>
            <a:r>
              <a:rPr lang="en-GB" sz="2400" b="1" dirty="0" smtClean="0"/>
              <a:t>Free software </a:t>
            </a:r>
            <a:r>
              <a:rPr lang="en-GB" sz="2400" dirty="0" smtClean="0"/>
              <a:t>in WRSA website= </a:t>
            </a:r>
            <a:r>
              <a:rPr lang="en-GB" sz="2400" b="1" dirty="0" smtClean="0"/>
              <a:t>WUFFDA</a:t>
            </a:r>
            <a:r>
              <a:rPr lang="en-GB" sz="2400" dirty="0" smtClean="0"/>
              <a:t>, </a:t>
            </a:r>
            <a:br>
              <a:rPr lang="en-GB" sz="2400" dirty="0" smtClean="0"/>
            </a:br>
            <a:r>
              <a:rPr lang="en-GB" sz="2400" dirty="0" smtClean="0"/>
              <a:t>    based on a simple excel sheet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5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 cstate="print"/>
          <a:srcRect l="1840" t="10941" r="2923"/>
          <a:stretch>
            <a:fillRect/>
          </a:stretch>
        </p:blipFill>
        <p:spPr bwMode="auto">
          <a:xfrm>
            <a:off x="179512" y="836712"/>
            <a:ext cx="9001000" cy="49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4385" y="0"/>
            <a:ext cx="8502071" cy="523220"/>
          </a:xfrm>
          <a:prstGeom prst="rect">
            <a:avLst/>
          </a:prstGeom>
          <a:solidFill>
            <a:srgbClr val="00FFCC"/>
          </a:solidFill>
        </p:spPr>
        <p:txBody>
          <a:bodyPr wrap="none">
            <a:spAutoFit/>
          </a:bodyPr>
          <a:lstStyle/>
          <a:p>
            <a:r>
              <a:rPr lang="en-GB" sz="2800" dirty="0" smtClean="0"/>
              <a:t>Free ingredients table at : http://www.feedipedia.org/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096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667"/>
            <a:ext cx="8526197" cy="5219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562" y="304364"/>
            <a:ext cx="4559261" cy="9541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Myriad Pro" panose="020B0503030403020204" pitchFamily="34" charset="0"/>
              </a:rPr>
              <a:t>Feed tables with free access</a:t>
            </a:r>
          </a:p>
          <a:p>
            <a:r>
              <a:rPr lang="en-GB" sz="2800" dirty="0" smtClean="0">
                <a:latin typeface="Myriad Pro" panose="020B0503030403020204" pitchFamily="34" charset="0"/>
              </a:rPr>
              <a:t>https</a:t>
            </a:r>
            <a:r>
              <a:rPr lang="en-GB" sz="2800" dirty="0">
                <a:latin typeface="Myriad Pro" panose="020B0503030403020204" pitchFamily="34" charset="0"/>
              </a:rPr>
              <a:t>://www.feedtables.com/</a:t>
            </a:r>
          </a:p>
        </p:txBody>
      </p:sp>
    </p:spTree>
    <p:extLst>
      <p:ext uri="{BB962C8B-B14F-4D97-AF65-F5344CB8AC3E}">
        <p14:creationId xmlns:p14="http://schemas.microsoft.com/office/powerpoint/2010/main" val="37635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58" y="1030371"/>
            <a:ext cx="2031000" cy="1460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88" y="3019592"/>
            <a:ext cx="1878675" cy="1460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942" y="4599740"/>
            <a:ext cx="2031000" cy="1460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128" y="2097171"/>
            <a:ext cx="1929450" cy="1460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725" y="2698750"/>
            <a:ext cx="2132550" cy="146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5074" y="676597"/>
            <a:ext cx="4572000" cy="1200329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* </a:t>
            </a:r>
            <a:r>
              <a:rPr lang="en-GB" b="1" dirty="0">
                <a:latin typeface="Arial" panose="020B0604020202020204" pitchFamily="34" charset="0"/>
              </a:rPr>
              <a:t>Feeding during the coolest periods </a:t>
            </a:r>
            <a:r>
              <a:rPr lang="en-GB" dirty="0">
                <a:latin typeface="Arial" panose="020B0604020202020204" pitchFamily="34" charset="0"/>
              </a:rPr>
              <a:t>of the day: early morning, end of day</a:t>
            </a:r>
          </a:p>
          <a:p>
            <a:r>
              <a:rPr lang="fr-FR" dirty="0">
                <a:latin typeface="Arial" panose="020B0604020202020204" pitchFamily="34" charset="0"/>
              </a:rPr>
              <a:t>OK for Rabbit = nocturnal </a:t>
            </a:r>
            <a:r>
              <a:rPr lang="fr-FR" dirty="0" err="1">
                <a:latin typeface="Arial" panose="020B0604020202020204" pitchFamily="34" charset="0"/>
              </a:rPr>
              <a:t>feeding</a:t>
            </a:r>
            <a:r>
              <a:rPr lang="fr-FR" dirty="0">
                <a:latin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</a:rPr>
              <a:t>behaviour</a:t>
            </a:r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36691" r="34348" b="4872"/>
          <a:stretch>
            <a:fillRect/>
          </a:stretch>
        </p:blipFill>
        <p:spPr bwMode="auto">
          <a:xfrm>
            <a:off x="-2628900" y="747713"/>
            <a:ext cx="6048375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3362325"/>
            <a:ext cx="5438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5084763"/>
            <a:ext cx="457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/>
              <a:t>Figure 1. Rabbit feed is a combination of ingredients in</a:t>
            </a:r>
          </a:p>
          <a:p>
            <a:pPr eaLnBrk="1" hangingPunct="1"/>
            <a:r>
              <a:rPr lang="fr-FR" altLang="en-US"/>
              <a:t>pelleted form to provide for a rabbits daily needs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72000" y="1989138"/>
            <a:ext cx="45720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/>
              <a:t>Figure 2. Rabbit pellets are a combination of several</a:t>
            </a:r>
          </a:p>
          <a:p>
            <a:pPr eaLnBrk="1" hangingPunct="1"/>
            <a:r>
              <a:rPr lang="fr-FR" altLang="en-US"/>
              <a:t>different ingredients blended to provide the daily nutrient</a:t>
            </a:r>
          </a:p>
          <a:p>
            <a:pPr eaLnBrk="1" hangingPunct="1"/>
            <a:r>
              <a:rPr lang="fr-FR" altLang="en-US"/>
              <a:t>requirements of a rabbit</a:t>
            </a:r>
          </a:p>
        </p:txBody>
      </p:sp>
    </p:spTree>
    <p:extLst>
      <p:ext uri="{BB962C8B-B14F-4D97-AF65-F5344CB8AC3E}">
        <p14:creationId xmlns:p14="http://schemas.microsoft.com/office/powerpoint/2010/main" val="24906558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rrowheads="1"/>
          </p:cNvPicPr>
          <p:nvPr/>
        </p:nvPicPr>
        <p:blipFill>
          <a:blip r:embed="rId3" cstate="print">
            <a:lum bright="28000" contrast="20000"/>
          </a:blip>
          <a:srcRect l="15723" r="15591" b="3703"/>
          <a:stretch>
            <a:fillRect/>
          </a:stretch>
        </p:blipFill>
        <p:spPr bwMode="auto">
          <a:xfrm>
            <a:off x="5107162" y="73396"/>
            <a:ext cx="3928887" cy="5740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5448325" y="3710360"/>
            <a:ext cx="19319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lnSpc>
                <a:spcPct val="65000"/>
              </a:lnSpc>
            </a:pPr>
            <a:r>
              <a:rPr lang="fr-FR" sz="2800" b="1" dirty="0" err="1">
                <a:solidFill>
                  <a:srgbClr val="FF3300"/>
                </a:solidFill>
              </a:rPr>
              <a:t>Caecum</a:t>
            </a:r>
            <a:endParaRPr lang="fr-FR" sz="2800" b="1" dirty="0">
              <a:solidFill>
                <a:srgbClr val="FF3300"/>
              </a:solidFill>
            </a:endParaRPr>
          </a:p>
        </p:txBody>
      </p:sp>
      <p:sp>
        <p:nvSpPr>
          <p:cNvPr id="314372" name="Rectangle 4"/>
          <p:cNvSpPr>
            <a:spLocks noChangeArrowheads="1"/>
          </p:cNvSpPr>
          <p:nvPr/>
        </p:nvSpPr>
        <p:spPr bwMode="auto">
          <a:xfrm>
            <a:off x="7134620" y="692696"/>
            <a:ext cx="147925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 sz="2800" b="1" dirty="0" err="1" smtClean="0">
                <a:solidFill>
                  <a:srgbClr val="000000"/>
                </a:solidFill>
              </a:rPr>
              <a:t>Stomach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ChangeArrowheads="1"/>
          </p:cNvSpPr>
          <p:nvPr/>
        </p:nvSpPr>
        <p:spPr bwMode="auto">
          <a:xfrm>
            <a:off x="6261537" y="1836656"/>
            <a:ext cx="238475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fr-FR" sz="2800" b="1" dirty="0" smtClean="0">
                <a:solidFill>
                  <a:srgbClr val="000000"/>
                </a:solidFill>
              </a:rPr>
              <a:t>Small intestine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6903094" y="4581128"/>
            <a:ext cx="1557338" cy="489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65000"/>
              </a:lnSpc>
            </a:pPr>
            <a:r>
              <a:rPr lang="fr-FR" sz="2000" dirty="0">
                <a:solidFill>
                  <a:srgbClr val="FF3300"/>
                </a:solidFill>
              </a:rPr>
              <a:t>Proximal </a:t>
            </a:r>
            <a:r>
              <a:rPr lang="fr-FR" sz="2000" dirty="0" smtClean="0">
                <a:solidFill>
                  <a:srgbClr val="FF3300"/>
                </a:solidFill>
              </a:rPr>
              <a:t>colon</a:t>
            </a:r>
            <a:endParaRPr lang="fr-FR" sz="2000" dirty="0">
              <a:solidFill>
                <a:srgbClr val="FF3300"/>
              </a:solidFill>
            </a:endParaRP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226110" y="184835"/>
            <a:ext cx="3929281" cy="646331"/>
          </a:xfrm>
          <a:prstGeom prst="rect">
            <a:avLst/>
          </a:prstGeom>
          <a:solidFill>
            <a:srgbClr val="FFFF99"/>
          </a:solidFill>
          <a:ln w="571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3600" dirty="0" smtClean="0">
                <a:solidFill>
                  <a:schemeClr val="tx2"/>
                </a:solidFill>
              </a:rPr>
              <a:t>General digestion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28506" y="2183686"/>
            <a:ext cx="4219575" cy="95410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762000">
              <a:spcBef>
                <a:spcPct val="50000"/>
              </a:spcBef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</a:t>
            </a:r>
            <a:r>
              <a:rPr lang="fr-F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he Rabbit</a:t>
            </a:r>
            <a:r>
              <a:rPr lang="fr-FR" sz="2800" dirty="0" smtClean="0">
                <a:solidFill>
                  <a:schemeClr val="tx2"/>
                </a:solidFill>
                <a:latin typeface="Arial" pitchFamily="34" charset="0"/>
              </a:rPr>
              <a:t> =</a:t>
            </a:r>
            <a:r>
              <a:rPr lang="fr-FR" sz="2800" dirty="0" err="1" smtClean="0">
                <a:solidFill>
                  <a:srgbClr val="FF0000"/>
                </a:solidFill>
                <a:latin typeface="Arial" pitchFamily="34" charset="0"/>
              </a:rPr>
              <a:t>herbivorous</a:t>
            </a:r>
            <a:r>
              <a:rPr lang="fr-FR" sz="2800" dirty="0" smtClean="0">
                <a:solidFill>
                  <a:schemeClr val="tx2"/>
                </a:solidFill>
                <a:latin typeface="Arial" pitchFamily="34" charset="0"/>
              </a:rPr>
              <a:t> &amp; </a:t>
            </a:r>
            <a:r>
              <a:rPr lang="fr-FR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monogastric</a:t>
            </a:r>
            <a:endParaRPr lang="fr-FR" sz="28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171450" y="4077072"/>
            <a:ext cx="2343150" cy="1936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fr-FR" sz="2000" b="1" u="sng" dirty="0" err="1" smtClean="0">
                <a:latin typeface="Times New Roman" pitchFamily="18" charset="0"/>
              </a:rPr>
              <a:t>Caecotrophy</a:t>
            </a:r>
            <a:r>
              <a:rPr lang="fr-FR" sz="2000" dirty="0">
                <a:latin typeface="Times New Roman" pitchFamily="18" charset="0"/>
              </a:rPr>
              <a:t/>
            </a:r>
            <a:br>
              <a:rPr lang="fr-FR" sz="2000" dirty="0">
                <a:latin typeface="Times New Roman" pitchFamily="18" charset="0"/>
              </a:rPr>
            </a:br>
            <a:r>
              <a:rPr lang="fr-FR" sz="2000" dirty="0">
                <a:latin typeface="Times New Roman" pitchFamily="18" charset="0"/>
              </a:rPr>
              <a:t>2 types </a:t>
            </a:r>
            <a:r>
              <a:rPr lang="fr-FR" sz="2000" dirty="0" smtClean="0">
                <a:latin typeface="Times New Roman" pitchFamily="18" charset="0"/>
              </a:rPr>
              <a:t>of </a:t>
            </a:r>
            <a:r>
              <a:rPr lang="fr-FR" sz="2000" dirty="0" err="1" smtClean="0">
                <a:latin typeface="Times New Roman" pitchFamily="18" charset="0"/>
              </a:rPr>
              <a:t>faeces</a:t>
            </a:r>
            <a:r>
              <a:rPr lang="fr-FR" sz="2000" dirty="0">
                <a:latin typeface="Times New Roman" pitchFamily="18" charset="0"/>
              </a:rPr>
              <a:t/>
            </a:r>
            <a:br>
              <a:rPr lang="fr-FR" sz="2000" dirty="0">
                <a:latin typeface="Times New Roman" pitchFamily="18" charset="0"/>
              </a:rPr>
            </a:br>
            <a:r>
              <a:rPr lang="fr-FR" sz="2000" dirty="0" smtClean="0">
                <a:latin typeface="Times New Roman" pitchFamily="18" charset="0"/>
              </a:rPr>
              <a:t>exclusive and total ingestion of </a:t>
            </a:r>
            <a:r>
              <a:rPr lang="fr-FR" sz="2000" dirty="0" err="1" smtClean="0">
                <a:latin typeface="Times New Roman" pitchFamily="18" charset="0"/>
              </a:rPr>
              <a:t>caecotrophes</a:t>
            </a:r>
            <a:r>
              <a:rPr lang="fr-FR" sz="2000" dirty="0">
                <a:latin typeface="Times New Roman" pitchFamily="18" charset="0"/>
              </a:rPr>
              <a:t/>
            </a:r>
            <a:br>
              <a:rPr lang="fr-FR" sz="2000" dirty="0">
                <a:latin typeface="Times New Roman" pitchFamily="18" charset="0"/>
              </a:rPr>
            </a:br>
            <a:r>
              <a:rPr lang="fr-FR" sz="2000" smtClean="0">
                <a:latin typeface="Times New Roman" pitchFamily="18" charset="0"/>
              </a:rPr>
              <a:t>(rabbits, hares, </a:t>
            </a:r>
            <a:r>
              <a:rPr lang="fr-FR" sz="2000" i="1" dirty="0" smtClean="0">
                <a:latin typeface="Times New Roman" pitchFamily="18" charset="0"/>
              </a:rPr>
              <a:t>etc.</a:t>
            </a:r>
            <a:r>
              <a:rPr lang="fr-FR" sz="2000" dirty="0" smtClean="0">
                <a:latin typeface="Times New Roman" pitchFamily="18" charset="0"/>
              </a:rPr>
              <a:t>)</a:t>
            </a:r>
            <a:endParaRPr lang="fr-FR" sz="2000" dirty="0">
              <a:latin typeface="Times New Roman" pitchFamily="18" charset="0"/>
            </a:endParaRPr>
          </a:p>
        </p:txBody>
      </p:sp>
      <p:sp>
        <p:nvSpPr>
          <p:cNvPr id="314378" name="Rectangle 10"/>
          <p:cNvSpPr>
            <a:spLocks noChangeArrowheads="1"/>
          </p:cNvSpPr>
          <p:nvPr/>
        </p:nvSpPr>
        <p:spPr bwMode="auto">
          <a:xfrm>
            <a:off x="333440" y="3432175"/>
            <a:ext cx="4254371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/>
            <a:r>
              <a:rPr lang="fr-FR" sz="2000" b="1" dirty="0" err="1" smtClean="0">
                <a:latin typeface="Comic Sans MS" pitchFamily="66" charset="0"/>
              </a:rPr>
              <a:t>Enzymatic</a:t>
            </a:r>
            <a:r>
              <a:rPr lang="fr-FR" sz="2000" b="1" dirty="0" smtClean="0">
                <a:latin typeface="Comic Sans MS" pitchFamily="66" charset="0"/>
              </a:rPr>
              <a:t> + </a:t>
            </a:r>
            <a:r>
              <a:rPr lang="fr-FR" sz="2000" b="1" dirty="0" err="1" smtClean="0">
                <a:latin typeface="Comic Sans MS" pitchFamily="66" charset="0"/>
              </a:rPr>
              <a:t>bacterial</a:t>
            </a:r>
            <a:r>
              <a:rPr lang="fr-FR" sz="2000" b="1" dirty="0">
                <a:latin typeface="Comic Sans MS" pitchFamily="66" charset="0"/>
              </a:rPr>
              <a:t> </a:t>
            </a:r>
            <a:r>
              <a:rPr lang="fr-FR" sz="2000" b="1" dirty="0" smtClean="0">
                <a:latin typeface="Comic Sans MS" pitchFamily="66" charset="0"/>
              </a:rPr>
              <a:t>digestion</a:t>
            </a:r>
            <a:endParaRPr lang="fr-FR" sz="2000" b="1" dirty="0">
              <a:latin typeface="Comic Sans MS" pitchFamily="66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66456" y="365692"/>
            <a:ext cx="4765677" cy="5448300"/>
            <a:chOff x="2086" y="240"/>
            <a:chExt cx="3002" cy="3432"/>
          </a:xfrm>
        </p:grpSpPr>
        <p:cxnSp>
          <p:nvCxnSpPr>
            <p:cNvPr id="314380" name="AutoShape 12"/>
            <p:cNvCxnSpPr>
              <a:cxnSpLocks noChangeShapeType="1"/>
            </p:cNvCxnSpPr>
            <p:nvPr/>
          </p:nvCxnSpPr>
          <p:spPr bwMode="auto">
            <a:xfrm rot="-5400000">
              <a:off x="2325" y="1021"/>
              <a:ext cx="3014" cy="1451"/>
            </a:xfrm>
            <a:prstGeom prst="bentConnector3">
              <a:avLst>
                <a:gd name="adj1" fmla="val 104778"/>
              </a:avLst>
            </a:prstGeom>
            <a:noFill/>
            <a:ln w="57150" cap="rnd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314381" name="Rectangle 13"/>
            <p:cNvSpPr>
              <a:spLocks noChangeArrowheads="1"/>
            </p:cNvSpPr>
            <p:nvPr/>
          </p:nvSpPr>
          <p:spPr bwMode="auto">
            <a:xfrm>
              <a:off x="2086" y="2669"/>
              <a:ext cx="1054" cy="425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/>
              <a:r>
                <a:rPr lang="fr-FR" sz="2000" b="1" u="sng" dirty="0" err="1">
                  <a:solidFill>
                    <a:schemeClr val="accent2"/>
                  </a:solidFill>
                  <a:latin typeface="Times New Roman" pitchFamily="18" charset="0"/>
                </a:rPr>
                <a:t>Caecotrophes</a:t>
              </a:r>
              <a:r>
                <a:rPr lang="fr-FR" sz="1800" dirty="0">
                  <a:latin typeface="Times New Roman" pitchFamily="18" charset="0"/>
                </a:rPr>
                <a:t/>
              </a:r>
              <a:br>
                <a:rPr lang="fr-FR" sz="1800" dirty="0">
                  <a:latin typeface="Times New Roman" pitchFamily="18" charset="0"/>
                </a:rPr>
              </a:br>
              <a:r>
                <a:rPr lang="fr-FR" sz="1800" dirty="0">
                  <a:latin typeface="Times New Roman" pitchFamily="18" charset="0"/>
                </a:rPr>
                <a:t>± 25 g </a:t>
              </a:r>
              <a:r>
                <a:rPr lang="fr-FR" sz="1800" dirty="0" smtClean="0">
                  <a:latin typeface="Times New Roman" pitchFamily="18" charset="0"/>
                </a:rPr>
                <a:t>DM/d</a:t>
              </a:r>
              <a:endParaRPr lang="fr-FR" sz="1800" dirty="0">
                <a:latin typeface="Times New Roman" pitchFamily="18" charset="0"/>
              </a:endParaRPr>
            </a:p>
          </p:txBody>
        </p:sp>
        <p:sp>
          <p:nvSpPr>
            <p:cNvPr id="314382" name="Freeform 14"/>
            <p:cNvSpPr>
              <a:spLocks/>
            </p:cNvSpPr>
            <p:nvPr/>
          </p:nvSpPr>
          <p:spPr bwMode="auto">
            <a:xfrm>
              <a:off x="3226" y="3360"/>
              <a:ext cx="1862" cy="312"/>
            </a:xfrm>
            <a:custGeom>
              <a:avLst/>
              <a:gdLst>
                <a:gd name="T0" fmla="*/ 1463 w 1463"/>
                <a:gd name="T1" fmla="*/ 0 h 301"/>
                <a:gd name="T2" fmla="*/ 358 w 1463"/>
                <a:gd name="T3" fmla="*/ 264 h 301"/>
                <a:gd name="T4" fmla="*/ 0 w 1463"/>
                <a:gd name="T5" fmla="*/ 221 h 301"/>
                <a:gd name="T6" fmla="*/ 0 60000 65536"/>
                <a:gd name="T7" fmla="*/ 0 60000 65536"/>
                <a:gd name="T8" fmla="*/ 0 60000 65536"/>
                <a:gd name="T9" fmla="*/ 0 w 1463"/>
                <a:gd name="T10" fmla="*/ 0 h 301"/>
                <a:gd name="T11" fmla="*/ 1463 w 1463"/>
                <a:gd name="T12" fmla="*/ 301 h 3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3" h="301">
                  <a:moveTo>
                    <a:pt x="1463" y="0"/>
                  </a:moveTo>
                  <a:cubicBezTo>
                    <a:pt x="1032" y="113"/>
                    <a:pt x="602" y="227"/>
                    <a:pt x="358" y="264"/>
                  </a:cubicBezTo>
                  <a:cubicBezTo>
                    <a:pt x="114" y="301"/>
                    <a:pt x="58" y="230"/>
                    <a:pt x="0" y="221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1637" y="42863"/>
            <a:ext cx="7972426" cy="6745288"/>
            <a:chOff x="253" y="27"/>
            <a:chExt cx="5022" cy="4249"/>
          </a:xfrm>
        </p:grpSpPr>
        <p:cxnSp>
          <p:nvCxnSpPr>
            <p:cNvPr id="314384" name="AutoShape 16"/>
            <p:cNvCxnSpPr>
              <a:cxnSpLocks noChangeShapeType="1"/>
            </p:cNvCxnSpPr>
            <p:nvPr/>
          </p:nvCxnSpPr>
          <p:spPr bwMode="auto">
            <a:xfrm flipV="1">
              <a:off x="2638" y="913"/>
              <a:ext cx="285" cy="14"/>
            </a:xfrm>
            <a:prstGeom prst="straightConnector1">
              <a:avLst/>
            </a:prstGeom>
            <a:noFill/>
            <a:ln w="63500" cap="rnd">
              <a:solidFill>
                <a:srgbClr val="FF3300"/>
              </a:solidFill>
              <a:prstDash val="sysDot"/>
              <a:round/>
              <a:headEnd/>
              <a:tailEnd/>
            </a:ln>
          </p:spPr>
        </p:cxnSp>
        <p:grpSp>
          <p:nvGrpSpPr>
            <p:cNvPr id="314385" name="Group 17"/>
            <p:cNvGrpSpPr>
              <a:grpSpLocks/>
            </p:cNvGrpSpPr>
            <p:nvPr/>
          </p:nvGrpSpPr>
          <p:grpSpPr bwMode="auto">
            <a:xfrm>
              <a:off x="253" y="27"/>
              <a:ext cx="5022" cy="4249"/>
              <a:chOff x="253" y="27"/>
              <a:chExt cx="5022" cy="4249"/>
            </a:xfrm>
          </p:grpSpPr>
          <p:grpSp>
            <p:nvGrpSpPr>
              <p:cNvPr id="314386" name="Group 18"/>
              <p:cNvGrpSpPr>
                <a:grpSpLocks/>
              </p:cNvGrpSpPr>
              <p:nvPr/>
            </p:nvGrpSpPr>
            <p:grpSpPr bwMode="auto">
              <a:xfrm>
                <a:off x="253" y="72"/>
                <a:ext cx="5022" cy="4204"/>
                <a:chOff x="253" y="72"/>
                <a:chExt cx="5022" cy="4204"/>
              </a:xfrm>
            </p:grpSpPr>
            <p:grpSp>
              <p:nvGrpSpPr>
                <p:cNvPr id="314387" name="Group 19"/>
                <p:cNvGrpSpPr>
                  <a:grpSpLocks/>
                </p:cNvGrpSpPr>
                <p:nvPr/>
              </p:nvGrpSpPr>
              <p:grpSpPr bwMode="auto">
                <a:xfrm>
                  <a:off x="4179" y="3453"/>
                  <a:ext cx="1096" cy="823"/>
                  <a:chOff x="4179" y="3453"/>
                  <a:chExt cx="1096" cy="823"/>
                </a:xfrm>
              </p:grpSpPr>
              <p:sp>
                <p:nvSpPr>
                  <p:cNvPr id="314388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179" y="3657"/>
                    <a:ext cx="833" cy="61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defTabSz="762000"/>
                    <a:r>
                      <a:rPr lang="fr-FR" sz="2000" b="1" u="sng" dirty="0" err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  <a:t>Faeces</a:t>
                    </a:r>
                    <a:r>
                      <a:rPr lang="fr-FR" sz="2000" b="1" u="sng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  <a:t> =</a:t>
                    </a:r>
                    <a:r>
                      <a:rPr lang="fr-F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  <a:t/>
                    </a:r>
                    <a:br>
                      <a:rPr lang="fr-F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</a:br>
                    <a:r>
                      <a:rPr lang="fr-FR" sz="20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  <a:t>rejection </a:t>
                    </a:r>
                    <a:br>
                      <a:rPr lang="fr-FR" sz="20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</a:br>
                    <a:r>
                      <a:rPr lang="fr-FR" sz="18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</a:rPr>
                      <a:t>± 40g DM/d</a:t>
                    </a:r>
                    <a:endParaRPr 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14389" name="Freeform 21"/>
                  <p:cNvSpPr>
                    <a:spLocks/>
                  </p:cNvSpPr>
                  <p:nvPr/>
                </p:nvSpPr>
                <p:spPr bwMode="auto">
                  <a:xfrm>
                    <a:off x="4834" y="3453"/>
                    <a:ext cx="441" cy="343"/>
                  </a:xfrm>
                  <a:custGeom>
                    <a:avLst/>
                    <a:gdLst>
                      <a:gd name="T0" fmla="*/ 1270 w 1270"/>
                      <a:gd name="T1" fmla="*/ 0 h 479"/>
                      <a:gd name="T2" fmla="*/ 141 w 1270"/>
                      <a:gd name="T3" fmla="*/ 343 h 479"/>
                      <a:gd name="T4" fmla="*/ 426 w 1270"/>
                      <a:gd name="T5" fmla="*/ 479 h 479"/>
                      <a:gd name="T6" fmla="*/ 0 60000 65536"/>
                      <a:gd name="T7" fmla="*/ 0 60000 65536"/>
                      <a:gd name="T8" fmla="*/ 0 60000 65536"/>
                      <a:gd name="T9" fmla="*/ 0 w 1270"/>
                      <a:gd name="T10" fmla="*/ 0 h 479"/>
                      <a:gd name="T11" fmla="*/ 1270 w 1270"/>
                      <a:gd name="T12" fmla="*/ 479 h 479"/>
                      <a:gd name="connsiteX0" fmla="*/ 7095 w 7095"/>
                      <a:gd name="connsiteY0" fmla="*/ 0 h 10000"/>
                      <a:gd name="connsiteX1" fmla="*/ 642 w 7095"/>
                      <a:gd name="connsiteY1" fmla="*/ 4694 h 10000"/>
                      <a:gd name="connsiteX2" fmla="*/ 449 w 7095"/>
                      <a:gd name="connsiteY2" fmla="*/ 10000 h 10000"/>
                      <a:gd name="connsiteX0" fmla="*/ 9518 w 9518"/>
                      <a:gd name="connsiteY0" fmla="*/ 0 h 12467"/>
                      <a:gd name="connsiteX1" fmla="*/ 423 w 9518"/>
                      <a:gd name="connsiteY1" fmla="*/ 4694 h 12467"/>
                      <a:gd name="connsiteX2" fmla="*/ 2554 w 9518"/>
                      <a:gd name="connsiteY2" fmla="*/ 12467 h 12467"/>
                      <a:gd name="connsiteX0" fmla="*/ 7773 w 7773"/>
                      <a:gd name="connsiteY0" fmla="*/ 0 h 10000"/>
                      <a:gd name="connsiteX1" fmla="*/ 1130 w 7773"/>
                      <a:gd name="connsiteY1" fmla="*/ 2853 h 10000"/>
                      <a:gd name="connsiteX2" fmla="*/ 456 w 7773"/>
                      <a:gd name="connsiteY2" fmla="*/ 10000 h 10000"/>
                      <a:gd name="connsiteX0" fmla="*/ 8977 w 8977"/>
                      <a:gd name="connsiteY0" fmla="*/ 0 h 6581"/>
                      <a:gd name="connsiteX1" fmla="*/ 431 w 8977"/>
                      <a:gd name="connsiteY1" fmla="*/ 2853 h 6581"/>
                      <a:gd name="connsiteX2" fmla="*/ 5248 w 8977"/>
                      <a:gd name="connsiteY2" fmla="*/ 6581 h 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77" h="6581">
                        <a:moveTo>
                          <a:pt x="8977" y="0"/>
                        </a:moveTo>
                        <a:cubicBezTo>
                          <a:pt x="6157" y="921"/>
                          <a:pt x="2546" y="1514"/>
                          <a:pt x="431" y="2853"/>
                        </a:cubicBezTo>
                        <a:cubicBezTo>
                          <a:pt x="-1684" y="4193"/>
                          <a:pt x="4648" y="6230"/>
                          <a:pt x="5248" y="6581"/>
                        </a:cubicBezTo>
                      </a:path>
                    </a:pathLst>
                  </a:custGeom>
                  <a:noFill/>
                  <a:ln w="57150">
                    <a:solidFill>
                      <a:schemeClr val="bg2">
                        <a:lumMod val="25000"/>
                      </a:schemeClr>
                    </a:solidFill>
                    <a:prstDash val="sysDash"/>
                    <a:round/>
                    <a:headEnd/>
                    <a:tailEnd type="arrow" w="med" len="med"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cxnSp>
              <p:nvCxnSpPr>
                <p:cNvPr id="314390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25" y="72"/>
                  <a:ext cx="1" cy="803"/>
                </a:xfrm>
                <a:prstGeom prst="straightConnector1">
                  <a:avLst/>
                </a:prstGeom>
                <a:noFill/>
                <a:ln w="63500" cap="rnd">
                  <a:solidFill>
                    <a:srgbClr val="FF3300"/>
                  </a:solidFill>
                  <a:prstDash val="sysDot"/>
                  <a:round/>
                  <a:headEnd/>
                  <a:tailEnd/>
                </a:ln>
              </p:spPr>
            </p:cxnSp>
            <p:grpSp>
              <p:nvGrpSpPr>
                <p:cNvPr id="314391" name="Group 23"/>
                <p:cNvGrpSpPr>
                  <a:grpSpLocks/>
                </p:cNvGrpSpPr>
                <p:nvPr/>
              </p:nvGrpSpPr>
              <p:grpSpPr bwMode="auto">
                <a:xfrm>
                  <a:off x="253" y="85"/>
                  <a:ext cx="4181" cy="1095"/>
                  <a:chOff x="253" y="85"/>
                  <a:chExt cx="4181" cy="1095"/>
                </a:xfrm>
              </p:grpSpPr>
              <p:sp>
                <p:nvSpPr>
                  <p:cNvPr id="31439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" y="715"/>
                    <a:ext cx="2620" cy="465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2"/>
                    </a:solidFill>
                    <a:miter lim="800000"/>
                    <a:headEnd/>
                    <a:tailEnd/>
                  </a:ln>
                </p:spPr>
                <p:txBody>
                  <a:bodyPr wrap="square" anchor="ctr">
                    <a:spAutoFit/>
                  </a:bodyPr>
                  <a:lstStyle/>
                  <a:p>
                    <a:pPr algn="ctr" defTabSz="762000">
                      <a:lnSpc>
                        <a:spcPct val="80000"/>
                      </a:lnSpc>
                      <a:spcBef>
                        <a:spcPct val="50000"/>
                      </a:spcBef>
                    </a:pPr>
                    <a:r>
                      <a:rPr lang="fr-FR" sz="2000" b="1" dirty="0" err="1" smtClean="0">
                        <a:latin typeface="Times New Roman" pitchFamily="18" charset="0"/>
                      </a:rPr>
                      <a:t>Intake</a:t>
                    </a:r>
                    <a:r>
                      <a:rPr lang="fr-FR" sz="2000" dirty="0" smtClean="0">
                        <a:latin typeface="Times New Roman" pitchFamily="18" charset="0"/>
                      </a:rPr>
                      <a:t> </a:t>
                    </a:r>
                    <a:r>
                      <a:rPr lang="fr-FR" sz="2000" dirty="0">
                        <a:latin typeface="Times New Roman" pitchFamily="18" charset="0"/>
                      </a:rPr>
                      <a:t>=  </a:t>
                    </a:r>
                    <a:r>
                      <a:rPr lang="fr-FR" sz="2000" dirty="0" err="1" smtClean="0">
                        <a:latin typeface="Times New Roman" pitchFamily="18" charset="0"/>
                      </a:rPr>
                      <a:t>pelleted</a:t>
                    </a:r>
                    <a:r>
                      <a:rPr lang="fr-FR" sz="2000" dirty="0" smtClean="0">
                        <a:latin typeface="Times New Roman" pitchFamily="18" charset="0"/>
                      </a:rPr>
                      <a:t> </a:t>
                    </a:r>
                    <a:r>
                      <a:rPr lang="fr-FR" sz="2000" dirty="0" err="1" smtClean="0">
                        <a:latin typeface="Times New Roman" pitchFamily="18" charset="0"/>
                      </a:rPr>
                      <a:t>feed</a:t>
                    </a:r>
                    <a:r>
                      <a:rPr lang="fr-FR" sz="2000" dirty="0" smtClean="0">
                        <a:latin typeface="Times New Roman" pitchFamily="18" charset="0"/>
                      </a:rPr>
                      <a:t> </a:t>
                    </a:r>
                    <a:r>
                      <a:rPr lang="fr-FR" sz="2000" dirty="0">
                        <a:latin typeface="Times New Roman" pitchFamily="18" charset="0"/>
                      </a:rPr>
                      <a:t>(</a:t>
                    </a:r>
                    <a:r>
                      <a:rPr lang="fr-FR" sz="2000" dirty="0" smtClean="0">
                        <a:latin typeface="Times New Roman" pitchFamily="18" charset="0"/>
                      </a:rPr>
                      <a:t>130 g/d)</a:t>
                    </a:r>
                    <a:endParaRPr lang="fr-FR" sz="2000" dirty="0">
                      <a:latin typeface="Times New Roman" pitchFamily="18" charset="0"/>
                    </a:endParaRPr>
                  </a:p>
                  <a:p>
                    <a:pPr algn="ctr" defTabSz="762000">
                      <a:lnSpc>
                        <a:spcPct val="80000"/>
                      </a:lnSpc>
                      <a:spcBef>
                        <a:spcPct val="50000"/>
                      </a:spcBef>
                    </a:pPr>
                    <a:r>
                      <a:rPr lang="fr-FR" sz="2000" b="1" dirty="0">
                        <a:latin typeface="Times New Roman" pitchFamily="18" charset="0"/>
                      </a:rPr>
                      <a:t>+ </a:t>
                    </a:r>
                    <a:r>
                      <a:rPr lang="fr-FR" sz="2000" b="1" dirty="0">
                        <a:solidFill>
                          <a:schemeClr val="accent2"/>
                        </a:solidFill>
                        <a:latin typeface="Times New Roman" pitchFamily="18" charset="0"/>
                      </a:rPr>
                      <a:t>soft </a:t>
                    </a:r>
                    <a:r>
                      <a:rPr lang="fr-FR" sz="2000" b="1" dirty="0" err="1" smtClean="0">
                        <a:solidFill>
                          <a:schemeClr val="accent2"/>
                        </a:solidFill>
                        <a:latin typeface="Times New Roman" pitchFamily="18" charset="0"/>
                      </a:rPr>
                      <a:t>faeces</a:t>
                    </a:r>
                    <a:r>
                      <a:rPr lang="fr-FR" sz="2000" b="1" dirty="0" smtClean="0">
                        <a:solidFill>
                          <a:schemeClr val="accent2"/>
                        </a:solidFill>
                        <a:latin typeface="Times New Roman" pitchFamily="18" charset="0"/>
                      </a:rPr>
                      <a:t> </a:t>
                    </a:r>
                    <a:r>
                      <a:rPr lang="fr-FR" sz="2000" b="1" dirty="0">
                        <a:solidFill>
                          <a:schemeClr val="accent2"/>
                        </a:solidFill>
                        <a:latin typeface="Times New Roman" pitchFamily="18" charset="0"/>
                      </a:rPr>
                      <a:t>or caecotrophes</a:t>
                    </a:r>
                  </a:p>
                </p:txBody>
              </p:sp>
              <p:cxnSp>
                <p:nvCxnSpPr>
                  <p:cNvPr id="314393" name="AutoShape 25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606" y="-635"/>
                    <a:ext cx="107" cy="1548"/>
                  </a:xfrm>
                  <a:prstGeom prst="bentConnector2">
                    <a:avLst/>
                  </a:prstGeom>
                  <a:noFill/>
                  <a:ln w="63500" cap="rnd">
                    <a:solidFill>
                      <a:srgbClr val="FF3300"/>
                    </a:solidFill>
                    <a:prstDash val="sysDot"/>
                    <a:miter lim="800000"/>
                    <a:headEnd/>
                    <a:tailEnd/>
                  </a:ln>
                </p:spPr>
              </p:cxnSp>
            </p:grpSp>
          </p:grpSp>
          <p:sp>
            <p:nvSpPr>
              <p:cNvPr id="314394" name="AutoShape 26"/>
              <p:cNvSpPr>
                <a:spLocks noChangeArrowheads="1"/>
              </p:cNvSpPr>
              <p:nvPr/>
            </p:nvSpPr>
            <p:spPr bwMode="auto">
              <a:xfrm rot="5400000">
                <a:off x="2727" y="833"/>
                <a:ext cx="84" cy="137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571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defTabSz="762000">
                  <a:spcBef>
                    <a:spcPct val="50000"/>
                  </a:spcBef>
                </a:pPr>
                <a:endParaRPr lang="pt-PT" sz="2800">
                  <a:solidFill>
                    <a:schemeClr val="hlink"/>
                  </a:solidFill>
                </a:endParaRPr>
              </a:p>
            </p:txBody>
          </p:sp>
          <p:sp>
            <p:nvSpPr>
              <p:cNvPr id="314395" name="AutoShape 27"/>
              <p:cNvSpPr>
                <a:spLocks noChangeArrowheads="1"/>
              </p:cNvSpPr>
              <p:nvPr/>
            </p:nvSpPr>
            <p:spPr bwMode="auto">
              <a:xfrm rot="5400000">
                <a:off x="3128" y="0"/>
                <a:ext cx="84" cy="137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571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defTabSz="762000">
                  <a:spcBef>
                    <a:spcPct val="50000"/>
                  </a:spcBef>
                </a:pPr>
                <a:endParaRPr lang="pt-PT" sz="2800">
                  <a:solidFill>
                    <a:schemeClr val="hlink"/>
                  </a:solidFill>
                </a:endParaRPr>
              </a:p>
            </p:txBody>
          </p:sp>
        </p:grpSp>
      </p:grpSp>
      <p:pic>
        <p:nvPicPr>
          <p:cNvPr id="29" name="Picture 1" descr="C:\attach\caecotrophes.jpg"/>
          <p:cNvPicPr>
            <a:picLocks noChangeAspect="1" noChangeArrowheads="1"/>
          </p:cNvPicPr>
          <p:nvPr/>
        </p:nvPicPr>
        <p:blipFill rotWithShape="1">
          <a:blip r:embed="rId4" cstate="print"/>
          <a:srcRect l="11741" t="15486" r="13903" b="9663"/>
          <a:stretch/>
        </p:blipFill>
        <p:spPr bwMode="auto">
          <a:xfrm>
            <a:off x="3334891" y="4866432"/>
            <a:ext cx="1619636" cy="12360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33" name="Picture 4" descr="crottes-dures3ok-adult"/>
          <p:cNvPicPr>
            <a:picLocks noChangeAspect="1" noChangeArrowheads="1"/>
          </p:cNvPicPr>
          <p:nvPr/>
        </p:nvPicPr>
        <p:blipFill rotWithShape="1">
          <a:blip r:embed="rId5" cstate="print"/>
          <a:srcRect l="36172" t="57691" r="41505" b="14896"/>
          <a:stretch/>
        </p:blipFill>
        <p:spPr bwMode="auto">
          <a:xfrm>
            <a:off x="8032130" y="5662984"/>
            <a:ext cx="1076374" cy="99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45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58816" y="50645"/>
            <a:ext cx="6805001" cy="113877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fr-FR" sz="2400" b="1" dirty="0" smtClean="0">
                <a:latin typeface="Tahoma" pitchFamily="34" charset="0"/>
              </a:rPr>
              <a:t>Free </a:t>
            </a:r>
            <a:r>
              <a:rPr lang="fr-FR" sz="2000" b="1" dirty="0" err="1" smtClean="0">
                <a:latin typeface="Tahoma" pitchFamily="34" charset="0"/>
              </a:rPr>
              <a:t>European</a:t>
            </a:r>
            <a:r>
              <a:rPr lang="fr-FR" sz="2000" b="1" dirty="0" smtClean="0">
                <a:latin typeface="Tahoma" pitchFamily="34" charset="0"/>
              </a:rPr>
              <a:t> </a:t>
            </a:r>
            <a:r>
              <a:rPr lang="fr-FR" sz="2000" b="1" dirty="0">
                <a:latin typeface="Tahoma" pitchFamily="34" charset="0"/>
              </a:rPr>
              <a:t>tables</a:t>
            </a:r>
            <a:r>
              <a:rPr lang="fr-FR" sz="2400" dirty="0">
                <a:latin typeface="Tahoma" pitchFamily="34" charset="0"/>
              </a:rPr>
              <a:t> of </a:t>
            </a:r>
            <a:r>
              <a:rPr lang="fr-FR" sz="2400" dirty="0" err="1">
                <a:latin typeface="Tahoma" pitchFamily="34" charset="0"/>
              </a:rPr>
              <a:t>Feeds</a:t>
            </a:r>
            <a:r>
              <a:rPr lang="fr-FR" sz="2400" dirty="0">
                <a:latin typeface="Tahoma" pitchFamily="34" charset="0"/>
              </a:rPr>
              <a:t> composition and nutritive </a:t>
            </a:r>
            <a:r>
              <a:rPr lang="fr-FR" sz="2400" b="1" dirty="0">
                <a:latin typeface="Tahoma" pitchFamily="34" charset="0"/>
              </a:rPr>
              <a:t>value for the </a:t>
            </a:r>
            <a:r>
              <a:rPr lang="fr-FR" sz="2400" b="1" dirty="0" err="1" smtClean="0">
                <a:latin typeface="Tahoma" pitchFamily="34" charset="0"/>
              </a:rPr>
              <a:t>rabbit</a:t>
            </a:r>
            <a:r>
              <a:rPr lang="fr-FR" sz="2400" b="1" dirty="0" smtClean="0">
                <a:latin typeface="Tahoma" pitchFamily="34" charset="0"/>
              </a:rPr>
              <a:t/>
            </a:r>
            <a:br>
              <a:rPr lang="fr-FR" sz="2400" b="1" dirty="0" smtClean="0">
                <a:latin typeface="Tahoma" pitchFamily="34" charset="0"/>
              </a:rPr>
            </a:br>
            <a:r>
              <a:rPr lang="fr-FR" dirty="0" smtClean="0">
                <a:latin typeface="Tahoma" pitchFamily="34" charset="0"/>
              </a:rPr>
              <a:t>World Rabbit Science, Maertens et al., 2002</a:t>
            </a:r>
            <a:endParaRPr lang="fr-FR" dirty="0">
              <a:latin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610" t="16971" r="4501" b="5547"/>
          <a:stretch>
            <a:fillRect/>
          </a:stretch>
        </p:blipFill>
        <p:spPr bwMode="auto">
          <a:xfrm>
            <a:off x="235010" y="2290425"/>
            <a:ext cx="2817992" cy="4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456253" y="59953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http://www.fao.org/3/x5082e/X5082E00.htm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594356" y="1789582"/>
            <a:ext cx="29653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FAO free book download at : </a:t>
            </a:r>
            <a:endParaRPr lang="en-GB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554673" y="2220469"/>
            <a:ext cx="3473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Rabbit breeding and pathology</a:t>
            </a:r>
            <a:endParaRPr lang="en-GB" sz="20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4" y="2721951"/>
            <a:ext cx="2124143" cy="31720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23420" y="1779683"/>
            <a:ext cx="456695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Free book to download in WRSA website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73195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attach\wuffda.extr.site.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78" y="1518356"/>
            <a:ext cx="6592711" cy="461151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3200" y="620351"/>
            <a:ext cx="8681156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dirty="0"/>
              <a:t>http://www.caes.uga.edu/publications/pubDetail.cfm?pk_id=7886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0133" y="2662366"/>
            <a:ext cx="3672800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2400" b="1" dirty="0">
                <a:latin typeface="Tahoma" pitchFamily="34" charset="0"/>
              </a:rPr>
              <a:t>FREE </a:t>
            </a:r>
            <a:r>
              <a:rPr lang="fr-FR" sz="2400" b="1" dirty="0" smtClean="0">
                <a:latin typeface="Tahoma" pitchFamily="34" charset="0"/>
              </a:rPr>
              <a:t>EXCEL </a:t>
            </a:r>
            <a:r>
              <a:rPr lang="fr-FR" sz="2400" b="1" dirty="0" err="1" smtClean="0">
                <a:latin typeface="Tahoma" pitchFamily="34" charset="0"/>
              </a:rPr>
              <a:t>Sheet</a:t>
            </a:r>
            <a:r>
              <a:rPr lang="fr-FR" sz="2400" b="1" dirty="0" smtClean="0">
                <a:latin typeface="Tahoma" pitchFamily="34" charset="0"/>
              </a:rPr>
              <a:t> </a:t>
            </a:r>
          </a:p>
          <a:p>
            <a:r>
              <a:rPr lang="fr-FR" sz="2000" b="1" dirty="0" smtClean="0">
                <a:latin typeface="Tahoma" pitchFamily="34" charset="0"/>
              </a:rPr>
              <a:t>For FEEDS </a:t>
            </a:r>
            <a:r>
              <a:rPr lang="fr-FR" sz="2000" b="1" dirty="0">
                <a:latin typeface="Tahoma" pitchFamily="34" charset="0"/>
              </a:rPr>
              <a:t>FORMULATION </a:t>
            </a:r>
          </a:p>
        </p:txBody>
      </p:sp>
    </p:spTree>
    <p:extLst>
      <p:ext uri="{BB962C8B-B14F-4D97-AF65-F5344CB8AC3E}">
        <p14:creationId xmlns:p14="http://schemas.microsoft.com/office/powerpoint/2010/main" val="3790515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19589" t="15538" r="18029" b="53947"/>
          <a:stretch>
            <a:fillRect/>
          </a:stretch>
        </p:blipFill>
        <p:spPr bwMode="auto">
          <a:xfrm>
            <a:off x="1835188" y="949899"/>
            <a:ext cx="56166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52413" y="81212"/>
            <a:ext cx="4761240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2400" b="1" dirty="0">
                <a:latin typeface="Tahoma" pitchFamily="34" charset="0"/>
              </a:rPr>
              <a:t>FREE </a:t>
            </a:r>
            <a:r>
              <a:rPr lang="fr-FR" sz="2400" b="1" dirty="0" smtClean="0">
                <a:latin typeface="Tahoma" pitchFamily="34" charset="0"/>
              </a:rPr>
              <a:t>EXCEL </a:t>
            </a:r>
            <a:r>
              <a:rPr lang="fr-FR" sz="2400" b="1" dirty="0" err="1" smtClean="0">
                <a:latin typeface="Tahoma" pitchFamily="34" charset="0"/>
              </a:rPr>
              <a:t>Sheet</a:t>
            </a:r>
            <a:r>
              <a:rPr lang="fr-FR" sz="2400" b="1" dirty="0" smtClean="0">
                <a:latin typeface="Tahoma" pitchFamily="34" charset="0"/>
              </a:rPr>
              <a:t> </a:t>
            </a:r>
          </a:p>
          <a:p>
            <a:r>
              <a:rPr lang="fr-FR" sz="2000" b="1" dirty="0" smtClean="0">
                <a:latin typeface="Tahoma" pitchFamily="34" charset="0"/>
              </a:rPr>
              <a:t>For RABBIT </a:t>
            </a:r>
            <a:r>
              <a:rPr lang="fr-FR" sz="2000" b="1" dirty="0">
                <a:latin typeface="Tahoma" pitchFamily="34" charset="0"/>
              </a:rPr>
              <a:t>FEEDS </a:t>
            </a:r>
            <a:r>
              <a:rPr lang="fr-FR" sz="2000" b="1" dirty="0" smtClean="0">
                <a:latin typeface="Tahoma" pitchFamily="34" charset="0"/>
              </a:rPr>
              <a:t>FORMULATION </a:t>
            </a:r>
            <a:endParaRPr lang="fr-FR" sz="2000" b="1" dirty="0">
              <a:latin typeface="Tahoma" pitchFamily="34" charset="0"/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 cstate="print"/>
          <a:srcRect t="36140" r="3661" b="10941"/>
          <a:stretch>
            <a:fillRect/>
          </a:stretch>
        </p:blipFill>
        <p:spPr bwMode="auto">
          <a:xfrm>
            <a:off x="143000" y="3068960"/>
            <a:ext cx="9001000" cy="289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33033" y="2272061"/>
            <a:ext cx="2307042" cy="46166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fr-FR" sz="2400" b="1" dirty="0" err="1">
                <a:latin typeface="Tahoma" pitchFamily="34" charset="0"/>
              </a:rPr>
              <a:t>download</a:t>
            </a:r>
            <a:r>
              <a:rPr lang="fr-FR" sz="2400" b="1" dirty="0">
                <a:latin typeface="Tahoma" pitchFamily="34" charset="0"/>
              </a:rPr>
              <a:t> at: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30093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19200" y="3352800"/>
            <a:ext cx="7010400" cy="15922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The Amount of Each Ingredient in the Formula and the Nutrients the Diet Supplies Will Be Displayed.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195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60867" y="74234"/>
            <a:ext cx="6600974" cy="341632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fr-FR" sz="2800" b="1" dirty="0" err="1" smtClean="0">
                <a:solidFill>
                  <a:schemeClr val="accent2">
                    <a:lumMod val="50000"/>
                  </a:schemeClr>
                </a:solidFill>
                <a:latin typeface="Myriad Pro" panose="020B0503030403020204" pitchFamily="34" charset="0"/>
              </a:rPr>
              <a:t>Pelleting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 pitchFamily="34" charset="0"/>
              </a:rPr>
              <a:t> : </a:t>
            </a:r>
            <a:r>
              <a:rPr lang="fr-FR" sz="2800" b="1" dirty="0" err="1" smtClean="0">
                <a:solidFill>
                  <a:schemeClr val="accent2">
                    <a:lumMod val="50000"/>
                  </a:schemeClr>
                </a:solidFill>
                <a:latin typeface="Myriad Pro" panose="020B0503030403020204" pitchFamily="34" charset="0"/>
              </a:rPr>
              <a:t>advantage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 pitchFamily="34" charset="0"/>
              </a:rPr>
              <a:t> on performances</a:t>
            </a:r>
          </a:p>
          <a:p>
            <a:pPr algn="l">
              <a:spcBef>
                <a:spcPct val="0"/>
              </a:spcBef>
            </a:pPr>
            <a:r>
              <a:rPr lang="fr-FR" sz="2800" dirty="0">
                <a:latin typeface="Myriad Pro" panose="020B0503030403020204" pitchFamily="34" charset="0"/>
              </a:rPr>
              <a:t>		</a:t>
            </a:r>
            <a:r>
              <a:rPr lang="fr-FR" sz="2800" u="sng" dirty="0" err="1" smtClean="0">
                <a:latin typeface="Myriad Pro" panose="020B0503030403020204" pitchFamily="34" charset="0"/>
              </a:rPr>
              <a:t>Intake</a:t>
            </a:r>
            <a:r>
              <a:rPr lang="fr-FR" sz="2800" u="sng" dirty="0">
                <a:latin typeface="Myriad Pro" panose="020B0503030403020204" pitchFamily="34" charset="0"/>
              </a:rPr>
              <a:t>	</a:t>
            </a:r>
            <a:r>
              <a:rPr lang="fr-FR" sz="2800" u="sng" dirty="0" smtClean="0">
                <a:latin typeface="Myriad Pro" panose="020B0503030403020204" pitchFamily="34" charset="0"/>
              </a:rPr>
              <a:t>DWG</a:t>
            </a:r>
            <a:r>
              <a:rPr lang="fr-FR" sz="2800" u="sng" dirty="0">
                <a:latin typeface="Myriad Pro" panose="020B0503030403020204" pitchFamily="34" charset="0"/>
              </a:rPr>
              <a:t>	     </a:t>
            </a:r>
            <a:r>
              <a:rPr lang="fr-FR" sz="2800" u="sng" dirty="0" smtClean="0">
                <a:latin typeface="Myriad Pro" panose="020B0503030403020204" pitchFamily="34" charset="0"/>
              </a:rPr>
              <a:t>FCR</a:t>
            </a:r>
            <a:endParaRPr lang="fr-FR" sz="2800" u="sng" dirty="0">
              <a:latin typeface="Myriad Pro" panose="020B050303040302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fr-FR" sz="2800" dirty="0" smtClean="0">
                <a:latin typeface="Myriad Pro" panose="020B0503030403020204" pitchFamily="34" charset="0"/>
              </a:rPr>
              <a:t>Pellet	</a:t>
            </a:r>
            <a:r>
              <a:rPr lang="fr-FR" sz="2800" dirty="0"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latin typeface="Myriad Pro" panose="020B0503030403020204" pitchFamily="34" charset="0"/>
              </a:rPr>
              <a:t> =100</a:t>
            </a:r>
            <a:r>
              <a:rPr lang="fr-FR" sz="2800" dirty="0"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latin typeface="Myriad Pro" panose="020B0503030403020204" pitchFamily="34" charset="0"/>
              </a:rPr>
              <a:t>            =100</a:t>
            </a:r>
            <a:r>
              <a:rPr lang="fr-FR" sz="2800" dirty="0"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latin typeface="Myriad Pro" panose="020B0503030403020204" pitchFamily="34" charset="0"/>
              </a:rPr>
              <a:t> =100 </a:t>
            </a:r>
          </a:p>
          <a:p>
            <a:pPr algn="l">
              <a:spcBef>
                <a:spcPct val="0"/>
              </a:spcBef>
            </a:pPr>
            <a:r>
              <a:rPr lang="fr-FR" sz="2800" dirty="0" err="1" smtClean="0">
                <a:solidFill>
                  <a:srgbClr val="FF9900"/>
                </a:solidFill>
                <a:latin typeface="Myriad Pro" panose="020B0503030403020204" pitchFamily="34" charset="0"/>
              </a:rPr>
              <a:t>Meal</a:t>
            </a:r>
            <a:r>
              <a:rPr lang="fr-FR" sz="2800" dirty="0" smtClean="0">
                <a:solidFill>
                  <a:srgbClr val="FF9900"/>
                </a:solidFill>
                <a:latin typeface="Myriad Pro" panose="020B0503030403020204" pitchFamily="34" charset="0"/>
              </a:rPr>
              <a:t> (</a:t>
            </a:r>
            <a:r>
              <a:rPr lang="fr-FR" sz="2800" dirty="0" err="1" smtClean="0">
                <a:solidFill>
                  <a:srgbClr val="FF9900"/>
                </a:solidFill>
                <a:latin typeface="Myriad Pro" panose="020B0503030403020204" pitchFamily="34" charset="0"/>
              </a:rPr>
              <a:t>flour</a:t>
            </a:r>
            <a:r>
              <a:rPr lang="fr-FR" sz="2800" dirty="0" smtClean="0">
                <a:solidFill>
                  <a:srgbClr val="FF9900"/>
                </a:solidFill>
                <a:latin typeface="Myriad Pro" panose="020B0503030403020204" pitchFamily="34" charset="0"/>
              </a:rPr>
              <a:t>)	83	  87	106	</a:t>
            </a:r>
            <a:r>
              <a:rPr lang="fr-FR" sz="2800" dirty="0" smtClean="0">
                <a:latin typeface="Myriad Pro" panose="020B0503030403020204" pitchFamily="34" charset="0"/>
              </a:rPr>
              <a:t>  </a:t>
            </a:r>
            <a:r>
              <a:rPr lang="fr-FR" sz="2000" dirty="0" smtClean="0">
                <a:latin typeface="Myriad Pro" panose="020B0503030403020204" pitchFamily="34" charset="0"/>
              </a:rPr>
              <a:t>(Lebas, 1973)</a:t>
            </a:r>
            <a:endParaRPr lang="fr-FR" sz="2800" dirty="0" smtClean="0"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</a:pPr>
            <a:r>
              <a:rPr lang="fr-FR" sz="2800" dirty="0" err="1">
                <a:solidFill>
                  <a:srgbClr val="FF9900"/>
                </a:solidFill>
                <a:latin typeface="Myriad Pro" panose="020B0503030403020204" pitchFamily="34" charset="0"/>
              </a:rPr>
              <a:t>Meal</a:t>
            </a:r>
            <a:r>
              <a:rPr lang="fr-FR" sz="2800" dirty="0">
                <a:solidFill>
                  <a:srgbClr val="FF9900"/>
                </a:solidFill>
                <a:latin typeface="Myriad Pro" panose="020B0503030403020204" pitchFamily="34" charset="0"/>
              </a:rPr>
              <a:t>		</a:t>
            </a:r>
            <a:r>
              <a:rPr lang="fr-FR" sz="2800" dirty="0" smtClean="0">
                <a:solidFill>
                  <a:srgbClr val="FF9900"/>
                </a:solidFill>
                <a:latin typeface="Myriad Pro" panose="020B0503030403020204" pitchFamily="34" charset="0"/>
              </a:rPr>
              <a:t>75</a:t>
            </a:r>
            <a:r>
              <a:rPr lang="fr-FR" sz="2800" dirty="0">
                <a:solidFill>
                  <a:srgbClr val="FF9900"/>
                </a:solidFill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solidFill>
                  <a:srgbClr val="FF9900"/>
                </a:solidFill>
                <a:latin typeface="Myriad Pro" panose="020B0503030403020204" pitchFamily="34" charset="0"/>
              </a:rPr>
              <a:t>60</a:t>
            </a:r>
            <a:r>
              <a:rPr lang="fr-FR" sz="2800" dirty="0">
                <a:solidFill>
                  <a:srgbClr val="FF9900"/>
                </a:solidFill>
                <a:latin typeface="Myriad Pro" panose="020B0503030403020204" pitchFamily="34" charset="0"/>
              </a:rPr>
              <a:t>	123</a:t>
            </a:r>
            <a:r>
              <a:rPr lang="fr-FR" sz="2800" dirty="0">
                <a:solidFill>
                  <a:srgbClr val="B34A25"/>
                </a:solidFill>
                <a:latin typeface="Myriad Pro" panose="020B0503030403020204" pitchFamily="34" charset="0"/>
              </a:rPr>
              <a:t>	  </a:t>
            </a:r>
            <a:r>
              <a:rPr lang="fr-FR" sz="20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(</a:t>
            </a:r>
            <a:r>
              <a:rPr lang="fr-FR" sz="2000" dirty="0" err="1" smtClean="0">
                <a:solidFill>
                  <a:srgbClr val="B34A25"/>
                </a:solidFill>
                <a:latin typeface="Myriad Pro" panose="020B0503030403020204" pitchFamily="34" charset="0"/>
              </a:rPr>
              <a:t>Candau</a:t>
            </a:r>
            <a:r>
              <a:rPr lang="fr-FR" sz="2000" dirty="0" smtClean="0">
                <a:latin typeface="Myriad Pro" panose="020B0503030403020204" pitchFamily="34" charset="0"/>
              </a:rPr>
              <a:t>, 1986) </a:t>
            </a:r>
          </a:p>
          <a:p>
            <a:pPr>
              <a:spcBef>
                <a:spcPct val="0"/>
              </a:spcBef>
            </a:pPr>
            <a:r>
              <a:rPr lang="fr-FR" sz="2800" dirty="0" err="1" smtClean="0">
                <a:solidFill>
                  <a:srgbClr val="FF9900"/>
                </a:solidFill>
                <a:latin typeface="Myriad Pro" panose="020B0503030403020204" pitchFamily="34" charset="0"/>
              </a:rPr>
              <a:t>Meal</a:t>
            </a:r>
            <a:r>
              <a:rPr lang="fr-FR" sz="2800" dirty="0">
                <a:solidFill>
                  <a:srgbClr val="FF9900"/>
                </a:solidFill>
                <a:latin typeface="Myriad Pro" panose="020B0503030403020204" pitchFamily="34" charset="0"/>
              </a:rPr>
              <a:t>		 98	80	123</a:t>
            </a:r>
            <a:r>
              <a:rPr lang="fr-FR" sz="2800" dirty="0">
                <a:solidFill>
                  <a:srgbClr val="B34A25"/>
                </a:solidFill>
                <a:latin typeface="Myriad Pro" panose="020B0503030403020204" pitchFamily="34" charset="0"/>
              </a:rPr>
              <a:t>	  </a:t>
            </a:r>
            <a:r>
              <a:rPr lang="fr-FR" sz="2000" dirty="0">
                <a:solidFill>
                  <a:srgbClr val="B34A25"/>
                </a:solidFill>
                <a:latin typeface="Myriad Pro" panose="020B0503030403020204" pitchFamily="34" charset="0"/>
              </a:rPr>
              <a:t>(</a:t>
            </a:r>
            <a:r>
              <a:rPr lang="fr-FR" sz="2000" dirty="0">
                <a:latin typeface="Myriad Pro" panose="020B0503030403020204" pitchFamily="34" charset="0"/>
              </a:rPr>
              <a:t>Machin, 1980)</a:t>
            </a:r>
            <a:endParaRPr lang="fr-FR" sz="2800" dirty="0">
              <a:latin typeface="Myriad Pro" panose="020B0503030403020204" pitchFamily="34" charset="0"/>
            </a:endParaRPr>
          </a:p>
          <a:p>
            <a:pPr>
              <a:spcBef>
                <a:spcPct val="0"/>
              </a:spcBef>
            </a:pPr>
            <a:r>
              <a:rPr lang="fr-FR" sz="2800" dirty="0" err="1" smtClean="0">
                <a:solidFill>
                  <a:srgbClr val="B34A25"/>
                </a:solidFill>
                <a:latin typeface="Myriad Pro" panose="020B0503030403020204" pitchFamily="34" charset="0"/>
              </a:rPr>
              <a:t>Mash</a:t>
            </a:r>
            <a:r>
              <a:rPr lang="fr-FR" sz="28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 	</a:t>
            </a:r>
            <a:r>
              <a:rPr lang="fr-FR" sz="2800" dirty="0">
                <a:solidFill>
                  <a:srgbClr val="B34A25"/>
                </a:solidFill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 75</a:t>
            </a:r>
            <a:r>
              <a:rPr lang="fr-FR" sz="2800" dirty="0">
                <a:solidFill>
                  <a:srgbClr val="B34A25"/>
                </a:solidFill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84</a:t>
            </a:r>
            <a:r>
              <a:rPr lang="fr-FR" sz="2800" dirty="0">
                <a:solidFill>
                  <a:srgbClr val="B34A25"/>
                </a:solidFill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89</a:t>
            </a:r>
            <a:r>
              <a:rPr lang="fr-FR" sz="2800" dirty="0">
                <a:solidFill>
                  <a:srgbClr val="B34A25"/>
                </a:solidFill>
                <a:latin typeface="Myriad Pro" panose="020B0503030403020204" pitchFamily="34" charset="0"/>
              </a:rPr>
              <a:t>	</a:t>
            </a:r>
            <a:r>
              <a:rPr lang="fr-FR" sz="28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 </a:t>
            </a:r>
            <a:r>
              <a:rPr lang="fr-FR" sz="2000" dirty="0" smtClean="0">
                <a:solidFill>
                  <a:srgbClr val="B34A25"/>
                </a:solidFill>
                <a:latin typeface="Myriad Pro" panose="020B0503030403020204" pitchFamily="34" charset="0"/>
              </a:rPr>
              <a:t>(</a:t>
            </a:r>
            <a:r>
              <a:rPr lang="fr-FR" sz="2000" dirty="0">
                <a:latin typeface="Myriad Pro" panose="020B0503030403020204" pitchFamily="34" charset="0"/>
              </a:rPr>
              <a:t>Machin, 1980</a:t>
            </a:r>
            <a:r>
              <a:rPr lang="fr-FR" sz="2000" dirty="0" smtClean="0">
                <a:latin typeface="Myriad Pro" panose="020B0503030403020204" pitchFamily="34" charset="0"/>
              </a:rPr>
              <a:t>)</a:t>
            </a:r>
            <a:r>
              <a:rPr lang="fr-FR" sz="2800" dirty="0">
                <a:latin typeface="Myriad Pro" panose="020B0503030403020204" pitchFamily="34" charset="0"/>
              </a:rPr>
              <a:t/>
            </a:r>
            <a:br>
              <a:rPr lang="fr-FR" sz="2800" dirty="0">
                <a:latin typeface="Myriad Pro" panose="020B0503030403020204" pitchFamily="34" charset="0"/>
              </a:rPr>
            </a:br>
            <a:r>
              <a:rPr lang="fr-FR" sz="2000" dirty="0">
                <a:solidFill>
                  <a:srgbClr val="B34A25"/>
                </a:solidFill>
                <a:latin typeface="Myriad Pro" panose="020B0503030403020204" pitchFamily="34" charset="0"/>
              </a:rPr>
              <a:t>(40% water)</a:t>
            </a:r>
            <a:endParaRPr lang="fr-FR" sz="2000" dirty="0" smtClean="0">
              <a:latin typeface="Myriad Pro" panose="020B0503030403020204" pitchFamily="34" charset="0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03420" y="3550169"/>
            <a:ext cx="4480907" cy="1569660"/>
          </a:xfrm>
          <a:custGeom>
            <a:avLst/>
            <a:gdLst>
              <a:gd name="connsiteX0" fmla="*/ 0 w 4134658"/>
              <a:gd name="connsiteY0" fmla="*/ 0 h 1569660"/>
              <a:gd name="connsiteX1" fmla="*/ 4134658 w 4134658"/>
              <a:gd name="connsiteY1" fmla="*/ 0 h 1569660"/>
              <a:gd name="connsiteX2" fmla="*/ 4134658 w 4134658"/>
              <a:gd name="connsiteY2" fmla="*/ 1569660 h 1569660"/>
              <a:gd name="connsiteX3" fmla="*/ 0 w 4134658"/>
              <a:gd name="connsiteY3" fmla="*/ 1569660 h 1569660"/>
              <a:gd name="connsiteX4" fmla="*/ 0 w 4134658"/>
              <a:gd name="connsiteY4" fmla="*/ 0 h 1569660"/>
              <a:gd name="connsiteX0" fmla="*/ 0 w 4134658"/>
              <a:gd name="connsiteY0" fmla="*/ 0 h 1569660"/>
              <a:gd name="connsiteX1" fmla="*/ 3579073 w 4134658"/>
              <a:gd name="connsiteY1" fmla="*/ 104172 h 1569660"/>
              <a:gd name="connsiteX2" fmla="*/ 4134658 w 4134658"/>
              <a:gd name="connsiteY2" fmla="*/ 1569660 h 1569660"/>
              <a:gd name="connsiteX3" fmla="*/ 0 w 4134658"/>
              <a:gd name="connsiteY3" fmla="*/ 1569660 h 1569660"/>
              <a:gd name="connsiteX4" fmla="*/ 0 w 413465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4658" h="1569660">
                <a:moveTo>
                  <a:pt x="0" y="0"/>
                </a:moveTo>
                <a:lnTo>
                  <a:pt x="3579073" y="104172"/>
                </a:lnTo>
                <a:lnTo>
                  <a:pt x="4134658" y="1569660"/>
                </a:lnTo>
                <a:lnTo>
                  <a:pt x="0" y="156966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2400" dirty="0" err="1" smtClean="0">
                <a:latin typeface="Myriad Pro" panose="020B0503030403020204" pitchFamily="34" charset="0"/>
              </a:rPr>
              <a:t>Wastes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reduction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</a:p>
          <a:p>
            <a:pPr marL="342900" indent="-342900" algn="l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2400" dirty="0" err="1" smtClean="0">
                <a:latin typeface="Myriad Pro" panose="020B0503030403020204" pitchFamily="34" charset="0"/>
              </a:rPr>
              <a:t>Less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dust</a:t>
            </a:r>
            <a:r>
              <a:rPr lang="fr-FR" sz="2400" dirty="0" smtClean="0">
                <a:latin typeface="Myriad Pro" panose="020B0503030403020204" pitchFamily="34" charset="0"/>
              </a:rPr>
              <a:t> compare to </a:t>
            </a:r>
            <a:r>
              <a:rPr lang="fr-FR" sz="2400" dirty="0" err="1" smtClean="0">
                <a:latin typeface="Myriad Pro" panose="020B0503030403020204" pitchFamily="34" charset="0"/>
              </a:rPr>
              <a:t>flour</a:t>
            </a:r>
            <a:endParaRPr lang="fr-FR" sz="2400" dirty="0" smtClean="0">
              <a:latin typeface="Myriad Pro" panose="020B0503030403020204" pitchFamily="34" charset="0"/>
            </a:endParaRPr>
          </a:p>
          <a:p>
            <a:pPr marL="342900" indent="-342900" algn="l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2400" dirty="0" smtClean="0">
                <a:latin typeface="Myriad Pro" panose="020B0503030403020204" pitchFamily="34" charset="0"/>
              </a:rPr>
              <a:t>Balance </a:t>
            </a:r>
            <a:r>
              <a:rPr lang="fr-FR" sz="2400" dirty="0" err="1" smtClean="0">
                <a:latin typeface="Myriad Pro" panose="020B0503030403020204" pitchFamily="34" charset="0"/>
              </a:rPr>
              <a:t>complete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feed</a:t>
            </a:r>
            <a:endParaRPr lang="fr-FR" sz="2400" dirty="0" smtClean="0">
              <a:latin typeface="Myriad Pro" panose="020B0503030403020204" pitchFamily="34" charset="0"/>
            </a:endParaRPr>
          </a:p>
          <a:p>
            <a:pPr marL="342900" indent="-342900" algn="l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2400" dirty="0" err="1" smtClean="0">
                <a:latin typeface="Myriad Pro" panose="020B0503030403020204" pitchFamily="34" charset="0"/>
              </a:rPr>
              <a:t>Easy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storage</a:t>
            </a:r>
            <a:r>
              <a:rPr lang="fr-FR" sz="2400" dirty="0" smtClean="0">
                <a:latin typeface="Myriad Pro" panose="020B0503030403020204" pitchFamily="34" charset="0"/>
              </a:rPr>
              <a:t> and manipulation</a:t>
            </a:r>
            <a:endParaRPr lang="fr-FR" sz="2400" dirty="0">
              <a:latin typeface="Myriad Pro" panose="020B0503030403020204" pitchFamily="34" charset="0"/>
            </a:endParaRPr>
          </a:p>
        </p:txBody>
      </p:sp>
      <p:pic>
        <p:nvPicPr>
          <p:cNvPr id="4" name="Picture 5" descr="DSC001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4724" y="3423553"/>
            <a:ext cx="3228422" cy="2869708"/>
          </a:xfrm>
          <a:prstGeom prst="rect">
            <a:avLst/>
          </a:prstGeom>
          <a:noFill/>
        </p:spPr>
      </p:pic>
      <p:pic>
        <p:nvPicPr>
          <p:cNvPr id="5" name="Picture 7" descr="DSC00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18" y="2001216"/>
            <a:ext cx="2283370" cy="1548953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6576300" y="3406678"/>
            <a:ext cx="2496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Small </a:t>
            </a:r>
            <a:r>
              <a:rPr lang="fr-FR" sz="20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mixing</a:t>
            </a:r>
            <a:r>
              <a:rPr lang="fr-FR" sz="20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and </a:t>
            </a:r>
            <a:r>
              <a:rPr lang="fr-FR" sz="20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pelleting</a:t>
            </a:r>
            <a:r>
              <a:rPr lang="fr-FR" sz="20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machines</a:t>
            </a:r>
            <a:endParaRPr lang="en-GB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3563" y="5273782"/>
            <a:ext cx="4595149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Myriad Pro" panose="020B0503030403020204" pitchFamily="34" charset="0"/>
              </a:rPr>
              <a:t>BUT, </a:t>
            </a:r>
            <a:r>
              <a:rPr lang="fr-FR" sz="2400" b="1" dirty="0" err="1" smtClean="0">
                <a:latin typeface="Myriad Pro" panose="020B0503030403020204" pitchFamily="34" charset="0"/>
              </a:rPr>
              <a:t>need</a:t>
            </a:r>
            <a:r>
              <a:rPr lang="fr-FR" sz="2400" b="1" dirty="0" smtClean="0">
                <a:latin typeface="Myriad Pro" panose="020B0503030403020204" pitchFamily="34" charset="0"/>
              </a:rPr>
              <a:t> </a:t>
            </a:r>
            <a:r>
              <a:rPr lang="fr-FR" sz="2400" dirty="0" smtClean="0">
                <a:latin typeface="Myriad Pro" panose="020B0503030403020204" pitchFamily="34" charset="0"/>
              </a:rPr>
              <a:t>: </a:t>
            </a:r>
            <a:r>
              <a:rPr lang="fr-FR" sz="2400" dirty="0" err="1" smtClean="0">
                <a:latin typeface="Myriad Pro" panose="020B0503030403020204" pitchFamily="34" charset="0"/>
              </a:rPr>
              <a:t>grinder</a:t>
            </a:r>
            <a:r>
              <a:rPr lang="fr-FR" sz="2400" dirty="0" smtClean="0">
                <a:latin typeface="Myriad Pro" panose="020B0503030403020204" pitchFamily="34" charset="0"/>
              </a:rPr>
              <a:t>, </a:t>
            </a:r>
            <a:r>
              <a:rPr lang="fr-FR" sz="2400" dirty="0" err="1" smtClean="0">
                <a:latin typeface="Myriad Pro" panose="020B0503030403020204" pitchFamily="34" charset="0"/>
              </a:rPr>
              <a:t>mixing</a:t>
            </a:r>
            <a:r>
              <a:rPr lang="fr-FR" sz="2400" dirty="0" smtClean="0">
                <a:latin typeface="Myriad Pro" panose="020B0503030403020204" pitchFamily="34" charset="0"/>
              </a:rPr>
              <a:t> machine, </a:t>
            </a:r>
            <a:r>
              <a:rPr lang="fr-FR" sz="2400" dirty="0" err="1" smtClean="0">
                <a:latin typeface="Myriad Pro" panose="020B0503030403020204" pitchFamily="34" charset="0"/>
              </a:rPr>
              <a:t>pelleting</a:t>
            </a:r>
            <a:r>
              <a:rPr lang="fr-FR" sz="2400" dirty="0" smtClean="0">
                <a:latin typeface="Myriad Pro" panose="020B0503030403020204" pitchFamily="34" charset="0"/>
              </a:rPr>
              <a:t> machine</a:t>
            </a:r>
          </a:p>
          <a:p>
            <a:r>
              <a:rPr lang="fr-FR" sz="2400" b="1" u="sng" dirty="0" err="1" smtClean="0">
                <a:latin typeface="Myriad Pro" panose="020B0503030403020204" pitchFamily="34" charset="0"/>
              </a:rPr>
              <a:t>Dried</a:t>
            </a:r>
            <a:r>
              <a:rPr lang="fr-FR" sz="2400" b="1" u="sng" dirty="0" smtClean="0">
                <a:latin typeface="Myriad Pro" panose="020B0503030403020204" pitchFamily="34" charset="0"/>
              </a:rPr>
              <a:t> and </a:t>
            </a:r>
            <a:r>
              <a:rPr lang="fr-FR" sz="2400" b="1" u="sng" dirty="0" err="1" smtClean="0">
                <a:latin typeface="Myriad Pro" panose="020B0503030403020204" pitchFamily="34" charset="0"/>
              </a:rPr>
              <a:t>safe</a:t>
            </a:r>
            <a:r>
              <a:rPr lang="fr-FR" sz="2400" b="1" u="sng" dirty="0" smtClean="0">
                <a:latin typeface="Myriad Pro" panose="020B0503030403020204" pitchFamily="34" charset="0"/>
              </a:rPr>
              <a:t> </a:t>
            </a:r>
            <a:r>
              <a:rPr lang="fr-FR" sz="2400" b="1" u="sng" dirty="0" err="1" smtClean="0">
                <a:latin typeface="Myriad Pro" panose="020B0503030403020204" pitchFamily="34" charset="0"/>
              </a:rPr>
              <a:t>ingredients</a:t>
            </a:r>
            <a:endParaRPr lang="en-GB" sz="2400" b="1" u="sng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114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8" y="377155"/>
            <a:ext cx="8820472" cy="402307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fr-FR" sz="2489" b="1" dirty="0" err="1" smtClean="0">
                <a:solidFill>
                  <a:srgbClr val="006600"/>
                </a:solidFill>
              </a:rPr>
              <a:t>Pelleting</a:t>
            </a:r>
            <a:r>
              <a:rPr lang="fr-FR" sz="2489" b="1" dirty="0" smtClean="0">
                <a:solidFill>
                  <a:srgbClr val="006600"/>
                </a:solidFill>
              </a:rPr>
              <a:t> at </a:t>
            </a:r>
            <a:r>
              <a:rPr lang="fr-FR" sz="2489" b="1" dirty="0" err="1" smtClean="0">
                <a:solidFill>
                  <a:srgbClr val="006600"/>
                </a:solidFill>
              </a:rPr>
              <a:t>farm</a:t>
            </a:r>
            <a:r>
              <a:rPr lang="fr-FR" sz="2489" b="1" dirty="0" smtClean="0">
                <a:solidFill>
                  <a:srgbClr val="006600"/>
                </a:solidFill>
              </a:rPr>
              <a:t> (or for a group of </a:t>
            </a:r>
            <a:r>
              <a:rPr lang="fr-FR" sz="2489" b="1" dirty="0" err="1" smtClean="0">
                <a:solidFill>
                  <a:srgbClr val="006600"/>
                </a:solidFill>
              </a:rPr>
              <a:t>farmers</a:t>
            </a:r>
            <a:r>
              <a:rPr lang="fr-FR" sz="2489" b="1" dirty="0" smtClean="0">
                <a:solidFill>
                  <a:srgbClr val="006600"/>
                </a:solidFill>
              </a:rPr>
              <a:t>)</a:t>
            </a:r>
            <a:r>
              <a:rPr lang="fr-FR" sz="2489" dirty="0" smtClean="0">
                <a:solidFill>
                  <a:srgbClr val="006600"/>
                </a:solidFill>
              </a:rPr>
              <a:t>:</a:t>
            </a:r>
            <a:r>
              <a:rPr lang="fr-FR" sz="2489" dirty="0">
                <a:solidFill>
                  <a:srgbClr val="006600"/>
                </a:solidFill>
              </a:rPr>
              <a:t/>
            </a:r>
            <a:br>
              <a:rPr lang="fr-FR" sz="2489" dirty="0">
                <a:solidFill>
                  <a:srgbClr val="006600"/>
                </a:solidFill>
              </a:rPr>
            </a:br>
            <a:r>
              <a:rPr lang="fr-FR" sz="2489" dirty="0">
                <a:solidFill>
                  <a:srgbClr val="006600"/>
                </a:solidFill>
              </a:rPr>
              <a:t> (cf. </a:t>
            </a:r>
            <a:r>
              <a:rPr lang="fr-FR" sz="2489" dirty="0" smtClean="0">
                <a:solidFill>
                  <a:srgbClr val="006600"/>
                </a:solidFill>
              </a:rPr>
              <a:t>Benin</a:t>
            </a:r>
            <a:r>
              <a:rPr lang="fr-FR" sz="2489" dirty="0">
                <a:solidFill>
                  <a:srgbClr val="006600"/>
                </a:solidFill>
              </a:rPr>
              <a:t>, </a:t>
            </a:r>
            <a:r>
              <a:rPr lang="fr-FR" sz="2489" dirty="0" smtClean="0">
                <a:solidFill>
                  <a:srgbClr val="006600"/>
                </a:solidFill>
              </a:rPr>
              <a:t>China, </a:t>
            </a:r>
            <a:r>
              <a:rPr lang="fr-FR" sz="2489" dirty="0" err="1" smtClean="0">
                <a:solidFill>
                  <a:srgbClr val="006600"/>
                </a:solidFill>
              </a:rPr>
              <a:t>Indonésia</a:t>
            </a:r>
            <a:r>
              <a:rPr lang="fr-FR" sz="2489" dirty="0" smtClean="0">
                <a:solidFill>
                  <a:srgbClr val="006600"/>
                </a:solidFill>
              </a:rPr>
              <a:t>, …)</a:t>
            </a:r>
          </a:p>
          <a:p>
            <a:pPr>
              <a:buNone/>
            </a:pPr>
            <a:r>
              <a:rPr lang="fr-FR" sz="2489" dirty="0" err="1" smtClean="0">
                <a:solidFill>
                  <a:srgbClr val="006600"/>
                </a:solidFill>
              </a:rPr>
              <a:t>With</a:t>
            </a:r>
            <a:r>
              <a:rPr lang="fr-FR" sz="2489" dirty="0" smtClean="0">
                <a:solidFill>
                  <a:srgbClr val="006600"/>
                </a:solidFill>
              </a:rPr>
              <a:t> local </a:t>
            </a:r>
            <a:r>
              <a:rPr lang="fr-FR" sz="2489" dirty="0" err="1" smtClean="0">
                <a:solidFill>
                  <a:srgbClr val="006600"/>
                </a:solidFill>
              </a:rPr>
              <a:t>fodders</a:t>
            </a:r>
            <a:r>
              <a:rPr lang="fr-FR" sz="2489" dirty="0" smtClean="0">
                <a:solidFill>
                  <a:srgbClr val="006600"/>
                </a:solidFill>
              </a:rPr>
              <a:t>, </a:t>
            </a:r>
            <a:r>
              <a:rPr lang="fr-FR" sz="2489" dirty="0" err="1" smtClean="0">
                <a:solidFill>
                  <a:srgbClr val="006600"/>
                </a:solidFill>
              </a:rPr>
              <a:t>byproducts</a:t>
            </a:r>
            <a:r>
              <a:rPr lang="fr-FR" sz="2489" dirty="0" smtClean="0">
                <a:solidFill>
                  <a:srgbClr val="006600"/>
                </a:solidFill>
              </a:rPr>
              <a:t>….</a:t>
            </a:r>
            <a:endParaRPr lang="fr-FR" sz="2489" dirty="0">
              <a:solidFill>
                <a:srgbClr val="0066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9826" y="4258911"/>
            <a:ext cx="3182816" cy="212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photo&amp;logos-images\Elevages-lapins\2013Bogor-java-IRIAP\DSCN4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533" y="1574158"/>
            <a:ext cx="3741947" cy="2494914"/>
          </a:xfrm>
          <a:prstGeom prst="rect">
            <a:avLst/>
          </a:prstGeom>
          <a:noFill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686" y="1967696"/>
            <a:ext cx="2894462" cy="34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694744" y="3460830"/>
            <a:ext cx="254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Sun </a:t>
            </a:r>
            <a:r>
              <a:rPr lang="fr-FR" sz="20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drying</a:t>
            </a:r>
            <a:r>
              <a:rPr lang="fr-FR" sz="2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of </a:t>
            </a:r>
            <a:r>
              <a:rPr lang="fr-FR" sz="20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fodder</a:t>
            </a:r>
            <a:endParaRPr lang="en-GB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78967" y="4365759"/>
            <a:ext cx="106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Grinder</a:t>
            </a:r>
            <a:endParaRPr lang="en-GB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0182" y="2013837"/>
            <a:ext cx="223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Pelleting</a:t>
            </a:r>
            <a:r>
              <a:rPr lang="fr-FR" sz="2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machine</a:t>
            </a:r>
            <a:endParaRPr lang="en-GB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2114" y="171838"/>
            <a:ext cx="7566430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If </a:t>
            </a:r>
            <a:r>
              <a:rPr lang="fr-FR" sz="28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pelleted</a:t>
            </a:r>
            <a:r>
              <a:rPr lang="fr-FR" sz="28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feed</a:t>
            </a:r>
            <a:r>
              <a:rPr lang="fr-FR" sz="28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=&gt; look at the </a:t>
            </a:r>
            <a:r>
              <a:rPr lang="fr-FR" sz="28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quality</a:t>
            </a:r>
            <a:r>
              <a:rPr lang="fr-FR" sz="28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of the water</a:t>
            </a:r>
            <a:endParaRPr lang="fr-FR" sz="28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32080" y="1403666"/>
            <a:ext cx="9011920" cy="5088574"/>
            <a:chOff x="491807" y="1403666"/>
            <a:chExt cx="8016340" cy="43688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/>
            <a:srcRect t="8763" r="63083" b="8983"/>
            <a:stretch/>
          </p:blipFill>
          <p:spPr>
            <a:xfrm>
              <a:off x="491807" y="1554480"/>
              <a:ext cx="3927793" cy="379984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l="41723" t="5430" r="10275"/>
            <a:stretch/>
          </p:blipFill>
          <p:spPr>
            <a:xfrm>
              <a:off x="3401025" y="1403666"/>
              <a:ext cx="5107122" cy="4368800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304800" y="864696"/>
            <a:ext cx="554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Myriad Pro" panose="020B0503030403020204" pitchFamily="34" charset="0"/>
              </a:rPr>
              <a:t>Ex. </a:t>
            </a:r>
            <a:r>
              <a:rPr lang="fr-FR" dirty="0" err="1" smtClean="0">
                <a:latin typeface="Myriad Pro" panose="020B0503030403020204" pitchFamily="34" charset="0"/>
              </a:rPr>
              <a:t>Excess</a:t>
            </a:r>
            <a:r>
              <a:rPr lang="fr-FR" dirty="0" smtClean="0">
                <a:latin typeface="Myriad Pro" panose="020B0503030403020204" pitchFamily="34" charset="0"/>
              </a:rPr>
              <a:t> of water </a:t>
            </a:r>
            <a:r>
              <a:rPr lang="fr-FR" dirty="0" err="1" smtClean="0">
                <a:latin typeface="Myriad Pro" panose="020B0503030403020204" pitchFamily="34" charset="0"/>
              </a:rPr>
              <a:t>salinity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can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depress</a:t>
            </a:r>
            <a:r>
              <a:rPr lang="fr-FR" dirty="0" smtClean="0">
                <a:latin typeface="Myriad Pro" panose="020B0503030403020204" pitchFamily="34" charset="0"/>
              </a:rPr>
              <a:t> the performance</a:t>
            </a:r>
            <a:endParaRPr lang="en-GB" dirty="0">
              <a:latin typeface="Myriad Pro" panose="020B0503030403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893325" y="4744720"/>
            <a:ext cx="1250675" cy="680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6567531" y="4744720"/>
            <a:ext cx="1250675" cy="680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/>
          <p:cNvSpPr txBox="1">
            <a:spLocks noChangeArrowheads="1"/>
          </p:cNvSpPr>
          <p:nvPr/>
        </p:nvSpPr>
        <p:spPr bwMode="auto">
          <a:xfrm>
            <a:off x="318849" y="438148"/>
            <a:ext cx="1329209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6F9D20"/>
                </a:solidFill>
                <a:latin typeface="Myriad Pro" pitchFamily="34" charset="0"/>
                <a:cs typeface="Arial" pitchFamily="34" charset="0"/>
              </a:rPr>
              <a:t>INDEX</a:t>
            </a:r>
          </a:p>
        </p:txBody>
      </p:sp>
      <p:sp>
        <p:nvSpPr>
          <p:cNvPr id="20483" name="ZoneTexte 4"/>
          <p:cNvSpPr txBox="1">
            <a:spLocks noChangeArrowheads="1"/>
          </p:cNvSpPr>
          <p:nvPr/>
        </p:nvSpPr>
        <p:spPr bwMode="auto">
          <a:xfrm>
            <a:off x="441159" y="1129247"/>
            <a:ext cx="8467580" cy="46474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1.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Context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&amp;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definitions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2.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History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&amp; basics of digestive system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3.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Metabolic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regulations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for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rabbit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under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tropical </a:t>
            </a: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climate</a:t>
            </a:r>
            <a:endParaRPr lang="fr-FR" sz="2000" b="1" dirty="0" smtClean="0">
              <a:solidFill>
                <a:schemeClr val="bg1">
                  <a:lumMod val="85000"/>
                </a:schemeClr>
              </a:solidFill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4. Nutrition &amp;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feeding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–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which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recommendations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for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which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breeding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system</a:t>
            </a:r>
            <a:endParaRPr lang="fr-FR" sz="2400" b="1" dirty="0">
              <a:solidFill>
                <a:schemeClr val="bg1">
                  <a:lumMod val="85000"/>
                </a:schemeClr>
              </a:solidFill>
              <a:latin typeface="Myriad Pro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5.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Practical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feeding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: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ingredients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,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feed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 formulation</a:t>
            </a:r>
          </a:p>
          <a:p>
            <a:pPr marL="285750" indent="-285750">
              <a:lnSpc>
                <a:spcPct val="200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2800" b="1" dirty="0" smtClean="0">
                <a:latin typeface="Myriad Pro" pitchFamily="34" charset="0"/>
              </a:rPr>
              <a:t>6. Conclusions </a:t>
            </a:r>
            <a:r>
              <a:rPr lang="fr-FR" sz="2800" b="1" dirty="0">
                <a:latin typeface="Myriad Pro" pitchFamily="34" charset="0"/>
              </a:rPr>
              <a:t>&amp; perspectives</a:t>
            </a:r>
            <a:endParaRPr lang="fr-FR" sz="2800" b="1" dirty="0"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815" y="1083439"/>
            <a:ext cx="85536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800" dirty="0"/>
              <a:t>Further research </a:t>
            </a:r>
            <a:r>
              <a:rPr lang="en-GB" sz="2800" dirty="0" smtClean="0"/>
              <a:t>: nutritional </a:t>
            </a:r>
            <a:r>
              <a:rPr lang="en-GB" sz="2800" dirty="0"/>
              <a:t>value of tropical forages and by-products </a:t>
            </a:r>
            <a:r>
              <a:rPr lang="en-GB" sz="2800" b="1" dirty="0"/>
              <a:t>for rabbits</a:t>
            </a:r>
            <a:r>
              <a:rPr lang="en-GB" sz="2800" dirty="0"/>
              <a:t>. </a:t>
            </a:r>
            <a:endParaRPr lang="en-GB" sz="28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dirty="0" err="1" smtClean="0"/>
              <a:t>Technical</a:t>
            </a:r>
            <a:r>
              <a:rPr lang="fr-FR" sz="2800" dirty="0" smtClean="0"/>
              <a:t> assistance to </a:t>
            </a:r>
            <a:r>
              <a:rPr lang="fr-FR" sz="2800" dirty="0" err="1" smtClean="0"/>
              <a:t>rabbit</a:t>
            </a:r>
            <a:r>
              <a:rPr lang="fr-FR" sz="2800" dirty="0" smtClean="0"/>
              <a:t> breeders to </a:t>
            </a:r>
            <a:r>
              <a:rPr lang="fr-FR" sz="2800" dirty="0" err="1" smtClean="0"/>
              <a:t>develop</a:t>
            </a:r>
            <a:r>
              <a:rPr lang="fr-FR" sz="2800" dirty="0" smtClean="0"/>
              <a:t> </a:t>
            </a:r>
            <a:r>
              <a:rPr lang="fr-FR" sz="2800" dirty="0" err="1" smtClean="0"/>
              <a:t>their</a:t>
            </a:r>
            <a:r>
              <a:rPr lang="fr-FR" sz="2800" dirty="0" smtClean="0"/>
              <a:t> </a:t>
            </a:r>
            <a:r>
              <a:rPr lang="fr-FR" sz="2800" dirty="0" err="1" smtClean="0"/>
              <a:t>skills</a:t>
            </a:r>
            <a:r>
              <a:rPr lang="fr-FR" sz="2800" dirty="0" smtClean="0"/>
              <a:t> in </a:t>
            </a:r>
            <a:r>
              <a:rPr lang="fr-FR" sz="2800" dirty="0" err="1" smtClean="0"/>
              <a:t>feed</a:t>
            </a:r>
            <a:r>
              <a:rPr lang="fr-FR" sz="2800" dirty="0" smtClean="0"/>
              <a:t> management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dirty="0" smtClean="0"/>
              <a:t>For high to medium size </a:t>
            </a:r>
            <a:r>
              <a:rPr lang="fr-FR" sz="2800" dirty="0" err="1" smtClean="0"/>
              <a:t>rabbitry</a:t>
            </a:r>
            <a:r>
              <a:rPr lang="fr-FR" sz="2800" dirty="0" smtClean="0"/>
              <a:t> : </a:t>
            </a:r>
            <a:r>
              <a:rPr lang="fr-FR" sz="2800" dirty="0" err="1" smtClean="0"/>
              <a:t>teaching</a:t>
            </a:r>
            <a:r>
              <a:rPr lang="fr-FR" sz="2800" dirty="0" smtClean="0"/>
              <a:t> </a:t>
            </a:r>
            <a:r>
              <a:rPr lang="fr-FR" sz="2800" dirty="0" err="1" smtClean="0"/>
              <a:t>feeding</a:t>
            </a:r>
            <a:r>
              <a:rPr lang="fr-FR" sz="2800" dirty="0" smtClean="0"/>
              <a:t>, </a:t>
            </a:r>
            <a:r>
              <a:rPr lang="fr-FR" sz="2800" dirty="0" err="1" smtClean="0"/>
              <a:t>selecting</a:t>
            </a:r>
            <a:r>
              <a:rPr lang="fr-FR" sz="2800" dirty="0" smtClean="0"/>
              <a:t> </a:t>
            </a:r>
            <a:r>
              <a:rPr lang="fr-FR" sz="2800" dirty="0" err="1" smtClean="0"/>
              <a:t>ingredients</a:t>
            </a:r>
            <a:r>
              <a:rPr lang="fr-FR" sz="2800" dirty="0" smtClean="0"/>
              <a:t>, and </a:t>
            </a:r>
            <a:r>
              <a:rPr lang="fr-FR" sz="2800" u="sng" dirty="0" err="1" smtClean="0"/>
              <a:t>pelleting</a:t>
            </a:r>
            <a:r>
              <a:rPr lang="fr-FR" sz="2800" dirty="0" smtClean="0"/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dirty="0"/>
              <a:t>Extension programs to </a:t>
            </a:r>
            <a:r>
              <a:rPr lang="fr-FR" sz="2800" dirty="0" err="1"/>
              <a:t>stimulate</a:t>
            </a:r>
            <a:r>
              <a:rPr lang="fr-FR" sz="2800" dirty="0"/>
              <a:t> the </a:t>
            </a:r>
            <a:r>
              <a:rPr lang="fr-FR" sz="2800" dirty="0" err="1"/>
              <a:t>rabbit</a:t>
            </a:r>
            <a:r>
              <a:rPr lang="fr-FR" sz="2800" dirty="0"/>
              <a:t> </a:t>
            </a:r>
            <a:r>
              <a:rPr lang="fr-FR" sz="2800" dirty="0" err="1" smtClean="0"/>
              <a:t>farming</a:t>
            </a:r>
            <a:r>
              <a:rPr lang="fr-FR" sz="2800" dirty="0" smtClean="0"/>
              <a:t> (</a:t>
            </a:r>
            <a:r>
              <a:rPr lang="fr-FR" sz="2800" dirty="0" err="1" smtClean="0"/>
              <a:t>including</a:t>
            </a:r>
            <a:r>
              <a:rPr lang="fr-FR" sz="2800" dirty="0" smtClean="0"/>
              <a:t> </a:t>
            </a:r>
            <a:r>
              <a:rPr lang="fr-FR" sz="2800" dirty="0" err="1" smtClean="0"/>
              <a:t>backyard</a:t>
            </a:r>
            <a:r>
              <a:rPr lang="fr-FR" sz="2800" dirty="0" smtClean="0"/>
              <a:t> </a:t>
            </a:r>
            <a:r>
              <a:rPr lang="fr-FR" sz="2800" dirty="0" err="1" smtClean="0"/>
              <a:t>rabbitry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358815" y="136117"/>
            <a:ext cx="4519186" cy="832600"/>
          </a:xfrm>
          <a:prstGeom prst="rect">
            <a:avLst/>
          </a:prstGeom>
          <a:solidFill>
            <a:srgbClr val="FFFFCC"/>
          </a:solidFill>
        </p:spPr>
        <p:txBody>
          <a:bodyPr wrap="none" anchor="ctr" anchorCtr="0">
            <a:spAutoFit/>
          </a:bodyPr>
          <a:lstStyle/>
          <a:p>
            <a:pPr>
              <a:lnSpc>
                <a:spcPct val="200000"/>
              </a:lnSpc>
              <a:buClr>
                <a:srgbClr val="C5DD01"/>
              </a:buClr>
            </a:pPr>
            <a:r>
              <a:rPr lang="fr-FR" sz="2800" b="1" dirty="0">
                <a:latin typeface="Myriad Pro" pitchFamily="34" charset="0"/>
              </a:rPr>
              <a:t>Conclusions &amp; perspectives</a:t>
            </a:r>
            <a:endParaRPr lang="fr-FR" sz="2800" b="1" dirty="0"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4" y="969711"/>
            <a:ext cx="4391904" cy="32939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1504" y="1933119"/>
            <a:ext cx="337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latin typeface="Myriad Pro" panose="020B0503030403020204" pitchFamily="34" charset="0"/>
              </a:rPr>
              <a:t>Raising Rabbits Organically at Rabbit Hill </a:t>
            </a:r>
            <a:r>
              <a:rPr lang="en-GB" sz="2000" b="0" dirty="0" smtClean="0">
                <a:latin typeface="Myriad Pro" panose="020B0503030403020204" pitchFamily="34" charset="0"/>
              </a:rPr>
              <a:t>Farm, USA Maine</a:t>
            </a:r>
            <a:endParaRPr lang="en-GB" sz="2000" b="0" dirty="0">
              <a:latin typeface="Myriad Pro" panose="020B0503030403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10" y="4142014"/>
            <a:ext cx="5724525" cy="266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619" y="5619150"/>
            <a:ext cx="243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latin typeface="Myriad Pro" panose="020B0503030403020204" pitchFamily="34" charset="0"/>
              </a:rPr>
              <a:t>Ghana and Kenya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604" y="185890"/>
            <a:ext cx="8929396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fr-FR" sz="2800" dirty="0" err="1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FR" sz="28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farms</a:t>
            </a:r>
            <a:r>
              <a:rPr lang="fr-FR" sz="28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28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</a:t>
            </a:r>
            <a:r>
              <a:rPr lang="fr-FR" sz="28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rabbitry</a:t>
            </a:r>
            <a:r>
              <a:rPr lang="fr-FR" sz="28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forage base </a:t>
            </a:r>
            <a:r>
              <a:rPr lang="fr-FR" sz="2800" dirty="0" err="1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feeding</a:t>
            </a:r>
            <a:endParaRPr lang="fr-FR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623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7880" y="150348"/>
            <a:ext cx="4427879" cy="83099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en-GB" sz="2400" b="1" dirty="0" smtClean="0"/>
              <a:t>Basics of </a:t>
            </a:r>
            <a:br>
              <a:rPr lang="en-GB" sz="2400" b="1" dirty="0" smtClean="0"/>
            </a:br>
            <a:r>
              <a:rPr lang="en-GB" sz="2400" b="1" dirty="0" smtClean="0"/>
              <a:t>Rabbit Feeding as an herbivorous</a:t>
            </a:r>
            <a:endParaRPr lang="en-GB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47203" y="1126407"/>
            <a:ext cx="86429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Myriad Pro" panose="020B0503030403020204" pitchFamily="34" charset="0"/>
              </a:rPr>
              <a:t>Advantage </a:t>
            </a:r>
            <a:r>
              <a:rPr lang="en-GB" sz="2000" dirty="0">
                <a:latin typeface="Myriad Pro" panose="020B0503030403020204" pitchFamily="34" charset="0"/>
              </a:rPr>
              <a:t>of </a:t>
            </a:r>
            <a:r>
              <a:rPr lang="en-GB" sz="2000" dirty="0" smtClean="0">
                <a:latin typeface="Myriad Pro" panose="020B0503030403020204" pitchFamily="34" charset="0"/>
              </a:rPr>
              <a:t>rabbit production (in </a:t>
            </a:r>
            <a:r>
              <a:rPr lang="en-GB" sz="2000" dirty="0">
                <a:latin typeface="Myriad Pro" panose="020B0503030403020204" pitchFamily="34" charset="0"/>
              </a:rPr>
              <a:t>tropical </a:t>
            </a:r>
            <a:r>
              <a:rPr lang="en-GB" sz="2000" dirty="0" smtClean="0">
                <a:latin typeface="Myriad Pro" panose="020B0503030403020204" pitchFamily="34" charset="0"/>
              </a:rPr>
              <a:t>countries too) :</a:t>
            </a:r>
          </a:p>
          <a:p>
            <a:r>
              <a:rPr lang="en-GB" sz="2000" b="1" dirty="0" smtClean="0">
                <a:latin typeface="Myriad Pro" panose="020B0503030403020204" pitchFamily="34" charset="0"/>
              </a:rPr>
              <a:t>rabbits </a:t>
            </a:r>
            <a:r>
              <a:rPr lang="en-GB" sz="2000" b="1" dirty="0">
                <a:latin typeface="Myriad Pro" panose="020B0503030403020204" pitchFamily="34" charset="0"/>
              </a:rPr>
              <a:t>can be </a:t>
            </a:r>
            <a:r>
              <a:rPr lang="en-GB" sz="2000" b="1" dirty="0" smtClean="0">
                <a:latin typeface="Myriad Pro" panose="020B0503030403020204" pitchFamily="34" charset="0"/>
              </a:rPr>
              <a:t>fed with many plants, forages or </a:t>
            </a:r>
            <a:r>
              <a:rPr lang="en-GB" sz="2000" b="1" dirty="0">
                <a:latin typeface="Myriad Pro" panose="020B0503030403020204" pitchFamily="34" charset="0"/>
              </a:rPr>
              <a:t>agricultural </a:t>
            </a:r>
            <a:r>
              <a:rPr lang="en-GB" sz="2000" b="1" dirty="0" err="1">
                <a:latin typeface="Myriad Pro" panose="020B0503030403020204" pitchFamily="34" charset="0"/>
              </a:rPr>
              <a:t>byproducts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smtClean="0">
                <a:latin typeface="Myriad Pro" panose="020B0503030403020204" pitchFamily="34" charset="0"/>
              </a:rPr>
              <a:t>(not </a:t>
            </a:r>
            <a:r>
              <a:rPr lang="en-GB" sz="2000" dirty="0">
                <a:latin typeface="Myriad Pro" panose="020B0503030403020204" pitchFamily="34" charset="0"/>
              </a:rPr>
              <a:t>suitable for human </a:t>
            </a:r>
            <a:r>
              <a:rPr lang="en-GB" sz="2000" dirty="0" smtClean="0">
                <a:latin typeface="Myriad Pro" panose="020B0503030403020204" pitchFamily="34" charset="0"/>
              </a:rPr>
              <a:t>consumption).  </a:t>
            </a:r>
            <a:endParaRPr lang="en-GB" sz="2000" dirty="0">
              <a:latin typeface="Myriad Pro" panose="020B0503030403020204" pitchFamily="34" charset="0"/>
            </a:endParaRPr>
          </a:p>
        </p:txBody>
      </p:sp>
      <p:pic>
        <p:nvPicPr>
          <p:cNvPr id="5" name="Picture 2" descr="DSC00371"/>
          <p:cNvPicPr>
            <a:picLocks noChangeAspect="1" noChangeArrowheads="1"/>
          </p:cNvPicPr>
          <p:nvPr/>
        </p:nvPicPr>
        <p:blipFill>
          <a:blip r:embed="rId2" cstate="print"/>
          <a:srcRect t="10721"/>
          <a:stretch>
            <a:fillRect/>
          </a:stretch>
        </p:blipFill>
        <p:spPr bwMode="auto">
          <a:xfrm>
            <a:off x="5590805" y="2142070"/>
            <a:ext cx="3389674" cy="403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13347" y="226171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000" dirty="0">
                <a:latin typeface="Myriad Pro" panose="020B0503030403020204" pitchFamily="34" charset="0"/>
              </a:rPr>
              <a:t>Rabbit production can use fibrous by-products that are useful neither for poultry nor swine, and of forages that may be available in insufficient quantities for ruminants.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" y="3846765"/>
            <a:ext cx="2297764" cy="15413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930" y="0"/>
            <a:ext cx="2419523" cy="13549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7203" t="9698" b="5443"/>
          <a:stretch/>
        </p:blipFill>
        <p:spPr>
          <a:xfrm>
            <a:off x="2892926" y="3697705"/>
            <a:ext cx="2370202" cy="15956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6771" y="498435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Myriad Pro" panose="020B0503030403020204" pitchFamily="34" charset="0"/>
            </a:endParaRPr>
          </a:p>
          <a:p>
            <a:pPr algn="just"/>
            <a:r>
              <a:rPr lang="en-GB" dirty="0">
                <a:latin typeface="Myriad Pro" panose="020B0503030403020204" pitchFamily="34" charset="0"/>
              </a:rPr>
              <a:t>When these feeds make up the bulk of the diet for rabbits, the use of a small quantity of concentrate feed to improve performance can be justified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0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0" y="173383"/>
            <a:ext cx="5464943" cy="41845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75963" y="2664421"/>
            <a:ext cx="922047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Myriad Pro" panose="020B0503030403020204" pitchFamily="34" charset="0"/>
              </a:rPr>
              <a:t>2014</a:t>
            </a:r>
            <a:endParaRPr lang="fr-FR" sz="2800" dirty="0">
              <a:latin typeface="Myriad Pro" panose="020B0503030403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67" y="3299862"/>
            <a:ext cx="4330861" cy="32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27" y="594015"/>
            <a:ext cx="4290115" cy="60120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236" y="3048000"/>
            <a:ext cx="507750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74" y="793749"/>
            <a:ext cx="7616251" cy="52705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884" y="793749"/>
            <a:ext cx="8159541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Myriad Pro" panose="020B0503030403020204" pitchFamily="34" charset="0"/>
              </a:rPr>
              <a:t>Housing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recommanded</a:t>
            </a:r>
            <a:r>
              <a:rPr lang="fr-FR" sz="2400" dirty="0" smtClean="0">
                <a:latin typeface="Myriad Pro" panose="020B0503030403020204" pitchFamily="34" charset="0"/>
              </a:rPr>
              <a:t> in </a:t>
            </a:r>
            <a:r>
              <a:rPr lang="fr-FR" sz="2400" dirty="0" err="1" smtClean="0">
                <a:latin typeface="Myriad Pro" panose="020B0503030403020204" pitchFamily="34" charset="0"/>
              </a:rPr>
              <a:t>tropics</a:t>
            </a:r>
            <a:r>
              <a:rPr lang="fr-FR" sz="2400" dirty="0" smtClean="0">
                <a:latin typeface="Myriad Pro" panose="020B0503030403020204" pitchFamily="34" charset="0"/>
              </a:rPr>
              <a:t>, </a:t>
            </a:r>
            <a:r>
              <a:rPr lang="fr-FR" sz="2400" dirty="0" err="1" smtClean="0">
                <a:latin typeface="Myriad Pro" panose="020B0503030403020204" pitchFamily="34" charset="0"/>
              </a:rPr>
              <a:t>with</a:t>
            </a:r>
            <a:r>
              <a:rPr lang="fr-FR" sz="2400" dirty="0" smtClean="0">
                <a:latin typeface="Myriad Pro" panose="020B0503030403020204" pitchFamily="34" charset="0"/>
              </a:rPr>
              <a:t> 25 </a:t>
            </a:r>
            <a:r>
              <a:rPr lang="fr-FR" sz="2400" dirty="0" err="1" smtClean="0">
                <a:latin typeface="Myriad Pro" panose="020B0503030403020204" pitchFamily="34" charset="0"/>
              </a:rPr>
              <a:t>doe</a:t>
            </a:r>
            <a:r>
              <a:rPr lang="fr-FR" sz="2400" dirty="0" smtClean="0">
                <a:latin typeface="Myriad Pro" panose="020B0503030403020204" pitchFamily="34" charset="0"/>
              </a:rPr>
              <a:t> cages (or more)</a:t>
            </a:r>
            <a:endParaRPr lang="en-GB" sz="2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246" y="477102"/>
            <a:ext cx="630208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0" dirty="0" smtClean="0">
                <a:latin typeface="Myriad Pro" panose="020B0503030403020204" pitchFamily="34" charset="0"/>
              </a:rPr>
              <a:t>Rabbit </a:t>
            </a:r>
            <a:r>
              <a:rPr lang="en-GB" sz="2800" b="0" dirty="0">
                <a:latin typeface="Myriad Pro" panose="020B0503030403020204" pitchFamily="34" charset="0"/>
              </a:rPr>
              <a:t>Farming </a:t>
            </a:r>
            <a:r>
              <a:rPr lang="en-GB" sz="2800" b="0" dirty="0" smtClean="0">
                <a:latin typeface="Myriad Pro" panose="020B0503030403020204" pitchFamily="34" charset="0"/>
              </a:rPr>
              <a:t>for Poverty </a:t>
            </a:r>
            <a:r>
              <a:rPr lang="en-GB" sz="2800" b="0" dirty="0">
                <a:latin typeface="Myriad Pro" panose="020B0503030403020204" pitchFamily="34" charset="0"/>
              </a:rPr>
              <a:t>Alleviation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908" y="1294826"/>
            <a:ext cx="5908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0" dirty="0" smtClean="0">
                <a:latin typeface="Myriad Pro" panose="020B0503030403020204" pitchFamily="34" charset="0"/>
              </a:rPr>
              <a:t>In NEPAL: http</a:t>
            </a:r>
            <a:r>
              <a:rPr lang="en-GB" sz="2400" b="0" dirty="0">
                <a:latin typeface="Myriad Pro" panose="020B0503030403020204" pitchFamily="34" charset="0"/>
              </a:rPr>
              <a:t>://www.himalayanrabbitfarm.com/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9" y="2420327"/>
            <a:ext cx="3675890" cy="27569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68" y="2125823"/>
            <a:ext cx="4353599" cy="31406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48576" y="2125823"/>
            <a:ext cx="2637004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400" b="0" dirty="0" smtClean="0">
                <a:latin typeface="Myriad Pro" panose="020B0503030403020204" pitchFamily="34" charset="0"/>
              </a:rPr>
              <a:t>Forage distribution</a:t>
            </a:r>
            <a:endParaRPr lang="en-GB" sz="2400" b="0" dirty="0" smtClean="0">
              <a:latin typeface="Myriad Pro" panose="020B0503030403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177" y="5330151"/>
            <a:ext cx="919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Myriad Pro" panose="020B0503030403020204" pitchFamily="34" charset="0"/>
              </a:rPr>
              <a:t>And in </a:t>
            </a:r>
            <a:r>
              <a:rPr lang="fr-FR" sz="2400" dirty="0" err="1" smtClean="0">
                <a:latin typeface="Myriad Pro" panose="020B0503030403020204" pitchFamily="34" charset="0"/>
              </a:rPr>
              <a:t>many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other</a:t>
            </a:r>
            <a:r>
              <a:rPr lang="fr-FR" sz="2400" dirty="0" smtClean="0">
                <a:latin typeface="Myriad Pro" panose="020B0503030403020204" pitchFamily="34" charset="0"/>
              </a:rPr>
              <a:t> countries: </a:t>
            </a:r>
            <a:r>
              <a:rPr lang="fr-FR" sz="2400" dirty="0" err="1" smtClean="0">
                <a:latin typeface="Myriad Pro" panose="020B0503030403020204" pitchFamily="34" charset="0"/>
              </a:rPr>
              <a:t>indonesia</a:t>
            </a:r>
            <a:r>
              <a:rPr lang="fr-FR" sz="2400" dirty="0" smtClean="0">
                <a:latin typeface="Myriad Pro" panose="020B0503030403020204" pitchFamily="34" charset="0"/>
              </a:rPr>
              <a:t>, </a:t>
            </a:r>
            <a:r>
              <a:rPr lang="fr-FR" sz="2400" dirty="0" err="1" smtClean="0">
                <a:latin typeface="Myriad Pro" panose="020B0503030403020204" pitchFamily="34" charset="0"/>
              </a:rPr>
              <a:t>congo</a:t>
            </a:r>
            <a:r>
              <a:rPr lang="fr-FR" sz="2400" dirty="0" smtClean="0">
                <a:latin typeface="Myriad Pro" panose="020B0503030403020204" pitchFamily="34" charset="0"/>
              </a:rPr>
              <a:t>, </a:t>
            </a:r>
            <a:r>
              <a:rPr lang="fr-FR" sz="2400" dirty="0" err="1" smtClean="0">
                <a:latin typeface="Myriad Pro" panose="020B0503030403020204" pitchFamily="34" charset="0"/>
              </a:rPr>
              <a:t>ivory</a:t>
            </a:r>
            <a:r>
              <a:rPr lang="fr-FR" sz="2400" dirty="0" smtClean="0">
                <a:latin typeface="Myriad Pro" panose="020B0503030403020204" pitchFamily="34" charset="0"/>
              </a:rPr>
              <a:t> </a:t>
            </a:r>
            <a:r>
              <a:rPr lang="fr-FR" sz="2400" dirty="0" err="1" smtClean="0">
                <a:latin typeface="Myriad Pro" panose="020B0503030403020204" pitchFamily="34" charset="0"/>
              </a:rPr>
              <a:t>coast</a:t>
            </a:r>
            <a:r>
              <a:rPr lang="fr-FR" sz="2400" dirty="0" smtClean="0">
                <a:latin typeface="Myriad Pro" panose="020B0503030403020204" pitchFamily="34" charset="0"/>
              </a:rPr>
              <a:t>, </a:t>
            </a:r>
            <a:r>
              <a:rPr lang="fr-FR" sz="2400" dirty="0" err="1" smtClean="0">
                <a:latin typeface="Myriad Pro" panose="020B0503030403020204" pitchFamily="34" charset="0"/>
              </a:rPr>
              <a:t>haiti</a:t>
            </a:r>
            <a:r>
              <a:rPr lang="fr-FR" sz="2400" dirty="0" smtClean="0">
                <a:latin typeface="Myriad Pro" panose="020B0503030403020204" pitchFamily="34" charset="0"/>
              </a:rPr>
              <a:t>, etc</a:t>
            </a:r>
            <a:r>
              <a:rPr lang="fr-FR" sz="2400" dirty="0">
                <a:latin typeface="Myriad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80910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16"/>
          <p:cNvSpPr txBox="1">
            <a:spLocks noChangeArrowheads="1"/>
          </p:cNvSpPr>
          <p:nvPr/>
        </p:nvSpPr>
        <p:spPr bwMode="auto">
          <a:xfrm>
            <a:off x="14088" y="1733741"/>
            <a:ext cx="22585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Myriad Pro" panose="020B0503030403020204" pitchFamily="34" charset="0"/>
              </a:rPr>
              <a:t>Food  </a:t>
            </a:r>
            <a:r>
              <a:rPr lang="en-GB" sz="12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Agriculture  Environment</a:t>
            </a:r>
            <a:endParaRPr lang="en-GB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229077" y="5427109"/>
            <a:ext cx="3454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Thierry </a:t>
            </a:r>
            <a:r>
              <a:rPr lang="fr-FR" sz="2000" b="1" dirty="0" smtClean="0">
                <a:solidFill>
                  <a:schemeClr val="bg1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Gidenne, INRA France</a:t>
            </a:r>
            <a:endParaRPr lang="fr-FR" dirty="0" smtClean="0">
              <a:solidFill>
                <a:schemeClr val="bg1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1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thierry.gidenne@inra.fr</a:t>
            </a:r>
            <a:endParaRPr lang="en-GB" sz="11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7331" y="4961931"/>
            <a:ext cx="4780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Rabbit Nutrition in </a:t>
            </a:r>
            <a:r>
              <a:rPr lang="fr-FR" sz="2800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Tropic</a:t>
            </a:r>
            <a:endParaRPr lang="en-GB" sz="20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748" y="6199312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INTERNATIONAL CONFERENCE ON RABBIT PRODUCTION IN TROPICAL CLIMATE </a:t>
            </a:r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2019</a:t>
            </a:r>
          </a:p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Selangor, Malaysia, 4-6 august 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b="18788"/>
          <a:stretch/>
        </p:blipFill>
        <p:spPr>
          <a:xfrm>
            <a:off x="6841194" y="4641796"/>
            <a:ext cx="2302806" cy="1553180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80" y="2459032"/>
            <a:ext cx="2087412" cy="15632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8" y="2368565"/>
            <a:ext cx="1807509" cy="135563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51" y="1329129"/>
            <a:ext cx="1599235" cy="1199426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3134984" y="47641"/>
            <a:ext cx="3096744" cy="3364764"/>
            <a:chOff x="2726043" y="780441"/>
            <a:chExt cx="5062981" cy="5000263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2" b="3594"/>
            <a:stretch/>
          </p:blipFill>
          <p:spPr>
            <a:xfrm>
              <a:off x="2726043" y="780441"/>
              <a:ext cx="4967047" cy="5000263"/>
            </a:xfrm>
            <a:prstGeom prst="rect">
              <a:avLst/>
            </a:prstGeom>
            <a:solidFill>
              <a:srgbClr val="FFFFCC"/>
            </a:solidFill>
          </p:spPr>
        </p:pic>
        <p:sp>
          <p:nvSpPr>
            <p:cNvPr id="18" name="ZoneTexte 17"/>
            <p:cNvSpPr txBox="1"/>
            <p:nvPr/>
          </p:nvSpPr>
          <p:spPr>
            <a:xfrm>
              <a:off x="4696338" y="1293771"/>
              <a:ext cx="1042273" cy="46166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latin typeface="Comic Sans MS" panose="030F0702030302020204" pitchFamily="66" charset="0"/>
                </a:rPr>
                <a:t>wheat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959175" y="1954413"/>
              <a:ext cx="1829849" cy="503114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latin typeface="Comic Sans MS" panose="030F0702030302020204" pitchFamily="66" charset="0"/>
                </a:rPr>
                <a:t>sunflower</a:t>
              </a:r>
              <a:endParaRPr lang="en-GB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253892" y="2010740"/>
              <a:ext cx="1140056" cy="46166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latin typeface="Comic Sans MS" panose="030F0702030302020204" pitchFamily="66" charset="0"/>
                </a:rPr>
                <a:t>alfalfa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835201" y="4527612"/>
              <a:ext cx="1358064" cy="46166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latin typeface="Comic Sans MS" panose="030F0702030302020204" pitchFamily="66" charset="0"/>
                </a:rPr>
                <a:t>vitamins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778237" y="4754342"/>
              <a:ext cx="1966131" cy="503114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latin typeface="Comic Sans MS" panose="030F0702030302020204" pitchFamily="66" charset="0"/>
                </a:rPr>
                <a:t>Oligo-elem</a:t>
              </a:r>
              <a:endParaRPr lang="en-GB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499951" y="4167756"/>
            <a:ext cx="4754956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latin typeface="Myriad Pro" panose="020B0503030403020204" pitchFamily="34" charset="0"/>
              </a:rPr>
              <a:t>Thank</a:t>
            </a:r>
            <a:r>
              <a:rPr lang="fr-FR" sz="2800" b="1" dirty="0" smtClean="0">
                <a:latin typeface="Myriad Pro" panose="020B0503030403020204" pitchFamily="34" charset="0"/>
              </a:rPr>
              <a:t> </a:t>
            </a:r>
            <a:r>
              <a:rPr lang="fr-FR" sz="2800" b="1" dirty="0" err="1" smtClean="0">
                <a:latin typeface="Myriad Pro" panose="020B0503030403020204" pitchFamily="34" charset="0"/>
              </a:rPr>
              <a:t>you</a:t>
            </a:r>
            <a:r>
              <a:rPr lang="fr-FR" sz="2800" b="1" dirty="0" smtClean="0">
                <a:latin typeface="Myriad Pro" panose="020B0503030403020204" pitchFamily="34" charset="0"/>
              </a:rPr>
              <a:t> for </a:t>
            </a:r>
            <a:r>
              <a:rPr lang="fr-FR" sz="2800" b="1" dirty="0" err="1" smtClean="0">
                <a:latin typeface="Myriad Pro" panose="020B0503030403020204" pitchFamily="34" charset="0"/>
              </a:rPr>
              <a:t>your</a:t>
            </a:r>
            <a:r>
              <a:rPr lang="fr-FR" sz="2800" b="1" dirty="0" smtClean="0">
                <a:latin typeface="Myriad Pro" panose="020B0503030403020204" pitchFamily="34" charset="0"/>
              </a:rPr>
              <a:t> attention</a:t>
            </a:r>
            <a:endParaRPr lang="en-GB" sz="28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08183" y="2747480"/>
            <a:ext cx="6858000" cy="2281720"/>
          </a:xfrm>
        </p:spPr>
        <p:txBody>
          <a:bodyPr>
            <a:noAutofit/>
          </a:bodyPr>
          <a:lstStyle/>
          <a:p>
            <a:pPr algn="l"/>
            <a:r>
              <a:rPr lang="fr-FR" sz="1350" dirty="0"/>
              <a:t>			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8299" y="145825"/>
            <a:ext cx="8947311" cy="1933247"/>
            <a:chOff x="48299" y="917985"/>
            <a:chExt cx="8947311" cy="19332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99" y="1959810"/>
              <a:ext cx="886964" cy="891422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809" y="979098"/>
              <a:ext cx="6554578" cy="1675814"/>
            </a:xfrm>
            <a:prstGeom prst="rect">
              <a:avLst/>
            </a:prstGeom>
          </p:spPr>
        </p:pic>
        <p:pic>
          <p:nvPicPr>
            <p:cNvPr id="9" name="Image 8" descr="D:\photo&amp;logos-images\LOGOS &amp; images\INRA\2013inra-logo-MEDIUM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8964" y="2147619"/>
              <a:ext cx="936738" cy="507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7" y="979097"/>
              <a:ext cx="1016223" cy="611322"/>
            </a:xfrm>
            <a:prstGeom prst="rect">
              <a:avLst/>
            </a:prstGeom>
          </p:spPr>
        </p:pic>
        <p:grpSp>
          <p:nvGrpSpPr>
            <p:cNvPr id="2" name="Groupe 1"/>
            <p:cNvGrpSpPr/>
            <p:nvPr/>
          </p:nvGrpSpPr>
          <p:grpSpPr>
            <a:xfrm>
              <a:off x="48299" y="917985"/>
              <a:ext cx="1652400" cy="876470"/>
              <a:chOff x="285115" y="162463"/>
              <a:chExt cx="3272121" cy="174165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115" y="162463"/>
                <a:ext cx="1512130" cy="1741650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1740518" y="248460"/>
                <a:ext cx="1816718" cy="1651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World</a:t>
                </a:r>
              </a:p>
              <a:p>
                <a:r>
                  <a:rPr lang="fr-FR" sz="1200" b="1" dirty="0"/>
                  <a:t>Rabbit</a:t>
                </a:r>
              </a:p>
              <a:p>
                <a:r>
                  <a:rPr lang="fr-FR" sz="1200" b="1" dirty="0"/>
                  <a:t>Science</a:t>
                </a:r>
              </a:p>
              <a:p>
                <a:r>
                  <a:rPr lang="fr-FR" sz="1200" b="1" dirty="0"/>
                  <a:t>Association</a:t>
                </a:r>
                <a:endParaRPr lang="en-GB" sz="1200" b="1" dirty="0"/>
              </a:p>
            </p:txBody>
          </p:sp>
        </p:grp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26" y="2073452"/>
            <a:ext cx="5557274" cy="4040308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96299" y="2587094"/>
            <a:ext cx="276575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400" b="1" dirty="0" err="1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Next</a:t>
            </a:r>
            <a:r>
              <a:rPr lang="fr-FR" sz="2400" b="1" dirty="0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 </a:t>
            </a:r>
            <a:r>
              <a:rPr lang="fr-FR" sz="2400" b="1" dirty="0" err="1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year</a:t>
            </a:r>
            <a:r>
              <a:rPr lang="fr-FR" sz="2400" b="1" dirty="0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 1-3 </a:t>
            </a:r>
            <a:r>
              <a:rPr lang="fr-FR" sz="2400" b="1" dirty="0" err="1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july</a:t>
            </a:r>
            <a:r>
              <a:rPr lang="fr-FR" sz="2400" b="1" dirty="0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  </a:t>
            </a:r>
            <a:br>
              <a:rPr lang="fr-FR" sz="2400" b="1" dirty="0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</a:br>
            <a:r>
              <a:rPr lang="fr-FR" sz="2400" b="1" dirty="0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WELCOME </a:t>
            </a:r>
            <a:r>
              <a:rPr lang="fr-FR" sz="24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/>
            </a:r>
            <a:br>
              <a:rPr lang="fr-FR" sz="24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</a:br>
            <a:r>
              <a:rPr lang="fr-FR" sz="2400" b="1" dirty="0" smtClean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IN NANTES</a:t>
            </a:r>
            <a:r>
              <a:rPr lang="fr-FR" sz="24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6320" y="5354419"/>
            <a:ext cx="7959291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Website open !</a:t>
            </a:r>
            <a:br>
              <a:rPr lang="en-GB" sz="32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</a:br>
            <a:r>
              <a:rPr lang="en-GB" sz="32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  <a:hlinkClick r:id="rId9"/>
              </a:rPr>
              <a:t>https://colloque.inra.fr/wrc2020</a:t>
            </a:r>
            <a:r>
              <a:rPr lang="en-GB" sz="32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/>
            </a:r>
            <a:br>
              <a:rPr lang="en-GB" sz="3200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</a:br>
            <a:r>
              <a:rPr lang="en-GB" b="1" dirty="0">
                <a:ln>
                  <a:solidFill>
                    <a:srgbClr val="336699"/>
                  </a:solidFill>
                </a:ln>
                <a:solidFill>
                  <a:srgbClr val="006699"/>
                </a:solidFill>
                <a:latin typeface="Candara" panose="020E0502030303020204" pitchFamily="34" charset="0"/>
                <a:ea typeface="ＭＳ Ｐゴシック" pitchFamily="34" charset="-128"/>
              </a:rPr>
              <a:t>You can already pre-submit a scientific communication (title + synopsis)</a:t>
            </a:r>
          </a:p>
        </p:txBody>
      </p:sp>
    </p:spTree>
    <p:extLst>
      <p:ext uri="{BB962C8B-B14F-4D97-AF65-F5344CB8AC3E}">
        <p14:creationId xmlns:p14="http://schemas.microsoft.com/office/powerpoint/2010/main" val="26286668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6213" y="141675"/>
            <a:ext cx="6702072" cy="40011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latin typeface="Myriad Pro" pitchFamily="34" charset="0"/>
              </a:rPr>
              <a:t> </a:t>
            </a:r>
            <a:r>
              <a:rPr lang="fr-FR" sz="2000" b="1" dirty="0" smtClean="0">
                <a:latin typeface="Myriad Pro" pitchFamily="34" charset="0"/>
              </a:rPr>
              <a:t>3. </a:t>
            </a:r>
            <a:r>
              <a:rPr lang="fr-FR" sz="2000" b="1" dirty="0" err="1" smtClean="0">
                <a:latin typeface="Myriad Pro" pitchFamily="34" charset="0"/>
              </a:rPr>
              <a:t>Metabolic</a:t>
            </a:r>
            <a:r>
              <a:rPr lang="fr-FR" sz="2000" b="1" dirty="0" smtClean="0">
                <a:latin typeface="Myriad Pro" pitchFamily="34" charset="0"/>
              </a:rPr>
              <a:t> </a:t>
            </a:r>
            <a:r>
              <a:rPr lang="fr-FR" sz="2000" b="1" dirty="0" err="1">
                <a:latin typeface="Myriad Pro" pitchFamily="34" charset="0"/>
              </a:rPr>
              <a:t>regulations</a:t>
            </a:r>
            <a:r>
              <a:rPr lang="fr-FR" sz="2000" b="1" dirty="0">
                <a:latin typeface="Myriad Pro" pitchFamily="34" charset="0"/>
              </a:rPr>
              <a:t> for </a:t>
            </a:r>
            <a:r>
              <a:rPr lang="fr-FR" sz="2000" b="1" dirty="0" err="1">
                <a:latin typeface="Myriad Pro" pitchFamily="34" charset="0"/>
              </a:rPr>
              <a:t>rabbit</a:t>
            </a:r>
            <a:r>
              <a:rPr lang="fr-FR" sz="2000" b="1" dirty="0">
                <a:latin typeface="Myriad Pro" pitchFamily="34" charset="0"/>
              </a:rPr>
              <a:t> </a:t>
            </a:r>
            <a:r>
              <a:rPr lang="fr-FR" sz="2000" b="1" dirty="0" err="1">
                <a:latin typeface="Myriad Pro" pitchFamily="34" charset="0"/>
              </a:rPr>
              <a:t>under</a:t>
            </a:r>
            <a:r>
              <a:rPr lang="fr-FR" sz="2000" b="1" dirty="0">
                <a:latin typeface="Myriad Pro" pitchFamily="34" charset="0"/>
              </a:rPr>
              <a:t> tropical </a:t>
            </a:r>
            <a:r>
              <a:rPr lang="fr-FR" sz="2000" b="1" dirty="0" err="1">
                <a:latin typeface="Myriad Pro" pitchFamily="34" charset="0"/>
              </a:rPr>
              <a:t>climate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386430" y="1252426"/>
            <a:ext cx="748222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The tropical climate </a:t>
            </a:r>
            <a:r>
              <a:rPr lang="en-GB" dirty="0" smtClean="0"/>
              <a:t>= two seasons (wet and dry). </a:t>
            </a:r>
            <a:r>
              <a:rPr lang="en-GB" dirty="0"/>
              <a:t>The average monthly temperature does not drop </a:t>
            </a:r>
            <a:r>
              <a:rPr lang="en-GB" b="1" dirty="0"/>
              <a:t>below </a:t>
            </a:r>
            <a:r>
              <a:rPr lang="en-GB" b="1" dirty="0" smtClean="0"/>
              <a:t>18</a:t>
            </a:r>
            <a:r>
              <a:rPr lang="en-GB" dirty="0" smtClean="0"/>
              <a:t>°C </a:t>
            </a:r>
            <a:r>
              <a:rPr lang="en-GB" dirty="0"/>
              <a:t>throughout the </a:t>
            </a:r>
            <a:r>
              <a:rPr lang="en-GB" dirty="0" smtClean="0"/>
              <a:t>year, and is commonly around 30°C, and can reach 35-38°C. </a:t>
            </a:r>
            <a:r>
              <a:rPr lang="fr-FR" dirty="0" smtClean="0"/>
              <a:t>But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b="1" dirty="0" smtClean="0"/>
              <a:t>high </a:t>
            </a:r>
            <a:r>
              <a:rPr lang="fr-FR" b="1" dirty="0" err="1" smtClean="0"/>
              <a:t>humidity</a:t>
            </a:r>
            <a:r>
              <a:rPr lang="fr-FR" b="1" dirty="0" smtClean="0"/>
              <a:t> </a:t>
            </a:r>
            <a:r>
              <a:rPr lang="fr-FR" b="1" dirty="0" err="1" smtClean="0"/>
              <a:t>level</a:t>
            </a:r>
            <a:r>
              <a:rPr lang="fr-FR" b="1" dirty="0" smtClean="0"/>
              <a:t> (&gt;80%)</a:t>
            </a:r>
            <a:r>
              <a:rPr lang="fr-FR" dirty="0" smtClean="0"/>
              <a:t>.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448876" y="2646947"/>
            <a:ext cx="75585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Myriad Pro" panose="020B0503030403020204" pitchFamily="34" charset="0"/>
              </a:rPr>
              <a:t>For </a:t>
            </a:r>
            <a:r>
              <a:rPr lang="fr-FR" dirty="0" err="1" smtClean="0">
                <a:latin typeface="Myriad Pro" panose="020B0503030403020204" pitchFamily="34" charset="0"/>
              </a:rPr>
              <a:t>animals</a:t>
            </a:r>
            <a:r>
              <a:rPr lang="fr-FR" dirty="0" smtClean="0">
                <a:latin typeface="Myriad Pro" panose="020B0503030403020204" pitchFamily="34" charset="0"/>
              </a:rPr>
              <a:t> </a:t>
            </a:r>
            <a:r>
              <a:rPr lang="fr-FR" dirty="0" err="1" smtClean="0">
                <a:latin typeface="Myriad Pro" panose="020B0503030403020204" pitchFamily="34" charset="0"/>
              </a:rPr>
              <a:t>several</a:t>
            </a:r>
            <a:r>
              <a:rPr lang="fr-FR" dirty="0" smtClean="0">
                <a:latin typeface="Myriad Pro" panose="020B0503030403020204" pitchFamily="34" charset="0"/>
              </a:rPr>
              <a:t> adaptations, but the </a:t>
            </a:r>
            <a:r>
              <a:rPr lang="fr-FR" dirty="0" err="1" smtClean="0">
                <a:latin typeface="Myriad Pro" panose="020B0503030403020204" pitchFamily="34" charset="0"/>
              </a:rPr>
              <a:t>most</a:t>
            </a:r>
            <a:r>
              <a:rPr lang="fr-FR" dirty="0" smtClean="0">
                <a:latin typeface="Myriad Pro" panose="020B0503030403020204" pitchFamily="34" charset="0"/>
              </a:rPr>
              <a:t> important </a:t>
            </a:r>
            <a:r>
              <a:rPr lang="fr-FR" dirty="0" err="1" smtClean="0">
                <a:latin typeface="Myriad Pro" panose="020B0503030403020204" pitchFamily="34" charset="0"/>
              </a:rPr>
              <a:t>is</a:t>
            </a:r>
            <a:r>
              <a:rPr lang="fr-FR" dirty="0">
                <a:latin typeface="Myriad Pro" panose="020B0503030403020204" pitchFamily="34" charset="0"/>
              </a:rPr>
              <a:t> for </a:t>
            </a:r>
            <a:r>
              <a:rPr lang="fr-FR" b="1" dirty="0" err="1">
                <a:latin typeface="Myriad Pro" panose="020B0503030403020204" pitchFamily="34" charset="0"/>
              </a:rPr>
              <a:t>thermic</a:t>
            </a:r>
            <a:r>
              <a:rPr lang="fr-FR" b="1" dirty="0">
                <a:latin typeface="Myriad Pro" panose="020B0503030403020204" pitchFamily="34" charset="0"/>
              </a:rPr>
              <a:t> </a:t>
            </a:r>
            <a:r>
              <a:rPr lang="fr-FR" b="1" dirty="0" smtClean="0">
                <a:latin typeface="Myriad Pro" panose="020B0503030403020204" pitchFamily="34" charset="0"/>
              </a:rPr>
              <a:t>stress</a:t>
            </a:r>
            <a:endParaRPr lang="en-GB" b="1" dirty="0"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212" y="3283077"/>
            <a:ext cx="82647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u="sng" dirty="0" err="1" smtClean="0"/>
              <a:t>Some</a:t>
            </a:r>
            <a:r>
              <a:rPr lang="fr-FR" sz="2000" u="sng" dirty="0" smtClean="0"/>
              <a:t> basics about </a:t>
            </a:r>
            <a:r>
              <a:rPr lang="fr-FR" sz="2000" u="sng" dirty="0" err="1" smtClean="0"/>
              <a:t>thermoregulation</a:t>
            </a:r>
            <a:r>
              <a:rPr lang="fr-FR" sz="2000" u="sng" dirty="0" smtClean="0"/>
              <a:t> and </a:t>
            </a:r>
            <a:r>
              <a:rPr lang="fr-FR" sz="2000" u="sng" dirty="0" err="1" smtClean="0"/>
              <a:t>animals</a:t>
            </a:r>
            <a:endParaRPr lang="en-GB" sz="2000" u="sng" dirty="0" smtClean="0"/>
          </a:p>
          <a:p>
            <a:pPr algn="just"/>
            <a:r>
              <a:rPr lang="en-GB" sz="2000" dirty="0" smtClean="0"/>
              <a:t>Thermoregulation </a:t>
            </a:r>
            <a:r>
              <a:rPr lang="en-GB" sz="2000" dirty="0"/>
              <a:t>is the </a:t>
            </a:r>
            <a:r>
              <a:rPr lang="en-GB" sz="2000" dirty="0" smtClean="0"/>
              <a:t>function physiological </a:t>
            </a:r>
            <a:r>
              <a:rPr lang="en-GB" sz="2000" dirty="0"/>
              <a:t>that helps </a:t>
            </a:r>
            <a:r>
              <a:rPr lang="en-GB" sz="2000" dirty="0" smtClean="0"/>
              <a:t>maintain the </a:t>
            </a:r>
            <a:r>
              <a:rPr lang="en-GB" sz="2000" dirty="0"/>
              <a:t>internal temperature within limits</a:t>
            </a:r>
          </a:p>
          <a:p>
            <a:pPr algn="just"/>
            <a:r>
              <a:rPr lang="en-GB" sz="2000" dirty="0"/>
              <a:t>physiological narrow (</a:t>
            </a:r>
            <a:r>
              <a:rPr lang="en-GB" sz="2000" dirty="0" err="1"/>
              <a:t>homeothermic</a:t>
            </a:r>
            <a:r>
              <a:rPr lang="en-GB" sz="2000" dirty="0"/>
              <a:t>).</a:t>
            </a:r>
          </a:p>
          <a:p>
            <a:pPr algn="just"/>
            <a:r>
              <a:rPr lang="en-GB" sz="2000" dirty="0"/>
              <a:t>This function controls the </a:t>
            </a:r>
            <a:r>
              <a:rPr lang="en-GB" sz="2000" dirty="0" smtClean="0"/>
              <a:t>balance between </a:t>
            </a:r>
            <a:r>
              <a:rPr lang="en-GB" sz="2000" dirty="0"/>
              <a:t>heat production and </a:t>
            </a:r>
            <a:r>
              <a:rPr lang="en-GB" sz="2000" dirty="0" smtClean="0"/>
              <a:t>losses heat</a:t>
            </a:r>
            <a:r>
              <a:rPr lang="en-GB" sz="2000" dirty="0"/>
              <a:t>. </a:t>
            </a:r>
            <a:endParaRPr lang="en-GB" sz="2000" dirty="0" smtClean="0"/>
          </a:p>
          <a:p>
            <a:pPr algn="just"/>
            <a:r>
              <a:rPr lang="en-GB" sz="2000" dirty="0" smtClean="0"/>
              <a:t>Heat production of </a:t>
            </a:r>
            <a:r>
              <a:rPr lang="en-GB" sz="2000" dirty="0"/>
              <a:t>an animal is a by-product of </a:t>
            </a:r>
            <a:r>
              <a:rPr lang="en-GB" sz="2000" dirty="0" smtClean="0"/>
              <a:t>its metabolism</a:t>
            </a:r>
            <a:r>
              <a:rPr lang="en-GB" sz="2000" dirty="0"/>
              <a:t>. </a:t>
            </a:r>
            <a:endParaRPr lang="en-GB" sz="2000" dirty="0" smtClean="0"/>
          </a:p>
          <a:p>
            <a:pPr algn="just"/>
            <a:r>
              <a:rPr lang="en-GB" sz="2000" b="1" dirty="0" smtClean="0"/>
              <a:t>Heat </a:t>
            </a:r>
            <a:r>
              <a:rPr lang="en-GB" sz="2000" b="1" dirty="0"/>
              <a:t>losses </a:t>
            </a:r>
            <a:r>
              <a:rPr lang="en-GB" sz="2000" b="1" dirty="0" smtClean="0"/>
              <a:t>through : </a:t>
            </a:r>
            <a:r>
              <a:rPr lang="en-GB" sz="2000" dirty="0" smtClean="0"/>
              <a:t>radiation, conduction &amp; convection, </a:t>
            </a:r>
          </a:p>
          <a:p>
            <a:pPr algn="just"/>
            <a:r>
              <a:rPr lang="en-GB" sz="2000" dirty="0"/>
              <a:t>or evaporation at </a:t>
            </a:r>
            <a:r>
              <a:rPr lang="en-GB" sz="2000" b="1" dirty="0"/>
              <a:t>cutaneous</a:t>
            </a:r>
            <a:r>
              <a:rPr lang="en-GB" sz="2000" dirty="0"/>
              <a:t> level (perspiration) </a:t>
            </a:r>
            <a:r>
              <a:rPr lang="en-GB" sz="2000" dirty="0" smtClean="0"/>
              <a:t>or </a:t>
            </a:r>
            <a:r>
              <a:rPr lang="en-GB" sz="2000" b="1" dirty="0" smtClean="0"/>
              <a:t>respiratory </a:t>
            </a:r>
            <a:r>
              <a:rPr lang="en-GB" sz="2000" dirty="0"/>
              <a:t>level (perspiration</a:t>
            </a:r>
          </a:p>
        </p:txBody>
      </p:sp>
    </p:spTree>
    <p:extLst>
      <p:ext uri="{BB962C8B-B14F-4D97-AF65-F5344CB8AC3E}">
        <p14:creationId xmlns:p14="http://schemas.microsoft.com/office/powerpoint/2010/main" val="8502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8333"/>
            <a:ext cx="7559040" cy="4616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latin typeface="Myriad Pro" pitchFamily="34" charset="0"/>
              </a:rPr>
              <a:t> </a:t>
            </a:r>
            <a:r>
              <a:rPr lang="fr-FR" sz="2400" b="1" dirty="0" smtClean="0">
                <a:latin typeface="Myriad Pro" pitchFamily="34" charset="0"/>
              </a:rPr>
              <a:t>3. </a:t>
            </a:r>
            <a:r>
              <a:rPr lang="fr-FR" sz="2400" b="1" dirty="0" err="1" smtClean="0">
                <a:latin typeface="Myriad Pro" pitchFamily="34" charset="0"/>
              </a:rPr>
              <a:t>Metabolic</a:t>
            </a:r>
            <a:r>
              <a:rPr lang="fr-FR" sz="2400" b="1" dirty="0" smtClean="0">
                <a:latin typeface="Myriad Pro" pitchFamily="34" charset="0"/>
              </a:rPr>
              <a:t> </a:t>
            </a:r>
            <a:r>
              <a:rPr lang="fr-FR" sz="2400" b="1" dirty="0" err="1">
                <a:latin typeface="Myriad Pro" pitchFamily="34" charset="0"/>
              </a:rPr>
              <a:t>regulations</a:t>
            </a:r>
            <a:r>
              <a:rPr lang="fr-FR" sz="2400" b="1" dirty="0">
                <a:latin typeface="Myriad Pro" pitchFamily="34" charset="0"/>
              </a:rPr>
              <a:t> for </a:t>
            </a:r>
            <a:r>
              <a:rPr lang="fr-FR" sz="2400" b="1" dirty="0" err="1">
                <a:latin typeface="Myriad Pro" pitchFamily="34" charset="0"/>
              </a:rPr>
              <a:t>rabbit</a:t>
            </a:r>
            <a:r>
              <a:rPr lang="fr-FR" sz="2400" b="1" dirty="0">
                <a:latin typeface="Myriad Pro" pitchFamily="34" charset="0"/>
              </a:rPr>
              <a:t> </a:t>
            </a:r>
            <a:r>
              <a:rPr lang="fr-FR" sz="2400" b="1" dirty="0" err="1">
                <a:latin typeface="Myriad Pro" pitchFamily="34" charset="0"/>
              </a:rPr>
              <a:t>under</a:t>
            </a:r>
            <a:r>
              <a:rPr lang="fr-FR" sz="2400" b="1" dirty="0">
                <a:latin typeface="Myriad Pro" pitchFamily="34" charset="0"/>
              </a:rPr>
              <a:t> </a:t>
            </a:r>
            <a:r>
              <a:rPr lang="fr-FR" sz="2400" b="1" dirty="0" smtClean="0">
                <a:latin typeface="Myriad Pro" pitchFamily="34" charset="0"/>
              </a:rPr>
              <a:t>hot </a:t>
            </a:r>
            <a:r>
              <a:rPr lang="fr-FR" sz="2400" b="1" dirty="0" err="1">
                <a:latin typeface="Myriad Pro" pitchFamily="34" charset="0"/>
              </a:rPr>
              <a:t>climate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44101" y="746656"/>
            <a:ext cx="7410033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b="1" dirty="0"/>
              <a:t>Smaller </a:t>
            </a:r>
            <a:r>
              <a:rPr lang="en-GB" b="1" dirty="0" smtClean="0"/>
              <a:t>animals : </a:t>
            </a:r>
            <a:r>
              <a:rPr lang="en-GB" dirty="0" smtClean="0"/>
              <a:t>generally </a:t>
            </a:r>
            <a:r>
              <a:rPr lang="en-GB" b="1" dirty="0"/>
              <a:t>less sensitive to </a:t>
            </a:r>
            <a:r>
              <a:rPr lang="en-GB" b="1" dirty="0" smtClean="0"/>
              <a:t>heat </a:t>
            </a:r>
          </a:p>
          <a:p>
            <a:r>
              <a:rPr lang="en-GB" b="1" dirty="0"/>
              <a:t> </a:t>
            </a:r>
            <a:r>
              <a:rPr lang="en-GB" b="1" dirty="0" smtClean="0"/>
              <a:t>   </a:t>
            </a:r>
            <a:r>
              <a:rPr lang="en-GB" dirty="0" smtClean="0"/>
              <a:t>because a </a:t>
            </a:r>
            <a:r>
              <a:rPr lang="en-GB" dirty="0"/>
              <a:t>better </a:t>
            </a:r>
            <a:r>
              <a:rPr lang="en-GB" dirty="0" smtClean="0"/>
              <a:t>relationship body surface/volume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  and better heat losses by </a:t>
            </a:r>
            <a:r>
              <a:rPr lang="en-GB" dirty="0"/>
              <a:t>radiation, conduction &amp; convection </a:t>
            </a:r>
            <a:r>
              <a:rPr lang="en-GB" sz="1600" dirty="0" smtClean="0"/>
              <a:t>(sensitive way)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996033" y="1678138"/>
            <a:ext cx="5766427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b="1" dirty="0" smtClean="0"/>
              <a:t>Slow growth animals </a:t>
            </a:r>
            <a:r>
              <a:rPr lang="en-GB" dirty="0" smtClean="0"/>
              <a:t>generally less </a:t>
            </a:r>
            <a:r>
              <a:rPr lang="en-GB" dirty="0"/>
              <a:t>sensitive </a:t>
            </a:r>
            <a:r>
              <a:rPr lang="en-GB" dirty="0" smtClean="0"/>
              <a:t>to heat stress, </a:t>
            </a:r>
          </a:p>
          <a:p>
            <a:r>
              <a:rPr lang="en-GB" dirty="0"/>
              <a:t>	</a:t>
            </a:r>
            <a:r>
              <a:rPr lang="en-GB" dirty="0" smtClean="0"/>
              <a:t>because lower production of </a:t>
            </a:r>
            <a:r>
              <a:rPr lang="en-GB" dirty="0"/>
              <a:t>metabolic </a:t>
            </a:r>
            <a:r>
              <a:rPr lang="en-GB" dirty="0" smtClean="0"/>
              <a:t>heat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322112" y="2476516"/>
            <a:ext cx="5352989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b="1" dirty="0" smtClean="0"/>
              <a:t>Morphologic adaptation to heat =&gt; enlarging surface exchange, </a:t>
            </a:r>
            <a:r>
              <a:rPr lang="en-GB" dirty="0" smtClean="0"/>
              <a:t>such larger ears for the hares, rabbits, etc…</a:t>
            </a:r>
          </a:p>
        </p:txBody>
      </p:sp>
      <p:pic>
        <p:nvPicPr>
          <p:cNvPr id="12" name="Picture 3" descr="lièvre-du-désert-USA"/>
          <p:cNvPicPr>
            <a:picLocks noChangeAspect="1" noChangeArrowheads="1"/>
          </p:cNvPicPr>
          <p:nvPr/>
        </p:nvPicPr>
        <p:blipFill rotWithShape="1">
          <a:blip r:embed="rId2" cstate="print"/>
          <a:srcRect l="37796" b="36560"/>
          <a:stretch/>
        </p:blipFill>
        <p:spPr bwMode="auto">
          <a:xfrm>
            <a:off x="142325" y="2029326"/>
            <a:ext cx="2046131" cy="220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8768" y="4230974"/>
            <a:ext cx="8113222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</a:rPr>
              <a:t>Consequences of heat stress on the rabbit performances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Arial" panose="020B0604020202020204" pitchFamily="34" charset="0"/>
              </a:rPr>
              <a:t> - Decrease </a:t>
            </a:r>
            <a:r>
              <a:rPr lang="en-GB" dirty="0" smtClean="0">
                <a:latin typeface="Arial" panose="020B0604020202020204" pitchFamily="34" charset="0"/>
              </a:rPr>
              <a:t>feed intake and increase the water intake</a:t>
            </a: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Arial" panose="020B0604020202020204" pitchFamily="34" charset="0"/>
              </a:rPr>
              <a:t> - </a:t>
            </a:r>
            <a:r>
              <a:rPr lang="en-GB" dirty="0">
                <a:latin typeface="Arial" panose="020B0604020202020204" pitchFamily="34" charset="0"/>
              </a:rPr>
              <a:t>Decrease </a:t>
            </a:r>
            <a:r>
              <a:rPr lang="en-GB" dirty="0" smtClean="0">
                <a:latin typeface="Arial" panose="020B0604020202020204" pitchFamily="34" charset="0"/>
              </a:rPr>
              <a:t>fertility and reduce </a:t>
            </a:r>
            <a:r>
              <a:rPr lang="en-GB" dirty="0">
                <a:latin typeface="Arial" panose="020B0604020202020204" pitchFamily="34" charset="0"/>
              </a:rPr>
              <a:t>reproductive efficiency. Hot climate is one of </a:t>
            </a:r>
            <a:r>
              <a:rPr lang="en-GB" dirty="0" smtClean="0">
                <a:latin typeface="Arial" panose="020B0604020202020204" pitchFamily="34" charset="0"/>
              </a:rPr>
              <a:t>	the </a:t>
            </a:r>
            <a:r>
              <a:rPr lang="en-GB" dirty="0">
                <a:latin typeface="Arial" panose="020B0604020202020204" pitchFamily="34" charset="0"/>
              </a:rPr>
              <a:t>main causes </a:t>
            </a:r>
            <a:r>
              <a:rPr lang="en-GB" dirty="0" smtClean="0">
                <a:latin typeface="Arial" panose="020B0604020202020204" pitchFamily="34" charset="0"/>
              </a:rPr>
              <a:t>for abnormal </a:t>
            </a:r>
            <a:r>
              <a:rPr lang="en-GB" dirty="0">
                <a:latin typeface="Arial" panose="020B0604020202020204" pitchFamily="34" charset="0"/>
              </a:rPr>
              <a:t>maternal and sexual </a:t>
            </a:r>
            <a:r>
              <a:rPr lang="en-GB" dirty="0" smtClean="0">
                <a:latin typeface="Arial" panose="020B0604020202020204" pitchFamily="34" charset="0"/>
              </a:rPr>
              <a:t>behaviour.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Arial" panose="020B0604020202020204" pitchFamily="34" charset="0"/>
              </a:rPr>
              <a:t>Decrease </a:t>
            </a:r>
            <a:r>
              <a:rPr lang="en-GB" dirty="0">
                <a:latin typeface="Arial" panose="020B0604020202020204" pitchFamily="34" charset="0"/>
              </a:rPr>
              <a:t>the live weight </a:t>
            </a:r>
            <a:r>
              <a:rPr lang="en-GB" dirty="0" smtClean="0">
                <a:latin typeface="Arial" panose="020B0604020202020204" pitchFamily="34" charset="0"/>
              </a:rPr>
              <a:t>&amp; maturity </a:t>
            </a:r>
            <a:r>
              <a:rPr lang="en-GB" dirty="0">
                <a:latin typeface="Arial" panose="020B0604020202020204" pitchFamily="34" charset="0"/>
              </a:rPr>
              <a:t>of the female rabbit. </a:t>
            </a:r>
            <a:r>
              <a:rPr lang="en-GB" dirty="0" smtClean="0">
                <a:latin typeface="Arial" panose="020B0604020202020204" pitchFamily="34" charset="0"/>
              </a:rPr>
              <a:t>The breeding doe decrease </a:t>
            </a:r>
            <a:r>
              <a:rPr lang="en-GB" dirty="0">
                <a:latin typeface="Arial" panose="020B0604020202020204" pitchFamily="34" charset="0"/>
              </a:rPr>
              <a:t>the feed </a:t>
            </a:r>
            <a:r>
              <a:rPr lang="en-GB" dirty="0" smtClean="0">
                <a:latin typeface="Arial" panose="020B0604020202020204" pitchFamily="34" charset="0"/>
              </a:rPr>
              <a:t>intake=&gt; </a:t>
            </a:r>
            <a:r>
              <a:rPr lang="en-GB" b="1" dirty="0" smtClean="0">
                <a:latin typeface="Arial" panose="020B0604020202020204" pitchFamily="34" charset="0"/>
              </a:rPr>
              <a:t>litter weight</a:t>
            </a:r>
            <a:r>
              <a:rPr lang="en-GB" dirty="0" smtClean="0">
                <a:latin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</a:rPr>
              <a:t>the </a:t>
            </a:r>
            <a:r>
              <a:rPr lang="en-GB" dirty="0" smtClean="0">
                <a:latin typeface="Arial" panose="020B0604020202020204" pitchFamily="34" charset="0"/>
              </a:rPr>
              <a:t>litter size reduced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Arial" panose="020B0604020202020204" pitchFamily="34" charset="0"/>
              </a:rPr>
              <a:t>The </a:t>
            </a:r>
            <a:r>
              <a:rPr lang="en-GB" dirty="0">
                <a:latin typeface="Arial" panose="020B0604020202020204" pitchFamily="34" charset="0"/>
              </a:rPr>
              <a:t>mortality of suckling rabbits </a:t>
            </a:r>
            <a:r>
              <a:rPr lang="en-GB" dirty="0" smtClean="0">
                <a:latin typeface="Arial" panose="020B0604020202020204" pitchFamily="34" charset="0"/>
              </a:rPr>
              <a:t>could increase </a:t>
            </a:r>
            <a:r>
              <a:rPr lang="en-GB" dirty="0">
                <a:latin typeface="Arial" panose="020B0604020202020204" pitchFamily="34" charset="0"/>
              </a:rPr>
              <a:t>due </a:t>
            </a:r>
            <a:r>
              <a:rPr lang="en-GB" dirty="0" smtClean="0">
                <a:latin typeface="Arial" panose="020B0604020202020204" pitchFamily="34" charset="0"/>
              </a:rPr>
              <a:t>to high </a:t>
            </a:r>
            <a:r>
              <a:rPr lang="en-GB" dirty="0">
                <a:latin typeface="Arial" panose="020B0604020202020204" pitchFamily="34" charset="0"/>
              </a:rPr>
              <a:t>temperature.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468927" y="3153756"/>
            <a:ext cx="6013063" cy="1077218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GB" sz="1600" i="1" dirty="0" smtClean="0">
                <a:latin typeface="Melior"/>
              </a:rPr>
              <a:t>EAR heat </a:t>
            </a:r>
            <a:r>
              <a:rPr lang="en-GB" sz="1600" i="1" dirty="0">
                <a:latin typeface="Melior"/>
              </a:rPr>
              <a:t>exchange coefficient is 9.1 </a:t>
            </a:r>
            <a:r>
              <a:rPr lang="en-GB" sz="1600" i="1" dirty="0" smtClean="0">
                <a:latin typeface="Melior"/>
              </a:rPr>
              <a:t>W/m²/°C, </a:t>
            </a:r>
          </a:p>
          <a:p>
            <a:r>
              <a:rPr lang="en-GB" sz="1600" i="1" dirty="0">
                <a:latin typeface="Melior"/>
              </a:rPr>
              <a:t>	</a:t>
            </a:r>
            <a:r>
              <a:rPr lang="en-GB" sz="1600" i="1" dirty="0" smtClean="0">
                <a:latin typeface="Melior"/>
              </a:rPr>
              <a:t>about </a:t>
            </a:r>
            <a:r>
              <a:rPr lang="en-GB" sz="1600" b="1" i="1" dirty="0">
                <a:latin typeface="Melior"/>
              </a:rPr>
              <a:t>four times </a:t>
            </a:r>
            <a:r>
              <a:rPr lang="en-GB" sz="1600" i="1" dirty="0">
                <a:latin typeface="Melior"/>
              </a:rPr>
              <a:t>the coefficient </a:t>
            </a:r>
            <a:r>
              <a:rPr lang="en-GB" sz="1600" i="1" dirty="0" smtClean="0">
                <a:latin typeface="Melior"/>
              </a:rPr>
              <a:t>for the </a:t>
            </a:r>
            <a:r>
              <a:rPr lang="en-GB" sz="1600" i="1" dirty="0">
                <a:latin typeface="Melior"/>
              </a:rPr>
              <a:t>whole </a:t>
            </a:r>
            <a:r>
              <a:rPr lang="en-GB" sz="1600" i="1" dirty="0" smtClean="0">
                <a:latin typeface="Melior"/>
              </a:rPr>
              <a:t>animal</a:t>
            </a:r>
          </a:p>
          <a:p>
            <a:pPr algn="ctr"/>
            <a:r>
              <a:rPr lang="fr-FR" sz="1600" b="1" i="1" dirty="0" smtClean="0">
                <a:latin typeface="Melior"/>
              </a:rPr>
              <a:t>No transpiration for the </a:t>
            </a:r>
            <a:r>
              <a:rPr lang="fr-FR" sz="1600" b="1" i="1" dirty="0" err="1" smtClean="0">
                <a:latin typeface="Melior"/>
              </a:rPr>
              <a:t>rabbit</a:t>
            </a:r>
            <a:r>
              <a:rPr lang="fr-FR" sz="1600" b="1" i="1" dirty="0" smtClean="0">
                <a:latin typeface="Melior"/>
              </a:rPr>
              <a:t> =&gt; </a:t>
            </a:r>
            <a:br>
              <a:rPr lang="fr-FR" sz="1600" b="1" i="1" dirty="0" smtClean="0">
                <a:latin typeface="Melior"/>
              </a:rPr>
            </a:br>
            <a:r>
              <a:rPr lang="fr-FR" sz="1600" b="1" i="1" dirty="0" err="1" smtClean="0">
                <a:latin typeface="Melior"/>
              </a:rPr>
              <a:t>heat</a:t>
            </a:r>
            <a:r>
              <a:rPr lang="fr-FR" sz="1600" b="1" i="1" dirty="0" smtClean="0">
                <a:latin typeface="Melior"/>
              </a:rPr>
              <a:t> </a:t>
            </a:r>
            <a:r>
              <a:rPr lang="fr-FR" sz="1600" b="1" i="1" dirty="0" err="1" smtClean="0">
                <a:latin typeface="Melior"/>
              </a:rPr>
              <a:t>evacuation</a:t>
            </a:r>
            <a:r>
              <a:rPr lang="fr-FR" sz="1600" b="1" i="1" dirty="0" smtClean="0">
                <a:latin typeface="Melior"/>
              </a:rPr>
              <a:t> by respiration &amp; at 95% by the </a:t>
            </a:r>
            <a:r>
              <a:rPr lang="fr-FR" sz="1600" b="1" i="1" dirty="0" err="1" smtClean="0">
                <a:latin typeface="Melior"/>
              </a:rPr>
              <a:t>nose</a:t>
            </a:r>
            <a:r>
              <a:rPr lang="fr-FR" sz="1600" b="1" i="1" dirty="0">
                <a:latin typeface="Melior"/>
              </a:rPr>
              <a:t>!</a:t>
            </a:r>
            <a:endParaRPr lang="en-GB" sz="1600" b="1" i="1" dirty="0"/>
          </a:p>
        </p:txBody>
      </p:sp>
    </p:spTree>
    <p:extLst>
      <p:ext uri="{BB962C8B-B14F-4D97-AF65-F5344CB8AC3E}">
        <p14:creationId xmlns:p14="http://schemas.microsoft.com/office/powerpoint/2010/main" val="22682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494" y="5254300"/>
            <a:ext cx="7032295" cy="10772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Melior"/>
              </a:rPr>
              <a:t>In a hot environment rabbits </a:t>
            </a:r>
            <a:r>
              <a:rPr lang="en-GB" sz="1600" dirty="0">
                <a:latin typeface="Melior"/>
              </a:rPr>
              <a:t>have </a:t>
            </a:r>
            <a:r>
              <a:rPr lang="en-GB" sz="1600" dirty="0" smtClean="0">
                <a:latin typeface="Melior"/>
              </a:rPr>
              <a:t>to dissipate </a:t>
            </a:r>
            <a:r>
              <a:rPr lang="en-GB" sz="1600" dirty="0">
                <a:latin typeface="Melior"/>
              </a:rPr>
              <a:t>metabolic </a:t>
            </a:r>
            <a:r>
              <a:rPr lang="en-GB" sz="1600" dirty="0" smtClean="0">
                <a:latin typeface="Melior"/>
              </a:rPr>
              <a:t>heat: </a:t>
            </a:r>
          </a:p>
          <a:p>
            <a:r>
              <a:rPr lang="en-GB" sz="1600" dirty="0" smtClean="0">
                <a:latin typeface="Melior"/>
              </a:rPr>
              <a:t> First, </a:t>
            </a:r>
            <a:r>
              <a:rPr lang="en-GB" sz="1600" dirty="0">
                <a:latin typeface="Melior"/>
              </a:rPr>
              <a:t>through </a:t>
            </a:r>
            <a:r>
              <a:rPr lang="en-GB" sz="1600" b="1" dirty="0">
                <a:latin typeface="Melior"/>
              </a:rPr>
              <a:t>skin vasodilation</a:t>
            </a:r>
            <a:r>
              <a:rPr lang="en-GB" sz="1600" dirty="0">
                <a:latin typeface="Melior"/>
              </a:rPr>
              <a:t> </a:t>
            </a:r>
            <a:r>
              <a:rPr lang="en-GB" sz="1600" dirty="0" smtClean="0">
                <a:latin typeface="Melior"/>
              </a:rPr>
              <a:t>(least </a:t>
            </a:r>
            <a:r>
              <a:rPr lang="en-GB" sz="1600" dirty="0">
                <a:latin typeface="Melior"/>
              </a:rPr>
              <a:t>expensive heat loss </a:t>
            </a:r>
            <a:r>
              <a:rPr lang="en-GB" sz="1600" dirty="0" smtClean="0">
                <a:latin typeface="Melior"/>
              </a:rPr>
              <a:t>procedure),  </a:t>
            </a:r>
          </a:p>
          <a:p>
            <a:r>
              <a:rPr lang="en-GB" sz="1600" dirty="0" smtClean="0">
                <a:latin typeface="Melior"/>
              </a:rPr>
              <a:t>then through a </a:t>
            </a:r>
            <a:r>
              <a:rPr lang="en-GB" sz="1600" b="1" dirty="0">
                <a:latin typeface="Melior"/>
              </a:rPr>
              <a:t>decrease in </a:t>
            </a:r>
            <a:r>
              <a:rPr lang="en-GB" sz="1600" b="1" dirty="0" smtClean="0">
                <a:latin typeface="Melior"/>
              </a:rPr>
              <a:t>feed </a:t>
            </a:r>
            <a:r>
              <a:rPr lang="en-GB" sz="1600" b="1" dirty="0">
                <a:latin typeface="Melior"/>
              </a:rPr>
              <a:t>intake</a:t>
            </a:r>
            <a:r>
              <a:rPr lang="en-GB" sz="1600" dirty="0">
                <a:latin typeface="Melior"/>
              </a:rPr>
              <a:t>, </a:t>
            </a:r>
            <a:r>
              <a:rPr lang="en-GB" sz="1600" dirty="0" smtClean="0">
                <a:latin typeface="Melior"/>
              </a:rPr>
              <a:t>which decreases Heat Increment, </a:t>
            </a:r>
          </a:p>
          <a:p>
            <a:r>
              <a:rPr lang="en-GB" sz="1600" b="1" dirty="0" smtClean="0">
                <a:latin typeface="Melior"/>
              </a:rPr>
              <a:t>and</a:t>
            </a:r>
            <a:r>
              <a:rPr lang="en-GB" sz="1600" dirty="0" smtClean="0">
                <a:latin typeface="Melior"/>
              </a:rPr>
              <a:t> through evaporation </a:t>
            </a:r>
            <a:r>
              <a:rPr lang="en-GB" sz="1600" dirty="0">
                <a:latin typeface="Melior"/>
              </a:rPr>
              <a:t>of water </a:t>
            </a:r>
            <a:r>
              <a:rPr lang="en-GB" sz="1600" dirty="0" smtClean="0">
                <a:latin typeface="Melior"/>
              </a:rPr>
              <a:t>from the </a:t>
            </a:r>
            <a:r>
              <a:rPr lang="en-GB" sz="1600" dirty="0">
                <a:latin typeface="Melior"/>
              </a:rPr>
              <a:t>respiratory </a:t>
            </a:r>
            <a:r>
              <a:rPr lang="en-GB" sz="1600" dirty="0" smtClean="0">
                <a:latin typeface="Melior"/>
              </a:rPr>
              <a:t>tract</a:t>
            </a:r>
            <a:endParaRPr lang="en-GB" sz="16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07494" y="52143"/>
            <a:ext cx="8489512" cy="5001631"/>
            <a:chOff x="507494" y="52143"/>
            <a:chExt cx="8489512" cy="500163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/>
            <a:srcRect t="5278" r="7927"/>
            <a:stretch/>
          </p:blipFill>
          <p:spPr>
            <a:xfrm>
              <a:off x="507494" y="607265"/>
              <a:ext cx="6366713" cy="444650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68844" y="52143"/>
              <a:ext cx="72920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latin typeface="Optima"/>
                </a:rPr>
                <a:t>Schematic representation of heat production and energy intake</a:t>
              </a:r>
              <a:r>
                <a:rPr lang="en-GB" sz="1600" b="1" dirty="0" smtClean="0">
                  <a:latin typeface="Optima"/>
                </a:rPr>
                <a:t>.</a:t>
              </a:r>
              <a:r>
                <a:rPr lang="en-GB" sz="1600" dirty="0" smtClean="0">
                  <a:latin typeface="Optima"/>
                </a:rPr>
                <a:t> </a:t>
              </a:r>
              <a:endParaRPr lang="en-GB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77816" y="1209751"/>
              <a:ext cx="1812175" cy="38238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TNZ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2850" y="906291"/>
              <a:ext cx="2790452" cy="68584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chemeClr val="bg1"/>
                  </a:solidFill>
                </a:rPr>
                <a:t>Heat</a:t>
              </a:r>
              <a:r>
                <a:rPr lang="fr-FR" dirty="0" smtClean="0">
                  <a:solidFill>
                    <a:schemeClr val="bg1"/>
                  </a:solidFill>
                </a:rPr>
                <a:t> production for non </a:t>
              </a:r>
              <a:r>
                <a:rPr lang="fr-FR" dirty="0" err="1" smtClean="0">
                  <a:solidFill>
                    <a:schemeClr val="bg1"/>
                  </a:solidFill>
                </a:rPr>
                <a:t>acclimatized</a:t>
              </a:r>
              <a:r>
                <a:rPr lang="fr-FR" dirty="0" smtClean="0">
                  <a:solidFill>
                    <a:schemeClr val="bg1"/>
                  </a:solidFill>
                </a:rPr>
                <a:t> animal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30503" y="2153322"/>
              <a:ext cx="2366503" cy="685845"/>
            </a:xfrm>
            <a:prstGeom prst="rect">
              <a:avLst/>
            </a:prstGeom>
            <a:solidFill>
              <a:srgbClr val="FF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chemeClr val="tx1"/>
                  </a:solidFill>
                </a:rPr>
                <a:t>Heat</a:t>
              </a:r>
              <a:r>
                <a:rPr lang="fr-FR" dirty="0" smtClean="0">
                  <a:solidFill>
                    <a:schemeClr val="tx1"/>
                  </a:solidFill>
                </a:rPr>
                <a:t> production for </a:t>
              </a:r>
              <a:r>
                <a:rPr lang="fr-FR" b="1" dirty="0" err="1" smtClean="0">
                  <a:solidFill>
                    <a:schemeClr val="tx1"/>
                  </a:solidFill>
                </a:rPr>
                <a:t>acclimatized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dirty="0" smtClean="0">
                  <a:solidFill>
                    <a:schemeClr val="tx1"/>
                  </a:solidFill>
                </a:rPr>
                <a:t>animal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9949" y="3700896"/>
              <a:ext cx="64498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  <a:latin typeface="Optima"/>
                </a:rPr>
                <a:t>TNZ, thermal neutral zone.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en-GB" dirty="0">
                  <a:latin typeface="Optima"/>
                </a:rPr>
                <a:t> — Non-acclimatized animals; … heat-acclimatized animals. </a:t>
              </a:r>
            </a:p>
            <a:p>
              <a:r>
                <a:rPr lang="en-GB" dirty="0">
                  <a:latin typeface="Optima"/>
                </a:rPr>
                <a:t>HP, heat production; MEI, </a:t>
              </a:r>
              <a:r>
                <a:rPr lang="en-GB" dirty="0" err="1">
                  <a:latin typeface="Optima"/>
                </a:rPr>
                <a:t>metabolizable</a:t>
              </a:r>
              <a:r>
                <a:rPr lang="en-GB" dirty="0">
                  <a:latin typeface="Optima"/>
                </a:rPr>
                <a:t> energy intake;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946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>
            <a:latin typeface="Myriad Pro" panose="020B05030304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9287</TotalTime>
  <Words>3738</Words>
  <Application>Microsoft Office PowerPoint</Application>
  <PresentationFormat>Affichage à l'écran (4:3)</PresentationFormat>
  <Paragraphs>794</Paragraphs>
  <Slides>65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81" baseType="lpstr">
      <vt:lpstr>MS PGothic</vt:lpstr>
      <vt:lpstr>Arial</vt:lpstr>
      <vt:lpstr>Calibri</vt:lpstr>
      <vt:lpstr>Calibri Light</vt:lpstr>
      <vt:lpstr>Candara</vt:lpstr>
      <vt:lpstr>Comic Sans MS</vt:lpstr>
      <vt:lpstr>Melior</vt:lpstr>
      <vt:lpstr>Monotype Sorts</vt:lpstr>
      <vt:lpstr>Myriad Pro</vt:lpstr>
      <vt:lpstr>Optima</vt:lpstr>
      <vt:lpstr>Symbol</vt:lpstr>
      <vt:lpstr>Tahoma</vt:lpstr>
      <vt:lpstr>Times New Roman</vt:lpstr>
      <vt:lpstr>Wingdings</vt:lpstr>
      <vt:lpstr>Office Theme</vt:lpstr>
      <vt:lpstr>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very diversified systems</vt:lpstr>
      <vt:lpstr>Présentation PowerPoint</vt:lpstr>
      <vt:lpstr>Présentation PowerPoint</vt:lpstr>
      <vt:lpstr>Présentation PowerPoint</vt:lpstr>
      <vt:lpstr>Présentation PowerPoint</vt:lpstr>
      <vt:lpstr>Rabbit milk production +  comparaison with cow and sow</vt:lpstr>
      <vt:lpstr>Comparative export of proteins and lipids via milk for rabbit doe and comparison with cow and sow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Inra SRC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efficiency before and after weaning, according to the dietary starch/fibre ratio.</dc:title>
  <dc:creator>gidenne</dc:creator>
  <cp:lastModifiedBy>Thierry</cp:lastModifiedBy>
  <cp:revision>1226</cp:revision>
  <cp:lastPrinted>2002-05-14T13:34:45Z</cp:lastPrinted>
  <dcterms:created xsi:type="dcterms:W3CDTF">2001-11-13T08:06:23Z</dcterms:created>
  <dcterms:modified xsi:type="dcterms:W3CDTF">2019-07-10T09:35:08Z</dcterms:modified>
</cp:coreProperties>
</file>