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2" r:id="rId3"/>
    <p:sldId id="307" r:id="rId4"/>
    <p:sldId id="346" r:id="rId5"/>
    <p:sldId id="349" r:id="rId6"/>
    <p:sldId id="348" r:id="rId7"/>
    <p:sldId id="323" r:id="rId8"/>
    <p:sldId id="354" r:id="rId9"/>
    <p:sldId id="357" r:id="rId10"/>
    <p:sldId id="358" r:id="rId11"/>
    <p:sldId id="327" r:id="rId12"/>
    <p:sldId id="328" r:id="rId13"/>
    <p:sldId id="340" r:id="rId14"/>
    <p:sldId id="330" r:id="rId15"/>
    <p:sldId id="365" r:id="rId16"/>
    <p:sldId id="364" r:id="rId17"/>
    <p:sldId id="363" r:id="rId18"/>
    <p:sldId id="366" r:id="rId19"/>
    <p:sldId id="367" r:id="rId20"/>
    <p:sldId id="342" r:id="rId21"/>
    <p:sldId id="368" r:id="rId22"/>
    <p:sldId id="369" r:id="rId23"/>
    <p:sldId id="336" r:id="rId24"/>
    <p:sldId id="303" r:id="rId25"/>
    <p:sldId id="335" r:id="rId26"/>
    <p:sldId id="324" r:id="rId27"/>
    <p:sldId id="351" r:id="rId28"/>
    <p:sldId id="353" r:id="rId29"/>
    <p:sldId id="337" r:id="rId3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302"/>
            <p14:sldId id="307"/>
            <p14:sldId id="346"/>
            <p14:sldId id="349"/>
            <p14:sldId id="348"/>
            <p14:sldId id="323"/>
            <p14:sldId id="354"/>
            <p14:sldId id="357"/>
            <p14:sldId id="358"/>
            <p14:sldId id="327"/>
            <p14:sldId id="328"/>
            <p14:sldId id="340"/>
            <p14:sldId id="330"/>
            <p14:sldId id="365"/>
            <p14:sldId id="364"/>
            <p14:sldId id="363"/>
            <p14:sldId id="366"/>
            <p14:sldId id="367"/>
            <p14:sldId id="342"/>
            <p14:sldId id="368"/>
            <p14:sldId id="369"/>
            <p14:sldId id="336"/>
            <p14:sldId id="303"/>
            <p14:sldId id="335"/>
            <p14:sldId id="324"/>
            <p14:sldId id="351"/>
            <p14:sldId id="353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2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1E36"/>
    <a:srgbClr val="6BCF96"/>
    <a:srgbClr val="A8E2C1"/>
    <a:srgbClr val="7B7770"/>
    <a:srgbClr val="F40000"/>
    <a:srgbClr val="00B9AB"/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1" autoAdjust="0"/>
    <p:restoredTop sz="94673" autoAdjust="0"/>
  </p:normalViewPr>
  <p:slideViewPr>
    <p:cSldViewPr>
      <p:cViewPr varScale="1">
        <p:scale>
          <a:sx n="100" d="100"/>
          <a:sy n="100" d="100"/>
        </p:scale>
        <p:origin x="974" y="67"/>
      </p:cViewPr>
      <p:guideLst>
        <p:guide orient="horz" pos="182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01/07/2018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9B6A0-208A-4F7E-A0C2-DFD2B0B7DA4F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A8E8A-F951-4A9F-8496-5996C4B23EE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50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noProof="0" dirty="0" smtClean="0"/>
              <a:t>And </a:t>
            </a:r>
            <a:r>
              <a:rPr lang="fr-FR" baseline="0" noProof="0" dirty="0" err="1" smtClean="0"/>
              <a:t>this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is</a:t>
            </a:r>
            <a:r>
              <a:rPr lang="fr-FR" baseline="0" noProof="0" dirty="0" smtClean="0"/>
              <a:t> the case for </a:t>
            </a:r>
            <a:r>
              <a:rPr lang="fr-FR" baseline="0" noProof="0" dirty="0" err="1" smtClean="0"/>
              <a:t>artificial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feeding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without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mother</a:t>
            </a:r>
            <a:r>
              <a:rPr lang="fr-FR" baseline="0" noProof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noProof="0" dirty="0" smtClean="0"/>
              <a:t>This </a:t>
            </a:r>
            <a:r>
              <a:rPr lang="fr-FR" baseline="0" noProof="0" dirty="0" err="1" smtClean="0"/>
              <a:t>method</a:t>
            </a:r>
            <a:r>
              <a:rPr lang="fr-FR" baseline="0" noProof="0" dirty="0" smtClean="0"/>
              <a:t> of </a:t>
            </a:r>
            <a:r>
              <a:rPr lang="fr-FR" baseline="0" noProof="0" dirty="0" err="1" smtClean="0"/>
              <a:t>rearing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is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necessary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when</a:t>
            </a:r>
            <a:r>
              <a:rPr lang="fr-FR" baseline="0" noProof="0" dirty="0" smtClean="0"/>
              <a:t> the </a:t>
            </a:r>
            <a:r>
              <a:rPr lang="fr-FR" baseline="0" noProof="0" dirty="0" err="1" smtClean="0"/>
              <a:t>mother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is</a:t>
            </a:r>
            <a:r>
              <a:rPr lang="fr-FR" baseline="0" noProof="0" dirty="0" smtClean="0"/>
              <a:t> not </a:t>
            </a:r>
            <a:r>
              <a:rPr lang="fr-FR" baseline="0" noProof="0" dirty="0" err="1" smtClean="0"/>
              <a:t>maternal</a:t>
            </a:r>
            <a:r>
              <a:rPr lang="fr-FR" baseline="0" noProof="0" dirty="0" smtClean="0"/>
              <a:t>, if </a:t>
            </a:r>
            <a:r>
              <a:rPr lang="fr-FR" baseline="0" noProof="0" dirty="0" err="1" smtClean="0"/>
              <a:t>its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milk</a:t>
            </a:r>
            <a:r>
              <a:rPr lang="fr-FR" baseline="0" noProof="0" dirty="0" smtClean="0"/>
              <a:t> production </a:t>
            </a:r>
            <a:r>
              <a:rPr lang="fr-FR" baseline="0" noProof="0" dirty="0" err="1" smtClean="0"/>
              <a:t>is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too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low</a:t>
            </a:r>
            <a:r>
              <a:rPr lang="fr-FR" baseline="0" noProof="0" dirty="0" smtClean="0"/>
              <a:t>.</a:t>
            </a:r>
            <a:endParaRPr lang="en-GB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67212-CD86-43C7-AB75-465A3F8D38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33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noProof="0" dirty="0" smtClean="0"/>
              <a:t>And </a:t>
            </a:r>
            <a:r>
              <a:rPr lang="fr-FR" baseline="0" noProof="0" dirty="0" err="1" smtClean="0"/>
              <a:t>this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is</a:t>
            </a:r>
            <a:r>
              <a:rPr lang="fr-FR" baseline="0" noProof="0" dirty="0" smtClean="0"/>
              <a:t> the case for </a:t>
            </a:r>
            <a:r>
              <a:rPr lang="fr-FR" baseline="0" noProof="0" dirty="0" err="1" smtClean="0"/>
              <a:t>artificial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feeding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without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mother</a:t>
            </a:r>
            <a:r>
              <a:rPr lang="fr-FR" baseline="0" noProof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noProof="0" dirty="0" smtClean="0"/>
              <a:t>This </a:t>
            </a:r>
            <a:r>
              <a:rPr lang="fr-FR" baseline="0" noProof="0" dirty="0" err="1" smtClean="0"/>
              <a:t>method</a:t>
            </a:r>
            <a:r>
              <a:rPr lang="fr-FR" baseline="0" noProof="0" dirty="0" smtClean="0"/>
              <a:t> of </a:t>
            </a:r>
            <a:r>
              <a:rPr lang="fr-FR" baseline="0" noProof="0" dirty="0" err="1" smtClean="0"/>
              <a:t>rearing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is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necessary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when</a:t>
            </a:r>
            <a:r>
              <a:rPr lang="fr-FR" baseline="0" noProof="0" dirty="0" smtClean="0"/>
              <a:t> the </a:t>
            </a:r>
            <a:r>
              <a:rPr lang="fr-FR" baseline="0" noProof="0" dirty="0" err="1" smtClean="0"/>
              <a:t>mother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is</a:t>
            </a:r>
            <a:r>
              <a:rPr lang="fr-FR" baseline="0" noProof="0" dirty="0" smtClean="0"/>
              <a:t> not </a:t>
            </a:r>
            <a:r>
              <a:rPr lang="fr-FR" baseline="0" noProof="0" dirty="0" err="1" smtClean="0"/>
              <a:t>maternal</a:t>
            </a:r>
            <a:r>
              <a:rPr lang="fr-FR" baseline="0" noProof="0" dirty="0" smtClean="0"/>
              <a:t>, if </a:t>
            </a:r>
            <a:r>
              <a:rPr lang="fr-FR" baseline="0" noProof="0" dirty="0" err="1" smtClean="0"/>
              <a:t>its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milk</a:t>
            </a:r>
            <a:r>
              <a:rPr lang="fr-FR" baseline="0" noProof="0" dirty="0" smtClean="0"/>
              <a:t> production </a:t>
            </a:r>
            <a:r>
              <a:rPr lang="fr-FR" baseline="0" noProof="0" dirty="0" err="1" smtClean="0"/>
              <a:t>is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too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low</a:t>
            </a:r>
            <a:r>
              <a:rPr lang="fr-FR" baseline="0" noProof="0" dirty="0" smtClean="0"/>
              <a:t>.</a:t>
            </a:r>
            <a:endParaRPr lang="en-GB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67212-CD86-43C7-AB75-465A3F8D386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4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noProof="0" dirty="0" smtClean="0"/>
              <a:t>And </a:t>
            </a:r>
            <a:r>
              <a:rPr lang="fr-FR" baseline="0" noProof="0" dirty="0" err="1" smtClean="0"/>
              <a:t>this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is</a:t>
            </a:r>
            <a:r>
              <a:rPr lang="fr-FR" baseline="0" noProof="0" dirty="0" smtClean="0"/>
              <a:t> the case for </a:t>
            </a:r>
            <a:r>
              <a:rPr lang="fr-FR" baseline="0" noProof="0" dirty="0" err="1" smtClean="0"/>
              <a:t>artificial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feeding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without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mother</a:t>
            </a:r>
            <a:r>
              <a:rPr lang="fr-FR" baseline="0" noProof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noProof="0" dirty="0" smtClean="0"/>
              <a:t>This </a:t>
            </a:r>
            <a:r>
              <a:rPr lang="fr-FR" baseline="0" noProof="0" dirty="0" err="1" smtClean="0"/>
              <a:t>method</a:t>
            </a:r>
            <a:r>
              <a:rPr lang="fr-FR" baseline="0" noProof="0" dirty="0" smtClean="0"/>
              <a:t> of </a:t>
            </a:r>
            <a:r>
              <a:rPr lang="fr-FR" baseline="0" noProof="0" dirty="0" err="1" smtClean="0"/>
              <a:t>rearing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is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necessary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when</a:t>
            </a:r>
            <a:r>
              <a:rPr lang="fr-FR" baseline="0" noProof="0" dirty="0" smtClean="0"/>
              <a:t> the </a:t>
            </a:r>
            <a:r>
              <a:rPr lang="fr-FR" baseline="0" noProof="0" dirty="0" err="1" smtClean="0"/>
              <a:t>mother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is</a:t>
            </a:r>
            <a:r>
              <a:rPr lang="fr-FR" baseline="0" noProof="0" dirty="0" smtClean="0"/>
              <a:t> not </a:t>
            </a:r>
            <a:r>
              <a:rPr lang="fr-FR" baseline="0" noProof="0" dirty="0" err="1" smtClean="0"/>
              <a:t>maternal</a:t>
            </a:r>
            <a:r>
              <a:rPr lang="fr-FR" baseline="0" noProof="0" dirty="0" smtClean="0"/>
              <a:t>, if </a:t>
            </a:r>
            <a:r>
              <a:rPr lang="fr-FR" baseline="0" noProof="0" dirty="0" err="1" smtClean="0"/>
              <a:t>its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milk</a:t>
            </a:r>
            <a:r>
              <a:rPr lang="fr-FR" baseline="0" noProof="0" dirty="0" smtClean="0"/>
              <a:t> production </a:t>
            </a:r>
            <a:r>
              <a:rPr lang="fr-FR" baseline="0" noProof="0" dirty="0" err="1" smtClean="0"/>
              <a:t>is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too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low</a:t>
            </a:r>
            <a:r>
              <a:rPr lang="fr-FR" baseline="0" noProof="0" dirty="0" smtClean="0"/>
              <a:t>.</a:t>
            </a:r>
            <a:endParaRPr lang="en-GB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67212-CD86-43C7-AB75-465A3F8D386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8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ueil">
    <p:bg>
      <p:bgPr>
        <a:solidFill>
          <a:srgbClr val="571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80764"/>
            <a:ext cx="1304925" cy="2076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1377889"/>
            <a:ext cx="2160000" cy="89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83918"/>
            <a:ext cx="1260000" cy="6385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80764"/>
            <a:ext cx="1304925" cy="20764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1377889"/>
            <a:ext cx="2160000" cy="8944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83918"/>
            <a:ext cx="1260000" cy="6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0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0" y="4405899"/>
            <a:ext cx="9144000" cy="737601"/>
            <a:chOff x="0" y="6120399"/>
            <a:chExt cx="9144000" cy="737601"/>
          </a:xfrm>
          <a:solidFill>
            <a:srgbClr val="571E36"/>
          </a:solidFill>
        </p:grpSpPr>
        <p:sp>
          <p:nvSpPr>
            <p:cNvPr id="13" name="Rectangle 12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  <a:grpFill/>
          </p:spPr>
        </p:pic>
        <p:sp>
          <p:nvSpPr>
            <p:cNvPr id="15" name="Rectangle 14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0538"/>
            <a:ext cx="1304925" cy="2076450"/>
          </a:xfrm>
          <a:prstGeom prst="rect">
            <a:avLst/>
          </a:prstGeom>
        </p:spPr>
      </p:pic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7884368" y="4515966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e 7"/>
          <p:cNvGrpSpPr/>
          <p:nvPr userDrawn="1"/>
        </p:nvGrpSpPr>
        <p:grpSpPr>
          <a:xfrm>
            <a:off x="0" y="4405899"/>
            <a:ext cx="9144000" cy="737601"/>
            <a:chOff x="0" y="6120399"/>
            <a:chExt cx="9144000" cy="737601"/>
          </a:xfrm>
          <a:solidFill>
            <a:srgbClr val="571E36"/>
          </a:solidFill>
        </p:grpSpPr>
        <p:sp>
          <p:nvSpPr>
            <p:cNvPr id="9" name="Rectangle 8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  <a:grpFill/>
          </p:spPr>
        </p:pic>
        <p:sp>
          <p:nvSpPr>
            <p:cNvPr id="11" name="Rectangle 10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0538"/>
            <a:ext cx="1304925" cy="2076450"/>
          </a:xfrm>
          <a:prstGeom prst="rect">
            <a:avLst/>
          </a:prstGeom>
        </p:spPr>
      </p:pic>
      <p:sp>
        <p:nvSpPr>
          <p:cNvPr id="19" name="Espace réservé du numéro de diapositive 3"/>
          <p:cNvSpPr txBox="1">
            <a:spLocks/>
          </p:cNvSpPr>
          <p:nvPr userDrawn="1"/>
        </p:nvSpPr>
        <p:spPr>
          <a:xfrm>
            <a:off x="7884368" y="4515966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9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bg>
      <p:bgPr>
        <a:solidFill>
          <a:srgbClr val="571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0538"/>
            <a:ext cx="1304925" cy="20764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94820"/>
            <a:ext cx="1080000" cy="447225"/>
          </a:xfrm>
          <a:prstGeom prst="rect">
            <a:avLst/>
          </a:prstGeom>
        </p:spPr>
      </p:pic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7884368" y="4515966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9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cueil">
    <p:bg>
      <p:bgPr>
        <a:solidFill>
          <a:srgbClr val="571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80764"/>
            <a:ext cx="1304925" cy="2076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1377889"/>
            <a:ext cx="2160000" cy="89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83918"/>
            <a:ext cx="1260000" cy="6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>
            <a:off x="0" y="4405899"/>
            <a:ext cx="9144000" cy="737601"/>
            <a:chOff x="0" y="6120399"/>
            <a:chExt cx="9144000" cy="737601"/>
          </a:xfrm>
          <a:solidFill>
            <a:srgbClr val="571E36"/>
          </a:solidFill>
        </p:grpSpPr>
        <p:sp>
          <p:nvSpPr>
            <p:cNvPr id="13" name="Rectangle 12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  <a:grpFill/>
          </p:spPr>
        </p:pic>
        <p:sp>
          <p:nvSpPr>
            <p:cNvPr id="15" name="Rectangle 14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0538"/>
            <a:ext cx="1304925" cy="2076450"/>
          </a:xfrm>
          <a:prstGeom prst="rect">
            <a:avLst/>
          </a:prstGeom>
        </p:spPr>
      </p:pic>
      <p:sp>
        <p:nvSpPr>
          <p:cNvPr id="17" name="Espace réservé du numéro de diapositive 3"/>
          <p:cNvSpPr txBox="1">
            <a:spLocks/>
          </p:cNvSpPr>
          <p:nvPr userDrawn="1"/>
        </p:nvSpPr>
        <p:spPr>
          <a:xfrm>
            <a:off x="7884368" y="4515966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bg>
      <p:bgPr>
        <a:solidFill>
          <a:srgbClr val="571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0538"/>
            <a:ext cx="1304925" cy="20764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94820"/>
            <a:ext cx="1080000" cy="447225"/>
          </a:xfrm>
          <a:prstGeom prst="rect">
            <a:avLst/>
          </a:prstGeom>
        </p:spPr>
      </p:pic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7884368" y="4515966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884367" y="4515966"/>
            <a:ext cx="1123727" cy="24938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1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49" r:id="rId4"/>
    <p:sldLayoutId id="2147483650" r:id="rId5"/>
    <p:sldLayoutId id="214748365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299196" y="2579176"/>
            <a:ext cx="7521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 de l’expérience précoce sur le développement cérébral de l’agneau 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99196" y="3595999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APR Ovin2A</a:t>
            </a:r>
            <a:endParaRPr lang="fr-FR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815671" y="4156627"/>
            <a:ext cx="6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Elodie Chaillou </a:t>
            </a:r>
            <a:r>
              <a:rPr lang="fr-F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(Inra-PRC),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Laurent Barantin </a:t>
            </a:r>
            <a:r>
              <a:rPr lang="fr-F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Inserm-</a:t>
            </a:r>
            <a:r>
              <a:rPr lang="fr-FR" sz="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iBrain</a:t>
            </a:r>
            <a:r>
              <a:rPr lang="fr-F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Frédéric Andersson </a:t>
            </a:r>
            <a:r>
              <a:rPr lang="fr-F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Inserm-</a:t>
            </a:r>
            <a:r>
              <a:rPr lang="fr-FR" sz="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iBrain</a:t>
            </a:r>
            <a:r>
              <a:rPr lang="fr-F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Isabelle Filipiak </a:t>
            </a:r>
            <a:r>
              <a:rPr lang="fr-F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Inserm-</a:t>
            </a:r>
            <a:r>
              <a:rPr lang="fr-FR" sz="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iBrain</a:t>
            </a:r>
            <a:r>
              <a:rPr lang="fr-F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Rudy Delaplace </a:t>
            </a:r>
            <a:r>
              <a:rPr lang="fr-F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Inserm-</a:t>
            </a:r>
            <a:r>
              <a:rPr lang="fr-FR" sz="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iBrain</a:t>
            </a:r>
            <a:r>
              <a:rPr lang="fr-F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Scott Love </a:t>
            </a:r>
            <a:r>
              <a:rPr lang="fr-F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(Inra-PRC),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Emmanuelle Haslin </a:t>
            </a:r>
            <a:r>
              <a:rPr lang="fr-F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(Inra-PRC), </a:t>
            </a:r>
            <a:r>
              <a:rPr lang="fr-FR" sz="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Mélody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Morisse </a:t>
            </a:r>
            <a:r>
              <a:rPr lang="fr-F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(Inra-PRC),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Hans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Adriaensen</a:t>
            </a:r>
            <a:r>
              <a:rPr lang="fr-F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(Inra-PRC</a:t>
            </a:r>
            <a:r>
              <a:rPr lang="fr-F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Frédéric Lévy </a:t>
            </a:r>
            <a:r>
              <a:rPr lang="fr-F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(Inra-PRC),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Raymond Nowak </a:t>
            </a:r>
            <a:r>
              <a:rPr lang="fr-F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(Inra-PRC)</a:t>
            </a:r>
            <a:endParaRPr lang="fr-FR" sz="9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115622" y="4819129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JAS2018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Résultat – développement cérébral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8359"/>
            <a:ext cx="5123170" cy="2881583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3750862" y="4587974"/>
            <a:ext cx="1658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rgbClr val="000000"/>
                </a:solidFill>
              </a:rPr>
              <a:t>Manon Bellardie, M1</a:t>
            </a:r>
          </a:p>
          <a:p>
            <a:pPr algn="ctr"/>
            <a:r>
              <a:rPr lang="fr-FR" sz="1000" i="1" dirty="0" err="1">
                <a:solidFill>
                  <a:srgbClr val="000000"/>
                </a:solidFill>
              </a:rPr>
              <a:t>Mélody</a:t>
            </a:r>
            <a:r>
              <a:rPr lang="fr-FR" sz="1000" i="1" dirty="0">
                <a:solidFill>
                  <a:srgbClr val="000000"/>
                </a:solidFill>
              </a:rPr>
              <a:t> Morisse, </a:t>
            </a:r>
            <a:r>
              <a:rPr lang="fr-FR" sz="1000" i="1" dirty="0" err="1">
                <a:solidFill>
                  <a:srgbClr val="000000"/>
                </a:solidFill>
              </a:rPr>
              <a:t>eq</a:t>
            </a:r>
            <a:r>
              <a:rPr lang="fr-FR" sz="1000" i="1" dirty="0">
                <a:solidFill>
                  <a:srgbClr val="000000"/>
                </a:solidFill>
              </a:rPr>
              <a:t>. CNA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59181" y="1264889"/>
            <a:ext cx="1233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ECEC"/>
                </a:solidFill>
              </a:rPr>
              <a:t>Noyau Caudé</a:t>
            </a:r>
            <a:endParaRPr lang="en-GB" sz="1400" b="1" dirty="0">
              <a:solidFill>
                <a:srgbClr val="00ECEC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1" y="1917096"/>
            <a:ext cx="2808311" cy="2310838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6256281" y="1572666"/>
            <a:ext cx="2721300" cy="400110"/>
            <a:chOff x="5508104" y="3963424"/>
            <a:chExt cx="2721300" cy="400110"/>
          </a:xfrm>
        </p:grpSpPr>
        <p:sp>
          <p:nvSpPr>
            <p:cNvPr id="17" name="ZoneTexte 16"/>
            <p:cNvSpPr txBox="1"/>
            <p:nvPr/>
          </p:nvSpPr>
          <p:spPr>
            <a:xfrm>
              <a:off x="7013337" y="3963424"/>
              <a:ext cx="121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FF1A1A"/>
                  </a:solidFill>
                </a:rPr>
                <a:t>Agx</a:t>
              </a:r>
              <a:r>
                <a:rPr lang="fr-FR" sz="1000" dirty="0">
                  <a:solidFill>
                    <a:srgbClr val="FF1A1A"/>
                  </a:solidFill>
                </a:rPr>
                <a:t> élevés avec leur mère (n=10)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508104" y="3963424"/>
              <a:ext cx="1620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6BCF96"/>
                  </a:solidFill>
                </a:rPr>
                <a:t>Agx</a:t>
              </a:r>
              <a:r>
                <a:rPr lang="fr-FR" sz="1000" dirty="0">
                  <a:solidFill>
                    <a:srgbClr val="6BCF96"/>
                  </a:solidFill>
                </a:rPr>
                <a:t> élevés sans mère avec du lait artificiel (n=10)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644008" y="3489276"/>
            <a:ext cx="4428000" cy="8172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L’allaitement artificiel en absence de mère altère spécifiquement le noyau caudé (sans impacter la taille de la PAG, de l’hippocampe ou des bulbes olfactifs).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7655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Résultat – différenciation hypophysaire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835644" y="4600664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>
                <a:solidFill>
                  <a:srgbClr val="000000"/>
                </a:solidFill>
              </a:rPr>
              <a:t>Rudy Delaplace M1</a:t>
            </a:r>
            <a:endParaRPr lang="fr-FR" sz="1000" i="1" dirty="0">
              <a:solidFill>
                <a:srgbClr val="000000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69724" y="1995686"/>
            <a:ext cx="1513711" cy="1840270"/>
            <a:chOff x="4822252" y="5708513"/>
            <a:chExt cx="1513711" cy="1840270"/>
          </a:xfrm>
        </p:grpSpPr>
        <p:sp>
          <p:nvSpPr>
            <p:cNvPr id="24" name="ZoneTexte 23"/>
            <p:cNvSpPr txBox="1"/>
            <p:nvPr/>
          </p:nvSpPr>
          <p:spPr>
            <a:xfrm>
              <a:off x="4822252" y="7148673"/>
              <a:ext cx="121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FF1A1A"/>
                  </a:solidFill>
                </a:rPr>
                <a:t>Agx</a:t>
              </a:r>
              <a:r>
                <a:rPr lang="fr-FR" sz="1000" dirty="0">
                  <a:solidFill>
                    <a:srgbClr val="FF1A1A"/>
                  </a:solidFill>
                </a:rPr>
                <a:t> élevés avec leur mère (n=10)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822252" y="5708513"/>
              <a:ext cx="15137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6BCF96"/>
                  </a:solidFill>
                </a:rPr>
                <a:t>Agx</a:t>
              </a:r>
              <a:r>
                <a:rPr lang="fr-FR" sz="1000" dirty="0">
                  <a:solidFill>
                    <a:srgbClr val="6BCF96"/>
                  </a:solidFill>
                </a:rPr>
                <a:t> élevés sans mère avec du lait artificiel (n=10)</a:t>
              </a: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94" y="1347614"/>
            <a:ext cx="4212701" cy="2895851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5652120" y="2002829"/>
            <a:ext cx="360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Analyse de texture </a:t>
            </a:r>
            <a:r>
              <a:rPr lang="fr-FR" sz="1200" dirty="0" smtClean="0"/>
              <a:t>(</a:t>
            </a:r>
            <a:r>
              <a:rPr lang="fr-FR" sz="1200" dirty="0" err="1"/>
              <a:t>Szczypinski</a:t>
            </a:r>
            <a:r>
              <a:rPr lang="fr-FR" sz="1200" dirty="0"/>
              <a:t> et al., </a:t>
            </a:r>
            <a:r>
              <a:rPr lang="fr-FR" sz="1200" dirty="0" smtClean="0"/>
              <a:t>2009):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sz="1200" dirty="0" smtClean="0"/>
              <a:t>relations </a:t>
            </a:r>
            <a:r>
              <a:rPr lang="fr-FR" sz="1200" dirty="0"/>
              <a:t>d’un </a:t>
            </a:r>
            <a:r>
              <a:rPr lang="fr-FR" sz="1200" dirty="0" err="1"/>
              <a:t>voxel</a:t>
            </a:r>
            <a:r>
              <a:rPr lang="fr-FR" sz="1200" dirty="0"/>
              <a:t> avec ses plus proches </a:t>
            </a:r>
            <a:r>
              <a:rPr lang="fr-FR" sz="1200" dirty="0" smtClean="0"/>
              <a:t>voisins</a:t>
            </a:r>
            <a:endParaRPr lang="fr-FR" sz="1200" dirty="0"/>
          </a:p>
          <a:p>
            <a:r>
              <a:rPr lang="fr-FR" sz="1200" dirty="0" smtClean="0">
                <a:sym typeface="Wingdings" panose="05000000000000000000" pitchFamily="2" charset="2"/>
              </a:rPr>
              <a:t> r</a:t>
            </a:r>
            <a:r>
              <a:rPr lang="fr-FR" sz="1200" dirty="0" smtClean="0"/>
              <a:t>eprésentation </a:t>
            </a:r>
            <a:r>
              <a:rPr lang="fr-FR" sz="1200" dirty="0"/>
              <a:t>graphique de l’analyse statistique</a:t>
            </a:r>
          </a:p>
        </p:txBody>
      </p:sp>
    </p:spTree>
    <p:extLst>
      <p:ext uri="{BB962C8B-B14F-4D97-AF65-F5344CB8AC3E}">
        <p14:creationId xmlns:p14="http://schemas.microsoft.com/office/powerpoint/2010/main" val="19901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Résultat – différenciation hypophysaire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835644" y="4600664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>
                <a:solidFill>
                  <a:srgbClr val="000000"/>
                </a:solidFill>
              </a:rPr>
              <a:t>Rudy Delaplace M1</a:t>
            </a:r>
            <a:endParaRPr lang="fr-FR" sz="1000" i="1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2" y="1362727"/>
            <a:ext cx="3348448" cy="178508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t="13803" b="11515"/>
          <a:stretch/>
        </p:blipFill>
        <p:spPr>
          <a:xfrm>
            <a:off x="3367598" y="1362728"/>
            <a:ext cx="2848603" cy="218203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848" y="1551193"/>
            <a:ext cx="2784590" cy="199356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492852" y="3549044"/>
            <a:ext cx="9044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1 semaine</a:t>
            </a:r>
            <a:endParaRPr lang="en-GB" sz="1350" dirty="0"/>
          </a:p>
        </p:txBody>
      </p:sp>
      <p:sp>
        <p:nvSpPr>
          <p:cNvPr id="14" name="ZoneTexte 13"/>
          <p:cNvSpPr txBox="1"/>
          <p:nvPr/>
        </p:nvSpPr>
        <p:spPr>
          <a:xfrm>
            <a:off x="7435844" y="3549044"/>
            <a:ext cx="6479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1 mois</a:t>
            </a:r>
            <a:endParaRPr lang="en-GB" sz="1350" dirty="0"/>
          </a:p>
        </p:txBody>
      </p:sp>
      <p:grpSp>
        <p:nvGrpSpPr>
          <p:cNvPr id="10" name="Groupe 9"/>
          <p:cNvGrpSpPr/>
          <p:nvPr/>
        </p:nvGrpSpPr>
        <p:grpSpPr>
          <a:xfrm>
            <a:off x="4917763" y="1169038"/>
            <a:ext cx="2782148" cy="400110"/>
            <a:chOff x="5508104" y="3963424"/>
            <a:chExt cx="2782148" cy="400110"/>
          </a:xfrm>
          <a:solidFill>
            <a:schemeClr val="bg1"/>
          </a:solidFill>
        </p:grpSpPr>
        <p:sp>
          <p:nvSpPr>
            <p:cNvPr id="15" name="ZoneTexte 14"/>
            <p:cNvSpPr txBox="1"/>
            <p:nvPr/>
          </p:nvSpPr>
          <p:spPr>
            <a:xfrm>
              <a:off x="7074185" y="3963424"/>
              <a:ext cx="121606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FF1A1A"/>
                  </a:solidFill>
                </a:rPr>
                <a:t>Agx</a:t>
              </a:r>
              <a:r>
                <a:rPr lang="fr-FR" sz="1000" dirty="0">
                  <a:solidFill>
                    <a:srgbClr val="FF1A1A"/>
                  </a:solidFill>
                </a:rPr>
                <a:t> élevés avec leur mère (n=10)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508104" y="3963424"/>
              <a:ext cx="162073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6BCF96"/>
                  </a:solidFill>
                </a:rPr>
                <a:t>Agx</a:t>
              </a:r>
              <a:r>
                <a:rPr lang="fr-FR" sz="1000" dirty="0">
                  <a:solidFill>
                    <a:srgbClr val="6BCF96"/>
                  </a:solidFill>
                </a:rPr>
                <a:t> élevés sans mère avec du lait artificiel (n=10)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2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Résultat – différenciation hypophysaire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835644" y="4600664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>
                <a:solidFill>
                  <a:srgbClr val="000000"/>
                </a:solidFill>
              </a:rPr>
              <a:t>Rudy Delaplace M1</a:t>
            </a:r>
            <a:endParaRPr lang="fr-FR" sz="1000" i="1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2" y="1362727"/>
            <a:ext cx="3348448" cy="17850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312" y="1418806"/>
            <a:ext cx="3542773" cy="1717824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1858656" y="2355726"/>
            <a:ext cx="5436000" cy="200906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/>
              <a:t>1- L’analyse de texture est une méthode pertinente pour caractériser le développement et la maturation de l’hypophyse</a:t>
            </a:r>
          </a:p>
          <a:p>
            <a:endParaRPr lang="fr-FR" sz="1400" b="1" dirty="0"/>
          </a:p>
          <a:p>
            <a:r>
              <a:rPr lang="fr-FR" sz="1400" b="1" dirty="0"/>
              <a:t>2- La différenciation de la neuro- et de l’adénohypophyse est nette dès l’âge d’1 semaine ou d’1 mois chez les agneaux maternés</a:t>
            </a:r>
          </a:p>
          <a:p>
            <a:endParaRPr lang="fr-FR" sz="1400" b="1" dirty="0"/>
          </a:p>
          <a:p>
            <a:r>
              <a:rPr lang="fr-FR" sz="1400" b="1" dirty="0"/>
              <a:t>3- La différenciation de l’hypophyse est retardée chez les agneaux élevés sans mère avec un lait artificiel</a:t>
            </a:r>
            <a:r>
              <a:rPr lang="fr-FR" sz="1400" b="1" dirty="0" smtClean="0"/>
              <a:t>.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9551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73280" y="1520414"/>
            <a:ext cx="6608032" cy="340519"/>
          </a:xfrm>
          <a:prstGeom prst="roundRect">
            <a:avLst/>
          </a:prstGeom>
          <a:gradFill flip="none" rotWithShape="1">
            <a:gsLst>
              <a:gs pos="0">
                <a:srgbClr val="00B9AB">
                  <a:tint val="66000"/>
                  <a:satMod val="160000"/>
                </a:srgbClr>
              </a:gs>
              <a:gs pos="50000">
                <a:srgbClr val="00B9AB">
                  <a:tint val="44500"/>
                  <a:satMod val="160000"/>
                </a:srgbClr>
              </a:gs>
              <a:gs pos="100000">
                <a:srgbClr val="00B9AB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 anchor="ctr" anchorCtr="1">
            <a:spAutoFit/>
          </a:bodyPr>
          <a:lstStyle/>
          <a:p>
            <a:pPr>
              <a:buClr>
                <a:srgbClr val="C5DD01"/>
              </a:buClr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Développement			         		Maturation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292080" y="1978918"/>
            <a:ext cx="338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L’expérience précoce </a:t>
            </a:r>
            <a:r>
              <a:rPr lang="fr-FR" sz="1200" dirty="0" smtClean="0"/>
              <a:t>modifie le niveau de maturation </a:t>
            </a:r>
            <a:r>
              <a:rPr lang="fr-FR" sz="1200" dirty="0"/>
              <a:t>de certaines </a:t>
            </a:r>
            <a:r>
              <a:rPr lang="fr-FR" sz="1200" dirty="0" smtClean="0"/>
              <a:t>structures cérébrales comme le chiasma optique (substance blanche).</a:t>
            </a:r>
            <a:endParaRPr lang="fr-FR" sz="1200" dirty="0"/>
          </a:p>
          <a:p>
            <a:endParaRPr lang="fr-FR" sz="1200" dirty="0"/>
          </a:p>
          <a:p>
            <a:r>
              <a:rPr lang="fr-FR" sz="1200" dirty="0" smtClean="0"/>
              <a:t>L’allaitement artificiel sans mère est associé à un retard de maturation et de différenciation de l’hypophyse.</a:t>
            </a: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98880" y="1978918"/>
            <a:ext cx="3382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L’allaitement artificiel </a:t>
            </a:r>
            <a:r>
              <a:rPr lang="fr-FR" sz="1200" dirty="0"/>
              <a:t>n’a pas d’impact généralisé sur la croissance de toutes les régions cérébrales.</a:t>
            </a:r>
          </a:p>
          <a:p>
            <a:endParaRPr lang="fr-FR" sz="1200" dirty="0"/>
          </a:p>
          <a:p>
            <a:r>
              <a:rPr lang="fr-FR" sz="1200" dirty="0"/>
              <a:t>Le noyau caudé présente un volume plus petit chez les agneaux allaités artificiellement sans mère.</a:t>
            </a:r>
          </a:p>
        </p:txBody>
      </p:sp>
    </p:spTree>
    <p:extLst>
      <p:ext uri="{BB962C8B-B14F-4D97-AF65-F5344CB8AC3E}">
        <p14:creationId xmlns:p14="http://schemas.microsoft.com/office/powerpoint/2010/main" val="6811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Perspectives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cteur en angle 19"/>
          <p:cNvCxnSpPr>
            <a:stCxn id="22" idx="4"/>
            <a:endCxn id="28" idx="1"/>
          </p:cNvCxnSpPr>
          <p:nvPr/>
        </p:nvCxnSpPr>
        <p:spPr>
          <a:xfrm rot="16200000" flipH="1">
            <a:off x="5552986" y="2705354"/>
            <a:ext cx="1195918" cy="637611"/>
          </a:xfrm>
          <a:prstGeom prst="bentConnector2">
            <a:avLst/>
          </a:prstGeom>
          <a:ln w="28575">
            <a:solidFill>
              <a:srgbClr val="571E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751" y="2298605"/>
            <a:ext cx="2601253" cy="26470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04" y="1332491"/>
            <a:ext cx="1086402" cy="730693"/>
          </a:xfrm>
          <a:prstGeom prst="rect">
            <a:avLst/>
          </a:prstGeom>
          <a:ln w="28575">
            <a:solidFill>
              <a:srgbClr val="6BCF96"/>
            </a:solidFill>
          </a:ln>
        </p:spPr>
      </p:pic>
      <p:sp>
        <p:nvSpPr>
          <p:cNvPr id="23" name="ZoneTexte 22"/>
          <p:cNvSpPr txBox="1"/>
          <p:nvPr/>
        </p:nvSpPr>
        <p:spPr>
          <a:xfrm>
            <a:off x="5442100" y="2511477"/>
            <a:ext cx="20313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Spécificité de l’hypophyse?</a:t>
            </a:r>
          </a:p>
          <a:p>
            <a:pPr algn="ctr"/>
            <a:r>
              <a:rPr lang="fr-FR" sz="1200" i="1" dirty="0" smtClean="0"/>
              <a:t>Autre glande neuroendocrine = la pinéale</a:t>
            </a:r>
            <a:endParaRPr lang="en-GB" sz="1200" i="1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7547" y="1157837"/>
            <a:ext cx="1002862" cy="1080000"/>
          </a:xfrm>
          <a:prstGeom prst="rect">
            <a:avLst/>
          </a:prstGeom>
          <a:noFill/>
          <a:ln w="28575">
            <a:solidFill>
              <a:srgbClr val="FB3A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Ellipse 21"/>
          <p:cNvSpPr/>
          <p:nvPr/>
        </p:nvSpPr>
        <p:spPr>
          <a:xfrm>
            <a:off x="4932040" y="1903710"/>
            <a:ext cx="1800200" cy="522491"/>
          </a:xfrm>
          <a:prstGeom prst="ellipse">
            <a:avLst/>
          </a:prstGeom>
          <a:noFill/>
          <a:ln>
            <a:solidFill>
              <a:srgbClr val="571E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027" y="1284315"/>
            <a:ext cx="478543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Perspectives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cteur en angle 19"/>
          <p:cNvCxnSpPr>
            <a:stCxn id="15" idx="4"/>
            <a:endCxn id="28" idx="1"/>
          </p:cNvCxnSpPr>
          <p:nvPr/>
        </p:nvCxnSpPr>
        <p:spPr>
          <a:xfrm rot="16200000" flipH="1">
            <a:off x="5562970" y="2715338"/>
            <a:ext cx="1175950" cy="637611"/>
          </a:xfrm>
          <a:prstGeom prst="bentConnector2">
            <a:avLst/>
          </a:prstGeom>
          <a:ln w="28575">
            <a:solidFill>
              <a:srgbClr val="571E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751" y="2298605"/>
            <a:ext cx="2601253" cy="26470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04" y="1332491"/>
            <a:ext cx="1086402" cy="730693"/>
          </a:xfrm>
          <a:prstGeom prst="rect">
            <a:avLst/>
          </a:prstGeom>
          <a:ln w="28575">
            <a:solidFill>
              <a:srgbClr val="6BCF96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30" y="2528167"/>
            <a:ext cx="1609318" cy="1227621"/>
          </a:xfrm>
          <a:prstGeom prst="rect">
            <a:avLst/>
          </a:prstGeom>
        </p:spPr>
      </p:pic>
      <p:cxnSp>
        <p:nvCxnSpPr>
          <p:cNvPr id="14" name="Connecteur en angle 13"/>
          <p:cNvCxnSpPr>
            <a:stCxn id="16" idx="3"/>
            <a:endCxn id="19" idx="3"/>
          </p:cNvCxnSpPr>
          <p:nvPr/>
        </p:nvCxnSpPr>
        <p:spPr>
          <a:xfrm rot="5400000">
            <a:off x="3381488" y="1517465"/>
            <a:ext cx="981966" cy="2646404"/>
          </a:xfrm>
          <a:prstGeom prst="bentConnector2">
            <a:avLst/>
          </a:prstGeom>
          <a:ln w="28575">
            <a:solidFill>
              <a:srgbClr val="571E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938375" y="3002690"/>
            <a:ext cx="22972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Signification biologique des paramètres d’analyse de texture?!</a:t>
            </a:r>
            <a:endParaRPr lang="en-GB" sz="1200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442100" y="2511477"/>
            <a:ext cx="20313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Spécificité de l’hypophyse?</a:t>
            </a:r>
          </a:p>
          <a:p>
            <a:pPr algn="ctr"/>
            <a:r>
              <a:rPr lang="fr-FR" sz="1200" i="1" dirty="0" smtClean="0"/>
              <a:t>Autre glande neuroendocrine = la pinéale</a:t>
            </a:r>
            <a:endParaRPr lang="en-GB" sz="1200" i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3783" y="2523805"/>
            <a:ext cx="795486" cy="1615689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7547" y="1157837"/>
            <a:ext cx="1002862" cy="1080000"/>
          </a:xfrm>
          <a:prstGeom prst="rect">
            <a:avLst/>
          </a:prstGeom>
          <a:noFill/>
          <a:ln w="28575">
            <a:solidFill>
              <a:srgbClr val="FB3A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llipse 15"/>
          <p:cNvSpPr/>
          <p:nvPr/>
        </p:nvSpPr>
        <p:spPr>
          <a:xfrm>
            <a:off x="4932040" y="1903710"/>
            <a:ext cx="1800200" cy="522491"/>
          </a:xfrm>
          <a:prstGeom prst="ellipse">
            <a:avLst/>
          </a:prstGeom>
          <a:noFill/>
          <a:ln>
            <a:solidFill>
              <a:srgbClr val="571E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7027" y="1284315"/>
            <a:ext cx="478543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Perspectives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cteur en angle 19"/>
          <p:cNvCxnSpPr>
            <a:stCxn id="15" idx="4"/>
            <a:endCxn id="28" idx="1"/>
          </p:cNvCxnSpPr>
          <p:nvPr/>
        </p:nvCxnSpPr>
        <p:spPr>
          <a:xfrm rot="16200000" flipH="1">
            <a:off x="5562970" y="2715338"/>
            <a:ext cx="1175950" cy="637611"/>
          </a:xfrm>
          <a:prstGeom prst="bentConnector2">
            <a:avLst/>
          </a:prstGeom>
          <a:ln w="28575">
            <a:solidFill>
              <a:srgbClr val="571E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751" y="2298605"/>
            <a:ext cx="2601253" cy="26470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04" y="1332491"/>
            <a:ext cx="1086402" cy="730693"/>
          </a:xfrm>
          <a:prstGeom prst="rect">
            <a:avLst/>
          </a:prstGeom>
          <a:ln w="28575">
            <a:solidFill>
              <a:srgbClr val="6BCF96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30" y="2528167"/>
            <a:ext cx="1609318" cy="1227621"/>
          </a:xfrm>
          <a:prstGeom prst="rect">
            <a:avLst/>
          </a:prstGeom>
        </p:spPr>
      </p:pic>
      <p:cxnSp>
        <p:nvCxnSpPr>
          <p:cNvPr id="14" name="Connecteur en angle 13"/>
          <p:cNvCxnSpPr>
            <a:stCxn id="25" idx="3"/>
            <a:endCxn id="19" idx="3"/>
          </p:cNvCxnSpPr>
          <p:nvPr/>
        </p:nvCxnSpPr>
        <p:spPr>
          <a:xfrm rot="5400000">
            <a:off x="3381488" y="1517465"/>
            <a:ext cx="981966" cy="2646404"/>
          </a:xfrm>
          <a:prstGeom prst="bentConnector2">
            <a:avLst/>
          </a:prstGeom>
          <a:ln w="28575">
            <a:solidFill>
              <a:srgbClr val="571E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938375" y="3002690"/>
            <a:ext cx="22972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Signification biologique des paramètres d’analyse de texture?!</a:t>
            </a:r>
            <a:endParaRPr lang="en-GB" sz="1200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442100" y="2511477"/>
            <a:ext cx="20313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Spécificité de l’hypophyse?</a:t>
            </a:r>
          </a:p>
          <a:p>
            <a:pPr algn="ctr"/>
            <a:r>
              <a:rPr lang="fr-FR" sz="1200" i="1" dirty="0" smtClean="0"/>
              <a:t>Autre glande </a:t>
            </a:r>
            <a:r>
              <a:rPr lang="fr-FR" sz="1200" i="1" dirty="0" err="1" smtClean="0"/>
              <a:t>neuroandocrine</a:t>
            </a:r>
            <a:r>
              <a:rPr lang="fr-FR" sz="1200" i="1" dirty="0" smtClean="0"/>
              <a:t> = la pinéale</a:t>
            </a:r>
            <a:endParaRPr lang="en-GB" sz="12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536374" y="3622118"/>
            <a:ext cx="32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571E36"/>
                </a:solidFill>
                <a:latin typeface="Arial" pitchFamily="34" charset="0"/>
                <a:cs typeface="Arial" pitchFamily="34" charset="0"/>
              </a:rPr>
              <a:t>CIP 2018 - </a:t>
            </a:r>
            <a:r>
              <a:rPr lang="fr-FR" sz="1200" b="1" dirty="0" err="1" smtClean="0">
                <a:solidFill>
                  <a:srgbClr val="571E36"/>
                </a:solidFill>
                <a:latin typeface="Arial" pitchFamily="34" charset="0"/>
                <a:cs typeface="Arial" pitchFamily="34" charset="0"/>
              </a:rPr>
              <a:t>PhénoMatHyp</a:t>
            </a:r>
            <a:r>
              <a:rPr lang="fr-FR" sz="1200" b="1" dirty="0" smtClean="0">
                <a:solidFill>
                  <a:srgbClr val="571E36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1200" b="1" dirty="0" err="1" smtClean="0">
                <a:solidFill>
                  <a:srgbClr val="571E36"/>
                </a:solidFill>
                <a:latin typeface="Arial" pitchFamily="34" charset="0"/>
                <a:cs typeface="Arial" pitchFamily="34" charset="0"/>
              </a:rPr>
              <a:t>Phénotypage</a:t>
            </a:r>
            <a:r>
              <a:rPr lang="fr-FR" sz="1200" b="1" dirty="0" smtClean="0">
                <a:solidFill>
                  <a:srgbClr val="571E36"/>
                </a:solidFill>
                <a:latin typeface="Arial" pitchFamily="34" charset="0"/>
                <a:cs typeface="Arial" pitchFamily="34" charset="0"/>
              </a:rPr>
              <a:t> de la maturation hypophysaire : impact de l’allaitement artificiel</a:t>
            </a:r>
            <a:endParaRPr lang="fr-FR" sz="1200" b="1" dirty="0">
              <a:solidFill>
                <a:srgbClr val="571E3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3783" y="2523805"/>
            <a:ext cx="795486" cy="1615689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7547" y="1157837"/>
            <a:ext cx="1002862" cy="1080000"/>
          </a:xfrm>
          <a:prstGeom prst="rect">
            <a:avLst/>
          </a:prstGeom>
          <a:noFill/>
          <a:ln w="28575">
            <a:solidFill>
              <a:srgbClr val="FB3A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Ellipse 24"/>
          <p:cNvSpPr/>
          <p:nvPr/>
        </p:nvSpPr>
        <p:spPr>
          <a:xfrm>
            <a:off x="4932040" y="1903710"/>
            <a:ext cx="1800200" cy="522491"/>
          </a:xfrm>
          <a:prstGeom prst="ellipse">
            <a:avLst/>
          </a:prstGeom>
          <a:noFill/>
          <a:ln>
            <a:solidFill>
              <a:srgbClr val="571E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7027" y="1284315"/>
            <a:ext cx="478543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Perspectives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7547" y="1157837"/>
            <a:ext cx="1002862" cy="1080000"/>
          </a:xfrm>
          <a:prstGeom prst="rect">
            <a:avLst/>
          </a:prstGeom>
          <a:noFill/>
          <a:ln w="28575">
            <a:solidFill>
              <a:srgbClr val="FB3A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llipse 15"/>
          <p:cNvSpPr/>
          <p:nvPr/>
        </p:nvSpPr>
        <p:spPr>
          <a:xfrm>
            <a:off x="2290053" y="1797080"/>
            <a:ext cx="1800200" cy="522491"/>
          </a:xfrm>
          <a:prstGeom prst="ellipse">
            <a:avLst/>
          </a:prstGeom>
          <a:noFill/>
          <a:ln>
            <a:solidFill>
              <a:srgbClr val="571E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Connecteur en angle 21"/>
          <p:cNvCxnSpPr>
            <a:stCxn id="16" idx="4"/>
            <a:endCxn id="6" idx="3"/>
          </p:cNvCxnSpPr>
          <p:nvPr/>
        </p:nvCxnSpPr>
        <p:spPr>
          <a:xfrm rot="5400000">
            <a:off x="1918501" y="2151183"/>
            <a:ext cx="1103264" cy="1440041"/>
          </a:xfrm>
          <a:prstGeom prst="bentConnector2">
            <a:avLst/>
          </a:prstGeom>
          <a:ln w="28575">
            <a:solidFill>
              <a:srgbClr val="571E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4" y="2727831"/>
            <a:ext cx="1390008" cy="1390008"/>
          </a:xfrm>
          <a:prstGeom prst="rect">
            <a:avLst/>
          </a:prstGeom>
        </p:spPr>
      </p:pic>
      <p:cxnSp>
        <p:nvCxnSpPr>
          <p:cNvPr id="25" name="Connecteur en angle 24"/>
          <p:cNvCxnSpPr>
            <a:stCxn id="15" idx="3"/>
            <a:endCxn id="6" idx="3"/>
          </p:cNvCxnSpPr>
          <p:nvPr/>
        </p:nvCxnSpPr>
        <p:spPr>
          <a:xfrm rot="5400000">
            <a:off x="2715822" y="942983"/>
            <a:ext cx="1514143" cy="3445561"/>
          </a:xfrm>
          <a:prstGeom prst="bentConnector2">
            <a:avLst/>
          </a:prstGeom>
          <a:ln w="28575">
            <a:solidFill>
              <a:srgbClr val="571E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929363" y="2953358"/>
            <a:ext cx="252710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Importance de la composition du lait?</a:t>
            </a:r>
            <a:endParaRPr lang="en-GB" sz="1200" i="1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027" y="1284315"/>
            <a:ext cx="4785437" cy="1116000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932040" y="1462718"/>
            <a:ext cx="1800200" cy="522491"/>
          </a:xfrm>
          <a:prstGeom prst="ellipse">
            <a:avLst/>
          </a:prstGeom>
          <a:noFill/>
          <a:ln>
            <a:solidFill>
              <a:srgbClr val="571E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04" y="1332491"/>
            <a:ext cx="1086402" cy="730693"/>
          </a:xfrm>
          <a:prstGeom prst="rect">
            <a:avLst/>
          </a:prstGeom>
          <a:ln w="28575">
            <a:solidFill>
              <a:srgbClr val="6BCF96"/>
            </a:solidFill>
          </a:ln>
        </p:spPr>
      </p:pic>
    </p:spTree>
    <p:extLst>
      <p:ext uri="{BB962C8B-B14F-4D97-AF65-F5344CB8AC3E}">
        <p14:creationId xmlns:p14="http://schemas.microsoft.com/office/powerpoint/2010/main" val="38413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27" y="1284315"/>
            <a:ext cx="4785437" cy="1116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Perspectives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932040" y="1462718"/>
            <a:ext cx="1800200" cy="522491"/>
          </a:xfrm>
          <a:prstGeom prst="ellipse">
            <a:avLst/>
          </a:prstGeom>
          <a:noFill/>
          <a:ln>
            <a:solidFill>
              <a:srgbClr val="571E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04" y="1332491"/>
            <a:ext cx="1086402" cy="730693"/>
          </a:xfrm>
          <a:prstGeom prst="rect">
            <a:avLst/>
          </a:prstGeom>
          <a:ln w="28575">
            <a:solidFill>
              <a:srgbClr val="6BCF96"/>
            </a:solidFill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7547" y="1157837"/>
            <a:ext cx="1002862" cy="1080000"/>
          </a:xfrm>
          <a:prstGeom prst="rect">
            <a:avLst/>
          </a:prstGeom>
          <a:noFill/>
          <a:ln w="28575">
            <a:solidFill>
              <a:srgbClr val="FB3A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llipse 15"/>
          <p:cNvSpPr/>
          <p:nvPr/>
        </p:nvSpPr>
        <p:spPr>
          <a:xfrm>
            <a:off x="2290053" y="1791107"/>
            <a:ext cx="1800200" cy="522491"/>
          </a:xfrm>
          <a:prstGeom prst="ellipse">
            <a:avLst/>
          </a:prstGeom>
          <a:noFill/>
          <a:ln>
            <a:solidFill>
              <a:srgbClr val="571E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Connecteur en angle 21"/>
          <p:cNvCxnSpPr>
            <a:stCxn id="16" idx="4"/>
            <a:endCxn id="6" idx="3"/>
          </p:cNvCxnSpPr>
          <p:nvPr/>
        </p:nvCxnSpPr>
        <p:spPr>
          <a:xfrm rot="5400000">
            <a:off x="1915515" y="2148196"/>
            <a:ext cx="1109237" cy="1440041"/>
          </a:xfrm>
          <a:prstGeom prst="bentConnector2">
            <a:avLst/>
          </a:prstGeom>
          <a:ln w="28575">
            <a:solidFill>
              <a:srgbClr val="571E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04" y="2727831"/>
            <a:ext cx="1390008" cy="1390008"/>
          </a:xfrm>
          <a:prstGeom prst="rect">
            <a:avLst/>
          </a:prstGeom>
        </p:spPr>
      </p:pic>
      <p:cxnSp>
        <p:nvCxnSpPr>
          <p:cNvPr id="25" name="Connecteur en angle 24"/>
          <p:cNvCxnSpPr>
            <a:stCxn id="15" idx="3"/>
            <a:endCxn id="6" idx="3"/>
          </p:cNvCxnSpPr>
          <p:nvPr/>
        </p:nvCxnSpPr>
        <p:spPr>
          <a:xfrm rot="5400000">
            <a:off x="2715822" y="942983"/>
            <a:ext cx="1514143" cy="3445561"/>
          </a:xfrm>
          <a:prstGeom prst="bentConnector2">
            <a:avLst/>
          </a:prstGeom>
          <a:ln w="28575">
            <a:solidFill>
              <a:srgbClr val="571E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929363" y="2953358"/>
            <a:ext cx="252710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Importance de la composition du lait?</a:t>
            </a:r>
            <a:endParaRPr lang="en-GB" sz="1200" i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2208344" y="3524845"/>
            <a:ext cx="3763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rgbClr val="571E36"/>
                </a:solidFill>
                <a:latin typeface="Arial" pitchFamily="34" charset="0"/>
                <a:cs typeface="Arial" pitchFamily="34" charset="0"/>
              </a:rPr>
              <a:t>CIPhase-AlimH</a:t>
            </a:r>
            <a:r>
              <a:rPr lang="fr-FR" sz="1200" b="1" dirty="0" smtClean="0">
                <a:solidFill>
                  <a:srgbClr val="571E36"/>
                </a:solidFill>
                <a:latin typeface="Arial" pitchFamily="34" charset="0"/>
                <a:cs typeface="Arial" pitchFamily="34" charset="0"/>
              </a:rPr>
              <a:t> 2017 - </a:t>
            </a:r>
            <a:r>
              <a:rPr lang="fr-FR" sz="1200" b="1" dirty="0" err="1" smtClean="0">
                <a:solidFill>
                  <a:srgbClr val="571E36"/>
                </a:solidFill>
                <a:latin typeface="Arial" pitchFamily="34" charset="0"/>
                <a:cs typeface="Arial" pitchFamily="34" charset="0"/>
              </a:rPr>
              <a:t>Prébiostress</a:t>
            </a:r>
            <a:r>
              <a:rPr lang="fr-FR" sz="1200" b="1" dirty="0" smtClean="0">
                <a:solidFill>
                  <a:srgbClr val="571E36"/>
                </a:solidFill>
                <a:latin typeface="Arial" pitchFamily="34" charset="0"/>
                <a:cs typeface="Arial" pitchFamily="34" charset="0"/>
              </a:rPr>
              <a:t> : Désordres </a:t>
            </a:r>
            <a:r>
              <a:rPr lang="fr-FR" sz="1200" b="1" dirty="0">
                <a:solidFill>
                  <a:srgbClr val="571E36"/>
                </a:solidFill>
                <a:latin typeface="Arial" pitchFamily="34" charset="0"/>
                <a:cs typeface="Arial" pitchFamily="34" charset="0"/>
              </a:rPr>
              <a:t>intestinaux et neurobiologiques  associés au stress néonatal : impact d’une nutrition par des </a:t>
            </a:r>
            <a:r>
              <a:rPr lang="fr-FR" sz="1200" b="1" dirty="0" err="1">
                <a:solidFill>
                  <a:srgbClr val="571E36"/>
                </a:solidFill>
                <a:latin typeface="Arial" pitchFamily="34" charset="0"/>
                <a:cs typeface="Arial" pitchFamily="34" charset="0"/>
              </a:rPr>
              <a:t>prébiotiques</a:t>
            </a:r>
            <a:r>
              <a:rPr lang="fr-FR" sz="1200" b="1" dirty="0">
                <a:solidFill>
                  <a:srgbClr val="571E36"/>
                </a:solidFill>
                <a:latin typeface="Arial" pitchFamily="34" charset="0"/>
                <a:cs typeface="Arial" pitchFamily="34" charset="0"/>
              </a:rPr>
              <a:t> oligosaccharides du lait.</a:t>
            </a:r>
          </a:p>
        </p:txBody>
      </p:sp>
    </p:spTree>
    <p:extLst>
      <p:ext uri="{BB962C8B-B14F-4D97-AF65-F5344CB8AC3E}">
        <p14:creationId xmlns:p14="http://schemas.microsoft.com/office/powerpoint/2010/main" val="5370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-42247" y="2942469"/>
            <a:ext cx="16329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i="1" dirty="0">
                <a:solidFill>
                  <a:srgbClr val="6BCF96"/>
                </a:solidFill>
              </a:rPr>
              <a:t>Agneaux élevés sans mère avec un lait artificiel</a:t>
            </a:r>
          </a:p>
        </p:txBody>
      </p:sp>
      <p:grpSp>
        <p:nvGrpSpPr>
          <p:cNvPr id="76" name="Groupe 75"/>
          <p:cNvGrpSpPr/>
          <p:nvPr/>
        </p:nvGrpSpPr>
        <p:grpSpPr>
          <a:xfrm>
            <a:off x="1200954" y="2351989"/>
            <a:ext cx="810090" cy="702000"/>
            <a:chOff x="429201" y="3380992"/>
            <a:chExt cx="1080120" cy="936000"/>
          </a:xfrm>
        </p:grpSpPr>
        <p:cxnSp>
          <p:nvCxnSpPr>
            <p:cNvPr id="74" name="Connecteur droit avec flèche 73"/>
            <p:cNvCxnSpPr/>
            <p:nvPr/>
          </p:nvCxnSpPr>
          <p:spPr>
            <a:xfrm rot="5400000">
              <a:off x="501261" y="3848992"/>
              <a:ext cx="93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429201" y="3725343"/>
              <a:ext cx="1080120" cy="307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Naissance</a:t>
              </a: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-24975" y="2079270"/>
            <a:ext cx="15190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i="1" dirty="0">
                <a:solidFill>
                  <a:srgbClr val="FB3A3A"/>
                </a:solidFill>
              </a:rPr>
              <a:t>Agneaux élevés avec leur mère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772262" y="3507701"/>
            <a:ext cx="1507506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Pas de lien spécifique avec les autres agneaux</a:t>
            </a:r>
          </a:p>
          <a:p>
            <a:pPr algn="ctr"/>
            <a:r>
              <a:rPr lang="fr-FR" sz="750" i="1" dirty="0"/>
              <a:t>(Gaudin et al., Nowak et al 2015)</a:t>
            </a:r>
          </a:p>
        </p:txBody>
      </p:sp>
      <p:grpSp>
        <p:nvGrpSpPr>
          <p:cNvPr id="66" name="Groupe 65"/>
          <p:cNvGrpSpPr/>
          <p:nvPr/>
        </p:nvGrpSpPr>
        <p:grpSpPr>
          <a:xfrm>
            <a:off x="1590810" y="2224651"/>
            <a:ext cx="6797613" cy="432000"/>
            <a:chOff x="54000" y="4821136"/>
            <a:chExt cx="7560000" cy="576000"/>
          </a:xfrm>
        </p:grpSpPr>
        <p:sp>
          <p:nvSpPr>
            <p:cNvPr id="67" name="Flèche droite 66"/>
            <p:cNvSpPr/>
            <p:nvPr/>
          </p:nvSpPr>
          <p:spPr>
            <a:xfrm>
              <a:off x="54000" y="4821136"/>
              <a:ext cx="7560000" cy="5760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B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1823058" y="4955248"/>
              <a:ext cx="2988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i="1" dirty="0"/>
                <a:t>Interactions </a:t>
              </a:r>
              <a:r>
                <a:rPr lang="en-GB" sz="900" b="1" i="1" dirty="0" err="1"/>
                <a:t>mère-jeune</a:t>
              </a:r>
              <a:endParaRPr lang="en-GB" sz="900" b="1" i="1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342753" y="4955248"/>
              <a:ext cx="89810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i="1" dirty="0"/>
                <a:t>Colostrum</a:t>
              </a: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4491372" y="4955248"/>
              <a:ext cx="2412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i="1" dirty="0"/>
                <a:t>Interactions entre jeunes</a:t>
              </a:r>
              <a:endParaRPr lang="en-GB" sz="900" b="1" i="1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602234" y="3496160"/>
            <a:ext cx="3541766" cy="507831"/>
            <a:chOff x="4450106" y="3772393"/>
            <a:chExt cx="3541766" cy="507831"/>
          </a:xfrm>
        </p:grpSpPr>
        <p:sp>
          <p:nvSpPr>
            <p:cNvPr id="45" name="Text Box 108"/>
            <p:cNvSpPr txBox="1">
              <a:spLocks noChangeArrowheads="1"/>
            </p:cNvSpPr>
            <p:nvPr/>
          </p:nvSpPr>
          <p:spPr bwMode="auto">
            <a:xfrm>
              <a:off x="6885092" y="3807017"/>
              <a:ext cx="1106780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sz="750" i="1" dirty="0" err="1">
                  <a:cs typeface="Arial" pitchFamily="34" charset="0"/>
                </a:rPr>
                <a:t>Napolitano</a:t>
              </a:r>
              <a:r>
                <a:rPr lang="fr-FR" sz="750" i="1" dirty="0">
                  <a:cs typeface="Arial" pitchFamily="34" charset="0"/>
                </a:rPr>
                <a:t> et al 2008; Latham &amp; </a:t>
              </a:r>
              <a:r>
                <a:rPr lang="fr-FR" sz="750" i="1" dirty="0" err="1">
                  <a:cs typeface="Arial" pitchFamily="34" charset="0"/>
                </a:rPr>
                <a:t>Mason</a:t>
              </a:r>
              <a:r>
                <a:rPr lang="fr-FR" sz="750" i="1" dirty="0">
                  <a:cs typeface="Arial" pitchFamily="34" charset="0"/>
                </a:rPr>
                <a:t> 2008; Gaudin et al 2013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4450106" y="3772393"/>
              <a:ext cx="242406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/>
                <a:t>Répertoire comportemental modifié</a:t>
              </a:r>
            </a:p>
            <a:p>
              <a:r>
                <a:rPr lang="fr-FR" sz="900" dirty="0"/>
                <a:t>Santé affectée</a:t>
              </a:r>
            </a:p>
            <a:p>
              <a:r>
                <a:rPr lang="fr-FR" sz="900" dirty="0"/>
                <a:t>Perturbations des axes endocriniens (OT, </a:t>
              </a:r>
              <a:r>
                <a:rPr lang="fr-FR" sz="900" dirty="0" err="1"/>
                <a:t>Cort</a:t>
              </a:r>
              <a:r>
                <a:rPr lang="fr-FR" sz="900" dirty="0"/>
                <a:t>)</a:t>
              </a:r>
            </a:p>
          </p:txBody>
        </p:sp>
        <p:sp>
          <p:nvSpPr>
            <p:cNvPr id="47" name="Accolade fermante 46"/>
            <p:cNvSpPr/>
            <p:nvPr/>
          </p:nvSpPr>
          <p:spPr>
            <a:xfrm>
              <a:off x="6765814" y="3783308"/>
              <a:ext cx="119277" cy="486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3342635" y="4079575"/>
            <a:ext cx="1937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Taux de mortalité </a:t>
            </a:r>
            <a:r>
              <a:rPr lang="fr-FR" sz="1200" dirty="0" smtClean="0"/>
              <a:t>important</a:t>
            </a:r>
            <a:endParaRPr lang="fr-FR" sz="12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590725" y="2787774"/>
            <a:ext cx="7060314" cy="432000"/>
            <a:chOff x="438597" y="3031015"/>
            <a:chExt cx="7060314" cy="432000"/>
          </a:xfrm>
        </p:grpSpPr>
        <p:grpSp>
          <p:nvGrpSpPr>
            <p:cNvPr id="8" name="Groupe 7"/>
            <p:cNvGrpSpPr/>
            <p:nvPr/>
          </p:nvGrpSpPr>
          <p:grpSpPr>
            <a:xfrm>
              <a:off x="438597" y="3031015"/>
              <a:ext cx="6797697" cy="432000"/>
              <a:chOff x="-71512" y="4183376"/>
              <a:chExt cx="7560000" cy="576000"/>
            </a:xfrm>
          </p:grpSpPr>
          <p:sp>
            <p:nvSpPr>
              <p:cNvPr id="35" name="Flèche droite 34"/>
              <p:cNvSpPr/>
              <p:nvPr/>
            </p:nvSpPr>
            <p:spPr>
              <a:xfrm>
                <a:off x="-71512" y="4183376"/>
                <a:ext cx="7560000" cy="576000"/>
              </a:xfrm>
              <a:prstGeom prst="right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6BCF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297415" y="4317488"/>
                <a:ext cx="74911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b="1" i="1" dirty="0"/>
                  <a:t>Colostrum</a:t>
                </a:r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45975" y="4291376"/>
                <a:ext cx="252000" cy="360000"/>
                <a:chOff x="1444526" y="4742147"/>
                <a:chExt cx="252000" cy="360000"/>
              </a:xfrm>
            </p:grpSpPr>
            <p:cxnSp>
              <p:nvCxnSpPr>
                <p:cNvPr id="24" name="Connecteur droit 23"/>
                <p:cNvCxnSpPr/>
                <p:nvPr/>
              </p:nvCxnSpPr>
              <p:spPr>
                <a:xfrm flipH="1">
                  <a:off x="1444526" y="4742147"/>
                  <a:ext cx="252000" cy="360000"/>
                </a:xfrm>
                <a:prstGeom prst="line">
                  <a:avLst/>
                </a:prstGeom>
                <a:ln w="19050">
                  <a:solidFill>
                    <a:srgbClr val="6BCF96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/>
                <p:cNvCxnSpPr/>
                <p:nvPr/>
              </p:nvCxnSpPr>
              <p:spPr>
                <a:xfrm>
                  <a:off x="1444526" y="4742147"/>
                  <a:ext cx="252000" cy="360000"/>
                </a:xfrm>
                <a:prstGeom prst="line">
                  <a:avLst/>
                </a:prstGeom>
                <a:ln w="19050">
                  <a:solidFill>
                    <a:srgbClr val="6BCF96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e 26"/>
              <p:cNvGrpSpPr/>
              <p:nvPr/>
            </p:nvGrpSpPr>
            <p:grpSpPr>
              <a:xfrm>
                <a:off x="3118086" y="4291376"/>
                <a:ext cx="252001" cy="360000"/>
                <a:chOff x="2086632" y="4742147"/>
                <a:chExt cx="252001" cy="360000"/>
              </a:xfrm>
            </p:grpSpPr>
            <p:cxnSp>
              <p:nvCxnSpPr>
                <p:cNvPr id="28" name="Connecteur droit 27"/>
                <p:cNvCxnSpPr/>
                <p:nvPr/>
              </p:nvCxnSpPr>
              <p:spPr>
                <a:xfrm flipH="1">
                  <a:off x="2086632" y="4742147"/>
                  <a:ext cx="252000" cy="360000"/>
                </a:xfrm>
                <a:prstGeom prst="line">
                  <a:avLst/>
                </a:prstGeom>
                <a:ln w="19050">
                  <a:solidFill>
                    <a:srgbClr val="6BCF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>
                  <a:off x="2086633" y="4742147"/>
                  <a:ext cx="252000" cy="360000"/>
                </a:xfrm>
                <a:prstGeom prst="line">
                  <a:avLst/>
                </a:prstGeom>
                <a:ln w="19050">
                  <a:solidFill>
                    <a:srgbClr val="6BCF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6" name="ZoneTexte 55"/>
            <p:cNvSpPr txBox="1"/>
            <p:nvPr/>
          </p:nvSpPr>
          <p:spPr>
            <a:xfrm>
              <a:off x="2299372" y="3131599"/>
              <a:ext cx="224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i="1" dirty="0"/>
                <a:t>Interactions </a:t>
              </a:r>
              <a:r>
                <a:rPr lang="en-GB" sz="900" b="1" i="1" dirty="0" err="1"/>
                <a:t>mère-jeune</a:t>
              </a:r>
              <a:endParaRPr lang="en-GB" sz="900" b="1" i="1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886870" y="3131599"/>
              <a:ext cx="26120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i="1" dirty="0"/>
                <a:t>Interactions entre </a:t>
              </a:r>
              <a:r>
                <a:rPr lang="en-GB" sz="900" b="1" i="1" dirty="0" err="1"/>
                <a:t>jeunes</a:t>
              </a:r>
              <a:endParaRPr lang="en-GB" sz="900" i="1" dirty="0"/>
            </a:p>
          </p:txBody>
        </p:sp>
      </p:grp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5082" y="3282075"/>
            <a:ext cx="1391654" cy="936000"/>
          </a:xfrm>
          <a:prstGeom prst="rect">
            <a:avLst/>
          </a:prstGeom>
          <a:ln w="28575">
            <a:solidFill>
              <a:srgbClr val="6BCF96"/>
            </a:solidFill>
          </a:ln>
        </p:spPr>
      </p:pic>
      <p:grpSp>
        <p:nvGrpSpPr>
          <p:cNvPr id="5" name="Groupe 4"/>
          <p:cNvGrpSpPr/>
          <p:nvPr/>
        </p:nvGrpSpPr>
        <p:grpSpPr>
          <a:xfrm>
            <a:off x="1461986" y="808662"/>
            <a:ext cx="1597846" cy="1443733"/>
            <a:chOff x="309858" y="808662"/>
            <a:chExt cx="1597846" cy="1443733"/>
          </a:xfrm>
        </p:grpSpPr>
        <p:sp>
          <p:nvSpPr>
            <p:cNvPr id="39" name="ZoneTexte 38"/>
            <p:cNvSpPr txBox="1"/>
            <p:nvPr/>
          </p:nvSpPr>
          <p:spPr>
            <a:xfrm>
              <a:off x="309858" y="1906146"/>
              <a:ext cx="159784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Lien </a:t>
              </a:r>
              <a:r>
                <a:rPr lang="en-GB" sz="900" dirty="0" err="1"/>
                <a:t>spécifique</a:t>
              </a:r>
              <a:r>
                <a:rPr lang="en-GB" sz="900" dirty="0"/>
                <a:t> avec la </a:t>
              </a:r>
              <a:r>
                <a:rPr lang="en-GB" sz="900" dirty="0" err="1"/>
                <a:t>mère</a:t>
              </a:r>
              <a:endParaRPr lang="en-GB" sz="900" dirty="0"/>
            </a:p>
            <a:p>
              <a:pPr algn="ctr"/>
              <a:r>
                <a:rPr lang="en-GB" sz="750" i="1" dirty="0"/>
                <a:t>(Val-</a:t>
              </a:r>
              <a:r>
                <a:rPr lang="en-GB" sz="750" i="1" dirty="0" err="1"/>
                <a:t>Laillet</a:t>
              </a:r>
              <a:r>
                <a:rPr lang="en-GB" sz="750" i="1" dirty="0"/>
                <a:t> et al., 2004, 2006)</a:t>
              </a:r>
            </a:p>
          </p:txBody>
        </p:sp>
        <p:pic>
          <p:nvPicPr>
            <p:cNvPr id="58" name="Picture 4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7350" y="808662"/>
              <a:ext cx="1002862" cy="1080000"/>
            </a:xfrm>
            <a:prstGeom prst="rect">
              <a:avLst/>
            </a:prstGeom>
            <a:noFill/>
            <a:ln w="28575">
              <a:solidFill>
                <a:srgbClr val="FB3A3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e 2"/>
          <p:cNvGrpSpPr/>
          <p:nvPr/>
        </p:nvGrpSpPr>
        <p:grpSpPr>
          <a:xfrm>
            <a:off x="5991192" y="808662"/>
            <a:ext cx="1353256" cy="1443733"/>
            <a:chOff x="4839064" y="808662"/>
            <a:chExt cx="1353256" cy="1443733"/>
          </a:xfrm>
        </p:grpSpPr>
        <p:sp>
          <p:nvSpPr>
            <p:cNvPr id="57" name="Rectangle 56"/>
            <p:cNvSpPr/>
            <p:nvPr/>
          </p:nvSpPr>
          <p:spPr>
            <a:xfrm>
              <a:off x="4839064" y="1906146"/>
              <a:ext cx="1353256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900" dirty="0" err="1"/>
                <a:t>Préférences</a:t>
              </a:r>
              <a:r>
                <a:rPr lang="en-GB" sz="900" dirty="0"/>
                <a:t> </a:t>
              </a:r>
              <a:r>
                <a:rPr lang="en-GB" sz="900" dirty="0" err="1"/>
                <a:t>alimentaires</a:t>
              </a:r>
              <a:endParaRPr lang="en-GB" sz="900" dirty="0"/>
            </a:p>
            <a:p>
              <a:pPr algn="ctr"/>
              <a:r>
                <a:rPr lang="en-GB" sz="750" i="1" dirty="0"/>
                <a:t>(Saint-</a:t>
              </a:r>
              <a:r>
                <a:rPr lang="en-GB" sz="750" i="1" dirty="0" err="1"/>
                <a:t>Dizier</a:t>
              </a:r>
              <a:r>
                <a:rPr lang="en-GB" sz="750" i="1" dirty="0"/>
                <a:t> et al., 2007)</a:t>
              </a:r>
            </a:p>
          </p:txBody>
        </p:sp>
        <p:pic>
          <p:nvPicPr>
            <p:cNvPr id="59" name="Picture 4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29575" y="808662"/>
              <a:ext cx="772234" cy="1080000"/>
            </a:xfrm>
            <a:prstGeom prst="rect">
              <a:avLst/>
            </a:prstGeom>
            <a:noFill/>
            <a:ln w="28575">
              <a:solidFill>
                <a:srgbClr val="FB3A3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e 3"/>
          <p:cNvGrpSpPr/>
          <p:nvPr/>
        </p:nvGrpSpPr>
        <p:grpSpPr>
          <a:xfrm>
            <a:off x="3706217" y="808662"/>
            <a:ext cx="1638590" cy="1443733"/>
            <a:chOff x="2432700" y="808662"/>
            <a:chExt cx="1638590" cy="1443733"/>
          </a:xfrm>
        </p:grpSpPr>
        <p:sp>
          <p:nvSpPr>
            <p:cNvPr id="44" name="Rectangle 43"/>
            <p:cNvSpPr/>
            <p:nvPr/>
          </p:nvSpPr>
          <p:spPr>
            <a:xfrm>
              <a:off x="2432700" y="1906146"/>
              <a:ext cx="1638590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900" dirty="0"/>
                <a:t>Reconnaissance entre </a:t>
              </a:r>
              <a:r>
                <a:rPr lang="en-GB" sz="900" dirty="0" err="1"/>
                <a:t>jumeaux</a:t>
              </a:r>
              <a:endParaRPr lang="en-GB" sz="900" dirty="0"/>
            </a:p>
            <a:p>
              <a:pPr algn="ctr"/>
              <a:r>
                <a:rPr lang="en-GB" sz="750" i="1" dirty="0"/>
                <a:t>(</a:t>
              </a:r>
              <a:r>
                <a:rPr lang="en-GB" sz="750" i="1" dirty="0" err="1"/>
                <a:t>Ligout</a:t>
              </a:r>
              <a:r>
                <a:rPr lang="en-GB" sz="750" i="1" dirty="0"/>
                <a:t> et al., 2004)</a:t>
              </a:r>
            </a:p>
          </p:txBody>
        </p:sp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538" y="808662"/>
              <a:ext cx="1592915" cy="1080000"/>
            </a:xfrm>
            <a:prstGeom prst="rect">
              <a:avLst/>
            </a:prstGeom>
            <a:ln w="28575">
              <a:solidFill>
                <a:srgbClr val="FB3A3A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641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419872" y="1042159"/>
            <a:ext cx="1159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iBrain</a:t>
            </a:r>
            <a:r>
              <a:rPr lang="fr-FR" sz="1200" b="1" dirty="0" smtClean="0"/>
              <a:t>, Tours</a:t>
            </a:r>
          </a:p>
          <a:p>
            <a:r>
              <a:rPr lang="fr-FR" sz="1200" dirty="0"/>
              <a:t>F. Andersson	</a:t>
            </a:r>
            <a:endParaRPr lang="fr-FR" sz="1200" dirty="0" smtClean="0"/>
          </a:p>
          <a:p>
            <a:r>
              <a:rPr lang="fr-FR" sz="1200" dirty="0" smtClean="0"/>
              <a:t>L</a:t>
            </a:r>
            <a:r>
              <a:rPr lang="fr-FR" sz="1200" dirty="0"/>
              <a:t>. </a:t>
            </a:r>
            <a:r>
              <a:rPr lang="fr-FR" sz="1200" dirty="0" smtClean="0"/>
              <a:t>Barantin</a:t>
            </a:r>
            <a:endParaRPr lang="fr-FR" sz="1200" dirty="0"/>
          </a:p>
          <a:p>
            <a:r>
              <a:rPr lang="fr-FR" sz="1200" dirty="0" smtClean="0"/>
              <a:t>I. </a:t>
            </a:r>
            <a:r>
              <a:rPr lang="fr-FR" sz="1200" dirty="0" err="1" smtClean="0"/>
              <a:t>Fillipiak</a:t>
            </a:r>
            <a:endParaRPr lang="fr-FR" sz="1200" dirty="0" smtClean="0"/>
          </a:p>
          <a:p>
            <a:r>
              <a:rPr lang="fr-FR" sz="1200" dirty="0" smtClean="0"/>
              <a:t>C</a:t>
            </a:r>
            <a:r>
              <a:rPr lang="fr-FR" sz="1200" dirty="0"/>
              <a:t>. Destrieux	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28" y="3268803"/>
            <a:ext cx="1457952" cy="97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5779" b="4262"/>
          <a:stretch/>
        </p:blipFill>
        <p:spPr bwMode="auto">
          <a:xfrm>
            <a:off x="3226952" y="3268216"/>
            <a:ext cx="1524237" cy="97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92" y="972397"/>
            <a:ext cx="1440000" cy="89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5103"/>
          <a:stretch/>
        </p:blipFill>
        <p:spPr bwMode="auto">
          <a:xfrm>
            <a:off x="7556292" y="1826973"/>
            <a:ext cx="1440000" cy="95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55801"/>
            <a:ext cx="1458000" cy="86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83" y="836302"/>
            <a:ext cx="1440000" cy="1100690"/>
          </a:xfrm>
          <a:prstGeom prst="rect">
            <a:avLst/>
          </a:prstGeom>
        </p:spPr>
      </p:pic>
      <p:pic>
        <p:nvPicPr>
          <p:cNvPr id="12" name="Picture 5" descr="B546c103FosCRFx40"/>
          <p:cNvPicPr>
            <a:picLocks noChangeAspect="1" noChangeArrowheads="1"/>
          </p:cNvPicPr>
          <p:nvPr/>
        </p:nvPicPr>
        <p:blipFill>
          <a:blip r:embed="rId8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6" t="11905" b="50583"/>
          <a:stretch>
            <a:fillRect/>
          </a:stretch>
        </p:blipFill>
        <p:spPr bwMode="auto">
          <a:xfrm>
            <a:off x="5294422" y="1684124"/>
            <a:ext cx="1935793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87530" y="170947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CNA</a:t>
            </a:r>
            <a:endParaRPr lang="fr-FR" sz="1200" b="1" dirty="0"/>
          </a:p>
          <a:p>
            <a:r>
              <a:rPr lang="fr-FR" sz="1200" dirty="0" smtClean="0"/>
              <a:t>L</a:t>
            </a:r>
            <a:r>
              <a:rPr lang="fr-FR" sz="1200" dirty="0"/>
              <a:t>. </a:t>
            </a:r>
            <a:r>
              <a:rPr lang="fr-FR" sz="1200" dirty="0" smtClean="0"/>
              <a:t>Calandreau</a:t>
            </a:r>
          </a:p>
          <a:p>
            <a:r>
              <a:rPr lang="fr-FR" sz="1200" dirty="0" smtClean="0"/>
              <a:t>F</a:t>
            </a:r>
            <a:r>
              <a:rPr lang="fr-FR" sz="1200" dirty="0"/>
              <a:t>. </a:t>
            </a:r>
            <a:r>
              <a:rPr lang="fr-FR" sz="1200" dirty="0" smtClean="0"/>
              <a:t>Cornilleau</a:t>
            </a:r>
            <a:r>
              <a:rPr lang="fr-FR" sz="1200" dirty="0"/>
              <a:t>	</a:t>
            </a:r>
            <a:endParaRPr lang="fr-FR" sz="1200" dirty="0" smtClean="0"/>
          </a:p>
          <a:p>
            <a:r>
              <a:rPr lang="fr-FR" sz="1200" dirty="0" smtClean="0"/>
              <a:t>F</a:t>
            </a:r>
            <a:r>
              <a:rPr lang="fr-FR" sz="1200" dirty="0"/>
              <a:t>. Lévy</a:t>
            </a:r>
          </a:p>
          <a:p>
            <a:r>
              <a:rPr lang="fr-FR" sz="1200" dirty="0" smtClean="0"/>
              <a:t>M. Meurisse</a:t>
            </a:r>
          </a:p>
          <a:p>
            <a:r>
              <a:rPr lang="fr-FR" sz="1200" dirty="0" smtClean="0"/>
              <a:t>M</a:t>
            </a:r>
            <a:r>
              <a:rPr lang="fr-FR" sz="1200" dirty="0"/>
              <a:t>. </a:t>
            </a:r>
            <a:r>
              <a:rPr lang="fr-FR" sz="1200" dirty="0" err="1"/>
              <a:t>Morisse</a:t>
            </a:r>
            <a:endParaRPr lang="fr-FR" sz="1200" dirty="0"/>
          </a:p>
          <a:p>
            <a:r>
              <a:rPr lang="fr-FR" sz="1200" dirty="0" smtClean="0"/>
              <a:t>R</a:t>
            </a:r>
            <a:r>
              <a:rPr lang="fr-FR" sz="1200" dirty="0"/>
              <a:t>. </a:t>
            </a:r>
            <a:r>
              <a:rPr lang="fr-FR" sz="1200" dirty="0" smtClean="0"/>
              <a:t>Nowak</a:t>
            </a:r>
          </a:p>
          <a:p>
            <a:r>
              <a:rPr lang="fr-FR" sz="1200" dirty="0" smtClean="0"/>
              <a:t>…</a:t>
            </a:r>
            <a:r>
              <a:rPr lang="fr-FR" sz="1200" dirty="0"/>
              <a:t>	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19872" y="2355726"/>
            <a:ext cx="141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LI, </a:t>
            </a:r>
            <a:r>
              <a:rPr lang="fr-FR" sz="1200" b="1" dirty="0" err="1" smtClean="0"/>
              <a:t>Univ</a:t>
            </a:r>
            <a:r>
              <a:rPr lang="fr-FR" sz="1200" b="1" dirty="0" smtClean="0"/>
              <a:t>. Tours</a:t>
            </a:r>
          </a:p>
          <a:p>
            <a:r>
              <a:rPr lang="fr-FR" sz="1200" dirty="0" smtClean="0"/>
              <a:t>G</a:t>
            </a:r>
            <a:r>
              <a:rPr lang="fr-FR" sz="1200" dirty="0"/>
              <a:t>. </a:t>
            </a:r>
            <a:r>
              <a:rPr lang="fr-FR" sz="1200" dirty="0" smtClean="0"/>
              <a:t>Galisot</a:t>
            </a:r>
          </a:p>
          <a:p>
            <a:r>
              <a:rPr lang="fr-FR" sz="1200" dirty="0" smtClean="0"/>
              <a:t>J</a:t>
            </a:r>
            <a:r>
              <a:rPr lang="fr-FR" sz="1200" dirty="0"/>
              <a:t>.-Y. Ramel…	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7530" y="2904787"/>
            <a:ext cx="1061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Cire</a:t>
            </a:r>
            <a:endParaRPr lang="fr-FR" sz="1200" dirty="0" smtClean="0"/>
          </a:p>
          <a:p>
            <a:r>
              <a:rPr lang="fr-FR" sz="1200" dirty="0" smtClean="0"/>
              <a:t>F</a:t>
            </a:r>
            <a:r>
              <a:rPr lang="fr-FR" sz="1200" dirty="0"/>
              <a:t>. </a:t>
            </a:r>
            <a:r>
              <a:rPr lang="fr-FR" sz="1200" dirty="0" smtClean="0"/>
              <a:t>Elleboudt</a:t>
            </a:r>
            <a:endParaRPr lang="fr-FR" sz="1200" dirty="0"/>
          </a:p>
          <a:p>
            <a:r>
              <a:rPr lang="fr-FR" sz="1200" dirty="0"/>
              <a:t>G. </a:t>
            </a:r>
            <a:r>
              <a:rPr lang="fr-FR" sz="1200" dirty="0" smtClean="0"/>
              <a:t>Gomot</a:t>
            </a:r>
            <a:endParaRPr lang="fr-FR" sz="1200" dirty="0"/>
          </a:p>
          <a:p>
            <a:r>
              <a:rPr lang="fr-FR" sz="1200" dirty="0"/>
              <a:t>C. </a:t>
            </a:r>
            <a:r>
              <a:rPr lang="fr-FR" sz="1200" dirty="0" smtClean="0"/>
              <a:t>Moussu</a:t>
            </a:r>
            <a:endParaRPr lang="fr-FR" sz="1200" dirty="0"/>
          </a:p>
          <a:p>
            <a:r>
              <a:rPr lang="fr-FR" sz="1200" dirty="0"/>
              <a:t>H. </a:t>
            </a:r>
            <a:r>
              <a:rPr lang="fr-FR" sz="1200" dirty="0" smtClean="0"/>
              <a:t>Adriaensen</a:t>
            </a:r>
          </a:p>
          <a:p>
            <a:r>
              <a:rPr lang="fr-FR" sz="1200" dirty="0" smtClean="0"/>
              <a:t>F</a:t>
            </a:r>
            <a:r>
              <a:rPr lang="fr-FR" sz="1200" dirty="0"/>
              <a:t>. </a:t>
            </a:r>
            <a:r>
              <a:rPr lang="fr-FR" sz="1200" dirty="0" smtClean="0"/>
              <a:t>Lecompte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905696" y="2473900"/>
            <a:ext cx="2915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Etudiants</a:t>
            </a:r>
            <a:endParaRPr lang="fr-FR" sz="1200" dirty="0" smtClean="0"/>
          </a:p>
          <a:p>
            <a:r>
              <a:rPr lang="fr-FR" sz="1200" dirty="0" smtClean="0"/>
              <a:t>Manon Bellardie (APR </a:t>
            </a:r>
            <a:r>
              <a:rPr lang="fr-FR" sz="1200" dirty="0" err="1" smtClean="0"/>
              <a:t>NeuroGéo</a:t>
            </a:r>
            <a:r>
              <a:rPr lang="fr-FR" sz="1200" dirty="0" smtClean="0"/>
              <a:t>)</a:t>
            </a:r>
            <a:endParaRPr lang="fr-FR" sz="1200" dirty="0"/>
          </a:p>
          <a:p>
            <a:r>
              <a:rPr lang="fr-FR" sz="1200" dirty="0" smtClean="0"/>
              <a:t>Rudy Delaplace</a:t>
            </a:r>
            <a:endParaRPr lang="fr-FR" sz="1200" dirty="0"/>
          </a:p>
          <a:p>
            <a:r>
              <a:rPr lang="fr-FR" sz="1200" dirty="0" err="1"/>
              <a:t>Csilla</a:t>
            </a:r>
            <a:r>
              <a:rPr lang="fr-FR" sz="1200" dirty="0"/>
              <a:t> </a:t>
            </a:r>
            <a:r>
              <a:rPr lang="fr-FR" sz="1200" dirty="0" err="1" smtClean="0"/>
              <a:t>Fazekas</a:t>
            </a:r>
            <a:r>
              <a:rPr lang="fr-FR" sz="1200" dirty="0" smtClean="0"/>
              <a:t> (PHC Balaton)</a:t>
            </a:r>
            <a:endParaRPr lang="fr-FR" sz="1200" dirty="0"/>
          </a:p>
          <a:p>
            <a:r>
              <a:rPr lang="fr-FR" sz="1200" dirty="0"/>
              <a:t>Emmanuelle </a:t>
            </a:r>
            <a:r>
              <a:rPr lang="fr-FR" sz="1200" dirty="0" smtClean="0"/>
              <a:t>Haslin (APR </a:t>
            </a:r>
            <a:r>
              <a:rPr lang="fr-FR" sz="1200" dirty="0" err="1" smtClean="0"/>
              <a:t>NeuroGéo</a:t>
            </a:r>
            <a:r>
              <a:rPr lang="fr-FR" sz="1200" dirty="0" smtClean="0"/>
              <a:t>)</a:t>
            </a:r>
            <a:endParaRPr lang="fr-FR" sz="1200" dirty="0"/>
          </a:p>
          <a:p>
            <a:r>
              <a:rPr lang="fr-FR" sz="1200" dirty="0" err="1"/>
              <a:t>Hanga</a:t>
            </a:r>
            <a:r>
              <a:rPr lang="fr-FR" sz="1200" dirty="0"/>
              <a:t> </a:t>
            </a:r>
            <a:r>
              <a:rPr lang="fr-FR" sz="1200" dirty="0" smtClean="0"/>
              <a:t>Horváth (PHC Balaton)</a:t>
            </a:r>
          </a:p>
          <a:p>
            <a:r>
              <a:rPr lang="fr-FR" sz="1200" dirty="0" smtClean="0"/>
              <a:t>Laurène Leroy (APR Ovin2A)</a:t>
            </a:r>
            <a:endParaRPr lang="fr-FR" sz="1200" dirty="0"/>
          </a:p>
          <a:p>
            <a:r>
              <a:rPr lang="fr-FR" sz="1200" dirty="0"/>
              <a:t>Ophélie </a:t>
            </a:r>
            <a:r>
              <a:rPr lang="fr-FR" sz="1200" dirty="0" smtClean="0"/>
              <a:t>Menant (Région CVL)</a:t>
            </a:r>
            <a:endParaRPr lang="fr-FR" sz="1200" dirty="0"/>
          </a:p>
          <a:p>
            <a:r>
              <a:rPr lang="fr-FR" sz="1200" dirty="0"/>
              <a:t>Marine Siwiaszczyk </a:t>
            </a:r>
            <a:r>
              <a:rPr lang="fr-FR" sz="1200" dirty="0" smtClean="0"/>
              <a:t>(APR </a:t>
            </a:r>
            <a:r>
              <a:rPr lang="fr-FR" sz="1200" dirty="0" err="1" smtClean="0"/>
              <a:t>NeuroGéo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7530" y="1968755"/>
            <a:ext cx="1420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UEPAO/UE Bourges</a:t>
            </a:r>
          </a:p>
          <a:p>
            <a:r>
              <a:rPr lang="fr-FR" sz="1200" dirty="0" smtClean="0"/>
              <a:t>Olivier </a:t>
            </a:r>
            <a:r>
              <a:rPr lang="fr-FR" sz="1200" dirty="0"/>
              <a:t>Lasserre</a:t>
            </a:r>
          </a:p>
          <a:p>
            <a:r>
              <a:rPr lang="fr-FR" sz="1200" dirty="0" smtClean="0"/>
              <a:t>Damien Capo</a:t>
            </a:r>
          </a:p>
          <a:p>
            <a:r>
              <a:rPr lang="fr-FR" sz="1200" dirty="0" smtClean="0"/>
              <a:t>Frédéric Bouvier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167484" y="972397"/>
            <a:ext cx="221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Consortium APR Ovin2A</a:t>
            </a:r>
          </a:p>
          <a:p>
            <a:r>
              <a:rPr lang="fr-FR" sz="1200" b="1" dirty="0" smtClean="0"/>
              <a:t>Consortium </a:t>
            </a:r>
            <a:r>
              <a:rPr lang="fr-FR" sz="1200" b="1" dirty="0" err="1" smtClean="0"/>
              <a:t>Prebiostress</a:t>
            </a:r>
            <a:endParaRPr lang="fr-FR" sz="1200" b="1" dirty="0" smtClean="0"/>
          </a:p>
          <a:p>
            <a:r>
              <a:rPr lang="fr-FR" sz="1200" b="1" dirty="0" smtClean="0"/>
              <a:t>Consortium </a:t>
            </a:r>
            <a:r>
              <a:rPr lang="fr-FR" sz="1200" b="1" dirty="0" err="1" smtClean="0"/>
              <a:t>PhénoMatHyp</a:t>
            </a:r>
            <a:endParaRPr lang="fr-F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8148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419872" y="1042159"/>
            <a:ext cx="1159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iBrain</a:t>
            </a:r>
            <a:r>
              <a:rPr lang="fr-FR" sz="1200" b="1" dirty="0" smtClean="0"/>
              <a:t>, Tours</a:t>
            </a:r>
          </a:p>
          <a:p>
            <a:r>
              <a:rPr lang="fr-FR" sz="1200" dirty="0"/>
              <a:t>F. Andersson	</a:t>
            </a:r>
            <a:endParaRPr lang="fr-FR" sz="1200" dirty="0" smtClean="0"/>
          </a:p>
          <a:p>
            <a:r>
              <a:rPr lang="fr-FR" sz="1200" dirty="0" smtClean="0"/>
              <a:t>L</a:t>
            </a:r>
            <a:r>
              <a:rPr lang="fr-FR" sz="1200" dirty="0"/>
              <a:t>. </a:t>
            </a:r>
            <a:r>
              <a:rPr lang="fr-FR" sz="1200" dirty="0" smtClean="0"/>
              <a:t>Barantin</a:t>
            </a:r>
            <a:endParaRPr lang="fr-FR" sz="1200" dirty="0"/>
          </a:p>
          <a:p>
            <a:r>
              <a:rPr lang="fr-FR" sz="1200" dirty="0" smtClean="0"/>
              <a:t>I. </a:t>
            </a:r>
            <a:r>
              <a:rPr lang="fr-FR" sz="1200" dirty="0" err="1" smtClean="0"/>
              <a:t>Fillipiak</a:t>
            </a:r>
            <a:endParaRPr lang="fr-FR" sz="1200" dirty="0" smtClean="0"/>
          </a:p>
          <a:p>
            <a:r>
              <a:rPr lang="fr-FR" sz="1200" dirty="0" smtClean="0"/>
              <a:t>C</a:t>
            </a:r>
            <a:r>
              <a:rPr lang="fr-FR" sz="1200" dirty="0"/>
              <a:t>. Destrieux	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164288" y="3431218"/>
            <a:ext cx="1925829" cy="737895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i="1" dirty="0" smtClean="0">
                <a:solidFill>
                  <a:srgbClr val="571E36"/>
                </a:solidFill>
              </a:rPr>
              <a:t>Merci de </a:t>
            </a:r>
            <a:r>
              <a:rPr lang="en-US" sz="2100" b="1" i="1" dirty="0" err="1" smtClean="0">
                <a:solidFill>
                  <a:srgbClr val="571E36"/>
                </a:solidFill>
              </a:rPr>
              <a:t>votre</a:t>
            </a:r>
            <a:r>
              <a:rPr lang="en-US" sz="2100" b="1" i="1" dirty="0" smtClean="0">
                <a:solidFill>
                  <a:srgbClr val="571E36"/>
                </a:solidFill>
              </a:rPr>
              <a:t> attention!</a:t>
            </a:r>
            <a:endParaRPr lang="en-US" sz="2100" b="1" i="1" dirty="0">
              <a:solidFill>
                <a:srgbClr val="571E36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28" y="3268803"/>
            <a:ext cx="1457952" cy="97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5779" b="4262"/>
          <a:stretch/>
        </p:blipFill>
        <p:spPr bwMode="auto">
          <a:xfrm>
            <a:off x="3226952" y="3268216"/>
            <a:ext cx="1524237" cy="97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92" y="972397"/>
            <a:ext cx="1440000" cy="89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5103"/>
          <a:stretch/>
        </p:blipFill>
        <p:spPr bwMode="auto">
          <a:xfrm>
            <a:off x="7556292" y="1826973"/>
            <a:ext cx="1440000" cy="95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55801"/>
            <a:ext cx="1458000" cy="86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83" y="836302"/>
            <a:ext cx="1440000" cy="1100690"/>
          </a:xfrm>
          <a:prstGeom prst="rect">
            <a:avLst/>
          </a:prstGeom>
        </p:spPr>
      </p:pic>
      <p:pic>
        <p:nvPicPr>
          <p:cNvPr id="12" name="Picture 5" descr="B546c103FosCRFx40"/>
          <p:cNvPicPr>
            <a:picLocks noChangeAspect="1" noChangeArrowheads="1"/>
          </p:cNvPicPr>
          <p:nvPr/>
        </p:nvPicPr>
        <p:blipFill>
          <a:blip r:embed="rId8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6" t="11905" b="50583"/>
          <a:stretch>
            <a:fillRect/>
          </a:stretch>
        </p:blipFill>
        <p:spPr bwMode="auto">
          <a:xfrm>
            <a:off x="5294422" y="1684124"/>
            <a:ext cx="1935793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87530" y="170947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CNA</a:t>
            </a:r>
            <a:endParaRPr lang="fr-FR" sz="1200" b="1" dirty="0"/>
          </a:p>
          <a:p>
            <a:r>
              <a:rPr lang="fr-FR" sz="1200" dirty="0" smtClean="0"/>
              <a:t>L</a:t>
            </a:r>
            <a:r>
              <a:rPr lang="fr-FR" sz="1200" dirty="0"/>
              <a:t>. </a:t>
            </a:r>
            <a:r>
              <a:rPr lang="fr-FR" sz="1200" dirty="0" smtClean="0"/>
              <a:t>Calandreau</a:t>
            </a:r>
          </a:p>
          <a:p>
            <a:r>
              <a:rPr lang="fr-FR" sz="1200" dirty="0" smtClean="0"/>
              <a:t>F</a:t>
            </a:r>
            <a:r>
              <a:rPr lang="fr-FR" sz="1200" dirty="0"/>
              <a:t>. </a:t>
            </a:r>
            <a:r>
              <a:rPr lang="fr-FR" sz="1200" dirty="0" smtClean="0"/>
              <a:t>Cornilleau</a:t>
            </a:r>
            <a:r>
              <a:rPr lang="fr-FR" sz="1200" dirty="0"/>
              <a:t>	</a:t>
            </a:r>
            <a:endParaRPr lang="fr-FR" sz="1200" dirty="0" smtClean="0"/>
          </a:p>
          <a:p>
            <a:r>
              <a:rPr lang="fr-FR" sz="1200" dirty="0" smtClean="0"/>
              <a:t>F</a:t>
            </a:r>
            <a:r>
              <a:rPr lang="fr-FR" sz="1200" dirty="0"/>
              <a:t>. Lévy</a:t>
            </a:r>
          </a:p>
          <a:p>
            <a:r>
              <a:rPr lang="fr-FR" sz="1200" dirty="0" smtClean="0"/>
              <a:t>M. Meurisse</a:t>
            </a:r>
          </a:p>
          <a:p>
            <a:r>
              <a:rPr lang="fr-FR" sz="1200" dirty="0" smtClean="0"/>
              <a:t>M</a:t>
            </a:r>
            <a:r>
              <a:rPr lang="fr-FR" sz="1200" dirty="0"/>
              <a:t>. </a:t>
            </a:r>
            <a:r>
              <a:rPr lang="fr-FR" sz="1200" dirty="0" err="1"/>
              <a:t>Morisse</a:t>
            </a:r>
            <a:endParaRPr lang="fr-FR" sz="1200" dirty="0"/>
          </a:p>
          <a:p>
            <a:r>
              <a:rPr lang="fr-FR" sz="1200" dirty="0" smtClean="0"/>
              <a:t>R</a:t>
            </a:r>
            <a:r>
              <a:rPr lang="fr-FR" sz="1200" dirty="0"/>
              <a:t>. </a:t>
            </a:r>
            <a:r>
              <a:rPr lang="fr-FR" sz="1200" dirty="0" smtClean="0"/>
              <a:t>Nowak</a:t>
            </a:r>
          </a:p>
          <a:p>
            <a:r>
              <a:rPr lang="fr-FR" sz="1200" dirty="0" smtClean="0"/>
              <a:t>…</a:t>
            </a:r>
            <a:r>
              <a:rPr lang="fr-FR" sz="1200" dirty="0"/>
              <a:t>	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19872" y="2355726"/>
            <a:ext cx="141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LI, </a:t>
            </a:r>
            <a:r>
              <a:rPr lang="fr-FR" sz="1200" b="1" dirty="0" err="1" smtClean="0"/>
              <a:t>Univ</a:t>
            </a:r>
            <a:r>
              <a:rPr lang="fr-FR" sz="1200" b="1" dirty="0" smtClean="0"/>
              <a:t>. Tours</a:t>
            </a:r>
          </a:p>
          <a:p>
            <a:r>
              <a:rPr lang="fr-FR" sz="1200" dirty="0" smtClean="0"/>
              <a:t>G</a:t>
            </a:r>
            <a:r>
              <a:rPr lang="fr-FR" sz="1200" dirty="0"/>
              <a:t>. </a:t>
            </a:r>
            <a:r>
              <a:rPr lang="fr-FR" sz="1200" dirty="0" smtClean="0"/>
              <a:t>Galisot</a:t>
            </a:r>
          </a:p>
          <a:p>
            <a:r>
              <a:rPr lang="fr-FR" sz="1200" dirty="0" smtClean="0"/>
              <a:t>J</a:t>
            </a:r>
            <a:r>
              <a:rPr lang="fr-FR" sz="1200" dirty="0"/>
              <a:t>.-Y. Ramel…	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7530" y="2904787"/>
            <a:ext cx="1061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Cire</a:t>
            </a:r>
            <a:endParaRPr lang="fr-FR" sz="1200" dirty="0" smtClean="0"/>
          </a:p>
          <a:p>
            <a:r>
              <a:rPr lang="fr-FR" sz="1200" dirty="0" smtClean="0"/>
              <a:t>F</a:t>
            </a:r>
            <a:r>
              <a:rPr lang="fr-FR" sz="1200" dirty="0"/>
              <a:t>. </a:t>
            </a:r>
            <a:r>
              <a:rPr lang="fr-FR" sz="1200" dirty="0" smtClean="0"/>
              <a:t>Elleboudt</a:t>
            </a:r>
            <a:endParaRPr lang="fr-FR" sz="1200" dirty="0"/>
          </a:p>
          <a:p>
            <a:r>
              <a:rPr lang="fr-FR" sz="1200" dirty="0"/>
              <a:t>G. </a:t>
            </a:r>
            <a:r>
              <a:rPr lang="fr-FR" sz="1200" dirty="0" smtClean="0"/>
              <a:t>Gomot</a:t>
            </a:r>
            <a:endParaRPr lang="fr-FR" sz="1200" dirty="0"/>
          </a:p>
          <a:p>
            <a:r>
              <a:rPr lang="fr-FR" sz="1200" dirty="0"/>
              <a:t>C. </a:t>
            </a:r>
            <a:r>
              <a:rPr lang="fr-FR" sz="1200" dirty="0" smtClean="0"/>
              <a:t>Moussu</a:t>
            </a:r>
            <a:endParaRPr lang="fr-FR" sz="1200" dirty="0"/>
          </a:p>
          <a:p>
            <a:r>
              <a:rPr lang="fr-FR" sz="1200" dirty="0"/>
              <a:t>H. </a:t>
            </a:r>
            <a:r>
              <a:rPr lang="fr-FR" sz="1200" dirty="0" smtClean="0"/>
              <a:t>Adriaensen</a:t>
            </a:r>
          </a:p>
          <a:p>
            <a:r>
              <a:rPr lang="fr-FR" sz="1200" dirty="0" smtClean="0"/>
              <a:t>F</a:t>
            </a:r>
            <a:r>
              <a:rPr lang="fr-FR" sz="1200" dirty="0"/>
              <a:t>. </a:t>
            </a:r>
            <a:r>
              <a:rPr lang="fr-FR" sz="1200" dirty="0" smtClean="0"/>
              <a:t>Lecompte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905696" y="2473900"/>
            <a:ext cx="2915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Etudiants</a:t>
            </a:r>
            <a:endParaRPr lang="fr-FR" sz="1200" dirty="0" smtClean="0"/>
          </a:p>
          <a:p>
            <a:r>
              <a:rPr lang="fr-FR" sz="1200" dirty="0" smtClean="0"/>
              <a:t>Manon Bellardie (APR </a:t>
            </a:r>
            <a:r>
              <a:rPr lang="fr-FR" sz="1200" dirty="0" err="1" smtClean="0"/>
              <a:t>NeuroGéo</a:t>
            </a:r>
            <a:r>
              <a:rPr lang="fr-FR" sz="1200" dirty="0" smtClean="0"/>
              <a:t>)</a:t>
            </a:r>
            <a:endParaRPr lang="fr-FR" sz="1200" dirty="0"/>
          </a:p>
          <a:p>
            <a:r>
              <a:rPr lang="fr-FR" sz="1200" dirty="0" smtClean="0"/>
              <a:t>Rudy Delaplace</a:t>
            </a:r>
            <a:endParaRPr lang="fr-FR" sz="1200" dirty="0"/>
          </a:p>
          <a:p>
            <a:r>
              <a:rPr lang="fr-FR" sz="1200" dirty="0" err="1"/>
              <a:t>Csilla</a:t>
            </a:r>
            <a:r>
              <a:rPr lang="fr-FR" sz="1200" dirty="0"/>
              <a:t> </a:t>
            </a:r>
            <a:r>
              <a:rPr lang="fr-FR" sz="1200" dirty="0" err="1" smtClean="0"/>
              <a:t>Fazekas</a:t>
            </a:r>
            <a:r>
              <a:rPr lang="fr-FR" sz="1200" dirty="0" smtClean="0"/>
              <a:t> (PHC Balaton)</a:t>
            </a:r>
            <a:endParaRPr lang="fr-FR" sz="1200" dirty="0"/>
          </a:p>
          <a:p>
            <a:r>
              <a:rPr lang="fr-FR" sz="1200" dirty="0"/>
              <a:t>Emmanuelle </a:t>
            </a:r>
            <a:r>
              <a:rPr lang="fr-FR" sz="1200" dirty="0" smtClean="0"/>
              <a:t>Haslin (APR </a:t>
            </a:r>
            <a:r>
              <a:rPr lang="fr-FR" sz="1200" dirty="0" err="1" smtClean="0"/>
              <a:t>NeuroGéo</a:t>
            </a:r>
            <a:r>
              <a:rPr lang="fr-FR" sz="1200" dirty="0" smtClean="0"/>
              <a:t>)</a:t>
            </a:r>
            <a:endParaRPr lang="fr-FR" sz="1200" dirty="0"/>
          </a:p>
          <a:p>
            <a:r>
              <a:rPr lang="fr-FR" sz="1200" dirty="0" err="1"/>
              <a:t>Hanga</a:t>
            </a:r>
            <a:r>
              <a:rPr lang="fr-FR" sz="1200" dirty="0"/>
              <a:t> </a:t>
            </a:r>
            <a:r>
              <a:rPr lang="fr-FR" sz="1200" dirty="0" smtClean="0"/>
              <a:t>Horváth (PHC Balaton)</a:t>
            </a:r>
          </a:p>
          <a:p>
            <a:r>
              <a:rPr lang="fr-FR" sz="1200" dirty="0" smtClean="0"/>
              <a:t>Laurène Leroy (APR Ovin2A)</a:t>
            </a:r>
            <a:endParaRPr lang="fr-FR" sz="1200" dirty="0"/>
          </a:p>
          <a:p>
            <a:r>
              <a:rPr lang="fr-FR" sz="1200" dirty="0"/>
              <a:t>Ophélie </a:t>
            </a:r>
            <a:r>
              <a:rPr lang="fr-FR" sz="1200" dirty="0" smtClean="0"/>
              <a:t>Menant (Région CVL)</a:t>
            </a:r>
            <a:endParaRPr lang="fr-FR" sz="1200" dirty="0"/>
          </a:p>
          <a:p>
            <a:r>
              <a:rPr lang="fr-FR" sz="1200" dirty="0"/>
              <a:t>Marine Siwiaszczyk </a:t>
            </a:r>
            <a:r>
              <a:rPr lang="fr-FR" sz="1200" dirty="0" smtClean="0"/>
              <a:t>(APR </a:t>
            </a:r>
            <a:r>
              <a:rPr lang="fr-FR" sz="1200" dirty="0" err="1" smtClean="0"/>
              <a:t>NeuroGéo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7530" y="1968755"/>
            <a:ext cx="1420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UEPAO/UE Bourges</a:t>
            </a:r>
          </a:p>
          <a:p>
            <a:r>
              <a:rPr lang="fr-FR" sz="1200" dirty="0" smtClean="0"/>
              <a:t>Olivier </a:t>
            </a:r>
            <a:r>
              <a:rPr lang="fr-FR" sz="1200" dirty="0"/>
              <a:t>Lasserre</a:t>
            </a:r>
          </a:p>
          <a:p>
            <a:r>
              <a:rPr lang="fr-FR" sz="1200" dirty="0" smtClean="0"/>
              <a:t>Damien Capo</a:t>
            </a:r>
          </a:p>
          <a:p>
            <a:r>
              <a:rPr lang="fr-FR" sz="1200" dirty="0" smtClean="0"/>
              <a:t>Frédéric Bouvier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167484" y="972397"/>
            <a:ext cx="221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Consortium APR Ovin2A</a:t>
            </a:r>
          </a:p>
          <a:p>
            <a:r>
              <a:rPr lang="fr-FR" sz="1200" b="1" dirty="0" smtClean="0"/>
              <a:t>Consortium </a:t>
            </a:r>
            <a:r>
              <a:rPr lang="fr-FR" sz="1200" b="1" dirty="0" err="1" smtClean="0"/>
              <a:t>Prebiostress</a:t>
            </a:r>
            <a:endParaRPr lang="fr-FR" sz="1200" b="1" dirty="0" smtClean="0"/>
          </a:p>
          <a:p>
            <a:r>
              <a:rPr lang="fr-FR" sz="1200" b="1" dirty="0" smtClean="0"/>
              <a:t>Consortium </a:t>
            </a:r>
            <a:r>
              <a:rPr lang="fr-FR" sz="1200" b="1" dirty="0" err="1" smtClean="0"/>
              <a:t>PhénoMattHyp</a:t>
            </a:r>
            <a:endParaRPr lang="fr-F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136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5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84" y="1"/>
            <a:ext cx="6070556" cy="451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461986" y="808662"/>
            <a:ext cx="1597846" cy="1443733"/>
            <a:chOff x="309858" y="808662"/>
            <a:chExt cx="1597846" cy="1443733"/>
          </a:xfrm>
        </p:grpSpPr>
        <p:sp>
          <p:nvSpPr>
            <p:cNvPr id="39" name="ZoneTexte 38"/>
            <p:cNvSpPr txBox="1"/>
            <p:nvPr/>
          </p:nvSpPr>
          <p:spPr>
            <a:xfrm>
              <a:off x="309858" y="1906146"/>
              <a:ext cx="159784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Lien </a:t>
              </a:r>
              <a:r>
                <a:rPr lang="en-GB" sz="900" dirty="0" err="1"/>
                <a:t>spécifique</a:t>
              </a:r>
              <a:r>
                <a:rPr lang="en-GB" sz="900" dirty="0"/>
                <a:t> avec la </a:t>
              </a:r>
              <a:r>
                <a:rPr lang="en-GB" sz="900" dirty="0" err="1"/>
                <a:t>mère</a:t>
              </a:r>
              <a:endParaRPr lang="en-GB" sz="900" dirty="0"/>
            </a:p>
            <a:p>
              <a:pPr algn="ctr"/>
              <a:r>
                <a:rPr lang="en-GB" sz="750" i="1" dirty="0"/>
                <a:t>(Val-</a:t>
              </a:r>
              <a:r>
                <a:rPr lang="en-GB" sz="750" i="1" dirty="0" err="1"/>
                <a:t>Laillet</a:t>
              </a:r>
              <a:r>
                <a:rPr lang="en-GB" sz="750" i="1" dirty="0"/>
                <a:t> et al., 2004, 2006)</a:t>
              </a:r>
            </a:p>
          </p:txBody>
        </p:sp>
        <p:pic>
          <p:nvPicPr>
            <p:cNvPr id="58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7350" y="808662"/>
              <a:ext cx="1002862" cy="1080000"/>
            </a:xfrm>
            <a:prstGeom prst="rect">
              <a:avLst/>
            </a:prstGeom>
            <a:noFill/>
            <a:ln w="28575">
              <a:solidFill>
                <a:srgbClr val="FB3A3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e 2"/>
          <p:cNvGrpSpPr/>
          <p:nvPr/>
        </p:nvGrpSpPr>
        <p:grpSpPr>
          <a:xfrm>
            <a:off x="5991192" y="808662"/>
            <a:ext cx="1353256" cy="1443733"/>
            <a:chOff x="4839064" y="808662"/>
            <a:chExt cx="1353256" cy="1443733"/>
          </a:xfrm>
        </p:grpSpPr>
        <p:sp>
          <p:nvSpPr>
            <p:cNvPr id="57" name="Rectangle 56"/>
            <p:cNvSpPr/>
            <p:nvPr/>
          </p:nvSpPr>
          <p:spPr>
            <a:xfrm>
              <a:off x="4839064" y="1906146"/>
              <a:ext cx="1353256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900" dirty="0" err="1"/>
                <a:t>Préférences</a:t>
              </a:r>
              <a:r>
                <a:rPr lang="en-GB" sz="900" dirty="0"/>
                <a:t> </a:t>
              </a:r>
              <a:r>
                <a:rPr lang="en-GB" sz="900" dirty="0" err="1"/>
                <a:t>alimentaires</a:t>
              </a:r>
              <a:endParaRPr lang="en-GB" sz="900" dirty="0"/>
            </a:p>
            <a:p>
              <a:pPr algn="ctr"/>
              <a:r>
                <a:rPr lang="en-GB" sz="750" i="1" dirty="0"/>
                <a:t>(Saint-</a:t>
              </a:r>
              <a:r>
                <a:rPr lang="en-GB" sz="750" i="1" dirty="0" err="1"/>
                <a:t>Dizier</a:t>
              </a:r>
              <a:r>
                <a:rPr lang="en-GB" sz="750" i="1" dirty="0"/>
                <a:t> et al., 2007)</a:t>
              </a:r>
            </a:p>
          </p:txBody>
        </p:sp>
        <p:pic>
          <p:nvPicPr>
            <p:cNvPr id="59" name="Picture 4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29575" y="808662"/>
              <a:ext cx="772234" cy="1080000"/>
            </a:xfrm>
            <a:prstGeom prst="rect">
              <a:avLst/>
            </a:prstGeom>
            <a:noFill/>
            <a:ln w="28575">
              <a:solidFill>
                <a:srgbClr val="FB3A3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e 3"/>
          <p:cNvGrpSpPr/>
          <p:nvPr/>
        </p:nvGrpSpPr>
        <p:grpSpPr>
          <a:xfrm>
            <a:off x="3706217" y="808662"/>
            <a:ext cx="1638590" cy="1443733"/>
            <a:chOff x="2432700" y="808662"/>
            <a:chExt cx="1638590" cy="1443733"/>
          </a:xfrm>
        </p:grpSpPr>
        <p:sp>
          <p:nvSpPr>
            <p:cNvPr id="44" name="Rectangle 43"/>
            <p:cNvSpPr/>
            <p:nvPr/>
          </p:nvSpPr>
          <p:spPr>
            <a:xfrm>
              <a:off x="2432700" y="1906146"/>
              <a:ext cx="1638590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900" dirty="0"/>
                <a:t>Reconnaissance entre </a:t>
              </a:r>
              <a:r>
                <a:rPr lang="en-GB" sz="900" dirty="0" err="1"/>
                <a:t>jumeaux</a:t>
              </a:r>
              <a:endParaRPr lang="en-GB" sz="900" dirty="0"/>
            </a:p>
            <a:p>
              <a:pPr algn="ctr"/>
              <a:r>
                <a:rPr lang="en-GB" sz="750" i="1" dirty="0"/>
                <a:t>(</a:t>
              </a:r>
              <a:r>
                <a:rPr lang="en-GB" sz="750" i="1" dirty="0" err="1"/>
                <a:t>Ligout</a:t>
              </a:r>
              <a:r>
                <a:rPr lang="en-GB" sz="750" i="1" dirty="0"/>
                <a:t> et al., 2004)</a:t>
              </a:r>
            </a:p>
          </p:txBody>
        </p:sp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538" y="808662"/>
              <a:ext cx="1592915" cy="1080000"/>
            </a:xfrm>
            <a:prstGeom prst="rect">
              <a:avLst/>
            </a:prstGeom>
            <a:ln w="28575">
              <a:solidFill>
                <a:srgbClr val="FB3A3A"/>
              </a:solidFill>
            </a:ln>
          </p:spPr>
        </p:pic>
      </p:grpSp>
      <p:sp>
        <p:nvSpPr>
          <p:cNvPr id="23" name="ZoneTexte 22"/>
          <p:cNvSpPr txBox="1"/>
          <p:nvPr/>
        </p:nvSpPr>
        <p:spPr>
          <a:xfrm>
            <a:off x="-42247" y="2942469"/>
            <a:ext cx="16329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i="1" dirty="0">
                <a:solidFill>
                  <a:srgbClr val="6BCF96"/>
                </a:solidFill>
              </a:rPr>
              <a:t>Agneaux élevés sans mère avec un lait artificiel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98530" y="1232559"/>
            <a:ext cx="8152509" cy="619402"/>
          </a:xfrm>
          <a:prstGeom prst="roundRect">
            <a:avLst/>
          </a:prstGeom>
          <a:solidFill>
            <a:srgbClr val="00B9AB">
              <a:alpha val="69804"/>
            </a:srgbClr>
          </a:solidFill>
          <a:ln>
            <a:solidFill>
              <a:srgbClr val="00B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6" name="Groupe 75"/>
          <p:cNvGrpSpPr/>
          <p:nvPr/>
        </p:nvGrpSpPr>
        <p:grpSpPr>
          <a:xfrm>
            <a:off x="1200954" y="2351989"/>
            <a:ext cx="810090" cy="702000"/>
            <a:chOff x="429201" y="3380992"/>
            <a:chExt cx="1080120" cy="936000"/>
          </a:xfrm>
        </p:grpSpPr>
        <p:cxnSp>
          <p:nvCxnSpPr>
            <p:cNvPr id="74" name="Connecteur droit avec flèche 73"/>
            <p:cNvCxnSpPr/>
            <p:nvPr/>
          </p:nvCxnSpPr>
          <p:spPr>
            <a:xfrm rot="5400000">
              <a:off x="501261" y="3848992"/>
              <a:ext cx="93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429201" y="3725343"/>
              <a:ext cx="1080120" cy="307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Naissance</a:t>
              </a: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-24975" y="2079270"/>
            <a:ext cx="15190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i="1" dirty="0">
                <a:solidFill>
                  <a:srgbClr val="FB3A3A"/>
                </a:solidFill>
              </a:rPr>
              <a:t>Agneaux élevés avec leur mère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563888" y="96115"/>
            <a:ext cx="5432404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quelques substrats neurobiologiques des comportements socio-émotionnels</a:t>
            </a:r>
            <a:endParaRPr lang="fr-FR" sz="1600" b="1" dirty="0">
              <a:solidFill>
                <a:srgbClr val="00B9AB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772262" y="3507701"/>
            <a:ext cx="1507506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Pas de lien spécifique avec les autres agneaux</a:t>
            </a:r>
          </a:p>
          <a:p>
            <a:pPr algn="ctr"/>
            <a:r>
              <a:rPr lang="fr-FR" sz="750" i="1" dirty="0"/>
              <a:t>(Gaudin et al., Nowak et al 2015)</a:t>
            </a:r>
          </a:p>
        </p:txBody>
      </p:sp>
      <p:grpSp>
        <p:nvGrpSpPr>
          <p:cNvPr id="66" name="Groupe 65"/>
          <p:cNvGrpSpPr/>
          <p:nvPr/>
        </p:nvGrpSpPr>
        <p:grpSpPr>
          <a:xfrm>
            <a:off x="1590810" y="2224651"/>
            <a:ext cx="6797613" cy="432000"/>
            <a:chOff x="54000" y="4821136"/>
            <a:chExt cx="7560000" cy="576000"/>
          </a:xfrm>
        </p:grpSpPr>
        <p:sp>
          <p:nvSpPr>
            <p:cNvPr id="67" name="Flèche droite 66"/>
            <p:cNvSpPr/>
            <p:nvPr/>
          </p:nvSpPr>
          <p:spPr>
            <a:xfrm>
              <a:off x="54000" y="4821136"/>
              <a:ext cx="7560000" cy="5760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B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1823058" y="4955248"/>
              <a:ext cx="2988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i="1" dirty="0"/>
                <a:t>Interactions </a:t>
              </a:r>
              <a:r>
                <a:rPr lang="en-GB" sz="900" b="1" i="1" dirty="0" err="1"/>
                <a:t>mère-jeune</a:t>
              </a:r>
              <a:endParaRPr lang="en-GB" sz="900" b="1" i="1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342753" y="4955248"/>
              <a:ext cx="89810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i="1" dirty="0"/>
                <a:t>Colostrum</a:t>
              </a: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4491372" y="4955248"/>
              <a:ext cx="2412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i="1" dirty="0"/>
                <a:t>Interactions entre jeunes</a:t>
              </a:r>
              <a:endParaRPr lang="en-GB" sz="900" b="1" i="1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602234" y="3496160"/>
            <a:ext cx="3541766" cy="507831"/>
            <a:chOff x="4450106" y="3772393"/>
            <a:chExt cx="3541766" cy="507831"/>
          </a:xfrm>
        </p:grpSpPr>
        <p:sp>
          <p:nvSpPr>
            <p:cNvPr id="45" name="Text Box 108"/>
            <p:cNvSpPr txBox="1">
              <a:spLocks noChangeArrowheads="1"/>
            </p:cNvSpPr>
            <p:nvPr/>
          </p:nvSpPr>
          <p:spPr bwMode="auto">
            <a:xfrm>
              <a:off x="6885092" y="3807017"/>
              <a:ext cx="1106780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sz="750" i="1" dirty="0" err="1">
                  <a:cs typeface="Arial" pitchFamily="34" charset="0"/>
                </a:rPr>
                <a:t>Napolitano</a:t>
              </a:r>
              <a:r>
                <a:rPr lang="fr-FR" sz="750" i="1" dirty="0">
                  <a:cs typeface="Arial" pitchFamily="34" charset="0"/>
                </a:rPr>
                <a:t> et al 2008; Latham &amp; </a:t>
              </a:r>
              <a:r>
                <a:rPr lang="fr-FR" sz="750" i="1" dirty="0" err="1">
                  <a:cs typeface="Arial" pitchFamily="34" charset="0"/>
                </a:rPr>
                <a:t>Mason</a:t>
              </a:r>
              <a:r>
                <a:rPr lang="fr-FR" sz="750" i="1" dirty="0">
                  <a:cs typeface="Arial" pitchFamily="34" charset="0"/>
                </a:rPr>
                <a:t> 2008; Gaudin et al 2013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4450106" y="3772393"/>
              <a:ext cx="242406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/>
                <a:t>Répertoire comportemental modifié</a:t>
              </a:r>
            </a:p>
            <a:p>
              <a:r>
                <a:rPr lang="fr-FR" sz="900" dirty="0"/>
                <a:t>Santé affectée</a:t>
              </a:r>
            </a:p>
            <a:p>
              <a:r>
                <a:rPr lang="fr-FR" sz="900" b="1" dirty="0">
                  <a:solidFill>
                    <a:srgbClr val="571E36"/>
                  </a:solidFill>
                </a:rPr>
                <a:t>Perturbations des axes endocriniens (OT, </a:t>
              </a:r>
              <a:r>
                <a:rPr lang="fr-FR" sz="900" b="1" dirty="0" err="1">
                  <a:solidFill>
                    <a:srgbClr val="571E36"/>
                  </a:solidFill>
                </a:rPr>
                <a:t>Cort</a:t>
              </a:r>
              <a:r>
                <a:rPr lang="fr-FR" sz="900" b="1" dirty="0">
                  <a:solidFill>
                    <a:srgbClr val="571E36"/>
                  </a:solidFill>
                </a:rPr>
                <a:t>)</a:t>
              </a:r>
            </a:p>
          </p:txBody>
        </p:sp>
        <p:sp>
          <p:nvSpPr>
            <p:cNvPr id="47" name="Accolade fermante 46"/>
            <p:cNvSpPr/>
            <p:nvPr/>
          </p:nvSpPr>
          <p:spPr>
            <a:xfrm>
              <a:off x="6765814" y="3783308"/>
              <a:ext cx="119277" cy="486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3342635" y="4079575"/>
            <a:ext cx="1937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Taux de mortalité </a:t>
            </a:r>
            <a:r>
              <a:rPr lang="fr-FR" sz="1200" dirty="0" smtClean="0"/>
              <a:t>important</a:t>
            </a:r>
            <a:endParaRPr lang="fr-FR" sz="12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590725" y="2787774"/>
            <a:ext cx="7060314" cy="432000"/>
            <a:chOff x="438597" y="3031015"/>
            <a:chExt cx="7060314" cy="432000"/>
          </a:xfrm>
        </p:grpSpPr>
        <p:grpSp>
          <p:nvGrpSpPr>
            <p:cNvPr id="8" name="Groupe 7"/>
            <p:cNvGrpSpPr/>
            <p:nvPr/>
          </p:nvGrpSpPr>
          <p:grpSpPr>
            <a:xfrm>
              <a:off x="438597" y="3031015"/>
              <a:ext cx="6797697" cy="432000"/>
              <a:chOff x="-71512" y="4183376"/>
              <a:chExt cx="7560000" cy="576000"/>
            </a:xfrm>
          </p:grpSpPr>
          <p:sp>
            <p:nvSpPr>
              <p:cNvPr id="35" name="Flèche droite 34"/>
              <p:cNvSpPr/>
              <p:nvPr/>
            </p:nvSpPr>
            <p:spPr>
              <a:xfrm>
                <a:off x="-71512" y="4183376"/>
                <a:ext cx="7560000" cy="576000"/>
              </a:xfrm>
              <a:prstGeom prst="right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6BCF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297415" y="4317488"/>
                <a:ext cx="74911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b="1" i="1" dirty="0"/>
                  <a:t>Colostrum</a:t>
                </a:r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45975" y="4291376"/>
                <a:ext cx="252000" cy="360000"/>
                <a:chOff x="1444526" y="4742147"/>
                <a:chExt cx="252000" cy="360000"/>
              </a:xfrm>
            </p:grpSpPr>
            <p:cxnSp>
              <p:nvCxnSpPr>
                <p:cNvPr id="24" name="Connecteur droit 23"/>
                <p:cNvCxnSpPr/>
                <p:nvPr/>
              </p:nvCxnSpPr>
              <p:spPr>
                <a:xfrm flipH="1">
                  <a:off x="1444526" y="4742147"/>
                  <a:ext cx="252000" cy="360000"/>
                </a:xfrm>
                <a:prstGeom prst="line">
                  <a:avLst/>
                </a:prstGeom>
                <a:ln w="19050">
                  <a:solidFill>
                    <a:srgbClr val="6BCF96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/>
                <p:cNvCxnSpPr/>
                <p:nvPr/>
              </p:nvCxnSpPr>
              <p:spPr>
                <a:xfrm>
                  <a:off x="1444526" y="4742147"/>
                  <a:ext cx="252000" cy="360000"/>
                </a:xfrm>
                <a:prstGeom prst="line">
                  <a:avLst/>
                </a:prstGeom>
                <a:ln w="19050">
                  <a:solidFill>
                    <a:srgbClr val="6BCF96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e 26"/>
              <p:cNvGrpSpPr/>
              <p:nvPr/>
            </p:nvGrpSpPr>
            <p:grpSpPr>
              <a:xfrm>
                <a:off x="3118086" y="4291376"/>
                <a:ext cx="252001" cy="360000"/>
                <a:chOff x="2086632" y="4742147"/>
                <a:chExt cx="252001" cy="360000"/>
              </a:xfrm>
            </p:grpSpPr>
            <p:cxnSp>
              <p:nvCxnSpPr>
                <p:cNvPr id="28" name="Connecteur droit 27"/>
                <p:cNvCxnSpPr/>
                <p:nvPr/>
              </p:nvCxnSpPr>
              <p:spPr>
                <a:xfrm flipH="1">
                  <a:off x="2086632" y="4742147"/>
                  <a:ext cx="252000" cy="360000"/>
                </a:xfrm>
                <a:prstGeom prst="line">
                  <a:avLst/>
                </a:prstGeom>
                <a:ln w="19050">
                  <a:solidFill>
                    <a:srgbClr val="6BCF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>
                  <a:off x="2086633" y="4742147"/>
                  <a:ext cx="252000" cy="360000"/>
                </a:xfrm>
                <a:prstGeom prst="line">
                  <a:avLst/>
                </a:prstGeom>
                <a:ln w="19050">
                  <a:solidFill>
                    <a:srgbClr val="6BCF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6" name="ZoneTexte 55"/>
            <p:cNvSpPr txBox="1"/>
            <p:nvPr/>
          </p:nvSpPr>
          <p:spPr>
            <a:xfrm>
              <a:off x="2299372" y="3131599"/>
              <a:ext cx="224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i="1" dirty="0"/>
                <a:t>Interactions </a:t>
              </a:r>
              <a:r>
                <a:rPr lang="en-GB" sz="900" b="1" i="1" dirty="0" err="1"/>
                <a:t>mère-jeune</a:t>
              </a:r>
              <a:endParaRPr lang="en-GB" sz="900" b="1" i="1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886870" y="3131599"/>
              <a:ext cx="26120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i="1" dirty="0"/>
                <a:t>Interactions entre </a:t>
              </a:r>
              <a:r>
                <a:rPr lang="en-GB" sz="900" b="1" i="1" dirty="0" err="1"/>
                <a:t>jeunes</a:t>
              </a:r>
              <a:endParaRPr lang="en-GB" sz="900" i="1" dirty="0"/>
            </a:p>
          </p:txBody>
        </p:sp>
      </p:grp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5082" y="3282075"/>
            <a:ext cx="1391654" cy="936000"/>
          </a:xfrm>
          <a:prstGeom prst="rect">
            <a:avLst/>
          </a:prstGeom>
          <a:ln w="28575">
            <a:solidFill>
              <a:srgbClr val="6BCF96"/>
            </a:solidFill>
          </a:ln>
        </p:spPr>
      </p:pic>
      <p:sp>
        <p:nvSpPr>
          <p:cNvPr id="61" name="ZoneTexte 60"/>
          <p:cNvSpPr txBox="1"/>
          <p:nvPr/>
        </p:nvSpPr>
        <p:spPr>
          <a:xfrm>
            <a:off x="632795" y="1863514"/>
            <a:ext cx="3242836" cy="459700"/>
          </a:xfrm>
          <a:prstGeom prst="round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Activation </a:t>
            </a:r>
            <a:r>
              <a:rPr lang="en-US" sz="1050" b="1" dirty="0" err="1"/>
              <a:t>neuronale</a:t>
            </a:r>
            <a:r>
              <a:rPr lang="en-US" sz="1050" b="1" dirty="0"/>
              <a:t> </a:t>
            </a:r>
            <a:r>
              <a:rPr lang="en-US" sz="900" i="1" dirty="0"/>
              <a:t>(Val-Laillet et al</a:t>
            </a:r>
            <a:r>
              <a:rPr lang="en-US" sz="900" i="1" dirty="0" smtClean="0"/>
              <a:t>., 2009</a:t>
            </a:r>
            <a:r>
              <a:rPr lang="en-US" sz="900" i="1" dirty="0"/>
              <a:t>)</a:t>
            </a:r>
          </a:p>
          <a:p>
            <a:pPr algn="ctr"/>
            <a:r>
              <a:rPr lang="en-US" sz="1050" b="1" dirty="0"/>
              <a:t>Activation du </a:t>
            </a:r>
            <a:r>
              <a:rPr lang="en-US" sz="1050" b="1" dirty="0" err="1"/>
              <a:t>système</a:t>
            </a:r>
            <a:r>
              <a:rPr lang="en-US" sz="1050" b="1" dirty="0"/>
              <a:t> OT/VP </a:t>
            </a:r>
            <a:r>
              <a:rPr lang="en-US" sz="900" i="1" dirty="0"/>
              <a:t>(Val-</a:t>
            </a:r>
            <a:r>
              <a:rPr lang="en-US" sz="900" i="1" dirty="0" err="1"/>
              <a:t>Laillet</a:t>
            </a:r>
            <a:r>
              <a:rPr lang="en-US" sz="900" i="1" dirty="0"/>
              <a:t> et al., 2009)</a:t>
            </a:r>
          </a:p>
        </p:txBody>
      </p:sp>
      <p:sp>
        <p:nvSpPr>
          <p:cNvPr id="62" name="Rectangle à coins arrondis 61"/>
          <p:cNvSpPr/>
          <p:nvPr/>
        </p:nvSpPr>
        <p:spPr>
          <a:xfrm>
            <a:off x="1066788" y="867380"/>
            <a:ext cx="2388242" cy="459700"/>
          </a:xfrm>
          <a:prstGeom prst="round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b="1" dirty="0" err="1"/>
              <a:t>Développement</a:t>
            </a:r>
            <a:r>
              <a:rPr lang="en-US" sz="1050" b="1" dirty="0"/>
              <a:t> </a:t>
            </a:r>
            <a:r>
              <a:rPr lang="en-US" sz="1050" b="1" dirty="0" err="1"/>
              <a:t>dendritique</a:t>
            </a:r>
            <a:r>
              <a:rPr lang="en-US" sz="1050" b="1" dirty="0"/>
              <a:t> et </a:t>
            </a:r>
            <a:r>
              <a:rPr lang="en-US" sz="1050" b="1" dirty="0" err="1"/>
              <a:t>plasticité</a:t>
            </a:r>
            <a:r>
              <a:rPr lang="en-US" sz="1050" b="1" dirty="0"/>
              <a:t> </a:t>
            </a:r>
            <a:r>
              <a:rPr lang="en-US" sz="1050" b="1" dirty="0" err="1"/>
              <a:t>synaptique</a:t>
            </a:r>
            <a:r>
              <a:rPr lang="en-US" sz="1050" dirty="0"/>
              <a:t> </a:t>
            </a:r>
            <a:r>
              <a:rPr lang="en-US" sz="900" i="1" dirty="0"/>
              <a:t>(Petit et al., 2015)</a:t>
            </a:r>
          </a:p>
        </p:txBody>
      </p:sp>
      <p:grpSp>
        <p:nvGrpSpPr>
          <p:cNvPr id="41" name="Groupe 40"/>
          <p:cNvGrpSpPr/>
          <p:nvPr/>
        </p:nvGrpSpPr>
        <p:grpSpPr>
          <a:xfrm>
            <a:off x="386533" y="1305504"/>
            <a:ext cx="8370931" cy="484748"/>
            <a:chOff x="-181347" y="2401194"/>
            <a:chExt cx="8876491" cy="828855"/>
          </a:xfrm>
          <a:noFill/>
        </p:grpSpPr>
        <p:grpSp>
          <p:nvGrpSpPr>
            <p:cNvPr id="43" name="Groupe 42"/>
            <p:cNvGrpSpPr/>
            <p:nvPr/>
          </p:nvGrpSpPr>
          <p:grpSpPr>
            <a:xfrm>
              <a:off x="-181347" y="2401194"/>
              <a:ext cx="8876491" cy="828855"/>
              <a:chOff x="-181347" y="2401194"/>
              <a:chExt cx="8876491" cy="828855"/>
            </a:xfrm>
            <a:grpFill/>
          </p:grpSpPr>
          <p:sp>
            <p:nvSpPr>
              <p:cNvPr id="52" name="ZoneTexte 51"/>
              <p:cNvSpPr txBox="1"/>
              <p:nvPr/>
            </p:nvSpPr>
            <p:spPr>
              <a:xfrm>
                <a:off x="-181347" y="2619855"/>
                <a:ext cx="1213377" cy="3946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/>
                  <a:t>Stress </a:t>
                </a:r>
                <a:r>
                  <a:rPr lang="en-US" sz="900" dirty="0" err="1"/>
                  <a:t>prénatal</a:t>
                </a:r>
                <a:endParaRPr lang="en-US" sz="900" dirty="0"/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7065555" y="2401194"/>
                <a:ext cx="1629589" cy="82885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err="1"/>
                  <a:t>Altération</a:t>
                </a:r>
                <a:r>
                  <a:rPr lang="en-US" sz="900" dirty="0"/>
                  <a:t> des </a:t>
                </a:r>
                <a:r>
                  <a:rPr lang="en-US" sz="900" dirty="0" err="1"/>
                  <a:t>capacités</a:t>
                </a:r>
                <a:r>
                  <a:rPr lang="en-US" sz="900" dirty="0"/>
                  <a:t> </a:t>
                </a:r>
                <a:r>
                  <a:rPr lang="en-US" sz="900" dirty="0" err="1"/>
                  <a:t>cognitives</a:t>
                </a:r>
                <a:endParaRPr lang="en-US" sz="750" dirty="0"/>
              </a:p>
              <a:p>
                <a:pPr algn="ctr"/>
                <a:r>
                  <a:rPr lang="en-US" sz="750" i="1" dirty="0"/>
                  <a:t>(</a:t>
                </a:r>
                <a:r>
                  <a:rPr lang="en-US" sz="750" i="1" dirty="0" err="1"/>
                  <a:t>Coulon</a:t>
                </a:r>
                <a:r>
                  <a:rPr lang="en-US" sz="750" i="1" dirty="0"/>
                  <a:t> et al., 2015)</a:t>
                </a: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>
                <a:off x="954976" y="2797467"/>
                <a:ext cx="622800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ZoneTexte 48"/>
            <p:cNvSpPr txBox="1"/>
            <p:nvPr/>
          </p:nvSpPr>
          <p:spPr>
            <a:xfrm>
              <a:off x="993035" y="2464948"/>
              <a:ext cx="1908000" cy="592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/>
                <a:t>Altération</a:t>
              </a:r>
              <a:r>
                <a:rPr lang="en-US" sz="900" b="1" dirty="0"/>
                <a:t> du lien </a:t>
              </a:r>
              <a:r>
                <a:rPr lang="en-US" sz="900" b="1" dirty="0" err="1"/>
                <a:t>mère-jeune</a:t>
              </a:r>
              <a:r>
                <a:rPr lang="en-US" sz="900" b="1" dirty="0"/>
                <a:t> </a:t>
              </a:r>
              <a:r>
                <a:rPr lang="en-US" sz="750" b="1" i="1" dirty="0"/>
                <a:t>(</a:t>
              </a:r>
              <a:r>
                <a:rPr lang="en-US" sz="750" b="1" i="1" dirty="0" err="1"/>
                <a:t>Coulon</a:t>
              </a:r>
              <a:r>
                <a:rPr lang="en-US" sz="750" b="1" i="1" dirty="0"/>
                <a:t> et al., 2014)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9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e 62"/>
          <p:cNvGrpSpPr/>
          <p:nvPr/>
        </p:nvGrpSpPr>
        <p:grpSpPr>
          <a:xfrm>
            <a:off x="395536" y="1995686"/>
            <a:ext cx="6082543" cy="1200329"/>
            <a:chOff x="523384" y="1694537"/>
            <a:chExt cx="8110058" cy="1600439"/>
          </a:xfrm>
        </p:grpSpPr>
        <p:sp>
          <p:nvSpPr>
            <p:cNvPr id="64" name="ZoneTexte 63"/>
            <p:cNvSpPr txBox="1"/>
            <p:nvPr/>
          </p:nvSpPr>
          <p:spPr>
            <a:xfrm>
              <a:off x="523384" y="2708920"/>
              <a:ext cx="8100001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endParaRPr lang="fr-FR" sz="1200" dirty="0">
                <a:sym typeface="Wingdings" panose="05000000000000000000" pitchFamily="2" charset="2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39956" y="1694537"/>
              <a:ext cx="8093486" cy="1600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200" b="1" dirty="0">
                  <a:sym typeface="Wingdings" panose="05000000000000000000" pitchFamily="2" charset="2"/>
                </a:rPr>
                <a:t>Limiter le stress avant chaque session d’acquisition en manipulant les agneaux avec leur mère et leur jumeau ou avec deux autres agneaux familiers.</a:t>
              </a:r>
              <a:endParaRPr lang="fr-FR" sz="1200" dirty="0">
                <a:sym typeface="Wingdings" panose="05000000000000000000" pitchFamily="2" charset="2"/>
              </a:endParaRPr>
            </a:p>
            <a:p>
              <a:pPr algn="just"/>
              <a:r>
                <a:rPr lang="fr-FR" sz="1200" b="1" dirty="0"/>
                <a:t>Anesthésie d’une durée maximale de </a:t>
              </a:r>
              <a:r>
                <a:rPr lang="fr-FR" sz="1200" b="1" dirty="0">
                  <a:sym typeface="Wingdings" panose="05000000000000000000" pitchFamily="2" charset="2"/>
                </a:rPr>
                <a:t>2h30</a:t>
              </a:r>
            </a:p>
            <a:p>
              <a:pPr algn="just"/>
              <a:r>
                <a:rPr lang="fr-FR" sz="1200" b="1" dirty="0">
                  <a:sym typeface="Wingdings" panose="05000000000000000000" pitchFamily="2" charset="2"/>
                </a:rPr>
                <a:t>Induction Kétamine + </a:t>
              </a:r>
              <a:r>
                <a:rPr lang="fr-FR" sz="1200" b="1" dirty="0" err="1">
                  <a:sym typeface="Wingdings" panose="05000000000000000000" pitchFamily="2" charset="2"/>
                </a:rPr>
                <a:t>Rompun</a:t>
              </a:r>
              <a:r>
                <a:rPr lang="fr-FR" sz="1200" b="1" dirty="0">
                  <a:sym typeface="Wingdings" panose="05000000000000000000" pitchFamily="2" charset="2"/>
                </a:rPr>
                <a:t>, </a:t>
              </a:r>
              <a:r>
                <a:rPr lang="fr-FR" sz="1200" b="1" dirty="0" err="1">
                  <a:sym typeface="Wingdings" panose="05000000000000000000" pitchFamily="2" charset="2"/>
                </a:rPr>
                <a:t>Isoflurane</a:t>
              </a:r>
              <a:r>
                <a:rPr lang="fr-FR" sz="1200" b="1" dirty="0">
                  <a:sym typeface="Wingdings" panose="05000000000000000000" pitchFamily="2" charset="2"/>
                </a:rPr>
                <a:t> (&lt;2% pds vif de l’animal)</a:t>
              </a:r>
            </a:p>
            <a:p>
              <a:pPr algn="just"/>
              <a:r>
                <a:rPr lang="fr-FR" sz="1200" b="1" dirty="0">
                  <a:sym typeface="Wingdings" panose="05000000000000000000" pitchFamily="2" charset="2"/>
                </a:rPr>
                <a:t>Pas de mise à jeun la veille de l’anesthésie à 1 semaine et 1 mois</a:t>
              </a:r>
            </a:p>
            <a:p>
              <a:pPr algn="just"/>
              <a:r>
                <a:rPr lang="fr-FR" sz="1200" b="1" dirty="0">
                  <a:sym typeface="Wingdings" panose="05000000000000000000" pitchFamily="2" charset="2"/>
                </a:rPr>
                <a:t>Perfusion de Glucose </a:t>
              </a:r>
              <a:r>
                <a:rPr lang="fr-FR" sz="1200" b="1" dirty="0" smtClean="0">
                  <a:sym typeface="Wingdings" panose="05000000000000000000" pitchFamily="2" charset="2"/>
                </a:rPr>
                <a:t>pendant </a:t>
              </a:r>
              <a:r>
                <a:rPr lang="fr-FR" sz="1200" b="1" dirty="0">
                  <a:sym typeface="Wingdings" panose="05000000000000000000" pitchFamily="2" charset="2"/>
                </a:rPr>
                <a:t>l’anesthésie à 1 semaine</a:t>
              </a:r>
            </a:p>
          </p:txBody>
        </p:sp>
      </p:grpSp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2499742"/>
            <a:ext cx="3191929" cy="1809000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683568" y="1312241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Protocole d’anesthésie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Résultat – croissance </a:t>
            </a:r>
            <a:r>
              <a:rPr lang="fr-FR" sz="1200" b="1" dirty="0" err="1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intracrâniale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64867" y="1621818"/>
            <a:ext cx="5012197" cy="1814028"/>
            <a:chOff x="59257" y="3080747"/>
            <a:chExt cx="7561141" cy="2736538"/>
          </a:xfrm>
        </p:grpSpPr>
        <p:grpSp>
          <p:nvGrpSpPr>
            <p:cNvPr id="15" name="Groupe 14"/>
            <p:cNvGrpSpPr/>
            <p:nvPr/>
          </p:nvGrpSpPr>
          <p:grpSpPr>
            <a:xfrm>
              <a:off x="752480" y="5366253"/>
              <a:ext cx="5119146" cy="451032"/>
              <a:chOff x="1273295" y="4878610"/>
              <a:chExt cx="4714476" cy="355923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1273295" y="4881021"/>
                <a:ext cx="991776" cy="339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50" dirty="0">
                    <a:solidFill>
                      <a:srgbClr val="000000"/>
                    </a:solidFill>
                  </a:rPr>
                  <a:t>T1w MR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3193167" y="4894779"/>
                <a:ext cx="1024318" cy="339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50" dirty="0">
                    <a:solidFill>
                      <a:srgbClr val="000000"/>
                    </a:solidFill>
                  </a:rPr>
                  <a:t>T1w - CT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5484123" y="4878610"/>
                <a:ext cx="503648" cy="339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50" dirty="0">
                    <a:solidFill>
                      <a:srgbClr val="000000"/>
                    </a:solidFill>
                  </a:rPr>
                  <a:t>CT</a:t>
                </a:r>
              </a:p>
            </p:txBody>
          </p:sp>
        </p:grp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57" y="3080747"/>
              <a:ext cx="7561141" cy="2213847"/>
            </a:xfrm>
            <a:prstGeom prst="rect">
              <a:avLst/>
            </a:prstGeom>
          </p:spPr>
        </p:pic>
      </p:grpSp>
      <p:sp>
        <p:nvSpPr>
          <p:cNvPr id="20" name="ZoneTexte 19"/>
          <p:cNvSpPr txBox="1"/>
          <p:nvPr/>
        </p:nvSpPr>
        <p:spPr>
          <a:xfrm>
            <a:off x="490637" y="1362579"/>
            <a:ext cx="3779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Volume intra-crânial </a:t>
            </a:r>
            <a:r>
              <a:rPr lang="fr-FR" sz="12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r-FR" sz="1200" i="1" dirty="0">
                <a:solidFill>
                  <a:srgbClr val="000000"/>
                </a:solidFill>
                <a:sym typeface="Wingdings" panose="05000000000000000000" pitchFamily="2" charset="2"/>
              </a:rPr>
              <a:t>Indicateur de croissance cérébrale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943143" y="4667933"/>
            <a:ext cx="1273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000000"/>
                </a:solidFill>
              </a:rPr>
              <a:t>Lecompte et al., Cire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6067269" y="1362578"/>
            <a:ext cx="1855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Volume intra-crânial (cm</a:t>
            </a:r>
            <a:r>
              <a:rPr lang="fr-FR" sz="1200" b="1" baseline="30000" dirty="0"/>
              <a:t>3</a:t>
            </a:r>
            <a:r>
              <a:rPr lang="fr-FR" sz="1200" b="1" dirty="0"/>
              <a:t>)</a:t>
            </a:r>
            <a:endParaRPr lang="en-GB" sz="1200" b="1" dirty="0"/>
          </a:p>
        </p:txBody>
      </p:sp>
      <p:sp>
        <p:nvSpPr>
          <p:cNvPr id="98" name="ZoneTexte 97"/>
          <p:cNvSpPr txBox="1"/>
          <p:nvPr/>
        </p:nvSpPr>
        <p:spPr>
          <a:xfrm>
            <a:off x="5802421" y="2070217"/>
            <a:ext cx="7906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/>
              <a:t>P</a:t>
            </a:r>
            <a:r>
              <a:rPr lang="fr-FR" sz="1050" baseline="-25000" dirty="0" err="1"/>
              <a:t>âge</a:t>
            </a:r>
            <a:r>
              <a:rPr lang="fr-FR" sz="1050" dirty="0"/>
              <a:t> &lt;0.001</a:t>
            </a:r>
          </a:p>
          <a:p>
            <a:r>
              <a:rPr lang="fr-FR" sz="1050" dirty="0" err="1"/>
              <a:t>P</a:t>
            </a:r>
            <a:r>
              <a:rPr lang="fr-FR" sz="1050" baseline="-25000" dirty="0" err="1"/>
              <a:t>exp</a:t>
            </a:r>
            <a:r>
              <a:rPr lang="fr-FR" sz="1050" baseline="-25000" dirty="0"/>
              <a:t>.</a:t>
            </a:r>
            <a:r>
              <a:rPr lang="fr-FR" sz="1050" dirty="0"/>
              <a:t> NS</a:t>
            </a:r>
            <a:endParaRPr lang="en-GB" sz="1050" dirty="0"/>
          </a:p>
        </p:txBody>
      </p:sp>
      <p:grpSp>
        <p:nvGrpSpPr>
          <p:cNvPr id="6" name="Groupe 5"/>
          <p:cNvGrpSpPr/>
          <p:nvPr/>
        </p:nvGrpSpPr>
        <p:grpSpPr>
          <a:xfrm>
            <a:off x="5614207" y="1663566"/>
            <a:ext cx="2721300" cy="400110"/>
            <a:chOff x="5508104" y="3963424"/>
            <a:chExt cx="2721300" cy="400110"/>
          </a:xfrm>
        </p:grpSpPr>
        <p:sp>
          <p:nvSpPr>
            <p:cNvPr id="99" name="ZoneTexte 98"/>
            <p:cNvSpPr txBox="1"/>
            <p:nvPr/>
          </p:nvSpPr>
          <p:spPr>
            <a:xfrm>
              <a:off x="7013337" y="3963424"/>
              <a:ext cx="121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FF1A1A"/>
                  </a:solidFill>
                </a:rPr>
                <a:t>Agx</a:t>
              </a:r>
              <a:r>
                <a:rPr lang="fr-FR" sz="1000" dirty="0">
                  <a:solidFill>
                    <a:srgbClr val="FF1A1A"/>
                  </a:solidFill>
                </a:rPr>
                <a:t> élevés avec leur mère (n=10)</a:t>
              </a: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5508104" y="3963424"/>
              <a:ext cx="1620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6BCF96"/>
                  </a:solidFill>
                </a:rPr>
                <a:t>Agx</a:t>
              </a:r>
              <a:r>
                <a:rPr lang="fr-FR" sz="1000" dirty="0">
                  <a:solidFill>
                    <a:srgbClr val="6BCF96"/>
                  </a:solidFill>
                </a:rPr>
                <a:t> élevés sans mère avec du lait artificiel (n=10)</a:t>
              </a: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266" y="2019458"/>
            <a:ext cx="3259182" cy="23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Résultat – maturation cérébrale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/>
          <a:srcRect l="3754" r="4091" b="39580"/>
          <a:stretch/>
        </p:blipFill>
        <p:spPr>
          <a:xfrm>
            <a:off x="29152" y="1566877"/>
            <a:ext cx="4535546" cy="123297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76596" y="1347614"/>
            <a:ext cx="4440659" cy="289441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100" i="1" u="sng" dirty="0" smtClean="0">
                <a:solidFill>
                  <a:srgbClr val="571E36"/>
                </a:solidFill>
                <a:latin typeface="Arial" pitchFamily="34" charset="0"/>
                <a:cs typeface="Arial" pitchFamily="34" charset="0"/>
              </a:rPr>
              <a:t>IRM de diffusion</a:t>
            </a:r>
            <a:endParaRPr lang="fr-FR" sz="1100" i="1" u="sng" dirty="0">
              <a:solidFill>
                <a:srgbClr val="571E3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60848"/>
          <a:stretch/>
        </p:blipFill>
        <p:spPr>
          <a:xfrm>
            <a:off x="22023" y="2794489"/>
            <a:ext cx="4549805" cy="73861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28773" y="3013771"/>
            <a:ext cx="2736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Fraction d’Anisotropie </a:t>
            </a:r>
            <a:r>
              <a:rPr lang="fr-FR" sz="1200" dirty="0" smtClean="0">
                <a:sym typeface="Wingdings 3" panose="05040102010807070707" pitchFamily="18" charset="2"/>
              </a:rPr>
              <a:t> </a:t>
            </a:r>
          </a:p>
          <a:p>
            <a:pPr algn="ctr"/>
            <a:r>
              <a:rPr lang="fr-FR" sz="1200" dirty="0" smtClean="0">
                <a:sym typeface="Wingdings 3" panose="05040102010807070707" pitchFamily="18" charset="2"/>
              </a:rPr>
              <a:t>Diffusivité radiale </a:t>
            </a:r>
            <a:endParaRPr lang="en-GB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25" t="-1795" r="13320" b="18178"/>
          <a:stretch/>
        </p:blipFill>
        <p:spPr>
          <a:xfrm rot="10800000">
            <a:off x="4696070" y="1264888"/>
            <a:ext cx="1388097" cy="13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Résultat – maturation cérébrale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3090790" y="1404259"/>
            <a:ext cx="2721300" cy="400110"/>
            <a:chOff x="5508104" y="3963424"/>
            <a:chExt cx="2721300" cy="400110"/>
          </a:xfrm>
        </p:grpSpPr>
        <p:sp>
          <p:nvSpPr>
            <p:cNvPr id="48" name="ZoneTexte 47"/>
            <p:cNvSpPr txBox="1"/>
            <p:nvPr/>
          </p:nvSpPr>
          <p:spPr>
            <a:xfrm>
              <a:off x="7013337" y="3963424"/>
              <a:ext cx="121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FF1A1A"/>
                  </a:solidFill>
                </a:rPr>
                <a:t>Agx</a:t>
              </a:r>
              <a:r>
                <a:rPr lang="fr-FR" sz="1000" dirty="0">
                  <a:solidFill>
                    <a:srgbClr val="FF1A1A"/>
                  </a:solidFill>
                </a:rPr>
                <a:t> élevés avec leur mère (n=10)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5508104" y="3963424"/>
              <a:ext cx="1620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6BCF96"/>
                  </a:solidFill>
                </a:rPr>
                <a:t>Agx</a:t>
              </a:r>
              <a:r>
                <a:rPr lang="fr-FR" sz="1000" dirty="0">
                  <a:solidFill>
                    <a:srgbClr val="6BCF96"/>
                  </a:solidFill>
                </a:rPr>
                <a:t> élevés sans mère avec du lait artificiel (n=10)</a:t>
              </a: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136123" y="1300455"/>
            <a:ext cx="2283024" cy="1920410"/>
            <a:chOff x="261267" y="1457943"/>
            <a:chExt cx="3044032" cy="2560546"/>
          </a:xfrm>
        </p:grpSpPr>
        <p:sp>
          <p:nvSpPr>
            <p:cNvPr id="52" name="ZoneTexte 51"/>
            <p:cNvSpPr txBox="1"/>
            <p:nvPr/>
          </p:nvSpPr>
          <p:spPr>
            <a:xfrm>
              <a:off x="1036068" y="1457943"/>
              <a:ext cx="149442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i="1" dirty="0"/>
                <a:t>Chiasma </a:t>
              </a:r>
              <a:r>
                <a:rPr lang="en-US" sz="1050" b="1" i="1" dirty="0" err="1"/>
                <a:t>optique</a:t>
              </a:r>
              <a:endParaRPr lang="fr-FR" sz="1050" b="1" i="1" dirty="0"/>
            </a:p>
          </p:txBody>
        </p:sp>
        <p:pic>
          <p:nvPicPr>
            <p:cNvPr id="53" name="Image 5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438" r="13128" b="9062"/>
            <a:stretch/>
          </p:blipFill>
          <p:spPr>
            <a:xfrm rot="10800000">
              <a:off x="261267" y="1798659"/>
              <a:ext cx="3044032" cy="2219830"/>
            </a:xfrm>
            <a:prstGeom prst="rect">
              <a:avLst/>
            </a:prstGeom>
          </p:spPr>
        </p:pic>
      </p:grpSp>
      <p:sp>
        <p:nvSpPr>
          <p:cNvPr id="54" name="ZoneTexte 53"/>
          <p:cNvSpPr txBox="1"/>
          <p:nvPr/>
        </p:nvSpPr>
        <p:spPr>
          <a:xfrm>
            <a:off x="3835644" y="4600664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>
                <a:solidFill>
                  <a:srgbClr val="000000"/>
                </a:solidFill>
              </a:rPr>
              <a:t>Emmanuelle Haslin M2</a:t>
            </a:r>
          </a:p>
          <a:p>
            <a:r>
              <a:rPr lang="fr-FR" sz="1000" i="1" dirty="0" err="1">
                <a:solidFill>
                  <a:srgbClr val="000000"/>
                </a:solidFill>
              </a:rPr>
              <a:t>Mélody</a:t>
            </a:r>
            <a:r>
              <a:rPr lang="fr-FR" sz="1000" i="1" dirty="0">
                <a:solidFill>
                  <a:srgbClr val="000000"/>
                </a:solidFill>
              </a:rPr>
              <a:t> </a:t>
            </a:r>
            <a:r>
              <a:rPr lang="fr-FR" sz="1000" i="1" dirty="0" smtClean="0">
                <a:solidFill>
                  <a:srgbClr val="000000"/>
                </a:solidFill>
              </a:rPr>
              <a:t>Morisse, </a:t>
            </a:r>
            <a:r>
              <a:rPr lang="fr-FR" sz="1000" i="1" dirty="0" err="1" smtClean="0">
                <a:solidFill>
                  <a:srgbClr val="000000"/>
                </a:solidFill>
              </a:rPr>
              <a:t>éq</a:t>
            </a:r>
            <a:r>
              <a:rPr lang="fr-FR" sz="1000" i="1" dirty="0" smtClean="0">
                <a:solidFill>
                  <a:srgbClr val="000000"/>
                </a:solidFill>
              </a:rPr>
              <a:t>. </a:t>
            </a:r>
            <a:r>
              <a:rPr lang="fr-FR" sz="1000" i="1" dirty="0">
                <a:solidFill>
                  <a:srgbClr val="000000"/>
                </a:solidFill>
              </a:rPr>
              <a:t>CNA</a:t>
            </a:r>
          </a:p>
        </p:txBody>
      </p:sp>
      <p:grpSp>
        <p:nvGrpSpPr>
          <p:cNvPr id="66" name="Groupe 65"/>
          <p:cNvGrpSpPr/>
          <p:nvPr/>
        </p:nvGrpSpPr>
        <p:grpSpPr>
          <a:xfrm>
            <a:off x="6012160" y="2041634"/>
            <a:ext cx="2858475" cy="1287399"/>
            <a:chOff x="4582758" y="3501008"/>
            <a:chExt cx="3811300" cy="1716531"/>
          </a:xfrm>
        </p:grpSpPr>
        <p:sp>
          <p:nvSpPr>
            <p:cNvPr id="67" name="ZoneTexte 66"/>
            <p:cNvSpPr txBox="1"/>
            <p:nvPr/>
          </p:nvSpPr>
          <p:spPr>
            <a:xfrm>
              <a:off x="4582758" y="3812908"/>
              <a:ext cx="1124668" cy="553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50" dirty="0" err="1"/>
                <a:t>P</a:t>
              </a:r>
              <a:r>
                <a:rPr lang="fr-FR" sz="1050" baseline="-25000" dirty="0" err="1"/>
                <a:t>âge</a:t>
              </a:r>
              <a:r>
                <a:rPr lang="fr-FR" sz="1050" dirty="0"/>
                <a:t> NS</a:t>
              </a:r>
            </a:p>
            <a:p>
              <a:r>
                <a:rPr lang="fr-FR" sz="1050" dirty="0" err="1"/>
                <a:t>P</a:t>
              </a:r>
              <a:r>
                <a:rPr lang="fr-FR" sz="1050" baseline="-25000" dirty="0" err="1"/>
                <a:t>exp</a:t>
              </a:r>
              <a:r>
                <a:rPr lang="fr-FR" sz="1050" baseline="-25000" dirty="0"/>
                <a:t>.</a:t>
              </a:r>
              <a:r>
                <a:rPr lang="fr-FR" sz="1050" dirty="0"/>
                <a:t> = 0,005</a:t>
              </a:r>
              <a:endParaRPr lang="en-GB" sz="1050" dirty="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4582758" y="4663542"/>
              <a:ext cx="1032761" cy="553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50" dirty="0" err="1"/>
                <a:t>P</a:t>
              </a:r>
              <a:r>
                <a:rPr lang="fr-FR" sz="1050" baseline="-25000" dirty="0" err="1"/>
                <a:t>âge</a:t>
              </a:r>
              <a:r>
                <a:rPr lang="fr-FR" sz="1050" dirty="0"/>
                <a:t> NS</a:t>
              </a:r>
            </a:p>
            <a:p>
              <a:r>
                <a:rPr lang="fr-FR" sz="1050" dirty="0" err="1"/>
                <a:t>P</a:t>
              </a:r>
              <a:r>
                <a:rPr lang="fr-FR" sz="1050" baseline="-25000" dirty="0" err="1"/>
                <a:t>exp</a:t>
              </a:r>
              <a:r>
                <a:rPr lang="fr-FR" sz="1050" baseline="-25000" dirty="0"/>
                <a:t>.</a:t>
              </a:r>
              <a:r>
                <a:rPr lang="fr-FR" sz="1050" dirty="0"/>
                <a:t> = 0,02</a:t>
              </a:r>
              <a:endParaRPr lang="en-GB" sz="1050" dirty="0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4582758" y="3501008"/>
              <a:ext cx="3811300" cy="1261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i="1" dirty="0"/>
                <a:t>MD</a:t>
              </a:r>
              <a:r>
                <a:rPr lang="fr-FR" sz="1050" dirty="0"/>
                <a:t> : Agneaux maternés </a:t>
              </a:r>
              <a:r>
                <a:rPr lang="fr-FR" sz="1200" b="1" dirty="0"/>
                <a:t>&lt;</a:t>
              </a:r>
              <a:r>
                <a:rPr lang="fr-FR" sz="1050" dirty="0"/>
                <a:t> </a:t>
              </a:r>
              <a:r>
                <a:rPr lang="fr-FR" sz="1050" dirty="0" err="1"/>
                <a:t>Agn</a:t>
              </a:r>
              <a:r>
                <a:rPr lang="fr-FR" sz="1050" dirty="0"/>
                <a:t>. élevés sans mère</a:t>
              </a:r>
            </a:p>
            <a:p>
              <a:endParaRPr lang="fr-FR" sz="1050" dirty="0"/>
            </a:p>
            <a:p>
              <a:endParaRPr lang="fr-FR" sz="1050" dirty="0"/>
            </a:p>
            <a:p>
              <a:endParaRPr lang="fr-FR" sz="1050" dirty="0"/>
            </a:p>
            <a:p>
              <a:r>
                <a:rPr lang="fr-FR" sz="1050" b="1" i="1" dirty="0"/>
                <a:t>RD</a:t>
              </a:r>
              <a:r>
                <a:rPr lang="fr-FR" sz="1050" dirty="0"/>
                <a:t> : Agneaux maternés </a:t>
              </a:r>
              <a:r>
                <a:rPr lang="fr-FR" sz="1200" b="1" dirty="0"/>
                <a:t>&lt;</a:t>
              </a:r>
              <a:r>
                <a:rPr lang="fr-FR" sz="1050" dirty="0"/>
                <a:t> </a:t>
              </a:r>
              <a:r>
                <a:rPr lang="fr-FR" sz="1050" dirty="0" err="1"/>
                <a:t>Agn</a:t>
              </a:r>
              <a:r>
                <a:rPr lang="fr-FR" sz="1050" dirty="0"/>
                <a:t>. élevés sans mère</a:t>
              </a:r>
              <a:endParaRPr lang="en-GB" sz="105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621447" y="1891671"/>
            <a:ext cx="3032949" cy="1895659"/>
            <a:chOff x="2838763" y="1421571"/>
            <a:chExt cx="3032949" cy="189565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/>
            <a:srcRect r="13949" b="25660"/>
            <a:stretch/>
          </p:blipFill>
          <p:spPr>
            <a:xfrm>
              <a:off x="2838763" y="1421571"/>
              <a:ext cx="3032949" cy="1738848"/>
            </a:xfrm>
            <a:prstGeom prst="rect">
              <a:avLst/>
            </a:prstGeom>
          </p:spPr>
        </p:pic>
        <p:grpSp>
          <p:nvGrpSpPr>
            <p:cNvPr id="7" name="Groupe 6"/>
            <p:cNvGrpSpPr/>
            <p:nvPr/>
          </p:nvGrpSpPr>
          <p:grpSpPr>
            <a:xfrm>
              <a:off x="3268425" y="3096299"/>
              <a:ext cx="2562594" cy="220931"/>
              <a:chOff x="3268425" y="2837174"/>
              <a:chExt cx="2562594" cy="220931"/>
            </a:xfrm>
          </p:grpSpPr>
          <p:pic>
            <p:nvPicPr>
              <p:cNvPr id="32" name="Image 31"/>
              <p:cNvPicPr>
                <a:picLocks noChangeAspect="1"/>
              </p:cNvPicPr>
              <p:nvPr/>
            </p:nvPicPr>
            <p:blipFill rotWithShape="1">
              <a:blip r:embed="rId4"/>
              <a:srcRect l="28334" r="53463" b="28135"/>
              <a:stretch/>
            </p:blipFill>
            <p:spPr>
              <a:xfrm>
                <a:off x="3786174" y="2842128"/>
                <a:ext cx="419436" cy="185623"/>
              </a:xfrm>
              <a:prstGeom prst="rect">
                <a:avLst/>
              </a:prstGeom>
            </p:spPr>
          </p:pic>
          <p:pic>
            <p:nvPicPr>
              <p:cNvPr id="3" name="Image 2"/>
              <p:cNvPicPr>
                <a:picLocks noChangeAspect="1"/>
              </p:cNvPicPr>
              <p:nvPr/>
            </p:nvPicPr>
            <p:blipFill rotWithShape="1">
              <a:blip r:embed="rId4"/>
              <a:srcRect t="1" r="75384" b="31993"/>
              <a:stretch/>
            </p:blipFill>
            <p:spPr>
              <a:xfrm>
                <a:off x="3268425" y="2845743"/>
                <a:ext cx="567219" cy="175658"/>
              </a:xfrm>
              <a:prstGeom prst="rect">
                <a:avLst/>
              </a:prstGeom>
            </p:spPr>
          </p:pic>
          <p:pic>
            <p:nvPicPr>
              <p:cNvPr id="34" name="Image 33"/>
              <p:cNvPicPr>
                <a:picLocks noChangeAspect="1"/>
              </p:cNvPicPr>
              <p:nvPr/>
            </p:nvPicPr>
            <p:blipFill rotWithShape="1">
              <a:blip r:embed="rId4"/>
              <a:srcRect l="49845" t="1" r="28280" b="14465"/>
              <a:stretch/>
            </p:blipFill>
            <p:spPr>
              <a:xfrm>
                <a:off x="4264705" y="2837174"/>
                <a:ext cx="504056" cy="220931"/>
              </a:xfrm>
              <a:prstGeom prst="rect">
                <a:avLst/>
              </a:prstGeom>
            </p:spPr>
          </p:pic>
          <p:pic>
            <p:nvPicPr>
              <p:cNvPr id="35" name="Image 34"/>
              <p:cNvPicPr>
                <a:picLocks noChangeAspect="1"/>
              </p:cNvPicPr>
              <p:nvPr/>
            </p:nvPicPr>
            <p:blipFill rotWithShape="1">
              <a:blip r:embed="rId4"/>
              <a:srcRect l="74129" t="1" r="3995" b="21618"/>
              <a:stretch/>
            </p:blipFill>
            <p:spPr>
              <a:xfrm>
                <a:off x="5326963" y="2846412"/>
                <a:ext cx="504056" cy="202455"/>
              </a:xfrm>
              <a:prstGeom prst="rect">
                <a:avLst/>
              </a:prstGeom>
            </p:spPr>
          </p:pic>
        </p:grpSp>
      </p:grpSp>
      <p:sp>
        <p:nvSpPr>
          <p:cNvPr id="65" name="ZoneTexte 64"/>
          <p:cNvSpPr txBox="1"/>
          <p:nvPr/>
        </p:nvSpPr>
        <p:spPr>
          <a:xfrm>
            <a:off x="3292669" y="1825176"/>
            <a:ext cx="859531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err="1"/>
              <a:t>P</a:t>
            </a:r>
            <a:r>
              <a:rPr lang="fr-FR" sz="1050" baseline="-25000" dirty="0" err="1"/>
              <a:t>âge</a:t>
            </a:r>
            <a:r>
              <a:rPr lang="fr-FR" sz="1050" dirty="0"/>
              <a:t> &lt;0,0001</a:t>
            </a:r>
          </a:p>
          <a:p>
            <a:r>
              <a:rPr lang="fr-FR" sz="1050" dirty="0" err="1"/>
              <a:t>P</a:t>
            </a:r>
            <a:r>
              <a:rPr lang="fr-FR" sz="1050" baseline="-25000" dirty="0" err="1"/>
              <a:t>exp</a:t>
            </a:r>
            <a:r>
              <a:rPr lang="fr-FR" sz="1050" baseline="-25000" dirty="0"/>
              <a:t>.</a:t>
            </a:r>
            <a:r>
              <a:rPr lang="fr-FR" sz="1050" dirty="0"/>
              <a:t> = 0,01</a:t>
            </a:r>
            <a:endParaRPr lang="en-GB" sz="1050" dirty="0"/>
          </a:p>
        </p:txBody>
      </p:sp>
      <p:sp>
        <p:nvSpPr>
          <p:cNvPr id="23" name="ZoneTexte 22"/>
          <p:cNvSpPr txBox="1"/>
          <p:nvPr/>
        </p:nvSpPr>
        <p:spPr>
          <a:xfrm>
            <a:off x="2338755" y="3820328"/>
            <a:ext cx="4479141" cy="8172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400" b="1" dirty="0" smtClean="0"/>
              <a:t>Les paramètres de diffusion extraits du chiasma optique diffèrent entre les groupes à 1 et 2 mois, suggérant une maturation plus précoce chez les agneaux maternés.</a:t>
            </a:r>
          </a:p>
        </p:txBody>
      </p:sp>
    </p:spTree>
    <p:extLst>
      <p:ext uri="{BB962C8B-B14F-4D97-AF65-F5344CB8AC3E}">
        <p14:creationId xmlns:p14="http://schemas.microsoft.com/office/powerpoint/2010/main" val="24401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356918"/>
            <a:ext cx="48094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solidFill>
                  <a:srgbClr val="000000"/>
                </a:solidFill>
              </a:rPr>
              <a:t>Identifier les lipides impliqués dans la maturation cérébrale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743676"/>
            <a:ext cx="6336704" cy="37722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359" y="535094"/>
            <a:ext cx="900414" cy="10033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821314"/>
            <a:ext cx="1119031" cy="548544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4442152" y="22024"/>
            <a:ext cx="4680000" cy="30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9pPr>
          </a:lstStyle>
          <a:p>
            <a:r>
              <a:rPr lang="fr-CA" sz="1350" b="1" i="1" dirty="0">
                <a:solidFill>
                  <a:srgbClr val="571E36"/>
                </a:solidFill>
              </a:rPr>
              <a:t>Effet de l’environnement précoce sur le développement cérébral</a:t>
            </a:r>
            <a:endParaRPr lang="fr-FR" sz="1350" b="1" i="1" dirty="0">
              <a:solidFill>
                <a:srgbClr val="571E36"/>
              </a:solidFill>
            </a:endParaRPr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 bwMode="auto">
          <a:xfrm>
            <a:off x="7056835" y="4683920"/>
            <a:ext cx="841772" cy="1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fr-BE" altLang="fr-FR" sz="1200" dirty="0">
                <a:solidFill>
                  <a:schemeClr val="bg1"/>
                </a:solidFill>
                <a:latin typeface="Arial" charset="0"/>
              </a:rPr>
              <a:t>0</a:t>
            </a:r>
            <a:fld id="{EDEA31B1-D1B6-4AC8-86ED-80270B22012F}" type="slidenum">
              <a:rPr lang="fr-BE" altLang="fr-FR" sz="1200">
                <a:solidFill>
                  <a:schemeClr val="bg1"/>
                </a:solidFill>
                <a:latin typeface="Arial" charset="0"/>
              </a:rPr>
              <a:pPr algn="r"/>
              <a:t>29</a:t>
            </a:fld>
            <a:endParaRPr lang="fr-BE" altLang="fr-FR" sz="1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Problématique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5397" y="1313844"/>
            <a:ext cx="6240859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Les altérations </a:t>
            </a:r>
            <a:r>
              <a:rPr lang="fr-F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et/ou perturbations observées chez les agneaux élevés </a:t>
            </a:r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sans mère avec du lait artificiel sont-elles associées à des altérations du développement </a:t>
            </a:r>
            <a:r>
              <a:rPr lang="fr-F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et de </a:t>
            </a:r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la maturation du </a:t>
            </a:r>
            <a:r>
              <a:rPr lang="fr-F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cerveau et / ou des glandes endocrines?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35397" y="1313844"/>
            <a:ext cx="6240859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Les altérations </a:t>
            </a:r>
            <a:r>
              <a:rPr lang="fr-F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et/ou perturbations observées chez les agneaux élevés </a:t>
            </a:r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sans mère avec du lait artificiel sont-elles associées à des altérations du développement </a:t>
            </a:r>
            <a:r>
              <a:rPr lang="fr-F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et de </a:t>
            </a:r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la maturation du </a:t>
            </a:r>
            <a:r>
              <a:rPr lang="fr-F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cerveau et / ou des glandes endocrines?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Problématique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2584920"/>
            <a:ext cx="2612578" cy="1787030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endCxn id="4" idx="0"/>
          </p:cNvCxnSpPr>
          <p:nvPr/>
        </p:nvCxnSpPr>
        <p:spPr>
          <a:xfrm>
            <a:off x="1331640" y="2258600"/>
            <a:ext cx="117389" cy="326320"/>
          </a:xfrm>
          <a:prstGeom prst="straightConnector1">
            <a:avLst/>
          </a:prstGeom>
          <a:ln w="19050">
            <a:solidFill>
              <a:srgbClr val="571E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745185" y="2260396"/>
            <a:ext cx="1162519" cy="0"/>
          </a:xfrm>
          <a:prstGeom prst="line">
            <a:avLst/>
          </a:prstGeom>
          <a:ln w="19050">
            <a:solidFill>
              <a:srgbClr val="571E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2763" y="2324315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MRI-T1w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19464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35397" y="1313844"/>
            <a:ext cx="6240859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Les altérations </a:t>
            </a:r>
            <a:r>
              <a:rPr lang="fr-F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et/ou perturbations observées chez les agneaux élevés </a:t>
            </a:r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sans mère avec du lait artificiel sont-elles associées à des altérations du développement </a:t>
            </a:r>
            <a:r>
              <a:rPr lang="fr-F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et de </a:t>
            </a:r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la maturation du </a:t>
            </a:r>
            <a:r>
              <a:rPr lang="fr-F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cerveau et / ou des glandes endocrines?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Problématique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2584920"/>
            <a:ext cx="2612578" cy="1787030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endCxn id="4" idx="0"/>
          </p:cNvCxnSpPr>
          <p:nvPr/>
        </p:nvCxnSpPr>
        <p:spPr>
          <a:xfrm>
            <a:off x="1331640" y="2258600"/>
            <a:ext cx="117389" cy="326320"/>
          </a:xfrm>
          <a:prstGeom prst="straightConnector1">
            <a:avLst/>
          </a:prstGeom>
          <a:ln w="19050">
            <a:solidFill>
              <a:srgbClr val="571E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745185" y="2260396"/>
            <a:ext cx="1162519" cy="0"/>
          </a:xfrm>
          <a:prstGeom prst="line">
            <a:avLst/>
          </a:prstGeom>
          <a:ln w="19050">
            <a:solidFill>
              <a:srgbClr val="571E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2763" y="2324315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MRI-T1w</a:t>
            </a:r>
            <a:endParaRPr lang="en-GB" sz="1100" b="1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2538473" y="2260396"/>
            <a:ext cx="828000" cy="0"/>
          </a:xfrm>
          <a:prstGeom prst="line">
            <a:avLst/>
          </a:prstGeom>
          <a:ln w="19050">
            <a:solidFill>
              <a:srgbClr val="571E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313" y="1090699"/>
            <a:ext cx="2676064" cy="3422875"/>
          </a:xfrm>
          <a:prstGeom prst="rect">
            <a:avLst/>
          </a:prstGeom>
        </p:spPr>
      </p:pic>
      <p:cxnSp>
        <p:nvCxnSpPr>
          <p:cNvPr id="21" name="Connecteur droit avec flèche 20"/>
          <p:cNvCxnSpPr>
            <a:endCxn id="19" idx="1"/>
          </p:cNvCxnSpPr>
          <p:nvPr/>
        </p:nvCxnSpPr>
        <p:spPr>
          <a:xfrm>
            <a:off x="2915816" y="2258600"/>
            <a:ext cx="2810497" cy="543537"/>
          </a:xfrm>
          <a:prstGeom prst="straightConnector1">
            <a:avLst/>
          </a:prstGeom>
          <a:ln w="19050">
            <a:solidFill>
              <a:srgbClr val="571E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35397" y="1313844"/>
            <a:ext cx="6240859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Les altérations </a:t>
            </a:r>
            <a:r>
              <a:rPr lang="fr-F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et/ou perturbations observés chez les agneaux élevés </a:t>
            </a:r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sans mère avec du lait artificiel sont-elles associées à des altérations du développement </a:t>
            </a:r>
            <a:r>
              <a:rPr lang="fr-F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et de </a:t>
            </a:r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la maturation du </a:t>
            </a:r>
            <a:r>
              <a:rPr lang="fr-F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cerveau et/ ou des glandes endocrines?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Problématique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2584920"/>
            <a:ext cx="2612578" cy="1787030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endCxn id="4" idx="0"/>
          </p:cNvCxnSpPr>
          <p:nvPr/>
        </p:nvCxnSpPr>
        <p:spPr>
          <a:xfrm>
            <a:off x="1331640" y="2258600"/>
            <a:ext cx="117389" cy="326320"/>
          </a:xfrm>
          <a:prstGeom prst="straightConnector1">
            <a:avLst/>
          </a:prstGeom>
          <a:ln w="19050">
            <a:solidFill>
              <a:srgbClr val="571E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745185" y="2260396"/>
            <a:ext cx="1162519" cy="0"/>
          </a:xfrm>
          <a:prstGeom prst="line">
            <a:avLst/>
          </a:prstGeom>
          <a:ln w="19050">
            <a:solidFill>
              <a:srgbClr val="571E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2763" y="2324315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MRI-T1w</a:t>
            </a:r>
            <a:endParaRPr lang="en-GB" sz="1100" b="1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2538473" y="2260396"/>
            <a:ext cx="828000" cy="0"/>
          </a:xfrm>
          <a:prstGeom prst="line">
            <a:avLst/>
          </a:prstGeom>
          <a:ln w="19050">
            <a:solidFill>
              <a:srgbClr val="571E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313" y="1090699"/>
            <a:ext cx="2676064" cy="3422875"/>
          </a:xfrm>
          <a:prstGeom prst="rect">
            <a:avLst/>
          </a:prstGeom>
        </p:spPr>
      </p:pic>
      <p:cxnSp>
        <p:nvCxnSpPr>
          <p:cNvPr id="21" name="Connecteur droit avec flèche 20"/>
          <p:cNvCxnSpPr>
            <a:endCxn id="19" idx="1"/>
          </p:cNvCxnSpPr>
          <p:nvPr/>
        </p:nvCxnSpPr>
        <p:spPr>
          <a:xfrm>
            <a:off x="2915816" y="2258600"/>
            <a:ext cx="2810497" cy="543537"/>
          </a:xfrm>
          <a:prstGeom prst="straightConnector1">
            <a:avLst/>
          </a:prstGeom>
          <a:ln w="19050">
            <a:solidFill>
              <a:srgbClr val="571E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41" y="2594375"/>
            <a:ext cx="2650534" cy="1690019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5076056" y="2259013"/>
            <a:ext cx="1512000" cy="0"/>
          </a:xfrm>
          <a:prstGeom prst="line">
            <a:avLst/>
          </a:prstGeom>
          <a:ln w="19050">
            <a:solidFill>
              <a:srgbClr val="A8E2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5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Protocole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45002"/>
            <a:ext cx="6084335" cy="335918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20" y="2378284"/>
            <a:ext cx="1367529" cy="8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Résultat – développement cérébral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8359"/>
            <a:ext cx="5123170" cy="2881583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3750862" y="4587974"/>
            <a:ext cx="1658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rgbClr val="000000"/>
                </a:solidFill>
              </a:rPr>
              <a:t>Manon Bellardie, M1</a:t>
            </a:r>
          </a:p>
          <a:p>
            <a:pPr algn="ctr"/>
            <a:r>
              <a:rPr lang="fr-FR" sz="1000" i="1" dirty="0" err="1">
                <a:solidFill>
                  <a:srgbClr val="000000"/>
                </a:solidFill>
              </a:rPr>
              <a:t>Mélody</a:t>
            </a:r>
            <a:r>
              <a:rPr lang="fr-FR" sz="1000" i="1" dirty="0">
                <a:solidFill>
                  <a:srgbClr val="000000"/>
                </a:solidFill>
              </a:rPr>
              <a:t> Morisse, </a:t>
            </a:r>
            <a:r>
              <a:rPr lang="fr-FR" sz="1000" i="1" dirty="0" err="1">
                <a:solidFill>
                  <a:srgbClr val="000000"/>
                </a:solidFill>
              </a:rPr>
              <a:t>eq</a:t>
            </a:r>
            <a:r>
              <a:rPr lang="fr-FR" sz="1000" i="1" dirty="0">
                <a:solidFill>
                  <a:srgbClr val="000000"/>
                </a:solidFill>
              </a:rPr>
              <a:t>. CNA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436464" y="1687065"/>
            <a:ext cx="33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ECEC"/>
                </a:solidFill>
              </a:rPr>
              <a:t>Noyau </a:t>
            </a:r>
            <a:r>
              <a:rPr lang="fr-FR" sz="1200" b="1" dirty="0" smtClean="0">
                <a:solidFill>
                  <a:srgbClr val="00ECEC"/>
                </a:solidFill>
              </a:rPr>
              <a:t>Caudé </a:t>
            </a:r>
            <a:r>
              <a:rPr lang="fr-FR" sz="1200" dirty="0" smtClean="0"/>
              <a:t>: fonctions motrices et cognitives</a:t>
            </a:r>
            <a:endParaRPr lang="en-GB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436464" y="2206905"/>
            <a:ext cx="33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40000"/>
                </a:solidFill>
              </a:rPr>
              <a:t>Substance grise périaqueducale</a:t>
            </a:r>
            <a:r>
              <a:rPr lang="fr-FR" sz="1200" dirty="0" smtClean="0"/>
              <a:t> : comportements émotionnels, douleur…</a:t>
            </a:r>
            <a:endParaRPr lang="en-GB" sz="1200" b="1" dirty="0">
              <a:solidFill>
                <a:srgbClr val="F4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36464" y="2911411"/>
            <a:ext cx="3312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Bulbes olfactives</a:t>
            </a:r>
            <a:r>
              <a:rPr lang="fr-FR" sz="1200" dirty="0" smtClean="0"/>
              <a:t> : perception et reconnaissance des odeurs (comportements sociaux)</a:t>
            </a:r>
            <a:endParaRPr lang="en-GB" sz="12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436464" y="3622253"/>
            <a:ext cx="33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B7770"/>
                </a:solidFill>
              </a:rPr>
              <a:t>Hippocampe</a:t>
            </a:r>
            <a:r>
              <a:rPr lang="fr-FR" sz="1200" dirty="0" smtClean="0"/>
              <a:t> : mémoire, niche de prolifération cellulaire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9888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7922" y="96115"/>
            <a:ext cx="4858370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9AB"/>
                </a:solidFill>
              </a:rPr>
              <a:t>Impact de </a:t>
            </a:r>
            <a:r>
              <a:rPr lang="fr-FR" sz="1600" b="1" dirty="0" smtClean="0">
                <a:solidFill>
                  <a:srgbClr val="00B9AB"/>
                </a:solidFill>
              </a:rPr>
              <a:t>l’allaitement artificiel sur </a:t>
            </a:r>
            <a:r>
              <a:rPr lang="fr-FR" sz="1600" b="1" dirty="0">
                <a:solidFill>
                  <a:srgbClr val="00B9AB"/>
                </a:solidFill>
              </a:rPr>
              <a:t>le comportement, la physiologie et la santé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724" y="958422"/>
            <a:ext cx="4440659" cy="306467"/>
          </a:xfrm>
          <a:prstGeom prst="roundRect">
            <a:avLst/>
          </a:prstGeom>
          <a:noFill/>
          <a:ln w="19050">
            <a:solidFill>
              <a:srgbClr val="571E3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5DD01"/>
              </a:buClr>
            </a:pPr>
            <a:r>
              <a:rPr lang="fr-FR" sz="1200" b="1" dirty="0" smtClean="0">
                <a:solidFill>
                  <a:srgbClr val="00B9AB"/>
                </a:solidFill>
                <a:latin typeface="Arial" pitchFamily="34" charset="0"/>
                <a:cs typeface="Arial" pitchFamily="34" charset="0"/>
              </a:rPr>
              <a:t>Résultat – développement cérébral</a:t>
            </a:r>
            <a:endParaRPr lang="fr-FR" sz="1200" b="1" dirty="0">
              <a:solidFill>
                <a:srgbClr val="00B9A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8359"/>
            <a:ext cx="5123170" cy="2881583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3750862" y="4587974"/>
            <a:ext cx="1658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rgbClr val="000000"/>
                </a:solidFill>
              </a:rPr>
              <a:t>Manon Bellardie, M1</a:t>
            </a:r>
          </a:p>
          <a:p>
            <a:pPr algn="ctr"/>
            <a:r>
              <a:rPr lang="fr-FR" sz="1000" i="1" dirty="0" err="1">
                <a:solidFill>
                  <a:srgbClr val="000000"/>
                </a:solidFill>
              </a:rPr>
              <a:t>Mélody</a:t>
            </a:r>
            <a:r>
              <a:rPr lang="fr-FR" sz="1000" i="1" dirty="0">
                <a:solidFill>
                  <a:srgbClr val="000000"/>
                </a:solidFill>
              </a:rPr>
              <a:t> Morisse, </a:t>
            </a:r>
            <a:r>
              <a:rPr lang="fr-FR" sz="1000" i="1" dirty="0" err="1">
                <a:solidFill>
                  <a:srgbClr val="000000"/>
                </a:solidFill>
              </a:rPr>
              <a:t>eq</a:t>
            </a:r>
            <a:r>
              <a:rPr lang="fr-FR" sz="1000" i="1" dirty="0">
                <a:solidFill>
                  <a:srgbClr val="000000"/>
                </a:solidFill>
              </a:rPr>
              <a:t>. CNA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59181" y="1264889"/>
            <a:ext cx="1233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ECEC"/>
                </a:solidFill>
              </a:rPr>
              <a:t>Noyau Caudé</a:t>
            </a:r>
            <a:endParaRPr lang="en-GB" sz="1400" b="1" dirty="0">
              <a:solidFill>
                <a:srgbClr val="00ECEC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1" y="1917096"/>
            <a:ext cx="2808311" cy="2310838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6256281" y="1572666"/>
            <a:ext cx="2721300" cy="400110"/>
            <a:chOff x="5508104" y="3963424"/>
            <a:chExt cx="2721300" cy="400110"/>
          </a:xfrm>
        </p:grpSpPr>
        <p:sp>
          <p:nvSpPr>
            <p:cNvPr id="17" name="ZoneTexte 16"/>
            <p:cNvSpPr txBox="1"/>
            <p:nvPr/>
          </p:nvSpPr>
          <p:spPr>
            <a:xfrm>
              <a:off x="7013337" y="3963424"/>
              <a:ext cx="121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FF1A1A"/>
                  </a:solidFill>
                </a:rPr>
                <a:t>Agx</a:t>
              </a:r>
              <a:r>
                <a:rPr lang="fr-FR" sz="1000" dirty="0">
                  <a:solidFill>
                    <a:srgbClr val="FF1A1A"/>
                  </a:solidFill>
                </a:rPr>
                <a:t> élevés avec leur mère (n=10)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508104" y="3963424"/>
              <a:ext cx="1620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6BCF96"/>
                  </a:solidFill>
                </a:rPr>
                <a:t>Agx</a:t>
              </a:r>
              <a:r>
                <a:rPr lang="fr-FR" sz="1000" dirty="0">
                  <a:solidFill>
                    <a:srgbClr val="6BCF96"/>
                  </a:solidFill>
                </a:rPr>
                <a:t> élevés sans mère avec du lait artificiel (n=10)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9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RA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RA" id="{0958623A-A9D0-4755-B040-3748CBA44998}" vid="{24D057FA-2905-40F0-A02E-522AFB3D838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1826</Words>
  <Application>Microsoft Office PowerPoint</Application>
  <PresentationFormat>Affichage à l'écran (16:9)</PresentationFormat>
  <Paragraphs>284</Paragraphs>
  <Slides>29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Wingdings</vt:lpstr>
      <vt:lpstr>Wingdings 3</vt:lpstr>
      <vt:lpstr>INRA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Elodie Chaillou</cp:lastModifiedBy>
  <cp:revision>58</cp:revision>
  <dcterms:created xsi:type="dcterms:W3CDTF">2013-02-12T09:22:20Z</dcterms:created>
  <dcterms:modified xsi:type="dcterms:W3CDTF">2018-07-01T12:16:52Z</dcterms:modified>
</cp:coreProperties>
</file>