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81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6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46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8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3730"/>
            <a:ext cx="91440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76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1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05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83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88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60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78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05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1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28859"/>
            <a:ext cx="9144000" cy="5127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E61E-7B61-4475-A922-FEC4B692C48C}" type="datetimeFigureOut">
              <a:rPr lang="fr-FR" smtClean="0"/>
              <a:t>24/04/2017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B3C01-86D7-4092-8F29-883772961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90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74328"/>
          </a:xfrm>
        </p:spPr>
        <p:txBody>
          <a:bodyPr>
            <a:normAutofit/>
          </a:bodyPr>
          <a:lstStyle/>
          <a:p>
            <a:r>
              <a:rPr lang="fr-FR" sz="4000" b="1" dirty="0" err="1" smtClean="0"/>
              <a:t>Gender-specific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career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characteristics</a:t>
            </a:r>
            <a:r>
              <a:rPr lang="fr-FR" sz="4000" b="1" dirty="0" smtClean="0"/>
              <a:t> and </a:t>
            </a:r>
            <a:r>
              <a:rPr lang="fr-FR" sz="4000" b="1" dirty="0" err="1" smtClean="0"/>
              <a:t>health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trajectories</a:t>
            </a:r>
            <a:r>
              <a:rPr lang="fr-FR" sz="4000" b="1" dirty="0" smtClean="0"/>
              <a:t> in France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870518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fr-FR" u="sng" dirty="0" smtClean="0"/>
              <a:t>Emmanuelle </a:t>
            </a:r>
            <a:r>
              <a:rPr lang="fr-FR" u="sng" dirty="0" err="1" smtClean="0"/>
              <a:t>Cambois</a:t>
            </a:r>
            <a:r>
              <a:rPr lang="fr-FR" dirty="0" smtClean="0"/>
              <a:t>, Clémentine </a:t>
            </a:r>
            <a:r>
              <a:rPr lang="fr-FR" dirty="0" err="1" smtClean="0"/>
              <a:t>Garrouste</a:t>
            </a:r>
            <a:r>
              <a:rPr lang="fr-FR" dirty="0" smtClean="0"/>
              <a:t>, </a:t>
            </a:r>
          </a:p>
          <a:p>
            <a:r>
              <a:rPr lang="fr-FR" dirty="0" smtClean="0"/>
              <a:t>Antoine Lafontaine, Ariane </a:t>
            </a:r>
            <a:r>
              <a:rPr lang="fr-FR" dirty="0" err="1" smtClean="0"/>
              <a:t>Pailhé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Discussion: Fabrice Etilé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69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Cette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03729"/>
            <a:ext cx="9144000" cy="5239319"/>
          </a:xfrm>
        </p:spPr>
        <p:txBody>
          <a:bodyPr/>
          <a:lstStyle/>
          <a:p>
            <a:r>
              <a:rPr lang="fr-FR" dirty="0" smtClean="0"/>
              <a:t>Différences homme/femme dans l’impact de caractéristiques clés de la carrière professionnelle sur les trajectoire de santé.</a:t>
            </a:r>
          </a:p>
          <a:p>
            <a:pPr lvl="1"/>
            <a:r>
              <a:rPr lang="fr-FR" dirty="0" smtClean="0"/>
              <a:t>Enquête SIP 2006-2010</a:t>
            </a:r>
          </a:p>
          <a:p>
            <a:pPr lvl="1"/>
            <a:r>
              <a:rPr lang="fr-FR" dirty="0" smtClean="0"/>
              <a:t>Trajectoire de santé: transition 2006-2010 entre deux états de santé subjective (très bon/bon/moyen </a:t>
            </a:r>
            <a:r>
              <a:rPr lang="fr-FR" i="1" dirty="0" smtClean="0"/>
              <a:t>vs.</a:t>
            </a:r>
            <a:r>
              <a:rPr lang="fr-FR" dirty="0" smtClean="0"/>
              <a:t> mauvais/très mauvais). </a:t>
            </a:r>
          </a:p>
          <a:p>
            <a:pPr lvl="1"/>
            <a:r>
              <a:rPr lang="fr-FR" dirty="0" smtClean="0"/>
              <a:t>Carrière professionnelle:</a:t>
            </a:r>
          </a:p>
          <a:p>
            <a:pPr lvl="2"/>
            <a:r>
              <a:rPr lang="fr-FR" dirty="0" smtClean="0"/>
              <a:t>Niveau de qualification premier emploi occupé</a:t>
            </a:r>
          </a:p>
          <a:p>
            <a:pPr lvl="2"/>
            <a:r>
              <a:rPr lang="fr-FR" dirty="0" smtClean="0"/>
              <a:t>Trajectoire (ascendante/descendante/..) entre premier et dernier emploi</a:t>
            </a:r>
          </a:p>
          <a:p>
            <a:pPr lvl="2"/>
            <a:r>
              <a:rPr lang="fr-FR" dirty="0" smtClean="0"/>
              <a:t>Ruptures de carrière</a:t>
            </a:r>
          </a:p>
          <a:p>
            <a:pPr lvl="1"/>
            <a:r>
              <a:rPr lang="fr-FR" dirty="0" smtClean="0"/>
              <a:t>Contrôle: âge, statut marital, nombre d’enfants, problèmes santé passé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7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Enjeux empiriques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03729"/>
            <a:ext cx="9144000" cy="558207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Sélection sur inobservable: variables omises affectant à la simultanément le type de carrière professionnelle et le type de trajectoire de santé.</a:t>
            </a:r>
          </a:p>
          <a:p>
            <a:pPr lvl="1"/>
            <a:r>
              <a:rPr lang="fr-FR" dirty="0" smtClean="0"/>
              <a:t>Par-exemple: </a:t>
            </a:r>
            <a:r>
              <a:rPr lang="fr-FR" i="1" dirty="0" smtClean="0"/>
              <a:t>locus de contrôle</a:t>
            </a:r>
            <a:r>
              <a:rPr lang="fr-FR" dirty="0" smtClean="0"/>
              <a:t>. Les femmes ayant un </a:t>
            </a:r>
            <a:r>
              <a:rPr lang="fr-FR" dirty="0" err="1" smtClean="0"/>
              <a:t>LoC</a:t>
            </a:r>
            <a:r>
              <a:rPr lang="fr-FR" dirty="0" smtClean="0"/>
              <a:t> plus internalisé pourrait être plus à même de résister aux injonctions normatives sur les sacrifices professionnels qu’elles doivent nécessairement faire et, en même temps, être plu à même « d’investir » dans leur santé pour diminuer la probabilité d’un choc négatif.</a:t>
            </a:r>
          </a:p>
          <a:p>
            <a:pPr lvl="1"/>
            <a:r>
              <a:rPr lang="fr-FR" dirty="0" smtClean="0"/>
              <a:t>Effets de sélection plus stratégique (?): choix de carrière en vue de maximiser la probabilité de rester en bonne santé (éventuellement guidé par une préférence pour le loisir élevée, etc.).</a:t>
            </a:r>
          </a:p>
          <a:p>
            <a:pPr lvl="1"/>
            <a:r>
              <a:rPr lang="fr-FR" dirty="0" smtClean="0"/>
              <a:t>En partie contrôlé via les problèmes de santé passé: comparaison résultats avec et sans cette variable de contrôle?</a:t>
            </a:r>
          </a:p>
          <a:p>
            <a:pPr lvl="1"/>
            <a:r>
              <a:rPr lang="fr-FR" dirty="0" smtClean="0"/>
              <a:t>Possibilité d’aller vers une analyse causale, en réduisant la taille des X, et en instrumentant par des variables liées à l’offre éducative ou aux conditions du marché du travail à l’entrée dans la vie active? (</a:t>
            </a:r>
            <a:r>
              <a:rPr lang="fr-FR" dirty="0" err="1" smtClean="0"/>
              <a:t>Garrouste</a:t>
            </a:r>
            <a:r>
              <a:rPr lang="fr-FR" dirty="0" smtClean="0"/>
              <a:t> &amp; Godard, 2016)) etc…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43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Enjeux empiriques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03729"/>
            <a:ext cx="9144000" cy="5239319"/>
          </a:xfrm>
        </p:spPr>
        <p:txBody>
          <a:bodyPr/>
          <a:lstStyle/>
          <a:p>
            <a:r>
              <a:rPr lang="fr-FR" dirty="0" smtClean="0"/>
              <a:t>Comparaison homme-femme: une approche de type Oaxaca-Blinder serait peut-être utile, afin de quantifier la contribution aux différentes transitions de</a:t>
            </a:r>
          </a:p>
          <a:p>
            <a:pPr lvl="1"/>
            <a:r>
              <a:rPr lang="fr-FR" dirty="0" smtClean="0"/>
              <a:t>Différences de distributions des caractéristiques professionnelles (effet de composition)</a:t>
            </a:r>
          </a:p>
          <a:p>
            <a:pPr lvl="1"/>
            <a:r>
              <a:rPr lang="fr-FR" dirty="0" smtClean="0"/>
              <a:t>Différences dans l’impact de ces caractéristiques sur les probabilités de transition (effet de structure).</a:t>
            </a:r>
          </a:p>
          <a:p>
            <a:pPr lvl="1"/>
            <a:r>
              <a:rPr lang="fr-FR" dirty="0" smtClean="0"/>
              <a:t>Pour une approximation OB applicable aux modèles non-linéaires voir Yun (2004, 2005), et plus récemment </a:t>
            </a:r>
            <a:r>
              <a:rPr lang="fr-FR" dirty="0" err="1" smtClean="0"/>
              <a:t>Bazen</a:t>
            </a:r>
            <a:r>
              <a:rPr lang="fr-FR" dirty="0" smtClean="0"/>
              <a:t>, </a:t>
            </a:r>
            <a:r>
              <a:rPr lang="fr-FR" dirty="0" err="1" smtClean="0"/>
              <a:t>Joutard</a:t>
            </a:r>
            <a:r>
              <a:rPr lang="fr-FR" dirty="0" smtClean="0"/>
              <a:t>, Magdalena (2016).</a:t>
            </a:r>
          </a:p>
          <a:p>
            <a:pPr lvl="1"/>
            <a:r>
              <a:rPr lang="fr-FR" dirty="0" smtClean="0"/>
              <a:t>Focus sur la probabilité de dégradation de l’état de santé (le plus intéressant – simplifierait l’exposé des résultats).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8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148488"/>
            <a:ext cx="9144000" cy="2709512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Asymétrie: chez les femmes avoir une carrière descendante est un facteur de risque, alors que chez les hommes c’est avoir une carrière ascendante qui protège.</a:t>
            </a:r>
          </a:p>
          <a:p>
            <a:pPr lvl="2"/>
            <a:r>
              <a:rPr lang="fr-FR" dirty="0" smtClean="0"/>
              <a:t>Lien avec la littérature sur le « social </a:t>
            </a:r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syndrom</a:t>
            </a:r>
            <a:r>
              <a:rPr lang="fr-FR" dirty="0" smtClean="0"/>
              <a:t> » (Marmot et coll.): effet de la subordination et du stress hiérarchique plus fort chez les hommes? Conception sexuée de ce qu’est « une belle carrière »? </a:t>
            </a:r>
          </a:p>
          <a:p>
            <a:pPr lvl="2"/>
            <a:r>
              <a:rPr lang="fr-FR" dirty="0" smtClean="0"/>
              <a:t>Pour les femmes, carrières descendantes associées à d’autres facteurs qui auraient un impact direct sur la santé (accès aux soins etc…)?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275" y="702644"/>
            <a:ext cx="7457583" cy="3372318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1301406" y="1867617"/>
            <a:ext cx="527394" cy="6352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828066" y="2214441"/>
            <a:ext cx="527394" cy="6352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44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298</Words>
  <Application>Microsoft Office PowerPoint</Application>
  <PresentationFormat>Affichage à l'écran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Gender-specific career characteristics and health trajectories in France</vt:lpstr>
      <vt:lpstr>Cette recherche</vt:lpstr>
      <vt:lpstr>Enjeux empiriques</vt:lpstr>
      <vt:lpstr>Enjeux empiriques</vt:lpstr>
      <vt:lpstr>Discussion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Gender-specific career characteristics and health trajectories in France</dc:title>
  <dc:creator>Fabrice Etilé</dc:creator>
  <cp:lastModifiedBy>Fabrice Etilé</cp:lastModifiedBy>
  <cp:revision>11</cp:revision>
  <dcterms:created xsi:type="dcterms:W3CDTF">2017-04-24T11:00:12Z</dcterms:created>
  <dcterms:modified xsi:type="dcterms:W3CDTF">2017-04-24T12:25:51Z</dcterms:modified>
</cp:coreProperties>
</file>