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TS" ContentType="video/mp2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321" r:id="rId6"/>
    <p:sldId id="349" r:id="rId7"/>
    <p:sldId id="351" r:id="rId8"/>
    <p:sldId id="350" r:id="rId9"/>
    <p:sldId id="352" r:id="rId10"/>
    <p:sldId id="353" r:id="rId11"/>
    <p:sldId id="354" r:id="rId12"/>
    <p:sldId id="356" r:id="rId13"/>
    <p:sldId id="355" r:id="rId14"/>
    <p:sldId id="357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290" r:id="rId26"/>
    <p:sldId id="369" r:id="rId27"/>
    <p:sldId id="348" r:id="rId28"/>
    <p:sldId id="370" r:id="rId29"/>
    <p:sldId id="371" r:id="rId30"/>
    <p:sldId id="372" r:id="rId31"/>
    <p:sldId id="373" r:id="rId32"/>
    <p:sldId id="374" r:id="rId33"/>
    <p:sldId id="376" r:id="rId34"/>
    <p:sldId id="375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2A2AC15-45E9-4FEA-BC1B-2458FBE55FFF}">
          <p14:sldIdLst>
            <p14:sldId id="256"/>
            <p14:sldId id="321"/>
            <p14:sldId id="349"/>
            <p14:sldId id="351"/>
            <p14:sldId id="350"/>
            <p14:sldId id="352"/>
            <p14:sldId id="353"/>
            <p14:sldId id="354"/>
            <p14:sldId id="356"/>
            <p14:sldId id="355"/>
            <p14:sldId id="357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290"/>
            <p14:sldId id="369"/>
            <p14:sldId id="348"/>
            <p14:sldId id="370"/>
            <p14:sldId id="371"/>
            <p14:sldId id="372"/>
            <p14:sldId id="373"/>
            <p14:sldId id="374"/>
            <p14:sldId id="376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D2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73" autoAdjust="0"/>
  </p:normalViewPr>
  <p:slideViewPr>
    <p:cSldViewPr>
      <p:cViewPr>
        <p:scale>
          <a:sx n="110" d="100"/>
          <a:sy n="110" d="100"/>
        </p:scale>
        <p:origin x="78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C7B3-5B01-41AF-BD4F-EFC3B4936CA6}" type="datetimeFigureOut">
              <a:rPr lang="fr-FR" smtClean="0"/>
              <a:t>12/12/2018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27775-4587-450A-A8E3-5F007B0A98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B6DF5-3564-4A54-AFA2-34E9859F8409}" type="datetimeFigureOut">
              <a:rPr lang="fr-FR" smtClean="0"/>
              <a:t>12/12/2018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659C5-0E1E-4A96-A26B-871D9CC17D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5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59C5-0E1E-4A96-A26B-871D9CC17D9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79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87565E-1267-4F92-B6E7-06C04DFDE699}" type="slidenum">
              <a:rPr lang="en-US" smtClean="0">
                <a:latin typeface="Times New Roman" pitchFamily="18" charset="0"/>
              </a:rPr>
              <a:pPr/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0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AEA96B-460F-4308-A1EF-38AA4CB33030}" type="slidenum">
              <a:rPr lang="en-US" smtClean="0">
                <a:latin typeface="Times New Roman" pitchFamily="18" charset="0"/>
              </a:rPr>
              <a:pPr/>
              <a:t>13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1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BF680D-5D7F-46BF-A44D-FEA77E567B74}" type="slidenum">
              <a:rPr lang="en-US" smtClean="0">
                <a:latin typeface="Times New Roman" pitchFamily="18" charset="0"/>
              </a:rPr>
              <a:pPr/>
              <a:t>14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6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E36213-CC34-4F9B-8671-77C1B9525776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0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F1B7D7-66A0-47BC-B50F-A8DC9A8409DF}" type="slidenum">
              <a:rPr lang="en-US" smtClean="0">
                <a:latin typeface="Times New Roman" pitchFamily="18" charset="0"/>
              </a:rPr>
              <a:pPr/>
              <a:t>16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8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08" y="2852936"/>
            <a:ext cx="2160000" cy="8944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08" y="5810316"/>
            <a:ext cx="1260000" cy="63851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33056"/>
            <a:ext cx="2511053" cy="936104"/>
          </a:xfrm>
          <a:prstGeom prst="rect">
            <a:avLst/>
          </a:prstGeom>
        </p:spPr>
      </p:pic>
      <p:pic>
        <p:nvPicPr>
          <p:cNvPr id="7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8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22" name="Espace réservé du numéro de diapositive 3"/>
          <p:cNvSpPr txBox="1">
            <a:spLocks/>
          </p:cNvSpPr>
          <p:nvPr userDrawn="1"/>
        </p:nvSpPr>
        <p:spPr>
          <a:xfrm>
            <a:off x="7884368" y="6246000"/>
            <a:ext cx="1123727" cy="24938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6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136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884367" y="6246000"/>
            <a:ext cx="1123727" cy="24938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4.wmf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10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2346" y="98072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L’imagerie par résonance magnétique nucléaire (IRM)</a:t>
            </a:r>
            <a:endParaRPr lang="fr-FR" sz="4200" b="1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99794" y="2927846"/>
            <a:ext cx="433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5DD01"/>
                </a:solidFill>
                <a:latin typeface="Comic Sans MS" panose="030F0702030302020204" pitchFamily="66" charset="0"/>
                <a:cs typeface="Arial" pitchFamily="34" charset="0"/>
              </a:rPr>
              <a:t>Guilhem </a:t>
            </a:r>
            <a:r>
              <a:rPr lang="fr-FR" sz="3200" b="1" dirty="0" err="1" smtClean="0">
                <a:solidFill>
                  <a:srgbClr val="C5DD01"/>
                </a:solidFill>
                <a:latin typeface="Comic Sans MS" panose="030F0702030302020204" pitchFamily="66" charset="0"/>
                <a:cs typeface="Arial" pitchFamily="34" charset="0"/>
              </a:rPr>
              <a:t>Pagès</a:t>
            </a:r>
            <a:endParaRPr lang="fr-FR" sz="3200" b="1" dirty="0">
              <a:solidFill>
                <a:srgbClr val="C5DD0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744" y="2508959"/>
            <a:ext cx="5400600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Comment enregistrer une image?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Varier les gradients de champ magnétique pour se déplacer dans l’espace des k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Enregistrer le signal RMN pour remplir l’espace des k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7" name="Picture 13" descr="http://www.wks.fr/local/cache-vignettes/L600xH300/tutorial_472_18-c972a.jpg"/>
          <p:cNvPicPr>
            <a:picLocks noChangeAspect="1" noChangeArrowheads="1"/>
          </p:cNvPicPr>
          <p:nvPr/>
        </p:nvPicPr>
        <p:blipFill>
          <a:blip r:embed="rId2" cstate="print"/>
          <a:srcRect l="71819" t="27720" r="2981" b="29441"/>
          <a:stretch>
            <a:fillRect/>
          </a:stretch>
        </p:blipFill>
        <p:spPr bwMode="auto">
          <a:xfrm>
            <a:off x="2267744" y="2508959"/>
            <a:ext cx="1440160" cy="1224136"/>
          </a:xfrm>
          <a:prstGeom prst="rect">
            <a:avLst/>
          </a:prstGeom>
          <a:noFill/>
        </p:spPr>
      </p:pic>
      <p:cxnSp>
        <p:nvCxnSpPr>
          <p:cNvPr id="8" name="Connecteur en arc 7"/>
          <p:cNvCxnSpPr/>
          <p:nvPr/>
        </p:nvCxnSpPr>
        <p:spPr>
          <a:xfrm flipV="1">
            <a:off x="3779912" y="2580967"/>
            <a:ext cx="2088232" cy="576064"/>
          </a:xfrm>
          <a:prstGeom prst="curvedConnector3">
            <a:avLst>
              <a:gd name="adj1" fmla="val 46807"/>
            </a:avLst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3" descr="http://www.wks.fr/local/cache-vignettes/L600xH300/tutorial_472_18-c972a.jpg"/>
          <p:cNvPicPr>
            <a:picLocks noChangeAspect="1" noChangeArrowheads="1"/>
          </p:cNvPicPr>
          <p:nvPr/>
        </p:nvPicPr>
        <p:blipFill>
          <a:blip r:embed="rId2" cstate="print"/>
          <a:srcRect l="2520" t="27720" r="2981" b="29441"/>
          <a:stretch>
            <a:fillRect/>
          </a:stretch>
        </p:blipFill>
        <p:spPr bwMode="auto">
          <a:xfrm>
            <a:off x="2267744" y="4797152"/>
            <a:ext cx="5400600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4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En pratique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Exemple de remplissage de l’espace des k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>
              <a:spcAft>
                <a:spcPts val="1200"/>
              </a:spcAft>
              <a:buClr>
                <a:srgbClr val="C5DD01"/>
              </a:buClr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-25400"/>
            <a:ext cx="4608513" cy="691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69963" y="22225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Connecteur droit 5"/>
          <p:cNvCxnSpPr/>
          <p:nvPr/>
        </p:nvCxnSpPr>
        <p:spPr>
          <a:xfrm>
            <a:off x="571500" y="3889375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rot="5400000" flipH="1" flipV="1">
            <a:off x="4575175" y="3414713"/>
            <a:ext cx="4319587" cy="158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H="1" flipV="1">
            <a:off x="4741863" y="3424238"/>
            <a:ext cx="4319587" cy="1587"/>
          </a:xfrm>
          <a:prstGeom prst="straightConnector1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6680200" y="3381375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Connecteur droit 9"/>
          <p:cNvCxnSpPr/>
          <p:nvPr/>
        </p:nvCxnSpPr>
        <p:spPr>
          <a:xfrm>
            <a:off x="571500" y="538163"/>
            <a:ext cx="3598863" cy="1587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angle isocèle 10"/>
          <p:cNvSpPr/>
          <p:nvPr/>
        </p:nvSpPr>
        <p:spPr bwMode="auto">
          <a:xfrm rot="5400000">
            <a:off x="2786063" y="180975"/>
            <a:ext cx="719138" cy="719137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 rot="10800000">
            <a:off x="725488" y="280988"/>
            <a:ext cx="180975" cy="539750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45" y="227"/>
              </a:cxn>
              <a:cxn ang="0">
                <a:pos x="90" y="0"/>
              </a:cxn>
              <a:cxn ang="0">
                <a:pos x="136" y="227"/>
              </a:cxn>
              <a:cxn ang="0">
                <a:pos x="181" y="0"/>
              </a:cxn>
              <a:cxn ang="0">
                <a:pos x="226" y="227"/>
              </a:cxn>
              <a:cxn ang="0">
                <a:pos x="272" y="0"/>
              </a:cxn>
              <a:cxn ang="0">
                <a:pos x="317" y="227"/>
              </a:cxn>
              <a:cxn ang="0">
                <a:pos x="362" y="0"/>
              </a:cxn>
              <a:cxn ang="0">
                <a:pos x="408" y="227"/>
              </a:cxn>
              <a:cxn ang="0">
                <a:pos x="453" y="136"/>
              </a:cxn>
            </a:cxnLst>
            <a:rect l="0" t="0" r="r" b="b"/>
            <a:pathLst>
              <a:path w="453" h="250">
                <a:moveTo>
                  <a:pt x="0" y="136"/>
                </a:moveTo>
                <a:cubicBezTo>
                  <a:pt x="15" y="193"/>
                  <a:pt x="30" y="250"/>
                  <a:pt x="45" y="227"/>
                </a:cubicBezTo>
                <a:cubicBezTo>
                  <a:pt x="60" y="204"/>
                  <a:pt x="75" y="0"/>
                  <a:pt x="90" y="0"/>
                </a:cubicBezTo>
                <a:cubicBezTo>
                  <a:pt x="105" y="0"/>
                  <a:pt x="121" y="227"/>
                  <a:pt x="136" y="227"/>
                </a:cubicBezTo>
                <a:cubicBezTo>
                  <a:pt x="151" y="227"/>
                  <a:pt x="166" y="0"/>
                  <a:pt x="181" y="0"/>
                </a:cubicBezTo>
                <a:cubicBezTo>
                  <a:pt x="196" y="0"/>
                  <a:pt x="211" y="227"/>
                  <a:pt x="226" y="227"/>
                </a:cubicBezTo>
                <a:cubicBezTo>
                  <a:pt x="241" y="227"/>
                  <a:pt x="257" y="0"/>
                  <a:pt x="272" y="0"/>
                </a:cubicBezTo>
                <a:cubicBezTo>
                  <a:pt x="287" y="0"/>
                  <a:pt x="302" y="227"/>
                  <a:pt x="317" y="227"/>
                </a:cubicBezTo>
                <a:cubicBezTo>
                  <a:pt x="332" y="227"/>
                  <a:pt x="347" y="0"/>
                  <a:pt x="362" y="0"/>
                </a:cubicBezTo>
                <a:cubicBezTo>
                  <a:pt x="377" y="0"/>
                  <a:pt x="393" y="204"/>
                  <a:pt x="408" y="227"/>
                </a:cubicBezTo>
                <a:cubicBezTo>
                  <a:pt x="423" y="250"/>
                  <a:pt x="446" y="151"/>
                  <a:pt x="453" y="136"/>
                </a:cubicBezTo>
              </a:path>
            </a:pathLst>
          </a:custGeom>
          <a:ln w="19050">
            <a:solidFill>
              <a:srgbClr val="A3000A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5" name="Rectangle 28"/>
          <p:cNvSpPr>
            <a:spLocks noChangeArrowheads="1"/>
          </p:cNvSpPr>
          <p:nvPr/>
        </p:nvSpPr>
        <p:spPr bwMode="auto">
          <a:xfrm>
            <a:off x="549275" y="-46038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solidFill>
                  <a:srgbClr val="C00000"/>
                </a:solidFill>
                <a:latin typeface="Arial" charset="0"/>
                <a:cs typeface="Arial" charset="0"/>
              </a:rPr>
              <a:t>90°</a:t>
            </a:r>
          </a:p>
        </p:txBody>
      </p:sp>
      <p:sp>
        <p:nvSpPr>
          <p:cNvPr id="36876" name="Rectangle 31"/>
          <p:cNvSpPr>
            <a:spLocks noChangeArrowheads="1"/>
          </p:cNvSpPr>
          <p:nvPr/>
        </p:nvSpPr>
        <p:spPr bwMode="auto">
          <a:xfrm>
            <a:off x="12700" y="2003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6877" name="Rectangle 31"/>
          <p:cNvSpPr>
            <a:spLocks noChangeArrowheads="1"/>
          </p:cNvSpPr>
          <p:nvPr/>
        </p:nvSpPr>
        <p:spPr bwMode="auto">
          <a:xfrm>
            <a:off x="8793163" y="343852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6878" name="Rectangle 31"/>
          <p:cNvSpPr>
            <a:spLocks noChangeArrowheads="1"/>
          </p:cNvSpPr>
          <p:nvPr/>
        </p:nvSpPr>
        <p:spPr bwMode="auto">
          <a:xfrm>
            <a:off x="6734175" y="849313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571500" y="5578475"/>
            <a:ext cx="3598863" cy="12700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0" name="Rectangle 31"/>
          <p:cNvSpPr>
            <a:spLocks noChangeArrowheads="1"/>
          </p:cNvSpPr>
          <p:nvPr/>
        </p:nvSpPr>
        <p:spPr bwMode="auto">
          <a:xfrm>
            <a:off x="12700" y="36909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571500" y="2203450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2" name="Rectangle 31"/>
          <p:cNvSpPr>
            <a:spLocks noChangeArrowheads="1"/>
          </p:cNvSpPr>
          <p:nvPr/>
        </p:nvSpPr>
        <p:spPr bwMode="auto">
          <a:xfrm>
            <a:off x="12700" y="53848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z</a:t>
            </a:r>
          </a:p>
        </p:txBody>
      </p:sp>
      <p:sp>
        <p:nvSpPr>
          <p:cNvPr id="36883" name="Rectangle 31"/>
          <p:cNvSpPr>
            <a:spLocks noChangeArrowheads="1"/>
          </p:cNvSpPr>
          <p:nvPr/>
        </p:nvSpPr>
        <p:spPr bwMode="auto">
          <a:xfrm>
            <a:off x="0" y="187325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>
                <a:latin typeface="Arial" charset="0"/>
                <a:cs typeface="Times New Roman" pitchFamily="18" charset="0"/>
              </a:rPr>
              <a:t>RF</a:t>
            </a:r>
          </a:p>
          <a:p>
            <a:pPr algn="ctr">
              <a:spcBef>
                <a:spcPct val="20000"/>
              </a:spcBef>
            </a:pPr>
            <a:r>
              <a:rPr lang="fr-FR" dirty="0">
                <a:latin typeface="Arial" charset="0"/>
                <a:cs typeface="Times New Roman" pitchFamily="18" charset="0"/>
              </a:rPr>
              <a:t>ACQ</a:t>
            </a:r>
          </a:p>
        </p:txBody>
      </p:sp>
    </p:spTree>
    <p:extLst>
      <p:ext uri="{BB962C8B-B14F-4D97-AF65-F5344CB8AC3E}">
        <p14:creationId xmlns:p14="http://schemas.microsoft.com/office/powerpoint/2010/main" val="1237608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208 L -0.15746 -4.07407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-25400"/>
            <a:ext cx="4608513" cy="691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5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Connecteur droit 5"/>
          <p:cNvCxnSpPr/>
          <p:nvPr/>
        </p:nvCxnSpPr>
        <p:spPr>
          <a:xfrm>
            <a:off x="571500" y="3889375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rot="5400000" flipH="1" flipV="1">
            <a:off x="4575175" y="3414713"/>
            <a:ext cx="4319587" cy="158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H="1" flipV="1">
            <a:off x="4741863" y="3424238"/>
            <a:ext cx="4319587" cy="1587"/>
          </a:xfrm>
          <a:prstGeom prst="straightConnector1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6680200" y="3381375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Connecteur droit 9"/>
          <p:cNvCxnSpPr/>
          <p:nvPr/>
        </p:nvCxnSpPr>
        <p:spPr>
          <a:xfrm>
            <a:off x="571500" y="538163"/>
            <a:ext cx="3598863" cy="1587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angle isocèle 10"/>
          <p:cNvSpPr/>
          <p:nvPr/>
        </p:nvSpPr>
        <p:spPr bwMode="auto">
          <a:xfrm rot="5400000">
            <a:off x="2786063" y="180975"/>
            <a:ext cx="719138" cy="719137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 rot="10800000">
            <a:off x="725488" y="280988"/>
            <a:ext cx="180975" cy="539750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45" y="227"/>
              </a:cxn>
              <a:cxn ang="0">
                <a:pos x="90" y="0"/>
              </a:cxn>
              <a:cxn ang="0">
                <a:pos x="136" y="227"/>
              </a:cxn>
              <a:cxn ang="0">
                <a:pos x="181" y="0"/>
              </a:cxn>
              <a:cxn ang="0">
                <a:pos x="226" y="227"/>
              </a:cxn>
              <a:cxn ang="0">
                <a:pos x="272" y="0"/>
              </a:cxn>
              <a:cxn ang="0">
                <a:pos x="317" y="227"/>
              </a:cxn>
              <a:cxn ang="0">
                <a:pos x="362" y="0"/>
              </a:cxn>
              <a:cxn ang="0">
                <a:pos x="408" y="227"/>
              </a:cxn>
              <a:cxn ang="0">
                <a:pos x="453" y="136"/>
              </a:cxn>
            </a:cxnLst>
            <a:rect l="0" t="0" r="r" b="b"/>
            <a:pathLst>
              <a:path w="453" h="250">
                <a:moveTo>
                  <a:pt x="0" y="136"/>
                </a:moveTo>
                <a:cubicBezTo>
                  <a:pt x="15" y="193"/>
                  <a:pt x="30" y="250"/>
                  <a:pt x="45" y="227"/>
                </a:cubicBezTo>
                <a:cubicBezTo>
                  <a:pt x="60" y="204"/>
                  <a:pt x="75" y="0"/>
                  <a:pt x="90" y="0"/>
                </a:cubicBezTo>
                <a:cubicBezTo>
                  <a:pt x="105" y="0"/>
                  <a:pt x="121" y="227"/>
                  <a:pt x="136" y="227"/>
                </a:cubicBezTo>
                <a:cubicBezTo>
                  <a:pt x="151" y="227"/>
                  <a:pt x="166" y="0"/>
                  <a:pt x="181" y="0"/>
                </a:cubicBezTo>
                <a:cubicBezTo>
                  <a:pt x="196" y="0"/>
                  <a:pt x="211" y="227"/>
                  <a:pt x="226" y="227"/>
                </a:cubicBezTo>
                <a:cubicBezTo>
                  <a:pt x="241" y="227"/>
                  <a:pt x="257" y="0"/>
                  <a:pt x="272" y="0"/>
                </a:cubicBezTo>
                <a:cubicBezTo>
                  <a:pt x="287" y="0"/>
                  <a:pt x="302" y="227"/>
                  <a:pt x="317" y="227"/>
                </a:cubicBezTo>
                <a:cubicBezTo>
                  <a:pt x="332" y="227"/>
                  <a:pt x="347" y="0"/>
                  <a:pt x="362" y="0"/>
                </a:cubicBezTo>
                <a:cubicBezTo>
                  <a:pt x="377" y="0"/>
                  <a:pt x="393" y="204"/>
                  <a:pt x="408" y="227"/>
                </a:cubicBezTo>
                <a:cubicBezTo>
                  <a:pt x="423" y="250"/>
                  <a:pt x="446" y="151"/>
                  <a:pt x="453" y="136"/>
                </a:cubicBezTo>
              </a:path>
            </a:pathLst>
          </a:custGeom>
          <a:ln w="19050">
            <a:solidFill>
              <a:srgbClr val="A3000A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9" name="Rectangle 28"/>
          <p:cNvSpPr>
            <a:spLocks noChangeArrowheads="1"/>
          </p:cNvSpPr>
          <p:nvPr/>
        </p:nvSpPr>
        <p:spPr bwMode="auto">
          <a:xfrm>
            <a:off x="549275" y="-46038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solidFill>
                  <a:srgbClr val="C00000"/>
                </a:solidFill>
                <a:latin typeface="Arial" charset="0"/>
                <a:cs typeface="Arial" charset="0"/>
              </a:rPr>
              <a:t>90°</a:t>
            </a:r>
          </a:p>
        </p:txBody>
      </p:sp>
      <p:sp>
        <p:nvSpPr>
          <p:cNvPr id="37900" name="Rectangle 31"/>
          <p:cNvSpPr>
            <a:spLocks noChangeArrowheads="1"/>
          </p:cNvSpPr>
          <p:nvPr/>
        </p:nvSpPr>
        <p:spPr bwMode="auto">
          <a:xfrm>
            <a:off x="12700" y="2003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7901" name="Rectangle 31"/>
          <p:cNvSpPr>
            <a:spLocks noChangeArrowheads="1"/>
          </p:cNvSpPr>
          <p:nvPr/>
        </p:nvSpPr>
        <p:spPr bwMode="auto">
          <a:xfrm>
            <a:off x="8793163" y="343852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7902" name="Rectangle 31"/>
          <p:cNvSpPr>
            <a:spLocks noChangeArrowheads="1"/>
          </p:cNvSpPr>
          <p:nvPr/>
        </p:nvSpPr>
        <p:spPr bwMode="auto">
          <a:xfrm>
            <a:off x="6734175" y="849313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571500" y="5578475"/>
            <a:ext cx="3598863" cy="12700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4" name="Rectangle 31"/>
          <p:cNvSpPr>
            <a:spLocks noChangeArrowheads="1"/>
          </p:cNvSpPr>
          <p:nvPr/>
        </p:nvSpPr>
        <p:spPr bwMode="auto">
          <a:xfrm>
            <a:off x="12700" y="36909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571500" y="2203450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6" name="Rectangle 31"/>
          <p:cNvSpPr>
            <a:spLocks noChangeArrowheads="1"/>
          </p:cNvSpPr>
          <p:nvPr/>
        </p:nvSpPr>
        <p:spPr bwMode="auto">
          <a:xfrm>
            <a:off x="12700" y="53848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z</a:t>
            </a:r>
          </a:p>
        </p:txBody>
      </p:sp>
      <p:sp>
        <p:nvSpPr>
          <p:cNvPr id="37907" name="Rectangle 31"/>
          <p:cNvSpPr>
            <a:spLocks noChangeArrowheads="1"/>
          </p:cNvSpPr>
          <p:nvPr/>
        </p:nvSpPr>
        <p:spPr bwMode="auto">
          <a:xfrm>
            <a:off x="0" y="187325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RF</a:t>
            </a:r>
          </a:p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ACQ</a:t>
            </a:r>
          </a:p>
        </p:txBody>
      </p:sp>
    </p:spTree>
    <p:extLst>
      <p:ext uri="{BB962C8B-B14F-4D97-AF65-F5344CB8AC3E}">
        <p14:creationId xmlns:p14="http://schemas.microsoft.com/office/powerpoint/2010/main" val="674763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0104 -0.2155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9A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9800" y="-53975"/>
            <a:ext cx="4608513" cy="691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54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Connecteur droit 3"/>
          <p:cNvCxnSpPr/>
          <p:nvPr/>
        </p:nvCxnSpPr>
        <p:spPr>
          <a:xfrm>
            <a:off x="571500" y="3889375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rot="5400000" flipH="1" flipV="1">
            <a:off x="4575175" y="3414713"/>
            <a:ext cx="4319587" cy="158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rot="10800000" flipH="1" flipV="1">
            <a:off x="4741863" y="3424238"/>
            <a:ext cx="4319587" cy="1587"/>
          </a:xfrm>
          <a:prstGeom prst="straightConnector1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80200" y="3381375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571500" y="538163"/>
            <a:ext cx="3598863" cy="1587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riangle isocèle 8"/>
          <p:cNvSpPr/>
          <p:nvPr/>
        </p:nvSpPr>
        <p:spPr bwMode="auto">
          <a:xfrm rot="5400000">
            <a:off x="2786063" y="180975"/>
            <a:ext cx="719138" cy="719137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0800000">
            <a:off x="725488" y="280988"/>
            <a:ext cx="180975" cy="539750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45" y="227"/>
              </a:cxn>
              <a:cxn ang="0">
                <a:pos x="90" y="0"/>
              </a:cxn>
              <a:cxn ang="0">
                <a:pos x="136" y="227"/>
              </a:cxn>
              <a:cxn ang="0">
                <a:pos x="181" y="0"/>
              </a:cxn>
              <a:cxn ang="0">
                <a:pos x="226" y="227"/>
              </a:cxn>
              <a:cxn ang="0">
                <a:pos x="272" y="0"/>
              </a:cxn>
              <a:cxn ang="0">
                <a:pos x="317" y="227"/>
              </a:cxn>
              <a:cxn ang="0">
                <a:pos x="362" y="0"/>
              </a:cxn>
              <a:cxn ang="0">
                <a:pos x="408" y="227"/>
              </a:cxn>
              <a:cxn ang="0">
                <a:pos x="453" y="136"/>
              </a:cxn>
            </a:cxnLst>
            <a:rect l="0" t="0" r="r" b="b"/>
            <a:pathLst>
              <a:path w="453" h="250">
                <a:moveTo>
                  <a:pt x="0" y="136"/>
                </a:moveTo>
                <a:cubicBezTo>
                  <a:pt x="15" y="193"/>
                  <a:pt x="30" y="250"/>
                  <a:pt x="45" y="227"/>
                </a:cubicBezTo>
                <a:cubicBezTo>
                  <a:pt x="60" y="204"/>
                  <a:pt x="75" y="0"/>
                  <a:pt x="90" y="0"/>
                </a:cubicBezTo>
                <a:cubicBezTo>
                  <a:pt x="105" y="0"/>
                  <a:pt x="121" y="227"/>
                  <a:pt x="136" y="227"/>
                </a:cubicBezTo>
                <a:cubicBezTo>
                  <a:pt x="151" y="227"/>
                  <a:pt x="166" y="0"/>
                  <a:pt x="181" y="0"/>
                </a:cubicBezTo>
                <a:cubicBezTo>
                  <a:pt x="196" y="0"/>
                  <a:pt x="211" y="227"/>
                  <a:pt x="226" y="227"/>
                </a:cubicBezTo>
                <a:cubicBezTo>
                  <a:pt x="241" y="227"/>
                  <a:pt x="257" y="0"/>
                  <a:pt x="272" y="0"/>
                </a:cubicBezTo>
                <a:cubicBezTo>
                  <a:pt x="287" y="0"/>
                  <a:pt x="302" y="227"/>
                  <a:pt x="317" y="227"/>
                </a:cubicBezTo>
                <a:cubicBezTo>
                  <a:pt x="332" y="227"/>
                  <a:pt x="347" y="0"/>
                  <a:pt x="362" y="0"/>
                </a:cubicBezTo>
                <a:cubicBezTo>
                  <a:pt x="377" y="0"/>
                  <a:pt x="393" y="204"/>
                  <a:pt x="408" y="227"/>
                </a:cubicBezTo>
                <a:cubicBezTo>
                  <a:pt x="423" y="250"/>
                  <a:pt x="446" y="151"/>
                  <a:pt x="453" y="136"/>
                </a:cubicBezTo>
              </a:path>
            </a:pathLst>
          </a:custGeom>
          <a:ln w="19050">
            <a:solidFill>
              <a:srgbClr val="A3000A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23" name="Rectangle 28"/>
          <p:cNvSpPr>
            <a:spLocks noChangeArrowheads="1"/>
          </p:cNvSpPr>
          <p:nvPr/>
        </p:nvSpPr>
        <p:spPr bwMode="auto">
          <a:xfrm>
            <a:off x="549275" y="-46038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solidFill>
                  <a:srgbClr val="C00000"/>
                </a:solidFill>
                <a:latin typeface="Arial" charset="0"/>
                <a:cs typeface="Arial" charset="0"/>
              </a:rPr>
              <a:t>90°</a:t>
            </a:r>
          </a:p>
        </p:txBody>
      </p:sp>
      <p:sp>
        <p:nvSpPr>
          <p:cNvPr id="38924" name="Rectangle 31"/>
          <p:cNvSpPr>
            <a:spLocks noChangeArrowheads="1"/>
          </p:cNvSpPr>
          <p:nvPr/>
        </p:nvSpPr>
        <p:spPr bwMode="auto">
          <a:xfrm>
            <a:off x="12700" y="2003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8925" name="Rectangle 31"/>
          <p:cNvSpPr>
            <a:spLocks noChangeArrowheads="1"/>
          </p:cNvSpPr>
          <p:nvPr/>
        </p:nvSpPr>
        <p:spPr bwMode="auto">
          <a:xfrm>
            <a:off x="8793163" y="343852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8926" name="Rectangle 31"/>
          <p:cNvSpPr>
            <a:spLocks noChangeArrowheads="1"/>
          </p:cNvSpPr>
          <p:nvPr/>
        </p:nvSpPr>
        <p:spPr bwMode="auto">
          <a:xfrm>
            <a:off x="6734175" y="849313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571500" y="5578475"/>
            <a:ext cx="3598863" cy="12700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8" name="Rectangle 31"/>
          <p:cNvSpPr>
            <a:spLocks noChangeArrowheads="1"/>
          </p:cNvSpPr>
          <p:nvPr/>
        </p:nvSpPr>
        <p:spPr bwMode="auto">
          <a:xfrm>
            <a:off x="12700" y="36909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571500" y="2203450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0" name="Rectangle 31"/>
          <p:cNvSpPr>
            <a:spLocks noChangeArrowheads="1"/>
          </p:cNvSpPr>
          <p:nvPr/>
        </p:nvSpPr>
        <p:spPr bwMode="auto">
          <a:xfrm>
            <a:off x="12700" y="53848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z</a:t>
            </a:r>
          </a:p>
        </p:txBody>
      </p:sp>
      <p:sp>
        <p:nvSpPr>
          <p:cNvPr id="38931" name="Rectangle 31"/>
          <p:cNvSpPr>
            <a:spLocks noChangeArrowheads="1"/>
          </p:cNvSpPr>
          <p:nvPr/>
        </p:nvSpPr>
        <p:spPr bwMode="auto">
          <a:xfrm>
            <a:off x="0" y="187325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RF</a:t>
            </a:r>
          </a:p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ACQ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8850" y="2216150"/>
            <a:ext cx="719138" cy="71913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79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15764 -0.00093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00093 L -0.15764 -0.21088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-25400"/>
            <a:ext cx="4608513" cy="691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1550" y="31750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Connecteur droit 3"/>
          <p:cNvCxnSpPr/>
          <p:nvPr/>
        </p:nvCxnSpPr>
        <p:spPr>
          <a:xfrm>
            <a:off x="571500" y="3889375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rot="5400000" flipH="1" flipV="1">
            <a:off x="4575175" y="3414713"/>
            <a:ext cx="4319587" cy="158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rot="10800000" flipH="1" flipV="1">
            <a:off x="4741863" y="3424238"/>
            <a:ext cx="4319587" cy="1587"/>
          </a:xfrm>
          <a:prstGeom prst="straightConnector1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80200" y="3381375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571500" y="538163"/>
            <a:ext cx="3598863" cy="1587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riangle isocèle 8"/>
          <p:cNvSpPr/>
          <p:nvPr/>
        </p:nvSpPr>
        <p:spPr bwMode="auto">
          <a:xfrm rot="5400000">
            <a:off x="2786063" y="180975"/>
            <a:ext cx="719138" cy="719137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0800000">
            <a:off x="725488" y="280988"/>
            <a:ext cx="180975" cy="539750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45" y="227"/>
              </a:cxn>
              <a:cxn ang="0">
                <a:pos x="90" y="0"/>
              </a:cxn>
              <a:cxn ang="0">
                <a:pos x="136" y="227"/>
              </a:cxn>
              <a:cxn ang="0">
                <a:pos x="181" y="0"/>
              </a:cxn>
              <a:cxn ang="0">
                <a:pos x="226" y="227"/>
              </a:cxn>
              <a:cxn ang="0">
                <a:pos x="272" y="0"/>
              </a:cxn>
              <a:cxn ang="0">
                <a:pos x="317" y="227"/>
              </a:cxn>
              <a:cxn ang="0">
                <a:pos x="362" y="0"/>
              </a:cxn>
              <a:cxn ang="0">
                <a:pos x="408" y="227"/>
              </a:cxn>
              <a:cxn ang="0">
                <a:pos x="453" y="136"/>
              </a:cxn>
            </a:cxnLst>
            <a:rect l="0" t="0" r="r" b="b"/>
            <a:pathLst>
              <a:path w="453" h="250">
                <a:moveTo>
                  <a:pt x="0" y="136"/>
                </a:moveTo>
                <a:cubicBezTo>
                  <a:pt x="15" y="193"/>
                  <a:pt x="30" y="250"/>
                  <a:pt x="45" y="227"/>
                </a:cubicBezTo>
                <a:cubicBezTo>
                  <a:pt x="60" y="204"/>
                  <a:pt x="75" y="0"/>
                  <a:pt x="90" y="0"/>
                </a:cubicBezTo>
                <a:cubicBezTo>
                  <a:pt x="105" y="0"/>
                  <a:pt x="121" y="227"/>
                  <a:pt x="136" y="227"/>
                </a:cubicBezTo>
                <a:cubicBezTo>
                  <a:pt x="151" y="227"/>
                  <a:pt x="166" y="0"/>
                  <a:pt x="181" y="0"/>
                </a:cubicBezTo>
                <a:cubicBezTo>
                  <a:pt x="196" y="0"/>
                  <a:pt x="211" y="227"/>
                  <a:pt x="226" y="227"/>
                </a:cubicBezTo>
                <a:cubicBezTo>
                  <a:pt x="241" y="227"/>
                  <a:pt x="257" y="0"/>
                  <a:pt x="272" y="0"/>
                </a:cubicBezTo>
                <a:cubicBezTo>
                  <a:pt x="287" y="0"/>
                  <a:pt x="302" y="227"/>
                  <a:pt x="317" y="227"/>
                </a:cubicBezTo>
                <a:cubicBezTo>
                  <a:pt x="332" y="227"/>
                  <a:pt x="347" y="0"/>
                  <a:pt x="362" y="0"/>
                </a:cubicBezTo>
                <a:cubicBezTo>
                  <a:pt x="377" y="0"/>
                  <a:pt x="393" y="204"/>
                  <a:pt x="408" y="227"/>
                </a:cubicBezTo>
                <a:cubicBezTo>
                  <a:pt x="423" y="250"/>
                  <a:pt x="446" y="151"/>
                  <a:pt x="453" y="136"/>
                </a:cubicBezTo>
              </a:path>
            </a:pathLst>
          </a:custGeom>
          <a:ln w="19050">
            <a:solidFill>
              <a:srgbClr val="A3000A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7" name="Rectangle 28"/>
          <p:cNvSpPr>
            <a:spLocks noChangeArrowheads="1"/>
          </p:cNvSpPr>
          <p:nvPr/>
        </p:nvSpPr>
        <p:spPr bwMode="auto">
          <a:xfrm>
            <a:off x="549275" y="-46038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solidFill>
                  <a:srgbClr val="C00000"/>
                </a:solidFill>
                <a:latin typeface="Arial" charset="0"/>
                <a:cs typeface="Arial" charset="0"/>
              </a:rPr>
              <a:t>90°</a:t>
            </a:r>
          </a:p>
        </p:txBody>
      </p:sp>
      <p:sp>
        <p:nvSpPr>
          <p:cNvPr id="39948" name="Rectangle 31"/>
          <p:cNvSpPr>
            <a:spLocks noChangeArrowheads="1"/>
          </p:cNvSpPr>
          <p:nvPr/>
        </p:nvSpPr>
        <p:spPr bwMode="auto">
          <a:xfrm>
            <a:off x="12700" y="2003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9949" name="Rectangle 31"/>
          <p:cNvSpPr>
            <a:spLocks noChangeArrowheads="1"/>
          </p:cNvSpPr>
          <p:nvPr/>
        </p:nvSpPr>
        <p:spPr bwMode="auto">
          <a:xfrm>
            <a:off x="8793163" y="343852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39950" name="Rectangle 31"/>
          <p:cNvSpPr>
            <a:spLocks noChangeArrowheads="1"/>
          </p:cNvSpPr>
          <p:nvPr/>
        </p:nvSpPr>
        <p:spPr bwMode="auto">
          <a:xfrm>
            <a:off x="6734175" y="849313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571500" y="5578475"/>
            <a:ext cx="3598863" cy="12700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2" name="Rectangle 31"/>
          <p:cNvSpPr>
            <a:spLocks noChangeArrowheads="1"/>
          </p:cNvSpPr>
          <p:nvPr/>
        </p:nvSpPr>
        <p:spPr bwMode="auto">
          <a:xfrm>
            <a:off x="12700" y="36909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571500" y="2203450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4" name="Rectangle 31"/>
          <p:cNvSpPr>
            <a:spLocks noChangeArrowheads="1"/>
          </p:cNvSpPr>
          <p:nvPr/>
        </p:nvSpPr>
        <p:spPr bwMode="auto">
          <a:xfrm>
            <a:off x="12700" y="53848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z</a:t>
            </a:r>
          </a:p>
        </p:txBody>
      </p:sp>
      <p:sp>
        <p:nvSpPr>
          <p:cNvPr id="39955" name="Rectangle 31"/>
          <p:cNvSpPr>
            <a:spLocks noChangeArrowheads="1"/>
          </p:cNvSpPr>
          <p:nvPr/>
        </p:nvSpPr>
        <p:spPr bwMode="auto">
          <a:xfrm>
            <a:off x="0" y="187325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RF</a:t>
            </a:r>
          </a:p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ACQ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71550" y="2216150"/>
            <a:ext cx="720725" cy="71913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4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15764 -0.217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9" grpId="0" animBg="1"/>
      <p:bldP spid="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-77788"/>
            <a:ext cx="4608513" cy="6911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82750" y="222885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Connecteur droit 3"/>
          <p:cNvCxnSpPr/>
          <p:nvPr/>
        </p:nvCxnSpPr>
        <p:spPr>
          <a:xfrm>
            <a:off x="571500" y="3889375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rot="5400000" flipH="1" flipV="1">
            <a:off x="4565650" y="3414713"/>
            <a:ext cx="4319587" cy="158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rot="10800000" flipH="1" flipV="1">
            <a:off x="4741863" y="3424238"/>
            <a:ext cx="4319587" cy="1587"/>
          </a:xfrm>
          <a:prstGeom prst="straightConnector1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5232400" y="1924050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571500" y="538163"/>
            <a:ext cx="3598863" cy="1587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riangle isocèle 8"/>
          <p:cNvSpPr/>
          <p:nvPr/>
        </p:nvSpPr>
        <p:spPr bwMode="auto">
          <a:xfrm rot="5400000">
            <a:off x="3148806" y="184944"/>
            <a:ext cx="720725" cy="719138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0800000">
            <a:off x="725488" y="280988"/>
            <a:ext cx="180975" cy="539750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45" y="227"/>
              </a:cxn>
              <a:cxn ang="0">
                <a:pos x="90" y="0"/>
              </a:cxn>
              <a:cxn ang="0">
                <a:pos x="136" y="227"/>
              </a:cxn>
              <a:cxn ang="0">
                <a:pos x="181" y="0"/>
              </a:cxn>
              <a:cxn ang="0">
                <a:pos x="226" y="227"/>
              </a:cxn>
              <a:cxn ang="0">
                <a:pos x="272" y="0"/>
              </a:cxn>
              <a:cxn ang="0">
                <a:pos x="317" y="227"/>
              </a:cxn>
              <a:cxn ang="0">
                <a:pos x="362" y="0"/>
              </a:cxn>
              <a:cxn ang="0">
                <a:pos x="408" y="227"/>
              </a:cxn>
              <a:cxn ang="0">
                <a:pos x="453" y="136"/>
              </a:cxn>
            </a:cxnLst>
            <a:rect l="0" t="0" r="r" b="b"/>
            <a:pathLst>
              <a:path w="453" h="250">
                <a:moveTo>
                  <a:pt x="0" y="136"/>
                </a:moveTo>
                <a:cubicBezTo>
                  <a:pt x="15" y="193"/>
                  <a:pt x="30" y="250"/>
                  <a:pt x="45" y="227"/>
                </a:cubicBezTo>
                <a:cubicBezTo>
                  <a:pt x="60" y="204"/>
                  <a:pt x="75" y="0"/>
                  <a:pt x="90" y="0"/>
                </a:cubicBezTo>
                <a:cubicBezTo>
                  <a:pt x="105" y="0"/>
                  <a:pt x="121" y="227"/>
                  <a:pt x="136" y="227"/>
                </a:cubicBezTo>
                <a:cubicBezTo>
                  <a:pt x="151" y="227"/>
                  <a:pt x="166" y="0"/>
                  <a:pt x="181" y="0"/>
                </a:cubicBezTo>
                <a:cubicBezTo>
                  <a:pt x="196" y="0"/>
                  <a:pt x="211" y="227"/>
                  <a:pt x="226" y="227"/>
                </a:cubicBezTo>
                <a:cubicBezTo>
                  <a:pt x="241" y="227"/>
                  <a:pt x="257" y="0"/>
                  <a:pt x="272" y="0"/>
                </a:cubicBezTo>
                <a:cubicBezTo>
                  <a:pt x="287" y="0"/>
                  <a:pt x="302" y="227"/>
                  <a:pt x="317" y="227"/>
                </a:cubicBezTo>
                <a:cubicBezTo>
                  <a:pt x="332" y="227"/>
                  <a:pt x="347" y="0"/>
                  <a:pt x="362" y="0"/>
                </a:cubicBezTo>
                <a:cubicBezTo>
                  <a:pt x="377" y="0"/>
                  <a:pt x="393" y="204"/>
                  <a:pt x="408" y="227"/>
                </a:cubicBezTo>
                <a:cubicBezTo>
                  <a:pt x="423" y="250"/>
                  <a:pt x="446" y="151"/>
                  <a:pt x="453" y="136"/>
                </a:cubicBezTo>
              </a:path>
            </a:pathLst>
          </a:custGeom>
          <a:ln w="19050">
            <a:solidFill>
              <a:srgbClr val="A3000A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1" name="Rectangle 28"/>
          <p:cNvSpPr>
            <a:spLocks noChangeArrowheads="1"/>
          </p:cNvSpPr>
          <p:nvPr/>
        </p:nvSpPr>
        <p:spPr bwMode="auto">
          <a:xfrm>
            <a:off x="549275" y="-46038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solidFill>
                  <a:srgbClr val="C00000"/>
                </a:solidFill>
                <a:latin typeface="Arial" charset="0"/>
                <a:cs typeface="Arial" charset="0"/>
              </a:rPr>
              <a:t>90°</a:t>
            </a:r>
          </a:p>
        </p:txBody>
      </p:sp>
      <p:sp>
        <p:nvSpPr>
          <p:cNvPr id="40972" name="Rectangle 31"/>
          <p:cNvSpPr>
            <a:spLocks noChangeArrowheads="1"/>
          </p:cNvSpPr>
          <p:nvPr/>
        </p:nvSpPr>
        <p:spPr bwMode="auto">
          <a:xfrm>
            <a:off x="12700" y="2003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40973" name="Rectangle 31"/>
          <p:cNvSpPr>
            <a:spLocks noChangeArrowheads="1"/>
          </p:cNvSpPr>
          <p:nvPr/>
        </p:nvSpPr>
        <p:spPr bwMode="auto">
          <a:xfrm>
            <a:off x="8793163" y="343852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x</a:t>
            </a:r>
          </a:p>
        </p:txBody>
      </p:sp>
      <p:sp>
        <p:nvSpPr>
          <p:cNvPr id="40974" name="Rectangle 31"/>
          <p:cNvSpPr>
            <a:spLocks noChangeArrowheads="1"/>
          </p:cNvSpPr>
          <p:nvPr/>
        </p:nvSpPr>
        <p:spPr bwMode="auto">
          <a:xfrm>
            <a:off x="6734175" y="849313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i="1">
                <a:latin typeface="Arial" charset="0"/>
                <a:cs typeface="Times New Roman" pitchFamily="18" charset="0"/>
              </a:rPr>
              <a:t>k</a:t>
            </a:r>
            <a:r>
              <a:rPr lang="fr-FR" sz="2000" i="1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571500" y="5578475"/>
            <a:ext cx="3598863" cy="12700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6" name="Rectangle 31"/>
          <p:cNvSpPr>
            <a:spLocks noChangeArrowheads="1"/>
          </p:cNvSpPr>
          <p:nvPr/>
        </p:nvSpPr>
        <p:spPr bwMode="auto">
          <a:xfrm>
            <a:off x="12700" y="36909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y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571500" y="2203450"/>
            <a:ext cx="3598863" cy="1588"/>
          </a:xfrm>
          <a:prstGeom prst="line">
            <a:avLst/>
          </a:prstGeom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8" name="Rectangle 31"/>
          <p:cNvSpPr>
            <a:spLocks noChangeArrowheads="1"/>
          </p:cNvSpPr>
          <p:nvPr/>
        </p:nvSpPr>
        <p:spPr bwMode="auto">
          <a:xfrm>
            <a:off x="12700" y="53848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G</a:t>
            </a:r>
            <a:r>
              <a:rPr lang="fr-FR" baseline="-25000">
                <a:latin typeface="Arial" charset="0"/>
                <a:cs typeface="Times New Roman" pitchFamily="18" charset="0"/>
              </a:rPr>
              <a:t>z</a:t>
            </a:r>
          </a:p>
        </p:txBody>
      </p:sp>
      <p:sp>
        <p:nvSpPr>
          <p:cNvPr id="40979" name="Rectangle 31"/>
          <p:cNvSpPr>
            <a:spLocks noChangeArrowheads="1"/>
          </p:cNvSpPr>
          <p:nvPr/>
        </p:nvSpPr>
        <p:spPr bwMode="auto">
          <a:xfrm>
            <a:off x="0" y="187325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RF</a:t>
            </a:r>
          </a:p>
          <a:p>
            <a:pPr algn="ctr">
              <a:spcBef>
                <a:spcPct val="20000"/>
              </a:spcBef>
            </a:pPr>
            <a:r>
              <a:rPr lang="fr-FR">
                <a:latin typeface="Arial" charset="0"/>
                <a:cs typeface="Times New Roman" pitchFamily="18" charset="0"/>
              </a:rPr>
              <a:t>ACQ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827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827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949950" y="1924050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riangle isocèle 22"/>
          <p:cNvSpPr/>
          <p:nvPr/>
        </p:nvSpPr>
        <p:spPr bwMode="auto">
          <a:xfrm rot="5400000">
            <a:off x="3148806" y="184944"/>
            <a:ext cx="720725" cy="719138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82750" y="2228850"/>
            <a:ext cx="720725" cy="3603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827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llipse 25"/>
          <p:cNvSpPr/>
          <p:nvPr/>
        </p:nvSpPr>
        <p:spPr>
          <a:xfrm>
            <a:off x="7389813" y="1924050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riangle isocèle 26"/>
          <p:cNvSpPr/>
          <p:nvPr/>
        </p:nvSpPr>
        <p:spPr bwMode="auto">
          <a:xfrm rot="5400000">
            <a:off x="3148806" y="184944"/>
            <a:ext cx="720725" cy="719138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82750" y="1828800"/>
            <a:ext cx="720725" cy="3603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e 28"/>
          <p:cNvGrpSpPr>
            <a:grpSpLocks/>
          </p:cNvGrpSpPr>
          <p:nvPr/>
        </p:nvGrpSpPr>
        <p:grpSpPr bwMode="auto">
          <a:xfrm>
            <a:off x="1682750" y="1625600"/>
            <a:ext cx="720725" cy="4514850"/>
            <a:chOff x="2470669" y="1643992"/>
            <a:chExt cx="720000" cy="4514782"/>
          </a:xfrm>
        </p:grpSpPr>
        <p:grpSp>
          <p:nvGrpSpPr>
            <p:cNvPr id="41016" name="Groupe 51"/>
            <p:cNvGrpSpPr>
              <a:grpSpLocks/>
            </p:cNvGrpSpPr>
            <p:nvPr/>
          </p:nvGrpSpPr>
          <p:grpSpPr bwMode="auto">
            <a:xfrm>
              <a:off x="2470669" y="1643992"/>
              <a:ext cx="720000" cy="1155700"/>
              <a:chOff x="2427102" y="1643992"/>
              <a:chExt cx="720000" cy="11557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427102" y="1861477"/>
                <a:ext cx="720000" cy="72071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8" name="Connecteur droit avec flèche 37"/>
              <p:cNvCxnSpPr/>
              <p:nvPr/>
            </p:nvCxnSpPr>
            <p:spPr>
              <a:xfrm rot="5400000">
                <a:off x="2209261" y="2220247"/>
                <a:ext cx="1155683" cy="317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17" name="Groupe 52"/>
            <p:cNvGrpSpPr>
              <a:grpSpLocks/>
            </p:cNvGrpSpPr>
            <p:nvPr/>
          </p:nvGrpSpPr>
          <p:grpSpPr bwMode="auto">
            <a:xfrm>
              <a:off x="2470669" y="3327037"/>
              <a:ext cx="720000" cy="1155700"/>
              <a:chOff x="2427102" y="3327037"/>
              <a:chExt cx="720000" cy="11557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27102" y="3544202"/>
                <a:ext cx="720000" cy="72071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Connecteur droit avec flèche 35"/>
              <p:cNvCxnSpPr/>
              <p:nvPr/>
            </p:nvCxnSpPr>
            <p:spPr>
              <a:xfrm rot="5400000">
                <a:off x="2209261" y="3902972"/>
                <a:ext cx="1155683" cy="317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18" name="Groupe 53"/>
            <p:cNvGrpSpPr>
              <a:grpSpLocks/>
            </p:cNvGrpSpPr>
            <p:nvPr/>
          </p:nvGrpSpPr>
          <p:grpSpPr bwMode="auto">
            <a:xfrm>
              <a:off x="2470669" y="5003074"/>
              <a:ext cx="720000" cy="1155700"/>
              <a:chOff x="2427102" y="3327037"/>
              <a:chExt cx="720000" cy="11557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427102" y="3544539"/>
                <a:ext cx="720000" cy="72071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4" name="Connecteur droit avec flèche 33"/>
              <p:cNvCxnSpPr/>
              <p:nvPr/>
            </p:nvCxnSpPr>
            <p:spPr>
              <a:xfrm rot="5400000">
                <a:off x="2209261" y="3903309"/>
                <a:ext cx="1155683" cy="317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e 38"/>
          <p:cNvGrpSpPr>
            <a:grpSpLocks/>
          </p:cNvGrpSpPr>
          <p:nvPr/>
        </p:nvGrpSpPr>
        <p:grpSpPr bwMode="auto">
          <a:xfrm>
            <a:off x="5194300" y="1917700"/>
            <a:ext cx="2984500" cy="2992438"/>
            <a:chOff x="5232218" y="1924231"/>
            <a:chExt cx="2985070" cy="2992484"/>
          </a:xfrm>
        </p:grpSpPr>
        <p:sp>
          <p:nvSpPr>
            <p:cNvPr id="40" name="Ellipse 39"/>
            <p:cNvSpPr/>
            <p:nvPr/>
          </p:nvSpPr>
          <p:spPr>
            <a:xfrm>
              <a:off x="8109317" y="192423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5232218" y="2638617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949905" y="2638617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669180" y="2638617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388455" y="2638617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8109317" y="2638617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232218" y="337364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949905" y="337364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669180" y="337364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7388455" y="337364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>
              <a:off x="8109317" y="3373641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5232218" y="4092789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Ellipse 51"/>
            <p:cNvSpPr/>
            <p:nvPr/>
          </p:nvSpPr>
          <p:spPr>
            <a:xfrm>
              <a:off x="5949905" y="4092789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6669180" y="4092789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388455" y="4092789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8109317" y="4092789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232218" y="4808763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949905" y="4808763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Ellipse 57"/>
            <p:cNvSpPr/>
            <p:nvPr/>
          </p:nvSpPr>
          <p:spPr>
            <a:xfrm>
              <a:off x="6669180" y="4808763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388455" y="4808763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109317" y="4808763"/>
              <a:ext cx="107971" cy="10795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" name="Triangle isocèle 60"/>
          <p:cNvSpPr/>
          <p:nvPr/>
        </p:nvSpPr>
        <p:spPr bwMode="auto">
          <a:xfrm rot="5400000">
            <a:off x="3148806" y="184944"/>
            <a:ext cx="720725" cy="719138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682750" y="3162300"/>
            <a:ext cx="720725" cy="720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Ellipse 62"/>
          <p:cNvSpPr/>
          <p:nvPr/>
        </p:nvSpPr>
        <p:spPr>
          <a:xfrm>
            <a:off x="6670675" y="1924050"/>
            <a:ext cx="107950" cy="1079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Triangle isocèle 63"/>
          <p:cNvSpPr/>
          <p:nvPr/>
        </p:nvSpPr>
        <p:spPr bwMode="auto">
          <a:xfrm rot="5400000">
            <a:off x="3148806" y="184944"/>
            <a:ext cx="720725" cy="719138"/>
          </a:xfrm>
          <a:prstGeom prst="triangle">
            <a:avLst/>
          </a:prstGeom>
          <a:solidFill>
            <a:srgbClr val="A3000A"/>
          </a:solidFill>
          <a:ln>
            <a:solidFill>
              <a:srgbClr val="A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0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9" grpId="0" animBg="1"/>
      <p:bldP spid="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Stratégie d’acquisition des données 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Quelques 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propriétés de l’espace des k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Points au centre: code le signal et la forme générale de l’objet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Points aux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périphéries: détails de l’image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Remplissage de l’espace des k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Cartésien / radial / spiral / …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Enregistrement de plusieurs points à la fois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Premiers points enregistrés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>
              <a:spcAft>
                <a:spcPts val="1200"/>
              </a:spcAft>
              <a:buClr>
                <a:srgbClr val="C5DD01"/>
              </a:buClr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Le contraste en IRM 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Contraste apporté par les propriétés magnétiques locales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Quelques contrastes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Relaxation (T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, T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Arial" pitchFamily="34" charset="0"/>
              </a:rPr>
              <a:t>r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, T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, T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*)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Densité de noyaux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…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>
              <a:spcAft>
                <a:spcPts val="1200"/>
              </a:spcAft>
              <a:buClr>
                <a:srgbClr val="C5DD01"/>
              </a:buClr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Le contraste en IRM 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Picture 16" descr="clarck_06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14527"/>
            <a:ext cx="6402684" cy="422894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691680" y="5622918"/>
            <a:ext cx="698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Clark et al., J. </a:t>
            </a:r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Sci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. Food. </a:t>
            </a:r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Agr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., 1998, 78,349</a:t>
            </a:r>
          </a:p>
        </p:txBody>
      </p:sp>
    </p:spTree>
    <p:extLst>
      <p:ext uri="{BB962C8B-B14F-4D97-AF65-F5344CB8AC3E}">
        <p14:creationId xmlns:p14="http://schemas.microsoft.com/office/powerpoint/2010/main" val="35840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Spectroscopie (RMN) </a:t>
            </a:r>
            <a:r>
              <a:rPr lang="fr-FR" sz="3600" b="1" i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vs</a:t>
            </a:r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 Imagerie (IRM)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Spectroscopie: Obtention d’un spectre donnant des informations sur la composition/structure chimique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Imagerie: Codage spatial du signal RMN dans le but d’obtenir une image (1, 2 ou 3D)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Augmenter le contraste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33123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Injection d’un produit de contraste pour changer sélectivement les propriétés magnétiques d’un tissu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74611"/>
            <a:ext cx="4563244" cy="487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1680" y="5746646"/>
            <a:ext cx="698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Montano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et al., </a:t>
            </a:r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Neurology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, 2007, 68,1541</a:t>
            </a:r>
          </a:p>
        </p:txBody>
      </p:sp>
    </p:spTree>
    <p:extLst>
      <p:ext uri="{BB962C8B-B14F-4D97-AF65-F5344CB8AC3E}">
        <p14:creationId xmlns:p14="http://schemas.microsoft.com/office/powerpoint/2010/main" val="42349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Résolution vs temps d’acquisition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« Quantité de signal » disponible invariant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Compromis nécessaire entre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Résolution élevée (souhait) mais peu de signal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Résolution faible mais beaucoup de signal</a:t>
            </a:r>
          </a:p>
        </p:txBody>
      </p:sp>
    </p:spTree>
    <p:extLst>
      <p:ext uri="{BB962C8B-B14F-4D97-AF65-F5344CB8AC3E}">
        <p14:creationId xmlns:p14="http://schemas.microsoft.com/office/powerpoint/2010/main" val="22613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844824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Exemple 1:</a:t>
            </a:r>
          </a:p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Cerveau de souris fixé:</a:t>
            </a:r>
          </a:p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Contraste &amp; temps</a:t>
            </a:r>
            <a:endParaRPr lang="fr-FR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734" y="234888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Exemple </a:t>
            </a:r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2:</a:t>
            </a:r>
            <a:endParaRPr lang="fr-FR" sz="4200" b="1" dirty="0" smtClean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IRM fonctionnelle</a:t>
            </a:r>
            <a:endParaRPr lang="fr-FR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4725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Davidenko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O., </a:t>
            </a:r>
            <a:r>
              <a:rPr 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NeuroImage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, 2018, 183, 37</a:t>
            </a:r>
            <a:endParaRPr lang="fr-FR" sz="2400" b="1" dirty="0" smtClean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Activations neuronales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7" y="887135"/>
            <a:ext cx="87484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Fonctionnement des neurones après activation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 IRM, effet BOLD (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blood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oxygen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level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dependent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Image 6" descr="tileshop.fcg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/>
          <a:stretch>
            <a:fillRect/>
          </a:stretch>
        </p:blipFill>
        <p:spPr bwMode="auto">
          <a:xfrm>
            <a:off x="4427984" y="2564904"/>
            <a:ext cx="370046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Activations neuronales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7" y="887135"/>
            <a:ext cx="87484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Enregistrement d’images en fonction de stimulations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Si activation, consommation de l’O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du sang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216983" cy="28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6" y="3155290"/>
            <a:ext cx="4176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Contraste choisi pour être sensible à l’O</a:t>
            </a:r>
            <a:r>
              <a:rPr lang="fr-FR" sz="3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du sang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515278" y="2218888"/>
            <a:ext cx="1472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IRM 4D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Analyse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d’images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IRMf</a:t>
            </a:r>
            <a:r>
              <a:rPr lang="en-US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 &amp; </a:t>
            </a:r>
            <a:r>
              <a:rPr lang="en-US" sz="3600" b="1" dirty="0" err="1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nourriture</a:t>
            </a:r>
            <a:endParaRPr lang="en-US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4872062"/>
            <a:ext cx="8460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Détection des régions encodant des différences entre les conditions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28325" y="1837624"/>
            <a:ext cx="2143125" cy="2143125"/>
          </a:xfrm>
          <a:prstGeom prst="rect">
            <a:avLst/>
          </a:prstGeom>
        </p:spPr>
      </p:pic>
      <p:pic>
        <p:nvPicPr>
          <p:cNvPr id="7" name="Imag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67" y="1428803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67" y="2239578"/>
            <a:ext cx="720000" cy="720000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 rotWithShape="1">
          <a:blip r:embed="rId5"/>
          <a:srcRect l="23093" t="83465" r="51504" b="534"/>
          <a:stretch/>
        </p:blipFill>
        <p:spPr>
          <a:xfrm>
            <a:off x="1292067" y="3861128"/>
            <a:ext cx="720000" cy="720000"/>
          </a:xfrm>
          <a:prstGeom prst="rect">
            <a:avLst/>
          </a:prstGeom>
        </p:spPr>
      </p:pic>
      <p:pic>
        <p:nvPicPr>
          <p:cNvPr id="10" name="Image 9"/>
          <p:cNvPicPr>
            <a:picLocks/>
          </p:cNvPicPr>
          <p:nvPr/>
        </p:nvPicPr>
        <p:blipFill rotWithShape="1">
          <a:blip r:embed="rId5"/>
          <a:srcRect l="74159" t="-777" r="969" b="84776"/>
          <a:stretch/>
        </p:blipFill>
        <p:spPr>
          <a:xfrm>
            <a:off x="1292067" y="3050353"/>
            <a:ext cx="720000" cy="720000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2412296" y="2767598"/>
            <a:ext cx="918350" cy="4245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584" y="1604137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584" y="2414912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3225687"/>
            <a:ext cx="375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7584" y="403646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21971" b="24044"/>
          <a:stretch/>
        </p:blipFill>
        <p:spPr>
          <a:xfrm>
            <a:off x="6877095" y="1536094"/>
            <a:ext cx="1360871" cy="26221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77478" y="2037250"/>
            <a:ext cx="1423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Stimuli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visuel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7477" y="1973469"/>
            <a:ext cx="1150847" cy="13275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5737404" y="2625835"/>
            <a:ext cx="918350" cy="4245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6021" y="944304"/>
            <a:ext cx="1665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Conditions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39952" y="939111"/>
            <a:ext cx="997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Sujet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48752" y="915062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Images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IRMf</a:t>
            </a:r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 &amp; aliments: activation sensorielle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105273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Gustatomètre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compatible IRM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00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988840"/>
            <a:ext cx="6208690" cy="34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Etude de l’effet de surprise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96752"/>
            <a:ext cx="4824536" cy="4894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124744"/>
            <a:ext cx="2520280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8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On ne réagit pas pareil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1052736"/>
            <a:ext cx="81369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Les apprenants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Variations des évaluations de la boisson en fonction de la surprise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Les non-apprenants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Notation similaire indépendamment des conditions expérimentales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Quelques challenges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RMN: Méthode analytique relativement peu sensible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Imagerie: Signal séparer dans l’espace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3429000"/>
            <a:ext cx="7380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Comment obtenir assez de signal ??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95537" y="3501007"/>
            <a:ext cx="792087" cy="4407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3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Quelles différences dans le cerveau?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7428882" cy="30963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91680" y="4995753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5DD01"/>
              </a:buClr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Rôle dans l’anticipation du stimulus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43608" y="116778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5DD01"/>
              </a:buClr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Insula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Quelles différences dans le cerveau?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7634" y="4924546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5DD01"/>
              </a:buClr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Mécanisme de prédiction de l’erreur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2797" b="-1"/>
          <a:stretch/>
        </p:blipFill>
        <p:spPr>
          <a:xfrm>
            <a:off x="750474" y="1628800"/>
            <a:ext cx="7337031" cy="30243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3192" y="109578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5DD01"/>
              </a:buClr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Noyau caudé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195536"/>
            <a:ext cx="1374300" cy="4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IRM et le vivant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L’eau est la molécule la plus présente dans le vivant (30-50 M chez l’homme)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H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O </a:t>
            </a:r>
          </a:p>
          <a:p>
            <a:pPr marL="1657350" lvl="3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et abondance naturelle du </a:t>
            </a:r>
            <a:r>
              <a:rPr lang="fr-FR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H très élevés (sensibilité)</a:t>
            </a:r>
          </a:p>
          <a:p>
            <a:pPr marL="1657350" lvl="3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 protons par molécule d’eau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657350" lvl="3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4509120"/>
            <a:ext cx="7380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Observation des molécules d’eau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95537" y="4581127"/>
            <a:ext cx="792087" cy="4407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Comparaison RMN - IRM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1886238"/>
            <a:ext cx="417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Enregistrement de la FID pour obtenir le spectre (théorème de </a:t>
            </a:r>
            <a:r>
              <a:rPr lang="fr-FR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Nyquist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Aucune information spatiale 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3243" y="1196752"/>
            <a:ext cx="4176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rgbClr val="C5DD01"/>
              </a:buClr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RMN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88025" y="1196752"/>
            <a:ext cx="4176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rgbClr val="C5DD01"/>
              </a:buClr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IRM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88025" y="1883727"/>
            <a:ext cx="41764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Aucune information spectrale: besoin de quelques points du signal seulement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Le signal doit dépendre de la position spatiale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Coder spatialement le signal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Gradients de champ magnétique: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la fréquence et la phase du signal vont dépendre de la position spatiale des spins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3851920" y="2939453"/>
                <a:ext cx="358970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800" b="0" i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l-GR" sz="2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8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fr-FR" sz="2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8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8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939453"/>
                <a:ext cx="3589701" cy="86177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971600" y="2939453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Sans gradients</a:t>
            </a:r>
          </a:p>
          <a:p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Avec gradients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4237496"/>
            <a:ext cx="6983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fr-FR" sz="20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dir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= intensité des gradients</a:t>
            </a:r>
          </a:p>
          <a:p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dir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= une ou une combinaison des 3 directions (</a:t>
            </a:r>
            <a:r>
              <a:rPr lang="fr-FR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x,y,z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d= distance du point de l’espace au centre magnétique de l’aimant</a:t>
            </a:r>
          </a:p>
        </p:txBody>
      </p:sp>
    </p:spTree>
    <p:extLst>
      <p:ext uri="{BB962C8B-B14F-4D97-AF65-F5344CB8AC3E}">
        <p14:creationId xmlns:p14="http://schemas.microsoft.com/office/powerpoint/2010/main" val="38162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Quelques exemples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G</a:t>
            </a:r>
            <a:r>
              <a:rPr lang="fr-FR" sz="32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x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=3		G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y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=0		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G</a:t>
            </a:r>
            <a:r>
              <a:rPr lang="fr-FR" sz="32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z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=0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33931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33200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73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Quelques exemples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G</a:t>
            </a:r>
            <a:r>
              <a:rPr lang="fr-FR" sz="32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x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=3		G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y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=-1		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G</a:t>
            </a:r>
            <a:r>
              <a:rPr lang="fr-FR" sz="32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z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=0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00" y="1933200"/>
            <a:ext cx="4136394" cy="30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33200"/>
            <a:ext cx="4136394" cy="30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58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L’espace des k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Changement de repère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Signal RMN en fonction des fréquences spatiales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Double Transformée de Fourier pour obtenir une image</a:t>
            </a:r>
          </a:p>
        </p:txBody>
      </p:sp>
      <p:grpSp>
        <p:nvGrpSpPr>
          <p:cNvPr id="4" name="Groupe 12"/>
          <p:cNvGrpSpPr>
            <a:grpSpLocks/>
          </p:cNvGrpSpPr>
          <p:nvPr/>
        </p:nvGrpSpPr>
        <p:grpSpPr bwMode="auto">
          <a:xfrm>
            <a:off x="3671887" y="3793072"/>
            <a:ext cx="1800225" cy="1635125"/>
            <a:chOff x="3738563" y="2085975"/>
            <a:chExt cx="1800225" cy="1635125"/>
          </a:xfrm>
        </p:grpSpPr>
        <p:sp>
          <p:nvSpPr>
            <p:cNvPr id="5" name="Flèche droite 4"/>
            <p:cNvSpPr/>
            <p:nvPr/>
          </p:nvSpPr>
          <p:spPr>
            <a:xfrm>
              <a:off x="3738563" y="2085975"/>
              <a:ext cx="1800225" cy="72072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FT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lèche droite 5"/>
            <p:cNvSpPr/>
            <p:nvPr/>
          </p:nvSpPr>
          <p:spPr>
            <a:xfrm flipH="1">
              <a:off x="3738563" y="3000375"/>
              <a:ext cx="1800225" cy="72072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FT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-1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e 13"/>
          <p:cNvGrpSpPr>
            <a:grpSpLocks/>
          </p:cNvGrpSpPr>
          <p:nvPr/>
        </p:nvGrpSpPr>
        <p:grpSpPr bwMode="auto">
          <a:xfrm>
            <a:off x="954087" y="3793072"/>
            <a:ext cx="2236788" cy="2346325"/>
            <a:chOff x="778764" y="2071688"/>
            <a:chExt cx="2235899" cy="2347722"/>
          </a:xfrm>
        </p:grpSpPr>
        <p:pic>
          <p:nvPicPr>
            <p:cNvPr id="8" name="Picture 6" descr="tf_pa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4438" y="2071688"/>
              <a:ext cx="1800225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1948656" y="3962210"/>
            <a:ext cx="331788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" name="Équation" r:id="rId4" imgW="164880" imgH="228600" progId="Equation.3">
                    <p:embed/>
                  </p:oleObj>
                </mc:Choice>
                <mc:Fallback>
                  <p:oleObj name="Équation" r:id="rId4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8656" y="3962210"/>
                          <a:ext cx="331788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778764" y="2730500"/>
            <a:ext cx="357188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" name="Équation" r:id="rId6" imgW="177480" imgH="241200" progId="Equation.3">
                    <p:embed/>
                  </p:oleObj>
                </mc:Choice>
                <mc:Fallback>
                  <p:oleObj name="Équation" r:id="rId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764" y="2730500"/>
                          <a:ext cx="357188" cy="482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e 14"/>
          <p:cNvGrpSpPr>
            <a:grpSpLocks/>
          </p:cNvGrpSpPr>
          <p:nvPr/>
        </p:nvGrpSpPr>
        <p:grpSpPr bwMode="auto">
          <a:xfrm>
            <a:off x="5953125" y="3793072"/>
            <a:ext cx="2152650" cy="2159000"/>
            <a:chOff x="5777484" y="2063750"/>
            <a:chExt cx="2152079" cy="2160461"/>
          </a:xfrm>
        </p:grpSpPr>
        <p:pic>
          <p:nvPicPr>
            <p:cNvPr id="12" name="Picture 5" descr="pai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29338" y="2063750"/>
              <a:ext cx="1800225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3" name="Object 8"/>
            <p:cNvGraphicFramePr>
              <a:graphicFrameLocks noChangeAspect="1"/>
            </p:cNvGraphicFramePr>
            <p:nvPr/>
          </p:nvGraphicFramePr>
          <p:xfrm>
            <a:off x="5777484" y="2798762"/>
            <a:ext cx="2794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name="Équation" r:id="rId9" imgW="139680" imgH="164880" progId="Equation.3">
                    <p:embed/>
                  </p:oleObj>
                </mc:Choice>
                <mc:Fallback>
                  <p:oleObj name="Équation" r:id="rId9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7484" y="2798762"/>
                          <a:ext cx="2794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9"/>
            <p:cNvGraphicFramePr>
              <a:graphicFrameLocks noChangeAspect="1"/>
            </p:cNvGraphicFramePr>
            <p:nvPr/>
          </p:nvGraphicFramePr>
          <p:xfrm>
            <a:off x="6901656" y="3944811"/>
            <a:ext cx="255588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Équation" r:id="rId11" imgW="126720" imgH="139680" progId="Equation.3">
                    <p:embed/>
                  </p:oleObj>
                </mc:Choice>
                <mc:Fallback>
                  <p:oleObj name="Équation" r:id="rId11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01656" y="3944811"/>
                          <a:ext cx="255588" cy="279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863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7A02764A-00EC-43B0-A0EB-AD8310635984}" vid="{47356061-A491-4BBF-9FD7-D4A0CFE7579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39EC4B7EBA1949B670E56F4A2A1952" ma:contentTypeVersion="0" ma:contentTypeDescription="Crée un document." ma:contentTypeScope="" ma:versionID="78ee9bad8682b4f9bbef9a358d07e2a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506436bfbede9c6f00b3410c866f66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BB0F1E-EE76-4FC2-A00E-DF6FF0607E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E42AD0-AF2C-4B96-9891-0131E20A25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4C33E1-9669-47E4-84C6-19906B0EDB83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170102_INRA</Template>
  <TotalTime>5964</TotalTime>
  <Words>663</Words>
  <Application>Microsoft Office PowerPoint</Application>
  <PresentationFormat>Affichage à l'écran (4:3)</PresentationFormat>
  <Paragraphs>163</Paragraphs>
  <Slides>31</Slides>
  <Notes>6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Thème Office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gupages</dc:creator>
  <cp:lastModifiedBy>gupages</cp:lastModifiedBy>
  <cp:revision>168</cp:revision>
  <dcterms:created xsi:type="dcterms:W3CDTF">2018-11-28T14:01:36Z</dcterms:created>
  <dcterms:modified xsi:type="dcterms:W3CDTF">2018-12-12T14:25:45Z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0x010100B539EC4B7EBA1949B670E56F4A2A1952</vt:lpwstr>
  </property>
</Properties>
</file>