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6" r:id="rId5"/>
    <p:sldId id="346" r:id="rId6"/>
    <p:sldId id="321" r:id="rId7"/>
    <p:sldId id="323" r:id="rId8"/>
    <p:sldId id="324" r:id="rId9"/>
    <p:sldId id="322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6" r:id="rId21"/>
    <p:sldId id="334" r:id="rId22"/>
    <p:sldId id="338" r:id="rId23"/>
    <p:sldId id="339" r:id="rId24"/>
    <p:sldId id="337" r:id="rId25"/>
    <p:sldId id="340" r:id="rId26"/>
    <p:sldId id="342" r:id="rId27"/>
    <p:sldId id="343" r:id="rId28"/>
    <p:sldId id="344" r:id="rId29"/>
    <p:sldId id="345" r:id="rId30"/>
    <p:sldId id="347" r:id="rId31"/>
    <p:sldId id="290" r:id="rId32"/>
    <p:sldId id="348" r:id="rId33"/>
    <p:sldId id="349" r:id="rId34"/>
    <p:sldId id="351" r:id="rId35"/>
    <p:sldId id="352" r:id="rId36"/>
    <p:sldId id="350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8" r:id="rId52"/>
    <p:sldId id="367" r:id="rId53"/>
    <p:sldId id="369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346"/>
            <p14:sldId id="321"/>
            <p14:sldId id="323"/>
            <p14:sldId id="324"/>
            <p14:sldId id="322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5"/>
            <p14:sldId id="336"/>
            <p14:sldId id="334"/>
            <p14:sldId id="338"/>
            <p14:sldId id="339"/>
            <p14:sldId id="337"/>
            <p14:sldId id="340"/>
            <p14:sldId id="342"/>
            <p14:sldId id="343"/>
            <p14:sldId id="344"/>
            <p14:sldId id="345"/>
            <p14:sldId id="347"/>
            <p14:sldId id="290"/>
            <p14:sldId id="348"/>
            <p14:sldId id="349"/>
            <p14:sldId id="351"/>
            <p14:sldId id="352"/>
            <p14:sldId id="350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8"/>
            <p14:sldId id="367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73" autoAdjust="0"/>
  </p:normalViewPr>
  <p:slideViewPr>
    <p:cSldViewPr>
      <p:cViewPr varScale="1">
        <p:scale>
          <a:sx n="113" d="100"/>
          <a:sy n="113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6DF5-3564-4A54-AFA2-34E9859F8409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659C5-0E1E-4A96-A26B-871D9CC17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52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59C5-0E1E-4A96-A26B-871D9CC17D9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79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108" y="5810316"/>
            <a:ext cx="1260000" cy="63851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16216" y="6468467"/>
            <a:ext cx="2504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Cours L3Pro Chimie analytique</a:t>
            </a:r>
            <a:r>
              <a:rPr lang="fr-FR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Janvier</a:t>
            </a:r>
            <a:r>
              <a:rPr lang="fr-FR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2019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33056"/>
            <a:ext cx="2511053" cy="936104"/>
          </a:xfrm>
          <a:prstGeom prst="rect">
            <a:avLst/>
          </a:prstGeom>
        </p:spPr>
      </p:pic>
      <p:pic>
        <p:nvPicPr>
          <p:cNvPr id="7" name="Picture 2" descr="RÃ©sultat de recherche d'images pour &quot;logo CC-BY-NC&quot;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309320"/>
            <a:ext cx="1440160" cy="5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6516216" y="6468467"/>
            <a:ext cx="2504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Cours L3Pro Chimie analytique</a:t>
            </a:r>
            <a:r>
              <a:rPr lang="fr-FR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Janvier</a:t>
            </a:r>
            <a:r>
              <a:rPr lang="fr-FR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2019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RÃ©sultat de recherche d'images pour &quot;logo CC-BY-NC&quot;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309320"/>
            <a:ext cx="1440160" cy="5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516216" y="6468467"/>
            <a:ext cx="2504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Cours L3Pro Chimie analytique</a:t>
            </a:r>
            <a:r>
              <a:rPr lang="fr-FR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Janvier</a:t>
            </a:r>
            <a:r>
              <a:rPr lang="fr-FR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2019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Ã©sultat de recherche d'images pour &quot;logo CC-BY-NC&quot;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309320"/>
            <a:ext cx="1440160" cy="5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NFJj2g0Uj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2346" y="98072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La RMN d’échantillons</a:t>
            </a:r>
            <a:b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(semi-)solides</a:t>
            </a:r>
            <a:endParaRPr lang="fr-FR" sz="4200" b="1" dirty="0">
              <a:solidFill>
                <a:schemeClr val="bg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99794" y="2927846"/>
            <a:ext cx="43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Guilhem </a:t>
            </a:r>
            <a:r>
              <a:rPr lang="fr-FR" sz="3200" b="1" dirty="0" err="1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Pagès</a:t>
            </a:r>
            <a:endParaRPr lang="fr-FR" sz="3200" b="1" dirty="0">
              <a:solidFill>
                <a:srgbClr val="C5DD0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Anisotropie de déplacement chimique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Isotropie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Anisotropie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41490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Angle entre B</a:t>
            </a:r>
            <a:r>
              <a:rPr lang="fr-FR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et le système d’axes principal du tenseur d’écran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336219"/>
            <a:ext cx="2285010" cy="720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80928"/>
            <a:ext cx="5661598" cy="8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Anisotropie de susceptibilité magnétique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Variation locale de l’aimantation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Aimantation si la susceptibilité est  uniforme: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1920" y="255688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 = aimantation</a:t>
            </a:r>
          </a:p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fr-FR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champ magnétique uniforme</a:t>
            </a: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susceptibilité magnétique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88343"/>
            <a:ext cx="1630243" cy="814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911862"/>
            <a:ext cx="4431205" cy="6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Anisotropie de susceptibilité magnétique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Aimantation avec une anisotropie de susceptibilité: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C5DD01"/>
              </a:buClr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Variation de susceptibilité magnétique pour un échantillon en rotation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1920" y="200693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fr-FR" sz="2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facteur numérique</a:t>
            </a:r>
          </a:p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susceptibilité magnétique de volume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76872"/>
            <a:ext cx="2680632" cy="930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68241"/>
            <a:ext cx="4608512" cy="10708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32041" y="463777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fr-FR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facteur géométrique</a:t>
            </a:r>
          </a:p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angle entre B0 et axe de rotation</a:t>
            </a:r>
          </a:p>
        </p:txBody>
      </p:sp>
    </p:spTree>
    <p:extLst>
      <p:ext uri="{BB962C8B-B14F-4D97-AF65-F5344CB8AC3E}">
        <p14:creationId xmlns:p14="http://schemas.microsoft.com/office/powerpoint/2010/main" val="36824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« Annuler » ces interactions?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Responsables de l’élargissement spectral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5670046" cy="8091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08349"/>
            <a:ext cx="5661598" cy="8413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933056"/>
            <a:ext cx="4608512" cy="107081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419872" y="1988840"/>
            <a:ext cx="1728192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851920" y="3135331"/>
            <a:ext cx="1512168" cy="581702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716588" y="4060037"/>
            <a:ext cx="1439588" cy="876475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6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« Annuler » ces interactions?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95537" y="887135"/>
                <a:ext cx="8748464" cy="585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Cas idéal (vitesse de rotation infinie)</a:t>
                </a:r>
              </a:p>
              <a:p>
                <a:pPr algn="ctr">
                  <a:spcAft>
                    <a:spcPts val="1200"/>
                  </a:spcAft>
                  <a:buClr>
                    <a:srgbClr val="C5DD01"/>
                  </a:buClr>
                </a:pP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𝜽</m:t>
                    </m:r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𝟓𝟒</m:t>
                    </m:r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𝟕</m:t>
                    </m:r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°      </m:t>
                    </m:r>
                    <m:d>
                      <m:dPr>
                        <m:ctrlPr>
                          <a:rPr lang="fr-FR" sz="3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fr-FR" sz="3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fr-FR" sz="3200" b="1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3200" b="1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𝜽</m:t>
                        </m:r>
                        <m:r>
                          <a:rPr lang="fr-FR" sz="3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fr-FR" sz="3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fr-FR" sz="3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𝟎</m:t>
                    </m:r>
                  </m:oMath>
                </a14:m>
                <a:endPara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Annulation de tous les termes d’anisotropie</a:t>
                </a:r>
                <a:endParaRPr lang="fr-F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887135"/>
                <a:ext cx="8748464" cy="5850448"/>
              </a:xfrm>
              <a:prstGeom prst="rect">
                <a:avLst/>
              </a:prstGeom>
              <a:blipFill rotWithShape="0">
                <a:blip r:embed="rId2"/>
                <a:stretch>
                  <a:fillRect l="-1603" t="-1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Un peu d’histoire…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504650" cy="6387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1374300" cy="619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2" y="2702595"/>
            <a:ext cx="4342680" cy="2793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162" y="1444110"/>
            <a:ext cx="41913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Un peu d’histoire…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95537" y="887135"/>
                <a:ext cx="8748464" cy="723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Congrès en 1960 à Pise</a:t>
                </a: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Raymond Andrew présente des spectres inattendus d’échantillons solides grâce à une rotation à un angle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𝜽</m:t>
                    </m:r>
                    <m:r>
                      <a:rPr lang="fr-FR" sz="3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fr-FR" sz="3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𝟓𝟒</m:t>
                    </m:r>
                    <m:r>
                      <a:rPr lang="fr-FR" sz="3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fr-FR" sz="3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𝟕</m:t>
                    </m:r>
                    <m:r>
                      <a:rPr lang="fr-FR" sz="3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° </m:t>
                    </m:r>
                  </m:oMath>
                </a14:m>
                <a:endParaRPr lang="fr-F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:r>
                  <a:rPr lang="fr-FR" sz="32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Waouuuuuuuhhhh</a:t>
                </a:r>
                <a:endPara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Dans l’assistance </a:t>
                </a:r>
                <a:r>
                  <a:rPr lang="fr-FR" sz="32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Gorter</a:t>
                </a: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parle des propriétés magiques de cet angle</a:t>
                </a: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r>
                  <a:rPr lang="fr-FR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cs typeface="Arial" pitchFamily="34" charset="0"/>
                  </a:rPr>
                  <a:t> Naissance du terme MAS</a:t>
                </a: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Clr>
                    <a:srgbClr val="C5DD01"/>
                  </a:buClr>
                  <a:buFont typeface="Wingdings" pitchFamily="2" charset="2"/>
                  <a:buChar char="v"/>
                </a:pPr>
                <a:endPara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887135"/>
                <a:ext cx="8748464" cy="7232749"/>
              </a:xfrm>
              <a:prstGeom prst="rect">
                <a:avLst/>
              </a:prstGeom>
              <a:blipFill rotWithShape="0">
                <a:blip r:embed="rId2"/>
                <a:stretch>
                  <a:fillRect l="-1603" t="-1096" r="-1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7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En pratique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53312"/>
            <a:ext cx="3383280" cy="41513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04" y="1403604"/>
            <a:ext cx="4288536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Echantillons solides </a:t>
            </a:r>
            <a:r>
              <a:rPr lang="fr-FR" sz="3600" b="1" i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vs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hétérogènes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769" y="1719531"/>
            <a:ext cx="437423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Fortes anisotropies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Spectroscopie de noyaux X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Besoin d’augmenter le signal  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752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	Solides				Hétérogènes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1693222"/>
            <a:ext cx="43742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Anisotropie dipolaire pas assez moyennée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Vitesse de rotation faible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Séquence RMN du </a:t>
            </a:r>
            <a:r>
              <a:rPr lang="fr-FR" sz="3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H classique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L’échantillon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Introduction du solide dans un rotor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2050" name="Picture 2" descr="RÃ©sultat de recherche d'images pour &quot;rotor rm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54006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28258" y="1859340"/>
            <a:ext cx="280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Aujourd’hui rotor de 0.7 mm!</a:t>
            </a:r>
          </a:p>
        </p:txBody>
      </p:sp>
    </p:spTree>
    <p:extLst>
      <p:ext uri="{BB962C8B-B14F-4D97-AF65-F5344CB8AC3E}">
        <p14:creationId xmlns:p14="http://schemas.microsoft.com/office/powerpoint/2010/main" val="10431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" y="292494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Quelques notions théoriques</a:t>
            </a:r>
          </a:p>
          <a:p>
            <a:pPr algn="ctr"/>
            <a:endParaRPr lang="fr-FR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L’échantillon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Introduction du solide dans un rotor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bNFJj2g0Uj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Rotation de l’échantillon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Grâce à un flux d’air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026" name="Picture 2" descr="The &quot;magic angle&quot; is 54.7 degrees to the magnetic fie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168352" cy="34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ail of the top of the MAS prob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72184"/>
            <a:ext cx="3907437" cy="226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Rotation de l’échantillon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Vitesse de rotation = f(Ø rotor)</a:t>
            </a:r>
            <a:r>
              <a:rPr lang="fr-FR" sz="3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-1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Quelques ordres de grandeur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HRMAS: rotor 4-mm, SR ~5kHz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MAS: 	rotor 2.5-mm, SR 25 kHz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		rotor 1.2mm, SR 60 kHz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rotor 0.7mm, SR 111 kHz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Optimisation des séquences d’impulsions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Découplage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Besoin de fortes puissances pour éliminer les interactions dipolaires (kHz)</a:t>
            </a:r>
            <a:endParaRPr lang="fr-FR" sz="2800" b="1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Polarisation croisée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Transfert de l’aimantation d’un noyaux (</a:t>
            </a:r>
            <a:r>
              <a:rPr lang="fr-FR" sz="28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H) vers un autre (</a:t>
            </a:r>
            <a:r>
              <a:rPr lang="fr-FR" sz="28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13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C)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Augmente la sensibilité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Polarisation croisée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Possible si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Système contient beaucoup de spins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Couplages dipolaires forts</a:t>
            </a:r>
            <a:endParaRPr lang="fr-FR" sz="2800" b="1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Approche thermodynamique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169" y="3438128"/>
            <a:ext cx="330766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Polarisation croisée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Principe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Aimantation bloquée sur l’axe de rotation (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spin-lock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Conditions choisies de telles sortes que les énergies entre les niveaux de populations soient égales pour les 2 noyaux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L’aimantation peut alors être échangée</a:t>
            </a:r>
            <a:endParaRPr lang="fr-FR" sz="2800" b="1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7784" y="515719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Condition d’Hartmann-Hahn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599134" y="5223950"/>
            <a:ext cx="1008112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Polarisation croisée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En pratique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44824"/>
            <a:ext cx="568013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Rotation &amp; Spectre RMN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Présence de bandes de rotation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979712" y="2132856"/>
            <a:ext cx="5347527" cy="3384376"/>
            <a:chOff x="1979712" y="2132856"/>
            <a:chExt cx="5347527" cy="3384376"/>
          </a:xfrm>
        </p:grpSpPr>
        <p:pic>
          <p:nvPicPr>
            <p:cNvPr id="3074" name="Picture 2" descr="RMN du solid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3"/>
            <a:stretch/>
          </p:blipFill>
          <p:spPr bwMode="auto">
            <a:xfrm>
              <a:off x="2212298" y="2132856"/>
              <a:ext cx="5114941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79712" y="2420888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724128" y="185934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13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C-Glycine</a:t>
            </a:r>
          </a:p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fr-FR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=7T (</a:t>
            </a:r>
            <a:r>
              <a:rPr lang="fr-FR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 300 MHz; </a:t>
            </a:r>
            <a:r>
              <a:rPr lang="fr-FR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13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 75 MHz)  </a:t>
            </a:r>
          </a:p>
        </p:txBody>
      </p:sp>
    </p:spTree>
    <p:extLst>
      <p:ext uri="{BB962C8B-B14F-4D97-AF65-F5344CB8AC3E}">
        <p14:creationId xmlns:p14="http://schemas.microsoft.com/office/powerpoint/2010/main" val="1898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734" y="23488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Exemple 1:</a:t>
            </a:r>
          </a:p>
          <a:p>
            <a:pPr algn="ctr"/>
            <a: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RMN HRMAS &amp; </a:t>
            </a:r>
            <a:r>
              <a:rPr lang="fr-FR" sz="42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Métabolomique</a:t>
            </a:r>
            <a:endParaRPr lang="fr-FR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4725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Shintu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 L.,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Magn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Reson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Chem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., 2004, 42, 396</a:t>
            </a:r>
          </a:p>
          <a:p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Shintu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 L., J.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Agric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 Food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Chem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., 2005, 53, 4026</a:t>
            </a:r>
          </a:p>
        </p:txBody>
      </p:sp>
    </p:spTree>
    <p:extLst>
      <p:ext uri="{BB962C8B-B14F-4D97-AF65-F5344CB8AC3E}">
        <p14:creationId xmlns:p14="http://schemas.microsoft.com/office/powerpoint/2010/main" val="16077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Echantillon intact de fromage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Echantillon « mou »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Mieux caractériser pour éviter fraude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Temps de maturation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Provenance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géographique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Cas du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Parmigiano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Reggiano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Isotropie &amp; RMN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7" y="887135"/>
            <a:ext cx="87484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Isotropie = invariance des propriétés dans toutes les directions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En RMN: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Mouvements moléculaires rapides par rapport aux variations de toutes les interactions ressenties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Même probabilité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34788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Préparation de l’échantillon &amp; spectre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Fromage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rapé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Ajout D</a:t>
            </a:r>
            <a:r>
              <a:rPr lang="fr-FR" sz="3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2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0 tamponnée (mobilité)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Faut-il utiliser la totalité de l’échantillon et quel intérêt?</a:t>
            </a:r>
          </a:p>
        </p:txBody>
      </p:sp>
    </p:spTree>
    <p:extLst>
      <p:ext uri="{BB962C8B-B14F-4D97-AF65-F5344CB8AC3E}">
        <p14:creationId xmlns:p14="http://schemas.microsoft.com/office/powerpoint/2010/main" val="26677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Choix de l’échantillon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68638"/>
          <a:stretch/>
        </p:blipFill>
        <p:spPr>
          <a:xfrm>
            <a:off x="2411760" y="4437112"/>
            <a:ext cx="4476438" cy="17108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816" y="5036194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509339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Surnageant</a:t>
            </a:r>
          </a:p>
        </p:txBody>
      </p:sp>
    </p:spTree>
    <p:extLst>
      <p:ext uri="{BB962C8B-B14F-4D97-AF65-F5344CB8AC3E}">
        <p14:creationId xmlns:p14="http://schemas.microsoft.com/office/powerpoint/2010/main" val="813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Choix de l’échantillon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31679"/>
          <a:stretch/>
        </p:blipFill>
        <p:spPr>
          <a:xfrm>
            <a:off x="2411760" y="2420888"/>
            <a:ext cx="4476438" cy="37271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816" y="5036194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509339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Surnageant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5816" y="3933056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528" y="398159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Résidu solide</a:t>
            </a:r>
          </a:p>
        </p:txBody>
      </p:sp>
    </p:spTree>
    <p:extLst>
      <p:ext uri="{BB962C8B-B14F-4D97-AF65-F5344CB8AC3E}">
        <p14:creationId xmlns:p14="http://schemas.microsoft.com/office/powerpoint/2010/main" val="2144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Choix de l’échantillon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411760" y="692696"/>
            <a:ext cx="4476438" cy="5455294"/>
            <a:chOff x="2411760" y="692696"/>
            <a:chExt cx="4476438" cy="545529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760" y="692696"/>
              <a:ext cx="4476438" cy="545529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15816" y="1988840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15816" y="3924399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5816" y="5036194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23528" y="509339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Surnageant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398159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Résidu solide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19888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Totalité</a:t>
            </a:r>
          </a:p>
        </p:txBody>
      </p:sp>
    </p:spTree>
    <p:extLst>
      <p:ext uri="{BB962C8B-B14F-4D97-AF65-F5344CB8AC3E}">
        <p14:creationId xmlns:p14="http://schemas.microsoft.com/office/powerpoint/2010/main" val="8286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Avantages HRMAS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Pas ou peu de préparation de l’échantillon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Observation simultanée des fractions lipidiques et petites molécules organiques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Excellente résolution spectrale (largeur à mi-hauteur 20 Hz acides gras et 2 Hz)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C5DD01"/>
              </a:buClr>
            </a:pP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51720" y="4581128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Identification des métabolites possibles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23070" y="4647886"/>
            <a:ext cx="1008112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8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Identification des métabolites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RMN multidimensionnelle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555" y="1628799"/>
            <a:ext cx="4173693" cy="45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Identification des métabolites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RMN multidimensionnelle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24074"/>
            <a:ext cx="3024336" cy="46542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24074"/>
            <a:ext cx="2985285" cy="20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Comment caractériser des fraudes?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Métabolomique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: Etude de l’ensemble des métabolites (petites molécules)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Identification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Analyse statistique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Interprétation/Explication</a:t>
            </a:r>
          </a:p>
        </p:txBody>
      </p:sp>
    </p:spTree>
    <p:extLst>
      <p:ext uri="{BB962C8B-B14F-4D97-AF65-F5344CB8AC3E}">
        <p14:creationId xmlns:p14="http://schemas.microsoft.com/office/powerpoint/2010/main" val="24411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Echantillons de référence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78657"/>
            <a:ext cx="5976664" cy="49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Analyse statistique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Séparation des différents âges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93832"/>
            <a:ext cx="5616624" cy="42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Isotropie &amp; RMN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59632" y="1484784"/>
            <a:ext cx="6131187" cy="3048485"/>
            <a:chOff x="1475656" y="1172603"/>
            <a:chExt cx="4248472" cy="211238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r="36931" b="53191"/>
            <a:stretch/>
          </p:blipFill>
          <p:spPr>
            <a:xfrm>
              <a:off x="1475656" y="1172603"/>
              <a:ext cx="4104456" cy="211238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92080" y="2228793"/>
              <a:ext cx="432048" cy="408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95536" y="1484784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Spectre </a:t>
            </a:r>
            <a:r>
              <a:rPr lang="fr-FR" sz="28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13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Analyse statistique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Séparation des différents âges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Métabolites responsable de cette discrimination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04864"/>
            <a:ext cx="4017821" cy="39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734" y="23488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Exemple 2:</a:t>
            </a:r>
          </a:p>
          <a:p>
            <a:pPr algn="ctr"/>
            <a:r>
              <a:rPr lang="fr-FR" sz="4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RMN du solide &amp; matériaux</a:t>
            </a:r>
            <a:endParaRPr lang="fr-FR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4725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H.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Yeman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, J. Sep.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Sci</a:t>
            </a:r>
            <a:r>
              <a:rPr lang="fr-FR" sz="2400" b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., 2012, 35, 1585</a:t>
            </a:r>
            <a:endParaRPr lang="fr-FR" sz="2400" b="1" dirty="0" smtClean="0">
              <a:solidFill>
                <a:schemeClr val="bg1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Courtois C., Anal.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Bioanal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Chem</a:t>
            </a:r>
            <a:r>
              <a:rPr lang="fr-F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., 2008, 392, 451</a:t>
            </a:r>
          </a:p>
        </p:txBody>
      </p:sp>
    </p:spTree>
    <p:extLst>
      <p:ext uri="{BB962C8B-B14F-4D97-AF65-F5344CB8AC3E}">
        <p14:creationId xmlns:p14="http://schemas.microsoft.com/office/powerpoint/2010/main" val="6893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Applications en RMN du solide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Semi-conducteurs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Verres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Complexes inorganiques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Silicates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Bois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Protéines 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…</a:t>
            </a:r>
          </a:p>
        </p:txBody>
      </p:sp>
      <p:sp>
        <p:nvSpPr>
          <p:cNvPr id="3" name="Ellipse 2"/>
          <p:cNvSpPr/>
          <p:nvPr/>
        </p:nvSpPr>
        <p:spPr>
          <a:xfrm>
            <a:off x="395537" y="2780928"/>
            <a:ext cx="2664296" cy="648072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7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Les phases chromatographiques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Silices greffées 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Polaires ou apolaires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Longueur de la chaine carbonée (C</a:t>
            </a:r>
            <a:r>
              <a:rPr lang="fr-FR" sz="3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8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vs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C</a:t>
            </a:r>
            <a:r>
              <a:rPr lang="fr-FR" sz="3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18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Fonction plus complexe (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amino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, …)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Endcapped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72258" y="4802402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Besoin de caractériser la phase stationnaire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043608" y="4869160"/>
            <a:ext cx="1008112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RMN du </a:t>
            </a:r>
            <a:r>
              <a:rPr lang="fr-FR" sz="3600" b="1" baseline="30000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29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Si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g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= -1/5 </a:t>
            </a:r>
            <a:r>
              <a:rPr lang="fr-FR" sz="3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H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Abondance naturelle 4.7%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Large échelle de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d</a:t>
            </a:r>
          </a:p>
        </p:txBody>
      </p:sp>
      <p:pic>
        <p:nvPicPr>
          <p:cNvPr id="10242" name="Picture 2" descr="29Si chemical shi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500687" cy="28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RMN du </a:t>
            </a:r>
            <a:r>
              <a:rPr lang="fr-FR" sz="3600" b="1" baseline="30000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29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Si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7" y="887135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Les différentes structures en chromatographie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 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1404" y="2132856"/>
            <a:ext cx="4734957" cy="2592288"/>
            <a:chOff x="31404" y="2132856"/>
            <a:chExt cx="4734957" cy="25922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04" y="2204864"/>
              <a:ext cx="4734957" cy="1872208"/>
            </a:xfrm>
            <a:prstGeom prst="rect">
              <a:avLst/>
            </a:prstGeom>
          </p:spPr>
        </p:pic>
        <p:sp>
          <p:nvSpPr>
            <p:cNvPr id="6" name="Rectangle à coins arrondis 5"/>
            <p:cNvSpPr/>
            <p:nvPr/>
          </p:nvSpPr>
          <p:spPr>
            <a:xfrm>
              <a:off x="276721" y="2132856"/>
              <a:ext cx="4320481" cy="2592288"/>
            </a:xfrm>
            <a:prstGeom prst="roundRect">
              <a:avLst/>
            </a:prstGeom>
            <a:solidFill>
              <a:schemeClr val="accent3">
                <a:alpha val="1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051830" y="3963158"/>
              <a:ext cx="2694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</a:rPr>
                <a:t>~-110 ppm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862591" y="1700808"/>
            <a:ext cx="4192645" cy="2664296"/>
            <a:chOff x="4862591" y="1700808"/>
            <a:chExt cx="4192645" cy="266429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b="34087"/>
            <a:stretch/>
          </p:blipFill>
          <p:spPr>
            <a:xfrm>
              <a:off x="4862591" y="1700808"/>
              <a:ext cx="2061450" cy="2664296"/>
            </a:xfrm>
            <a:prstGeom prst="rect">
              <a:avLst/>
            </a:prstGeom>
          </p:spPr>
        </p:pic>
        <p:sp>
          <p:nvSpPr>
            <p:cNvPr id="12" name="Rectangle à coins arrondis 11"/>
            <p:cNvSpPr/>
            <p:nvPr/>
          </p:nvSpPr>
          <p:spPr>
            <a:xfrm>
              <a:off x="4981514" y="1844824"/>
              <a:ext cx="3757395" cy="2410722"/>
            </a:xfrm>
            <a:prstGeom prst="roundRect">
              <a:avLst/>
            </a:prstGeom>
            <a:solidFill>
              <a:schemeClr val="accent3">
                <a:alpha val="1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677459" y="2485638"/>
              <a:ext cx="2377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</a:rPr>
                <a:t>~-20 ppm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484106" y="4255545"/>
            <a:ext cx="4353593" cy="1964117"/>
            <a:chOff x="4484106" y="4255545"/>
            <a:chExt cx="4353593" cy="196411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7459" y="4312995"/>
              <a:ext cx="2061450" cy="1906667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t="65913"/>
            <a:stretch/>
          </p:blipFill>
          <p:spPr>
            <a:xfrm>
              <a:off x="4642270" y="4308253"/>
              <a:ext cx="2061450" cy="137783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4484106" y="5573066"/>
              <a:ext cx="2377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</a:rPr>
                <a:t>~-60 ppm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4484106" y="4255545"/>
              <a:ext cx="4353593" cy="1964117"/>
            </a:xfrm>
            <a:prstGeom prst="roundRect">
              <a:avLst/>
            </a:prstGeom>
            <a:solidFill>
              <a:schemeClr val="accent3">
                <a:alpha val="1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29514" y="5266328"/>
            <a:ext cx="433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Pursch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M., Solid State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Nucl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Magn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Reson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., 1997, 9, 191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25" y="1964353"/>
            <a:ext cx="6184351" cy="4261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Nouvelles phases stationnaires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7" y="887135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Greffage de cholestérol: phase stationnaire hautement ordonnée</a:t>
            </a:r>
          </a:p>
        </p:txBody>
      </p:sp>
    </p:spTree>
    <p:extLst>
      <p:ext uri="{BB962C8B-B14F-4D97-AF65-F5344CB8AC3E}">
        <p14:creationId xmlns:p14="http://schemas.microsoft.com/office/powerpoint/2010/main" val="23436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Attribution des signaux </a:t>
            </a:r>
            <a:r>
              <a:rPr lang="fr-FR" sz="3600" b="1" baseline="30000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13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C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37762"/>
            <a:ext cx="6114560" cy="478247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79512" y="2564904"/>
            <a:ext cx="2694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Différent greffage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624" y="1721971"/>
            <a:ext cx="950939" cy="8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RMN du solide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6924612" cy="46700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27784" y="976372"/>
            <a:ext cx="269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13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763" y="1905506"/>
            <a:ext cx="2694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Non-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endcapped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Endcapped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4328" y="976371"/>
            <a:ext cx="269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29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8875"/>
          <a:stretch/>
        </p:blipFill>
        <p:spPr>
          <a:xfrm>
            <a:off x="5004048" y="1268760"/>
            <a:ext cx="3540236" cy="467004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45" y="941785"/>
            <a:ext cx="4734957" cy="18722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Validation du greffage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763" y="1905506"/>
            <a:ext cx="2694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Non-</a:t>
            </a:r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endcapped</a:t>
            </a:r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Endcapped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4328" y="976371"/>
            <a:ext cx="269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29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97935" y="908573"/>
            <a:ext cx="78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Q</a:t>
            </a:r>
            <a:r>
              <a:rPr lang="fr-FR" sz="2400" b="1" baseline="30000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4</a:t>
            </a:r>
            <a:endParaRPr lang="fr-FR" sz="2400" b="1" baseline="30000" dirty="0">
              <a:solidFill>
                <a:srgbClr val="6F9D2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68571" y="1764102"/>
            <a:ext cx="78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Q</a:t>
            </a:r>
            <a:r>
              <a:rPr lang="fr-FR" sz="2400" b="1" baseline="30000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3</a:t>
            </a:r>
            <a:endParaRPr lang="fr-FR" sz="2400" b="1" baseline="30000" dirty="0">
              <a:solidFill>
                <a:srgbClr val="6F9D2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2428723"/>
            <a:ext cx="78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Q</a:t>
            </a:r>
            <a:r>
              <a:rPr lang="fr-FR" sz="2400" b="1" baseline="30000" dirty="0">
                <a:solidFill>
                  <a:srgbClr val="6F9D2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55456" y="2056490"/>
            <a:ext cx="78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T</a:t>
            </a:r>
            <a:r>
              <a:rPr lang="fr-FR" sz="2400" b="1" baseline="30000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3</a:t>
            </a:r>
            <a:endParaRPr lang="fr-FR" sz="2400" b="1" baseline="30000" dirty="0">
              <a:solidFill>
                <a:srgbClr val="6F9D2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62648" y="2425364"/>
            <a:ext cx="78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T</a:t>
            </a:r>
            <a:r>
              <a:rPr lang="fr-FR" sz="2400" b="1" baseline="30000" dirty="0" smtClean="0">
                <a:solidFill>
                  <a:srgbClr val="6F9D20"/>
                </a:solidFill>
                <a:latin typeface="Comic Sans MS" panose="030F0702030302020204" pitchFamily="66" charset="0"/>
              </a:rPr>
              <a:t>2</a:t>
            </a:r>
            <a:endParaRPr lang="fr-FR" sz="2400" b="1" baseline="30000" dirty="0">
              <a:solidFill>
                <a:srgbClr val="6F9D2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804248" y="2428723"/>
            <a:ext cx="75384" cy="461665"/>
          </a:xfrm>
          <a:prstGeom prst="straightConnector1">
            <a:avLst/>
          </a:prstGeom>
          <a:ln w="38100">
            <a:solidFill>
              <a:srgbClr val="6F9D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411440" y="2762240"/>
            <a:ext cx="230720" cy="234712"/>
          </a:xfrm>
          <a:prstGeom prst="straightConnector1">
            <a:avLst/>
          </a:prstGeom>
          <a:ln w="38100">
            <a:solidFill>
              <a:srgbClr val="6F9D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683345" y="3896291"/>
            <a:ext cx="187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6F9D20"/>
                </a:solidFill>
                <a:latin typeface="Comic Sans MS" panose="030F0702030302020204" pitchFamily="66" charset="0"/>
              </a:rPr>
              <a:t>Endcapping</a:t>
            </a:r>
            <a:endParaRPr lang="fr-FR" sz="2400" b="1" baseline="30000" dirty="0">
              <a:solidFill>
                <a:srgbClr val="6F9D2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29" y="2813993"/>
            <a:ext cx="2061450" cy="19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52" y="1412776"/>
            <a:ext cx="5859776" cy="4063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Echantillons solides &amp; RMN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7" y="88713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Anisotropie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61352" y="5508521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Spectre non-exploitable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920552" y="5550858"/>
            <a:ext cx="913664" cy="5424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0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Evolution de la colonne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9" y="1340768"/>
            <a:ext cx="8856601" cy="38991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216274" y="543651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Perte de liaison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1187624" y="5503271"/>
            <a:ext cx="1008112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Interactions des spins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Interactions externes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Effet Zeeman (champ magnétique B</a:t>
            </a:r>
            <a:r>
              <a:rPr lang="fr-FR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0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Interactions internes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dipôle-dipôle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de déplacement chimique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de couplage J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quadripolaires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241064" y="5301208"/>
                <a:ext cx="5057410" cy="485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fr-FR" sz="2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sz="2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e>
                      </m:acc>
                      <m:r>
                        <a:rPr lang="fr-FR" sz="2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r-FR" sz="28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</m:e>
                      </m:acc>
                      <m:r>
                        <a:rPr lang="fr-FR" sz="28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r-FR" sz="28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sub>
                          </m:sSub>
                        </m:e>
                      </m:acc>
                      <m:r>
                        <a:rPr lang="fr-FR" sz="28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r-FR" sz="28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sub>
                          </m:sSub>
                        </m:e>
                      </m:acc>
                      <m:r>
                        <a:rPr lang="fr-FR" sz="28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r-FR" sz="28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64" y="5301208"/>
                <a:ext cx="5057410" cy="4853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5838429" y="5147827"/>
            <a:ext cx="1440160" cy="792088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76256" y="44406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Faible participation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Interaction dipolaire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Influence du moment magnétique d’un dipôle i sur le moment magnétique du dipôle j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36912"/>
            <a:ext cx="5832648" cy="12568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4073909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 = distance entre les noyaux i et j</a:t>
            </a:r>
          </a:p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fr-FR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perméabilité du vide</a:t>
            </a:r>
          </a:p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ħ = constante de Planck</a:t>
            </a:r>
          </a:p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 = vecteur opérateur  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Interaction dipolaire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Après quelques calculs et approximations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407390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angle entre le vecteur et le champ magnétique B</a:t>
            </a:r>
            <a:r>
              <a:rPr lang="fr-FR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0</a:t>
            </a:r>
          </a:p>
          <a:p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fr-FR" sz="24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= Couplage direct dipolaire  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76872"/>
            <a:ext cx="5670046" cy="8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Anisotropie de déplacement chimique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7" y="887135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CSA: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dépend de l’orientation des molécules</a:t>
            </a:r>
          </a:p>
          <a:p>
            <a:pPr marL="1200150" lvl="2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Caractère tensoriel du blindage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407390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 = tenseur d’écran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36912"/>
            <a:ext cx="2336457" cy="8630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687563"/>
            <a:ext cx="2294404" cy="13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A02764A-00EC-43B0-A0EB-AD8310635984}" vid="{47356061-A491-4BBF-9FD7-D4A0CFE7579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9EC4B7EBA1949B670E56F4A2A1952" ma:contentTypeVersion="0" ma:contentTypeDescription="Crée un document." ma:contentTypeScope="" ma:versionID="78ee9bad8682b4f9bbef9a358d07e2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506436bfbede9c6f00b3410c866f6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BB0F1E-EE76-4FC2-A00E-DF6FF0607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E42AD0-AF2C-4B96-9891-0131E20A2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4C33E1-9669-47E4-84C6-19906B0EDB8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170102_INRA</Template>
  <TotalTime>5554</TotalTime>
  <Words>944</Words>
  <Application>Microsoft Office PowerPoint</Application>
  <PresentationFormat>Affichage à l'écran (4:3)</PresentationFormat>
  <Paragraphs>235</Paragraphs>
  <Slides>50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Comic Sans MS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gupages</dc:creator>
  <cp:lastModifiedBy>gupages</cp:lastModifiedBy>
  <cp:revision>138</cp:revision>
  <dcterms:created xsi:type="dcterms:W3CDTF">2018-11-28T14:01:36Z</dcterms:created>
  <dcterms:modified xsi:type="dcterms:W3CDTF">2018-12-18T13:16:20Z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0x010100B539EC4B7EBA1949B670E56F4A2A1952</vt:lpwstr>
  </property>
</Properties>
</file>