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346" r:id="rId6"/>
    <p:sldId id="321" r:id="rId7"/>
    <p:sldId id="347" r:id="rId8"/>
    <p:sldId id="349" r:id="rId9"/>
    <p:sldId id="351" r:id="rId10"/>
    <p:sldId id="348" r:id="rId11"/>
    <p:sldId id="350" r:id="rId12"/>
    <p:sldId id="353" r:id="rId13"/>
    <p:sldId id="354" r:id="rId14"/>
    <p:sldId id="356" r:id="rId15"/>
    <p:sldId id="357" r:id="rId16"/>
    <p:sldId id="358" r:id="rId17"/>
    <p:sldId id="352" r:id="rId18"/>
    <p:sldId id="360" r:id="rId19"/>
    <p:sldId id="359" r:id="rId20"/>
    <p:sldId id="361" r:id="rId21"/>
    <p:sldId id="364" r:id="rId22"/>
    <p:sldId id="362" r:id="rId23"/>
    <p:sldId id="363" r:id="rId24"/>
    <p:sldId id="366" r:id="rId25"/>
    <p:sldId id="365" r:id="rId26"/>
    <p:sldId id="367" r:id="rId27"/>
    <p:sldId id="369" r:id="rId28"/>
    <p:sldId id="368" r:id="rId29"/>
    <p:sldId id="290" r:id="rId30"/>
    <p:sldId id="370" r:id="rId31"/>
    <p:sldId id="371" r:id="rId32"/>
    <p:sldId id="372" r:id="rId33"/>
    <p:sldId id="373" r:id="rId34"/>
    <p:sldId id="374" r:id="rId35"/>
    <p:sldId id="375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2A2AC15-45E9-4FEA-BC1B-2458FBE55FFF}">
          <p14:sldIdLst>
            <p14:sldId id="256"/>
            <p14:sldId id="346"/>
            <p14:sldId id="321"/>
            <p14:sldId id="347"/>
            <p14:sldId id="349"/>
            <p14:sldId id="351"/>
            <p14:sldId id="348"/>
            <p14:sldId id="350"/>
            <p14:sldId id="353"/>
            <p14:sldId id="354"/>
            <p14:sldId id="356"/>
            <p14:sldId id="357"/>
            <p14:sldId id="358"/>
            <p14:sldId id="352"/>
            <p14:sldId id="360"/>
            <p14:sldId id="359"/>
            <p14:sldId id="361"/>
            <p14:sldId id="364"/>
            <p14:sldId id="362"/>
            <p14:sldId id="363"/>
            <p14:sldId id="366"/>
            <p14:sldId id="365"/>
            <p14:sldId id="367"/>
            <p14:sldId id="369"/>
            <p14:sldId id="368"/>
            <p14:sldId id="290"/>
            <p14:sldId id="370"/>
            <p14:sldId id="371"/>
            <p14:sldId id="372"/>
            <p14:sldId id="373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D2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73" autoAdjust="0"/>
  </p:normalViewPr>
  <p:slideViewPr>
    <p:cSldViewPr>
      <p:cViewPr varScale="1">
        <p:scale>
          <a:sx n="61" d="100"/>
          <a:sy n="61" d="100"/>
        </p:scale>
        <p:origin x="734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28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3C7B3-5B01-41AF-BD4F-EFC3B4936CA6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27775-4587-450A-A8E3-5F007B0A98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5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B6DF5-3564-4A54-AFA2-34E9859F8409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659C5-0E1E-4A96-A26B-871D9CC17D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5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59C5-0E1E-4A96-A26B-871D9CC17D9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79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Relaxation dipolaire: 2 spins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59C5-0E1E-4A96-A26B-871D9CC17D9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54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08" y="2852936"/>
            <a:ext cx="2160000" cy="8944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08" y="5810316"/>
            <a:ext cx="1260000" cy="63851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6516216" y="6468467"/>
            <a:ext cx="2504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 L3Pro Chimie analytique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Janvier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933056"/>
            <a:ext cx="2511053" cy="936104"/>
          </a:xfrm>
          <a:prstGeom prst="rect">
            <a:avLst/>
          </a:prstGeom>
        </p:spPr>
      </p:pic>
      <p:pic>
        <p:nvPicPr>
          <p:cNvPr id="7" name="Picture 2" descr="RÃ©sultat de recherche d'images pour &quot;logo CC-BY-NC&quot;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309320"/>
            <a:ext cx="1440160" cy="5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8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8" name="Rectangle 7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22" name="Espace réservé du numéro de diapositive 3"/>
          <p:cNvSpPr txBox="1">
            <a:spLocks/>
          </p:cNvSpPr>
          <p:nvPr userDrawn="1"/>
        </p:nvSpPr>
        <p:spPr>
          <a:xfrm>
            <a:off x="7884368" y="6246000"/>
            <a:ext cx="1123727" cy="24938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6516216" y="6468467"/>
            <a:ext cx="2504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 L3Pro Chimie analytique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Janvier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RÃ©sultat de recherche d'images pour &quot;logo CC-BY-NC&quot;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309320"/>
            <a:ext cx="1440160" cy="5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6516216" y="6468467"/>
            <a:ext cx="2504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 L3Pro Chimie analytique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fr-FR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Janvier</a:t>
            </a:r>
            <a:r>
              <a:rPr lang="fr-FR" sz="8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RÃ©sultat de recherche d'images pour &quot;logo CC-BY-NC&quot;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309320"/>
            <a:ext cx="1440160" cy="5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6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884367" y="6246000"/>
            <a:ext cx="1123727" cy="24938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2346" y="98072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Relaxométrie</a:t>
            </a:r>
            <a:endParaRPr lang="fr-FR" sz="4200" b="1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99794" y="2927846"/>
            <a:ext cx="433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5DD01"/>
                </a:solidFill>
                <a:latin typeface="Comic Sans MS" panose="030F0702030302020204" pitchFamily="66" charset="0"/>
                <a:cs typeface="Arial" pitchFamily="34" charset="0"/>
              </a:rPr>
              <a:t>Guilhem </a:t>
            </a:r>
            <a:r>
              <a:rPr lang="fr-FR" sz="3200" b="1" dirty="0" err="1" smtClean="0">
                <a:solidFill>
                  <a:srgbClr val="C5DD01"/>
                </a:solidFill>
                <a:latin typeface="Comic Sans MS" panose="030F0702030302020204" pitchFamily="66" charset="0"/>
                <a:cs typeface="Arial" pitchFamily="34" charset="0"/>
              </a:rPr>
              <a:t>Pagès</a:t>
            </a:r>
            <a:endParaRPr lang="fr-FR" sz="3200" b="1" dirty="0">
              <a:solidFill>
                <a:srgbClr val="C5DD0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Comment mesurer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Mesure indirecte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Séquence « inversion-récupération »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6146" name="Picture 2" descr="RÃ©sultat de recherche d'images pour &quot;inversion recovery pulse sequence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9"/>
          <a:stretch/>
        </p:blipFill>
        <p:spPr bwMode="auto">
          <a:xfrm>
            <a:off x="2555776" y="2492896"/>
            <a:ext cx="37283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Comment mesurer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Mesure indirecte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Séquence « inversion-récupération »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Expression analytique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104345" y="2924944"/>
                <a:ext cx="3330848" cy="656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d>
                        <m:d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sSup>
                            <m:sSupPr>
                              <m:ctrlP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800" b="1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b="1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fr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345" y="2924944"/>
                <a:ext cx="3330848" cy="65665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3104345" y="3581599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= 2 dans les conditions idéales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RÃ©sultat de recherche d'images pour &quot;inversion recovery pulse sequence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82"/>
          <a:stretch/>
        </p:blipFill>
        <p:spPr bwMode="auto">
          <a:xfrm>
            <a:off x="1979712" y="4149080"/>
            <a:ext cx="4320480" cy="19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Comment mesurer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Mesure indirecte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Séquence « inversion-récupération »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Expression analytique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Mesure rapide: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104345" y="2924944"/>
                <a:ext cx="3330848" cy="656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d>
                        <m:d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sSup>
                            <m:sSupPr>
                              <m:ctrlP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800" b="1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b="1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fr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345" y="2924944"/>
                <a:ext cx="3330848" cy="65665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3104345" y="3581599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= 2 dans les conditions idéales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139952" y="4156983"/>
                <a:ext cx="30486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𝒍𝒏</m:t>
                      </m:r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fr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156983"/>
                <a:ext cx="3048655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 et la quantification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Quelques grandeurs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1xT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= 63% M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5xT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= 99,3% 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</a:t>
            </a:r>
            <a:r>
              <a:rPr lang="fr-FR" sz="3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10xT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=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99,99% M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60810" y="3998703"/>
            <a:ext cx="6899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Important pour la quantification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683568" y="4077072"/>
            <a:ext cx="727029" cy="36648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3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Relaxation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Décroissance de l’aimantation dans le plan XY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Interactions entre les spins et leurs champs magnétiques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Picture 2" descr="RÃ©sultat de recherche d'images pour &quot;spin relaxation nm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37"/>
          <a:stretch/>
        </p:blipFill>
        <p:spPr bwMode="auto">
          <a:xfrm>
            <a:off x="1331640" y="3356992"/>
            <a:ext cx="627017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Mesure du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Séquences one or multi-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shot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Basées sur des échos de spin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Echo de spin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Un des schémas de BASE de la RMN !!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779912" y="1392725"/>
            <a:ext cx="2880320" cy="4772580"/>
            <a:chOff x="3779912" y="1392725"/>
            <a:chExt cx="2880320" cy="4772580"/>
          </a:xfrm>
        </p:grpSpPr>
        <p:pic>
          <p:nvPicPr>
            <p:cNvPr id="8194" name="Picture 2" descr="RÃ©sultat de recherche d'images pour &quot;spin echo&quot;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1"/>
            <a:stretch/>
          </p:blipFill>
          <p:spPr bwMode="auto">
            <a:xfrm>
              <a:off x="3779912" y="1392725"/>
              <a:ext cx="2880320" cy="477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796136" y="1556792"/>
              <a:ext cx="57606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547664" y="184482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Excitation RF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47664" y="312611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Déphasage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7664" y="4093365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Après délai 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, inversion 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47664" y="5171605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Après délai 2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fr-F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rephasage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664" y="4941168"/>
            <a:ext cx="3960440" cy="1152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47664" y="3789040"/>
            <a:ext cx="5256584" cy="2232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619672" y="2564904"/>
            <a:ext cx="5256584" cy="3528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7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Mesure du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Séquences one or multi-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shot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Basées sur des échos de spin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38" y="2161238"/>
            <a:ext cx="5474324" cy="37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enthèse ouvrante 2"/>
          <p:cNvSpPr/>
          <p:nvPr/>
        </p:nvSpPr>
        <p:spPr>
          <a:xfrm>
            <a:off x="-1260648" y="1628800"/>
            <a:ext cx="45719" cy="4571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2699792" y="2651102"/>
            <a:ext cx="3240360" cy="3568099"/>
            <a:chOff x="2699792" y="2651102"/>
            <a:chExt cx="3240360" cy="3568099"/>
          </a:xfrm>
        </p:grpSpPr>
        <p:sp>
          <p:nvSpPr>
            <p:cNvPr id="5" name="Parenthèse ouvrante 4"/>
            <p:cNvSpPr/>
            <p:nvPr/>
          </p:nvSpPr>
          <p:spPr>
            <a:xfrm>
              <a:off x="2699792" y="2651102"/>
              <a:ext cx="360040" cy="3306489"/>
            </a:xfrm>
            <a:prstGeom prst="leftBracket">
              <a:avLst/>
            </a:prstGeom>
            <a:noFill/>
            <a:ln w="38100">
              <a:solidFill>
                <a:srgbClr val="6F9D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Parenthèse ouvrante 6"/>
            <p:cNvSpPr/>
            <p:nvPr/>
          </p:nvSpPr>
          <p:spPr>
            <a:xfrm rot="10800000">
              <a:off x="4658406" y="2663618"/>
              <a:ext cx="360040" cy="3306489"/>
            </a:xfrm>
            <a:prstGeom prst="leftBracket">
              <a:avLst/>
            </a:prstGeom>
            <a:noFill/>
            <a:ln w="38100">
              <a:solidFill>
                <a:srgbClr val="6F9D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076056" y="5695981"/>
              <a:ext cx="86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rgbClr val="6F9D20"/>
                  </a:solidFill>
                  <a:latin typeface="Comic Sans MS" panose="030F0702030302020204" pitchFamily="66" charset="0"/>
                </a:rPr>
                <a:t>n</a:t>
              </a:r>
              <a:endParaRPr lang="fr-FR" sz="2800" b="1" dirty="0">
                <a:solidFill>
                  <a:srgbClr val="6F9D2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7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Expression du signal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Décroissance exponentielle </a:t>
            </a:r>
          </a:p>
          <a:p>
            <a:pPr>
              <a:spcAft>
                <a:spcPts val="1200"/>
              </a:spcAft>
              <a:buClr>
                <a:srgbClr val="C5DD01"/>
              </a:buClr>
            </a:pP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347864" y="1556792"/>
                <a:ext cx="2055178" cy="639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fr-FR" sz="2800" b="1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1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sz="2800" b="1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2800" b="1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="1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fr-FR" sz="2800" b="1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fr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556792"/>
                <a:ext cx="2055178" cy="6395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RÃ©sultat de recherche d'images pour &quot;dÃ©croissance T2 rm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5976664" cy="33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7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Mesure du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Séquences one or multi-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shot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Basées sur des échos de spin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One-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shot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Enregistrement du sommet de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l’écho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Pas d’information de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Multi-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shot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Incrément progressif du nombres d’échos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Enregistrement total de la FID</a:t>
            </a:r>
          </a:p>
        </p:txBody>
      </p:sp>
    </p:spTree>
    <p:extLst>
      <p:ext uri="{BB962C8B-B14F-4D97-AF65-F5344CB8AC3E}">
        <p14:creationId xmlns:p14="http://schemas.microsoft.com/office/powerpoint/2010/main" val="5013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512" y="292494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Notions théoriques</a:t>
            </a:r>
          </a:p>
          <a:p>
            <a:pPr algn="ctr"/>
            <a:endParaRPr lang="fr-FR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Quelques points de vigilances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N’observer le signal que pour les échos pairs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Annule les effets d’inhomogénéité de champs B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O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et de diffusion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Avoir une valeur de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cs typeface="Arial" pitchFamily="34" charset="0"/>
              </a:rPr>
              <a:t>t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courte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Limite les effets de l’échange et de la diffusion sur la mesure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Inverser les phases entre l’impulsion 90° et les impulsions 180°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Limite les problèmes de phase</a:t>
            </a:r>
          </a:p>
        </p:txBody>
      </p:sp>
    </p:spTree>
    <p:extLst>
      <p:ext uri="{BB962C8B-B14F-4D97-AF65-F5344CB8AC3E}">
        <p14:creationId xmlns:p14="http://schemas.microsoft.com/office/powerpoint/2010/main" val="116900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Traitement des données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Dans des échantillons complexes, décroissance rarement 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monoexponentielle</a:t>
            </a:r>
            <a:endParaRPr lang="fr-FR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Expression devient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2987824" y="2662848"/>
                <a:ext cx="2868349" cy="1048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8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800" b="1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b="1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800" b="1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fr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662848"/>
                <a:ext cx="2868349" cy="10484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957486" y="3861048"/>
                <a:ext cx="2922403" cy="1006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fr-FR" sz="28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8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28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800" b="1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b="1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800" b="1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fr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486" y="3861048"/>
                <a:ext cx="2922403" cy="10063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7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Traitement des données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« Simple » pour un système d’étude bien défini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Transformée inverse de Laplace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Problème mal posé = Pas de solution unique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Choix d’une stratégie d’analyse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Minimisation (aucun à-priori)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Minimisation avec contraintes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Min. avec contraintes </a:t>
            </a:r>
            <a:r>
              <a:rPr lang="fr-FR" sz="28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+ régularisation</a:t>
            </a: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Traitement des données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Contraintes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T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compris entre des valeurs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Seulement positif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Régularisation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Ajout de contraintes pour éviter le « sur </a:t>
            </a:r>
            <a:r>
              <a:rPr lang="fr-FR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fitting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 »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Régularisateurs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Tikhonov, Philips-</a:t>
            </a:r>
            <a:r>
              <a:rPr lang="fr-FR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Twomey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, L1, L2,… </a:t>
            </a:r>
          </a:p>
        </p:txBody>
      </p:sp>
    </p:spTree>
    <p:extLst>
      <p:ext uri="{BB962C8B-B14F-4D97-AF65-F5344CB8AC3E}">
        <p14:creationId xmlns:p14="http://schemas.microsoft.com/office/powerpoint/2010/main" val="21186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Exemple de traitement des données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228184" cy="46711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979200"/>
            <a:ext cx="6267450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Exemple de traitement des données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21568"/>
            <a:ext cx="6120680" cy="45905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220400"/>
            <a:ext cx="6134100" cy="46005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67744" y="1772816"/>
            <a:ext cx="30380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L2 </a:t>
            </a:r>
            <a:r>
              <a:rPr lang="fr-FR" sz="28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regularization</a:t>
            </a:r>
            <a:endParaRPr lang="fr-FR" sz="2800" dirty="0" smtClean="0">
              <a:solidFill>
                <a:srgbClr val="FF6600"/>
              </a:solidFill>
              <a:latin typeface="Comic Sans MS" panose="030F0702030302020204" pitchFamily="66" charset="0"/>
            </a:endParaRPr>
          </a:p>
          <a:p>
            <a:r>
              <a:rPr lang="fr-FR" sz="2800" dirty="0" smtClean="0">
                <a:solidFill>
                  <a:srgbClr val="FF6600"/>
                </a:solidFill>
                <a:latin typeface="Symbol" panose="05050102010706020507" pitchFamily="18" charset="2"/>
              </a:rPr>
              <a:t>l</a:t>
            </a:r>
            <a:r>
              <a:rPr lang="fr-FR" sz="2800" dirty="0" smtClean="0">
                <a:solidFill>
                  <a:srgbClr val="FF6600"/>
                </a:solidFill>
              </a:rPr>
              <a:t> =1.015</a:t>
            </a:r>
            <a:endParaRPr lang="fr-FR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734" y="234888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Exemple:</a:t>
            </a:r>
          </a:p>
          <a:p>
            <a:pPr algn="ctr"/>
            <a:r>
              <a:rPr lang="fr-FR" sz="4200" b="1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Relaxométrie</a:t>
            </a:r>
            <a:r>
              <a:rPr lang="fr-FR" sz="42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et bas champ RMN</a:t>
            </a:r>
            <a:endParaRPr lang="fr-FR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4725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Musse M., Plant </a:t>
            </a:r>
            <a:r>
              <a:rPr 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Methods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., 2017, 13, 53</a:t>
            </a:r>
          </a:p>
        </p:txBody>
      </p:sp>
    </p:spTree>
    <p:extLst>
      <p:ext uri="{BB962C8B-B14F-4D97-AF65-F5344CB8AC3E}">
        <p14:creationId xmlns:p14="http://schemas.microsoft.com/office/powerpoint/2010/main" val="16077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Avantage de la RMN bas champ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Aucune maintenance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Spectromètre de paillasse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Aucun </a:t>
            </a:r>
            <a:r>
              <a:rPr lang="fr-FR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cryofluide</a:t>
            </a:r>
            <a:endParaRPr lang="fr-FR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Facile d’utilisation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Peut-être portable (mesures </a:t>
            </a:r>
            <a:r>
              <a:rPr lang="fr-FR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in-situ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)</a:t>
            </a:r>
          </a:p>
        </p:txBody>
      </p:sp>
      <p:pic>
        <p:nvPicPr>
          <p:cNvPr id="1026" name="Picture 2" descr="RÃ©sultat de recherche d'images pour &quot;minispec profile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04" y="3934123"/>
            <a:ext cx="4633392" cy="21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Applications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Matériaux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Agro alimentaire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Agro écologie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Archéologie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48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Etudes </a:t>
            </a:r>
            <a:r>
              <a:rPr lang="fr-FR" sz="3600" b="1" i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in-situ</a:t>
            </a:r>
            <a:endParaRPr lang="fr-FR" sz="3600" b="1" i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0297"/>
            <a:ext cx="5449361" cy="44574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332212"/>
            <a:ext cx="3206805" cy="41935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48264" y="562396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Colza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La relaxation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1844824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Retour à l’état d’équilibre d’un système après une perturbation (système excité)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Etudes </a:t>
            </a:r>
            <a:r>
              <a:rPr lang="fr-FR" sz="3600" b="1" i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in-situ</a:t>
            </a:r>
            <a:endParaRPr lang="fr-FR" sz="3600" b="1" i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72816"/>
            <a:ext cx="5261236" cy="363160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971600" y="5266187"/>
            <a:ext cx="2328675" cy="868580"/>
            <a:chOff x="971600" y="5266187"/>
            <a:chExt cx="2328675" cy="86858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5266187"/>
              <a:ext cx="2328675" cy="27646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341" y="5591367"/>
              <a:ext cx="1603350" cy="247867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16" y="5839234"/>
              <a:ext cx="1565175" cy="295533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984807"/>
            <a:ext cx="3816424" cy="2421905"/>
          </a:xfrm>
          <a:prstGeom prst="rect">
            <a:avLst/>
          </a:prstGeom>
          <a:ln w="28575" cap="sq">
            <a:solidFill>
              <a:srgbClr val="6F9D2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483768" y="2204864"/>
            <a:ext cx="360040" cy="2736304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2483768" y="984807"/>
            <a:ext cx="2592288" cy="1220057"/>
          </a:xfrm>
          <a:prstGeom prst="line">
            <a:avLst/>
          </a:prstGeom>
          <a:ln w="28575">
            <a:solidFill>
              <a:srgbClr val="6F9D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2843808" y="3406712"/>
            <a:ext cx="6048672" cy="1543126"/>
          </a:xfrm>
          <a:prstGeom prst="line">
            <a:avLst/>
          </a:prstGeom>
          <a:ln w="28575">
            <a:solidFill>
              <a:srgbClr val="6F9D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803354" y="3525713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Eau vacuolaire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18668" y="118811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Eau cellulaire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Etudes </a:t>
            </a:r>
            <a:r>
              <a:rPr lang="fr-FR" sz="3600" b="1" i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in-situ</a:t>
            </a:r>
            <a:endParaRPr lang="fr-FR" sz="3600" b="1" i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2139"/>
            <a:ext cx="3960440" cy="2733721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971600" y="5266187"/>
            <a:ext cx="2328675" cy="868580"/>
            <a:chOff x="971600" y="5266187"/>
            <a:chExt cx="2328675" cy="86858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5266187"/>
              <a:ext cx="2328675" cy="27646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341" y="5591367"/>
              <a:ext cx="1603350" cy="247867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16" y="5839234"/>
              <a:ext cx="1565175" cy="295533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2198270"/>
            <a:ext cx="3841168" cy="259888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27584" y="1476540"/>
            <a:ext cx="323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« Jeunes » feuilles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436096" y="1484784"/>
            <a:ext cx="323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« Vieilles » feuilles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Etudes </a:t>
            </a:r>
            <a:r>
              <a:rPr lang="fr-FR" sz="3600" b="1" i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in-situ</a:t>
            </a:r>
            <a:endParaRPr lang="fr-FR" sz="3600" b="1" i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7584" y="1476540"/>
            <a:ext cx="323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lang="fr-FR" sz="2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vacuolaire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292080" y="1484784"/>
            <a:ext cx="385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(composante vacuolaire)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58" y="2251633"/>
            <a:ext cx="3550275" cy="23547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15" y="2289766"/>
            <a:ext cx="3473925" cy="227846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5143657"/>
            <a:ext cx="572257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47" y="3573016"/>
            <a:ext cx="3855675" cy="25644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Rappel sur la RMN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887135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Dans un champ magnétique B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, les noyaux sont alignés le long de B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Impulsion RF pour basculer les noyaux dans le plan transversal</a:t>
            </a: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Enregistrement du signal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78" y="1920225"/>
            <a:ext cx="5000925" cy="21259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04248" y="507246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Relaxation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5927006" y="5150831"/>
            <a:ext cx="727029" cy="36648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3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Origine de la relaxation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Tout système excité va relaxer!</a:t>
            </a:r>
            <a:endParaRPr lang="fr-FR" sz="3200" b="1" baseline="-250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Champs magnétiques locaux liés aux mouvements moléculaires</a:t>
            </a:r>
          </a:p>
          <a:p>
            <a:pPr>
              <a:spcAft>
                <a:spcPts val="1200"/>
              </a:spcAft>
              <a:buClr>
                <a:srgbClr val="C5DD01"/>
              </a:buClr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	Fluctuations de B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liés au temps de corrélation 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467544" y="2750161"/>
            <a:ext cx="727029" cy="36648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RÃ©sultat de recherche d'images pour &quot;spin relaxation nm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5328592" cy="28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Mécanismes de relaxation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Relaxation dipolaire 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Orientation des spins ne change pas (B</a:t>
            </a:r>
            <a:r>
              <a:rPr lang="fr-FR" sz="28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0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)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Position change à cause de l’agitation thermique</a:t>
            </a:r>
          </a:p>
          <a:p>
            <a:pPr lvl="2">
              <a:spcAft>
                <a:spcPts val="1200"/>
              </a:spcAft>
              <a:buClr>
                <a:srgbClr val="C5DD01"/>
              </a:buClr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	Champ fluctuant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Relaxation paramagnétique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Présence d’une molécule contenant un e</a:t>
            </a:r>
            <a:r>
              <a:rPr lang="fr-FR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-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libre</a:t>
            </a:r>
          </a:p>
          <a:p>
            <a:pPr marL="1200150" lvl="2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Interactions dipolaires e</a:t>
            </a:r>
            <a:r>
              <a:rPr lang="fr-FR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-</a:t>
            </a:r>
            <a:r>
              <a:rPr lang="fr-FR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/noyau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1403648" y="3245759"/>
            <a:ext cx="727029" cy="36648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0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Les relaxations magnétiques</a:t>
            </a:r>
            <a:endParaRPr lang="fr-FR" sz="3600" b="1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Relaxation spin-réseau (relaxation longitudinale): T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endParaRPr lang="fr-FR" sz="3200" b="1" baseline="-250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Relaxation transversale T</a:t>
            </a:r>
            <a:r>
              <a:rPr lang="fr-FR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086" y="2610684"/>
            <a:ext cx="4191829" cy="35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Relaxation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Transfert d’énergie du spin vers le réseau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Retour à l’état d’équilibre 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(</a:t>
            </a:r>
            <a:r>
              <a:rPr lang="fr-FR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Boltzman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)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Picture 2" descr="RÃ©sultat de recherche d'images pour &quot;spin relaxation nm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37"/>
          <a:stretch/>
        </p:blipFill>
        <p:spPr bwMode="auto">
          <a:xfrm>
            <a:off x="1331640" y="3068960"/>
            <a:ext cx="627017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Comment mesurer T</a:t>
            </a:r>
            <a:r>
              <a:rPr lang="fr-FR" sz="3600" b="1" baseline="-25000" dirty="0" smtClean="0">
                <a:solidFill>
                  <a:srgbClr val="6F9D20"/>
                </a:solidFill>
                <a:latin typeface="Comic Sans MS" panose="030F0702030302020204" pitchFamily="66" charset="0"/>
                <a:cs typeface="Arial" pitchFamily="34" charset="0"/>
              </a:rPr>
              <a:t>1</a:t>
            </a:r>
            <a:endParaRPr lang="fr-FR" sz="3600" b="1" baseline="-25000" dirty="0">
              <a:solidFill>
                <a:srgbClr val="6F9D2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7" y="887135"/>
            <a:ext cx="87484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Mesure indirecte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 Séquence « inversion-récupération »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074" name="Picture 2" descr="RÃ©sultat de recherche d'images pour &quot;inversion recovery pulse sequenc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5791994" cy="21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7A02764A-00EC-43B0-A0EB-AD8310635984}" vid="{47356061-A491-4BBF-9FD7-D4A0CFE7579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39EC4B7EBA1949B670E56F4A2A1952" ma:contentTypeVersion="0" ma:contentTypeDescription="Crée un document." ma:contentTypeScope="" ma:versionID="78ee9bad8682b4f9bbef9a358d07e2a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506436bfbede9c6f00b3410c866f66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BB0F1E-EE76-4FC2-A00E-DF6FF0607E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6E42AD0-AF2C-4B96-9891-0131E20A25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4C33E1-9669-47E4-84C6-19906B0EDB83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170102_INRA</Template>
  <TotalTime>6429</TotalTime>
  <Words>543</Words>
  <Application>Microsoft Office PowerPoint</Application>
  <PresentationFormat>Affichage à l'écran (4:3)</PresentationFormat>
  <Paragraphs>144</Paragraphs>
  <Slides>32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Comic Sans MS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gupages</dc:creator>
  <cp:lastModifiedBy>Guilhem Pages</cp:lastModifiedBy>
  <cp:revision>189</cp:revision>
  <dcterms:created xsi:type="dcterms:W3CDTF">2018-11-28T14:01:36Z</dcterms:created>
  <dcterms:modified xsi:type="dcterms:W3CDTF">2019-01-08T20:24:01Z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0x010100B539EC4B7EBA1949B670E56F4A2A1952</vt:lpwstr>
  </property>
</Properties>
</file>