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23" r:id="rId3"/>
    <p:sldId id="264" r:id="rId4"/>
    <p:sldId id="265" r:id="rId5"/>
    <p:sldId id="276" r:id="rId6"/>
    <p:sldId id="295" r:id="rId7"/>
    <p:sldId id="296" r:id="rId8"/>
    <p:sldId id="297" r:id="rId9"/>
    <p:sldId id="292" r:id="rId10"/>
    <p:sldId id="321" r:id="rId11"/>
    <p:sldId id="298" r:id="rId12"/>
    <p:sldId id="278" r:id="rId13"/>
    <p:sldId id="302" r:id="rId14"/>
    <p:sldId id="300" r:id="rId15"/>
    <p:sldId id="309" r:id="rId16"/>
    <p:sldId id="301" r:id="rId17"/>
    <p:sldId id="307" r:id="rId18"/>
    <p:sldId id="305" r:id="rId19"/>
    <p:sldId id="310" r:id="rId20"/>
    <p:sldId id="280" r:id="rId21"/>
    <p:sldId id="316" r:id="rId22"/>
    <p:sldId id="319" r:id="rId23"/>
    <p:sldId id="320" r:id="rId24"/>
    <p:sldId id="313" r:id="rId25"/>
    <p:sldId id="322" r:id="rId26"/>
    <p:sldId id="326" r:id="rId27"/>
    <p:sldId id="324" r:id="rId28"/>
    <p:sldId id="287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08" userDrawn="1">
          <p15:clr>
            <a:srgbClr val="A4A3A4"/>
          </p15:clr>
        </p15:guide>
        <p15:guide id="2" pos="2109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0F5FA"/>
    <a:srgbClr val="0000FF"/>
    <a:srgbClr val="6F9D20"/>
    <a:srgbClr val="FF00FF"/>
    <a:srgbClr val="9900FF"/>
    <a:srgbClr val="FCD3B2"/>
    <a:srgbClr val="FDE4CF"/>
    <a:srgbClr val="DF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631" autoAdjust="0"/>
  </p:normalViewPr>
  <p:slideViewPr>
    <p:cSldViewPr>
      <p:cViewPr varScale="1">
        <p:scale>
          <a:sx n="48" d="100"/>
          <a:sy n="48" d="100"/>
        </p:scale>
        <p:origin x="-1771" y="-77"/>
      </p:cViewPr>
      <p:guideLst>
        <p:guide orient="horz" pos="3908"/>
        <p:guide orient="horz" pos="1207"/>
        <p:guide pos="2109"/>
        <p:guide pos="295"/>
        <p:guide pos="3923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7DED-7FF1-4B7C-B2EA-2FAB7E344AFA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7672-C9AB-417B-ABF1-B3E41B43B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noProof="0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33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45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0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3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20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664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22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9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54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84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85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787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243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921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52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4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7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5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58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6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5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C5DD01"/>
              </a:gs>
              <a:gs pos="11000">
                <a:srgbClr val="6F9D20"/>
              </a:gs>
              <a:gs pos="100000">
                <a:srgbClr val="6F9D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9966"/>
            <a:ext cx="9144000" cy="492443"/>
          </a:xfrm>
          <a:noFill/>
          <a:ln w="6350">
            <a:solidFill>
              <a:srgbClr val="6F9D2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446088" indent="0" algn="l">
              <a:defRPr lang="en-GB" sz="2600" noProof="0" dirty="0"/>
            </a:lvl1pPr>
          </a:lstStyle>
          <a:p>
            <a:pPr marL="446088" lvl="0" algn="l"/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351837" cy="4171220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Clr>
                <a:srgbClr val="6F9D20"/>
              </a:buClr>
              <a:buSzPct val="56000"/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49217"/>
            <a:ext cx="1080000" cy="447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263601"/>
            <a:ext cx="1403648" cy="45719"/>
          </a:xfrm>
          <a:prstGeom prst="rect">
            <a:avLst/>
          </a:prstGeom>
          <a:solidFill>
            <a:srgbClr val="C5D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811364" y="6495147"/>
            <a:ext cx="4136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Gaël ALVAREZ</a:t>
            </a:r>
            <a:endParaRPr lang="en-GB" sz="1000" b="0" noProof="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115622" y="6603795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20-22 Nov. 2017</a:t>
            </a:r>
            <a:endParaRPr lang="en-GB" sz="800" b="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3" y="6401569"/>
            <a:ext cx="718566" cy="403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>
            <a:lvl1pPr>
              <a:defRPr lang="fr-FR" sz="2200" smtClean="0"/>
            </a:lvl1pPr>
            <a:lvl2pPr marL="800100" indent="-342900">
              <a:buClr>
                <a:srgbClr val="008000"/>
              </a:buClr>
              <a:buSzPct val="90000"/>
              <a:buFont typeface="Courier New" panose="02070309020205020404" pitchFamily="49" charset="0"/>
              <a:buChar char="o"/>
              <a:defRPr lang="fr-FR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fr-FR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fr-FR" sz="18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fr-BE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ts val="2600"/>
              </a:lnSpc>
              <a:spcBef>
                <a:spcPts val="18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tabLst>
                <a:tab pos="2506663" algn="l"/>
              </a:tabLst>
            </a:pPr>
            <a:r>
              <a:rPr lang="fr-FR" dirty="0" smtClean="0"/>
              <a:t>Cliquez pour modifier les styles du texte du masque</a:t>
            </a:r>
          </a:p>
          <a:p>
            <a:pPr marL="457200" lvl="1"/>
            <a:r>
              <a:rPr lang="fr-FR" dirty="0" smtClean="0"/>
              <a:t>Deuxième niveau</a:t>
            </a:r>
          </a:p>
          <a:p>
            <a:pPr marL="914400" lvl="2"/>
            <a:r>
              <a:rPr lang="fr-FR" dirty="0" smtClean="0"/>
              <a:t>Troisième niveau</a:t>
            </a:r>
          </a:p>
          <a:p>
            <a:pPr marL="1371600" lvl="3"/>
            <a:r>
              <a:rPr lang="fr-FR" dirty="0" smtClean="0"/>
              <a:t>Quatrième niveau</a:t>
            </a:r>
          </a:p>
          <a:p>
            <a:pPr marL="1828800"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F49EB5-991C-4E2C-BB33-75B6CAD6EFA6}" type="datetime1">
              <a:rPr lang="fr-FR" smtClean="0"/>
              <a:t>30/11/2017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FR" sz="2200" smtClean="0"/>
            </a:lvl1pPr>
            <a:lvl2pPr>
              <a:defRPr lang="fr-FR" sz="2000" smtClean="0"/>
            </a:lvl2pPr>
            <a:lvl3pPr>
              <a:defRPr lang="fr-FR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fr-FR" sz="18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fr-BE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ts val="2600"/>
              </a:lnSpc>
              <a:spcBef>
                <a:spcPts val="18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tabLst>
                <a:tab pos="2506663" algn="l"/>
              </a:tabLst>
            </a:pPr>
            <a:r>
              <a:rPr lang="fr-FR" smtClean="0"/>
              <a:t>Cliquez pour modifier les styles du texte du masque</a:t>
            </a:r>
          </a:p>
          <a:p>
            <a:pPr marL="457200" lvl="1" indent="-342900">
              <a:buClr>
                <a:srgbClr val="008000"/>
              </a:buClr>
              <a:buSzPct val="90000"/>
              <a:buFont typeface="Courier New" panose="02070309020205020404" pitchFamily="49" charset="0"/>
              <a:buChar char="o"/>
            </a:pPr>
            <a:r>
              <a:rPr lang="fr-FR" smtClean="0"/>
              <a:t>Deuxième niveau</a:t>
            </a:r>
          </a:p>
          <a:p>
            <a:pPr marL="914400" lvl="2"/>
            <a:r>
              <a:rPr lang="fr-FR" smtClean="0"/>
              <a:t>Troisième niveau</a:t>
            </a:r>
          </a:p>
          <a:p>
            <a:pPr marL="1371600" lvl="3"/>
            <a:r>
              <a:rPr lang="fr-FR" smtClean="0"/>
              <a:t>Quatrième niveau</a:t>
            </a:r>
          </a:p>
          <a:p>
            <a:pPr marL="1828800"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FR" sz="2200" smtClean="0"/>
            </a:lvl1pPr>
            <a:lvl2pPr>
              <a:defRPr lang="fr-FR" sz="2000" smtClean="0"/>
            </a:lvl2pPr>
            <a:lvl3pPr>
              <a:defRPr lang="fr-FR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fr-FR" sz="18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fr-BE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ts val="2600"/>
              </a:lnSpc>
              <a:spcBef>
                <a:spcPts val="18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tabLst>
                <a:tab pos="2506663" algn="l"/>
              </a:tabLst>
            </a:pPr>
            <a:r>
              <a:rPr lang="fr-FR" smtClean="0"/>
              <a:t>Cliquez pour modifier les styles du texte du masque</a:t>
            </a:r>
          </a:p>
          <a:p>
            <a:pPr marL="457200" lvl="1" indent="-342900">
              <a:buClr>
                <a:srgbClr val="008000"/>
              </a:buClr>
              <a:buSzPct val="90000"/>
              <a:buFont typeface="Courier New" panose="02070309020205020404" pitchFamily="49" charset="0"/>
              <a:buChar char="o"/>
            </a:pPr>
            <a:r>
              <a:rPr lang="fr-FR" smtClean="0"/>
              <a:t>Deuxième niveau</a:t>
            </a:r>
          </a:p>
          <a:p>
            <a:pPr marL="914400" lvl="2"/>
            <a:r>
              <a:rPr lang="fr-FR" smtClean="0"/>
              <a:t>Troisième niveau</a:t>
            </a:r>
          </a:p>
          <a:p>
            <a:pPr marL="1371600" lvl="3"/>
            <a:r>
              <a:rPr lang="fr-FR" smtClean="0"/>
              <a:t>Quatrième niveau</a:t>
            </a:r>
          </a:p>
          <a:p>
            <a:pPr marL="1828800"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FEF0B-3C48-4BE6-88C4-488485D10619}" type="datetime1">
              <a:rPr lang="fr-FR" smtClean="0"/>
              <a:t>30/11/2017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F78DFF-1532-413A-A3D0-B70A940A62A7}" type="datetime1">
              <a:rPr lang="fr-FR" smtClean="0"/>
              <a:t>30/11/2017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3E2A2-E5EC-4928-A91E-740CB122AF29}" type="datetime1">
              <a:rPr lang="fr-FR" smtClean="0"/>
              <a:t>30/11/2017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lvl="0" algn="l"/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</a:pPr>
            <a:r>
              <a:rPr lang="fr-FR" dirty="0" smtClean="0"/>
              <a:t>Cliquez pour 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BE" sz="2800" b="1" kern="1200">
          <a:solidFill>
            <a:srgbClr val="6F9D2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6" y="260648"/>
            <a:ext cx="2160000" cy="8944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1408708"/>
            <a:ext cx="8369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Inactivation of enzymes challenges</a:t>
            </a:r>
            <a:b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current view of temperature response of enzymatic reactions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67744" y="4293096"/>
            <a:ext cx="557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Sébastien FONTAINE &amp; </a:t>
            </a:r>
            <a:r>
              <a:rPr lang="en-GB" sz="2800" dirty="0" err="1" smtClean="0">
                <a:solidFill>
                  <a:schemeClr val="bg1"/>
                </a:solidFill>
              </a:rPr>
              <a:t>Gaël</a:t>
            </a:r>
            <a:r>
              <a:rPr lang="en-GB" sz="2800" dirty="0" smtClean="0">
                <a:solidFill>
                  <a:schemeClr val="bg1"/>
                </a:solidFill>
              </a:rPr>
              <a:t> ALVAREZ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6" y="332656"/>
            <a:ext cx="1312164" cy="7360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4693206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INRA </a:t>
            </a:r>
            <a:r>
              <a:rPr lang="en-GB" sz="2400" dirty="0">
                <a:solidFill>
                  <a:schemeClr val="bg1"/>
                </a:solidFill>
              </a:rPr>
              <a:t>Clermont-Ferrand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sebastien.fontaine@inra.fr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1"/>
          <p:cNvSpPr>
            <a:spLocks noGrp="1"/>
          </p:cNvSpPr>
          <p:nvPr>
            <p:ph type="title"/>
          </p:nvPr>
        </p:nvSpPr>
        <p:spPr>
          <a:xfrm>
            <a:off x="0" y="5423"/>
            <a:ext cx="9828584" cy="461665"/>
          </a:xfrm>
        </p:spPr>
        <p:txBody>
          <a:bodyPr/>
          <a:lstStyle/>
          <a:p>
            <a:r>
              <a:rPr lang="en-GB" sz="2400" dirty="0" smtClean="0"/>
              <a:t>Objective</a:t>
            </a:r>
            <a:endParaRPr lang="en-GB" sz="24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51520" y="820077"/>
            <a:ext cx="9073008" cy="10055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400" dirty="0" smtClean="0"/>
              <a:t>Describing the temperature response of enzymatic activity</a:t>
            </a:r>
            <a:br>
              <a:rPr lang="en-GB" sz="2400" dirty="0" smtClean="0"/>
            </a:br>
            <a:r>
              <a:rPr lang="en-GB" sz="2400" dirty="0" smtClean="0"/>
              <a:t>by accounting for the thermo-dependence of enzyme pool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55776" y="2401724"/>
                <a:ext cx="31936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𝑉𝑚𝑎𝑥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GB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01724"/>
                <a:ext cx="319369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ulle ronde 17"/>
          <p:cNvSpPr/>
          <p:nvPr/>
        </p:nvSpPr>
        <p:spPr>
          <a:xfrm>
            <a:off x="4830840" y="2315328"/>
            <a:ext cx="792088" cy="787923"/>
          </a:xfrm>
          <a:prstGeom prst="wedgeEllipseCallout">
            <a:avLst>
              <a:gd name="adj1" fmla="val 1181"/>
              <a:gd name="adj2" fmla="val 10902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39952" y="3739679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Enzymes</a:t>
            </a:r>
            <a:b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endParaRPr lang="en-GB" sz="2200" dirty="0">
              <a:solidFill>
                <a:srgbClr val="0000FF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131840" y="2924944"/>
            <a:ext cx="1008112" cy="720081"/>
          </a:xfrm>
          <a:prstGeom prst="straightConnector1">
            <a:avLst/>
          </a:prstGeom>
          <a:ln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24541" y="3734616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b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activity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24543" y="5301208"/>
            <a:ext cx="2323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Temperature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2555776" y="4509120"/>
            <a:ext cx="886479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19" idx="2"/>
          </p:cNvCxnSpPr>
          <p:nvPr/>
        </p:nvCxnSpPr>
        <p:spPr>
          <a:xfrm flipV="1">
            <a:off x="4604015" y="4509120"/>
            <a:ext cx="63175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the enzymatic system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2236802"/>
            <a:ext cx="4248472" cy="904166"/>
          </a:xfrm>
        </p:spPr>
        <p:txBody>
          <a:bodyPr>
            <a:normAutofit/>
          </a:bodyPr>
          <a:lstStyle/>
          <a:p>
            <a:r>
              <a:rPr lang="fr-FR" b="1" dirty="0" smtClean="0"/>
              <a:t>Enzyme pool</a:t>
            </a:r>
            <a:br>
              <a:rPr lang="fr-FR" b="1" dirty="0" smtClean="0"/>
            </a:br>
            <a:r>
              <a:rPr lang="fr-FR" b="1" dirty="0" err="1" smtClean="0"/>
              <a:t>dynamics</a:t>
            </a:r>
            <a:endParaRPr lang="fr-FR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15816" y="744959"/>
                <a:ext cx="2602123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en-GB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744959"/>
                <a:ext cx="2602123" cy="910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43808" y="2118835"/>
                <a:ext cx="3807581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𝒅𝑬</m:t>
                          </m:r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𝒊𝒏𝒂𝒄𝒕</m:t>
                          </m:r>
                        </m:sub>
                      </m:sSub>
                      <m:r>
                        <a:rPr lang="en-GB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𝒂𝒄𝒕</m:t>
                          </m:r>
                        </m:sub>
                      </m:sSub>
                    </m:oMath>
                  </m:oMathPara>
                </a14:m>
                <a:endParaRPr lang="en-GB" sz="2800" b="1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18835"/>
                <a:ext cx="3807581" cy="910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56176" y="837515"/>
                <a:ext cx="3007105" cy="64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3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300" b="0" i="1" smtClean="0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GB" sz="23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3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3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sz="23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3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3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GB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3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𝑐𝑎𝑡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3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fr-FR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sz="23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3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2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23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837515"/>
                <a:ext cx="3007105" cy="6458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9512" y="1012887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</a:pPr>
            <a:r>
              <a:rPr lang="en-GB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 degradation</a:t>
            </a: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4095170"/>
            <a:ext cx="388843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>
              <a:spcBef>
                <a:spcPct val="20000"/>
              </a:spcBef>
              <a:buSzPct val="80000"/>
            </a:pPr>
            <a:r>
              <a:rPr lang="en-GB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flux of enzyme</a:t>
            </a:r>
          </a:p>
          <a:p>
            <a:pPr marL="17463" lvl="1">
              <a:spcBef>
                <a:spcPct val="20000"/>
              </a:spcBef>
              <a:buSzPct val="80000"/>
            </a:pPr>
            <a:r>
              <a:rPr lang="en-GB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(might depend on T)</a:t>
            </a:r>
            <a:endParaRPr lang="en-GB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008" y="40906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3" lvl="1">
              <a:spcBef>
                <a:spcPct val="20000"/>
              </a:spcBef>
              <a:buSzPct val="80000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enzyme inactivation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37295" y="4742081"/>
                <a:ext cx="3327193" cy="63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𝑖𝑛𝑎𝑐𝑡</m:t>
                              </m:r>
                            </m:sub>
                          </m:sSub>
                          <m:r>
                            <a:rPr lang="en-GB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GB" sz="23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𝑖𝑛𝑎𝑐𝑡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fr-FR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sz="23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3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2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23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95" y="4742081"/>
                <a:ext cx="3327193" cy="6311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avec flèche 32"/>
          <p:cNvCxnSpPr/>
          <p:nvPr/>
        </p:nvCxnSpPr>
        <p:spPr>
          <a:xfrm flipH="1">
            <a:off x="5517939" y="3012013"/>
            <a:ext cx="5162" cy="915793"/>
          </a:xfrm>
          <a:prstGeom prst="straightConnector1">
            <a:avLst/>
          </a:prstGeom>
          <a:ln w="63500">
            <a:solidFill>
              <a:srgbClr val="ED9F5F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3635896" y="2984669"/>
            <a:ext cx="432048" cy="943137"/>
          </a:xfrm>
          <a:prstGeom prst="straightConnector1">
            <a:avLst/>
          </a:prstGeom>
          <a:ln w="63500">
            <a:solidFill>
              <a:srgbClr val="008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604448" y="6433591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204" y="908720"/>
            <a:ext cx="76170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Analysis of the theory</a:t>
            </a:r>
          </a:p>
          <a:p>
            <a:endParaRPr lang="en-GB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 Batch </a:t>
            </a:r>
            <a:r>
              <a:rPr lang="fr-FR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(𝝓 </a:t>
            </a:r>
            <a:r>
              <a:rPr lang="fr-FR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0) : </a:t>
            </a:r>
            <a:r>
              <a:rPr lang="fr-FR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a pool of enzyme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 Enzyme flow </a:t>
            </a:r>
            <a:r>
              <a:rPr lang="fr-FR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enzyme production</a:t>
            </a:r>
            <a:endParaRPr lang="en-GB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en-GB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en-GB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C5DD01"/>
              </a:gs>
              <a:gs pos="11000">
                <a:srgbClr val="6F9D20"/>
              </a:gs>
              <a:gs pos="100000">
                <a:srgbClr val="6F9D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63601"/>
            <a:ext cx="1403648" cy="45719"/>
          </a:xfrm>
          <a:prstGeom prst="rect">
            <a:avLst/>
          </a:prstGeom>
          <a:solidFill>
            <a:srgbClr val="C5D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788024" y="2636912"/>
            <a:ext cx="3312368" cy="878639"/>
            <a:chOff x="755576" y="1397163"/>
            <a:chExt cx="3312368" cy="878639"/>
          </a:xfrm>
        </p:grpSpPr>
        <p:sp>
          <p:nvSpPr>
            <p:cNvPr id="9" name="Rectangle 8"/>
            <p:cNvSpPr/>
            <p:nvPr/>
          </p:nvSpPr>
          <p:spPr>
            <a:xfrm>
              <a:off x="755576" y="1556792"/>
              <a:ext cx="792088" cy="6480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E</a:t>
              </a:r>
              <a:r>
                <a:rPr lang="fr-FR" sz="3600" baseline="-25000" dirty="0" smtClean="0">
                  <a:solidFill>
                    <a:schemeClr val="bg1"/>
                  </a:solidFill>
                </a:rPr>
                <a:t>0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necteur droit avec flèche 14"/>
            <p:cNvCxnSpPr>
              <a:stCxn id="9" idx="3"/>
            </p:cNvCxnSpPr>
            <p:nvPr/>
          </p:nvCxnSpPr>
          <p:spPr>
            <a:xfrm flipV="1">
              <a:off x="1547664" y="1869861"/>
              <a:ext cx="2520280" cy="1096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103989" y="1397163"/>
                  <a:ext cx="13628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GB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𝒊𝒏𝒂𝒄𝒕</m:t>
                            </m:r>
                          </m:sub>
                        </m:sSub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989" y="1397163"/>
                  <a:ext cx="136280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153052" y="190647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inactivation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195736" y="4782609"/>
            <a:ext cx="5904656" cy="878639"/>
            <a:chOff x="683568" y="4782609"/>
            <a:chExt cx="5904656" cy="878639"/>
          </a:xfrm>
        </p:grpSpPr>
        <p:sp>
          <p:nvSpPr>
            <p:cNvPr id="19" name="Rectangle 18"/>
            <p:cNvSpPr/>
            <p:nvPr/>
          </p:nvSpPr>
          <p:spPr>
            <a:xfrm>
              <a:off x="3275856" y="4942238"/>
              <a:ext cx="792088" cy="6480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bg1"/>
                  </a:solidFill>
                </a:rPr>
                <a:t>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Connecteur droit avec flèche 19"/>
            <p:cNvCxnSpPr>
              <a:stCxn id="19" idx="3"/>
            </p:cNvCxnSpPr>
            <p:nvPr/>
          </p:nvCxnSpPr>
          <p:spPr>
            <a:xfrm flipV="1">
              <a:off x="4067944" y="5265204"/>
              <a:ext cx="2520280" cy="107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24269" y="4782609"/>
                  <a:ext cx="13628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GB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𝒊𝒏𝒂𝒄𝒕</m:t>
                            </m:r>
                          </m:sub>
                        </m:sSub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269" y="4782609"/>
                  <a:ext cx="136280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4673332" y="529191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inactivation</a:t>
              </a:r>
              <a:endParaRPr lang="en-GB" i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683568" y="5265204"/>
              <a:ext cx="2448272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619672" y="4797152"/>
                  <a:ext cx="4892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oMath>
                    </m:oMathPara>
                  </a14:m>
                  <a:endParaRPr lang="en-GB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4797152"/>
                  <a:ext cx="489236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750" r="-2500" b="-171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827584" y="5291916"/>
              <a:ext cx="2326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Enzyme production</a:t>
              </a:r>
              <a:endParaRPr lang="en-GB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6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720725" indent="-274638"/>
            <a:r>
              <a:rPr lang="fr-FR" sz="2400" dirty="0"/>
              <a:t>Batch </a:t>
            </a:r>
            <a:r>
              <a:rPr lang="fr-FR" sz="2400" dirty="0" err="1" smtClean="0"/>
              <a:t>reactor</a:t>
            </a:r>
            <a:r>
              <a:rPr lang="fr-FR" sz="2400" dirty="0" smtClean="0"/>
              <a:t> – </a:t>
            </a:r>
            <a:r>
              <a:rPr lang="fr-FR" sz="2400" dirty="0" err="1" smtClean="0"/>
              <a:t>V</a:t>
            </a:r>
            <a:r>
              <a:rPr lang="fr-FR" sz="2400" baseline="-25000" dirty="0" err="1" smtClean="0"/>
              <a:t>max</a:t>
            </a:r>
            <a:endParaRPr lang="en-GB" sz="24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9541643" y="6177854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3779912" y="1112754"/>
            <a:ext cx="5538091" cy="5254641"/>
            <a:chOff x="3853011" y="476672"/>
            <a:chExt cx="5325099" cy="5052550"/>
          </a:xfrm>
        </p:grpSpPr>
        <p:pic>
          <p:nvPicPr>
            <p:cNvPr id="11" name="Image 10" descr="HRP_Vmax_3D_Plot3D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11" y="489222"/>
              <a:ext cx="5040000" cy="50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Forme libre 4"/>
            <p:cNvSpPr/>
            <p:nvPr/>
          </p:nvSpPr>
          <p:spPr>
            <a:xfrm>
              <a:off x="6260123" y="1093519"/>
              <a:ext cx="1872761" cy="2084289"/>
            </a:xfrm>
            <a:custGeom>
              <a:avLst/>
              <a:gdLst>
                <a:gd name="connsiteX0" fmla="*/ 0 w 1872761"/>
                <a:gd name="connsiteY0" fmla="*/ 1187474 h 2084289"/>
                <a:gd name="connsiteX1" fmla="*/ 140677 w 1872761"/>
                <a:gd name="connsiteY1" fmla="*/ 1134720 h 2084289"/>
                <a:gd name="connsiteX2" fmla="*/ 325315 w 1872761"/>
                <a:gd name="connsiteY2" fmla="*/ 1029212 h 2084289"/>
                <a:gd name="connsiteX3" fmla="*/ 457200 w 1872761"/>
                <a:gd name="connsiteY3" fmla="*/ 923704 h 2084289"/>
                <a:gd name="connsiteX4" fmla="*/ 633046 w 1872761"/>
                <a:gd name="connsiteY4" fmla="*/ 765443 h 2084289"/>
                <a:gd name="connsiteX5" fmla="*/ 852854 w 1872761"/>
                <a:gd name="connsiteY5" fmla="*/ 572012 h 2084289"/>
                <a:gd name="connsiteX6" fmla="*/ 993531 w 1872761"/>
                <a:gd name="connsiteY6" fmla="*/ 387374 h 2084289"/>
                <a:gd name="connsiteX7" fmla="*/ 1116623 w 1872761"/>
                <a:gd name="connsiteY7" fmla="*/ 237904 h 2084289"/>
                <a:gd name="connsiteX8" fmla="*/ 1230923 w 1872761"/>
                <a:gd name="connsiteY8" fmla="*/ 88435 h 2084289"/>
                <a:gd name="connsiteX9" fmla="*/ 1310054 w 1872761"/>
                <a:gd name="connsiteY9" fmla="*/ 35681 h 2084289"/>
                <a:gd name="connsiteX10" fmla="*/ 1397977 w 1872761"/>
                <a:gd name="connsiteY10" fmla="*/ 512 h 2084289"/>
                <a:gd name="connsiteX11" fmla="*/ 1477107 w 1872761"/>
                <a:gd name="connsiteY11" fmla="*/ 62058 h 2084289"/>
                <a:gd name="connsiteX12" fmla="*/ 1538654 w 1872761"/>
                <a:gd name="connsiteY12" fmla="*/ 167566 h 2084289"/>
                <a:gd name="connsiteX13" fmla="*/ 1573823 w 1872761"/>
                <a:gd name="connsiteY13" fmla="*/ 360997 h 2084289"/>
                <a:gd name="connsiteX14" fmla="*/ 1608992 w 1872761"/>
                <a:gd name="connsiteY14" fmla="*/ 712689 h 2084289"/>
                <a:gd name="connsiteX15" fmla="*/ 1617784 w 1872761"/>
                <a:gd name="connsiteY15" fmla="*/ 976458 h 2084289"/>
                <a:gd name="connsiteX16" fmla="*/ 1617784 w 1872761"/>
                <a:gd name="connsiteY16" fmla="*/ 1380904 h 2084289"/>
                <a:gd name="connsiteX17" fmla="*/ 1626577 w 1872761"/>
                <a:gd name="connsiteY17" fmla="*/ 1671051 h 2084289"/>
                <a:gd name="connsiteX18" fmla="*/ 1635369 w 1872761"/>
                <a:gd name="connsiteY18" fmla="*/ 1873274 h 2084289"/>
                <a:gd name="connsiteX19" fmla="*/ 1679331 w 1872761"/>
                <a:gd name="connsiteY19" fmla="*/ 2005158 h 2084289"/>
                <a:gd name="connsiteX20" fmla="*/ 1723292 w 1872761"/>
                <a:gd name="connsiteY20" fmla="*/ 2057912 h 2084289"/>
                <a:gd name="connsiteX21" fmla="*/ 1767254 w 1872761"/>
                <a:gd name="connsiteY21" fmla="*/ 2066704 h 2084289"/>
                <a:gd name="connsiteX22" fmla="*/ 1872761 w 1872761"/>
                <a:gd name="connsiteY22" fmla="*/ 2084289 h 2084289"/>
                <a:gd name="connsiteX23" fmla="*/ 1872761 w 1872761"/>
                <a:gd name="connsiteY23" fmla="*/ 2084289 h 208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72761" h="2084289">
                  <a:moveTo>
                    <a:pt x="0" y="1187474"/>
                  </a:moveTo>
                  <a:cubicBezTo>
                    <a:pt x="43229" y="1174285"/>
                    <a:pt x="86458" y="1161097"/>
                    <a:pt x="140677" y="1134720"/>
                  </a:cubicBezTo>
                  <a:cubicBezTo>
                    <a:pt x="194896" y="1108343"/>
                    <a:pt x="272561" y="1064381"/>
                    <a:pt x="325315" y="1029212"/>
                  </a:cubicBezTo>
                  <a:cubicBezTo>
                    <a:pt x="378069" y="994043"/>
                    <a:pt x="405912" y="967665"/>
                    <a:pt x="457200" y="923704"/>
                  </a:cubicBezTo>
                  <a:cubicBezTo>
                    <a:pt x="508489" y="879742"/>
                    <a:pt x="633046" y="765443"/>
                    <a:pt x="633046" y="765443"/>
                  </a:cubicBezTo>
                  <a:cubicBezTo>
                    <a:pt x="698988" y="706828"/>
                    <a:pt x="792773" y="635023"/>
                    <a:pt x="852854" y="572012"/>
                  </a:cubicBezTo>
                  <a:cubicBezTo>
                    <a:pt x="912935" y="509001"/>
                    <a:pt x="949570" y="443059"/>
                    <a:pt x="993531" y="387374"/>
                  </a:cubicBezTo>
                  <a:cubicBezTo>
                    <a:pt x="1037492" y="331689"/>
                    <a:pt x="1077058" y="287727"/>
                    <a:pt x="1116623" y="237904"/>
                  </a:cubicBezTo>
                  <a:cubicBezTo>
                    <a:pt x="1156188" y="188081"/>
                    <a:pt x="1198684" y="122139"/>
                    <a:pt x="1230923" y="88435"/>
                  </a:cubicBezTo>
                  <a:cubicBezTo>
                    <a:pt x="1263162" y="54731"/>
                    <a:pt x="1282212" y="50335"/>
                    <a:pt x="1310054" y="35681"/>
                  </a:cubicBezTo>
                  <a:cubicBezTo>
                    <a:pt x="1337896" y="21027"/>
                    <a:pt x="1370135" y="-3884"/>
                    <a:pt x="1397977" y="512"/>
                  </a:cubicBezTo>
                  <a:cubicBezTo>
                    <a:pt x="1425819" y="4908"/>
                    <a:pt x="1453661" y="34216"/>
                    <a:pt x="1477107" y="62058"/>
                  </a:cubicBezTo>
                  <a:cubicBezTo>
                    <a:pt x="1500553" y="89900"/>
                    <a:pt x="1522535" y="117743"/>
                    <a:pt x="1538654" y="167566"/>
                  </a:cubicBezTo>
                  <a:cubicBezTo>
                    <a:pt x="1554773" y="217389"/>
                    <a:pt x="1562100" y="270143"/>
                    <a:pt x="1573823" y="360997"/>
                  </a:cubicBezTo>
                  <a:cubicBezTo>
                    <a:pt x="1585546" y="451851"/>
                    <a:pt x="1601665" y="610112"/>
                    <a:pt x="1608992" y="712689"/>
                  </a:cubicBezTo>
                  <a:cubicBezTo>
                    <a:pt x="1616319" y="815266"/>
                    <a:pt x="1616319" y="865089"/>
                    <a:pt x="1617784" y="976458"/>
                  </a:cubicBezTo>
                  <a:cubicBezTo>
                    <a:pt x="1619249" y="1087827"/>
                    <a:pt x="1616319" y="1265139"/>
                    <a:pt x="1617784" y="1380904"/>
                  </a:cubicBezTo>
                  <a:cubicBezTo>
                    <a:pt x="1619249" y="1496669"/>
                    <a:pt x="1623646" y="1588989"/>
                    <a:pt x="1626577" y="1671051"/>
                  </a:cubicBezTo>
                  <a:cubicBezTo>
                    <a:pt x="1629508" y="1753113"/>
                    <a:pt x="1626577" y="1817590"/>
                    <a:pt x="1635369" y="1873274"/>
                  </a:cubicBezTo>
                  <a:cubicBezTo>
                    <a:pt x="1644161" y="1928958"/>
                    <a:pt x="1664677" y="1974385"/>
                    <a:pt x="1679331" y="2005158"/>
                  </a:cubicBezTo>
                  <a:cubicBezTo>
                    <a:pt x="1693985" y="2035931"/>
                    <a:pt x="1708638" y="2047654"/>
                    <a:pt x="1723292" y="2057912"/>
                  </a:cubicBezTo>
                  <a:cubicBezTo>
                    <a:pt x="1737946" y="2068170"/>
                    <a:pt x="1767254" y="2066704"/>
                    <a:pt x="1767254" y="2066704"/>
                  </a:cubicBezTo>
                  <a:lnTo>
                    <a:pt x="1872761" y="2084289"/>
                  </a:lnTo>
                  <a:lnTo>
                    <a:pt x="1872761" y="2084289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20272" y="476672"/>
              <a:ext cx="1330814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Optimum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52105" y="1268760"/>
              <a:ext cx="1326005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Inact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resp.</a:t>
              </a:r>
              <a:b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dominates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7002" y="1052736"/>
              <a:ext cx="195438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Cat. activity resp.</a:t>
              </a:r>
              <a:b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dominates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5101" y="3059668"/>
              <a:ext cx="911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0</a:t>
              </a:r>
              <a:endParaRPr lang="en-GB" sz="14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914" y="4797152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a given time, V</a:t>
            </a:r>
            <a:r>
              <a:rPr lang="en-GB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  <a:p>
            <a:pPr algn="ctr"/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shows an optimum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620688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reaction velocity (V</a:t>
            </a:r>
            <a:r>
              <a:rPr lang="en-GB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mediated by a pool of enzyme is given by: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395" y="1412776"/>
                <a:ext cx="4811637" cy="7351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GB" sz="2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220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fr-FR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GB" sz="22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22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2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𝑖𝑛𝑎𝑐𝑡</m:t>
                              </m:r>
                            </m:sub>
                          </m:sSub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" y="1412776"/>
                <a:ext cx="4811637" cy="735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1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720725" indent="-274638"/>
            <a:r>
              <a:rPr lang="fr-FR" sz="2400" dirty="0"/>
              <a:t>Batch </a:t>
            </a:r>
            <a:r>
              <a:rPr lang="fr-FR" sz="2400" dirty="0" err="1"/>
              <a:t>reactor</a:t>
            </a:r>
            <a:r>
              <a:rPr lang="fr-FR" sz="2400" dirty="0"/>
              <a:t> – </a:t>
            </a:r>
            <a:r>
              <a:rPr lang="fr-FR" sz="2400" dirty="0" err="1"/>
              <a:t>V</a:t>
            </a:r>
            <a:r>
              <a:rPr lang="fr-FR" sz="2400" baseline="-25000" dirty="0" err="1"/>
              <a:t>max</a:t>
            </a:r>
            <a:endParaRPr lang="en-GB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541643" y="6177854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943841" y="318908"/>
            <a:ext cx="8092655" cy="6045738"/>
            <a:chOff x="1118951" y="-278507"/>
            <a:chExt cx="7774060" cy="5807729"/>
          </a:xfrm>
        </p:grpSpPr>
        <p:pic>
          <p:nvPicPr>
            <p:cNvPr id="11" name="Image 10" descr="HRP_Vmax_3D_Plot3D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11" y="489222"/>
              <a:ext cx="5040000" cy="50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Arc 16"/>
            <p:cNvSpPr/>
            <p:nvPr/>
          </p:nvSpPr>
          <p:spPr>
            <a:xfrm rot="2943272">
              <a:off x="3088313" y="-2247869"/>
              <a:ext cx="3756675" cy="7695400"/>
            </a:xfrm>
            <a:prstGeom prst="arc">
              <a:avLst>
                <a:gd name="adj1" fmla="val 18516921"/>
                <a:gd name="adj2" fmla="val 2328095"/>
              </a:avLst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-630605" y="710600"/>
            <a:ext cx="6066701" cy="10765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  <a:tabLst>
                <a:tab pos="2506663" algn="l"/>
              </a:tabLst>
            </a:pPr>
            <a:r>
              <a:rPr lang="en-US" b="1" dirty="0" smtClean="0"/>
              <a:t>T optimums shift with time</a:t>
            </a:r>
            <a:br>
              <a:rPr lang="en-US" b="1" dirty="0" smtClean="0"/>
            </a:br>
            <a:r>
              <a:rPr lang="en-US" b="1" dirty="0" smtClean="0"/>
              <a:t>towards lower values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7151" y="1949738"/>
            <a:ext cx="382280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600"/>
              </a:lnSpc>
              <a:spcBef>
                <a:spcPts val="1800"/>
              </a:spcBef>
              <a:buClr>
                <a:srgbClr val="6F9D20"/>
              </a:buClr>
              <a:buSzPct val="115000"/>
              <a:tabLst>
                <a:tab pos="2506663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slower enzyme inactivation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 cold 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720725" indent="-274638"/>
            <a:r>
              <a:rPr lang="fr-FR" sz="2400" dirty="0"/>
              <a:t>Batch </a:t>
            </a:r>
            <a:r>
              <a:rPr lang="fr-FR" sz="2400" dirty="0" err="1"/>
              <a:t>reactor</a:t>
            </a:r>
            <a:r>
              <a:rPr lang="fr-FR" sz="2400" dirty="0"/>
              <a:t> – </a:t>
            </a:r>
            <a:r>
              <a:rPr lang="fr-FR" sz="2400" dirty="0" err="1"/>
              <a:t>V</a:t>
            </a:r>
            <a:r>
              <a:rPr lang="fr-FR" sz="2400" baseline="-25000" dirty="0" err="1"/>
              <a:t>max</a:t>
            </a:r>
            <a:endParaRPr lang="en-GB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541643" y="6177854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3779912" y="1107374"/>
            <a:ext cx="5250000" cy="5254641"/>
            <a:chOff x="3853011" y="489222"/>
            <a:chExt cx="5040000" cy="5040000"/>
          </a:xfrm>
        </p:grpSpPr>
        <p:grpSp>
          <p:nvGrpSpPr>
            <p:cNvPr id="33" name="Groupe 32"/>
            <p:cNvGrpSpPr/>
            <p:nvPr/>
          </p:nvGrpSpPr>
          <p:grpSpPr>
            <a:xfrm>
              <a:off x="3853011" y="489222"/>
              <a:ext cx="5040000" cy="5040000"/>
              <a:chOff x="3853011" y="489222"/>
              <a:chExt cx="5040000" cy="5040000"/>
            </a:xfrm>
          </p:grpSpPr>
          <p:pic>
            <p:nvPicPr>
              <p:cNvPr id="11" name="Image 10" descr="HRP_Vmax_3D_Plot3D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011" y="489222"/>
                <a:ext cx="5040000" cy="50400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" name="Connecteur droit 18"/>
              <p:cNvCxnSpPr/>
              <p:nvPr/>
            </p:nvCxnSpPr>
            <p:spPr>
              <a:xfrm>
                <a:off x="5437187" y="3513558"/>
                <a:ext cx="87064" cy="70753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Ellipse 3"/>
              <p:cNvSpPr>
                <a:spLocks noChangeAspect="1"/>
              </p:cNvSpPr>
              <p:nvPr/>
            </p:nvSpPr>
            <p:spPr>
              <a:xfrm>
                <a:off x="5381309" y="3493410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5724123" y="4044791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Ellipse 12"/>
              <p:cNvSpPr>
                <a:spLocks noChangeAspect="1"/>
              </p:cNvSpPr>
              <p:nvPr/>
            </p:nvSpPr>
            <p:spPr>
              <a:xfrm>
                <a:off x="6617786" y="2033186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6861207" y="1822660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Connecteur droit 19"/>
              <p:cNvCxnSpPr/>
              <p:nvPr/>
            </p:nvCxnSpPr>
            <p:spPr>
              <a:xfrm>
                <a:off x="5754704" y="4079158"/>
                <a:ext cx="21842" cy="28182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5524251" y="2876554"/>
                <a:ext cx="559917" cy="1167698"/>
              </a:xfrm>
              <a:prstGeom prst="straightConnector1">
                <a:avLst/>
              </a:prstGeom>
              <a:ln w="136525" cmpd="sng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644008" y="2083495"/>
                <a:ext cx="12987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b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resp.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677764" y="908720"/>
                <a:ext cx="1172116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</a:t>
                </a:r>
                <a:b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resp.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6313013" y="1484784"/>
                <a:ext cx="563243" cy="497852"/>
              </a:xfrm>
              <a:prstGeom prst="straightConnector1">
                <a:avLst/>
              </a:prstGeom>
              <a:ln w="136525" cmpd="sng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cteur droit 22"/>
            <p:cNvCxnSpPr/>
            <p:nvPr/>
          </p:nvCxnSpPr>
          <p:spPr>
            <a:xfrm flipH="1">
              <a:off x="5220072" y="4220071"/>
              <a:ext cx="304180" cy="66163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5482883" y="4317800"/>
              <a:ext cx="295670" cy="69537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760975" y="4795480"/>
              <a:ext cx="1138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+10°C.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251520" y="476672"/>
            <a:ext cx="5976664" cy="1496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Font typeface="Calibri" panose="020F0502020204030204" pitchFamily="34" charset="0"/>
              <a:buNone/>
              <a:tabLst>
                <a:tab pos="2506663" algn="l"/>
              </a:tabLst>
            </a:pPr>
            <a:r>
              <a:rPr lang="en-US" dirty="0" smtClean="0"/>
              <a:t>=&gt; Temperature response of </a:t>
            </a:r>
            <a:r>
              <a:rPr lang="en-US" i="1" dirty="0" smtClean="0"/>
              <a:t>V</a:t>
            </a:r>
            <a:r>
              <a:rPr lang="en-US" i="1" baseline="-25000" dirty="0" smtClean="0"/>
              <a:t>max</a:t>
            </a:r>
            <a:r>
              <a:rPr lang="en-US" i="1" dirty="0" smtClean="0"/>
              <a:t> </a:t>
            </a:r>
            <a:r>
              <a:rPr lang="en-US" dirty="0" smtClean="0"/>
              <a:t>changes with time and can be opposite.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1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720725" indent="-274638"/>
            <a:r>
              <a:rPr lang="fr-FR" sz="2400" dirty="0"/>
              <a:t>Batch </a:t>
            </a:r>
            <a:r>
              <a:rPr lang="fr-FR" sz="2400" dirty="0" err="1"/>
              <a:t>reactor</a:t>
            </a:r>
            <a:r>
              <a:rPr lang="fr-FR" sz="2400" dirty="0"/>
              <a:t> – </a:t>
            </a:r>
            <a:r>
              <a:rPr lang="fr-FR" sz="2400" dirty="0" err="1"/>
              <a:t>V</a:t>
            </a:r>
            <a:r>
              <a:rPr lang="fr-FR" sz="2400" baseline="-25000" dirty="0" err="1"/>
              <a:t>max</a:t>
            </a:r>
            <a:endParaRPr lang="en-GB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541643" y="6177854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3779912" y="1107374"/>
            <a:ext cx="5250000" cy="5254641"/>
            <a:chOff x="3853011" y="489222"/>
            <a:chExt cx="5040000" cy="5040000"/>
          </a:xfrm>
        </p:grpSpPr>
        <p:grpSp>
          <p:nvGrpSpPr>
            <p:cNvPr id="33" name="Groupe 32"/>
            <p:cNvGrpSpPr/>
            <p:nvPr/>
          </p:nvGrpSpPr>
          <p:grpSpPr>
            <a:xfrm>
              <a:off x="3853011" y="489222"/>
              <a:ext cx="5040000" cy="5040000"/>
              <a:chOff x="3853011" y="489222"/>
              <a:chExt cx="5040000" cy="5040000"/>
            </a:xfrm>
          </p:grpSpPr>
          <p:pic>
            <p:nvPicPr>
              <p:cNvPr id="11" name="Image 10" descr="HRP_Vmax_3D_Plot3D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011" y="489222"/>
                <a:ext cx="5040000" cy="50400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" name="Connecteur droit 18"/>
              <p:cNvCxnSpPr/>
              <p:nvPr/>
            </p:nvCxnSpPr>
            <p:spPr>
              <a:xfrm>
                <a:off x="5437187" y="3513558"/>
                <a:ext cx="87064" cy="70753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Ellipse 3"/>
              <p:cNvSpPr>
                <a:spLocks noChangeAspect="1"/>
              </p:cNvSpPr>
              <p:nvPr/>
            </p:nvSpPr>
            <p:spPr>
              <a:xfrm>
                <a:off x="5381309" y="3493410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5724123" y="4044791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Ellipse 12"/>
              <p:cNvSpPr>
                <a:spLocks noChangeAspect="1"/>
              </p:cNvSpPr>
              <p:nvPr/>
            </p:nvSpPr>
            <p:spPr>
              <a:xfrm>
                <a:off x="6617786" y="2033186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6861207" y="1822660"/>
                <a:ext cx="101574" cy="1008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Connecteur droit 19"/>
              <p:cNvCxnSpPr/>
              <p:nvPr/>
            </p:nvCxnSpPr>
            <p:spPr>
              <a:xfrm>
                <a:off x="5754704" y="4079158"/>
                <a:ext cx="21842" cy="28182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5524251" y="2876554"/>
                <a:ext cx="559917" cy="1167698"/>
              </a:xfrm>
              <a:prstGeom prst="straightConnector1">
                <a:avLst/>
              </a:prstGeom>
              <a:ln w="136525" cmpd="sng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644008" y="2083495"/>
                <a:ext cx="12987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b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resp.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677764" y="908720"/>
                <a:ext cx="1172116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</a:t>
                </a:r>
                <a:b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resp.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6313013" y="1484784"/>
                <a:ext cx="563243" cy="497852"/>
              </a:xfrm>
              <a:prstGeom prst="straightConnector1">
                <a:avLst/>
              </a:prstGeom>
              <a:ln w="136525" cmpd="sng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cteur droit 22"/>
            <p:cNvCxnSpPr/>
            <p:nvPr/>
          </p:nvCxnSpPr>
          <p:spPr>
            <a:xfrm flipH="1">
              <a:off x="5220072" y="4220071"/>
              <a:ext cx="304180" cy="66163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5482883" y="4317800"/>
              <a:ext cx="295670" cy="69537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760975" y="4795480"/>
              <a:ext cx="1138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+10°C.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0" y="988854"/>
            <a:ext cx="4603867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optimum </a:t>
            </a:r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a relevant trait</a:t>
            </a:r>
          </a:p>
          <a:p>
            <a:pPr algn="ctr"/>
            <a:endParaRPr 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0" indent="-176213"/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720725" indent="-274638"/>
            <a:r>
              <a:rPr lang="fr-FR" sz="2400" dirty="0"/>
              <a:t>Batch </a:t>
            </a:r>
            <a:r>
              <a:rPr lang="fr-FR" sz="2400" dirty="0" err="1"/>
              <a:t>reactor</a:t>
            </a:r>
            <a:r>
              <a:rPr lang="fr-FR" sz="2400" dirty="0"/>
              <a:t> </a:t>
            </a:r>
            <a:r>
              <a:rPr lang="fr-FR" sz="2400" dirty="0" smtClean="0"/>
              <a:t>– </a:t>
            </a:r>
            <a:r>
              <a:rPr lang="fr-FR" sz="2400" dirty="0" err="1" smtClean="0"/>
              <a:t>Reaction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r>
              <a:rPr lang="fr-FR" sz="2400" dirty="0" smtClean="0"/>
              <a:t> </a:t>
            </a:r>
            <a:endParaRPr lang="en-GB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8077548" y="6177854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-180528" y="1990454"/>
            <a:ext cx="619127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1800"/>
              </a:spcBef>
              <a:buSzPct val="130000"/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Reaction Yield</a:t>
            </a:r>
            <a:endParaRPr lang="en-GB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99792" y="1936046"/>
                <a:ext cx="2805961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𝑅𝑌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36046"/>
                <a:ext cx="2805961" cy="7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space réservé du contenu 2"/>
          <p:cNvSpPr txBox="1">
            <a:spLocks/>
          </p:cNvSpPr>
          <p:nvPr/>
        </p:nvSpPr>
        <p:spPr>
          <a:xfrm>
            <a:off x="-180528" y="2641734"/>
            <a:ext cx="91450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  <a:buSzPct val="130000"/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en-GB" sz="1900" b="1" dirty="0" smtClean="0">
                <a:solidFill>
                  <a:prstClr val="black"/>
                </a:solidFill>
              </a:rPr>
              <a:t>Total amount of substrates degraded by the enzyme pool </a:t>
            </a:r>
            <a:r>
              <a:rPr lang="en-GB" sz="1900" dirty="0" smtClean="0">
                <a:solidFill>
                  <a:prstClr val="black"/>
                </a:solidFill>
              </a:rPr>
              <a:t>until its complete inactivation </a:t>
            </a:r>
            <a:r>
              <a:rPr lang="en-GB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(Integration of RY with </a:t>
            </a:r>
            <a:r>
              <a:rPr lang="en-GB" sz="1800" b="1" i="1" dirty="0" smtClean="0">
                <a:solidFill>
                  <a:prstClr val="black"/>
                </a:solidFill>
              </a:rPr>
              <a:t>t </a:t>
            </a:r>
            <a:r>
              <a:rPr lang="en-GB" sz="1800" b="1" i="1" dirty="0">
                <a:solidFill>
                  <a:prstClr val="black"/>
                </a:solidFill>
              </a:rPr>
              <a:t>→ +</a:t>
            </a:r>
            <a:r>
              <a:rPr lang="en-GB" sz="1800" b="1" i="1" dirty="0" smtClean="0">
                <a:solidFill>
                  <a:prstClr val="black"/>
                </a:solidFill>
              </a:rPr>
              <a:t>∞)</a:t>
            </a: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908720"/>
            <a:ext cx="8424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capture the long-term temperature response of enzymatic activities we need to consider the cumulative enzyme activity: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7544" y="3942521"/>
                <a:ext cx="4615430" cy="859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𝒊𝒏𝒂𝒄𝒕</m:t>
                                  </m:r>
                                </m:sub>
                              </m:sSub>
                              <m:r>
                                <a:rPr lang="en-GB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𝒄𝒂𝒕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42521"/>
                <a:ext cx="4615430" cy="8592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/>
          <p:cNvGrpSpPr/>
          <p:nvPr/>
        </p:nvGrpSpPr>
        <p:grpSpPr>
          <a:xfrm>
            <a:off x="1981384" y="3721675"/>
            <a:ext cx="6996596" cy="1579533"/>
            <a:chOff x="2125400" y="2132856"/>
            <a:chExt cx="6996596" cy="1579533"/>
          </a:xfrm>
        </p:grpSpPr>
        <p:grpSp>
          <p:nvGrpSpPr>
            <p:cNvPr id="12" name="Groupe 11"/>
            <p:cNvGrpSpPr/>
            <p:nvPr/>
          </p:nvGrpSpPr>
          <p:grpSpPr>
            <a:xfrm>
              <a:off x="5444888" y="2132856"/>
              <a:ext cx="3677108" cy="1579533"/>
              <a:chOff x="5444888" y="2132856"/>
              <a:chExt cx="3677108" cy="1579533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5505752" y="2215662"/>
                <a:ext cx="3530743" cy="1496727"/>
              </a:xfrm>
              <a:prstGeom prst="ellipse">
                <a:avLst/>
              </a:prstGeom>
              <a:solidFill>
                <a:srgbClr val="F0F5FA"/>
              </a:solidFill>
              <a:ln>
                <a:solidFill>
                  <a:srgbClr val="F0F5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44888" y="2132856"/>
                <a:ext cx="3677108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r-FR" sz="2800" b="1" i="1" dirty="0" err="1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2800" b="1" i="1" baseline="-25000" dirty="0" err="1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  <a:endParaRPr lang="en-GB" sz="2800" b="1" i="1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GB" sz="2000" b="1" dirty="0" smtClean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catalytic </a:t>
                </a:r>
                <a:r>
                  <a:rPr lang="en-GB" sz="2000" b="1" dirty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of enzyme</a:t>
                </a:r>
              </a:p>
              <a:p>
                <a:pPr algn="ctr"/>
                <a:r>
                  <a:rPr lang="fr-FR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RY</a:t>
                </a:r>
                <a:r>
                  <a:rPr lang="en-GB" sz="2800" i="1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</a:t>
                </a:r>
                <a:r>
                  <a:rPr lang="fr-FR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fr-FR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unit of E</a:t>
                </a:r>
                <a:r>
                  <a:rPr lang="fr-FR" i="1" baseline="-25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2125400" y="2276872"/>
              <a:ext cx="4520592" cy="1008112"/>
              <a:chOff x="2125400" y="2276872"/>
              <a:chExt cx="4520592" cy="1008112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2125400" y="2276872"/>
                <a:ext cx="3024336" cy="1008112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Arc 14"/>
              <p:cNvSpPr/>
              <p:nvPr/>
            </p:nvSpPr>
            <p:spPr>
              <a:xfrm rot="295762">
                <a:off x="5096984" y="2276872"/>
                <a:ext cx="1549008" cy="456648"/>
              </a:xfrm>
              <a:prstGeom prst="arc">
                <a:avLst>
                  <a:gd name="adj1" fmla="val 11159174"/>
                  <a:gd name="adj2" fmla="val 19476096"/>
                </a:avLst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33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720725" indent="-274638"/>
            <a:r>
              <a:rPr lang="fr-FR" sz="2400" dirty="0"/>
              <a:t>Batch </a:t>
            </a:r>
            <a:r>
              <a:rPr lang="fr-FR" sz="2400" dirty="0" err="1"/>
              <a:t>reactor</a:t>
            </a:r>
            <a:r>
              <a:rPr lang="fr-FR" sz="2400" dirty="0"/>
              <a:t> – </a:t>
            </a:r>
            <a:r>
              <a:rPr lang="fr-FR" sz="2400" dirty="0" err="1"/>
              <a:t>Reaction</a:t>
            </a:r>
            <a:r>
              <a:rPr lang="fr-FR" sz="2400" dirty="0"/>
              <a:t> </a:t>
            </a:r>
            <a:r>
              <a:rPr lang="fr-FR" sz="2400" dirty="0" err="1"/>
              <a:t>yield</a:t>
            </a:r>
            <a:r>
              <a:rPr lang="fr-FR" sz="2400" dirty="0"/>
              <a:t> </a:t>
            </a:r>
            <a:endParaRPr lang="en-GB" sz="24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668344" y="6433591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1560" y="1201574"/>
                <a:ext cx="4615430" cy="859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𝒊𝒏𝒂𝒄𝒕</m:t>
                                  </m:r>
                                </m:sub>
                              </m:sSub>
                              <m:r>
                                <a:rPr lang="en-GB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𝒄𝒂𝒕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01574"/>
                <a:ext cx="4615430" cy="8592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 40"/>
          <p:cNvGrpSpPr/>
          <p:nvPr/>
        </p:nvGrpSpPr>
        <p:grpSpPr>
          <a:xfrm>
            <a:off x="1595517" y="3212975"/>
            <a:ext cx="2660065" cy="2448273"/>
            <a:chOff x="519848" y="3789040"/>
            <a:chExt cx="2660065" cy="2448273"/>
          </a:xfrm>
        </p:grpSpPr>
        <p:grpSp>
          <p:nvGrpSpPr>
            <p:cNvPr id="40" name="Groupe 39"/>
            <p:cNvGrpSpPr/>
            <p:nvPr/>
          </p:nvGrpSpPr>
          <p:grpSpPr>
            <a:xfrm>
              <a:off x="519848" y="4118008"/>
              <a:ext cx="2317677" cy="2119305"/>
              <a:chOff x="519848" y="4118008"/>
              <a:chExt cx="2317677" cy="2119305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220" y="4118008"/>
                <a:ext cx="2119305" cy="2119305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 rot="16200000">
                <a:off x="-3907" y="4816401"/>
                <a:ext cx="157073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en-GB" sz="2800" baseline="-25000" dirty="0" err="1" smtClean="0">
                    <a:solidFill>
                      <a:prstClr val="black"/>
                    </a:solidFill>
                  </a:rPr>
                  <a:t>power</a:t>
                </a:r>
                <a:endParaRPr lang="en-GB" sz="28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284298" y="3789040"/>
              <a:ext cx="1522154" cy="3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r>
                <a:rPr lang="en-GB" sz="2000" b="1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inact</a:t>
              </a:r>
              <a:r>
                <a:rPr lang="en-GB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&gt;  </a:t>
              </a:r>
              <a:r>
                <a:rPr lang="en-GB" sz="2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r>
                <a:rPr lang="en-GB" sz="2000" b="1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0308" y="4509120"/>
              <a:ext cx="16696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</a:t>
              </a:r>
              <a:b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 </a:t>
              </a:r>
              <a:endParaRPr lang="en-GB" sz="2000" b="1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692401" y="3212976"/>
            <a:ext cx="2327871" cy="2445224"/>
            <a:chOff x="3616732" y="3789041"/>
            <a:chExt cx="2327871" cy="2445224"/>
          </a:xfrm>
        </p:grpSpPr>
        <p:grpSp>
          <p:nvGrpSpPr>
            <p:cNvPr id="42" name="Groupe 41"/>
            <p:cNvGrpSpPr/>
            <p:nvPr/>
          </p:nvGrpSpPr>
          <p:grpSpPr>
            <a:xfrm>
              <a:off x="3616732" y="4118026"/>
              <a:ext cx="2327490" cy="2116239"/>
              <a:chOff x="3616732" y="4118026"/>
              <a:chExt cx="2327490" cy="211623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7985" y="4118026"/>
                <a:ext cx="2116237" cy="2116239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 rot="16200000">
                <a:off x="3092977" y="4816851"/>
                <a:ext cx="157073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en-GB" sz="2800" baseline="-25000" dirty="0" err="1" smtClean="0">
                    <a:solidFill>
                      <a:prstClr val="black"/>
                    </a:solidFill>
                  </a:rPr>
                  <a:t>power</a:t>
                </a:r>
                <a:endParaRPr lang="en-GB" sz="28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4332043" y="3789041"/>
              <a:ext cx="1519951" cy="307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r>
                <a:rPr lang="en-GB" sz="2000" b="1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inact</a:t>
              </a:r>
              <a:r>
                <a:rPr lang="en-GB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&lt;  </a:t>
              </a:r>
              <a:r>
                <a:rPr lang="en-GB" sz="2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r>
                <a:rPr lang="en-GB" sz="2000" b="1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48067" y="4509120"/>
              <a:ext cx="13965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</a:t>
              </a:r>
              <a:b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 </a:t>
              </a:r>
              <a:endParaRPr lang="en-GB" sz="20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70645" y="2780927"/>
            <a:ext cx="4652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6F9D2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response of </a:t>
            </a:r>
            <a:r>
              <a:rPr lang="en-GB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en-GB" sz="22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125400" y="980728"/>
            <a:ext cx="6996596" cy="1579533"/>
            <a:chOff x="2125400" y="2132856"/>
            <a:chExt cx="6996596" cy="1579533"/>
          </a:xfrm>
        </p:grpSpPr>
        <p:grpSp>
          <p:nvGrpSpPr>
            <p:cNvPr id="36" name="Groupe 35"/>
            <p:cNvGrpSpPr/>
            <p:nvPr/>
          </p:nvGrpSpPr>
          <p:grpSpPr>
            <a:xfrm>
              <a:off x="5444888" y="2132856"/>
              <a:ext cx="3677108" cy="1579533"/>
              <a:chOff x="5444888" y="2132856"/>
              <a:chExt cx="3677108" cy="1579533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5505752" y="2215662"/>
                <a:ext cx="3530743" cy="1496727"/>
              </a:xfrm>
              <a:prstGeom prst="ellipse">
                <a:avLst/>
              </a:prstGeom>
              <a:solidFill>
                <a:srgbClr val="F0F5FA"/>
              </a:solidFill>
              <a:ln>
                <a:solidFill>
                  <a:srgbClr val="F0F5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44888" y="2132856"/>
                <a:ext cx="3677108" cy="131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r-FR" sz="2800" b="1" i="1" dirty="0" err="1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2800" b="1" i="1" baseline="-25000" dirty="0" err="1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  <a:endParaRPr lang="en-GB" sz="2800" b="1" i="1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GB" sz="2000" b="1" dirty="0" smtClean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catalytic </a:t>
                </a:r>
                <a:r>
                  <a:rPr lang="en-GB" sz="2000" b="1" dirty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of enzyme</a:t>
                </a:r>
              </a:p>
              <a:p>
                <a:pPr algn="ctr"/>
                <a:r>
                  <a:rPr lang="fr-FR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RY</a:t>
                </a:r>
                <a:r>
                  <a:rPr lang="en-GB" sz="2800" i="1" baseline="-25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</a:t>
                </a:r>
                <a:r>
                  <a:rPr lang="fr-FR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unit of E</a:t>
                </a:r>
                <a:r>
                  <a:rPr lang="fr-FR" i="1" baseline="-25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2125400" y="2276872"/>
              <a:ext cx="4520592" cy="1008112"/>
              <a:chOff x="2125400" y="2276872"/>
              <a:chExt cx="4520592" cy="1008112"/>
            </a:xfrm>
          </p:grpSpPr>
          <p:sp>
            <p:nvSpPr>
              <p:cNvPr id="6" name="Rectangle à coins arrondis 5"/>
              <p:cNvSpPr/>
              <p:nvPr/>
            </p:nvSpPr>
            <p:spPr>
              <a:xfrm>
                <a:off x="2125400" y="2276872"/>
                <a:ext cx="3024336" cy="1008112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Arc 31"/>
              <p:cNvSpPr/>
              <p:nvPr/>
            </p:nvSpPr>
            <p:spPr>
              <a:xfrm rot="295762">
                <a:off x="5096984" y="2276872"/>
                <a:ext cx="1549008" cy="456648"/>
              </a:xfrm>
              <a:prstGeom prst="arc">
                <a:avLst>
                  <a:gd name="adj1" fmla="val 11159174"/>
                  <a:gd name="adj2" fmla="val 19476096"/>
                </a:avLst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304" y="476672"/>
            <a:ext cx="4207891" cy="36654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/>
          <a:lstStyle/>
          <a:p>
            <a:pPr marL="176213"/>
            <a:r>
              <a:rPr lang="en-GB" sz="2400" dirty="0"/>
              <a:t>Meta-analysis of </a:t>
            </a:r>
            <a:r>
              <a:rPr lang="en-GB" sz="2400" dirty="0" smtClean="0"/>
              <a:t>EAs for catalysis </a:t>
            </a:r>
            <a:r>
              <a:rPr lang="en-GB" sz="2400" dirty="0"/>
              <a:t>and thermal </a:t>
            </a:r>
            <a:r>
              <a:rPr lang="en-GB" sz="2400" dirty="0" smtClean="0"/>
              <a:t>inactivation</a:t>
            </a:r>
            <a:endParaRPr lang="en-GB" sz="24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788024" y="4077072"/>
            <a:ext cx="4125144" cy="1584176"/>
          </a:xfrm>
        </p:spPr>
        <p:txBody>
          <a:bodyPr>
            <a:normAutofit fontScale="92500"/>
          </a:bodyPr>
          <a:lstStyle/>
          <a:p>
            <a:pPr marL="0" lvl="1" indent="0" algn="ctr">
              <a:buClr>
                <a:srgbClr val="6F9D20"/>
              </a:buClr>
              <a:buSzPct val="115000"/>
              <a:buNone/>
            </a:pPr>
            <a:r>
              <a:rPr lang="fr-FR" sz="2400" b="1" dirty="0" smtClean="0"/>
              <a:t>Universal pattern of enzyme</a:t>
            </a:r>
          </a:p>
          <a:p>
            <a:pPr marL="0" lvl="1" indent="0" algn="ctr">
              <a:buClr>
                <a:srgbClr val="6F9D20"/>
              </a:buClr>
              <a:buSzPct val="115000"/>
              <a:buNone/>
            </a:pPr>
            <a:r>
              <a:rPr lang="fr-FR" sz="2400" b="1" dirty="0" err="1" smtClean="0"/>
              <a:t>thermodynamic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properties</a:t>
            </a:r>
            <a:endParaRPr lang="fr-FR" sz="2400" b="1" dirty="0" smtClean="0"/>
          </a:p>
          <a:p>
            <a:pPr marL="0" lvl="1" indent="0" algn="ctr">
              <a:buClr>
                <a:srgbClr val="6F9D20"/>
              </a:buClr>
              <a:buSzPct val="115000"/>
              <a:buNone/>
            </a:pPr>
            <a:endParaRPr lang="fr-FR" sz="1300" b="1" dirty="0" smtClean="0"/>
          </a:p>
          <a:p>
            <a:pPr marL="0" lvl="1" indent="0" algn="ctr">
              <a:buClr>
                <a:srgbClr val="6F9D20"/>
              </a:buClr>
              <a:buSzPct val="115000"/>
              <a:buNone/>
            </a:pPr>
            <a:r>
              <a:rPr lang="fr-FR" sz="2400" dirty="0" err="1" smtClean="0"/>
              <a:t>EA</a:t>
            </a:r>
            <a:r>
              <a:rPr lang="fr-FR" sz="2400" baseline="-25000" dirty="0" err="1" smtClean="0"/>
              <a:t>inact</a:t>
            </a:r>
            <a:r>
              <a:rPr lang="fr-FR" sz="2400" dirty="0" smtClean="0"/>
              <a:t> </a:t>
            </a:r>
            <a:r>
              <a:rPr lang="fr-FR" sz="2400" dirty="0"/>
              <a:t>&gt; </a:t>
            </a:r>
            <a:r>
              <a:rPr lang="fr-FR" sz="2400" dirty="0" err="1" smtClean="0"/>
              <a:t>EA</a:t>
            </a:r>
            <a:r>
              <a:rPr lang="fr-FR" sz="2400" baseline="-25000" dirty="0" err="1" smtClean="0"/>
              <a:t>cat</a:t>
            </a:r>
            <a:endParaRPr lang="fr-FR" sz="2400" baseline="-250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09293"/>
              </p:ext>
            </p:extLst>
          </p:nvPr>
        </p:nvGraphicFramePr>
        <p:xfrm>
          <a:off x="467544" y="620688"/>
          <a:ext cx="3616796" cy="4740218"/>
        </p:xfrm>
        <a:graphic>
          <a:graphicData uri="http://schemas.openxmlformats.org/drawingml/2006/table">
            <a:tbl>
              <a:tblPr/>
              <a:tblGrid>
                <a:gridCol w="1275012"/>
                <a:gridCol w="585189"/>
                <a:gridCol w="584716"/>
                <a:gridCol w="1171879"/>
              </a:tblGrid>
              <a:tr h="508875"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Enzyme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Catalysis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GB" sz="1000" b="1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(kJ.mol-1)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Inact.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GB" sz="1000" b="1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inact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(kJ.mol-1)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spcAft>
                          <a:spcPts val="375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Dihydrofolate reductase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Alkaline phosphatase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Acid Phosphatase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β-Glucosidase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3-isopropylmalate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Ammonia-Lyases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ATPase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α-Glucosidase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3-isopropylmalate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Dihydrofolate reductase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Glutamate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Alkaline phosphatase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Fumarase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γ-Glutamyl transferase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Glutamate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and Danson, 2013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α-Glucosidase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Dihydrofolate reductase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α-Glucosidase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3-isopropylmalate dehydrogenase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β-Glucosidase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Citrate synthetase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and Danson, 2013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Alkaline phosphatase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et al., 2008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Catalase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Sizer, 1944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 et al., 2012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 and Li, 2006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Xylanase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Cobos and Estrada, 2003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5-lipoxygenase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Lagutina et al., 1990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45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Lipase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45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45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225"/>
                        </a:spcBef>
                        <a:spcAft>
                          <a:spcPts val="450"/>
                        </a:spcAft>
                      </a:pPr>
                      <a:r>
                        <a:rPr lang="en-GB" sz="7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Bhatti and Amin, 2013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33" marR="33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742093" y="170080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1:1 line</a:t>
            </a:r>
            <a:endParaRPr lang="en-GB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6519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Enzyme </a:t>
            </a:r>
            <a:r>
              <a:rPr lang="fr-FR" sz="2400" dirty="0"/>
              <a:t>inactivation </a:t>
            </a:r>
            <a:r>
              <a:rPr lang="fr-FR" sz="2400" dirty="0" err="1"/>
              <a:t>is</a:t>
            </a:r>
            <a:r>
              <a:rPr lang="fr-FR" sz="2400" dirty="0"/>
              <a:t> more </a:t>
            </a:r>
            <a:r>
              <a:rPr lang="fr-FR" sz="2400" dirty="0" smtClean="0"/>
              <a:t>sensitive to </a:t>
            </a:r>
            <a:r>
              <a:rPr lang="fr-FR" sz="2400" dirty="0"/>
              <a:t>T </a:t>
            </a:r>
            <a:r>
              <a:rPr lang="fr-FR" sz="2400" dirty="0" err="1"/>
              <a:t>than</a:t>
            </a:r>
            <a:r>
              <a:rPr lang="fr-FR" sz="2400" dirty="0"/>
              <a:t> enzyme </a:t>
            </a:r>
            <a:r>
              <a:rPr lang="fr-FR" sz="2400" dirty="0" err="1"/>
              <a:t>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77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r>
              <a:rPr lang="fr-FR" dirty="0" smtClean="0"/>
              <a:t>?</a:t>
            </a:r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51520" y="2771636"/>
            <a:ext cx="8352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51520" y="3995772"/>
            <a:ext cx="8352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948264" y="2915652"/>
            <a:ext cx="18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</a:t>
            </a:r>
            <a:r>
              <a:rPr lang="fr-FR" dirty="0" err="1" smtClean="0"/>
              <a:t>availability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167330" y="4139788"/>
            <a:ext cx="13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</a:t>
            </a:r>
            <a:r>
              <a:rPr lang="fr-FR" dirty="0" err="1" smtClean="0"/>
              <a:t>emperature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1693806"/>
            <a:ext cx="337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concept a bit </a:t>
            </a:r>
            <a:r>
              <a:rPr lang="fr-FR" dirty="0" err="1" smtClean="0"/>
              <a:t>anthropocentric</a:t>
            </a:r>
            <a:r>
              <a:rPr lang="fr-FR" dirty="0" smtClean="0"/>
              <a:t> .  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758" y="3140968"/>
            <a:ext cx="15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1"/>
                </a:solidFill>
              </a:rPr>
              <a:t>« </a:t>
            </a:r>
            <a:r>
              <a:rPr lang="fr-FR" b="1" i="1" dirty="0" err="1" smtClean="0">
                <a:solidFill>
                  <a:schemeClr val="accent1"/>
                </a:solidFill>
              </a:rPr>
              <a:t>Human</a:t>
            </a:r>
            <a:r>
              <a:rPr lang="fr-FR" b="1" i="1" dirty="0" smtClean="0">
                <a:solidFill>
                  <a:schemeClr val="accent1"/>
                </a:solidFill>
              </a:rPr>
              <a:t> life »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-1908720" y="35103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539552" y="2636912"/>
            <a:ext cx="504056" cy="2787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39552" y="3870340"/>
            <a:ext cx="504056" cy="2787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7609594" y="3856402"/>
            <a:ext cx="504056" cy="2787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609594" y="2649942"/>
            <a:ext cx="504056" cy="2787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0" y="2123564"/>
            <a:ext cx="231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Extreme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environments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48598" y="2195572"/>
            <a:ext cx="231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Extreme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environments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941168"/>
            <a:ext cx="89644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6F9D20"/>
              </a:buClr>
              <a:buSzPct val="115000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xtreme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environments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not exceptions but their understanding requires a fine knowledge of the response of biological processes to environmental factors (T°C…)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520" y="149731"/>
            <a:ext cx="9144000" cy="830997"/>
          </a:xfrm>
        </p:spPr>
        <p:txBody>
          <a:bodyPr/>
          <a:lstStyle/>
          <a:p>
            <a:pPr marL="176213"/>
            <a:r>
              <a:rPr lang="en-GB" sz="2400" dirty="0" smtClean="0"/>
              <a:t>The cumulated amount of degraded substrate </a:t>
            </a:r>
            <a:r>
              <a:rPr lang="en-GB" sz="2400" dirty="0"/>
              <a:t>decreases with </a:t>
            </a:r>
            <a:r>
              <a:rPr lang="en-GB" sz="2400" dirty="0" smtClean="0"/>
              <a:t>temperature</a:t>
            </a:r>
            <a:endParaRPr lang="en-GB" sz="2400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211" y="2842362"/>
            <a:ext cx="821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i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i="1" baseline="-25000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en-GB" sz="2400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588224" y="2070309"/>
            <a:ext cx="0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1326710" y="1326851"/>
            <a:ext cx="5378501" cy="4024215"/>
            <a:chOff x="-1642786" y="628921"/>
            <a:chExt cx="5378501" cy="5378501"/>
          </a:xfrm>
        </p:grpSpPr>
        <p:pic>
          <p:nvPicPr>
            <p:cNvPr id="10" name="Image 9" descr="OUT_HRP_BATCH_ReacYield_Reponses-Time-Temperature_2D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2786" y="628921"/>
              <a:ext cx="5378501" cy="5378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331640" y="3068960"/>
              <a:ext cx="216024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39752" y="1484784"/>
            <a:ext cx="1961384" cy="155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5816" y="3042417"/>
            <a:ext cx="1100144" cy="11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3768" y="3042417"/>
            <a:ext cx="288032" cy="972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467544" y="5589240"/>
            <a:ext cx="848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Over the long-</a:t>
            </a:r>
            <a:r>
              <a:rPr lang="fr-FR" sz="2400" dirty="0" err="1" smtClean="0"/>
              <a:t>term</a:t>
            </a:r>
            <a:r>
              <a:rPr lang="fr-FR" sz="2400" dirty="0" smtClean="0"/>
              <a:t>, T has </a:t>
            </a:r>
            <a:r>
              <a:rPr lang="fr-FR" sz="2400" dirty="0" err="1" smtClean="0"/>
              <a:t>negative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on </a:t>
            </a:r>
            <a:r>
              <a:rPr lang="fr-FR" sz="2400" dirty="0" err="1" smtClean="0"/>
              <a:t>enzymatic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5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160"/>
            <a:ext cx="9144000" cy="492443"/>
          </a:xfrm>
        </p:spPr>
        <p:txBody>
          <a:bodyPr/>
          <a:lstStyle/>
          <a:p>
            <a:r>
              <a:rPr lang="fr-FR" dirty="0"/>
              <a:t>Enzyme flow </a:t>
            </a:r>
            <a:r>
              <a:rPr lang="fr-FR" dirty="0" err="1" smtClean="0"/>
              <a:t>reactor</a:t>
            </a:r>
            <a:r>
              <a:rPr lang="fr-FR" dirty="0" smtClean="0"/>
              <a:t>    -    </a:t>
            </a:r>
            <a:r>
              <a:rPr lang="fr-FR" dirty="0" err="1" smtClean="0"/>
              <a:t>Steady</a:t>
            </a:r>
            <a:r>
              <a:rPr lang="fr-FR" dirty="0" smtClean="0"/>
              <a:t>-state </a:t>
            </a:r>
            <a:r>
              <a:rPr lang="fr-FR" dirty="0" err="1" smtClean="0"/>
              <a:t>analysis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3" y="548680"/>
            <a:ext cx="84958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pool of enzymes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replenished by an enzyme production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212365"/>
            <a:ext cx="792088" cy="648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necteur droit avec flèche 25"/>
          <p:cNvCxnSpPr>
            <a:stCxn id="25" idx="3"/>
          </p:cNvCxnSpPr>
          <p:nvPr/>
        </p:nvCxnSpPr>
        <p:spPr>
          <a:xfrm flipV="1">
            <a:off x="4355976" y="1535331"/>
            <a:ext cx="2520280" cy="107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12301" y="1052736"/>
                <a:ext cx="1362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GB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𝒊𝒏𝒂𝒄𝒕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01" y="1052736"/>
                <a:ext cx="136280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61364" y="156204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inactivation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971600" y="1535331"/>
            <a:ext cx="244827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7704" y="1067279"/>
                <a:ext cx="938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𝑻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067279"/>
                <a:ext cx="93807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948" r="-12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115616" y="156204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production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160"/>
            <a:ext cx="9144000" cy="492443"/>
          </a:xfrm>
        </p:spPr>
        <p:txBody>
          <a:bodyPr/>
          <a:lstStyle/>
          <a:p>
            <a:r>
              <a:rPr lang="fr-FR" dirty="0"/>
              <a:t>Enzyme flow </a:t>
            </a:r>
            <a:r>
              <a:rPr lang="fr-FR" dirty="0" err="1" smtClean="0"/>
              <a:t>reactor</a:t>
            </a:r>
            <a:r>
              <a:rPr lang="fr-FR" dirty="0" smtClean="0"/>
              <a:t>    -    </a:t>
            </a:r>
            <a:r>
              <a:rPr lang="fr-FR" dirty="0" err="1" smtClean="0"/>
              <a:t>Steady</a:t>
            </a:r>
            <a:r>
              <a:rPr lang="fr-FR" dirty="0" smtClean="0"/>
              <a:t>-state </a:t>
            </a:r>
            <a:r>
              <a:rPr lang="fr-FR" dirty="0" err="1" smtClean="0"/>
              <a:t>analysis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2060848"/>
            <a:ext cx="9577064" cy="7920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When enzyme production compensates for enzyme inactivation,</a:t>
            </a:r>
            <a:br>
              <a:rPr lang="en-GB" sz="2000" dirty="0" smtClean="0"/>
            </a:br>
            <a:r>
              <a:rPr lang="en-GB" sz="2000" b="1" dirty="0" smtClean="0"/>
              <a:t>the pool of active enzymes is at steady-state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48264" y="2492896"/>
                <a:ext cx="1560235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492896"/>
                <a:ext cx="1560235" cy="793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1520" y="3729444"/>
            <a:ext cx="2664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velocity</a:t>
            </a:r>
            <a:b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steady-state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59832" y="3633655"/>
                <a:ext cx="5220212" cy="958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sz="2400" b="0" i="1" smtClean="0">
                          <a:latin typeface="Cambria Math"/>
                        </a:rPr>
                        <m:t>(</m:t>
                      </m:r>
                      <m:r>
                        <a:rPr lang="fr-FR" sz="2400" b="0" i="1" smtClean="0">
                          <a:latin typeface="Cambria Math"/>
                        </a:rPr>
                        <m:t>𝑇</m:t>
                      </m:r>
                      <m:r>
                        <a:rPr lang="fr-FR" sz="2400" b="0" i="1" smtClean="0">
                          <a:latin typeface="Cambria Math"/>
                        </a:rPr>
                        <m:t>)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𝒊𝒏𝒂𝒄𝒕</m:t>
                                  </m:r>
                                </m:sub>
                              </m:sSub>
                              <m:r>
                                <a:rPr lang="en-GB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𝒄𝒂𝒕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633655"/>
                <a:ext cx="5220212" cy="958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3" y="548680"/>
            <a:ext cx="84958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pool of enzymes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replenished by an enzyme production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212365"/>
            <a:ext cx="792088" cy="648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necteur droit avec flèche 25"/>
          <p:cNvCxnSpPr>
            <a:stCxn id="25" idx="3"/>
          </p:cNvCxnSpPr>
          <p:nvPr/>
        </p:nvCxnSpPr>
        <p:spPr>
          <a:xfrm flipV="1">
            <a:off x="4355976" y="1535331"/>
            <a:ext cx="2520280" cy="107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12301" y="1052736"/>
                <a:ext cx="1362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GB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𝒊𝒏𝒂𝒄𝒕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01" y="1052736"/>
                <a:ext cx="136280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61364" y="156204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inactivation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971600" y="1535331"/>
            <a:ext cx="244827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7704" y="1067279"/>
                <a:ext cx="938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𝑻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067279"/>
                <a:ext cx="93807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48" r="-12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115616" y="156204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production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160"/>
            <a:ext cx="9144000" cy="492443"/>
          </a:xfrm>
        </p:spPr>
        <p:txBody>
          <a:bodyPr/>
          <a:lstStyle/>
          <a:p>
            <a:r>
              <a:rPr lang="fr-FR" dirty="0"/>
              <a:t>Enzyme flow </a:t>
            </a:r>
            <a:r>
              <a:rPr lang="fr-FR" dirty="0" err="1" smtClean="0"/>
              <a:t>reactor</a:t>
            </a:r>
            <a:r>
              <a:rPr lang="fr-FR" dirty="0" smtClean="0"/>
              <a:t>    -    </a:t>
            </a:r>
            <a:r>
              <a:rPr lang="fr-FR" dirty="0" err="1" smtClean="0"/>
              <a:t>Steady</a:t>
            </a:r>
            <a:r>
              <a:rPr lang="fr-FR" dirty="0" smtClean="0"/>
              <a:t>-state </a:t>
            </a:r>
            <a:r>
              <a:rPr lang="fr-FR" dirty="0" err="1" smtClean="0"/>
              <a:t>analysis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1177962"/>
            <a:ext cx="2664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velocity</a:t>
            </a:r>
            <a:b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steady-state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1840" y="1082173"/>
                <a:ext cx="5220212" cy="958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sz="2400" b="0" i="1" smtClean="0">
                          <a:latin typeface="Cambria Math"/>
                        </a:rPr>
                        <m:t>(</m:t>
                      </m:r>
                      <m:r>
                        <a:rPr lang="fr-FR" sz="2400" b="0" i="1" smtClean="0">
                          <a:latin typeface="Cambria Math"/>
                        </a:rPr>
                        <m:t>𝑇</m:t>
                      </m:r>
                      <m:r>
                        <a:rPr lang="fr-FR" sz="2400" b="0" i="1" smtClean="0">
                          <a:latin typeface="Cambria Math"/>
                        </a:rPr>
                        <m:t>)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𝒊𝒏𝒂𝒄𝒕</m:t>
                                  </m:r>
                                </m:sub>
                              </m:sSub>
                              <m:r>
                                <a:rPr lang="en-GB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𝒄𝒂𝒕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82173"/>
                <a:ext cx="5220212" cy="9587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220072" y="1052736"/>
            <a:ext cx="3024336" cy="1008112"/>
          </a:xfrm>
          <a:prstGeom prst="roundRect">
            <a:avLst/>
          </a:prstGeom>
          <a:solidFill>
            <a:srgbClr val="FF9900">
              <a:alpha val="1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812360" y="2041684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i="1" baseline="-25000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en-GB" sz="2800" b="1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683568" y="1976302"/>
            <a:ext cx="7775773" cy="62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56000"/>
              <a:buFont typeface="Wingdings" panose="05000000000000000000" pitchFamily="2" charset="2"/>
              <a:buChar char="q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r-FR" sz="2400" b="1" dirty="0" err="1" smtClean="0">
                <a:solidFill>
                  <a:prstClr val="black"/>
                </a:solidFill>
              </a:rPr>
              <a:t>Similar</a:t>
            </a:r>
            <a:r>
              <a:rPr lang="fr-FR" sz="2400" b="1" dirty="0" smtClean="0">
                <a:solidFill>
                  <a:prstClr val="black"/>
                </a:solidFill>
              </a:rPr>
              <a:t> to batch </a:t>
            </a:r>
            <a:r>
              <a:rPr lang="fr-FR" sz="2400" b="1" dirty="0" err="1" smtClean="0">
                <a:solidFill>
                  <a:prstClr val="black"/>
                </a:solidFill>
              </a:rPr>
              <a:t>reactor</a:t>
            </a:r>
            <a:r>
              <a:rPr lang="fr-FR" sz="2400" b="1" dirty="0" smtClean="0">
                <a:solidFill>
                  <a:prstClr val="black"/>
                </a:solidFill>
              </a:rPr>
              <a:t>,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r-FR" sz="2400" b="1" i="1" dirty="0" err="1" smtClean="0">
                <a:solidFill>
                  <a:prstClr val="black"/>
                </a:solidFill>
              </a:rPr>
              <a:t>E</a:t>
            </a:r>
            <a:r>
              <a:rPr lang="fr-FR" sz="2400" b="1" i="1" baseline="-25000" dirty="0" err="1" smtClean="0">
                <a:solidFill>
                  <a:prstClr val="black"/>
                </a:solidFill>
              </a:rPr>
              <a:t>power</a:t>
            </a:r>
            <a:r>
              <a:rPr lang="fr-FR" sz="2400" b="1" i="1" baseline="-25000" dirty="0" smtClean="0">
                <a:solidFill>
                  <a:prstClr val="black"/>
                </a:solidFill>
              </a:rPr>
              <a:t> </a:t>
            </a:r>
            <a:r>
              <a:rPr lang="fr-FR" sz="2400" b="1" i="1" dirty="0" err="1" smtClean="0">
                <a:solidFill>
                  <a:prstClr val="black"/>
                </a:solidFill>
              </a:rPr>
              <a:t>decreases</a:t>
            </a:r>
            <a:r>
              <a:rPr lang="fr-FR" sz="2400" b="1" i="1" dirty="0" smtClean="0">
                <a:solidFill>
                  <a:prstClr val="black"/>
                </a:solidFill>
              </a:rPr>
              <a:t> </a:t>
            </a:r>
            <a:r>
              <a:rPr lang="fr-FR" sz="2400" b="1" i="1" dirty="0" err="1" smtClean="0">
                <a:solidFill>
                  <a:prstClr val="black"/>
                </a:solidFill>
              </a:rPr>
              <a:t>with</a:t>
            </a:r>
            <a:r>
              <a:rPr lang="fr-FR" sz="2400" b="1" i="1" dirty="0" smtClean="0">
                <a:solidFill>
                  <a:prstClr val="black"/>
                </a:solidFill>
              </a:rPr>
              <a:t> T</a:t>
            </a:r>
            <a:endParaRPr lang="fr-FR" sz="2400" b="1" i="1" baseline="-250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83569" y="4437112"/>
                <a:ext cx="7920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2400" dirty="0" smtClean="0"/>
                  <a:t>The T </a:t>
                </a:r>
                <a:r>
                  <a:rPr lang="fr-FR" sz="2400" dirty="0" err="1" smtClean="0"/>
                  <a:t>response</a:t>
                </a:r>
                <a:r>
                  <a:rPr lang="fr-FR" sz="2400" dirty="0" smtClean="0"/>
                  <a:t> of </a:t>
                </a:r>
                <a:r>
                  <a:rPr lang="fr-FR" sz="2400" dirty="0" err="1" smtClean="0"/>
                  <a:t>reaction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velocity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depends</a:t>
                </a:r>
                <a:r>
                  <a:rPr lang="fr-FR" sz="2400" dirty="0" smtClean="0"/>
                  <a:t> on T </a:t>
                </a:r>
                <a:r>
                  <a:rPr lang="fr-FR" sz="2400" dirty="0" err="1" smtClean="0"/>
                  <a:t>sensitivites</a:t>
                </a:r>
                <a:r>
                  <a:rPr lang="fr-FR" sz="2400" dirty="0" smtClean="0"/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r-FR" sz="2400" dirty="0" smtClean="0"/>
                  <a:t> and </a:t>
                </a:r>
                <a:r>
                  <a:rPr lang="fr-FR" sz="2400" dirty="0" err="1" smtClean="0"/>
                  <a:t>E</a:t>
                </a:r>
                <a:r>
                  <a:rPr lang="fr-FR" sz="2400" baseline="-25000" dirty="0" err="1" smtClean="0"/>
                  <a:t>power</a:t>
                </a:r>
                <a:r>
                  <a:rPr lang="fr-FR" sz="2400" baseline="-250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4437112"/>
                <a:ext cx="792088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0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7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136" y="-5155"/>
            <a:ext cx="9144000" cy="492443"/>
          </a:xfrm>
        </p:spPr>
        <p:txBody>
          <a:bodyPr/>
          <a:lstStyle/>
          <a:p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of </a:t>
            </a:r>
            <a:r>
              <a:rPr lang="fr-FR" dirty="0" err="1" smtClean="0"/>
              <a:t>reaction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r>
              <a:rPr lang="fr-FR" dirty="0" smtClean="0"/>
              <a:t> - 5°C </a:t>
            </a:r>
            <a:r>
              <a:rPr lang="fr-FR" dirty="0" err="1" smtClean="0"/>
              <a:t>warming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508344" y="3254999"/>
            <a:ext cx="2808732" cy="2808732"/>
            <a:chOff x="3157416" y="3388144"/>
            <a:chExt cx="2895600" cy="2895600"/>
          </a:xfrm>
        </p:grpSpPr>
        <p:pic>
          <p:nvPicPr>
            <p:cNvPr id="7" name="Image 6" descr="OUT_HRP_Phi-Constant_Dynamics_Vmax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416" y="3388144"/>
              <a:ext cx="2895600" cy="289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19474" y="3560228"/>
              <a:ext cx="2304653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Image 5" descr="OUT_CHITIN_Phi-Constant_Dynamics_Vmax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/>
        </p:blipFill>
        <p:spPr bwMode="auto">
          <a:xfrm>
            <a:off x="3508232" y="1295473"/>
            <a:ext cx="2808732" cy="272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4216603" y="11154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𝝓</a:t>
            </a:r>
            <a:endParaRPr lang="en-GB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491880" y="1115452"/>
            <a:ext cx="2691264" cy="4905836"/>
          </a:xfrm>
          <a:prstGeom prst="round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724128" y="3212976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Chitinase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09436" y="5301208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107504" y="1412776"/>
            <a:ext cx="3143795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342900" indent="-342900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 indent="0">
              <a:spcBef>
                <a:spcPct val="20000"/>
              </a:spcBef>
              <a:buClr>
                <a:srgbClr val="6F9D20"/>
              </a:buClr>
              <a:buSzPct val="115000"/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73050" lvl="1" indent="-273050"/>
            <a:r>
              <a:rPr lang="fr-FR" dirty="0" smtClean="0"/>
              <a:t>1. </a:t>
            </a:r>
            <a:r>
              <a:rPr lang="fr-FR" dirty="0" err="1" smtClean="0"/>
              <a:t>Instantaneous</a:t>
            </a:r>
            <a:r>
              <a:rPr lang="fr-FR" dirty="0" smtClean="0"/>
              <a:t> </a:t>
            </a:r>
            <a:r>
              <a:rPr lang="fr-FR" dirty="0"/>
              <a:t>positive </a:t>
            </a:r>
            <a:r>
              <a:rPr lang="fr-FR" dirty="0" err="1"/>
              <a:t>response</a:t>
            </a:r>
            <a:r>
              <a:rPr lang="fr-FR" dirty="0"/>
              <a:t> of </a:t>
            </a:r>
            <a:r>
              <a:rPr lang="fr-FR" i="1" dirty="0"/>
              <a:t>k</a:t>
            </a:r>
            <a:r>
              <a:rPr lang="fr-FR" i="1" baseline="-25000" dirty="0"/>
              <a:t>cat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/>
              <a:t>warming</a:t>
            </a:r>
            <a:r>
              <a:rPr lang="fr-FR" dirty="0"/>
              <a:t>  </a:t>
            </a:r>
          </a:p>
          <a:p>
            <a:pPr lvl="1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7504" y="2984517"/>
            <a:ext cx="3589427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1" indent="-273050">
              <a:spcBef>
                <a:spcPct val="20000"/>
              </a:spcBef>
              <a:buClr>
                <a:srgbClr val="6F9D20"/>
              </a:buClr>
              <a:buSzPct val="115000"/>
              <a:buFont typeface="Wingdings" panose="05000000000000000000" pitchFamily="2" charset="2"/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Thermal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inactivation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395536" y="548680"/>
            <a:ext cx="8424936" cy="53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56000"/>
              <a:buFont typeface="Wingdings" panose="05000000000000000000" pitchFamily="2" charset="2"/>
              <a:buChar char="q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Pct val="115000"/>
              <a:buNone/>
            </a:pPr>
            <a:r>
              <a:rPr lang="en-GB" sz="2400" dirty="0" smtClean="0"/>
              <a:t>If enzyme production remains constant …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94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159"/>
            <a:ext cx="9144000" cy="492443"/>
          </a:xfrm>
        </p:spPr>
        <p:txBody>
          <a:bodyPr/>
          <a:lstStyle/>
          <a:p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of </a:t>
            </a:r>
            <a:r>
              <a:rPr lang="fr-FR" dirty="0" err="1" smtClean="0"/>
              <a:t>decay</a:t>
            </a:r>
            <a:r>
              <a:rPr lang="fr-FR" dirty="0" smtClean="0"/>
              <a:t> rate     (5°C </a:t>
            </a:r>
            <a:r>
              <a:rPr lang="fr-FR" dirty="0" err="1" smtClean="0"/>
              <a:t>warming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508344" y="3254999"/>
            <a:ext cx="2808732" cy="2808732"/>
            <a:chOff x="3157416" y="3388144"/>
            <a:chExt cx="2895600" cy="2895600"/>
          </a:xfrm>
        </p:grpSpPr>
        <p:pic>
          <p:nvPicPr>
            <p:cNvPr id="7" name="Image 6" descr="OUT_HRP_Phi-Constant_Dynamics_Vmax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416" y="3388144"/>
              <a:ext cx="2895600" cy="289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19474" y="3560228"/>
              <a:ext cx="2304653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342214" y="3254999"/>
            <a:ext cx="2838298" cy="2838297"/>
            <a:chOff x="6038408" y="3468036"/>
            <a:chExt cx="2926080" cy="2926080"/>
          </a:xfrm>
        </p:grpSpPr>
        <p:pic>
          <p:nvPicPr>
            <p:cNvPr id="8" name="Image 7" descr="C:\Users\galvarez\AppData\Local\Microsoft\Windows\INetCache\Content.Word\OUT_HRP_Phi-Change_Dynamics_Vmax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08" y="3468036"/>
              <a:ext cx="2926080" cy="2926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300788" y="3645024"/>
              <a:ext cx="2345339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Image 5" descr="OUT_CHITIN_Phi-Constant_Dynamics_Vmax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/>
        </p:blipFill>
        <p:spPr bwMode="auto">
          <a:xfrm>
            <a:off x="3508232" y="1295473"/>
            <a:ext cx="2808732" cy="27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galvarez\AppData\Local\Microsoft\Windows\INetCache\Content.Word\OUT_CHITIN_Phi-Change_Dynamics_Vmax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"/>
          <a:stretch/>
        </p:blipFill>
        <p:spPr bwMode="auto">
          <a:xfrm>
            <a:off x="6331463" y="1265907"/>
            <a:ext cx="2838298" cy="27574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Espace réservé du contenu 2"/>
          <p:cNvSpPr txBox="1">
            <a:spLocks/>
          </p:cNvSpPr>
          <p:nvPr/>
        </p:nvSpPr>
        <p:spPr>
          <a:xfrm>
            <a:off x="323528" y="548680"/>
            <a:ext cx="885698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56000"/>
              <a:buFont typeface="Wingdings" panose="05000000000000000000" pitchFamily="2" charset="2"/>
              <a:buChar char="q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Pct val="115000"/>
              <a:buNone/>
            </a:pPr>
            <a:r>
              <a:rPr lang="en-GB" sz="2400" dirty="0" smtClean="0"/>
              <a:t>40% increase of enzyme production with </a:t>
            </a:r>
            <a:r>
              <a:rPr lang="en-GB" sz="2400" dirty="0"/>
              <a:t>warming </a:t>
            </a:r>
            <a:r>
              <a:rPr lang="en-GB" sz="2400" dirty="0" smtClean="0"/>
              <a:t>…</a:t>
            </a:r>
            <a:endParaRPr lang="fr-FR" sz="2400" dirty="0" smtClean="0"/>
          </a:p>
        </p:txBody>
      </p:sp>
      <p:sp>
        <p:nvSpPr>
          <p:cNvPr id="27" name="ZoneTexte 26"/>
          <p:cNvSpPr txBox="1"/>
          <p:nvPr/>
        </p:nvSpPr>
        <p:spPr>
          <a:xfrm>
            <a:off x="4216603" y="11154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𝝓</a:t>
            </a:r>
            <a:endParaRPr lang="en-GB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491880" y="1115452"/>
            <a:ext cx="2691264" cy="4905836"/>
          </a:xfrm>
          <a:prstGeom prst="round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e 30"/>
          <p:cNvGrpSpPr/>
          <p:nvPr/>
        </p:nvGrpSpPr>
        <p:grpSpPr>
          <a:xfrm>
            <a:off x="6347898" y="1106160"/>
            <a:ext cx="2691264" cy="4924420"/>
            <a:chOff x="6208525" y="1106160"/>
            <a:chExt cx="2691264" cy="4924420"/>
          </a:xfrm>
        </p:grpSpPr>
        <p:sp>
          <p:nvSpPr>
            <p:cNvPr id="25" name="ZoneTexte 24"/>
            <p:cNvSpPr txBox="1"/>
            <p:nvPr/>
          </p:nvSpPr>
          <p:spPr>
            <a:xfrm>
              <a:off x="6587207" y="1106160"/>
              <a:ext cx="214512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 </a:t>
              </a:r>
              <a:r>
                <a:rPr lang="fr-FR" b="1" dirty="0" err="1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</a:t>
              </a:r>
              <a:r>
                <a:rPr lang="fr-FR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𝝓</a:t>
              </a:r>
              <a:endPara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6208525" y="1124744"/>
              <a:ext cx="2691264" cy="4905836"/>
            </a:xfrm>
            <a:prstGeom prst="roundRect">
              <a:avLst/>
            </a:prstGeom>
            <a:noFill/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724128" y="3212976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Chitinase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09436" y="5301208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292" y="1527899"/>
                <a:ext cx="3201572" cy="337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ct val="150000"/>
                  </a:lnSpc>
                </a:pP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fr-FR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fr-FR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esponse</a:t>
                </a: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fr-F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fr-F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fr-F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positive </a:t>
                </a:r>
                <a:r>
                  <a:rPr lang="fr-FR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depending</a:t>
                </a: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T </a:t>
                </a:r>
                <a:r>
                  <a:rPr lang="fr-FR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sensitivities</a:t>
                </a: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fr-FR" sz="22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2200" dirty="0">
                    <a:solidFill>
                      <a:prstClr val="black"/>
                    </a:solidFill>
                  </a:rPr>
                  <a:t>vs.</a:t>
                </a:r>
                <a:r>
                  <a:rPr lang="fr-FR" sz="22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2200" b="1" i="1" dirty="0" err="1">
                    <a:solidFill>
                      <a:prstClr val="black"/>
                    </a:solidFill>
                  </a:rPr>
                  <a:t>E</a:t>
                </a:r>
                <a:r>
                  <a:rPr lang="fr-FR" sz="2200" b="1" i="1" baseline="-25000" dirty="0" err="1">
                    <a:solidFill>
                      <a:prstClr val="black"/>
                    </a:solidFill>
                  </a:rPr>
                  <a:t>power</a:t>
                </a:r>
                <a:endParaRPr lang="fr-FR" sz="2200" b="1" i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92" y="1527899"/>
                <a:ext cx="3201572" cy="3370153"/>
              </a:xfrm>
              <a:prstGeom prst="rect">
                <a:avLst/>
              </a:prstGeom>
              <a:blipFill rotWithShape="1">
                <a:blip r:embed="rId7"/>
                <a:stretch>
                  <a:fillRect l="-571" r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5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Implications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351837" cy="4171220"/>
          </a:xfrm>
        </p:spPr>
        <p:txBody>
          <a:bodyPr>
            <a:normAutofit/>
          </a:bodyPr>
          <a:lstStyle/>
          <a:p>
            <a:pPr marL="360363" indent="-360363">
              <a:lnSpc>
                <a:spcPts val="3100"/>
              </a:lnSpc>
              <a:buSzPct val="180000"/>
            </a:pPr>
            <a:r>
              <a:rPr lang="en-GB" sz="2400" dirty="0"/>
              <a:t>Enzymes do not </a:t>
            </a:r>
            <a:r>
              <a:rPr lang="en-GB" sz="2400" dirty="0" smtClean="0"/>
              <a:t>have optimum temperature.</a:t>
            </a:r>
          </a:p>
          <a:p>
            <a:pPr marL="360363" indent="-360363">
              <a:lnSpc>
                <a:spcPts val="3100"/>
              </a:lnSpc>
              <a:buSzPct val="180000"/>
            </a:pPr>
            <a:r>
              <a:rPr lang="en-GB" sz="2400" i="1" dirty="0" err="1"/>
              <a:t>E</a:t>
            </a:r>
            <a:r>
              <a:rPr lang="en-GB" sz="2400" i="1" baseline="-25000" dirty="0" err="1"/>
              <a:t>power</a:t>
            </a:r>
            <a:r>
              <a:rPr lang="en-GB" sz="2400" dirty="0"/>
              <a:t> is a relevant enzyme trait to characterize T effect on enzyme activities</a:t>
            </a:r>
          </a:p>
          <a:p>
            <a:pPr marL="360363" indent="-360363">
              <a:lnSpc>
                <a:spcPts val="3100"/>
              </a:lnSpc>
              <a:buSzPct val="180000"/>
            </a:pPr>
            <a:r>
              <a:rPr lang="en-GB" sz="2400" dirty="0" smtClean="0"/>
              <a:t>Cold temperature can promote enzyme activities</a:t>
            </a:r>
            <a:endParaRPr lang="en-GB" sz="2400" dirty="0"/>
          </a:p>
          <a:p>
            <a:pPr marL="360363" indent="-360363">
              <a:lnSpc>
                <a:spcPts val="3100"/>
              </a:lnSpc>
              <a:buSzPct val="180000"/>
            </a:pPr>
            <a:r>
              <a:rPr lang="en-GB" sz="2400" dirty="0" smtClean="0"/>
              <a:t>The enzyme inactivation may explain the temporal change in T response of microbial degradation of soil C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909447" y="3692806"/>
            <a:ext cx="5294247" cy="2616514"/>
            <a:chOff x="3476491" y="1034651"/>
            <a:chExt cx="5494299" cy="3618485"/>
          </a:xfrm>
        </p:grpSpPr>
        <p:sp>
          <p:nvSpPr>
            <p:cNvPr id="5" name="ZoneTexte 4"/>
            <p:cNvSpPr txBox="1"/>
            <p:nvPr/>
          </p:nvSpPr>
          <p:spPr>
            <a:xfrm rot="16200000">
              <a:off x="2944807" y="2427689"/>
              <a:ext cx="1463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% of control</a:t>
              </a:r>
              <a:endParaRPr lang="fr-FR" sz="2000" b="1" dirty="0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3851921" y="1034651"/>
              <a:ext cx="5118869" cy="3618485"/>
              <a:chOff x="3851921" y="1034651"/>
              <a:chExt cx="5118869" cy="3618485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4003278" y="1034651"/>
                <a:ext cx="4967512" cy="3618485"/>
                <a:chOff x="4003278" y="1034651"/>
                <a:chExt cx="4967512" cy="3618485"/>
              </a:xfrm>
            </p:grpSpPr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8" b="18504"/>
                <a:stretch>
                  <a:fillRect/>
                </a:stretch>
              </p:blipFill>
              <p:spPr bwMode="auto">
                <a:xfrm>
                  <a:off x="4003278" y="1034651"/>
                  <a:ext cx="4967512" cy="3618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ctangle 9"/>
                <p:cNvSpPr>
                  <a:spLocks noChangeArrowheads="1"/>
                </p:cNvSpPr>
                <p:nvPr/>
              </p:nvSpPr>
              <p:spPr bwMode="auto">
                <a:xfrm>
                  <a:off x="7237380" y="1302133"/>
                  <a:ext cx="1577694" cy="289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fr-FR" sz="1200" dirty="0" err="1"/>
                    <a:t>Melillo</a:t>
                  </a:r>
                  <a:r>
                    <a:rPr lang="fr-FR" sz="1200" dirty="0"/>
                    <a:t> et al., 2002 </a:t>
                  </a:r>
                </a:p>
              </p:txBody>
            </p:sp>
          </p:grp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2344299" y="2642295"/>
                <a:ext cx="338457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dirty="0" err="1"/>
                  <a:t>Warming-induced</a:t>
                </a:r>
                <a:r>
                  <a:rPr lang="fr-FR" sz="1800" dirty="0"/>
                  <a:t> C </a:t>
                </a:r>
                <a:r>
                  <a:rPr lang="fr-FR" sz="1800" dirty="0" err="1"/>
                  <a:t>released</a:t>
                </a:r>
                <a:r>
                  <a:rPr lang="fr-FR" sz="1800" dirty="0"/>
                  <a:t> </a:t>
                </a:r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4629140" y="1233096"/>
                <a:ext cx="3975461" cy="2987991"/>
                <a:chOff x="4629140" y="1233096"/>
                <a:chExt cx="3975461" cy="2987991"/>
              </a:xfrm>
            </p:grpSpPr>
            <p:sp>
              <p:nvSpPr>
                <p:cNvPr id="10" name="ZoneTexte 9"/>
                <p:cNvSpPr txBox="1"/>
                <p:nvPr/>
              </p:nvSpPr>
              <p:spPr>
                <a:xfrm>
                  <a:off x="4629140" y="1233096"/>
                  <a:ext cx="7317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solidFill>
                        <a:schemeClr val="accent6"/>
                      </a:solidFill>
                    </a:rPr>
                    <a:t>+ 28%</a:t>
                  </a:r>
                  <a:endParaRPr lang="fr-FR" sz="1600" dirty="0">
                    <a:solidFill>
                      <a:schemeClr val="accent6"/>
                    </a:solidFill>
                  </a:endParaRPr>
                </a:p>
              </p:txBody>
            </p:sp>
            <p:grpSp>
              <p:nvGrpSpPr>
                <p:cNvPr id="11" name="Groupe 10"/>
                <p:cNvGrpSpPr/>
                <p:nvPr/>
              </p:nvGrpSpPr>
              <p:grpSpPr>
                <a:xfrm>
                  <a:off x="4629564" y="1622779"/>
                  <a:ext cx="3975037" cy="2598308"/>
                  <a:chOff x="4629564" y="1622779"/>
                  <a:chExt cx="3975037" cy="2598308"/>
                </a:xfrm>
              </p:grpSpPr>
              <p:sp>
                <p:nvSpPr>
                  <p:cNvPr id="1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6637426" y="1719849"/>
                    <a:ext cx="1192224" cy="1639634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7836288" y="3498477"/>
                    <a:ext cx="768313" cy="74762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e 13"/>
                  <p:cNvGrpSpPr/>
                  <p:nvPr/>
                </p:nvGrpSpPr>
                <p:grpSpPr>
                  <a:xfrm>
                    <a:off x="4629564" y="1622779"/>
                    <a:ext cx="1958660" cy="2598308"/>
                    <a:chOff x="4629564" y="1622779"/>
                    <a:chExt cx="1781323" cy="2598308"/>
                  </a:xfrm>
                </p:grpSpPr>
                <p:sp>
                  <p:nvSpPr>
                    <p:cNvPr id="1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9564" y="1622779"/>
                      <a:ext cx="1781323" cy="664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6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" name="Line 5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367609" y="2925255"/>
                      <a:ext cx="2591663" cy="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6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</p:grpSp>
      <p:sp>
        <p:nvSpPr>
          <p:cNvPr id="19" name="ZoneTexte 18"/>
          <p:cNvSpPr txBox="1"/>
          <p:nvPr/>
        </p:nvSpPr>
        <p:spPr>
          <a:xfrm>
            <a:off x="5459545" y="4355812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Enzyme inactivation?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implications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8604448" y="6525344"/>
            <a:ext cx="40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764704"/>
            <a:ext cx="8351837" cy="4171220"/>
          </a:xfrm>
        </p:spPr>
        <p:txBody>
          <a:bodyPr/>
          <a:lstStyle/>
          <a:p>
            <a:pPr marL="360363" indent="-360363">
              <a:lnSpc>
                <a:spcPts val="3100"/>
              </a:lnSpc>
              <a:buSzPct val="180000"/>
            </a:pPr>
            <a:r>
              <a:rPr lang="en-GB" sz="2400" dirty="0">
                <a:solidFill>
                  <a:prstClr val="black"/>
                </a:solidFill>
              </a:rPr>
              <a:t>The universal pattern </a:t>
            </a:r>
            <a:r>
              <a:rPr lang="en-GB" sz="2400" i="1" dirty="0" err="1"/>
              <a:t>EA</a:t>
            </a:r>
            <a:r>
              <a:rPr lang="en-GB" sz="2400" i="1" baseline="-25000" dirty="0" err="1"/>
              <a:t>inact</a:t>
            </a:r>
            <a:r>
              <a:rPr lang="en-GB" sz="2400" dirty="0"/>
              <a:t> &gt; </a:t>
            </a:r>
            <a:r>
              <a:rPr lang="en-GB" sz="2400" i="1" dirty="0" err="1"/>
              <a:t>EA</a:t>
            </a:r>
            <a:r>
              <a:rPr lang="en-GB" sz="2400" i="1" baseline="-25000" dirty="0" err="1"/>
              <a:t>cat</a:t>
            </a:r>
            <a:r>
              <a:rPr lang="en-GB" sz="2400" dirty="0"/>
              <a:t>  indicates that the </a:t>
            </a:r>
            <a:r>
              <a:rPr lang="en-GB" sz="2400" dirty="0" err="1"/>
              <a:t>E</a:t>
            </a:r>
            <a:r>
              <a:rPr lang="en-GB" sz="2400" baseline="-25000" dirty="0" err="1"/>
              <a:t>power</a:t>
            </a:r>
            <a:r>
              <a:rPr lang="en-GB" sz="2400" dirty="0"/>
              <a:t> systematically decrease with T</a:t>
            </a:r>
          </a:p>
          <a:p>
            <a:pPr marL="857250" lvl="1" indent="-457200">
              <a:lnSpc>
                <a:spcPts val="31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GB" dirty="0" smtClean="0"/>
              <a:t>What evolutionary process can explain this pattern?</a:t>
            </a:r>
            <a:endParaRPr lang="en-GB" dirty="0"/>
          </a:p>
          <a:p>
            <a:pPr marL="857250" lvl="1" indent="-457200">
              <a:lnSpc>
                <a:spcPts val="31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GB" dirty="0"/>
              <a:t>What are the consequences for cell physiology and flux of matter?</a:t>
            </a:r>
          </a:p>
          <a:p>
            <a:pPr marL="857250" lvl="1" indent="-457200">
              <a:lnSpc>
                <a:spcPts val="31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GB" dirty="0"/>
              <a:t>How can microorganisms </a:t>
            </a:r>
            <a:r>
              <a:rPr lang="en-GB" dirty="0" smtClean="0"/>
              <a:t>adapt to the lower </a:t>
            </a:r>
            <a:r>
              <a:rPr lang="en-GB" dirty="0" err="1"/>
              <a:t>E</a:t>
            </a:r>
            <a:r>
              <a:rPr lang="en-GB" baseline="-25000" dirty="0" err="1"/>
              <a:t>power</a:t>
            </a:r>
            <a:r>
              <a:rPr lang="en-GB" dirty="0"/>
              <a:t> </a:t>
            </a:r>
            <a:r>
              <a:rPr lang="en-GB" dirty="0" smtClean="0"/>
              <a:t>of their enzymes in warm environment ?</a:t>
            </a:r>
            <a:endParaRPr lang="en-GB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5536" y="5589240"/>
            <a:ext cx="77048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11560" y="4149080"/>
            <a:ext cx="617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These</a:t>
            </a:r>
            <a:r>
              <a:rPr lang="fr-FR" dirty="0" smtClean="0"/>
              <a:t> questions </a:t>
            </a:r>
            <a:r>
              <a:rPr lang="fr-FR" smtClean="0"/>
              <a:t>could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assessed</a:t>
            </a:r>
            <a:r>
              <a:rPr lang="fr-FR" dirty="0" smtClean="0"/>
              <a:t> in NEXER of </a:t>
            </a:r>
            <a:r>
              <a:rPr lang="fr-FR" dirty="0" err="1" smtClean="0"/>
              <a:t>Franciso</a:t>
            </a:r>
            <a:r>
              <a:rPr lang="fr-FR" dirty="0" smtClean="0"/>
              <a:t> Matus :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220072" y="5949280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atitudinal gradient of T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899592" y="530120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979712" y="530120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059832" y="530120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211960" y="5373216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580112" y="5373216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6948264" y="5373216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5536" y="4581128"/>
            <a:ext cx="85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Characterisation</a:t>
            </a:r>
            <a:r>
              <a:rPr lang="fr-FR" dirty="0" smtClean="0"/>
              <a:t> of </a:t>
            </a:r>
            <a:r>
              <a:rPr lang="fr-FR" dirty="0" err="1" smtClean="0"/>
              <a:t>soil</a:t>
            </a:r>
            <a:r>
              <a:rPr lang="fr-FR" dirty="0" smtClean="0"/>
              <a:t> enzymes </a:t>
            </a:r>
            <a:r>
              <a:rPr lang="fr-FR" dirty="0" err="1" smtClean="0"/>
              <a:t>activities</a:t>
            </a:r>
            <a:r>
              <a:rPr lang="fr-FR" dirty="0" smtClean="0"/>
              <a:t> &amp;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thermodynamics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 smtClean="0"/>
          </a:p>
          <a:p>
            <a:r>
              <a:rPr lang="fr-FR" dirty="0" smtClean="0"/>
              <a:t>Extraction of </a:t>
            </a:r>
            <a:r>
              <a:rPr lang="fr-FR" dirty="0" err="1" smtClean="0"/>
              <a:t>microorganisms</a:t>
            </a:r>
            <a:r>
              <a:rPr lang="fr-FR" dirty="0" smtClean="0"/>
              <a:t> &amp; </a:t>
            </a:r>
            <a:r>
              <a:rPr lang="fr-FR" dirty="0" err="1" smtClean="0"/>
              <a:t>characterisation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physiological</a:t>
            </a:r>
            <a:r>
              <a:rPr lang="fr-FR" dirty="0" smtClean="0"/>
              <a:t> and enzymes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6" y="260648"/>
            <a:ext cx="2160000" cy="8944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24544" y="2052137"/>
            <a:ext cx="836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  <a:endParaRPr lang="fr-FR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6" y="332656"/>
            <a:ext cx="1312164" cy="7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4290" y="-55840"/>
            <a:ext cx="9178290" cy="892552"/>
          </a:xfrm>
          <a:ln w="6350">
            <a:solidFill>
              <a:srgbClr val="6F9D20"/>
            </a:solidFill>
          </a:ln>
        </p:spPr>
        <p:txBody>
          <a:bodyPr/>
          <a:lstStyle/>
          <a:p>
            <a:pPr marL="446088" algn="l"/>
            <a:r>
              <a:rPr lang="en-GB" sz="2600" dirty="0" smtClean="0"/>
              <a:t>Impact of temperature on microbial degradation: current theory</a:t>
            </a:r>
            <a:endParaRPr lang="en-GB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7980"/>
            <a:ext cx="8351837" cy="93086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Describes decomposition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as a substrate-limited process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2204864"/>
            <a:ext cx="8351837" cy="930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Thermo-dependence is</a:t>
            </a:r>
            <a:br>
              <a:rPr lang="en-GB" sz="2200" dirty="0" smtClean="0"/>
            </a:br>
            <a:r>
              <a:rPr lang="en-GB" sz="2200" dirty="0" smtClean="0"/>
              <a:t>embedded </a:t>
            </a:r>
            <a:r>
              <a:rPr lang="en-GB" sz="2200" dirty="0"/>
              <a:t>in the </a:t>
            </a:r>
            <a:r>
              <a:rPr lang="en-GB" sz="2200" dirty="0" smtClean="0"/>
              <a:t>rate constant k</a:t>
            </a:r>
            <a:endParaRPr lang="en-GB" sz="2200" dirty="0"/>
          </a:p>
          <a:p>
            <a:endParaRPr lang="en-GB" sz="2200" dirty="0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5060442" y="1772816"/>
            <a:ext cx="3832038" cy="4032448"/>
            <a:chOff x="539552" y="1350243"/>
            <a:chExt cx="3686175" cy="387895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350243"/>
              <a:ext cx="3686175" cy="35909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60681" y="4906035"/>
              <a:ext cx="14127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50" dirty="0" err="1" smtClean="0">
                  <a:latin typeface="Arial Narrow" panose="020B0606020202030204" pitchFamily="34" charset="0"/>
                </a:rPr>
                <a:t>Temperature</a:t>
              </a:r>
              <a:r>
                <a:rPr lang="fr-FR" sz="1450" dirty="0" smtClean="0">
                  <a:latin typeface="Arial Narrow" panose="020B0606020202030204" pitchFamily="34" charset="0"/>
                </a:rPr>
                <a:t> (°C)</a:t>
              </a:r>
              <a:endParaRPr lang="fr-FR" sz="145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85151" y="1844824"/>
              <a:ext cx="1802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dirty="0"/>
                <a:t> </a:t>
              </a:r>
              <a:r>
                <a:rPr lang="en-US" sz="1200" dirty="0" smtClean="0"/>
                <a:t>Lloyd and Taylor</a:t>
              </a:r>
              <a:r>
                <a:rPr lang="fr-FR" sz="1200" dirty="0" smtClean="0"/>
                <a:t>, 1994 </a:t>
              </a:r>
              <a:endParaRPr lang="fr-FR" sz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3528" y="5589240"/>
            <a:ext cx="6948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6F9D20"/>
              </a:buClr>
              <a:buSzPct val="115000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short-term (hours to days) warming accelerates C decomposition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922" y="4293096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(Arrhenius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68144" y="908720"/>
                <a:ext cx="2013756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908720"/>
                <a:ext cx="2013756" cy="9103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5576" y="3438783"/>
                <a:ext cx="2110001" cy="719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38783"/>
                <a:ext cx="2110001" cy="7196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48048"/>
          </a:xfrm>
        </p:spPr>
        <p:txBody>
          <a:bodyPr/>
          <a:lstStyle/>
          <a:p>
            <a:pPr marL="354013"/>
            <a:r>
              <a:rPr lang="en-GB" dirty="0"/>
              <a:t>Attenuation of warming effect </a:t>
            </a:r>
            <a:r>
              <a:rPr lang="en-GB" dirty="0" smtClean="0"/>
              <a:t>with time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0897" y="1622410"/>
            <a:ext cx="2772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20000"/>
              </a:spcBef>
              <a:buClr>
                <a:srgbClr val="6F9D20"/>
              </a:buClr>
              <a:buSzPct val="115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soil respiration is transitory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6-7 years)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243523" y="625932"/>
            <a:ext cx="8351837" cy="54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Harvard Forest, </a:t>
            </a:r>
            <a:r>
              <a:rPr lang="fr-FR" sz="2200" dirty="0" err="1"/>
              <a:t>soil</a:t>
            </a:r>
            <a:r>
              <a:rPr lang="fr-FR" sz="2200" dirty="0"/>
              <a:t> </a:t>
            </a:r>
            <a:r>
              <a:rPr lang="fr-FR" sz="2200" dirty="0" err="1"/>
              <a:t>warming</a:t>
            </a:r>
            <a:r>
              <a:rPr lang="fr-FR" sz="2200" dirty="0"/>
              <a:t> +5°C (10 </a:t>
            </a:r>
            <a:r>
              <a:rPr lang="fr-FR" sz="2200" dirty="0" err="1"/>
              <a:t>years</a:t>
            </a:r>
            <a:r>
              <a:rPr lang="fr-FR" sz="2200" dirty="0"/>
              <a:t>)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251520" y="5041675"/>
            <a:ext cx="8351837" cy="54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Discrepancy </a:t>
            </a:r>
            <a:r>
              <a:rPr lang="en-GB" sz="2200" b="1" dirty="0"/>
              <a:t>short vs. long term </a:t>
            </a:r>
            <a:r>
              <a:rPr lang="en-GB" sz="2200" b="1" dirty="0" smtClean="0"/>
              <a:t>response</a:t>
            </a:r>
            <a:endParaRPr lang="en-GB" sz="220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3476491" y="1034651"/>
            <a:ext cx="5494299" cy="3618485"/>
            <a:chOff x="3476491" y="1034651"/>
            <a:chExt cx="5494299" cy="3618485"/>
          </a:xfrm>
        </p:grpSpPr>
        <p:sp>
          <p:nvSpPr>
            <p:cNvPr id="15" name="ZoneTexte 14"/>
            <p:cNvSpPr txBox="1"/>
            <p:nvPr/>
          </p:nvSpPr>
          <p:spPr>
            <a:xfrm rot="16200000">
              <a:off x="2944807" y="2427689"/>
              <a:ext cx="1463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% of control</a:t>
              </a:r>
              <a:endParaRPr lang="fr-FR" sz="2000" b="1" dirty="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3851921" y="1034651"/>
              <a:ext cx="5118869" cy="3618485"/>
              <a:chOff x="3851921" y="1034651"/>
              <a:chExt cx="5118869" cy="3618485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4003278" y="1034651"/>
                <a:ext cx="4967512" cy="3618485"/>
                <a:chOff x="4003278" y="1034651"/>
                <a:chExt cx="4967512" cy="3618485"/>
              </a:xfrm>
            </p:grpSpPr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8" b="18504"/>
                <a:stretch>
                  <a:fillRect/>
                </a:stretch>
              </p:blipFill>
              <p:spPr bwMode="auto">
                <a:xfrm>
                  <a:off x="4003278" y="1034651"/>
                  <a:ext cx="4967512" cy="3618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9"/>
                <p:cNvSpPr>
                  <a:spLocks noChangeArrowheads="1"/>
                </p:cNvSpPr>
                <p:nvPr/>
              </p:nvSpPr>
              <p:spPr bwMode="auto">
                <a:xfrm>
                  <a:off x="7237380" y="1302133"/>
                  <a:ext cx="1577694" cy="289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fr-FR" sz="1200" dirty="0" err="1"/>
                    <a:t>Melillo</a:t>
                  </a:r>
                  <a:r>
                    <a:rPr lang="fr-FR" sz="1200" dirty="0"/>
                    <a:t> et al., 2002 </a:t>
                  </a:r>
                </a:p>
              </p:txBody>
            </p:sp>
          </p:grpSp>
          <p:sp>
            <p:nvSpPr>
              <p:cNvPr id="7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2344299" y="2642295"/>
                <a:ext cx="338457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dirty="0" err="1"/>
                  <a:t>Warming-induced</a:t>
                </a:r>
                <a:r>
                  <a:rPr lang="fr-FR" sz="1800" dirty="0"/>
                  <a:t> C </a:t>
                </a:r>
                <a:r>
                  <a:rPr lang="fr-FR" sz="1800" dirty="0" err="1"/>
                  <a:t>released</a:t>
                </a:r>
                <a:r>
                  <a:rPr lang="fr-FR" sz="1800" dirty="0"/>
                  <a:t> </a:t>
                </a:r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4629140" y="1233096"/>
                <a:ext cx="3975461" cy="2987991"/>
                <a:chOff x="4629140" y="1233096"/>
                <a:chExt cx="3975461" cy="2987991"/>
              </a:xfrm>
            </p:grpSpPr>
            <p:sp>
              <p:nvSpPr>
                <p:cNvPr id="16" name="ZoneTexte 15"/>
                <p:cNvSpPr txBox="1"/>
                <p:nvPr/>
              </p:nvSpPr>
              <p:spPr>
                <a:xfrm>
                  <a:off x="4629140" y="1233096"/>
                  <a:ext cx="7317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solidFill>
                        <a:schemeClr val="accent6"/>
                      </a:solidFill>
                    </a:rPr>
                    <a:t>+ 28%</a:t>
                  </a:r>
                  <a:endParaRPr lang="fr-FR" sz="1600" dirty="0">
                    <a:solidFill>
                      <a:schemeClr val="accent6"/>
                    </a:solidFill>
                  </a:endParaRPr>
                </a:p>
              </p:txBody>
            </p:sp>
            <p:grpSp>
              <p:nvGrpSpPr>
                <p:cNvPr id="29" name="Groupe 28"/>
                <p:cNvGrpSpPr/>
                <p:nvPr/>
              </p:nvGrpSpPr>
              <p:grpSpPr>
                <a:xfrm>
                  <a:off x="4629564" y="1622779"/>
                  <a:ext cx="3975037" cy="2598308"/>
                  <a:chOff x="4629564" y="1622779"/>
                  <a:chExt cx="3975037" cy="2598308"/>
                </a:xfrm>
              </p:grpSpPr>
              <p:sp>
                <p:nvSpPr>
                  <p:cNvPr id="1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6637426" y="1719849"/>
                    <a:ext cx="1192224" cy="1639634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7836288" y="3498477"/>
                    <a:ext cx="768313" cy="74762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e 27"/>
                  <p:cNvGrpSpPr/>
                  <p:nvPr/>
                </p:nvGrpSpPr>
                <p:grpSpPr>
                  <a:xfrm>
                    <a:off x="4629564" y="1622779"/>
                    <a:ext cx="1958660" cy="2598308"/>
                    <a:chOff x="4629564" y="1622779"/>
                    <a:chExt cx="1781323" cy="2598308"/>
                  </a:xfrm>
                </p:grpSpPr>
                <p:sp>
                  <p:nvSpPr>
                    <p:cNvPr id="1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9564" y="1622779"/>
                      <a:ext cx="1781323" cy="664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6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367609" y="2925255"/>
                      <a:ext cx="2591663" cy="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6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638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1824" y="2204864"/>
            <a:ext cx="8046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Re-analysis</a:t>
            </a:r>
            <a:r>
              <a:rPr lang="fr-FR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thermo-</a:t>
            </a:r>
            <a:r>
              <a:rPr lang="fr-FR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dependence</a:t>
            </a:r>
            <a:r>
              <a:rPr lang="fr-FR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enzymatic</a:t>
            </a:r>
            <a:r>
              <a:rPr lang="fr-FR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GB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C5DD01"/>
              </a:gs>
              <a:gs pos="11000">
                <a:srgbClr val="6F9D20"/>
              </a:gs>
              <a:gs pos="100000">
                <a:srgbClr val="6F9D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6263601"/>
            <a:ext cx="1403648" cy="45719"/>
          </a:xfrm>
          <a:prstGeom prst="rect">
            <a:avLst/>
          </a:prstGeom>
          <a:solidFill>
            <a:srgbClr val="C5D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6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424"/>
            <a:ext cx="9144000" cy="892552"/>
          </a:xfrm>
        </p:spPr>
        <p:txBody>
          <a:bodyPr/>
          <a:lstStyle/>
          <a:p>
            <a:pPr algn="ctr"/>
            <a:r>
              <a:rPr lang="en-GB" dirty="0" smtClean="0"/>
              <a:t>Velocity of enzyme reactions is co-limited by substrate concentration and enzyme pool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3"/>
            <a:ext cx="9289032" cy="50405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  <a:tabLst>
                <a:tab pos="2506663" algn="l"/>
              </a:tabLst>
            </a:pPr>
            <a:r>
              <a:rPr lang="en-US" dirty="0" smtClean="0"/>
              <a:t>Michaelis-Menten equation</a:t>
            </a:r>
            <a:endParaRPr lang="en-US" b="1" dirty="0"/>
          </a:p>
          <a:p>
            <a:pPr marL="0" indent="0">
              <a:lnSpc>
                <a:spcPts val="2600"/>
              </a:lnSpc>
              <a:spcBef>
                <a:spcPts val="1800"/>
              </a:spcBef>
              <a:buNone/>
              <a:tabLst>
                <a:tab pos="2506663" algn="l"/>
              </a:tabLst>
            </a:pP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7766" y="2166408"/>
                <a:ext cx="6816418" cy="974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𝑅𝑒𝑎𝑐𝑡𝑖𝑜𝑛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6" y="2166408"/>
                <a:ext cx="6816418" cy="974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ulle ronde 12"/>
          <p:cNvSpPr/>
          <p:nvPr/>
        </p:nvSpPr>
        <p:spPr>
          <a:xfrm>
            <a:off x="4075975" y="1881515"/>
            <a:ext cx="1440160" cy="1521490"/>
          </a:xfrm>
          <a:prstGeom prst="wedgeEllipseCallout">
            <a:avLst>
              <a:gd name="adj1" fmla="val -1854"/>
              <a:gd name="adj2" fmla="val 7633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7611" y="3492682"/>
            <a:ext cx="1393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9885" y="3883695"/>
            <a:ext cx="3634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velocity at saturating substrate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497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3479"/>
            <a:ext cx="9144000" cy="492443"/>
          </a:xfrm>
        </p:spPr>
        <p:txBody>
          <a:bodyPr/>
          <a:lstStyle/>
          <a:p>
            <a:pPr algn="ctr"/>
            <a:r>
              <a:rPr lang="en-GB" dirty="0" smtClean="0"/>
              <a:t>Let us to consider the case of excess of substrate 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7766" y="1950383"/>
                <a:ext cx="52641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𝑅𝑒𝑎𝑐𝑡𝑖𝑜𝑛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GB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  <m:r>
                        <a:rPr lang="en-GB" sz="280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6" y="1950383"/>
                <a:ext cx="52641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enthèse ouvrante 9"/>
          <p:cNvSpPr/>
          <p:nvPr/>
        </p:nvSpPr>
        <p:spPr>
          <a:xfrm rot="5400000">
            <a:off x="4710204" y="1336437"/>
            <a:ext cx="267306" cy="1634109"/>
          </a:xfrm>
          <a:prstGeom prst="leftBracket">
            <a:avLst>
              <a:gd name="adj" fmla="val 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71187" y="1412775"/>
                <a:ext cx="9929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87" y="1412775"/>
                <a:ext cx="99290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ulle ronde 14"/>
          <p:cNvSpPr/>
          <p:nvPr/>
        </p:nvSpPr>
        <p:spPr>
          <a:xfrm>
            <a:off x="4843857" y="1935995"/>
            <a:ext cx="792088" cy="787923"/>
          </a:xfrm>
          <a:prstGeom prst="wedgeEllipseCallout">
            <a:avLst>
              <a:gd name="adj1" fmla="val 1181"/>
              <a:gd name="adj2" fmla="val 10902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0324" y="3413418"/>
            <a:ext cx="3060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Enzymes</a:t>
            </a:r>
            <a:b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(thermo-</a:t>
            </a:r>
            <a:r>
              <a:rPr lang="fr-FR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GB" sz="2200" dirty="0">
              <a:solidFill>
                <a:srgbClr val="0000F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131840" y="2473603"/>
            <a:ext cx="1008112" cy="955398"/>
          </a:xfrm>
          <a:prstGeom prst="straightConnector1">
            <a:avLst/>
          </a:prstGeom>
          <a:ln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24541" y="3518591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b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activity</a:t>
            </a:r>
            <a:endParaRPr lang="en-GB" sz="2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29389" y="4293095"/>
                <a:ext cx="2294539" cy="507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𝑐𝑎𝑡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389" y="4293095"/>
                <a:ext cx="2294539" cy="5074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41"/>
            <a:ext cx="9144000" cy="892552"/>
          </a:xfrm>
        </p:spPr>
        <p:txBody>
          <a:bodyPr/>
          <a:lstStyle/>
          <a:p>
            <a:pPr algn="ctr"/>
            <a:r>
              <a:rPr lang="en-GB" dirty="0" smtClean="0"/>
              <a:t>Active enzyme pool controlled by</a:t>
            </a:r>
            <a:br>
              <a:rPr lang="en-GB" dirty="0" smtClean="0"/>
            </a:br>
            <a:r>
              <a:rPr lang="en-GB" dirty="0" smtClean="0"/>
              <a:t>microbial production and enzyme inactivation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8604448" y="6309320"/>
            <a:ext cx="35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6702">
            <a:off x="7600822" y="1022356"/>
            <a:ext cx="1267242" cy="3873069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61319"/>
              </a:clrFrom>
              <a:clrTo>
                <a:srgbClr val="16131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1"/>
          <a:stretch/>
        </p:blipFill>
        <p:spPr>
          <a:xfrm>
            <a:off x="11977" y="2150889"/>
            <a:ext cx="780522" cy="3175564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" y="2801088"/>
            <a:ext cx="644783" cy="727304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97" y="3384376"/>
            <a:ext cx="644783" cy="727304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95" y="4084594"/>
            <a:ext cx="644783" cy="727304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29" y="2484227"/>
            <a:ext cx="644783" cy="727304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" y="3645024"/>
            <a:ext cx="607616" cy="685381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22" y="2557692"/>
            <a:ext cx="644783" cy="727304"/>
          </a:xfrm>
          <a:prstGeom prst="rect">
            <a:avLst/>
          </a:prstGeom>
        </p:spPr>
      </p:pic>
      <p:grpSp>
        <p:nvGrpSpPr>
          <p:cNvPr id="107" name="Groupe 106"/>
          <p:cNvGrpSpPr/>
          <p:nvPr/>
        </p:nvGrpSpPr>
        <p:grpSpPr>
          <a:xfrm>
            <a:off x="2374066" y="3628202"/>
            <a:ext cx="2088232" cy="1888865"/>
            <a:chOff x="2590944" y="2437095"/>
            <a:chExt cx="2088232" cy="1888865"/>
          </a:xfrm>
        </p:grpSpPr>
        <p:sp>
          <p:nvSpPr>
            <p:cNvPr id="108" name="Ellipse 107"/>
            <p:cNvSpPr/>
            <p:nvPr/>
          </p:nvSpPr>
          <p:spPr>
            <a:xfrm>
              <a:off x="2787117" y="2437095"/>
              <a:ext cx="1712875" cy="1888865"/>
            </a:xfrm>
            <a:prstGeom prst="ellipse">
              <a:avLst/>
            </a:prstGeom>
            <a:solidFill>
              <a:srgbClr val="DFEAF5">
                <a:alpha val="725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9" name="Groupe 108"/>
            <p:cNvGrpSpPr/>
            <p:nvPr/>
          </p:nvGrpSpPr>
          <p:grpSpPr>
            <a:xfrm>
              <a:off x="2590944" y="2507941"/>
              <a:ext cx="2088232" cy="1713147"/>
              <a:chOff x="2518936" y="2077199"/>
              <a:chExt cx="2088232" cy="1713147"/>
            </a:xfrm>
          </p:grpSpPr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0984454">
                <a:off x="2930849" y="2795162"/>
                <a:ext cx="1267006" cy="995184"/>
              </a:xfrm>
              <a:prstGeom prst="rect">
                <a:avLst/>
              </a:prstGeom>
            </p:spPr>
          </p:pic>
          <p:sp>
            <p:nvSpPr>
              <p:cNvPr id="111" name="Ellipse 110"/>
              <p:cNvSpPr/>
              <p:nvPr/>
            </p:nvSpPr>
            <p:spPr>
              <a:xfrm>
                <a:off x="3892815" y="3458352"/>
                <a:ext cx="264201" cy="77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2" name="Image 11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4000"/>
                        </a14:imgEffect>
                        <a14:imgEffect>
                          <a14:colorTemperature colorTemp="6488"/>
                        </a14:imgEffect>
                        <a14:imgEffect>
                          <a14:saturation sat="28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604865">
                <a:off x="3025873" y="2476586"/>
                <a:ext cx="963114" cy="637960"/>
              </a:xfrm>
              <a:prstGeom prst="rect">
                <a:avLst/>
              </a:prstGeom>
            </p:spPr>
          </p:pic>
          <p:sp>
            <p:nvSpPr>
              <p:cNvPr id="113" name="Rectangle 112"/>
              <p:cNvSpPr/>
              <p:nvPr/>
            </p:nvSpPr>
            <p:spPr>
              <a:xfrm>
                <a:off x="2518936" y="2077199"/>
                <a:ext cx="2088232" cy="360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ct val="120000"/>
                  </a:lnSpc>
                  <a:spcBef>
                    <a:spcPct val="20000"/>
                  </a:spcBef>
                  <a:buClr>
                    <a:srgbClr val="6F9D20"/>
                  </a:buClr>
                  <a:buSzPct val="115000"/>
                </a:pPr>
                <a:r>
                  <a:rPr lang="fr-FR" sz="1600" b="1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Toxics</a:t>
                </a:r>
                <a:endParaRPr lang="en-GB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4" name="Image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9" y="4248472"/>
            <a:ext cx="607616" cy="685381"/>
          </a:xfrm>
          <a:prstGeom prst="rect">
            <a:avLst/>
          </a:prstGeom>
        </p:spPr>
      </p:pic>
      <p:grpSp>
        <p:nvGrpSpPr>
          <p:cNvPr id="115" name="Groupe 114"/>
          <p:cNvGrpSpPr/>
          <p:nvPr/>
        </p:nvGrpSpPr>
        <p:grpSpPr>
          <a:xfrm>
            <a:off x="2600959" y="1628800"/>
            <a:ext cx="2835137" cy="2028851"/>
            <a:chOff x="2646722" y="116632"/>
            <a:chExt cx="2835137" cy="2028851"/>
          </a:xfrm>
        </p:grpSpPr>
        <p:sp>
          <p:nvSpPr>
            <p:cNvPr id="116" name="Ellipse 115"/>
            <p:cNvSpPr/>
            <p:nvPr/>
          </p:nvSpPr>
          <p:spPr>
            <a:xfrm>
              <a:off x="2646722" y="116632"/>
              <a:ext cx="2835137" cy="1960873"/>
            </a:xfrm>
            <a:prstGeom prst="ellipse">
              <a:avLst/>
            </a:prstGeom>
            <a:solidFill>
              <a:srgbClr val="DFEAF5">
                <a:alpha val="725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7" name="Groupe 116"/>
            <p:cNvGrpSpPr/>
            <p:nvPr/>
          </p:nvGrpSpPr>
          <p:grpSpPr>
            <a:xfrm rot="20813796">
              <a:off x="3922463" y="1150299"/>
              <a:ext cx="1273386" cy="995184"/>
              <a:chOff x="2762588" y="1456835"/>
              <a:chExt cx="1273386" cy="995184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3771773" y="1969658"/>
                <a:ext cx="264201" cy="77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1" name="Image 12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9984218">
                <a:off x="2762588" y="1456835"/>
                <a:ext cx="1267006" cy="995184"/>
              </a:xfrm>
              <a:prstGeom prst="rect">
                <a:avLst/>
              </a:prstGeom>
            </p:spPr>
          </p:pic>
        </p:grpSp>
        <p:pic>
          <p:nvPicPr>
            <p:cNvPr id="118" name="Image 117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652"/>
            <a:stretch/>
          </p:blipFill>
          <p:spPr>
            <a:xfrm rot="21178462">
              <a:off x="3069738" y="544226"/>
              <a:ext cx="1626028" cy="1242510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2987824" y="116632"/>
              <a:ext cx="2088232" cy="36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20000"/>
                </a:lnSpc>
                <a:spcBef>
                  <a:spcPct val="20000"/>
                </a:spcBef>
                <a:buClr>
                  <a:srgbClr val="6F9D20"/>
                </a:buClr>
                <a:buSzPct val="115000"/>
              </a:pPr>
              <a:r>
                <a:rPr lang="en-GB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Minerals</a:t>
              </a:r>
              <a:endPara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" name="Imag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76" y="3516162"/>
            <a:ext cx="644783" cy="727304"/>
          </a:xfrm>
          <a:prstGeom prst="rect">
            <a:avLst/>
          </a:prstGeom>
        </p:spPr>
      </p:pic>
      <p:grpSp>
        <p:nvGrpSpPr>
          <p:cNvPr id="123" name="Groupe 122"/>
          <p:cNvGrpSpPr/>
          <p:nvPr/>
        </p:nvGrpSpPr>
        <p:grpSpPr>
          <a:xfrm>
            <a:off x="4569397" y="3367026"/>
            <a:ext cx="2437279" cy="2060253"/>
            <a:chOff x="4513541" y="2105484"/>
            <a:chExt cx="2437279" cy="2060253"/>
          </a:xfrm>
        </p:grpSpPr>
        <p:sp>
          <p:nvSpPr>
            <p:cNvPr id="124" name="Ellipse 123"/>
            <p:cNvSpPr/>
            <p:nvPr/>
          </p:nvSpPr>
          <p:spPr>
            <a:xfrm>
              <a:off x="4513541" y="2105484"/>
              <a:ext cx="2437279" cy="2060253"/>
            </a:xfrm>
            <a:prstGeom prst="ellipse">
              <a:avLst/>
            </a:prstGeom>
            <a:solidFill>
              <a:srgbClr val="FCD3B2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5" name="Image 1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984454">
              <a:off x="5139084" y="3023534"/>
              <a:ext cx="1267006" cy="995184"/>
            </a:xfrm>
            <a:prstGeom prst="rect">
              <a:avLst/>
            </a:prstGeom>
          </p:spPr>
        </p:pic>
        <p:sp>
          <p:nvSpPr>
            <p:cNvPr id="126" name="Ellipse 125"/>
            <p:cNvSpPr/>
            <p:nvPr/>
          </p:nvSpPr>
          <p:spPr>
            <a:xfrm>
              <a:off x="6156176" y="3645024"/>
              <a:ext cx="264201" cy="77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7" name="Image 126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9" r="20352" b="35552"/>
            <a:stretch/>
          </p:blipFill>
          <p:spPr>
            <a:xfrm rot="20462177">
              <a:off x="5512306" y="2992501"/>
              <a:ext cx="248263" cy="663582"/>
            </a:xfrm>
            <a:prstGeom prst="rect">
              <a:avLst/>
            </a:prstGeom>
          </p:spPr>
        </p:pic>
        <p:pic>
          <p:nvPicPr>
            <p:cNvPr id="128" name="Image 127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9" r="20352" b="35552"/>
            <a:stretch/>
          </p:blipFill>
          <p:spPr>
            <a:xfrm rot="9243145">
              <a:off x="5858333" y="3562769"/>
              <a:ext cx="248263" cy="500222"/>
            </a:xfrm>
            <a:prstGeom prst="rect">
              <a:avLst/>
            </a:prstGeom>
          </p:spPr>
        </p:pic>
        <p:pic>
          <p:nvPicPr>
            <p:cNvPr id="129" name="Image 128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9" r="20352" b="35552"/>
            <a:stretch/>
          </p:blipFill>
          <p:spPr>
            <a:xfrm rot="12620964">
              <a:off x="5456026" y="3503004"/>
              <a:ext cx="284718" cy="573125"/>
            </a:xfrm>
            <a:prstGeom prst="rect">
              <a:avLst/>
            </a:prstGeom>
          </p:spPr>
        </p:pic>
        <p:pic>
          <p:nvPicPr>
            <p:cNvPr id="130" name="Image 129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9" r="20352" b="35552"/>
            <a:stretch/>
          </p:blipFill>
          <p:spPr>
            <a:xfrm rot="531181">
              <a:off x="5898358" y="3039572"/>
              <a:ext cx="291334" cy="565477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4588152" y="2412177"/>
              <a:ext cx="21897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20000"/>
                </a:spcBef>
                <a:buClr>
                  <a:srgbClr val="6F9D20"/>
                </a:buClr>
                <a:buSzPct val="115000"/>
              </a:pPr>
              <a:r>
                <a:rPr lang="fr-FR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Thermal inactivation</a:t>
              </a:r>
              <a:endPara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2" name="Image 131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1106379">
            <a:off x="2228122" y="5045823"/>
            <a:ext cx="192997" cy="266803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694257">
            <a:off x="2658700" y="3332166"/>
            <a:ext cx="192997" cy="266803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8639194">
            <a:off x="2153320" y="1742389"/>
            <a:ext cx="132487" cy="388657"/>
          </a:xfrm>
          <a:prstGeom prst="rect">
            <a:avLst/>
          </a:prstGeom>
        </p:spPr>
      </p:pic>
      <p:pic>
        <p:nvPicPr>
          <p:cNvPr id="135" name="Image 134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9320375">
            <a:off x="4632778" y="5017522"/>
            <a:ext cx="132487" cy="388657"/>
          </a:xfrm>
          <a:prstGeom prst="rect">
            <a:avLst/>
          </a:prstGeom>
        </p:spPr>
      </p:pic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241594">
            <a:off x="4266081" y="3784776"/>
            <a:ext cx="192997" cy="266803"/>
          </a:xfrm>
          <a:prstGeom prst="rect">
            <a:avLst/>
          </a:prstGeom>
        </p:spPr>
      </p:pic>
      <p:pic>
        <p:nvPicPr>
          <p:cNvPr id="137" name="Image 136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9032189">
            <a:off x="6361243" y="2601992"/>
            <a:ext cx="132487" cy="388657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2764994">
            <a:off x="7206841" y="4585454"/>
            <a:ext cx="192997" cy="266803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2525212">
            <a:off x="5848410" y="1874796"/>
            <a:ext cx="192997" cy="266803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9864888">
            <a:off x="7950183" y="4488554"/>
            <a:ext cx="132487" cy="388657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694257">
            <a:off x="7066531" y="1973997"/>
            <a:ext cx="192997" cy="266803"/>
          </a:xfrm>
          <a:prstGeom prst="rect">
            <a:avLst/>
          </a:prstGeom>
        </p:spPr>
      </p:pic>
      <p:sp>
        <p:nvSpPr>
          <p:cNvPr id="142" name="Rectangle 141"/>
          <p:cNvSpPr/>
          <p:nvPr/>
        </p:nvSpPr>
        <p:spPr>
          <a:xfrm>
            <a:off x="-756592" y="1844824"/>
            <a:ext cx="2088232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buClr>
                <a:srgbClr val="6F9D20"/>
              </a:buClr>
              <a:buSzPct val="115000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447" y="891136"/>
            <a:ext cx="3262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Production (T)</a:t>
            </a:r>
            <a:endParaRPr lang="en-GB" sz="2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79512" y="1340768"/>
            <a:ext cx="2412653" cy="1296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ZoneTexte 51"/>
          <p:cNvSpPr txBox="1"/>
          <p:nvPr/>
        </p:nvSpPr>
        <p:spPr>
          <a:xfrm>
            <a:off x="3689928" y="891136"/>
            <a:ext cx="3342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Inactivation (T)</a:t>
            </a:r>
            <a:endParaRPr lang="en-GB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èche droite 52"/>
          <p:cNvSpPr/>
          <p:nvPr/>
        </p:nvSpPr>
        <p:spPr>
          <a:xfrm>
            <a:off x="2790435" y="1356952"/>
            <a:ext cx="4500000" cy="12783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0352" b="35552"/>
          <a:stretch/>
        </p:blipFill>
        <p:spPr>
          <a:xfrm rot="1241594">
            <a:off x="5634233" y="2920680"/>
            <a:ext cx="192997" cy="2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1"/>
          <p:cNvSpPr>
            <a:spLocks noGrp="1"/>
          </p:cNvSpPr>
          <p:nvPr>
            <p:ph type="title"/>
          </p:nvPr>
        </p:nvSpPr>
        <p:spPr>
          <a:xfrm>
            <a:off x="0" y="5423"/>
            <a:ext cx="9828584" cy="461665"/>
          </a:xfrm>
        </p:spPr>
        <p:txBody>
          <a:bodyPr/>
          <a:lstStyle/>
          <a:p>
            <a:r>
              <a:rPr lang="en-GB" sz="2400" dirty="0" smtClean="0"/>
              <a:t>Thermal inactivation of enzymes</a:t>
            </a:r>
            <a:endParaRPr lang="en-GB" sz="24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108520" y="1372226"/>
            <a:ext cx="9073008" cy="1005584"/>
          </a:xfrm>
        </p:spPr>
        <p:txBody>
          <a:bodyPr>
            <a:normAutofit/>
          </a:bodyPr>
          <a:lstStyle/>
          <a:p>
            <a:pPr lvl="1"/>
            <a:r>
              <a:rPr lang="en-GB" sz="2400" dirty="0"/>
              <a:t>I</a:t>
            </a:r>
            <a:r>
              <a:rPr lang="en-GB" sz="2400" dirty="0" smtClean="0"/>
              <a:t>nduced </a:t>
            </a:r>
            <a:r>
              <a:rPr lang="en-GB" sz="2400" dirty="0"/>
              <a:t>by the Brownian movement and collisions between molecules</a:t>
            </a:r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39552" y="2175247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loss of protein conformational structure and active sites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-108520" y="3030937"/>
            <a:ext cx="9073008" cy="1046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C</a:t>
            </a:r>
            <a:r>
              <a:rPr lang="en-GB" dirty="0" smtClean="0"/>
              <a:t>ontinuous process acting at all temperature (+/- process of ageing)</a:t>
            </a:r>
            <a:endParaRPr lang="en-GB" dirty="0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179512" y="595440"/>
            <a:ext cx="9073008" cy="60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i="1" dirty="0" smtClean="0"/>
              <a:t>A well-known </a:t>
            </a:r>
            <a:r>
              <a:rPr lang="en-GB" i="1" dirty="0"/>
              <a:t>process by </a:t>
            </a:r>
            <a:r>
              <a:rPr lang="en-GB" i="1" dirty="0" smtClean="0"/>
              <a:t>enzymologists</a:t>
            </a:r>
            <a:endParaRPr lang="en-GB" i="1" dirty="0"/>
          </a:p>
        </p:txBody>
      </p:sp>
      <p:sp>
        <p:nvSpPr>
          <p:cNvPr id="15" name="Espace réservé du contenu 8"/>
          <p:cNvSpPr txBox="1">
            <a:spLocks/>
          </p:cNvSpPr>
          <p:nvPr/>
        </p:nvSpPr>
        <p:spPr>
          <a:xfrm>
            <a:off x="-108520" y="4077072"/>
            <a:ext cx="9073008" cy="60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115000"/>
              <a:buFont typeface="Calibri" panose="020F0502020204030204" pitchFamily="34" charset="0"/>
              <a:buChar char="•"/>
              <a:defRPr lang="fr-FR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F9D20"/>
              </a:buClr>
              <a:buSzPct val="80000"/>
              <a:buFont typeface="Courier New" panose="02070309020205020404" pitchFamily="49" charset="0"/>
              <a:buChar char="o"/>
              <a:defRPr lang="fr-FR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Intensifying with temperature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9406</TotalTime>
  <Words>1629</Words>
  <Application>Microsoft Office PowerPoint</Application>
  <PresentationFormat>Affichage à l'écran (4:3)</PresentationFormat>
  <Paragraphs>376</Paragraphs>
  <Slides>28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Extreme environments</vt:lpstr>
      <vt:lpstr>Impact of temperature on microbial degradation: current theory</vt:lpstr>
      <vt:lpstr>Attenuation of warming effect with time</vt:lpstr>
      <vt:lpstr>Présentation PowerPoint</vt:lpstr>
      <vt:lpstr>Velocity of enzyme reactions is co-limited by substrate concentration and enzyme pool</vt:lpstr>
      <vt:lpstr>Let us to consider the case of excess of substrate </vt:lpstr>
      <vt:lpstr>Active enzyme pool controlled by microbial production and enzyme inactivation</vt:lpstr>
      <vt:lpstr>Thermal inactivation of enzymes</vt:lpstr>
      <vt:lpstr>Objective</vt:lpstr>
      <vt:lpstr>Modelling the enzymatic system</vt:lpstr>
      <vt:lpstr>Présentation PowerPoint</vt:lpstr>
      <vt:lpstr>Batch reactor – Vmax</vt:lpstr>
      <vt:lpstr>Batch reactor – Vmax</vt:lpstr>
      <vt:lpstr>Batch reactor – Vmax</vt:lpstr>
      <vt:lpstr>Batch reactor – Vmax</vt:lpstr>
      <vt:lpstr>Batch reactor – Reaction yield </vt:lpstr>
      <vt:lpstr>Batch reactor – Reaction yield </vt:lpstr>
      <vt:lpstr>Meta-analysis of EAs for catalysis and thermal inactivation</vt:lpstr>
      <vt:lpstr>The cumulated amount of degraded substrate decreases with temperature</vt:lpstr>
      <vt:lpstr>Enzyme flow reactor    -    Steady-state analysis</vt:lpstr>
      <vt:lpstr>Enzyme flow reactor    -    Steady-state analysis</vt:lpstr>
      <vt:lpstr>Enzyme flow reactor    -    Steady-state analysis</vt:lpstr>
      <vt:lpstr>Dynamic response of reaction velocity - 5°C warming</vt:lpstr>
      <vt:lpstr>Dynamic response of decay rate     (5°C warming)</vt:lpstr>
      <vt:lpstr>Conclusions &amp; Implications</vt:lpstr>
      <vt:lpstr>Conclusions &amp; implications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Sébastien</cp:lastModifiedBy>
  <cp:revision>412</cp:revision>
  <dcterms:created xsi:type="dcterms:W3CDTF">2012-11-07T16:04:18Z</dcterms:created>
  <dcterms:modified xsi:type="dcterms:W3CDTF">2017-11-30T17:08:22Z</dcterms:modified>
</cp:coreProperties>
</file>